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7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Lst>
  <p:sldSz cx="18288000" cy="10287000"/>
  <p:notesSz cx="6858000" cy="9144000"/>
  <p:embeddedFontLst>
    <p:embeddedFont>
      <p:font typeface="#9Slide05 SVNLifehack Script" panose="00000500000000000000" charset="0"/>
      <p:regular r:id="rId72"/>
    </p:embeddedFont>
    <p:embeddedFont>
      <p:font typeface="Roboto Condensed" panose="020B0604020202020204" charset="0"/>
      <p:regular r:id="rId73"/>
      <p:bold r:id="rId74"/>
      <p:italic r:id="rId75"/>
      <p:boldItalic r:id="rId76"/>
    </p:embeddedFont>
    <p:embeddedFont>
      <p:font typeface="Roboto Condensed Italics" panose="020B0604020202020204" charset="0"/>
      <p:regular r:id="rId77"/>
    </p:embeddedFont>
    <p:embeddedFont>
      <p:font typeface="#9Slide05 Braxton Regular 1" panose="020B0604020202020204" charset="0"/>
      <p:regular r:id="rId78"/>
    </p:embeddedFont>
    <p:embeddedFont>
      <p:font typeface="Roboto Condensed Bold Italics" panose="020B0604020202020204" charset="0"/>
      <p:regular r:id="rId79"/>
    </p:embeddedFont>
    <p:embeddedFont>
      <p:font typeface="#9Slide05 SVNCookie" panose="020B0606040200020203" charset="0"/>
      <p:regular r:id="rId80"/>
    </p:embeddedFont>
    <p:embeddedFont>
      <p:font typeface="Roboto Condensed Bold" panose="020B0604020202020204" charset="0"/>
      <p:regular r:id="rId81"/>
    </p:embeddedFont>
    <p:embeddedFont>
      <p:font typeface="Calibri" panose="020F0502020204030204" pitchFamily="34" charset="0"/>
      <p:regular r:id="rId82"/>
      <p:bold r:id="rId83"/>
      <p:italic r:id="rId84"/>
      <p:boldItalic r:id="rId85"/>
    </p:embeddedFont>
    <p:embeddedFont>
      <p:font typeface="#9Slide03 Arima Madurai Black" panose="020B0604020202020204" charset="0"/>
      <p:regular r:id="rId86"/>
      <p:bold r:id="rId87"/>
    </p:embeddedFont>
    <p:embeddedFont>
      <p:font typeface="#9Slide05 Braxton Regular 2" panose="020B0604020202020204" charset="0"/>
      <p:regular r:id="rId88"/>
    </p:embeddedFont>
    <p:embeddedFont>
      <p:font typeface="ThuphapCongthuy" panose="020B0604020202020204"/>
      <p:regular r:id="rId89"/>
    </p:embeddedFont>
    <p:embeddedFont>
      <p:font typeface="#9Slide07 SVNUT Triumph Press" panose="00000500000000000000" charset="0"/>
      <p:regular r:id="rId90"/>
      <p:boldItalic r:id="rId91"/>
    </p:embeddedFont>
    <p:embeddedFont>
      <p:font typeface="#9Slide03 AmpleSoft Bold" panose="020B0604020202020204" charset="0"/>
      <p:regular r:id="rId9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44" d="100"/>
          <a:sy n="44" d="100"/>
        </p:scale>
        <p:origin x="-876"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font" Target="fonts/font13.fntdata"/><Relationship Id="rId89" Type="http://schemas.openxmlformats.org/officeDocument/2006/relationships/font" Target="fonts/font18.fntdata"/><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font" Target="fonts/font3.fntdata"/><Relationship Id="rId79" Type="http://schemas.openxmlformats.org/officeDocument/2006/relationships/font" Target="fonts/font8.fntdata"/><Relationship Id="rId5" Type="http://schemas.openxmlformats.org/officeDocument/2006/relationships/slide" Target="slides/slide4.xml"/><Relationship Id="rId90" Type="http://schemas.openxmlformats.org/officeDocument/2006/relationships/font" Target="fonts/font19.fntdata"/><Relationship Id="rId95" Type="http://schemas.openxmlformats.org/officeDocument/2006/relationships/theme" Target="theme/theme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1.fntdata"/><Relationship Id="rId80" Type="http://schemas.openxmlformats.org/officeDocument/2006/relationships/font" Target="fonts/font9.fntdata"/><Relationship Id="rId85" Type="http://schemas.openxmlformats.org/officeDocument/2006/relationships/font" Target="fonts/font14.fntdata"/><Relationship Id="rId93"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font" Target="fonts/font4.fntdata"/><Relationship Id="rId83" Type="http://schemas.openxmlformats.org/officeDocument/2006/relationships/font" Target="fonts/font12.fntdata"/><Relationship Id="rId88" Type="http://schemas.openxmlformats.org/officeDocument/2006/relationships/font" Target="fonts/font17.fntdata"/><Relationship Id="rId91" Type="http://schemas.openxmlformats.org/officeDocument/2006/relationships/font" Target="fonts/font20.fntdata"/><Relationship Id="rId9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font" Target="fonts/font2.fntdata"/><Relationship Id="rId78" Type="http://schemas.openxmlformats.org/officeDocument/2006/relationships/font" Target="fonts/font7.fntdata"/><Relationship Id="rId81" Type="http://schemas.openxmlformats.org/officeDocument/2006/relationships/font" Target="fonts/font10.fntdata"/><Relationship Id="rId86" Type="http://schemas.openxmlformats.org/officeDocument/2006/relationships/font" Target="fonts/font15.fntdata"/><Relationship Id="rId9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5.fntdata"/><Relationship Id="rId7" Type="http://schemas.openxmlformats.org/officeDocument/2006/relationships/slide" Target="slides/slide6.xml"/><Relationship Id="rId71" Type="http://schemas.openxmlformats.org/officeDocument/2006/relationships/notesMaster" Target="notesMasters/notesMaster1.xml"/><Relationship Id="rId92" Type="http://schemas.openxmlformats.org/officeDocument/2006/relationships/font" Target="fonts/font21.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font" Target="fonts/font16.fntdata"/><Relationship Id="rId61" Type="http://schemas.openxmlformats.org/officeDocument/2006/relationships/slide" Target="slides/slide60.xml"/><Relationship Id="rId82" Type="http://schemas.openxmlformats.org/officeDocument/2006/relationships/font" Target="fonts/font11.fntdata"/><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font" Target="fonts/font6.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11.05.2025</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5/11/2025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5/11/2025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5/11/2025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5/11/2025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5/11/2025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png"/><Relationship Id="rId7"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5.pn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png"/><Relationship Id="rId7"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0.png"/><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5.pn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6.png"/><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3.png"/><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26.sv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8" Type="http://schemas.openxmlformats.org/officeDocument/2006/relationships/image" Target="../media/image8.gif"/><Relationship Id="rId3" Type="http://schemas.openxmlformats.org/officeDocument/2006/relationships/image" Target="../media/image1.pn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5.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25.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png"/><Relationship Id="rId7" Type="http://schemas.openxmlformats.org/officeDocument/2006/relationships/image" Target="../media/image24.pn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3.png"/><Relationship Id="rId9" Type="http://schemas.openxmlformats.org/officeDocument/2006/relationships/image" Target="../media/image28.sv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6.png"/></Relationships>
</file>

<file path=ppt/slides/_rels/slide27.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1.png"/><Relationship Id="rId7" Type="http://schemas.openxmlformats.org/officeDocument/2006/relationships/image" Target="../media/image28.sv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13.png"/><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3.png"/><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8.gif"/><Relationship Id="rId3" Type="http://schemas.openxmlformats.org/officeDocument/2006/relationships/image" Target="../media/image1.png"/><Relationship Id="rId7"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3.png"/><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12.png"/><Relationship Id="rId7"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6.png"/><Relationship Id="rId4" Type="http://schemas.openxmlformats.org/officeDocument/2006/relationships/image" Target="../media/image1.png"/><Relationship Id="rId9" Type="http://schemas.openxmlformats.org/officeDocument/2006/relationships/image" Target="../media/image31.svg"/></Relationships>
</file>

<file path=ppt/slides/_rels/slide3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png"/><Relationship Id="rId7" Type="http://schemas.openxmlformats.org/officeDocument/2006/relationships/image" Target="../media/image29.gif"/><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4.png"/><Relationship Id="rId10" Type="http://schemas.openxmlformats.org/officeDocument/2006/relationships/image" Target="../media/image31.svg"/><Relationship Id="rId4" Type="http://schemas.openxmlformats.org/officeDocument/2006/relationships/image" Target="../media/image6.png"/><Relationship Id="rId9" Type="http://schemas.openxmlformats.org/officeDocument/2006/relationships/image" Target="../media/image28.png"/></Relationships>
</file>

<file path=ppt/slides/_rels/slide3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png"/><Relationship Id="rId7" Type="http://schemas.openxmlformats.org/officeDocument/2006/relationships/image" Target="../media/image34.svg"/><Relationship Id="rId2" Type="http://schemas.openxmlformats.org/officeDocument/2006/relationships/notesSlide" Target="../notesSlides/notesSlide32.xml"/><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4.png"/><Relationship Id="rId10" Type="http://schemas.openxmlformats.org/officeDocument/2006/relationships/image" Target="../media/image31.svg"/><Relationship Id="rId4" Type="http://schemas.openxmlformats.org/officeDocument/2006/relationships/image" Target="../media/image6.png"/><Relationship Id="rId9" Type="http://schemas.openxmlformats.org/officeDocument/2006/relationships/image" Target="../media/image28.png"/></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3.png"/><Relationship Id="rId4" Type="http://schemas.openxmlformats.org/officeDocument/2006/relationships/image" Target="../media/image3.png"/></Relationships>
</file>

<file path=ppt/slides/_rels/slide35.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1.png"/><Relationship Id="rId7" Type="http://schemas.openxmlformats.org/officeDocument/2006/relationships/image" Target="../media/image15.png"/><Relationship Id="rId2" Type="http://schemas.openxmlformats.org/officeDocument/2006/relationships/notesSlide" Target="../notesSlides/notesSlide34.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36.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1.png"/><Relationship Id="rId7" Type="http://schemas.openxmlformats.org/officeDocument/2006/relationships/image" Target="../media/image15.png"/><Relationship Id="rId2" Type="http://schemas.openxmlformats.org/officeDocument/2006/relationships/notesSlide" Target="../notesSlides/notesSlide35.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2.png"/><Relationship Id="rId4" Type="http://schemas.openxmlformats.org/officeDocument/2006/relationships/image" Target="../media/image13.png"/></Relationships>
</file>

<file path=ppt/slides/_rels/slide37.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1.png"/><Relationship Id="rId7" Type="http://schemas.openxmlformats.org/officeDocument/2006/relationships/image" Target="../media/image13.png"/><Relationship Id="rId2" Type="http://schemas.openxmlformats.org/officeDocument/2006/relationships/notesSlide" Target="../notesSlides/notesSlide36.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5.png"/><Relationship Id="rId4" Type="http://schemas.openxmlformats.org/officeDocument/2006/relationships/image" Target="../media/image3.png"/></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7.xml"/><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3.png"/></Relationships>
</file>

<file path=ppt/slides/_rels/slide39.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1.png"/><Relationship Id="rId7" Type="http://schemas.openxmlformats.org/officeDocument/2006/relationships/image" Target="../media/image12.png"/><Relationship Id="rId2" Type="http://schemas.openxmlformats.org/officeDocument/2006/relationships/notesSlide" Target="../notesSlides/notesSlide38.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8" Type="http://schemas.openxmlformats.org/officeDocument/2006/relationships/image" Target="../media/image8.gif"/><Relationship Id="rId3" Type="http://schemas.openxmlformats.org/officeDocument/2006/relationships/image" Target="../media/image1.png"/><Relationship Id="rId7"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1.png"/><Relationship Id="rId7" Type="http://schemas.openxmlformats.org/officeDocument/2006/relationships/image" Target="../media/image2.png"/><Relationship Id="rId2" Type="http://schemas.openxmlformats.org/officeDocument/2006/relationships/notesSlide" Target="../notesSlides/notesSlide39.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4.png"/><Relationship Id="rId4" Type="http://schemas.openxmlformats.org/officeDocument/2006/relationships/image" Target="../media/image6.png"/></Relationships>
</file>

<file path=ppt/slides/_rels/slide41.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1.png"/><Relationship Id="rId7" Type="http://schemas.openxmlformats.org/officeDocument/2006/relationships/image" Target="../media/image13.png"/><Relationship Id="rId2" Type="http://schemas.openxmlformats.org/officeDocument/2006/relationships/notesSlide" Target="../notesSlides/notesSlide40.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5.png"/><Relationship Id="rId4" Type="http://schemas.openxmlformats.org/officeDocument/2006/relationships/image" Target="../media/image3.png"/></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png"/><Relationship Id="rId2" Type="http://schemas.openxmlformats.org/officeDocument/2006/relationships/notesSlide" Target="../notesSlides/notesSlide41.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5.png"/><Relationship Id="rId4" Type="http://schemas.openxmlformats.org/officeDocument/2006/relationships/image" Target="../media/image3.png"/></Relationships>
</file>

<file path=ppt/slides/_rels/slide43.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1.png"/><Relationship Id="rId7" Type="http://schemas.openxmlformats.org/officeDocument/2006/relationships/image" Target="../media/image12.png"/><Relationship Id="rId2" Type="http://schemas.openxmlformats.org/officeDocument/2006/relationships/notesSlide" Target="../notesSlides/notesSlide42.xml"/><Relationship Id="rId1" Type="http://schemas.openxmlformats.org/officeDocument/2006/relationships/slideLayout" Target="../slideLayouts/slideLayout7.xml"/><Relationship Id="rId6" Type="http://schemas.openxmlformats.org/officeDocument/2006/relationships/image" Target="../media/image28.svg"/><Relationship Id="rId5" Type="http://schemas.openxmlformats.org/officeDocument/2006/relationships/image" Target="../media/image26.png"/><Relationship Id="rId4" Type="http://schemas.openxmlformats.org/officeDocument/2006/relationships/image" Target="../media/image3.png"/></Relationships>
</file>

<file path=ppt/slides/_rels/slide4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2.png"/><Relationship Id="rId2" Type="http://schemas.openxmlformats.org/officeDocument/2006/relationships/notesSlide" Target="../notesSlides/notesSlide43.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4.png"/><Relationship Id="rId4" Type="http://schemas.openxmlformats.org/officeDocument/2006/relationships/image" Target="../media/image6.png"/></Relationships>
</file>

<file path=ppt/slides/_rels/slide4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2.png"/><Relationship Id="rId2" Type="http://schemas.openxmlformats.org/officeDocument/2006/relationships/notesSlide" Target="../notesSlides/notesSlide44.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4.png"/><Relationship Id="rId4" Type="http://schemas.openxmlformats.org/officeDocument/2006/relationships/image" Target="../media/image6.png"/></Relationships>
</file>

<file path=ppt/slides/_rels/slide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5.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6.png"/></Relationships>
</file>

<file path=ppt/slides/_rels/slide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6.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6.png"/></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7.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6.png"/></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8.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8" Type="http://schemas.openxmlformats.org/officeDocument/2006/relationships/image" Target="../media/image8.gif"/><Relationship Id="rId3" Type="http://schemas.openxmlformats.org/officeDocument/2006/relationships/image" Target="../media/image1.png"/><Relationship Id="rId7"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4.png"/><Relationship Id="rId2" Type="http://schemas.openxmlformats.org/officeDocument/2006/relationships/notesSlide" Target="../notesSlides/notesSlide49.xml"/><Relationship Id="rId1" Type="http://schemas.openxmlformats.org/officeDocument/2006/relationships/slideLayout" Target="../slideLayouts/slideLayout7.xml"/><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12.png"/></Relationships>
</file>

<file path=ppt/slides/_rels/slide5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2.png"/><Relationship Id="rId2" Type="http://schemas.openxmlformats.org/officeDocument/2006/relationships/notesSlide" Target="../notesSlides/notesSlide50.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4.png"/><Relationship Id="rId4" Type="http://schemas.openxmlformats.org/officeDocument/2006/relationships/image" Target="../media/image6.png"/></Relationships>
</file>

<file path=ppt/slides/_rels/slide5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5.png"/><Relationship Id="rId2" Type="http://schemas.openxmlformats.org/officeDocument/2006/relationships/notesSlide" Target="../notesSlides/notesSlide51.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3.png"/><Relationship Id="rId4" Type="http://schemas.openxmlformats.org/officeDocument/2006/relationships/image" Target="../media/image14.png"/></Relationships>
</file>

<file path=ppt/slides/_rels/slide5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3.png"/><Relationship Id="rId2" Type="http://schemas.openxmlformats.org/officeDocument/2006/relationships/notesSlide" Target="../notesSlides/notesSlide52.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27.png"/><Relationship Id="rId4" Type="http://schemas.openxmlformats.org/officeDocument/2006/relationships/image" Target="../media/image3.png"/></Relationships>
</file>

<file path=ppt/slides/_rels/slide54.xml.rels><?xml version="1.0" encoding="UTF-8" standalone="yes"?>
<Relationships xmlns="http://schemas.openxmlformats.org/package/2006/relationships"><Relationship Id="rId8" Type="http://schemas.openxmlformats.org/officeDocument/2006/relationships/image" Target="../media/image36.gif"/><Relationship Id="rId3" Type="http://schemas.openxmlformats.org/officeDocument/2006/relationships/image" Target="../media/image1.png"/><Relationship Id="rId7" Type="http://schemas.openxmlformats.org/officeDocument/2006/relationships/image" Target="../media/image27.png"/><Relationship Id="rId2" Type="http://schemas.openxmlformats.org/officeDocument/2006/relationships/notesSlide" Target="../notesSlides/notesSlide53.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5.png"/><Relationship Id="rId4" Type="http://schemas.openxmlformats.org/officeDocument/2006/relationships/image" Target="../media/image3.png"/><Relationship Id="rId9" Type="http://schemas.openxmlformats.org/officeDocument/2006/relationships/image" Target="../media/image12.png"/></Relationships>
</file>

<file path=ppt/slides/_rels/slide55.xml.rels><?xml version="1.0" encoding="UTF-8" standalone="yes"?>
<Relationships xmlns="http://schemas.openxmlformats.org/package/2006/relationships"><Relationship Id="rId8" Type="http://schemas.openxmlformats.org/officeDocument/2006/relationships/image" Target="../media/image36.gif"/><Relationship Id="rId3" Type="http://schemas.openxmlformats.org/officeDocument/2006/relationships/image" Target="../media/image1.png"/><Relationship Id="rId7" Type="http://schemas.openxmlformats.org/officeDocument/2006/relationships/image" Target="../media/image27.png"/><Relationship Id="rId2" Type="http://schemas.openxmlformats.org/officeDocument/2006/relationships/notesSlide" Target="../notesSlides/notesSlide54.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5.png"/><Relationship Id="rId4" Type="http://schemas.openxmlformats.org/officeDocument/2006/relationships/image" Target="../media/image3.png"/><Relationship Id="rId9" Type="http://schemas.openxmlformats.org/officeDocument/2006/relationships/image" Target="../media/image12.png"/></Relationships>
</file>

<file path=ppt/slides/_rels/slide56.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1.png"/><Relationship Id="rId7" Type="http://schemas.openxmlformats.org/officeDocument/2006/relationships/image" Target="../media/image13.png"/><Relationship Id="rId2" Type="http://schemas.openxmlformats.org/officeDocument/2006/relationships/notesSlide" Target="../notesSlides/notesSlide55.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5.png"/><Relationship Id="rId4" Type="http://schemas.openxmlformats.org/officeDocument/2006/relationships/image" Target="../media/image3.png"/><Relationship Id="rId9" Type="http://schemas.openxmlformats.org/officeDocument/2006/relationships/image" Target="../media/image36.gif"/></Relationships>
</file>

<file path=ppt/slides/_rels/slide57.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1.png"/><Relationship Id="rId7" Type="http://schemas.openxmlformats.org/officeDocument/2006/relationships/image" Target="../media/image13.png"/><Relationship Id="rId2" Type="http://schemas.openxmlformats.org/officeDocument/2006/relationships/notesSlide" Target="../notesSlides/notesSlide56.xml"/><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2.png"/><Relationship Id="rId4" Type="http://schemas.openxmlformats.org/officeDocument/2006/relationships/image" Target="../media/image3.png"/><Relationship Id="rId9" Type="http://schemas.openxmlformats.org/officeDocument/2006/relationships/image" Target="../media/image36.gif"/></Relationships>
</file>

<file path=ppt/slides/_rels/slide5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png"/><Relationship Id="rId2" Type="http://schemas.openxmlformats.org/officeDocument/2006/relationships/notesSlide" Target="../notesSlides/notesSlide57.xml"/><Relationship Id="rId1" Type="http://schemas.openxmlformats.org/officeDocument/2006/relationships/slideLayout" Target="../slideLayouts/slideLayout7.xml"/><Relationship Id="rId6" Type="http://schemas.openxmlformats.org/officeDocument/2006/relationships/image" Target="../media/image36.gif"/><Relationship Id="rId5" Type="http://schemas.openxmlformats.org/officeDocument/2006/relationships/image" Target="../media/image27.png"/><Relationship Id="rId4" Type="http://schemas.openxmlformats.org/officeDocument/2006/relationships/image" Target="../media/image3.png"/></Relationships>
</file>

<file path=ppt/slides/_rels/slide59.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png"/><Relationship Id="rId7" Type="http://schemas.openxmlformats.org/officeDocument/2006/relationships/image" Target="../media/image12.png"/><Relationship Id="rId2" Type="http://schemas.openxmlformats.org/officeDocument/2006/relationships/notesSlide" Target="../notesSlides/notesSlide58.xml"/><Relationship Id="rId1" Type="http://schemas.openxmlformats.org/officeDocument/2006/relationships/slideLayout" Target="../slideLayouts/slideLayout7.xml"/><Relationship Id="rId6" Type="http://schemas.openxmlformats.org/officeDocument/2006/relationships/image" Target="../media/image36.gif"/><Relationship Id="rId5" Type="http://schemas.openxmlformats.org/officeDocument/2006/relationships/image" Target="../media/image27.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8" Type="http://schemas.openxmlformats.org/officeDocument/2006/relationships/image" Target="../media/image8.gif"/><Relationship Id="rId3" Type="http://schemas.openxmlformats.org/officeDocument/2006/relationships/image" Target="../media/image1.png"/><Relationship Id="rId7"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6.png"/></Relationships>
</file>

<file path=ppt/slides/_rels/slide6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3.png"/><Relationship Id="rId2" Type="http://schemas.openxmlformats.org/officeDocument/2006/relationships/notesSlide" Target="../notesSlides/notesSlide59.xml"/><Relationship Id="rId1" Type="http://schemas.openxmlformats.org/officeDocument/2006/relationships/slideLayout" Target="../slideLayouts/slideLayout7.xml"/><Relationship Id="rId6" Type="http://schemas.openxmlformats.org/officeDocument/2006/relationships/image" Target="../media/image36.gif"/><Relationship Id="rId5" Type="http://schemas.openxmlformats.org/officeDocument/2006/relationships/image" Target="../media/image27.png"/><Relationship Id="rId4" Type="http://schemas.openxmlformats.org/officeDocument/2006/relationships/image" Target="../media/image3.png"/></Relationships>
</file>

<file path=ppt/slides/_rels/slide6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3.png"/><Relationship Id="rId2" Type="http://schemas.openxmlformats.org/officeDocument/2006/relationships/notesSlide" Target="../notesSlides/notesSlide60.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27.png"/><Relationship Id="rId4" Type="http://schemas.openxmlformats.org/officeDocument/2006/relationships/image" Target="../media/image3.png"/></Relationships>
</file>

<file path=ppt/slides/_rels/slide6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1.xml"/><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3.png"/></Relationships>
</file>

<file path=ppt/slides/_rels/slide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2.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27.png"/><Relationship Id="rId4" Type="http://schemas.openxmlformats.org/officeDocument/2006/relationships/image" Target="../media/image3.png"/></Relationships>
</file>

<file path=ppt/slides/_rels/slide6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3.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5.png"/><Relationship Id="rId4" Type="http://schemas.openxmlformats.org/officeDocument/2006/relationships/image" Target="../media/image3.png"/></Relationships>
</file>

<file path=ppt/slides/_rels/slide65.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1.png"/><Relationship Id="rId7" Type="http://schemas.openxmlformats.org/officeDocument/2006/relationships/image" Target="../media/image13.png"/><Relationship Id="rId2" Type="http://schemas.openxmlformats.org/officeDocument/2006/relationships/notesSlide" Target="../notesSlides/notesSlide64.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27.png"/><Relationship Id="rId4" Type="http://schemas.openxmlformats.org/officeDocument/2006/relationships/image" Target="../media/image3.png"/></Relationships>
</file>

<file path=ppt/slides/_rels/slide6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27.png"/><Relationship Id="rId2" Type="http://schemas.openxmlformats.org/officeDocument/2006/relationships/notesSlide" Target="../notesSlides/notesSlide65.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3.png"/><Relationship Id="rId4" Type="http://schemas.openxmlformats.org/officeDocument/2006/relationships/image" Target="../media/image14.png"/></Relationships>
</file>

<file path=ppt/slides/_rels/slide67.xml.rels><?xml version="1.0" encoding="UTF-8" standalone="yes"?>
<Relationships xmlns="http://schemas.openxmlformats.org/package/2006/relationships"><Relationship Id="rId8" Type="http://schemas.openxmlformats.org/officeDocument/2006/relationships/image" Target="../media/image43.svg"/><Relationship Id="rId3" Type="http://schemas.openxmlformats.org/officeDocument/2006/relationships/image" Target="../media/image1.png"/><Relationship Id="rId7" Type="http://schemas.openxmlformats.org/officeDocument/2006/relationships/image" Target="../media/image38.png"/><Relationship Id="rId2" Type="http://schemas.openxmlformats.org/officeDocument/2006/relationships/notesSlide" Target="../notesSlides/notesSlide66.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37.png"/><Relationship Id="rId10" Type="http://schemas.openxmlformats.org/officeDocument/2006/relationships/image" Target="../media/image27.png"/><Relationship Id="rId4" Type="http://schemas.openxmlformats.org/officeDocument/2006/relationships/image" Target="../media/image3.png"/><Relationship Id="rId9" Type="http://schemas.openxmlformats.org/officeDocument/2006/relationships/image" Target="../media/image39.png"/></Relationships>
</file>

<file path=ppt/slides/_rels/slide68.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1.png"/><Relationship Id="rId7" Type="http://schemas.openxmlformats.org/officeDocument/2006/relationships/image" Target="../media/image43.svg"/><Relationship Id="rId2" Type="http://schemas.openxmlformats.org/officeDocument/2006/relationships/notesSlide" Target="../notesSlides/notesSlide67.xml"/><Relationship Id="rId1" Type="http://schemas.openxmlformats.org/officeDocument/2006/relationships/slideLayout" Target="../slideLayouts/slideLayout7.xml"/><Relationship Id="rId6" Type="http://schemas.openxmlformats.org/officeDocument/2006/relationships/image" Target="../media/image38.png"/><Relationship Id="rId5" Type="http://schemas.openxmlformats.org/officeDocument/2006/relationships/image" Target="../media/image40.png"/><Relationship Id="rId10" Type="http://schemas.openxmlformats.org/officeDocument/2006/relationships/image" Target="../media/image27.png"/><Relationship Id="rId4" Type="http://schemas.openxmlformats.org/officeDocument/2006/relationships/image" Target="../media/image3.png"/><Relationship Id="rId9" Type="http://schemas.openxmlformats.org/officeDocument/2006/relationships/image" Target="../media/image41.png"/></Relationships>
</file>

<file path=ppt/slides/_rels/slide69.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27.png"/><Relationship Id="rId2" Type="http://schemas.openxmlformats.org/officeDocument/2006/relationships/notesSlide" Target="../notesSlides/notesSlide68.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3.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a:stretch>
          </a:blipFill>
        </p:spPr>
      </p:sp>
      <p:sp>
        <p:nvSpPr>
          <p:cNvPr id="3" name="Freeform 3"/>
          <p:cNvSpPr/>
          <p:nvPr/>
        </p:nvSpPr>
        <p:spPr>
          <a:xfrm>
            <a:off x="14818262" y="7410450"/>
            <a:ext cx="2523624" cy="5772150"/>
          </a:xfrm>
          <a:custGeom>
            <a:avLst/>
            <a:gdLst/>
            <a:ahLst/>
            <a:cxnLst/>
            <a:rect l="l" t="t" r="r" b="b"/>
            <a:pathLst>
              <a:path w="2523624" h="5772150">
                <a:moveTo>
                  <a:pt x="0" y="0"/>
                </a:moveTo>
                <a:lnTo>
                  <a:pt x="2523624" y="0"/>
                </a:lnTo>
                <a:lnTo>
                  <a:pt x="2523624" y="5772150"/>
                </a:lnTo>
                <a:lnTo>
                  <a:pt x="0" y="5772150"/>
                </a:lnTo>
                <a:lnTo>
                  <a:pt x="0" y="0"/>
                </a:lnTo>
                <a:close/>
              </a:path>
            </a:pathLst>
          </a:custGeom>
          <a:blipFill>
            <a:blip r:embed="rId4"/>
            <a:stretch>
              <a:fillRect/>
            </a:stretch>
          </a:blipFill>
        </p:spPr>
      </p:sp>
      <p:sp>
        <p:nvSpPr>
          <p:cNvPr id="4" name="Freeform 4"/>
          <p:cNvSpPr/>
          <p:nvPr/>
        </p:nvSpPr>
        <p:spPr>
          <a:xfrm>
            <a:off x="912100" y="793250"/>
            <a:ext cx="2310400" cy="2310400"/>
          </a:xfrm>
          <a:custGeom>
            <a:avLst/>
            <a:gdLst/>
            <a:ahLst/>
            <a:cxnLst/>
            <a:rect l="l" t="t" r="r" b="b"/>
            <a:pathLst>
              <a:path w="2310400" h="2310400">
                <a:moveTo>
                  <a:pt x="0" y="0"/>
                </a:moveTo>
                <a:lnTo>
                  <a:pt x="2310400" y="0"/>
                </a:lnTo>
                <a:lnTo>
                  <a:pt x="2310400" y="2310400"/>
                </a:lnTo>
                <a:lnTo>
                  <a:pt x="0" y="2310400"/>
                </a:lnTo>
                <a:lnTo>
                  <a:pt x="0" y="0"/>
                </a:lnTo>
                <a:close/>
              </a:path>
            </a:pathLst>
          </a:custGeom>
          <a:blipFill>
            <a:blip r:embed="rId5"/>
            <a:stretch>
              <a:fillRect/>
            </a:stretch>
          </a:blipFill>
        </p:spPr>
      </p:sp>
      <p:sp>
        <p:nvSpPr>
          <p:cNvPr id="5" name="Freeform 5"/>
          <p:cNvSpPr/>
          <p:nvPr/>
        </p:nvSpPr>
        <p:spPr>
          <a:xfrm flipH="1">
            <a:off x="2360260" y="2446750"/>
            <a:ext cx="1920140" cy="969000"/>
          </a:xfrm>
          <a:custGeom>
            <a:avLst/>
            <a:gdLst/>
            <a:ahLst/>
            <a:cxnLst/>
            <a:rect l="l" t="t" r="r" b="b"/>
            <a:pathLst>
              <a:path w="1920140" h="969000">
                <a:moveTo>
                  <a:pt x="1920140" y="0"/>
                </a:moveTo>
                <a:lnTo>
                  <a:pt x="0" y="0"/>
                </a:lnTo>
                <a:lnTo>
                  <a:pt x="0" y="969000"/>
                </a:lnTo>
                <a:lnTo>
                  <a:pt x="1920140" y="969000"/>
                </a:lnTo>
                <a:lnTo>
                  <a:pt x="1920140" y="0"/>
                </a:lnTo>
                <a:close/>
              </a:path>
            </a:pathLst>
          </a:custGeom>
          <a:blipFill>
            <a:blip r:embed="rId6"/>
            <a:stretch>
              <a:fillRect/>
            </a:stretch>
          </a:blipFill>
        </p:spPr>
      </p:sp>
      <p:sp>
        <p:nvSpPr>
          <p:cNvPr id="6" name="Freeform 6"/>
          <p:cNvSpPr/>
          <p:nvPr/>
        </p:nvSpPr>
        <p:spPr>
          <a:xfrm>
            <a:off x="-2357170" y="5313585"/>
            <a:ext cx="16535402" cy="5810000"/>
          </a:xfrm>
          <a:custGeom>
            <a:avLst/>
            <a:gdLst/>
            <a:ahLst/>
            <a:cxnLst/>
            <a:rect l="l" t="t" r="r" b="b"/>
            <a:pathLst>
              <a:path w="16535402" h="5810000">
                <a:moveTo>
                  <a:pt x="0" y="0"/>
                </a:moveTo>
                <a:lnTo>
                  <a:pt x="16535402" y="0"/>
                </a:lnTo>
                <a:lnTo>
                  <a:pt x="16535402" y="5810000"/>
                </a:lnTo>
                <a:lnTo>
                  <a:pt x="0" y="5810000"/>
                </a:lnTo>
                <a:lnTo>
                  <a:pt x="0" y="0"/>
                </a:lnTo>
                <a:close/>
              </a:path>
            </a:pathLst>
          </a:custGeom>
          <a:blipFill>
            <a:blip r:embed="rId7"/>
            <a:stretch>
              <a:fillRect/>
            </a:stretch>
          </a:blipFill>
        </p:spPr>
      </p:sp>
      <p:sp>
        <p:nvSpPr>
          <p:cNvPr id="7" name="TextBox 7"/>
          <p:cNvSpPr txBox="1"/>
          <p:nvPr/>
        </p:nvSpPr>
        <p:spPr>
          <a:xfrm>
            <a:off x="4280400" y="369364"/>
            <a:ext cx="12104853" cy="2409825"/>
          </a:xfrm>
          <a:prstGeom prst="rect">
            <a:avLst/>
          </a:prstGeom>
        </p:spPr>
        <p:txBody>
          <a:bodyPr lIns="0" tIns="0" rIns="0" bIns="0" rtlCol="0" anchor="t">
            <a:spAutoFit/>
          </a:bodyPr>
          <a:lstStyle/>
          <a:p>
            <a:pPr algn="l">
              <a:lnSpc>
                <a:spcPts val="17999"/>
              </a:lnSpc>
            </a:pPr>
            <a:r>
              <a:rPr lang="en-US" sz="14999">
                <a:solidFill>
                  <a:srgbClr val="473B3B"/>
                </a:solidFill>
                <a:latin typeface="#9Slide05 SVNLifehack Script"/>
              </a:rPr>
              <a:t>Thả thơ</a:t>
            </a:r>
          </a:p>
        </p:txBody>
      </p:sp>
      <p:sp>
        <p:nvSpPr>
          <p:cNvPr id="8" name="TextBox 8"/>
          <p:cNvSpPr txBox="1"/>
          <p:nvPr/>
        </p:nvSpPr>
        <p:spPr>
          <a:xfrm>
            <a:off x="912100" y="3521710"/>
            <a:ext cx="16843443" cy="3888740"/>
          </a:xfrm>
          <a:prstGeom prst="rect">
            <a:avLst/>
          </a:prstGeom>
        </p:spPr>
        <p:txBody>
          <a:bodyPr lIns="0" tIns="0" rIns="0" bIns="0" rtlCol="0" anchor="t">
            <a:spAutoFit/>
          </a:bodyPr>
          <a:lstStyle/>
          <a:p>
            <a:pPr algn="l">
              <a:lnSpc>
                <a:spcPts val="6159"/>
              </a:lnSpc>
            </a:pPr>
            <a:r>
              <a:rPr lang="en-US" sz="4399">
                <a:solidFill>
                  <a:srgbClr val="473B3B"/>
                </a:solidFill>
                <a:latin typeface="Roboto Condensed Bold"/>
              </a:rPr>
              <a:t>Yêu cầu: </a:t>
            </a:r>
            <a:r>
              <a:rPr lang="en-US" sz="4399">
                <a:solidFill>
                  <a:srgbClr val="473B3B"/>
                </a:solidFill>
                <a:latin typeface="Roboto Condensed"/>
              </a:rPr>
              <a:t>Cho những câu thơ/ đoạn thơ, người chơi thực hiện cá nhân chọn đáp án đúng để điền vào chỗ chấm hoàn thành những câu thơ/ đoạn thơ đó.</a:t>
            </a:r>
          </a:p>
          <a:p>
            <a:pPr marL="949957" lvl="1" indent="-474979" algn="l">
              <a:lnSpc>
                <a:spcPts val="6159"/>
              </a:lnSpc>
              <a:buFont typeface="Arial"/>
              <a:buChar char="•"/>
            </a:pPr>
            <a:r>
              <a:rPr lang="en-US" sz="4399">
                <a:solidFill>
                  <a:srgbClr val="473B3B"/>
                </a:solidFill>
                <a:latin typeface="Roboto Condensed"/>
              </a:rPr>
              <a:t>Người chơi giơ tay trả lời, suy nghĩ 10s/câu</a:t>
            </a:r>
          </a:p>
          <a:p>
            <a:pPr marL="949957" lvl="1" indent="-474979" algn="l">
              <a:lnSpc>
                <a:spcPts val="6159"/>
              </a:lnSpc>
              <a:buFont typeface="Arial"/>
              <a:buChar char="•"/>
            </a:pPr>
            <a:r>
              <a:rPr lang="en-US" sz="4399">
                <a:solidFill>
                  <a:srgbClr val="473B3B"/>
                </a:solidFill>
                <a:latin typeface="Roboto Condensed"/>
              </a:rPr>
              <a:t>Mỗi câu trả lời đúng +2 điểm tích cực</a:t>
            </a:r>
          </a:p>
          <a:p>
            <a:pPr algn="ctr">
              <a:lnSpc>
                <a:spcPts val="6159"/>
              </a:lnSpc>
            </a:pPr>
            <a:endParaRPr lang="en-US" sz="4399">
              <a:solidFill>
                <a:srgbClr val="473B3B"/>
              </a:solidFill>
              <a:latin typeface="Roboto Condensed"/>
            </a:endParaRP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flipH="1">
            <a:off x="0" y="0"/>
            <a:ext cx="18288000"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3"/>
            <a:stretch>
              <a:fillRect/>
            </a:stretch>
          </a:blipFill>
        </p:spPr>
      </p:sp>
      <p:sp>
        <p:nvSpPr>
          <p:cNvPr id="3" name="Freeform 3"/>
          <p:cNvSpPr/>
          <p:nvPr/>
        </p:nvSpPr>
        <p:spPr>
          <a:xfrm>
            <a:off x="-3264750" y="-667800"/>
            <a:ext cx="5169750" cy="5430200"/>
          </a:xfrm>
          <a:custGeom>
            <a:avLst/>
            <a:gdLst/>
            <a:ahLst/>
            <a:cxnLst/>
            <a:rect l="l" t="t" r="r" b="b"/>
            <a:pathLst>
              <a:path w="5169750" h="5430200">
                <a:moveTo>
                  <a:pt x="0" y="0"/>
                </a:moveTo>
                <a:lnTo>
                  <a:pt x="5169750" y="0"/>
                </a:lnTo>
                <a:lnTo>
                  <a:pt x="5169750" y="5430200"/>
                </a:lnTo>
                <a:lnTo>
                  <a:pt x="0" y="5430200"/>
                </a:lnTo>
                <a:lnTo>
                  <a:pt x="0" y="0"/>
                </a:lnTo>
                <a:close/>
              </a:path>
            </a:pathLst>
          </a:custGeom>
          <a:blipFill>
            <a:blip r:embed="rId4"/>
            <a:stretch>
              <a:fillRect/>
            </a:stretch>
          </a:blipFill>
        </p:spPr>
      </p:sp>
      <p:sp>
        <p:nvSpPr>
          <p:cNvPr id="4" name="Freeform 4"/>
          <p:cNvSpPr/>
          <p:nvPr/>
        </p:nvSpPr>
        <p:spPr>
          <a:xfrm>
            <a:off x="16148289" y="174390"/>
            <a:ext cx="1692874" cy="854310"/>
          </a:xfrm>
          <a:custGeom>
            <a:avLst/>
            <a:gdLst/>
            <a:ahLst/>
            <a:cxnLst/>
            <a:rect l="l" t="t" r="r" b="b"/>
            <a:pathLst>
              <a:path w="1692874" h="854310">
                <a:moveTo>
                  <a:pt x="0" y="0"/>
                </a:moveTo>
                <a:lnTo>
                  <a:pt x="1692874" y="0"/>
                </a:lnTo>
                <a:lnTo>
                  <a:pt x="1692874" y="854310"/>
                </a:lnTo>
                <a:lnTo>
                  <a:pt x="0" y="854310"/>
                </a:lnTo>
                <a:lnTo>
                  <a:pt x="0" y="0"/>
                </a:lnTo>
                <a:close/>
              </a:path>
            </a:pathLst>
          </a:custGeom>
          <a:blipFill>
            <a:blip r:embed="rId5"/>
            <a:stretch>
              <a:fillRect/>
            </a:stretch>
          </a:blipFill>
        </p:spPr>
      </p:sp>
      <p:sp>
        <p:nvSpPr>
          <p:cNvPr id="5" name="Freeform 5"/>
          <p:cNvSpPr/>
          <p:nvPr/>
        </p:nvSpPr>
        <p:spPr>
          <a:xfrm flipH="1">
            <a:off x="16719912" y="5638800"/>
            <a:ext cx="2523624" cy="5772150"/>
          </a:xfrm>
          <a:custGeom>
            <a:avLst/>
            <a:gdLst/>
            <a:ahLst/>
            <a:cxnLst/>
            <a:rect l="l" t="t" r="r" b="b"/>
            <a:pathLst>
              <a:path w="2523624" h="5772150">
                <a:moveTo>
                  <a:pt x="2523624" y="0"/>
                </a:moveTo>
                <a:lnTo>
                  <a:pt x="0" y="0"/>
                </a:lnTo>
                <a:lnTo>
                  <a:pt x="0" y="5772150"/>
                </a:lnTo>
                <a:lnTo>
                  <a:pt x="2523624" y="5772150"/>
                </a:lnTo>
                <a:lnTo>
                  <a:pt x="2523624" y="0"/>
                </a:lnTo>
                <a:close/>
              </a:path>
            </a:pathLst>
          </a:custGeom>
          <a:blipFill>
            <a:blip r:embed="rId6"/>
            <a:stretch>
              <a:fillRect/>
            </a:stretch>
          </a:blipFill>
        </p:spPr>
      </p:sp>
      <p:graphicFrame>
        <p:nvGraphicFramePr>
          <p:cNvPr id="6" name="Table 6"/>
          <p:cNvGraphicFramePr>
            <a:graphicFrameLocks noGrp="1"/>
          </p:cNvGraphicFramePr>
          <p:nvPr/>
        </p:nvGraphicFramePr>
        <p:xfrm>
          <a:off x="1028700" y="1219960"/>
          <a:ext cx="16230600" cy="8273916"/>
        </p:xfrm>
        <a:graphic>
          <a:graphicData uri="http://schemas.openxmlformats.org/drawingml/2006/table">
            <a:tbl>
              <a:tblPr/>
              <a:tblGrid>
                <a:gridCol w="5036842">
                  <a:extLst>
                    <a:ext uri="{9D8B030D-6E8A-4147-A177-3AD203B41FA5}">
                      <a16:colId xmlns:a16="http://schemas.microsoft.com/office/drawing/2014/main" xmlns="" val="20000"/>
                    </a:ext>
                  </a:extLst>
                </a:gridCol>
                <a:gridCol w="11193758">
                  <a:extLst>
                    <a:ext uri="{9D8B030D-6E8A-4147-A177-3AD203B41FA5}">
                      <a16:colId xmlns:a16="http://schemas.microsoft.com/office/drawing/2014/main" xmlns="" val="20001"/>
                    </a:ext>
                  </a:extLst>
                </a:gridCol>
              </a:tblGrid>
              <a:tr h="1186881">
                <a:tc>
                  <a:txBody>
                    <a:bodyPr/>
                    <a:lstStyle/>
                    <a:p>
                      <a:pPr algn="ctr">
                        <a:lnSpc>
                          <a:spcPts val="5039"/>
                        </a:lnSpc>
                        <a:defRPr/>
                      </a:pPr>
                      <a:r>
                        <a:rPr lang="en-US" sz="3599" dirty="0" err="1">
                          <a:solidFill>
                            <a:srgbClr val="FFFFFF"/>
                          </a:solidFill>
                          <a:latin typeface="Roboto Condensed Bold"/>
                        </a:rPr>
                        <a:t>Các</a:t>
                      </a:r>
                      <a:r>
                        <a:rPr lang="en-US" sz="3599" dirty="0">
                          <a:solidFill>
                            <a:srgbClr val="FFFFFF"/>
                          </a:solidFill>
                          <a:latin typeface="Roboto Condensed Bold"/>
                        </a:rPr>
                        <a:t> </a:t>
                      </a:r>
                      <a:r>
                        <a:rPr lang="en-US" sz="3599" dirty="0" err="1">
                          <a:solidFill>
                            <a:srgbClr val="FFFFFF"/>
                          </a:solidFill>
                          <a:latin typeface="Roboto Condensed Bold"/>
                        </a:rPr>
                        <a:t>yếu</a:t>
                      </a:r>
                      <a:r>
                        <a:rPr lang="en-US" sz="3599" dirty="0">
                          <a:solidFill>
                            <a:srgbClr val="FFFFFF"/>
                          </a:solidFill>
                          <a:latin typeface="Roboto Condensed Bold"/>
                        </a:rPr>
                        <a:t> </a:t>
                      </a:r>
                      <a:r>
                        <a:rPr lang="en-US" sz="3599" dirty="0" err="1">
                          <a:solidFill>
                            <a:srgbClr val="FFFFFF"/>
                          </a:solidFill>
                          <a:latin typeface="Roboto Condensed Bold"/>
                        </a:rPr>
                        <a:t>tố</a:t>
                      </a:r>
                      <a:r>
                        <a:rPr lang="en-US" sz="3599" dirty="0">
                          <a:solidFill>
                            <a:srgbClr val="FFFFFF"/>
                          </a:solidFill>
                          <a:latin typeface="Roboto Condensed Bold"/>
                        </a:rPr>
                        <a:t> </a:t>
                      </a:r>
                      <a:r>
                        <a:rPr lang="en-US" sz="3599" dirty="0" err="1">
                          <a:solidFill>
                            <a:srgbClr val="FFFFFF"/>
                          </a:solidFill>
                          <a:latin typeface="Roboto Condensed Bold"/>
                        </a:rPr>
                        <a:t>đặc</a:t>
                      </a:r>
                      <a:r>
                        <a:rPr lang="en-US" sz="3599" dirty="0">
                          <a:solidFill>
                            <a:srgbClr val="FFFFFF"/>
                          </a:solidFill>
                          <a:latin typeface="Roboto Condensed Bold"/>
                        </a:rPr>
                        <a:t> </a:t>
                      </a:r>
                      <a:r>
                        <a:rPr lang="en-US" sz="3599" dirty="0" err="1">
                          <a:solidFill>
                            <a:srgbClr val="FFFFFF"/>
                          </a:solidFill>
                          <a:latin typeface="Roboto Condensed Bold"/>
                        </a:rPr>
                        <a:t>trưng</a:t>
                      </a:r>
                      <a:endParaRPr lang="en-US" sz="1100" dirty="0"/>
                    </a:p>
                  </a:txBody>
                  <a:tcPr marL="190500" marR="190500" marT="190500" marB="190500" anchor="ctr">
                    <a:lnL w="9525" cap="flat" cmpd="sng" algn="ctr">
                      <a:solidFill>
                        <a:srgbClr val="54242A"/>
                      </a:solidFill>
                      <a:prstDash val="solid"/>
                      <a:round/>
                      <a:headEnd type="none" w="med" len="med"/>
                      <a:tailEnd type="none" w="med" len="med"/>
                    </a:lnL>
                    <a:lnR w="9525" cap="flat" cmpd="sng" algn="ctr">
                      <a:solidFill>
                        <a:srgbClr val="54242A"/>
                      </a:solidFill>
                      <a:prstDash val="solid"/>
                      <a:round/>
                      <a:headEnd type="none" w="med" len="med"/>
                      <a:tailEnd type="none" w="med" len="med"/>
                    </a:lnR>
                    <a:lnT w="9525" cap="flat" cmpd="sng" algn="ctr">
                      <a:solidFill>
                        <a:srgbClr val="54242A"/>
                      </a:solidFill>
                      <a:prstDash val="solid"/>
                      <a:round/>
                      <a:headEnd type="none" w="med" len="med"/>
                      <a:tailEnd type="none" w="med" len="med"/>
                    </a:lnT>
                    <a:lnB w="9525" cap="flat" cmpd="sng" algn="ctr">
                      <a:solidFill>
                        <a:srgbClr val="54242A"/>
                      </a:solidFill>
                      <a:prstDash val="solid"/>
                      <a:round/>
                      <a:headEnd type="none" w="med" len="med"/>
                      <a:tailEnd type="none" w="med" len="med"/>
                    </a:lnB>
                    <a:solidFill>
                      <a:srgbClr val="863D3D"/>
                    </a:solidFill>
                  </a:tcPr>
                </a:tc>
                <a:tc>
                  <a:txBody>
                    <a:bodyPr/>
                    <a:lstStyle/>
                    <a:p>
                      <a:pPr algn="ctr">
                        <a:lnSpc>
                          <a:spcPts val="5039"/>
                        </a:lnSpc>
                        <a:defRPr/>
                      </a:pPr>
                      <a:r>
                        <a:rPr lang="en-US" sz="3599">
                          <a:solidFill>
                            <a:srgbClr val="FFFFFF"/>
                          </a:solidFill>
                          <a:latin typeface="Roboto Condensed Bold"/>
                        </a:rPr>
                        <a:t>Nội dung biểu thị</a:t>
                      </a:r>
                      <a:endParaRPr lang="en-US" sz="1100"/>
                    </a:p>
                  </a:txBody>
                  <a:tcPr marL="190500" marR="190500" marT="190500" marB="190500" anchor="ctr">
                    <a:lnL w="9525" cap="flat" cmpd="sng" algn="ctr">
                      <a:solidFill>
                        <a:srgbClr val="54242A"/>
                      </a:solidFill>
                      <a:prstDash val="solid"/>
                      <a:round/>
                      <a:headEnd type="none" w="med" len="med"/>
                      <a:tailEnd type="none" w="med" len="med"/>
                    </a:lnL>
                    <a:lnR w="9525" cap="flat" cmpd="sng" algn="ctr">
                      <a:solidFill>
                        <a:srgbClr val="54242A"/>
                      </a:solidFill>
                      <a:prstDash val="solid"/>
                      <a:round/>
                      <a:headEnd type="none" w="med" len="med"/>
                      <a:tailEnd type="none" w="med" len="med"/>
                    </a:lnR>
                    <a:lnT w="9525" cap="flat" cmpd="sng" algn="ctr">
                      <a:solidFill>
                        <a:srgbClr val="54242A"/>
                      </a:solidFill>
                      <a:prstDash val="solid"/>
                      <a:round/>
                      <a:headEnd type="none" w="med" len="med"/>
                      <a:tailEnd type="none" w="med" len="med"/>
                    </a:lnT>
                    <a:lnB w="9525" cap="flat" cmpd="sng" algn="ctr">
                      <a:solidFill>
                        <a:srgbClr val="54242A"/>
                      </a:solidFill>
                      <a:prstDash val="solid"/>
                      <a:round/>
                      <a:headEnd type="none" w="med" len="med"/>
                      <a:tailEnd type="none" w="med" len="med"/>
                    </a:lnB>
                    <a:solidFill>
                      <a:srgbClr val="863D3D"/>
                    </a:solidFill>
                  </a:tcPr>
                </a:tc>
                <a:extLst>
                  <a:ext uri="{0D108BD9-81ED-4DB2-BD59-A6C34878D82A}">
                    <a16:rowId xmlns:a16="http://schemas.microsoft.com/office/drawing/2014/main" xmlns="" val="10000"/>
                  </a:ext>
                </a:extLst>
              </a:tr>
              <a:tr h="1872407">
                <a:tc>
                  <a:txBody>
                    <a:bodyPr/>
                    <a:lstStyle/>
                    <a:p>
                      <a:pPr algn="ctr">
                        <a:lnSpc>
                          <a:spcPts val="5039"/>
                        </a:lnSpc>
                        <a:defRPr/>
                      </a:pPr>
                      <a:r>
                        <a:rPr lang="en-US" sz="3599">
                          <a:solidFill>
                            <a:srgbClr val="FFFFFF"/>
                          </a:solidFill>
                          <a:latin typeface="Roboto Condensed"/>
                        </a:rPr>
                        <a:t>Đề tài, chủ đề</a:t>
                      </a:r>
                      <a:endParaRPr lang="en-US" sz="1100"/>
                    </a:p>
                  </a:txBody>
                  <a:tcPr marL="190500" marR="190500" marT="190500" marB="190500" anchor="ctr">
                    <a:lnL w="9525" cap="flat" cmpd="sng" algn="ctr">
                      <a:solidFill>
                        <a:srgbClr val="54242A"/>
                      </a:solidFill>
                      <a:prstDash val="solid"/>
                      <a:round/>
                      <a:headEnd type="none" w="med" len="med"/>
                      <a:tailEnd type="none" w="med" len="med"/>
                    </a:lnL>
                    <a:lnR w="9525" cap="flat" cmpd="sng" algn="ctr">
                      <a:solidFill>
                        <a:srgbClr val="54242A"/>
                      </a:solidFill>
                      <a:prstDash val="solid"/>
                      <a:round/>
                      <a:headEnd type="none" w="med" len="med"/>
                      <a:tailEnd type="none" w="med" len="med"/>
                    </a:lnR>
                    <a:lnT w="9525" cap="flat" cmpd="sng" algn="ctr">
                      <a:solidFill>
                        <a:srgbClr val="54242A"/>
                      </a:solidFill>
                      <a:prstDash val="solid"/>
                      <a:round/>
                      <a:headEnd type="none" w="med" len="med"/>
                      <a:tailEnd type="none" w="med" len="med"/>
                    </a:lnT>
                    <a:lnB w="9525" cap="flat" cmpd="sng" algn="ctr">
                      <a:solidFill>
                        <a:srgbClr val="54242A"/>
                      </a:solidFill>
                      <a:prstDash val="solid"/>
                      <a:round/>
                      <a:headEnd type="none" w="med" len="med"/>
                      <a:tailEnd type="none" w="med" len="med"/>
                    </a:lnB>
                    <a:solidFill>
                      <a:srgbClr val="B26872"/>
                    </a:solidFill>
                  </a:tcPr>
                </a:tc>
                <a:tc>
                  <a:txBody>
                    <a:bodyPr/>
                    <a:lstStyle/>
                    <a:p>
                      <a:pPr algn="l">
                        <a:lnSpc>
                          <a:spcPts val="5039"/>
                        </a:lnSpc>
                        <a:defRPr/>
                      </a:pPr>
                      <a:r>
                        <a:rPr lang="en-US" sz="3599">
                          <a:solidFill>
                            <a:srgbClr val="50131A"/>
                          </a:solidFill>
                          <a:latin typeface="Roboto Condensed"/>
                        </a:rPr>
                        <a:t>Mở rộng, phong phú, giàu cảm hứng nhân đạo và có giá trị hiện thực sâu sắc.</a:t>
                      </a:r>
                      <a:endParaRPr lang="en-US" sz="1100"/>
                    </a:p>
                  </a:txBody>
                  <a:tcPr marL="190500" marR="190500" marT="190500" marB="190500" anchor="ctr">
                    <a:lnL w="9525" cap="flat" cmpd="sng" algn="ctr">
                      <a:solidFill>
                        <a:srgbClr val="54242A"/>
                      </a:solidFill>
                      <a:prstDash val="solid"/>
                      <a:round/>
                      <a:headEnd type="none" w="med" len="med"/>
                      <a:tailEnd type="none" w="med" len="med"/>
                    </a:lnL>
                    <a:lnR w="9525" cap="flat" cmpd="sng" algn="ctr">
                      <a:solidFill>
                        <a:srgbClr val="54242A"/>
                      </a:solidFill>
                      <a:prstDash val="solid"/>
                      <a:round/>
                      <a:headEnd type="none" w="med" len="med"/>
                      <a:tailEnd type="none" w="med" len="med"/>
                    </a:lnR>
                    <a:lnT w="9525" cap="flat" cmpd="sng" algn="ctr">
                      <a:solidFill>
                        <a:srgbClr val="54242A"/>
                      </a:solidFill>
                      <a:prstDash val="solid"/>
                      <a:round/>
                      <a:headEnd type="none" w="med" len="med"/>
                      <a:tailEnd type="none" w="med" len="med"/>
                    </a:lnT>
                    <a:lnB w="9525" cap="flat" cmpd="sng" algn="ctr">
                      <a:solidFill>
                        <a:srgbClr val="54242A"/>
                      </a:solidFill>
                      <a:prstDash val="solid"/>
                      <a:round/>
                      <a:headEnd type="none" w="med" len="med"/>
                      <a:tailEnd type="none" w="med" len="med"/>
                    </a:lnB>
                    <a:solidFill>
                      <a:srgbClr val="F6EEEE"/>
                    </a:solidFill>
                  </a:tcPr>
                </a:tc>
                <a:extLst>
                  <a:ext uri="{0D108BD9-81ED-4DB2-BD59-A6C34878D82A}">
                    <a16:rowId xmlns:a16="http://schemas.microsoft.com/office/drawing/2014/main" xmlns="" val="10001"/>
                  </a:ext>
                </a:extLst>
              </a:tr>
              <a:tr h="3243459">
                <a:tc>
                  <a:txBody>
                    <a:bodyPr/>
                    <a:lstStyle/>
                    <a:p>
                      <a:pPr algn="ctr">
                        <a:lnSpc>
                          <a:spcPts val="5039"/>
                        </a:lnSpc>
                        <a:defRPr/>
                      </a:pPr>
                      <a:r>
                        <a:rPr lang="en-US" sz="3599">
                          <a:solidFill>
                            <a:srgbClr val="FFFFFF"/>
                          </a:solidFill>
                          <a:latin typeface="Roboto Condensed"/>
                        </a:rPr>
                        <a:t>Cốt truyện</a:t>
                      </a:r>
                      <a:endParaRPr lang="en-US" sz="1100"/>
                    </a:p>
                  </a:txBody>
                  <a:tcPr marL="190500" marR="190500" marT="190500" marB="190500" anchor="ctr">
                    <a:lnL w="9525" cap="flat" cmpd="sng" algn="ctr">
                      <a:solidFill>
                        <a:srgbClr val="54242A"/>
                      </a:solidFill>
                      <a:prstDash val="solid"/>
                      <a:round/>
                      <a:headEnd type="none" w="med" len="med"/>
                      <a:tailEnd type="none" w="med" len="med"/>
                    </a:lnL>
                    <a:lnR w="9525" cap="flat" cmpd="sng" algn="ctr">
                      <a:solidFill>
                        <a:srgbClr val="54242A"/>
                      </a:solidFill>
                      <a:prstDash val="solid"/>
                      <a:round/>
                      <a:headEnd type="none" w="med" len="med"/>
                      <a:tailEnd type="none" w="med" len="med"/>
                    </a:lnR>
                    <a:lnT w="9525" cap="flat" cmpd="sng" algn="ctr">
                      <a:solidFill>
                        <a:srgbClr val="54242A"/>
                      </a:solidFill>
                      <a:prstDash val="solid"/>
                      <a:round/>
                      <a:headEnd type="none" w="med" len="med"/>
                      <a:tailEnd type="none" w="med" len="med"/>
                    </a:lnT>
                    <a:lnB w="9525" cap="flat" cmpd="sng" algn="ctr">
                      <a:solidFill>
                        <a:srgbClr val="54242A"/>
                      </a:solidFill>
                      <a:prstDash val="solid"/>
                      <a:round/>
                      <a:headEnd type="none" w="med" len="med"/>
                      <a:tailEnd type="none" w="med" len="med"/>
                    </a:lnB>
                    <a:solidFill>
                      <a:srgbClr val="B26872"/>
                    </a:solidFill>
                  </a:tcPr>
                </a:tc>
                <a:tc>
                  <a:txBody>
                    <a:bodyPr/>
                    <a:lstStyle/>
                    <a:p>
                      <a:pPr algn="just">
                        <a:lnSpc>
                          <a:spcPts val="5039"/>
                        </a:lnSpc>
                        <a:defRPr/>
                      </a:pPr>
                      <a:r>
                        <a:rPr lang="en-US" sz="3599">
                          <a:solidFill>
                            <a:srgbClr val="000000"/>
                          </a:solidFill>
                          <a:latin typeface="Roboto Condensed"/>
                        </a:rPr>
                        <a:t> - Lấy nguồn từ văn học dân gian hoặc văn học Trung Quốc hoặc do tác giả tự sáng tác</a:t>
                      </a:r>
                      <a:endParaRPr lang="en-US" sz="1100"/>
                    </a:p>
                    <a:p>
                      <a:pPr algn="just">
                        <a:lnSpc>
                          <a:spcPts val="5039"/>
                        </a:lnSpc>
                      </a:pPr>
                      <a:r>
                        <a:rPr lang="en-US" sz="3599">
                          <a:solidFill>
                            <a:srgbClr val="000000"/>
                          </a:solidFill>
                          <a:latin typeface="Roboto Condensed"/>
                        </a:rPr>
                        <a:t>- Thường được triển khai theo trình tự thời gian với mô hình: Gặp gỡ - Chia li – Đoàn tụ</a:t>
                      </a:r>
                    </a:p>
                  </a:txBody>
                  <a:tcPr marL="190500" marR="190500" marT="190500" marB="190500" anchor="ctr">
                    <a:lnL w="9525" cap="flat" cmpd="sng" algn="ctr">
                      <a:solidFill>
                        <a:srgbClr val="54242A"/>
                      </a:solidFill>
                      <a:prstDash val="solid"/>
                      <a:round/>
                      <a:headEnd type="none" w="med" len="med"/>
                      <a:tailEnd type="none" w="med" len="med"/>
                    </a:lnL>
                    <a:lnR w="9525" cap="flat" cmpd="sng" algn="ctr">
                      <a:solidFill>
                        <a:srgbClr val="54242A"/>
                      </a:solidFill>
                      <a:prstDash val="solid"/>
                      <a:round/>
                      <a:headEnd type="none" w="med" len="med"/>
                      <a:tailEnd type="none" w="med" len="med"/>
                    </a:lnR>
                    <a:lnT w="9525" cap="flat" cmpd="sng" algn="ctr">
                      <a:solidFill>
                        <a:srgbClr val="54242A"/>
                      </a:solidFill>
                      <a:prstDash val="solid"/>
                      <a:round/>
                      <a:headEnd type="none" w="med" len="med"/>
                      <a:tailEnd type="none" w="med" len="med"/>
                    </a:lnT>
                    <a:lnB w="9525" cap="flat" cmpd="sng" algn="ctr">
                      <a:solidFill>
                        <a:srgbClr val="54242A"/>
                      </a:solidFill>
                      <a:prstDash val="solid"/>
                      <a:round/>
                      <a:headEnd type="none" w="med" len="med"/>
                      <a:tailEnd type="none" w="med" len="med"/>
                    </a:lnB>
                    <a:solidFill>
                      <a:srgbClr val="F6EEEE"/>
                    </a:solidFill>
                  </a:tcPr>
                </a:tc>
                <a:extLst>
                  <a:ext uri="{0D108BD9-81ED-4DB2-BD59-A6C34878D82A}">
                    <a16:rowId xmlns:a16="http://schemas.microsoft.com/office/drawing/2014/main" xmlns="" val="10002"/>
                  </a:ext>
                </a:extLst>
              </a:tr>
              <a:tr h="1971169">
                <a:tc>
                  <a:txBody>
                    <a:bodyPr/>
                    <a:lstStyle/>
                    <a:p>
                      <a:pPr algn="ctr">
                        <a:lnSpc>
                          <a:spcPts val="5039"/>
                        </a:lnSpc>
                        <a:defRPr/>
                      </a:pPr>
                      <a:r>
                        <a:rPr lang="en-US" sz="3599">
                          <a:solidFill>
                            <a:srgbClr val="FFFFFF"/>
                          </a:solidFill>
                          <a:latin typeface="Roboto Condensed"/>
                        </a:rPr>
                        <a:t>Nhân vật chính</a:t>
                      </a:r>
                      <a:endParaRPr lang="en-US" sz="1100"/>
                    </a:p>
                  </a:txBody>
                  <a:tcPr marL="190500" marR="190500" marT="190500" marB="190500" anchor="ctr">
                    <a:lnL w="9525" cap="flat" cmpd="sng" algn="ctr">
                      <a:solidFill>
                        <a:srgbClr val="54242A"/>
                      </a:solidFill>
                      <a:prstDash val="solid"/>
                      <a:round/>
                      <a:headEnd type="none" w="med" len="med"/>
                      <a:tailEnd type="none" w="med" len="med"/>
                    </a:lnL>
                    <a:lnR w="9525" cap="flat" cmpd="sng" algn="ctr">
                      <a:solidFill>
                        <a:srgbClr val="54242A"/>
                      </a:solidFill>
                      <a:prstDash val="solid"/>
                      <a:round/>
                      <a:headEnd type="none" w="med" len="med"/>
                      <a:tailEnd type="none" w="med" len="med"/>
                    </a:lnR>
                    <a:lnT w="9525" cap="flat" cmpd="sng" algn="ctr">
                      <a:solidFill>
                        <a:srgbClr val="54242A"/>
                      </a:solidFill>
                      <a:prstDash val="solid"/>
                      <a:round/>
                      <a:headEnd type="none" w="med" len="med"/>
                      <a:tailEnd type="none" w="med" len="med"/>
                    </a:lnT>
                    <a:lnB w="9525" cap="flat" cmpd="sng" algn="ctr">
                      <a:solidFill>
                        <a:srgbClr val="54242A"/>
                      </a:solidFill>
                      <a:prstDash val="solid"/>
                      <a:round/>
                      <a:headEnd type="none" w="med" len="med"/>
                      <a:tailEnd type="none" w="med" len="med"/>
                    </a:lnB>
                    <a:solidFill>
                      <a:srgbClr val="B26872"/>
                    </a:solidFill>
                  </a:tcPr>
                </a:tc>
                <a:tc>
                  <a:txBody>
                    <a:bodyPr/>
                    <a:lstStyle/>
                    <a:p>
                      <a:pPr algn="just">
                        <a:lnSpc>
                          <a:spcPts val="5039"/>
                        </a:lnSpc>
                        <a:defRPr/>
                      </a:pPr>
                      <a:r>
                        <a:rPr lang="en-US" sz="3599" dirty="0" err="1">
                          <a:solidFill>
                            <a:srgbClr val="000000"/>
                          </a:solidFill>
                          <a:latin typeface="Roboto Condensed"/>
                        </a:rPr>
                        <a:t>Là</a:t>
                      </a:r>
                      <a:r>
                        <a:rPr lang="en-US" sz="3599" dirty="0">
                          <a:solidFill>
                            <a:srgbClr val="000000"/>
                          </a:solidFill>
                          <a:latin typeface="Roboto Condensed"/>
                        </a:rPr>
                        <a:t> </a:t>
                      </a:r>
                      <a:r>
                        <a:rPr lang="en-US" sz="3599" dirty="0" err="1">
                          <a:solidFill>
                            <a:srgbClr val="000000"/>
                          </a:solidFill>
                          <a:latin typeface="Roboto Condensed"/>
                        </a:rPr>
                        <a:t>những</a:t>
                      </a:r>
                      <a:r>
                        <a:rPr lang="en-US" sz="3599" dirty="0">
                          <a:solidFill>
                            <a:srgbClr val="000000"/>
                          </a:solidFill>
                          <a:latin typeface="Roboto Condensed"/>
                        </a:rPr>
                        <a:t> </a:t>
                      </a:r>
                      <a:r>
                        <a:rPr lang="en-US" sz="3599" dirty="0" err="1">
                          <a:solidFill>
                            <a:srgbClr val="000000"/>
                          </a:solidFill>
                          <a:latin typeface="Roboto Condensed"/>
                        </a:rPr>
                        <a:t>cô</a:t>
                      </a:r>
                      <a:r>
                        <a:rPr lang="en-US" sz="3599" dirty="0">
                          <a:solidFill>
                            <a:srgbClr val="000000"/>
                          </a:solidFill>
                          <a:latin typeface="Roboto Condensed"/>
                        </a:rPr>
                        <a:t> </a:t>
                      </a:r>
                      <a:r>
                        <a:rPr lang="en-US" sz="3599" dirty="0" err="1">
                          <a:solidFill>
                            <a:srgbClr val="000000"/>
                          </a:solidFill>
                          <a:latin typeface="Roboto Condensed"/>
                        </a:rPr>
                        <a:t>gái</a:t>
                      </a:r>
                      <a:r>
                        <a:rPr lang="en-US" sz="3599" dirty="0">
                          <a:solidFill>
                            <a:srgbClr val="000000"/>
                          </a:solidFill>
                          <a:latin typeface="Roboto Condensed"/>
                        </a:rPr>
                        <a:t> </a:t>
                      </a:r>
                      <a:r>
                        <a:rPr lang="en-US" sz="3599" dirty="0" err="1">
                          <a:solidFill>
                            <a:srgbClr val="000000"/>
                          </a:solidFill>
                          <a:latin typeface="Roboto Condensed"/>
                        </a:rPr>
                        <a:t>chàng</a:t>
                      </a:r>
                      <a:r>
                        <a:rPr lang="en-US" sz="3599" dirty="0">
                          <a:solidFill>
                            <a:srgbClr val="000000"/>
                          </a:solidFill>
                          <a:latin typeface="Roboto Condensed"/>
                        </a:rPr>
                        <a:t> </a:t>
                      </a:r>
                      <a:r>
                        <a:rPr lang="en-US" sz="3599" dirty="0" err="1">
                          <a:solidFill>
                            <a:srgbClr val="000000"/>
                          </a:solidFill>
                          <a:latin typeface="Roboto Condensed"/>
                        </a:rPr>
                        <a:t>trai</a:t>
                      </a:r>
                      <a:r>
                        <a:rPr lang="en-US" sz="3599" dirty="0">
                          <a:solidFill>
                            <a:srgbClr val="000000"/>
                          </a:solidFill>
                          <a:latin typeface="Roboto Condensed"/>
                        </a:rPr>
                        <a:t> </a:t>
                      </a:r>
                      <a:r>
                        <a:rPr lang="en-US" sz="3599" dirty="0" err="1">
                          <a:solidFill>
                            <a:srgbClr val="000000"/>
                          </a:solidFill>
                          <a:latin typeface="Roboto Condensed"/>
                        </a:rPr>
                        <a:t>có</a:t>
                      </a:r>
                      <a:r>
                        <a:rPr lang="en-US" sz="3599" dirty="0">
                          <a:solidFill>
                            <a:srgbClr val="000000"/>
                          </a:solidFill>
                          <a:latin typeface="Roboto Condensed"/>
                        </a:rPr>
                        <a:t> </a:t>
                      </a:r>
                      <a:r>
                        <a:rPr lang="en-US" sz="3599" dirty="0" err="1">
                          <a:solidFill>
                            <a:srgbClr val="000000"/>
                          </a:solidFill>
                          <a:latin typeface="Roboto Condensed"/>
                        </a:rPr>
                        <a:t>vẻ</a:t>
                      </a:r>
                      <a:r>
                        <a:rPr lang="en-US" sz="3599" dirty="0">
                          <a:solidFill>
                            <a:srgbClr val="000000"/>
                          </a:solidFill>
                          <a:latin typeface="Roboto Condensed"/>
                        </a:rPr>
                        <a:t> </a:t>
                      </a:r>
                      <a:r>
                        <a:rPr lang="en-US" sz="3599" dirty="0" err="1">
                          <a:solidFill>
                            <a:srgbClr val="000000"/>
                          </a:solidFill>
                          <a:latin typeface="Roboto Condensed"/>
                        </a:rPr>
                        <a:t>đẹp</a:t>
                      </a:r>
                      <a:r>
                        <a:rPr lang="en-US" sz="3599" dirty="0">
                          <a:solidFill>
                            <a:srgbClr val="000000"/>
                          </a:solidFill>
                          <a:latin typeface="Roboto Condensed"/>
                        </a:rPr>
                        <a:t> </a:t>
                      </a:r>
                      <a:r>
                        <a:rPr lang="en-US" sz="3599" dirty="0" err="1">
                          <a:solidFill>
                            <a:srgbClr val="000000"/>
                          </a:solidFill>
                          <a:latin typeface="Roboto Condensed"/>
                        </a:rPr>
                        <a:t>toàn</a:t>
                      </a:r>
                      <a:r>
                        <a:rPr lang="en-US" sz="3599" dirty="0">
                          <a:solidFill>
                            <a:srgbClr val="000000"/>
                          </a:solidFill>
                          <a:latin typeface="Roboto Condensed"/>
                        </a:rPr>
                        <a:t> </a:t>
                      </a:r>
                      <a:r>
                        <a:rPr lang="en-US" sz="3599" dirty="0" err="1">
                          <a:solidFill>
                            <a:srgbClr val="000000"/>
                          </a:solidFill>
                          <a:latin typeface="Roboto Condensed"/>
                        </a:rPr>
                        <a:t>diện</a:t>
                      </a:r>
                      <a:r>
                        <a:rPr lang="en-US" sz="3599" dirty="0">
                          <a:solidFill>
                            <a:srgbClr val="000000"/>
                          </a:solidFill>
                          <a:latin typeface="Roboto Condensed"/>
                        </a:rPr>
                        <a:t> (</a:t>
                      </a:r>
                      <a:r>
                        <a:rPr lang="en-US" sz="3599" dirty="0" err="1">
                          <a:solidFill>
                            <a:srgbClr val="000000"/>
                          </a:solidFill>
                          <a:latin typeface="Roboto Condensed"/>
                        </a:rPr>
                        <a:t>tâm</a:t>
                      </a:r>
                      <a:r>
                        <a:rPr lang="en-US" sz="3599" dirty="0">
                          <a:solidFill>
                            <a:srgbClr val="000000"/>
                          </a:solidFill>
                          <a:latin typeface="Roboto Condensed"/>
                        </a:rPr>
                        <a:t> </a:t>
                      </a:r>
                      <a:r>
                        <a:rPr lang="en-US" sz="3599" dirty="0" err="1">
                          <a:solidFill>
                            <a:srgbClr val="000000"/>
                          </a:solidFill>
                          <a:latin typeface="Roboto Condensed"/>
                        </a:rPr>
                        <a:t>hồn</a:t>
                      </a:r>
                      <a:r>
                        <a:rPr lang="en-US" sz="3599" dirty="0">
                          <a:solidFill>
                            <a:srgbClr val="000000"/>
                          </a:solidFill>
                          <a:latin typeface="Roboto Condensed"/>
                        </a:rPr>
                        <a:t>, </a:t>
                      </a:r>
                      <a:r>
                        <a:rPr lang="en-US" sz="3599" dirty="0" err="1">
                          <a:solidFill>
                            <a:srgbClr val="000000"/>
                          </a:solidFill>
                          <a:latin typeface="Roboto Condensed"/>
                        </a:rPr>
                        <a:t>tài</a:t>
                      </a:r>
                      <a:r>
                        <a:rPr lang="en-US" sz="3599" dirty="0">
                          <a:solidFill>
                            <a:srgbClr val="000000"/>
                          </a:solidFill>
                          <a:latin typeface="Roboto Condensed"/>
                        </a:rPr>
                        <a:t> </a:t>
                      </a:r>
                      <a:r>
                        <a:rPr lang="en-US" sz="3599" dirty="0" err="1">
                          <a:solidFill>
                            <a:srgbClr val="000000"/>
                          </a:solidFill>
                          <a:latin typeface="Roboto Condensed"/>
                        </a:rPr>
                        <a:t>năng</a:t>
                      </a:r>
                      <a:r>
                        <a:rPr lang="en-US" sz="3599" dirty="0">
                          <a:solidFill>
                            <a:srgbClr val="000000"/>
                          </a:solidFill>
                          <a:latin typeface="Roboto Condensed"/>
                        </a:rPr>
                        <a:t>,…) </a:t>
                      </a:r>
                      <a:r>
                        <a:rPr lang="en-US" sz="3599" dirty="0" err="1">
                          <a:solidFill>
                            <a:srgbClr val="000000"/>
                          </a:solidFill>
                          <a:latin typeface="Roboto Condensed"/>
                        </a:rPr>
                        <a:t>nhưng</a:t>
                      </a:r>
                      <a:r>
                        <a:rPr lang="en-US" sz="3599" dirty="0">
                          <a:solidFill>
                            <a:srgbClr val="000000"/>
                          </a:solidFill>
                          <a:latin typeface="Roboto Condensed"/>
                        </a:rPr>
                        <a:t> </a:t>
                      </a:r>
                      <a:r>
                        <a:rPr lang="en-US" sz="3599" dirty="0" err="1">
                          <a:solidFill>
                            <a:srgbClr val="000000"/>
                          </a:solidFill>
                          <a:latin typeface="Roboto Condensed"/>
                        </a:rPr>
                        <a:t>cuộc</a:t>
                      </a:r>
                      <a:r>
                        <a:rPr lang="en-US" sz="3599" dirty="0">
                          <a:solidFill>
                            <a:srgbClr val="000000"/>
                          </a:solidFill>
                          <a:latin typeface="Roboto Condensed"/>
                        </a:rPr>
                        <a:t> </a:t>
                      </a:r>
                      <a:r>
                        <a:rPr lang="en-US" sz="3599" dirty="0" err="1">
                          <a:solidFill>
                            <a:srgbClr val="000000"/>
                          </a:solidFill>
                          <a:latin typeface="Roboto Condensed"/>
                        </a:rPr>
                        <a:t>sống</a:t>
                      </a:r>
                      <a:r>
                        <a:rPr lang="en-US" sz="3599" dirty="0">
                          <a:solidFill>
                            <a:srgbClr val="000000"/>
                          </a:solidFill>
                          <a:latin typeface="Roboto Condensed"/>
                        </a:rPr>
                        <a:t> </a:t>
                      </a:r>
                      <a:r>
                        <a:rPr lang="en-US" sz="3599" dirty="0" err="1">
                          <a:solidFill>
                            <a:srgbClr val="000000"/>
                          </a:solidFill>
                          <a:latin typeface="Roboto Condensed"/>
                        </a:rPr>
                        <a:t>trắc</a:t>
                      </a:r>
                      <a:r>
                        <a:rPr lang="en-US" sz="3599" dirty="0">
                          <a:solidFill>
                            <a:srgbClr val="000000"/>
                          </a:solidFill>
                          <a:latin typeface="Roboto Condensed"/>
                        </a:rPr>
                        <a:t> </a:t>
                      </a:r>
                      <a:r>
                        <a:rPr lang="en-US" sz="3599" dirty="0" err="1">
                          <a:solidFill>
                            <a:srgbClr val="000000"/>
                          </a:solidFill>
                          <a:latin typeface="Roboto Condensed"/>
                        </a:rPr>
                        <a:t>trở</a:t>
                      </a:r>
                      <a:r>
                        <a:rPr lang="en-US" sz="3599" dirty="0">
                          <a:solidFill>
                            <a:srgbClr val="000000"/>
                          </a:solidFill>
                          <a:latin typeface="Roboto Condensed"/>
                        </a:rPr>
                        <a:t> </a:t>
                      </a:r>
                      <a:r>
                        <a:rPr lang="en-US" sz="3599" dirty="0" err="1">
                          <a:solidFill>
                            <a:srgbClr val="000000"/>
                          </a:solidFill>
                          <a:latin typeface="Roboto Condensed"/>
                        </a:rPr>
                        <a:t>gian</a:t>
                      </a:r>
                      <a:r>
                        <a:rPr lang="en-US" sz="3599" dirty="0">
                          <a:solidFill>
                            <a:srgbClr val="000000"/>
                          </a:solidFill>
                          <a:latin typeface="Roboto Condensed"/>
                        </a:rPr>
                        <a:t> nan.</a:t>
                      </a:r>
                      <a:endParaRPr lang="en-US" sz="1100" dirty="0"/>
                    </a:p>
                  </a:txBody>
                  <a:tcPr marL="190500" marR="190500" marT="190500" marB="190500" anchor="ctr">
                    <a:lnL w="9525" cap="flat" cmpd="sng" algn="ctr">
                      <a:solidFill>
                        <a:srgbClr val="54242A"/>
                      </a:solidFill>
                      <a:prstDash val="solid"/>
                      <a:round/>
                      <a:headEnd type="none" w="med" len="med"/>
                      <a:tailEnd type="none" w="med" len="med"/>
                    </a:lnL>
                    <a:lnR w="9525" cap="flat" cmpd="sng" algn="ctr">
                      <a:solidFill>
                        <a:srgbClr val="54242A"/>
                      </a:solidFill>
                      <a:prstDash val="solid"/>
                      <a:round/>
                      <a:headEnd type="none" w="med" len="med"/>
                      <a:tailEnd type="none" w="med" len="med"/>
                    </a:lnR>
                    <a:lnT w="9525" cap="flat" cmpd="sng" algn="ctr">
                      <a:solidFill>
                        <a:srgbClr val="54242A"/>
                      </a:solidFill>
                      <a:prstDash val="solid"/>
                      <a:round/>
                      <a:headEnd type="none" w="med" len="med"/>
                      <a:tailEnd type="none" w="med" len="med"/>
                    </a:lnT>
                    <a:lnB w="9525" cap="flat" cmpd="sng" algn="ctr">
                      <a:solidFill>
                        <a:srgbClr val="54242A"/>
                      </a:solidFill>
                      <a:prstDash val="solid"/>
                      <a:round/>
                      <a:headEnd type="none" w="med" len="med"/>
                      <a:tailEnd type="none" w="med" len="med"/>
                    </a:lnB>
                    <a:solidFill>
                      <a:srgbClr val="F6EEEE"/>
                    </a:solidFill>
                  </a:tcPr>
                </a:tc>
                <a:extLst>
                  <a:ext uri="{0D108BD9-81ED-4DB2-BD59-A6C34878D82A}">
                    <a16:rowId xmlns:a16="http://schemas.microsoft.com/office/drawing/2014/main" xmlns="" val="10003"/>
                  </a:ext>
                </a:extLst>
              </a:tr>
            </a:tbl>
          </a:graphicData>
        </a:graphic>
      </p:graphicFrame>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flipH="1">
            <a:off x="0" y="0"/>
            <a:ext cx="18288000"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3"/>
            <a:stretch>
              <a:fillRect/>
            </a:stretch>
          </a:blipFill>
        </p:spPr>
      </p:sp>
      <p:sp>
        <p:nvSpPr>
          <p:cNvPr id="3" name="Freeform 3"/>
          <p:cNvSpPr/>
          <p:nvPr/>
        </p:nvSpPr>
        <p:spPr>
          <a:xfrm>
            <a:off x="-3264750" y="-667800"/>
            <a:ext cx="5169750" cy="5430200"/>
          </a:xfrm>
          <a:custGeom>
            <a:avLst/>
            <a:gdLst/>
            <a:ahLst/>
            <a:cxnLst/>
            <a:rect l="l" t="t" r="r" b="b"/>
            <a:pathLst>
              <a:path w="5169750" h="5430200">
                <a:moveTo>
                  <a:pt x="0" y="0"/>
                </a:moveTo>
                <a:lnTo>
                  <a:pt x="5169750" y="0"/>
                </a:lnTo>
                <a:lnTo>
                  <a:pt x="5169750" y="5430200"/>
                </a:lnTo>
                <a:lnTo>
                  <a:pt x="0" y="5430200"/>
                </a:lnTo>
                <a:lnTo>
                  <a:pt x="0" y="0"/>
                </a:lnTo>
                <a:close/>
              </a:path>
            </a:pathLst>
          </a:custGeom>
          <a:blipFill>
            <a:blip r:embed="rId4"/>
            <a:stretch>
              <a:fillRect/>
            </a:stretch>
          </a:blipFill>
        </p:spPr>
      </p:sp>
      <p:sp>
        <p:nvSpPr>
          <p:cNvPr id="4" name="Freeform 4"/>
          <p:cNvSpPr/>
          <p:nvPr/>
        </p:nvSpPr>
        <p:spPr>
          <a:xfrm>
            <a:off x="16148289" y="174390"/>
            <a:ext cx="1692874" cy="854310"/>
          </a:xfrm>
          <a:custGeom>
            <a:avLst/>
            <a:gdLst/>
            <a:ahLst/>
            <a:cxnLst/>
            <a:rect l="l" t="t" r="r" b="b"/>
            <a:pathLst>
              <a:path w="1692874" h="854310">
                <a:moveTo>
                  <a:pt x="0" y="0"/>
                </a:moveTo>
                <a:lnTo>
                  <a:pt x="1692874" y="0"/>
                </a:lnTo>
                <a:lnTo>
                  <a:pt x="1692874" y="854310"/>
                </a:lnTo>
                <a:lnTo>
                  <a:pt x="0" y="854310"/>
                </a:lnTo>
                <a:lnTo>
                  <a:pt x="0" y="0"/>
                </a:lnTo>
                <a:close/>
              </a:path>
            </a:pathLst>
          </a:custGeom>
          <a:blipFill>
            <a:blip r:embed="rId5"/>
            <a:stretch>
              <a:fillRect/>
            </a:stretch>
          </a:blipFill>
        </p:spPr>
      </p:sp>
      <p:sp>
        <p:nvSpPr>
          <p:cNvPr id="5" name="Freeform 5"/>
          <p:cNvSpPr/>
          <p:nvPr/>
        </p:nvSpPr>
        <p:spPr>
          <a:xfrm flipH="1">
            <a:off x="16719912" y="5638800"/>
            <a:ext cx="2523624" cy="5772150"/>
          </a:xfrm>
          <a:custGeom>
            <a:avLst/>
            <a:gdLst/>
            <a:ahLst/>
            <a:cxnLst/>
            <a:rect l="l" t="t" r="r" b="b"/>
            <a:pathLst>
              <a:path w="2523624" h="5772150">
                <a:moveTo>
                  <a:pt x="2523624" y="0"/>
                </a:moveTo>
                <a:lnTo>
                  <a:pt x="0" y="0"/>
                </a:lnTo>
                <a:lnTo>
                  <a:pt x="0" y="5772150"/>
                </a:lnTo>
                <a:lnTo>
                  <a:pt x="2523624" y="5772150"/>
                </a:lnTo>
                <a:lnTo>
                  <a:pt x="2523624" y="0"/>
                </a:lnTo>
                <a:close/>
              </a:path>
            </a:pathLst>
          </a:custGeom>
          <a:blipFill>
            <a:blip r:embed="rId6"/>
            <a:stretch>
              <a:fillRect/>
            </a:stretch>
          </a:blipFill>
        </p:spPr>
      </p:sp>
      <p:graphicFrame>
        <p:nvGraphicFramePr>
          <p:cNvPr id="6" name="Table 6"/>
          <p:cNvGraphicFramePr>
            <a:graphicFrameLocks noGrp="1"/>
          </p:cNvGraphicFramePr>
          <p:nvPr/>
        </p:nvGraphicFramePr>
        <p:xfrm>
          <a:off x="1028700" y="352325"/>
          <a:ext cx="16230600" cy="8820149"/>
        </p:xfrm>
        <a:graphic>
          <a:graphicData uri="http://schemas.openxmlformats.org/drawingml/2006/table">
            <a:tbl>
              <a:tblPr/>
              <a:tblGrid>
                <a:gridCol w="5036842">
                  <a:extLst>
                    <a:ext uri="{9D8B030D-6E8A-4147-A177-3AD203B41FA5}">
                      <a16:colId xmlns:a16="http://schemas.microsoft.com/office/drawing/2014/main" xmlns="" val="20000"/>
                    </a:ext>
                  </a:extLst>
                </a:gridCol>
                <a:gridCol w="11193758">
                  <a:extLst>
                    <a:ext uri="{9D8B030D-6E8A-4147-A177-3AD203B41FA5}">
                      <a16:colId xmlns:a16="http://schemas.microsoft.com/office/drawing/2014/main" xmlns="" val="20001"/>
                    </a:ext>
                  </a:extLst>
                </a:gridCol>
              </a:tblGrid>
              <a:tr h="1181452">
                <a:tc>
                  <a:txBody>
                    <a:bodyPr/>
                    <a:lstStyle/>
                    <a:p>
                      <a:pPr algn="ctr">
                        <a:lnSpc>
                          <a:spcPts val="5039"/>
                        </a:lnSpc>
                        <a:defRPr/>
                      </a:pPr>
                      <a:r>
                        <a:rPr lang="en-US" sz="3599">
                          <a:solidFill>
                            <a:srgbClr val="FFFFFF"/>
                          </a:solidFill>
                          <a:latin typeface="Roboto Condensed Bold"/>
                        </a:rPr>
                        <a:t>Các yếu tố đặc trưng</a:t>
                      </a:r>
                      <a:endParaRPr lang="en-US" sz="1100"/>
                    </a:p>
                  </a:txBody>
                  <a:tcPr marL="190500" marR="190500" marT="190500" marB="190500" anchor="ctr">
                    <a:lnL w="9525" cap="flat" cmpd="sng" algn="ctr">
                      <a:solidFill>
                        <a:srgbClr val="54242A"/>
                      </a:solidFill>
                      <a:prstDash val="solid"/>
                      <a:round/>
                      <a:headEnd type="none" w="med" len="med"/>
                      <a:tailEnd type="none" w="med" len="med"/>
                    </a:lnL>
                    <a:lnR w="9525" cap="flat" cmpd="sng" algn="ctr">
                      <a:solidFill>
                        <a:srgbClr val="54242A"/>
                      </a:solidFill>
                      <a:prstDash val="solid"/>
                      <a:round/>
                      <a:headEnd type="none" w="med" len="med"/>
                      <a:tailEnd type="none" w="med" len="med"/>
                    </a:lnR>
                    <a:lnT w="9525" cap="flat" cmpd="sng" algn="ctr">
                      <a:solidFill>
                        <a:srgbClr val="54242A"/>
                      </a:solidFill>
                      <a:prstDash val="solid"/>
                      <a:round/>
                      <a:headEnd type="none" w="med" len="med"/>
                      <a:tailEnd type="none" w="med" len="med"/>
                    </a:lnT>
                    <a:lnB w="9525" cap="flat" cmpd="sng" algn="ctr">
                      <a:solidFill>
                        <a:srgbClr val="54242A"/>
                      </a:solidFill>
                      <a:prstDash val="solid"/>
                      <a:round/>
                      <a:headEnd type="none" w="med" len="med"/>
                      <a:tailEnd type="none" w="med" len="med"/>
                    </a:lnB>
                    <a:solidFill>
                      <a:srgbClr val="863D3D"/>
                    </a:solidFill>
                  </a:tcPr>
                </a:tc>
                <a:tc>
                  <a:txBody>
                    <a:bodyPr/>
                    <a:lstStyle/>
                    <a:p>
                      <a:pPr algn="ctr">
                        <a:lnSpc>
                          <a:spcPts val="5039"/>
                        </a:lnSpc>
                        <a:defRPr/>
                      </a:pPr>
                      <a:r>
                        <a:rPr lang="en-US" sz="3599">
                          <a:solidFill>
                            <a:srgbClr val="FFFFFF"/>
                          </a:solidFill>
                          <a:latin typeface="Roboto Condensed Bold"/>
                        </a:rPr>
                        <a:t>Nội dung biểu thị</a:t>
                      </a:r>
                      <a:endParaRPr lang="en-US" sz="1100"/>
                    </a:p>
                  </a:txBody>
                  <a:tcPr marL="190500" marR="190500" marT="190500" marB="190500" anchor="ctr">
                    <a:lnL w="9525" cap="flat" cmpd="sng" algn="ctr">
                      <a:solidFill>
                        <a:srgbClr val="54242A"/>
                      </a:solidFill>
                      <a:prstDash val="solid"/>
                      <a:round/>
                      <a:headEnd type="none" w="med" len="med"/>
                      <a:tailEnd type="none" w="med" len="med"/>
                    </a:lnL>
                    <a:lnR w="9525" cap="flat" cmpd="sng" algn="ctr">
                      <a:solidFill>
                        <a:srgbClr val="54242A"/>
                      </a:solidFill>
                      <a:prstDash val="solid"/>
                      <a:round/>
                      <a:headEnd type="none" w="med" len="med"/>
                      <a:tailEnd type="none" w="med" len="med"/>
                    </a:lnR>
                    <a:lnT w="9525" cap="flat" cmpd="sng" algn="ctr">
                      <a:solidFill>
                        <a:srgbClr val="54242A"/>
                      </a:solidFill>
                      <a:prstDash val="solid"/>
                      <a:round/>
                      <a:headEnd type="none" w="med" len="med"/>
                      <a:tailEnd type="none" w="med" len="med"/>
                    </a:lnT>
                    <a:lnB w="9525" cap="flat" cmpd="sng" algn="ctr">
                      <a:solidFill>
                        <a:srgbClr val="54242A"/>
                      </a:solidFill>
                      <a:prstDash val="solid"/>
                      <a:round/>
                      <a:headEnd type="none" w="med" len="med"/>
                      <a:tailEnd type="none" w="med" len="med"/>
                    </a:lnB>
                    <a:solidFill>
                      <a:srgbClr val="863D3D"/>
                    </a:solidFill>
                  </a:tcPr>
                </a:tc>
                <a:extLst>
                  <a:ext uri="{0D108BD9-81ED-4DB2-BD59-A6C34878D82A}">
                    <a16:rowId xmlns:a16="http://schemas.microsoft.com/office/drawing/2014/main" xmlns="" val="10000"/>
                  </a:ext>
                </a:extLst>
              </a:tr>
              <a:tr h="3911013">
                <a:tc>
                  <a:txBody>
                    <a:bodyPr/>
                    <a:lstStyle/>
                    <a:p>
                      <a:pPr algn="ctr">
                        <a:lnSpc>
                          <a:spcPts val="5039"/>
                        </a:lnSpc>
                        <a:defRPr/>
                      </a:pPr>
                      <a:r>
                        <a:rPr lang="en-US" sz="3599" dirty="0" err="1">
                          <a:solidFill>
                            <a:srgbClr val="FFFFFF"/>
                          </a:solidFill>
                          <a:latin typeface="Roboto Condensed"/>
                        </a:rPr>
                        <a:t>Đặc</a:t>
                      </a:r>
                      <a:r>
                        <a:rPr lang="en-US" sz="3599" dirty="0">
                          <a:solidFill>
                            <a:srgbClr val="FFFFFF"/>
                          </a:solidFill>
                          <a:latin typeface="Roboto Condensed"/>
                        </a:rPr>
                        <a:t> </a:t>
                      </a:r>
                      <a:r>
                        <a:rPr lang="en-US" sz="3599" dirty="0" err="1">
                          <a:solidFill>
                            <a:srgbClr val="FFFFFF"/>
                          </a:solidFill>
                          <a:latin typeface="Roboto Condensed"/>
                        </a:rPr>
                        <a:t>điểm</a:t>
                      </a:r>
                      <a:r>
                        <a:rPr lang="en-US" sz="3599" dirty="0">
                          <a:solidFill>
                            <a:srgbClr val="FFFFFF"/>
                          </a:solidFill>
                          <a:latin typeface="Roboto Condensed"/>
                        </a:rPr>
                        <a:t> </a:t>
                      </a:r>
                      <a:r>
                        <a:rPr lang="en-US" sz="3599" dirty="0" err="1">
                          <a:solidFill>
                            <a:srgbClr val="FFFFFF"/>
                          </a:solidFill>
                          <a:latin typeface="Roboto Condensed"/>
                        </a:rPr>
                        <a:t>lời</a:t>
                      </a:r>
                      <a:r>
                        <a:rPr lang="en-US" sz="3599" dirty="0">
                          <a:solidFill>
                            <a:srgbClr val="FFFFFF"/>
                          </a:solidFill>
                          <a:latin typeface="Roboto Condensed"/>
                        </a:rPr>
                        <a:t> </a:t>
                      </a:r>
                      <a:r>
                        <a:rPr lang="en-US" sz="3599" dirty="0" err="1">
                          <a:solidFill>
                            <a:srgbClr val="FFFFFF"/>
                          </a:solidFill>
                          <a:latin typeface="Roboto Condensed"/>
                        </a:rPr>
                        <a:t>thoại</a:t>
                      </a:r>
                      <a:endParaRPr lang="en-US" sz="1100" dirty="0"/>
                    </a:p>
                  </a:txBody>
                  <a:tcPr marL="190500" marR="190500" marT="190500" marB="190500" anchor="ctr">
                    <a:lnL w="9525" cap="flat" cmpd="sng" algn="ctr">
                      <a:solidFill>
                        <a:srgbClr val="54242A"/>
                      </a:solidFill>
                      <a:prstDash val="solid"/>
                      <a:round/>
                      <a:headEnd type="none" w="med" len="med"/>
                      <a:tailEnd type="none" w="med" len="med"/>
                    </a:lnL>
                    <a:lnR w="9525" cap="flat" cmpd="sng" algn="ctr">
                      <a:solidFill>
                        <a:srgbClr val="54242A"/>
                      </a:solidFill>
                      <a:prstDash val="solid"/>
                      <a:round/>
                      <a:headEnd type="none" w="med" len="med"/>
                      <a:tailEnd type="none" w="med" len="med"/>
                    </a:lnR>
                    <a:lnT w="9525" cap="flat" cmpd="sng" algn="ctr">
                      <a:solidFill>
                        <a:srgbClr val="54242A"/>
                      </a:solidFill>
                      <a:prstDash val="solid"/>
                      <a:round/>
                      <a:headEnd type="none" w="med" len="med"/>
                      <a:tailEnd type="none" w="med" len="med"/>
                    </a:lnT>
                    <a:lnB w="9525" cap="flat" cmpd="sng" algn="ctr">
                      <a:solidFill>
                        <a:srgbClr val="54242A"/>
                      </a:solidFill>
                      <a:prstDash val="solid"/>
                      <a:round/>
                      <a:headEnd type="none" w="med" len="med"/>
                      <a:tailEnd type="none" w="med" len="med"/>
                    </a:lnB>
                    <a:solidFill>
                      <a:srgbClr val="B26872"/>
                    </a:solidFill>
                  </a:tcPr>
                </a:tc>
                <a:tc>
                  <a:txBody>
                    <a:bodyPr/>
                    <a:lstStyle/>
                    <a:p>
                      <a:pPr algn="just">
                        <a:lnSpc>
                          <a:spcPts val="5039"/>
                        </a:lnSpc>
                        <a:defRPr/>
                      </a:pPr>
                      <a:r>
                        <a:rPr lang="en-US" sz="3599">
                          <a:solidFill>
                            <a:srgbClr val="50131A"/>
                          </a:solidFill>
                          <a:latin typeface="Roboto Condensed"/>
                        </a:rPr>
                        <a:t>- Lời đối thoại là hình thức thể hiện của lời nhân vật khi tham gia giao tiếp </a:t>
                      </a:r>
                      <a:endParaRPr lang="en-US" sz="1100"/>
                    </a:p>
                    <a:p>
                      <a:pPr algn="just">
                        <a:lnSpc>
                          <a:spcPts val="5039"/>
                        </a:lnSpc>
                      </a:pPr>
                      <a:r>
                        <a:rPr lang="en-US" sz="3599">
                          <a:solidFill>
                            <a:srgbClr val="50131A"/>
                          </a:solidFill>
                          <a:latin typeface="Roboto Condensed"/>
                        </a:rPr>
                        <a:t>- Lời độc thoại (độc thoại nội tâm) là lời nhân vật tự nói với chính mình, tiếng nói nội tâm hay trạng thái cảm xúc, suy nghĩ của nhân vật</a:t>
                      </a:r>
                    </a:p>
                  </a:txBody>
                  <a:tcPr marL="190500" marR="190500" marT="190500" marB="190500" anchor="ctr">
                    <a:lnL w="9525" cap="flat" cmpd="sng" algn="ctr">
                      <a:solidFill>
                        <a:srgbClr val="54242A"/>
                      </a:solidFill>
                      <a:prstDash val="solid"/>
                      <a:round/>
                      <a:headEnd type="none" w="med" len="med"/>
                      <a:tailEnd type="none" w="med" len="med"/>
                    </a:lnL>
                    <a:lnR w="9525" cap="flat" cmpd="sng" algn="ctr">
                      <a:solidFill>
                        <a:srgbClr val="54242A"/>
                      </a:solidFill>
                      <a:prstDash val="solid"/>
                      <a:round/>
                      <a:headEnd type="none" w="med" len="med"/>
                      <a:tailEnd type="none" w="med" len="med"/>
                    </a:lnR>
                    <a:lnT w="9525" cap="flat" cmpd="sng" algn="ctr">
                      <a:solidFill>
                        <a:srgbClr val="54242A"/>
                      </a:solidFill>
                      <a:prstDash val="solid"/>
                      <a:round/>
                      <a:headEnd type="none" w="med" len="med"/>
                      <a:tailEnd type="none" w="med" len="med"/>
                    </a:lnT>
                    <a:lnB w="9525" cap="flat" cmpd="sng" algn="ctr">
                      <a:solidFill>
                        <a:srgbClr val="54242A"/>
                      </a:solidFill>
                      <a:prstDash val="solid"/>
                      <a:round/>
                      <a:headEnd type="none" w="med" len="med"/>
                      <a:tailEnd type="none" w="med" len="med"/>
                    </a:lnB>
                    <a:solidFill>
                      <a:srgbClr val="F6EEEE"/>
                    </a:solidFill>
                  </a:tcPr>
                </a:tc>
                <a:extLst>
                  <a:ext uri="{0D108BD9-81ED-4DB2-BD59-A6C34878D82A}">
                    <a16:rowId xmlns:a16="http://schemas.microsoft.com/office/drawing/2014/main" xmlns="" val="10001"/>
                  </a:ext>
                </a:extLst>
              </a:tr>
              <a:tr h="1863842">
                <a:tc>
                  <a:txBody>
                    <a:bodyPr/>
                    <a:lstStyle/>
                    <a:p>
                      <a:pPr algn="ctr">
                        <a:lnSpc>
                          <a:spcPts val="5039"/>
                        </a:lnSpc>
                        <a:defRPr/>
                      </a:pPr>
                      <a:r>
                        <a:rPr lang="en-US" sz="3599">
                          <a:solidFill>
                            <a:srgbClr val="FFFFFF"/>
                          </a:solidFill>
                          <a:latin typeface="Roboto Condensed"/>
                        </a:rPr>
                        <a:t>Thể thơ</a:t>
                      </a:r>
                      <a:endParaRPr lang="en-US" sz="1100"/>
                    </a:p>
                  </a:txBody>
                  <a:tcPr marL="190500" marR="190500" marT="190500" marB="190500" anchor="ctr">
                    <a:lnL w="9525" cap="flat" cmpd="sng" algn="ctr">
                      <a:solidFill>
                        <a:srgbClr val="54242A"/>
                      </a:solidFill>
                      <a:prstDash val="solid"/>
                      <a:round/>
                      <a:headEnd type="none" w="med" len="med"/>
                      <a:tailEnd type="none" w="med" len="med"/>
                    </a:lnL>
                    <a:lnR w="9525" cap="flat" cmpd="sng" algn="ctr">
                      <a:solidFill>
                        <a:srgbClr val="54242A"/>
                      </a:solidFill>
                      <a:prstDash val="solid"/>
                      <a:round/>
                      <a:headEnd type="none" w="med" len="med"/>
                      <a:tailEnd type="none" w="med" len="med"/>
                    </a:lnR>
                    <a:lnT w="9525" cap="flat" cmpd="sng" algn="ctr">
                      <a:solidFill>
                        <a:srgbClr val="54242A"/>
                      </a:solidFill>
                      <a:prstDash val="solid"/>
                      <a:round/>
                      <a:headEnd type="none" w="med" len="med"/>
                      <a:tailEnd type="none" w="med" len="med"/>
                    </a:lnT>
                    <a:lnB w="9525" cap="flat" cmpd="sng" algn="ctr">
                      <a:solidFill>
                        <a:srgbClr val="54242A"/>
                      </a:solidFill>
                      <a:prstDash val="solid"/>
                      <a:round/>
                      <a:headEnd type="none" w="med" len="med"/>
                      <a:tailEnd type="none" w="med" len="med"/>
                    </a:lnB>
                    <a:solidFill>
                      <a:srgbClr val="B26872"/>
                    </a:solidFill>
                  </a:tcPr>
                </a:tc>
                <a:tc>
                  <a:txBody>
                    <a:bodyPr/>
                    <a:lstStyle/>
                    <a:p>
                      <a:pPr algn="just">
                        <a:lnSpc>
                          <a:spcPts val="5039"/>
                        </a:lnSpc>
                        <a:defRPr/>
                      </a:pPr>
                      <a:r>
                        <a:rPr lang="en-US" sz="3599">
                          <a:solidFill>
                            <a:srgbClr val="000000"/>
                          </a:solidFill>
                          <a:latin typeface="Roboto Condensed"/>
                        </a:rPr>
                        <a:t>Ngôn ngữ giản dị, gần với lời ăn tiếng nói của nhân dân, được “tinh chế” bởi ngòi bút tài hoa của tác giả.</a:t>
                      </a:r>
                      <a:endParaRPr lang="en-US" sz="1100"/>
                    </a:p>
                  </a:txBody>
                  <a:tcPr marL="190500" marR="190500" marT="190500" marB="190500" anchor="ctr">
                    <a:lnL w="9525" cap="flat" cmpd="sng" algn="ctr">
                      <a:solidFill>
                        <a:srgbClr val="54242A"/>
                      </a:solidFill>
                      <a:prstDash val="solid"/>
                      <a:round/>
                      <a:headEnd type="none" w="med" len="med"/>
                      <a:tailEnd type="none" w="med" len="med"/>
                    </a:lnL>
                    <a:lnR w="9525" cap="flat" cmpd="sng" algn="ctr">
                      <a:solidFill>
                        <a:srgbClr val="54242A"/>
                      </a:solidFill>
                      <a:prstDash val="solid"/>
                      <a:round/>
                      <a:headEnd type="none" w="med" len="med"/>
                      <a:tailEnd type="none" w="med" len="med"/>
                    </a:lnR>
                    <a:lnT w="9525" cap="flat" cmpd="sng" algn="ctr">
                      <a:solidFill>
                        <a:srgbClr val="54242A"/>
                      </a:solidFill>
                      <a:prstDash val="solid"/>
                      <a:round/>
                      <a:headEnd type="none" w="med" len="med"/>
                      <a:tailEnd type="none" w="med" len="med"/>
                    </a:lnT>
                    <a:lnB w="9525" cap="flat" cmpd="sng" algn="ctr">
                      <a:solidFill>
                        <a:srgbClr val="54242A"/>
                      </a:solidFill>
                      <a:prstDash val="solid"/>
                      <a:round/>
                      <a:headEnd type="none" w="med" len="med"/>
                      <a:tailEnd type="none" w="med" len="med"/>
                    </a:lnB>
                    <a:solidFill>
                      <a:srgbClr val="F6EEEE"/>
                    </a:solidFill>
                  </a:tcPr>
                </a:tc>
                <a:extLst>
                  <a:ext uri="{0D108BD9-81ED-4DB2-BD59-A6C34878D82A}">
                    <a16:rowId xmlns:a16="http://schemas.microsoft.com/office/drawing/2014/main" xmlns="" val="10002"/>
                  </a:ext>
                </a:extLst>
              </a:tr>
              <a:tr h="1863842">
                <a:tc>
                  <a:txBody>
                    <a:bodyPr/>
                    <a:lstStyle/>
                    <a:p>
                      <a:pPr algn="ctr">
                        <a:lnSpc>
                          <a:spcPts val="5039"/>
                        </a:lnSpc>
                        <a:defRPr/>
                      </a:pPr>
                      <a:r>
                        <a:rPr lang="en-US" sz="3599">
                          <a:solidFill>
                            <a:srgbClr val="FFFFFF"/>
                          </a:solidFill>
                          <a:latin typeface="Roboto Condensed"/>
                        </a:rPr>
                        <a:t>Ngôn ngữ</a:t>
                      </a:r>
                      <a:endParaRPr lang="en-US" sz="1100"/>
                    </a:p>
                  </a:txBody>
                  <a:tcPr marL="190500" marR="190500" marT="190500" marB="190500" anchor="ctr">
                    <a:lnL w="9525" cap="flat" cmpd="sng" algn="ctr">
                      <a:solidFill>
                        <a:srgbClr val="54242A"/>
                      </a:solidFill>
                      <a:prstDash val="solid"/>
                      <a:round/>
                      <a:headEnd type="none" w="med" len="med"/>
                      <a:tailEnd type="none" w="med" len="med"/>
                    </a:lnL>
                    <a:lnR w="9525" cap="flat" cmpd="sng" algn="ctr">
                      <a:solidFill>
                        <a:srgbClr val="54242A"/>
                      </a:solidFill>
                      <a:prstDash val="solid"/>
                      <a:round/>
                      <a:headEnd type="none" w="med" len="med"/>
                      <a:tailEnd type="none" w="med" len="med"/>
                    </a:lnR>
                    <a:lnT w="9525" cap="flat" cmpd="sng" algn="ctr">
                      <a:solidFill>
                        <a:srgbClr val="54242A"/>
                      </a:solidFill>
                      <a:prstDash val="solid"/>
                      <a:round/>
                      <a:headEnd type="none" w="med" len="med"/>
                      <a:tailEnd type="none" w="med" len="med"/>
                    </a:lnT>
                    <a:lnB w="9525" cap="flat" cmpd="sng" algn="ctr">
                      <a:solidFill>
                        <a:srgbClr val="54242A"/>
                      </a:solidFill>
                      <a:prstDash val="solid"/>
                      <a:round/>
                      <a:headEnd type="none" w="med" len="med"/>
                      <a:tailEnd type="none" w="med" len="med"/>
                    </a:lnB>
                    <a:solidFill>
                      <a:srgbClr val="B26872"/>
                    </a:solidFill>
                  </a:tcPr>
                </a:tc>
                <a:tc>
                  <a:txBody>
                    <a:bodyPr/>
                    <a:lstStyle/>
                    <a:p>
                      <a:pPr algn="l">
                        <a:lnSpc>
                          <a:spcPts val="5039"/>
                        </a:lnSpc>
                        <a:defRPr/>
                      </a:pPr>
                      <a:r>
                        <a:rPr lang="en-US" sz="3599" dirty="0" err="1">
                          <a:solidFill>
                            <a:srgbClr val="000000"/>
                          </a:solidFill>
                          <a:latin typeface="Roboto Condensed"/>
                        </a:rPr>
                        <a:t>Là</a:t>
                      </a:r>
                      <a:r>
                        <a:rPr lang="en-US" sz="3599" dirty="0">
                          <a:solidFill>
                            <a:srgbClr val="000000"/>
                          </a:solidFill>
                          <a:latin typeface="Roboto Condensed"/>
                        </a:rPr>
                        <a:t> </a:t>
                      </a:r>
                      <a:r>
                        <a:rPr lang="en-US" sz="3599" dirty="0" err="1">
                          <a:solidFill>
                            <a:srgbClr val="000000"/>
                          </a:solidFill>
                          <a:latin typeface="Roboto Condensed"/>
                        </a:rPr>
                        <a:t>những</a:t>
                      </a:r>
                      <a:r>
                        <a:rPr lang="en-US" sz="3599" dirty="0">
                          <a:solidFill>
                            <a:srgbClr val="000000"/>
                          </a:solidFill>
                          <a:latin typeface="Roboto Condensed"/>
                        </a:rPr>
                        <a:t> </a:t>
                      </a:r>
                      <a:r>
                        <a:rPr lang="en-US" sz="3599" dirty="0" err="1">
                          <a:solidFill>
                            <a:srgbClr val="000000"/>
                          </a:solidFill>
                          <a:latin typeface="Roboto Condensed"/>
                        </a:rPr>
                        <a:t>cô</a:t>
                      </a:r>
                      <a:r>
                        <a:rPr lang="en-US" sz="3599" dirty="0">
                          <a:solidFill>
                            <a:srgbClr val="000000"/>
                          </a:solidFill>
                          <a:latin typeface="Roboto Condensed"/>
                        </a:rPr>
                        <a:t> </a:t>
                      </a:r>
                      <a:r>
                        <a:rPr lang="en-US" sz="3599" dirty="0" err="1">
                          <a:solidFill>
                            <a:srgbClr val="000000"/>
                          </a:solidFill>
                          <a:latin typeface="Roboto Condensed"/>
                        </a:rPr>
                        <a:t>gái</a:t>
                      </a:r>
                      <a:r>
                        <a:rPr lang="en-US" sz="3599" dirty="0">
                          <a:solidFill>
                            <a:srgbClr val="000000"/>
                          </a:solidFill>
                          <a:latin typeface="Roboto Condensed"/>
                        </a:rPr>
                        <a:t> </a:t>
                      </a:r>
                      <a:r>
                        <a:rPr lang="en-US" sz="3599" dirty="0" err="1">
                          <a:solidFill>
                            <a:srgbClr val="000000"/>
                          </a:solidFill>
                          <a:latin typeface="Roboto Condensed"/>
                        </a:rPr>
                        <a:t>chàng</a:t>
                      </a:r>
                      <a:r>
                        <a:rPr lang="en-US" sz="3599" dirty="0">
                          <a:solidFill>
                            <a:srgbClr val="000000"/>
                          </a:solidFill>
                          <a:latin typeface="Roboto Condensed"/>
                        </a:rPr>
                        <a:t> </a:t>
                      </a:r>
                      <a:r>
                        <a:rPr lang="en-US" sz="3599" dirty="0" err="1">
                          <a:solidFill>
                            <a:srgbClr val="000000"/>
                          </a:solidFill>
                          <a:latin typeface="Roboto Condensed"/>
                        </a:rPr>
                        <a:t>trai</a:t>
                      </a:r>
                      <a:r>
                        <a:rPr lang="en-US" sz="3599" dirty="0">
                          <a:solidFill>
                            <a:srgbClr val="000000"/>
                          </a:solidFill>
                          <a:latin typeface="Roboto Condensed"/>
                        </a:rPr>
                        <a:t> </a:t>
                      </a:r>
                      <a:r>
                        <a:rPr lang="en-US" sz="3599" dirty="0" err="1">
                          <a:solidFill>
                            <a:srgbClr val="000000"/>
                          </a:solidFill>
                          <a:latin typeface="Roboto Condensed"/>
                        </a:rPr>
                        <a:t>có</a:t>
                      </a:r>
                      <a:r>
                        <a:rPr lang="en-US" sz="3599" dirty="0">
                          <a:solidFill>
                            <a:srgbClr val="000000"/>
                          </a:solidFill>
                          <a:latin typeface="Roboto Condensed"/>
                        </a:rPr>
                        <a:t> </a:t>
                      </a:r>
                      <a:r>
                        <a:rPr lang="en-US" sz="3599" dirty="0" err="1">
                          <a:solidFill>
                            <a:srgbClr val="000000"/>
                          </a:solidFill>
                          <a:latin typeface="Roboto Condensed"/>
                        </a:rPr>
                        <a:t>vẻ</a:t>
                      </a:r>
                      <a:r>
                        <a:rPr lang="en-US" sz="3599" dirty="0">
                          <a:solidFill>
                            <a:srgbClr val="000000"/>
                          </a:solidFill>
                          <a:latin typeface="Roboto Condensed"/>
                        </a:rPr>
                        <a:t> </a:t>
                      </a:r>
                      <a:r>
                        <a:rPr lang="en-US" sz="3599" dirty="0" err="1">
                          <a:solidFill>
                            <a:srgbClr val="000000"/>
                          </a:solidFill>
                          <a:latin typeface="Roboto Condensed"/>
                        </a:rPr>
                        <a:t>đẹp</a:t>
                      </a:r>
                      <a:r>
                        <a:rPr lang="en-US" sz="3599" dirty="0">
                          <a:solidFill>
                            <a:srgbClr val="000000"/>
                          </a:solidFill>
                          <a:latin typeface="Roboto Condensed"/>
                        </a:rPr>
                        <a:t> </a:t>
                      </a:r>
                      <a:r>
                        <a:rPr lang="en-US" sz="3599" dirty="0" err="1">
                          <a:solidFill>
                            <a:srgbClr val="000000"/>
                          </a:solidFill>
                          <a:latin typeface="Roboto Condensed"/>
                        </a:rPr>
                        <a:t>toàn</a:t>
                      </a:r>
                      <a:r>
                        <a:rPr lang="en-US" sz="3599" dirty="0">
                          <a:solidFill>
                            <a:srgbClr val="000000"/>
                          </a:solidFill>
                          <a:latin typeface="Roboto Condensed"/>
                        </a:rPr>
                        <a:t> </a:t>
                      </a:r>
                      <a:r>
                        <a:rPr lang="en-US" sz="3599" dirty="0" err="1">
                          <a:solidFill>
                            <a:srgbClr val="000000"/>
                          </a:solidFill>
                          <a:latin typeface="Roboto Condensed"/>
                        </a:rPr>
                        <a:t>diện</a:t>
                      </a:r>
                      <a:r>
                        <a:rPr lang="en-US" sz="3599" dirty="0">
                          <a:solidFill>
                            <a:srgbClr val="000000"/>
                          </a:solidFill>
                          <a:latin typeface="Roboto Condensed"/>
                        </a:rPr>
                        <a:t> (</a:t>
                      </a:r>
                      <a:r>
                        <a:rPr lang="en-US" sz="3599" dirty="0" err="1">
                          <a:solidFill>
                            <a:srgbClr val="000000"/>
                          </a:solidFill>
                          <a:latin typeface="Roboto Condensed"/>
                        </a:rPr>
                        <a:t>tâm</a:t>
                      </a:r>
                      <a:r>
                        <a:rPr lang="en-US" sz="3599" dirty="0">
                          <a:solidFill>
                            <a:srgbClr val="000000"/>
                          </a:solidFill>
                          <a:latin typeface="Roboto Condensed"/>
                        </a:rPr>
                        <a:t> </a:t>
                      </a:r>
                      <a:r>
                        <a:rPr lang="en-US" sz="3599" dirty="0" err="1">
                          <a:solidFill>
                            <a:srgbClr val="000000"/>
                          </a:solidFill>
                          <a:latin typeface="Roboto Condensed"/>
                        </a:rPr>
                        <a:t>hồn</a:t>
                      </a:r>
                      <a:r>
                        <a:rPr lang="en-US" sz="3599" dirty="0">
                          <a:solidFill>
                            <a:srgbClr val="000000"/>
                          </a:solidFill>
                          <a:latin typeface="Roboto Condensed"/>
                        </a:rPr>
                        <a:t>, </a:t>
                      </a:r>
                      <a:r>
                        <a:rPr lang="en-US" sz="3599" dirty="0" err="1">
                          <a:solidFill>
                            <a:srgbClr val="000000"/>
                          </a:solidFill>
                          <a:latin typeface="Roboto Condensed"/>
                        </a:rPr>
                        <a:t>tài</a:t>
                      </a:r>
                      <a:r>
                        <a:rPr lang="en-US" sz="3599" dirty="0">
                          <a:solidFill>
                            <a:srgbClr val="000000"/>
                          </a:solidFill>
                          <a:latin typeface="Roboto Condensed"/>
                        </a:rPr>
                        <a:t> </a:t>
                      </a:r>
                      <a:r>
                        <a:rPr lang="en-US" sz="3599" dirty="0" err="1">
                          <a:solidFill>
                            <a:srgbClr val="000000"/>
                          </a:solidFill>
                          <a:latin typeface="Roboto Condensed"/>
                        </a:rPr>
                        <a:t>năng</a:t>
                      </a:r>
                      <a:r>
                        <a:rPr lang="en-US" sz="3599" dirty="0">
                          <a:solidFill>
                            <a:srgbClr val="000000"/>
                          </a:solidFill>
                          <a:latin typeface="Roboto Condensed"/>
                        </a:rPr>
                        <a:t>,…) </a:t>
                      </a:r>
                      <a:r>
                        <a:rPr lang="en-US" sz="3599" dirty="0" err="1">
                          <a:solidFill>
                            <a:srgbClr val="000000"/>
                          </a:solidFill>
                          <a:latin typeface="Roboto Condensed"/>
                        </a:rPr>
                        <a:t>nhưng</a:t>
                      </a:r>
                      <a:r>
                        <a:rPr lang="en-US" sz="3599" dirty="0">
                          <a:solidFill>
                            <a:srgbClr val="000000"/>
                          </a:solidFill>
                          <a:latin typeface="Roboto Condensed"/>
                        </a:rPr>
                        <a:t> </a:t>
                      </a:r>
                      <a:r>
                        <a:rPr lang="en-US" sz="3599" dirty="0" err="1">
                          <a:solidFill>
                            <a:srgbClr val="000000"/>
                          </a:solidFill>
                          <a:latin typeface="Roboto Condensed"/>
                        </a:rPr>
                        <a:t>cuộc</a:t>
                      </a:r>
                      <a:r>
                        <a:rPr lang="en-US" sz="3599" dirty="0">
                          <a:solidFill>
                            <a:srgbClr val="000000"/>
                          </a:solidFill>
                          <a:latin typeface="Roboto Condensed"/>
                        </a:rPr>
                        <a:t> </a:t>
                      </a:r>
                      <a:r>
                        <a:rPr lang="en-US" sz="3599" dirty="0" err="1">
                          <a:solidFill>
                            <a:srgbClr val="000000"/>
                          </a:solidFill>
                          <a:latin typeface="Roboto Condensed"/>
                        </a:rPr>
                        <a:t>sống</a:t>
                      </a:r>
                      <a:r>
                        <a:rPr lang="en-US" sz="3599" dirty="0">
                          <a:solidFill>
                            <a:srgbClr val="000000"/>
                          </a:solidFill>
                          <a:latin typeface="Roboto Condensed"/>
                        </a:rPr>
                        <a:t> </a:t>
                      </a:r>
                      <a:r>
                        <a:rPr lang="en-US" sz="3599" dirty="0" err="1">
                          <a:solidFill>
                            <a:srgbClr val="000000"/>
                          </a:solidFill>
                          <a:latin typeface="Roboto Condensed"/>
                        </a:rPr>
                        <a:t>trắc</a:t>
                      </a:r>
                      <a:r>
                        <a:rPr lang="en-US" sz="3599" dirty="0">
                          <a:solidFill>
                            <a:srgbClr val="000000"/>
                          </a:solidFill>
                          <a:latin typeface="Roboto Condensed"/>
                        </a:rPr>
                        <a:t> </a:t>
                      </a:r>
                      <a:r>
                        <a:rPr lang="en-US" sz="3599" dirty="0" err="1">
                          <a:solidFill>
                            <a:srgbClr val="000000"/>
                          </a:solidFill>
                          <a:latin typeface="Roboto Condensed"/>
                        </a:rPr>
                        <a:t>trở</a:t>
                      </a:r>
                      <a:r>
                        <a:rPr lang="en-US" sz="3599" dirty="0">
                          <a:solidFill>
                            <a:srgbClr val="000000"/>
                          </a:solidFill>
                          <a:latin typeface="Roboto Condensed"/>
                        </a:rPr>
                        <a:t> </a:t>
                      </a:r>
                      <a:r>
                        <a:rPr lang="en-US" sz="3599" dirty="0" err="1">
                          <a:solidFill>
                            <a:srgbClr val="000000"/>
                          </a:solidFill>
                          <a:latin typeface="Roboto Condensed"/>
                        </a:rPr>
                        <a:t>gian</a:t>
                      </a:r>
                      <a:r>
                        <a:rPr lang="en-US" sz="3599" dirty="0">
                          <a:solidFill>
                            <a:srgbClr val="000000"/>
                          </a:solidFill>
                          <a:latin typeface="Roboto Condensed"/>
                        </a:rPr>
                        <a:t> nan.</a:t>
                      </a:r>
                      <a:endParaRPr lang="en-US" sz="1100" dirty="0"/>
                    </a:p>
                  </a:txBody>
                  <a:tcPr marL="190500" marR="190500" marT="190500" marB="190500" anchor="ctr">
                    <a:lnL w="9525" cap="flat" cmpd="sng" algn="ctr">
                      <a:solidFill>
                        <a:srgbClr val="54242A"/>
                      </a:solidFill>
                      <a:prstDash val="solid"/>
                      <a:round/>
                      <a:headEnd type="none" w="med" len="med"/>
                      <a:tailEnd type="none" w="med" len="med"/>
                    </a:lnL>
                    <a:lnR w="9525" cap="flat" cmpd="sng" algn="ctr">
                      <a:solidFill>
                        <a:srgbClr val="54242A"/>
                      </a:solidFill>
                      <a:prstDash val="solid"/>
                      <a:round/>
                      <a:headEnd type="none" w="med" len="med"/>
                      <a:tailEnd type="none" w="med" len="med"/>
                    </a:lnR>
                    <a:lnT w="9525" cap="flat" cmpd="sng" algn="ctr">
                      <a:solidFill>
                        <a:srgbClr val="54242A"/>
                      </a:solidFill>
                      <a:prstDash val="solid"/>
                      <a:round/>
                      <a:headEnd type="none" w="med" len="med"/>
                      <a:tailEnd type="none" w="med" len="med"/>
                    </a:lnT>
                    <a:lnB w="9525" cap="flat" cmpd="sng" algn="ctr">
                      <a:solidFill>
                        <a:srgbClr val="54242A"/>
                      </a:solidFill>
                      <a:prstDash val="solid"/>
                      <a:round/>
                      <a:headEnd type="none" w="med" len="med"/>
                      <a:tailEnd type="none" w="med" len="med"/>
                    </a:lnB>
                    <a:solidFill>
                      <a:srgbClr val="F6EEEE"/>
                    </a:solidFill>
                  </a:tcPr>
                </a:tc>
                <a:extLst>
                  <a:ext uri="{0D108BD9-81ED-4DB2-BD59-A6C34878D82A}">
                    <a16:rowId xmlns:a16="http://schemas.microsoft.com/office/drawing/2014/main" xmlns="" val="10003"/>
                  </a:ext>
                </a:extLst>
              </a:tr>
            </a:tbl>
          </a:graphicData>
        </a:graphic>
      </p:graphicFrame>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rot="-10800000" flipH="1">
            <a:off x="0" y="0"/>
            <a:ext cx="18288000"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3"/>
            <a:stretch>
              <a:fillRect/>
            </a:stretch>
          </a:blipFill>
        </p:spPr>
      </p:sp>
      <p:sp>
        <p:nvSpPr>
          <p:cNvPr id="3" name="Freeform 3"/>
          <p:cNvSpPr/>
          <p:nvPr/>
        </p:nvSpPr>
        <p:spPr>
          <a:xfrm rot="120083" flipH="1">
            <a:off x="15229504" y="433744"/>
            <a:ext cx="4825852" cy="10371042"/>
          </a:xfrm>
          <a:custGeom>
            <a:avLst/>
            <a:gdLst/>
            <a:ahLst/>
            <a:cxnLst/>
            <a:rect l="l" t="t" r="r" b="b"/>
            <a:pathLst>
              <a:path w="4825852" h="10371042">
                <a:moveTo>
                  <a:pt x="4825852" y="0"/>
                </a:moveTo>
                <a:lnTo>
                  <a:pt x="0" y="0"/>
                </a:lnTo>
                <a:lnTo>
                  <a:pt x="0" y="10371042"/>
                </a:lnTo>
                <a:lnTo>
                  <a:pt x="4825852" y="10371042"/>
                </a:lnTo>
                <a:lnTo>
                  <a:pt x="4825852" y="0"/>
                </a:lnTo>
                <a:close/>
              </a:path>
            </a:pathLst>
          </a:custGeom>
          <a:blipFill>
            <a:blip r:embed="rId4"/>
            <a:stretch>
              <a:fillRect r="-5119" b="-4849"/>
            </a:stretch>
          </a:blipFill>
        </p:spPr>
      </p:sp>
      <p:sp>
        <p:nvSpPr>
          <p:cNvPr id="4" name="Freeform 4"/>
          <p:cNvSpPr/>
          <p:nvPr/>
        </p:nvSpPr>
        <p:spPr>
          <a:xfrm rot="-5400000" flipH="1">
            <a:off x="16649994" y="-2266950"/>
            <a:ext cx="3335448" cy="5791202"/>
          </a:xfrm>
          <a:custGeom>
            <a:avLst/>
            <a:gdLst/>
            <a:ahLst/>
            <a:cxnLst/>
            <a:rect l="l" t="t" r="r" b="b"/>
            <a:pathLst>
              <a:path w="3335448" h="5791202">
                <a:moveTo>
                  <a:pt x="3335448" y="0"/>
                </a:moveTo>
                <a:lnTo>
                  <a:pt x="0" y="0"/>
                </a:lnTo>
                <a:lnTo>
                  <a:pt x="0" y="5791202"/>
                </a:lnTo>
                <a:lnTo>
                  <a:pt x="3335448" y="5791202"/>
                </a:lnTo>
                <a:lnTo>
                  <a:pt x="3335448" y="0"/>
                </a:lnTo>
                <a:close/>
              </a:path>
            </a:pathLst>
          </a:custGeom>
          <a:blipFill>
            <a:blip r:embed="rId5"/>
            <a:stretch>
              <a:fillRect/>
            </a:stretch>
          </a:blipFill>
        </p:spPr>
      </p:sp>
      <p:grpSp>
        <p:nvGrpSpPr>
          <p:cNvPr id="5" name="Group 5"/>
          <p:cNvGrpSpPr/>
          <p:nvPr/>
        </p:nvGrpSpPr>
        <p:grpSpPr>
          <a:xfrm>
            <a:off x="5895981" y="2079055"/>
            <a:ext cx="6791339" cy="1207015"/>
            <a:chOff x="0" y="0"/>
            <a:chExt cx="1788665" cy="317897"/>
          </a:xfrm>
        </p:grpSpPr>
        <p:sp>
          <p:nvSpPr>
            <p:cNvPr id="6" name="Freeform 6"/>
            <p:cNvSpPr/>
            <p:nvPr/>
          </p:nvSpPr>
          <p:spPr>
            <a:xfrm>
              <a:off x="0" y="0"/>
              <a:ext cx="1788665" cy="317897"/>
            </a:xfrm>
            <a:custGeom>
              <a:avLst/>
              <a:gdLst/>
              <a:ahLst/>
              <a:cxnLst/>
              <a:rect l="l" t="t" r="r" b="b"/>
              <a:pathLst>
                <a:path w="1788665" h="317897">
                  <a:moveTo>
                    <a:pt x="58138" y="0"/>
                  </a:moveTo>
                  <a:lnTo>
                    <a:pt x="1730527" y="0"/>
                  </a:lnTo>
                  <a:cubicBezTo>
                    <a:pt x="1762636" y="0"/>
                    <a:pt x="1788665" y="26029"/>
                    <a:pt x="1788665" y="58138"/>
                  </a:cubicBezTo>
                  <a:lnTo>
                    <a:pt x="1788665" y="259758"/>
                  </a:lnTo>
                  <a:cubicBezTo>
                    <a:pt x="1788665" y="275178"/>
                    <a:pt x="1782540" y="289965"/>
                    <a:pt x="1771637" y="300868"/>
                  </a:cubicBezTo>
                  <a:cubicBezTo>
                    <a:pt x="1760734" y="311772"/>
                    <a:pt x="1745946" y="317897"/>
                    <a:pt x="1730527" y="317897"/>
                  </a:cubicBezTo>
                  <a:lnTo>
                    <a:pt x="58138" y="317897"/>
                  </a:lnTo>
                  <a:cubicBezTo>
                    <a:pt x="42719" y="317897"/>
                    <a:pt x="27931" y="311772"/>
                    <a:pt x="17028" y="300868"/>
                  </a:cubicBezTo>
                  <a:cubicBezTo>
                    <a:pt x="6125" y="289965"/>
                    <a:pt x="0" y="275178"/>
                    <a:pt x="0" y="259758"/>
                  </a:cubicBezTo>
                  <a:lnTo>
                    <a:pt x="0" y="58138"/>
                  </a:lnTo>
                  <a:cubicBezTo>
                    <a:pt x="0" y="42719"/>
                    <a:pt x="6125" y="27931"/>
                    <a:pt x="17028" y="17028"/>
                  </a:cubicBezTo>
                  <a:cubicBezTo>
                    <a:pt x="27931" y="6125"/>
                    <a:pt x="42719" y="0"/>
                    <a:pt x="58138" y="0"/>
                  </a:cubicBezTo>
                  <a:close/>
                </a:path>
              </a:pathLst>
            </a:custGeom>
            <a:solidFill>
              <a:srgbClr val="D8D6CA"/>
            </a:solidFill>
          </p:spPr>
        </p:sp>
        <p:sp>
          <p:nvSpPr>
            <p:cNvPr id="7" name="TextBox 7"/>
            <p:cNvSpPr txBox="1"/>
            <p:nvPr/>
          </p:nvSpPr>
          <p:spPr>
            <a:xfrm>
              <a:off x="0" y="-38100"/>
              <a:ext cx="1788665" cy="355997"/>
            </a:xfrm>
            <a:prstGeom prst="rect">
              <a:avLst/>
            </a:prstGeom>
          </p:spPr>
          <p:txBody>
            <a:bodyPr lIns="50800" tIns="50800" rIns="50800" bIns="50800" rtlCol="0" anchor="ctr"/>
            <a:lstStyle/>
            <a:p>
              <a:pPr algn="ctr">
                <a:lnSpc>
                  <a:spcPts val="3035"/>
                </a:lnSpc>
              </a:pPr>
              <a:endParaRPr/>
            </a:p>
          </p:txBody>
        </p:sp>
      </p:grpSp>
      <p:sp>
        <p:nvSpPr>
          <p:cNvPr id="8" name="Freeform 8"/>
          <p:cNvSpPr/>
          <p:nvPr/>
        </p:nvSpPr>
        <p:spPr>
          <a:xfrm>
            <a:off x="-955999" y="6616156"/>
            <a:ext cx="20141184" cy="6680159"/>
          </a:xfrm>
          <a:custGeom>
            <a:avLst/>
            <a:gdLst/>
            <a:ahLst/>
            <a:cxnLst/>
            <a:rect l="l" t="t" r="r" b="b"/>
            <a:pathLst>
              <a:path w="20141184" h="6680159">
                <a:moveTo>
                  <a:pt x="0" y="0"/>
                </a:moveTo>
                <a:lnTo>
                  <a:pt x="20141184" y="0"/>
                </a:lnTo>
                <a:lnTo>
                  <a:pt x="20141184" y="6680160"/>
                </a:lnTo>
                <a:lnTo>
                  <a:pt x="0" y="6680160"/>
                </a:lnTo>
                <a:lnTo>
                  <a:pt x="0" y="0"/>
                </a:lnTo>
                <a:close/>
              </a:path>
            </a:pathLst>
          </a:custGeom>
          <a:blipFill>
            <a:blip r:embed="rId6">
              <a:alphaModFix amt="42000"/>
            </a:blip>
            <a:stretch>
              <a:fillRect/>
            </a:stretch>
          </a:blipFill>
        </p:spPr>
      </p:sp>
      <p:sp>
        <p:nvSpPr>
          <p:cNvPr id="9" name="Freeform 9"/>
          <p:cNvSpPr/>
          <p:nvPr/>
        </p:nvSpPr>
        <p:spPr>
          <a:xfrm>
            <a:off x="-2786686" y="1343528"/>
            <a:ext cx="7036308" cy="9258300"/>
          </a:xfrm>
          <a:custGeom>
            <a:avLst/>
            <a:gdLst/>
            <a:ahLst/>
            <a:cxnLst/>
            <a:rect l="l" t="t" r="r" b="b"/>
            <a:pathLst>
              <a:path w="7036308" h="9258300">
                <a:moveTo>
                  <a:pt x="0" y="0"/>
                </a:moveTo>
                <a:lnTo>
                  <a:pt x="7036308" y="0"/>
                </a:lnTo>
                <a:lnTo>
                  <a:pt x="7036308" y="9258300"/>
                </a:lnTo>
                <a:lnTo>
                  <a:pt x="0" y="9258300"/>
                </a:lnTo>
                <a:lnTo>
                  <a:pt x="0" y="0"/>
                </a:lnTo>
                <a:close/>
              </a:path>
            </a:pathLst>
          </a:custGeom>
          <a:blipFill>
            <a:blip r:embed="rId7">
              <a:alphaModFix amt="75000"/>
            </a:blip>
            <a:stretch>
              <a:fillRect/>
            </a:stretch>
          </a:blipFill>
        </p:spPr>
      </p:sp>
      <p:sp>
        <p:nvSpPr>
          <p:cNvPr id="10" name="Freeform 10"/>
          <p:cNvSpPr/>
          <p:nvPr/>
        </p:nvSpPr>
        <p:spPr>
          <a:xfrm flipH="1">
            <a:off x="390773" y="4612090"/>
            <a:ext cx="3440414" cy="5674910"/>
          </a:xfrm>
          <a:custGeom>
            <a:avLst/>
            <a:gdLst/>
            <a:ahLst/>
            <a:cxnLst/>
            <a:rect l="l" t="t" r="r" b="b"/>
            <a:pathLst>
              <a:path w="3440414" h="5674910">
                <a:moveTo>
                  <a:pt x="3440414" y="0"/>
                </a:moveTo>
                <a:lnTo>
                  <a:pt x="0" y="0"/>
                </a:lnTo>
                <a:lnTo>
                  <a:pt x="0" y="5674910"/>
                </a:lnTo>
                <a:lnTo>
                  <a:pt x="3440414" y="5674910"/>
                </a:lnTo>
                <a:lnTo>
                  <a:pt x="3440414" y="0"/>
                </a:lnTo>
                <a:close/>
              </a:path>
            </a:pathLst>
          </a:custGeom>
          <a:blipFill>
            <a:blip r:embed="rId8">
              <a:alphaModFix amt="98000"/>
            </a:blip>
            <a:stretch>
              <a:fillRect/>
            </a:stretch>
          </a:blipFill>
        </p:spPr>
      </p:sp>
      <p:sp>
        <p:nvSpPr>
          <p:cNvPr id="11" name="TextBox 11"/>
          <p:cNvSpPr txBox="1"/>
          <p:nvPr/>
        </p:nvSpPr>
        <p:spPr>
          <a:xfrm>
            <a:off x="731468" y="38603"/>
            <a:ext cx="15225150" cy="1304925"/>
          </a:xfrm>
          <a:prstGeom prst="rect">
            <a:avLst/>
          </a:prstGeom>
        </p:spPr>
        <p:txBody>
          <a:bodyPr lIns="0" tIns="0" rIns="0" bIns="0" rtlCol="0" anchor="t">
            <a:spAutoFit/>
          </a:bodyPr>
          <a:lstStyle/>
          <a:p>
            <a:pPr algn="l">
              <a:lnSpc>
                <a:spcPts val="9720"/>
              </a:lnSpc>
            </a:pPr>
            <a:r>
              <a:rPr lang="en-US" sz="8100">
                <a:solidFill>
                  <a:srgbClr val="B22033"/>
                </a:solidFill>
                <a:latin typeface="#9Slide05 SVNLifehack Script"/>
              </a:rPr>
              <a:t>I. Tri thức Ngữ văn</a:t>
            </a:r>
          </a:p>
        </p:txBody>
      </p:sp>
      <p:sp>
        <p:nvSpPr>
          <p:cNvPr id="12" name="TextBox 12"/>
          <p:cNvSpPr txBox="1"/>
          <p:nvPr/>
        </p:nvSpPr>
        <p:spPr>
          <a:xfrm>
            <a:off x="6139171" y="2021905"/>
            <a:ext cx="6304959" cy="1000125"/>
          </a:xfrm>
          <a:prstGeom prst="rect">
            <a:avLst/>
          </a:prstGeom>
        </p:spPr>
        <p:txBody>
          <a:bodyPr lIns="0" tIns="0" rIns="0" bIns="0" rtlCol="0" anchor="t">
            <a:spAutoFit/>
          </a:bodyPr>
          <a:lstStyle/>
          <a:p>
            <a:pPr algn="l">
              <a:lnSpc>
                <a:spcPts val="7496"/>
              </a:lnSpc>
            </a:pPr>
            <a:r>
              <a:rPr lang="en-US" sz="6247">
                <a:solidFill>
                  <a:srgbClr val="000000"/>
                </a:solidFill>
                <a:latin typeface="#9Slide05 SVNLifehack Script"/>
              </a:rPr>
              <a:t>Truyện thơ Nôm</a:t>
            </a:r>
          </a:p>
        </p:txBody>
      </p:sp>
      <p:sp>
        <p:nvSpPr>
          <p:cNvPr id="13" name="TextBox 13"/>
          <p:cNvSpPr txBox="1"/>
          <p:nvPr/>
        </p:nvSpPr>
        <p:spPr>
          <a:xfrm>
            <a:off x="3831187" y="3443689"/>
            <a:ext cx="2339446" cy="854076"/>
          </a:xfrm>
          <a:prstGeom prst="rect">
            <a:avLst/>
          </a:prstGeom>
        </p:spPr>
        <p:txBody>
          <a:bodyPr lIns="0" tIns="0" rIns="0" bIns="0" rtlCol="0" anchor="t">
            <a:spAutoFit/>
          </a:bodyPr>
          <a:lstStyle/>
          <a:p>
            <a:pPr algn="ctr">
              <a:lnSpc>
                <a:spcPts val="6999"/>
              </a:lnSpc>
            </a:pPr>
            <a:r>
              <a:rPr lang="en-US" sz="4999" dirty="0">
                <a:solidFill>
                  <a:srgbClr val="B22033"/>
                </a:solidFill>
                <a:latin typeface="Roboto Condensed Bold"/>
              </a:rPr>
              <a:t>d. </a:t>
            </a:r>
            <a:r>
              <a:rPr lang="en-US" sz="4999" dirty="0" err="1">
                <a:solidFill>
                  <a:srgbClr val="B22033"/>
                </a:solidFill>
                <a:latin typeface="Roboto Condensed Bold"/>
              </a:rPr>
              <a:t>Vai</a:t>
            </a:r>
            <a:r>
              <a:rPr lang="en-US" sz="4999" dirty="0">
                <a:solidFill>
                  <a:srgbClr val="B22033"/>
                </a:solidFill>
                <a:latin typeface="Roboto Condensed Bold"/>
              </a:rPr>
              <a:t> </a:t>
            </a:r>
            <a:r>
              <a:rPr lang="en-US" sz="4999" dirty="0" err="1">
                <a:solidFill>
                  <a:srgbClr val="B22033"/>
                </a:solidFill>
                <a:latin typeface="Roboto Condensed Bold"/>
              </a:rPr>
              <a:t>trò</a:t>
            </a:r>
            <a:endParaRPr lang="en-US" sz="4999" dirty="0">
              <a:solidFill>
                <a:srgbClr val="B22033"/>
              </a:solidFill>
              <a:latin typeface="Roboto Condensed Bold"/>
            </a:endParaRPr>
          </a:p>
        </p:txBody>
      </p:sp>
      <p:sp>
        <p:nvSpPr>
          <p:cNvPr id="14" name="TextBox 14"/>
          <p:cNvSpPr txBox="1"/>
          <p:nvPr/>
        </p:nvSpPr>
        <p:spPr>
          <a:xfrm>
            <a:off x="3227342" y="4516840"/>
            <a:ext cx="12952016" cy="1739901"/>
          </a:xfrm>
          <a:prstGeom prst="rect">
            <a:avLst/>
          </a:prstGeom>
        </p:spPr>
        <p:txBody>
          <a:bodyPr lIns="0" tIns="0" rIns="0" bIns="0" rtlCol="0" anchor="t">
            <a:spAutoFit/>
          </a:bodyPr>
          <a:lstStyle/>
          <a:p>
            <a:pPr marL="1079491" lvl="1" indent="-539745" algn="just">
              <a:lnSpc>
                <a:spcPts val="6999"/>
              </a:lnSpc>
              <a:buFont typeface="Arial"/>
              <a:buChar char="•"/>
            </a:pPr>
            <a:r>
              <a:rPr lang="en-US" sz="4999" dirty="0" err="1">
                <a:solidFill>
                  <a:srgbClr val="54242A"/>
                </a:solidFill>
                <a:latin typeface="Roboto Condensed"/>
              </a:rPr>
              <a:t>Đóng</a:t>
            </a:r>
            <a:r>
              <a:rPr lang="en-US" sz="4999" dirty="0">
                <a:solidFill>
                  <a:srgbClr val="54242A"/>
                </a:solidFill>
                <a:latin typeface="Roboto Condensed"/>
              </a:rPr>
              <a:t> </a:t>
            </a:r>
            <a:r>
              <a:rPr lang="en-US" sz="4999" dirty="0" err="1">
                <a:solidFill>
                  <a:srgbClr val="54242A"/>
                </a:solidFill>
                <a:latin typeface="Roboto Condensed"/>
              </a:rPr>
              <a:t>góp</a:t>
            </a:r>
            <a:r>
              <a:rPr lang="en-US" sz="4999" dirty="0">
                <a:solidFill>
                  <a:srgbClr val="54242A"/>
                </a:solidFill>
                <a:latin typeface="Roboto Condensed"/>
              </a:rPr>
              <a:t> </a:t>
            </a:r>
            <a:r>
              <a:rPr lang="en-US" sz="4999" dirty="0" err="1">
                <a:solidFill>
                  <a:srgbClr val="54242A"/>
                </a:solidFill>
                <a:latin typeface="Roboto Condensed"/>
              </a:rPr>
              <a:t>vào</a:t>
            </a:r>
            <a:r>
              <a:rPr lang="en-US" sz="4999" dirty="0">
                <a:solidFill>
                  <a:srgbClr val="54242A"/>
                </a:solidFill>
                <a:latin typeface="Roboto Condensed"/>
              </a:rPr>
              <a:t> </a:t>
            </a:r>
            <a:r>
              <a:rPr lang="en-US" sz="4999" dirty="0" err="1">
                <a:solidFill>
                  <a:srgbClr val="54242A"/>
                </a:solidFill>
                <a:latin typeface="Roboto Condensed"/>
              </a:rPr>
              <a:t>sự</a:t>
            </a:r>
            <a:r>
              <a:rPr lang="en-US" sz="4999" dirty="0">
                <a:solidFill>
                  <a:srgbClr val="54242A"/>
                </a:solidFill>
                <a:latin typeface="Roboto Condensed"/>
              </a:rPr>
              <a:t> </a:t>
            </a:r>
            <a:r>
              <a:rPr lang="en-US" sz="4999" dirty="0" err="1">
                <a:solidFill>
                  <a:srgbClr val="54242A"/>
                </a:solidFill>
                <a:latin typeface="Roboto Condensed"/>
              </a:rPr>
              <a:t>phát</a:t>
            </a:r>
            <a:r>
              <a:rPr lang="en-US" sz="4999" dirty="0">
                <a:solidFill>
                  <a:srgbClr val="54242A"/>
                </a:solidFill>
                <a:latin typeface="Roboto Condensed"/>
              </a:rPr>
              <a:t> </a:t>
            </a:r>
            <a:r>
              <a:rPr lang="en-US" sz="4999" dirty="0" err="1">
                <a:solidFill>
                  <a:srgbClr val="54242A"/>
                </a:solidFill>
                <a:latin typeface="Roboto Condensed"/>
              </a:rPr>
              <a:t>triển</a:t>
            </a:r>
            <a:r>
              <a:rPr lang="en-US" sz="4999" dirty="0">
                <a:solidFill>
                  <a:srgbClr val="54242A"/>
                </a:solidFill>
                <a:latin typeface="Roboto Condensed"/>
              </a:rPr>
              <a:t> </a:t>
            </a:r>
            <a:r>
              <a:rPr lang="en-US" sz="4999" dirty="0" err="1">
                <a:solidFill>
                  <a:srgbClr val="54242A"/>
                </a:solidFill>
                <a:latin typeface="Roboto Condensed"/>
              </a:rPr>
              <a:t>ngôn</a:t>
            </a:r>
            <a:r>
              <a:rPr lang="en-US" sz="4999" dirty="0">
                <a:solidFill>
                  <a:srgbClr val="54242A"/>
                </a:solidFill>
                <a:latin typeface="Roboto Condensed"/>
              </a:rPr>
              <a:t> </a:t>
            </a:r>
            <a:r>
              <a:rPr lang="en-US" sz="4999" dirty="0" err="1">
                <a:solidFill>
                  <a:srgbClr val="54242A"/>
                </a:solidFill>
                <a:latin typeface="Roboto Condensed"/>
              </a:rPr>
              <a:t>ngữ</a:t>
            </a:r>
            <a:r>
              <a:rPr lang="en-US" sz="4999" dirty="0">
                <a:solidFill>
                  <a:srgbClr val="54242A"/>
                </a:solidFill>
                <a:latin typeface="Roboto Condensed"/>
              </a:rPr>
              <a:t> </a:t>
            </a:r>
            <a:r>
              <a:rPr lang="en-US" sz="4999" dirty="0" err="1">
                <a:solidFill>
                  <a:srgbClr val="54242A"/>
                </a:solidFill>
                <a:latin typeface="Roboto Condensed"/>
              </a:rPr>
              <a:t>văn</a:t>
            </a:r>
            <a:r>
              <a:rPr lang="en-US" sz="4999" dirty="0">
                <a:solidFill>
                  <a:srgbClr val="54242A"/>
                </a:solidFill>
                <a:latin typeface="Roboto Condensed"/>
              </a:rPr>
              <a:t> </a:t>
            </a:r>
            <a:r>
              <a:rPr lang="en-US" sz="4999" dirty="0" err="1">
                <a:solidFill>
                  <a:srgbClr val="54242A"/>
                </a:solidFill>
                <a:latin typeface="Roboto Condensed"/>
              </a:rPr>
              <a:t>học</a:t>
            </a:r>
            <a:r>
              <a:rPr lang="en-US" sz="4999" dirty="0">
                <a:solidFill>
                  <a:srgbClr val="54242A"/>
                </a:solidFill>
                <a:latin typeface="Roboto Condensed"/>
              </a:rPr>
              <a:t> </a:t>
            </a:r>
            <a:r>
              <a:rPr lang="en-US" sz="4999" dirty="0" err="1">
                <a:solidFill>
                  <a:srgbClr val="54242A"/>
                </a:solidFill>
                <a:latin typeface="Roboto Condensed"/>
              </a:rPr>
              <a:t>và</a:t>
            </a:r>
            <a:r>
              <a:rPr lang="en-US" sz="4999" dirty="0">
                <a:solidFill>
                  <a:srgbClr val="54242A"/>
                </a:solidFill>
                <a:latin typeface="Roboto Condensed"/>
              </a:rPr>
              <a:t> </a:t>
            </a:r>
            <a:r>
              <a:rPr lang="en-US" sz="4999" dirty="0" err="1">
                <a:solidFill>
                  <a:srgbClr val="54242A"/>
                </a:solidFill>
                <a:latin typeface="Roboto Condensed"/>
              </a:rPr>
              <a:t>thể</a:t>
            </a:r>
            <a:r>
              <a:rPr lang="en-US" sz="4999" dirty="0">
                <a:solidFill>
                  <a:srgbClr val="54242A"/>
                </a:solidFill>
                <a:latin typeface="Roboto Condensed"/>
              </a:rPr>
              <a:t> </a:t>
            </a:r>
            <a:r>
              <a:rPr lang="en-US" sz="4999" dirty="0" err="1">
                <a:solidFill>
                  <a:srgbClr val="54242A"/>
                </a:solidFill>
                <a:latin typeface="Roboto Condensed"/>
              </a:rPr>
              <a:t>thơ</a:t>
            </a:r>
            <a:r>
              <a:rPr lang="en-US" sz="4999" dirty="0">
                <a:solidFill>
                  <a:srgbClr val="54242A"/>
                </a:solidFill>
                <a:latin typeface="Roboto Condensed"/>
              </a:rPr>
              <a:t> </a:t>
            </a:r>
            <a:r>
              <a:rPr lang="en-US" sz="4999" dirty="0" err="1">
                <a:solidFill>
                  <a:srgbClr val="54242A"/>
                </a:solidFill>
                <a:latin typeface="Roboto Condensed"/>
              </a:rPr>
              <a:t>lục</a:t>
            </a:r>
            <a:r>
              <a:rPr lang="en-US" sz="4999" dirty="0">
                <a:solidFill>
                  <a:srgbClr val="54242A"/>
                </a:solidFill>
                <a:latin typeface="Roboto Condensed"/>
              </a:rPr>
              <a:t> </a:t>
            </a:r>
            <a:r>
              <a:rPr lang="en-US" sz="4999" dirty="0" err="1">
                <a:solidFill>
                  <a:srgbClr val="54242A"/>
                </a:solidFill>
                <a:latin typeface="Roboto Condensed"/>
              </a:rPr>
              <a:t>bát</a:t>
            </a:r>
            <a:r>
              <a:rPr lang="en-US" sz="4999" dirty="0">
                <a:solidFill>
                  <a:srgbClr val="54242A"/>
                </a:solidFill>
                <a:latin typeface="Roboto Condensed"/>
              </a:rPr>
              <a:t> </a:t>
            </a:r>
            <a:r>
              <a:rPr lang="en-US" sz="4999" dirty="0" err="1">
                <a:solidFill>
                  <a:srgbClr val="54242A"/>
                </a:solidFill>
                <a:latin typeface="Roboto Condensed"/>
              </a:rPr>
              <a:t>của</a:t>
            </a:r>
            <a:r>
              <a:rPr lang="en-US" sz="4999" dirty="0">
                <a:solidFill>
                  <a:srgbClr val="54242A"/>
                </a:solidFill>
                <a:latin typeface="Roboto Condensed"/>
              </a:rPr>
              <a:t> </a:t>
            </a:r>
            <a:r>
              <a:rPr lang="en-US" sz="4999" dirty="0" err="1">
                <a:solidFill>
                  <a:srgbClr val="54242A"/>
                </a:solidFill>
                <a:latin typeface="Roboto Condensed"/>
              </a:rPr>
              <a:t>dân</a:t>
            </a:r>
            <a:r>
              <a:rPr lang="en-US" sz="4999" dirty="0">
                <a:solidFill>
                  <a:srgbClr val="54242A"/>
                </a:solidFill>
                <a:latin typeface="Roboto Condensed"/>
              </a:rPr>
              <a:t> </a:t>
            </a:r>
            <a:r>
              <a:rPr lang="en-US" sz="4999" dirty="0" err="1">
                <a:solidFill>
                  <a:srgbClr val="54242A"/>
                </a:solidFill>
                <a:latin typeface="Roboto Condensed"/>
              </a:rPr>
              <a:t>tộc</a:t>
            </a:r>
            <a:endParaRPr lang="en-US" sz="4999" dirty="0">
              <a:solidFill>
                <a:srgbClr val="54242A"/>
              </a:solidFill>
              <a:latin typeface="Roboto Condensed"/>
            </a:endParaRP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a:stretch>
          </a:blipFill>
        </p:spPr>
      </p:sp>
      <p:sp>
        <p:nvSpPr>
          <p:cNvPr id="3" name="Freeform 3"/>
          <p:cNvSpPr/>
          <p:nvPr/>
        </p:nvSpPr>
        <p:spPr>
          <a:xfrm>
            <a:off x="13364293" y="1486935"/>
            <a:ext cx="5901901" cy="2990388"/>
          </a:xfrm>
          <a:custGeom>
            <a:avLst/>
            <a:gdLst/>
            <a:ahLst/>
            <a:cxnLst/>
            <a:rect l="l" t="t" r="r" b="b"/>
            <a:pathLst>
              <a:path w="5901901" h="2990388">
                <a:moveTo>
                  <a:pt x="0" y="0"/>
                </a:moveTo>
                <a:lnTo>
                  <a:pt x="5901901" y="0"/>
                </a:lnTo>
                <a:lnTo>
                  <a:pt x="5901901" y="2990388"/>
                </a:lnTo>
                <a:lnTo>
                  <a:pt x="0" y="2990388"/>
                </a:lnTo>
                <a:lnTo>
                  <a:pt x="0" y="0"/>
                </a:lnTo>
                <a:close/>
              </a:path>
            </a:pathLst>
          </a:custGeom>
          <a:blipFill>
            <a:blip r:embed="rId4"/>
            <a:stretch>
              <a:fillRect/>
            </a:stretch>
          </a:blipFill>
        </p:spPr>
      </p:sp>
      <p:sp>
        <p:nvSpPr>
          <p:cNvPr id="4" name="Freeform 4"/>
          <p:cNvSpPr/>
          <p:nvPr/>
        </p:nvSpPr>
        <p:spPr>
          <a:xfrm>
            <a:off x="-1159065" y="7819226"/>
            <a:ext cx="3977118" cy="2176158"/>
          </a:xfrm>
          <a:custGeom>
            <a:avLst/>
            <a:gdLst/>
            <a:ahLst/>
            <a:cxnLst/>
            <a:rect l="l" t="t" r="r" b="b"/>
            <a:pathLst>
              <a:path w="3977118" h="2176158">
                <a:moveTo>
                  <a:pt x="0" y="0"/>
                </a:moveTo>
                <a:lnTo>
                  <a:pt x="3977118" y="0"/>
                </a:lnTo>
                <a:lnTo>
                  <a:pt x="3977118" y="2176158"/>
                </a:lnTo>
                <a:lnTo>
                  <a:pt x="0" y="2176158"/>
                </a:lnTo>
                <a:lnTo>
                  <a:pt x="0" y="0"/>
                </a:lnTo>
                <a:close/>
              </a:path>
            </a:pathLst>
          </a:custGeom>
          <a:blipFill>
            <a:blip r:embed="rId5"/>
            <a:stretch>
              <a:fillRect/>
            </a:stretch>
          </a:blipFill>
        </p:spPr>
      </p:sp>
      <p:sp>
        <p:nvSpPr>
          <p:cNvPr id="5" name="Freeform 5"/>
          <p:cNvSpPr/>
          <p:nvPr/>
        </p:nvSpPr>
        <p:spPr>
          <a:xfrm>
            <a:off x="7767792" y="3547891"/>
            <a:ext cx="14434534" cy="7112905"/>
          </a:xfrm>
          <a:custGeom>
            <a:avLst/>
            <a:gdLst/>
            <a:ahLst/>
            <a:cxnLst/>
            <a:rect l="l" t="t" r="r" b="b"/>
            <a:pathLst>
              <a:path w="14434534" h="7112905">
                <a:moveTo>
                  <a:pt x="0" y="0"/>
                </a:moveTo>
                <a:lnTo>
                  <a:pt x="14434534" y="0"/>
                </a:lnTo>
                <a:lnTo>
                  <a:pt x="14434534" y="7112905"/>
                </a:lnTo>
                <a:lnTo>
                  <a:pt x="0" y="7112905"/>
                </a:lnTo>
                <a:lnTo>
                  <a:pt x="0" y="0"/>
                </a:lnTo>
                <a:close/>
              </a:path>
            </a:pathLst>
          </a:custGeom>
          <a:blipFill>
            <a:blip r:embed="rId6"/>
            <a:stretch>
              <a:fillRect l="-4609" r="-4604"/>
            </a:stretch>
          </a:blipFill>
        </p:spPr>
      </p:sp>
      <p:sp>
        <p:nvSpPr>
          <p:cNvPr id="6" name="TextBox 6"/>
          <p:cNvSpPr txBox="1"/>
          <p:nvPr/>
        </p:nvSpPr>
        <p:spPr>
          <a:xfrm>
            <a:off x="4422588" y="1553332"/>
            <a:ext cx="3988969" cy="1223453"/>
          </a:xfrm>
          <a:prstGeom prst="rect">
            <a:avLst/>
          </a:prstGeom>
        </p:spPr>
        <p:txBody>
          <a:bodyPr lIns="0" tIns="0" rIns="0" bIns="0" rtlCol="0" anchor="t">
            <a:spAutoFit/>
          </a:bodyPr>
          <a:lstStyle/>
          <a:p>
            <a:pPr algn="l">
              <a:lnSpc>
                <a:spcPts val="9650"/>
              </a:lnSpc>
            </a:pPr>
            <a:r>
              <a:rPr lang="en-US" sz="8041">
                <a:solidFill>
                  <a:srgbClr val="A22A39"/>
                </a:solidFill>
                <a:latin typeface="ThuphapCongthuy"/>
              </a:rPr>
              <a:t>Văn bản</a:t>
            </a:r>
          </a:p>
        </p:txBody>
      </p:sp>
      <p:grpSp>
        <p:nvGrpSpPr>
          <p:cNvPr id="7" name="Group 7"/>
          <p:cNvGrpSpPr/>
          <p:nvPr/>
        </p:nvGrpSpPr>
        <p:grpSpPr>
          <a:xfrm>
            <a:off x="10407551" y="2105082"/>
            <a:ext cx="8858643" cy="8555714"/>
            <a:chOff x="0" y="0"/>
            <a:chExt cx="11811524" cy="11407619"/>
          </a:xfrm>
        </p:grpSpPr>
        <p:sp>
          <p:nvSpPr>
            <p:cNvPr id="8" name="Freeform 8"/>
            <p:cNvSpPr/>
            <p:nvPr/>
          </p:nvSpPr>
          <p:spPr>
            <a:xfrm rot="1863289">
              <a:off x="2567251" y="1068287"/>
              <a:ext cx="5459587" cy="4743016"/>
            </a:xfrm>
            <a:custGeom>
              <a:avLst/>
              <a:gdLst/>
              <a:ahLst/>
              <a:cxnLst/>
              <a:rect l="l" t="t" r="r" b="b"/>
              <a:pathLst>
                <a:path w="5459587" h="4743016">
                  <a:moveTo>
                    <a:pt x="0" y="0"/>
                  </a:moveTo>
                  <a:lnTo>
                    <a:pt x="5459587" y="0"/>
                  </a:lnTo>
                  <a:lnTo>
                    <a:pt x="5459587" y="4743016"/>
                  </a:lnTo>
                  <a:lnTo>
                    <a:pt x="0" y="4743016"/>
                  </a:lnTo>
                  <a:lnTo>
                    <a:pt x="0" y="0"/>
                  </a:lnTo>
                  <a:close/>
                </a:path>
              </a:pathLst>
            </a:custGeom>
            <a:blipFill>
              <a:blip r:embed="rId7"/>
              <a:stretch>
                <a:fillRect/>
              </a:stretch>
            </a:blipFill>
          </p:spPr>
        </p:sp>
        <p:sp>
          <p:nvSpPr>
            <p:cNvPr id="9" name="Freeform 9"/>
            <p:cNvSpPr/>
            <p:nvPr/>
          </p:nvSpPr>
          <p:spPr>
            <a:xfrm>
              <a:off x="0" y="1459048"/>
              <a:ext cx="11811524" cy="9948571"/>
            </a:xfrm>
            <a:custGeom>
              <a:avLst/>
              <a:gdLst/>
              <a:ahLst/>
              <a:cxnLst/>
              <a:rect l="l" t="t" r="r" b="b"/>
              <a:pathLst>
                <a:path w="11811524" h="9948571">
                  <a:moveTo>
                    <a:pt x="0" y="0"/>
                  </a:moveTo>
                  <a:lnTo>
                    <a:pt x="11811524" y="0"/>
                  </a:lnTo>
                  <a:lnTo>
                    <a:pt x="11811524" y="9948571"/>
                  </a:lnTo>
                  <a:lnTo>
                    <a:pt x="0" y="9948571"/>
                  </a:lnTo>
                  <a:lnTo>
                    <a:pt x="0" y="0"/>
                  </a:lnTo>
                  <a:close/>
                </a:path>
              </a:pathLst>
            </a:custGeom>
            <a:blipFill>
              <a:blip r:embed="rId8"/>
              <a:stretch>
                <a:fillRect l="-14158" r="-14158"/>
              </a:stretch>
            </a:blipFill>
          </p:spPr>
        </p:sp>
      </p:grpSp>
      <p:sp>
        <p:nvSpPr>
          <p:cNvPr id="10" name="TextBox 10"/>
          <p:cNvSpPr txBox="1"/>
          <p:nvPr/>
        </p:nvSpPr>
        <p:spPr>
          <a:xfrm>
            <a:off x="1176886" y="3340093"/>
            <a:ext cx="13808173" cy="1312655"/>
          </a:xfrm>
          <a:prstGeom prst="rect">
            <a:avLst/>
          </a:prstGeom>
        </p:spPr>
        <p:txBody>
          <a:bodyPr lIns="0" tIns="0" rIns="0" bIns="0" rtlCol="0" anchor="t">
            <a:spAutoFit/>
          </a:bodyPr>
          <a:lstStyle/>
          <a:p>
            <a:pPr algn="l">
              <a:lnSpc>
                <a:spcPts val="10353"/>
              </a:lnSpc>
            </a:pPr>
            <a:r>
              <a:rPr lang="en-US" sz="8628">
                <a:solidFill>
                  <a:srgbClr val="473B3B"/>
                </a:solidFill>
                <a:latin typeface="ThuphapCongthuy"/>
              </a:rPr>
              <a:t>KIM - KIỀU GẶP GỠ</a:t>
            </a:r>
          </a:p>
        </p:txBody>
      </p:sp>
      <p:sp>
        <p:nvSpPr>
          <p:cNvPr id="11" name="TextBox 11"/>
          <p:cNvSpPr txBox="1"/>
          <p:nvPr/>
        </p:nvSpPr>
        <p:spPr>
          <a:xfrm>
            <a:off x="655644" y="1271454"/>
            <a:ext cx="3595259" cy="1505331"/>
          </a:xfrm>
          <a:prstGeom prst="rect">
            <a:avLst/>
          </a:prstGeom>
        </p:spPr>
        <p:txBody>
          <a:bodyPr lIns="0" tIns="0" rIns="0" bIns="0" rtlCol="0" anchor="t">
            <a:spAutoFit/>
          </a:bodyPr>
          <a:lstStyle/>
          <a:p>
            <a:pPr algn="ctr">
              <a:lnSpc>
                <a:spcPts val="12379"/>
              </a:lnSpc>
              <a:spcBef>
                <a:spcPct val="0"/>
              </a:spcBef>
            </a:pPr>
            <a:r>
              <a:rPr lang="en-US" sz="8842">
                <a:solidFill>
                  <a:srgbClr val="473B3B"/>
                </a:solidFill>
                <a:latin typeface="ThuphapCongthuy"/>
              </a:rPr>
              <a:t>Phần 2.</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rot="-10800000">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a:stretch>
          </a:blipFill>
        </p:spPr>
      </p:sp>
      <p:sp>
        <p:nvSpPr>
          <p:cNvPr id="3" name="Freeform 3"/>
          <p:cNvSpPr/>
          <p:nvPr/>
        </p:nvSpPr>
        <p:spPr>
          <a:xfrm>
            <a:off x="-1112550" y="-1231400"/>
            <a:ext cx="2310400" cy="2310400"/>
          </a:xfrm>
          <a:custGeom>
            <a:avLst/>
            <a:gdLst/>
            <a:ahLst/>
            <a:cxnLst/>
            <a:rect l="l" t="t" r="r" b="b"/>
            <a:pathLst>
              <a:path w="2310400" h="2310400">
                <a:moveTo>
                  <a:pt x="0" y="0"/>
                </a:moveTo>
                <a:lnTo>
                  <a:pt x="2310400" y="0"/>
                </a:lnTo>
                <a:lnTo>
                  <a:pt x="2310400" y="2310400"/>
                </a:lnTo>
                <a:lnTo>
                  <a:pt x="0" y="2310400"/>
                </a:lnTo>
                <a:lnTo>
                  <a:pt x="0" y="0"/>
                </a:lnTo>
                <a:close/>
              </a:path>
            </a:pathLst>
          </a:custGeom>
          <a:blipFill>
            <a:blip r:embed="rId4"/>
            <a:stretch>
              <a:fillRect/>
            </a:stretch>
          </a:blipFill>
        </p:spPr>
      </p:sp>
      <p:sp>
        <p:nvSpPr>
          <p:cNvPr id="4" name="Freeform 4"/>
          <p:cNvSpPr/>
          <p:nvPr/>
        </p:nvSpPr>
        <p:spPr>
          <a:xfrm rot="-1500471" flipH="1">
            <a:off x="-1123658" y="6522950"/>
            <a:ext cx="3335448" cy="5791200"/>
          </a:xfrm>
          <a:custGeom>
            <a:avLst/>
            <a:gdLst/>
            <a:ahLst/>
            <a:cxnLst/>
            <a:rect l="l" t="t" r="r" b="b"/>
            <a:pathLst>
              <a:path w="3335448" h="5791200">
                <a:moveTo>
                  <a:pt x="3335448" y="0"/>
                </a:moveTo>
                <a:lnTo>
                  <a:pt x="0" y="0"/>
                </a:lnTo>
                <a:lnTo>
                  <a:pt x="0" y="5791200"/>
                </a:lnTo>
                <a:lnTo>
                  <a:pt x="3335448" y="5791200"/>
                </a:lnTo>
                <a:lnTo>
                  <a:pt x="3335448" y="0"/>
                </a:lnTo>
                <a:close/>
              </a:path>
            </a:pathLst>
          </a:custGeom>
          <a:blipFill>
            <a:blip r:embed="rId5"/>
            <a:stretch>
              <a:fillRect/>
            </a:stretch>
          </a:blipFill>
        </p:spPr>
      </p:sp>
      <p:sp>
        <p:nvSpPr>
          <p:cNvPr id="5" name="Freeform 5"/>
          <p:cNvSpPr/>
          <p:nvPr/>
        </p:nvSpPr>
        <p:spPr>
          <a:xfrm>
            <a:off x="-955999" y="6616156"/>
            <a:ext cx="20141184" cy="6680159"/>
          </a:xfrm>
          <a:custGeom>
            <a:avLst/>
            <a:gdLst/>
            <a:ahLst/>
            <a:cxnLst/>
            <a:rect l="l" t="t" r="r" b="b"/>
            <a:pathLst>
              <a:path w="20141184" h="6680159">
                <a:moveTo>
                  <a:pt x="0" y="0"/>
                </a:moveTo>
                <a:lnTo>
                  <a:pt x="20141184" y="0"/>
                </a:lnTo>
                <a:lnTo>
                  <a:pt x="20141184" y="6680160"/>
                </a:lnTo>
                <a:lnTo>
                  <a:pt x="0" y="6680160"/>
                </a:lnTo>
                <a:lnTo>
                  <a:pt x="0" y="0"/>
                </a:lnTo>
                <a:close/>
              </a:path>
            </a:pathLst>
          </a:custGeom>
          <a:blipFill>
            <a:blip r:embed="rId6">
              <a:alphaModFix amt="42000"/>
            </a:blip>
            <a:stretch>
              <a:fillRect/>
            </a:stretch>
          </a:blipFill>
        </p:spPr>
      </p:sp>
      <p:sp>
        <p:nvSpPr>
          <p:cNvPr id="6" name="Freeform 6"/>
          <p:cNvSpPr/>
          <p:nvPr/>
        </p:nvSpPr>
        <p:spPr>
          <a:xfrm rot="-155221">
            <a:off x="16640350" y="-79372"/>
            <a:ext cx="4825850" cy="10371046"/>
          </a:xfrm>
          <a:custGeom>
            <a:avLst/>
            <a:gdLst/>
            <a:ahLst/>
            <a:cxnLst/>
            <a:rect l="l" t="t" r="r" b="b"/>
            <a:pathLst>
              <a:path w="4825850" h="10371046">
                <a:moveTo>
                  <a:pt x="0" y="0"/>
                </a:moveTo>
                <a:lnTo>
                  <a:pt x="4825850" y="0"/>
                </a:lnTo>
                <a:lnTo>
                  <a:pt x="4825850" y="10371046"/>
                </a:lnTo>
                <a:lnTo>
                  <a:pt x="0" y="10371046"/>
                </a:lnTo>
                <a:lnTo>
                  <a:pt x="0" y="0"/>
                </a:lnTo>
                <a:close/>
              </a:path>
            </a:pathLst>
          </a:custGeom>
          <a:blipFill>
            <a:blip r:embed="rId7"/>
            <a:stretch>
              <a:fillRect r="-5119" b="-4849"/>
            </a:stretch>
          </a:blipFill>
        </p:spPr>
      </p:sp>
      <p:sp>
        <p:nvSpPr>
          <p:cNvPr id="7" name="TextBox 7"/>
          <p:cNvSpPr txBox="1"/>
          <p:nvPr/>
        </p:nvSpPr>
        <p:spPr>
          <a:xfrm>
            <a:off x="602272" y="536075"/>
            <a:ext cx="7149564" cy="1495425"/>
          </a:xfrm>
          <a:prstGeom prst="rect">
            <a:avLst/>
          </a:prstGeom>
        </p:spPr>
        <p:txBody>
          <a:bodyPr lIns="0" tIns="0" rIns="0" bIns="0" rtlCol="0" anchor="t">
            <a:spAutoFit/>
          </a:bodyPr>
          <a:lstStyle/>
          <a:p>
            <a:pPr algn="l">
              <a:lnSpc>
                <a:spcPts val="11160"/>
              </a:lnSpc>
            </a:pPr>
            <a:r>
              <a:rPr lang="en-US" sz="9300">
                <a:solidFill>
                  <a:srgbClr val="B22033"/>
                </a:solidFill>
                <a:latin typeface="#9Slide05 SVNLifehack Script"/>
              </a:rPr>
              <a:t>I. Khởi động</a:t>
            </a:r>
          </a:p>
        </p:txBody>
      </p:sp>
      <p:sp>
        <p:nvSpPr>
          <p:cNvPr id="8" name="TextBox 8"/>
          <p:cNvSpPr txBox="1"/>
          <p:nvPr/>
        </p:nvSpPr>
        <p:spPr>
          <a:xfrm>
            <a:off x="5673073" y="2401687"/>
            <a:ext cx="6941854" cy="1194971"/>
          </a:xfrm>
          <a:prstGeom prst="rect">
            <a:avLst/>
          </a:prstGeom>
        </p:spPr>
        <p:txBody>
          <a:bodyPr lIns="0" tIns="0" rIns="0" bIns="0" rtlCol="0" anchor="t">
            <a:spAutoFit/>
          </a:bodyPr>
          <a:lstStyle/>
          <a:p>
            <a:pPr algn="l">
              <a:lnSpc>
                <a:spcPts val="8884"/>
              </a:lnSpc>
            </a:pPr>
            <a:r>
              <a:rPr lang="en-US" sz="7403" dirty="0" err="1">
                <a:solidFill>
                  <a:srgbClr val="54242A"/>
                </a:solidFill>
                <a:latin typeface="#9Slide05 SVNLifehack Script"/>
              </a:rPr>
              <a:t>Thử</a:t>
            </a:r>
            <a:r>
              <a:rPr lang="en-US" sz="7403" dirty="0">
                <a:solidFill>
                  <a:srgbClr val="54242A"/>
                </a:solidFill>
                <a:latin typeface="#9Slide05 SVNLifehack Script"/>
              </a:rPr>
              <a:t> </a:t>
            </a:r>
            <a:r>
              <a:rPr lang="en-US" sz="7403" dirty="0" err="1">
                <a:solidFill>
                  <a:srgbClr val="54242A"/>
                </a:solidFill>
                <a:latin typeface="#9Slide05 SVNLifehack Script"/>
              </a:rPr>
              <a:t>tài</a:t>
            </a:r>
            <a:r>
              <a:rPr lang="en-US" sz="7403" dirty="0">
                <a:solidFill>
                  <a:srgbClr val="54242A"/>
                </a:solidFill>
                <a:latin typeface="#9Slide05 SVNLifehack Script"/>
              </a:rPr>
              <a:t> </a:t>
            </a:r>
            <a:r>
              <a:rPr lang="en-US" sz="7403" dirty="0" err="1">
                <a:solidFill>
                  <a:srgbClr val="54242A"/>
                </a:solidFill>
                <a:latin typeface="#9Slide05 SVNLifehack Script"/>
              </a:rPr>
              <a:t>hiểu</a:t>
            </a:r>
            <a:r>
              <a:rPr lang="en-US" sz="7403" dirty="0">
                <a:solidFill>
                  <a:srgbClr val="54242A"/>
                </a:solidFill>
                <a:latin typeface="#9Slide05 SVNLifehack Script"/>
              </a:rPr>
              <a:t> </a:t>
            </a:r>
            <a:r>
              <a:rPr lang="en-US" sz="7403" dirty="0" err="1">
                <a:solidFill>
                  <a:srgbClr val="54242A"/>
                </a:solidFill>
                <a:latin typeface="#9Slide05 SVNLifehack Script"/>
              </a:rPr>
              <a:t>biết</a:t>
            </a:r>
            <a:endParaRPr lang="en-US" sz="7403" dirty="0">
              <a:solidFill>
                <a:srgbClr val="54242A"/>
              </a:solidFill>
              <a:latin typeface="#9Slide05 SVNLifehack Script"/>
            </a:endParaRPr>
          </a:p>
        </p:txBody>
      </p:sp>
      <p:sp>
        <p:nvSpPr>
          <p:cNvPr id="9" name="TextBox 9"/>
          <p:cNvSpPr txBox="1"/>
          <p:nvPr/>
        </p:nvSpPr>
        <p:spPr>
          <a:xfrm>
            <a:off x="2331592" y="3938269"/>
            <a:ext cx="13566002" cy="5320031"/>
          </a:xfrm>
          <a:prstGeom prst="rect">
            <a:avLst/>
          </a:prstGeom>
        </p:spPr>
        <p:txBody>
          <a:bodyPr lIns="0" tIns="0" rIns="0" bIns="0" rtlCol="0" anchor="t">
            <a:spAutoFit/>
          </a:bodyPr>
          <a:lstStyle/>
          <a:p>
            <a:pPr marL="928365" lvl="1" indent="-464182" algn="just">
              <a:lnSpc>
                <a:spcPts val="6019"/>
              </a:lnSpc>
              <a:buFont typeface="Arial"/>
              <a:buChar char="•"/>
            </a:pPr>
            <a:r>
              <a:rPr lang="en-US" sz="4299" dirty="0" err="1">
                <a:solidFill>
                  <a:srgbClr val="54242A"/>
                </a:solidFill>
                <a:latin typeface="Roboto Condensed"/>
              </a:rPr>
              <a:t>Mỗi</a:t>
            </a:r>
            <a:r>
              <a:rPr lang="en-US" sz="4299" dirty="0">
                <a:solidFill>
                  <a:srgbClr val="54242A"/>
                </a:solidFill>
                <a:latin typeface="Roboto Condensed"/>
              </a:rPr>
              <a:t> HS </a:t>
            </a:r>
            <a:r>
              <a:rPr lang="en-US" sz="4299" dirty="0" err="1">
                <a:solidFill>
                  <a:srgbClr val="54242A"/>
                </a:solidFill>
                <a:latin typeface="Roboto Condensed"/>
              </a:rPr>
              <a:t>lấy</a:t>
            </a:r>
            <a:r>
              <a:rPr lang="en-US" sz="4299" dirty="0">
                <a:solidFill>
                  <a:srgbClr val="54242A"/>
                </a:solidFill>
                <a:latin typeface="Roboto Condensed"/>
              </a:rPr>
              <a:t> 1 </a:t>
            </a:r>
            <a:r>
              <a:rPr lang="en-US" sz="4299" dirty="0" err="1">
                <a:solidFill>
                  <a:srgbClr val="54242A"/>
                </a:solidFill>
                <a:latin typeface="Roboto Condensed"/>
              </a:rPr>
              <a:t>tờ</a:t>
            </a:r>
            <a:r>
              <a:rPr lang="en-US" sz="4299" dirty="0">
                <a:solidFill>
                  <a:srgbClr val="54242A"/>
                </a:solidFill>
                <a:latin typeface="Roboto Condensed"/>
              </a:rPr>
              <a:t> </a:t>
            </a:r>
            <a:r>
              <a:rPr lang="en-US" sz="4299" dirty="0" err="1">
                <a:solidFill>
                  <a:srgbClr val="54242A"/>
                </a:solidFill>
                <a:latin typeface="Roboto Condensed"/>
              </a:rPr>
              <a:t>giấy</a:t>
            </a:r>
            <a:r>
              <a:rPr lang="en-US" sz="4299" dirty="0">
                <a:solidFill>
                  <a:srgbClr val="54242A"/>
                </a:solidFill>
                <a:latin typeface="Roboto Condensed"/>
              </a:rPr>
              <a:t> </a:t>
            </a:r>
            <a:r>
              <a:rPr lang="en-US" sz="4299" dirty="0" err="1">
                <a:solidFill>
                  <a:srgbClr val="54242A"/>
                </a:solidFill>
                <a:latin typeface="Roboto Condensed"/>
              </a:rPr>
              <a:t>nhớ</a:t>
            </a:r>
            <a:r>
              <a:rPr lang="en-US" sz="4299" dirty="0">
                <a:solidFill>
                  <a:srgbClr val="54242A"/>
                </a:solidFill>
                <a:latin typeface="Roboto Condensed"/>
              </a:rPr>
              <a:t> </a:t>
            </a:r>
            <a:r>
              <a:rPr lang="en-US" sz="4299" dirty="0" err="1">
                <a:solidFill>
                  <a:srgbClr val="54242A"/>
                </a:solidFill>
                <a:latin typeface="Roboto Condensed"/>
              </a:rPr>
              <a:t>cắt</a:t>
            </a:r>
            <a:r>
              <a:rPr lang="en-US" sz="4299" dirty="0">
                <a:solidFill>
                  <a:srgbClr val="54242A"/>
                </a:solidFill>
                <a:latin typeface="Roboto Condensed"/>
              </a:rPr>
              <a:t> </a:t>
            </a:r>
            <a:r>
              <a:rPr lang="en-US" sz="4299" dirty="0" err="1">
                <a:solidFill>
                  <a:srgbClr val="54242A"/>
                </a:solidFill>
                <a:latin typeface="Roboto Condensed"/>
              </a:rPr>
              <a:t>thành</a:t>
            </a:r>
            <a:r>
              <a:rPr lang="en-US" sz="4299" dirty="0">
                <a:solidFill>
                  <a:srgbClr val="54242A"/>
                </a:solidFill>
                <a:latin typeface="Roboto Condensed"/>
              </a:rPr>
              <a:t> </a:t>
            </a:r>
            <a:r>
              <a:rPr lang="en-US" sz="4299" dirty="0" err="1">
                <a:solidFill>
                  <a:srgbClr val="54242A"/>
                </a:solidFill>
                <a:latin typeface="Roboto Condensed"/>
              </a:rPr>
              <a:t>hình</a:t>
            </a:r>
            <a:r>
              <a:rPr lang="en-US" sz="4299" dirty="0">
                <a:solidFill>
                  <a:srgbClr val="54242A"/>
                </a:solidFill>
                <a:latin typeface="Roboto Condensed"/>
              </a:rPr>
              <a:t> </a:t>
            </a:r>
            <a:r>
              <a:rPr lang="en-US" sz="4299" dirty="0" err="1">
                <a:solidFill>
                  <a:srgbClr val="54242A"/>
                </a:solidFill>
                <a:latin typeface="Roboto Condensed"/>
              </a:rPr>
              <a:t>trái</a:t>
            </a:r>
            <a:r>
              <a:rPr lang="en-US" sz="4299" dirty="0">
                <a:solidFill>
                  <a:srgbClr val="54242A"/>
                </a:solidFill>
                <a:latin typeface="Roboto Condensed"/>
              </a:rPr>
              <a:t> </a:t>
            </a:r>
            <a:r>
              <a:rPr lang="en-US" sz="4299" dirty="0" err="1">
                <a:solidFill>
                  <a:srgbClr val="54242A"/>
                </a:solidFill>
                <a:latin typeface="Roboto Condensed"/>
              </a:rPr>
              <a:t>tim</a:t>
            </a:r>
            <a:r>
              <a:rPr lang="en-US" sz="4299" dirty="0">
                <a:solidFill>
                  <a:srgbClr val="54242A"/>
                </a:solidFill>
                <a:latin typeface="Roboto Condensed"/>
              </a:rPr>
              <a:t> </a:t>
            </a:r>
            <a:r>
              <a:rPr lang="en-US" sz="4299" dirty="0" err="1">
                <a:solidFill>
                  <a:srgbClr val="54242A"/>
                </a:solidFill>
                <a:latin typeface="Roboto Condensed"/>
              </a:rPr>
              <a:t>hoặc</a:t>
            </a:r>
            <a:r>
              <a:rPr lang="en-US" sz="4299" dirty="0">
                <a:solidFill>
                  <a:srgbClr val="54242A"/>
                </a:solidFill>
                <a:latin typeface="Roboto Condensed"/>
              </a:rPr>
              <a:t> </a:t>
            </a:r>
            <a:r>
              <a:rPr lang="en-US" sz="4299" dirty="0" err="1">
                <a:solidFill>
                  <a:srgbClr val="54242A"/>
                </a:solidFill>
                <a:latin typeface="Roboto Condensed"/>
              </a:rPr>
              <a:t>một</a:t>
            </a:r>
            <a:r>
              <a:rPr lang="en-US" sz="4299" dirty="0">
                <a:solidFill>
                  <a:srgbClr val="54242A"/>
                </a:solidFill>
                <a:latin typeface="Roboto Condensed"/>
              </a:rPr>
              <a:t> </a:t>
            </a:r>
            <a:r>
              <a:rPr lang="en-US" sz="4299" dirty="0" err="1">
                <a:solidFill>
                  <a:srgbClr val="54242A"/>
                </a:solidFill>
                <a:latin typeface="Roboto Condensed"/>
              </a:rPr>
              <a:t>hình</a:t>
            </a:r>
            <a:r>
              <a:rPr lang="en-US" sz="4299" dirty="0">
                <a:solidFill>
                  <a:srgbClr val="54242A"/>
                </a:solidFill>
                <a:latin typeface="Roboto Condensed"/>
              </a:rPr>
              <a:t> </a:t>
            </a:r>
            <a:r>
              <a:rPr lang="en-US" sz="4299" dirty="0" err="1">
                <a:solidFill>
                  <a:srgbClr val="54242A"/>
                </a:solidFill>
                <a:latin typeface="Roboto Condensed"/>
              </a:rPr>
              <a:t>bất</a:t>
            </a:r>
            <a:r>
              <a:rPr lang="en-US" sz="4299" dirty="0">
                <a:solidFill>
                  <a:srgbClr val="54242A"/>
                </a:solidFill>
                <a:latin typeface="Roboto Condensed"/>
              </a:rPr>
              <a:t> </a:t>
            </a:r>
            <a:r>
              <a:rPr lang="en-US" sz="4299" dirty="0" err="1">
                <a:solidFill>
                  <a:srgbClr val="54242A"/>
                </a:solidFill>
                <a:latin typeface="Roboto Condensed"/>
              </a:rPr>
              <a:t>kỳ</a:t>
            </a:r>
            <a:r>
              <a:rPr lang="en-US" sz="4299" dirty="0">
                <a:solidFill>
                  <a:srgbClr val="54242A"/>
                </a:solidFill>
                <a:latin typeface="Roboto Condensed"/>
              </a:rPr>
              <a:t> </a:t>
            </a:r>
            <a:r>
              <a:rPr lang="en-US" sz="4299" dirty="0" err="1">
                <a:solidFill>
                  <a:srgbClr val="54242A"/>
                </a:solidFill>
                <a:latin typeface="Roboto Condensed"/>
              </a:rPr>
              <a:t>biểu</a:t>
            </a:r>
            <a:r>
              <a:rPr lang="en-US" sz="4299" dirty="0">
                <a:solidFill>
                  <a:srgbClr val="54242A"/>
                </a:solidFill>
                <a:latin typeface="Roboto Condensed"/>
              </a:rPr>
              <a:t> </a:t>
            </a:r>
            <a:r>
              <a:rPr lang="en-US" sz="4299" dirty="0" err="1">
                <a:solidFill>
                  <a:srgbClr val="54242A"/>
                </a:solidFill>
                <a:latin typeface="Roboto Condensed"/>
              </a:rPr>
              <a:t>tượng</a:t>
            </a:r>
            <a:r>
              <a:rPr lang="en-US" sz="4299" dirty="0">
                <a:solidFill>
                  <a:srgbClr val="54242A"/>
                </a:solidFill>
                <a:latin typeface="Roboto Condensed"/>
              </a:rPr>
              <a:t> </a:t>
            </a:r>
            <a:r>
              <a:rPr lang="en-US" sz="4299" dirty="0" err="1">
                <a:solidFill>
                  <a:srgbClr val="54242A"/>
                </a:solidFill>
                <a:latin typeface="Roboto Condensed"/>
              </a:rPr>
              <a:t>cho</a:t>
            </a:r>
            <a:r>
              <a:rPr lang="en-US" sz="4299" dirty="0">
                <a:solidFill>
                  <a:srgbClr val="54242A"/>
                </a:solidFill>
                <a:latin typeface="Roboto Condensed"/>
              </a:rPr>
              <a:t> </a:t>
            </a:r>
            <a:r>
              <a:rPr lang="en-US" sz="4299" dirty="0" err="1">
                <a:solidFill>
                  <a:srgbClr val="54242A"/>
                </a:solidFill>
                <a:latin typeface="Roboto Condensed"/>
              </a:rPr>
              <a:t>tình</a:t>
            </a:r>
            <a:r>
              <a:rPr lang="en-US" sz="4299" dirty="0">
                <a:solidFill>
                  <a:srgbClr val="54242A"/>
                </a:solidFill>
                <a:latin typeface="Roboto Condensed"/>
              </a:rPr>
              <a:t> </a:t>
            </a:r>
            <a:r>
              <a:rPr lang="en-US" sz="4299" dirty="0" err="1">
                <a:solidFill>
                  <a:srgbClr val="54242A"/>
                </a:solidFill>
                <a:latin typeface="Roboto Condensed"/>
              </a:rPr>
              <a:t>cảm</a:t>
            </a:r>
            <a:r>
              <a:rPr lang="en-US" sz="4299" dirty="0">
                <a:solidFill>
                  <a:srgbClr val="54242A"/>
                </a:solidFill>
                <a:latin typeface="Roboto Condensed"/>
              </a:rPr>
              <a:t> </a:t>
            </a:r>
            <a:r>
              <a:rPr lang="en-US" sz="4299" dirty="0" err="1">
                <a:solidFill>
                  <a:srgbClr val="54242A"/>
                </a:solidFill>
                <a:latin typeface="Roboto Condensed"/>
              </a:rPr>
              <a:t>yêu</a:t>
            </a:r>
            <a:r>
              <a:rPr lang="en-US" sz="4299" dirty="0">
                <a:solidFill>
                  <a:srgbClr val="54242A"/>
                </a:solidFill>
                <a:latin typeface="Roboto Condensed"/>
              </a:rPr>
              <a:t> </a:t>
            </a:r>
            <a:r>
              <a:rPr lang="en-US" sz="4299" dirty="0" err="1">
                <a:solidFill>
                  <a:srgbClr val="54242A"/>
                </a:solidFill>
                <a:latin typeface="Roboto Condensed"/>
              </a:rPr>
              <a:t>mến</a:t>
            </a:r>
            <a:r>
              <a:rPr lang="en-US" sz="4299" dirty="0">
                <a:solidFill>
                  <a:srgbClr val="54242A"/>
                </a:solidFill>
                <a:latin typeface="Roboto Condensed"/>
              </a:rPr>
              <a:t>, </a:t>
            </a:r>
            <a:r>
              <a:rPr lang="en-US" sz="4299" dirty="0" err="1">
                <a:solidFill>
                  <a:srgbClr val="54242A"/>
                </a:solidFill>
                <a:latin typeface="Roboto Condensed"/>
              </a:rPr>
              <a:t>yêu</a:t>
            </a:r>
            <a:r>
              <a:rPr lang="en-US" sz="4299" dirty="0">
                <a:solidFill>
                  <a:srgbClr val="54242A"/>
                </a:solidFill>
                <a:latin typeface="Roboto Condensed"/>
              </a:rPr>
              <a:t> </a:t>
            </a:r>
            <a:r>
              <a:rPr lang="en-US" sz="4299" dirty="0" err="1">
                <a:solidFill>
                  <a:srgbClr val="54242A"/>
                </a:solidFill>
                <a:latin typeface="Roboto Condensed"/>
              </a:rPr>
              <a:t>thương</a:t>
            </a:r>
            <a:r>
              <a:rPr lang="en-US" sz="4299" dirty="0">
                <a:solidFill>
                  <a:srgbClr val="54242A"/>
                </a:solidFill>
                <a:latin typeface="Roboto Condensed"/>
              </a:rPr>
              <a:t>.</a:t>
            </a:r>
          </a:p>
          <a:p>
            <a:pPr marL="928365" lvl="1" indent="-464182" algn="just">
              <a:lnSpc>
                <a:spcPts val="6019"/>
              </a:lnSpc>
              <a:buFont typeface="Arial"/>
              <a:buChar char="•"/>
            </a:pPr>
            <a:r>
              <a:rPr lang="en-US" sz="4299" dirty="0" err="1">
                <a:solidFill>
                  <a:srgbClr val="54242A"/>
                </a:solidFill>
                <a:latin typeface="Roboto Condensed"/>
              </a:rPr>
              <a:t>Với</a:t>
            </a:r>
            <a:r>
              <a:rPr lang="en-US" sz="4299" dirty="0">
                <a:solidFill>
                  <a:srgbClr val="54242A"/>
                </a:solidFill>
                <a:latin typeface="Roboto Condensed"/>
              </a:rPr>
              <a:t> </a:t>
            </a:r>
            <a:r>
              <a:rPr lang="en-US" sz="4299" dirty="0" err="1">
                <a:solidFill>
                  <a:srgbClr val="54242A"/>
                </a:solidFill>
                <a:latin typeface="Roboto Condensed"/>
              </a:rPr>
              <a:t>mỗi</a:t>
            </a:r>
            <a:r>
              <a:rPr lang="en-US" sz="4299" dirty="0">
                <a:solidFill>
                  <a:srgbClr val="54242A"/>
                </a:solidFill>
                <a:latin typeface="Roboto Condensed"/>
              </a:rPr>
              <a:t> </a:t>
            </a:r>
            <a:r>
              <a:rPr lang="en-US" sz="4299" dirty="0" err="1">
                <a:solidFill>
                  <a:srgbClr val="54242A"/>
                </a:solidFill>
                <a:latin typeface="Roboto Condensed"/>
              </a:rPr>
              <a:t>tờ</a:t>
            </a:r>
            <a:r>
              <a:rPr lang="en-US" sz="4299" dirty="0">
                <a:solidFill>
                  <a:srgbClr val="54242A"/>
                </a:solidFill>
                <a:latin typeface="Roboto Condensed"/>
              </a:rPr>
              <a:t> </a:t>
            </a:r>
            <a:r>
              <a:rPr lang="en-US" sz="4299" dirty="0" err="1">
                <a:solidFill>
                  <a:srgbClr val="54242A"/>
                </a:solidFill>
                <a:latin typeface="Roboto Condensed"/>
              </a:rPr>
              <a:t>giấy</a:t>
            </a:r>
            <a:r>
              <a:rPr lang="en-US" sz="4299" dirty="0">
                <a:solidFill>
                  <a:srgbClr val="54242A"/>
                </a:solidFill>
                <a:latin typeface="Roboto Condensed"/>
              </a:rPr>
              <a:t> </a:t>
            </a:r>
            <a:r>
              <a:rPr lang="en-US" sz="4299" dirty="0" err="1">
                <a:solidFill>
                  <a:srgbClr val="54242A"/>
                </a:solidFill>
                <a:latin typeface="Roboto Condensed"/>
              </a:rPr>
              <a:t>đã</a:t>
            </a:r>
            <a:r>
              <a:rPr lang="en-US" sz="4299" dirty="0">
                <a:solidFill>
                  <a:srgbClr val="54242A"/>
                </a:solidFill>
                <a:latin typeface="Roboto Condensed"/>
              </a:rPr>
              <a:t> </a:t>
            </a:r>
            <a:r>
              <a:rPr lang="en-US" sz="4299" dirty="0" err="1">
                <a:solidFill>
                  <a:srgbClr val="54242A"/>
                </a:solidFill>
                <a:latin typeface="Roboto Condensed"/>
              </a:rPr>
              <a:t>cắt</a:t>
            </a:r>
            <a:r>
              <a:rPr lang="en-US" sz="4299" dirty="0">
                <a:solidFill>
                  <a:srgbClr val="54242A"/>
                </a:solidFill>
                <a:latin typeface="Roboto Condensed"/>
              </a:rPr>
              <a:t> </a:t>
            </a:r>
            <a:r>
              <a:rPr lang="en-US" sz="4299" dirty="0" err="1">
                <a:solidFill>
                  <a:srgbClr val="54242A"/>
                </a:solidFill>
                <a:latin typeface="Roboto Condensed"/>
              </a:rPr>
              <a:t>đó</a:t>
            </a:r>
            <a:r>
              <a:rPr lang="en-US" sz="4299" dirty="0">
                <a:solidFill>
                  <a:srgbClr val="54242A"/>
                </a:solidFill>
                <a:latin typeface="Roboto Condensed"/>
              </a:rPr>
              <a:t>, HS </a:t>
            </a:r>
            <a:r>
              <a:rPr lang="en-US" sz="4299" dirty="0" err="1">
                <a:solidFill>
                  <a:srgbClr val="54242A"/>
                </a:solidFill>
                <a:latin typeface="Roboto Condensed"/>
              </a:rPr>
              <a:t>ghi</a:t>
            </a:r>
            <a:r>
              <a:rPr lang="en-US" sz="4299" dirty="0">
                <a:solidFill>
                  <a:srgbClr val="54242A"/>
                </a:solidFill>
                <a:latin typeface="Roboto Condensed"/>
              </a:rPr>
              <a:t> </a:t>
            </a:r>
            <a:r>
              <a:rPr lang="en-US" sz="4299" dirty="0" err="1">
                <a:solidFill>
                  <a:srgbClr val="54242A"/>
                </a:solidFill>
                <a:latin typeface="Roboto Condensed"/>
              </a:rPr>
              <a:t>những</a:t>
            </a:r>
            <a:r>
              <a:rPr lang="en-US" sz="4299" dirty="0">
                <a:solidFill>
                  <a:srgbClr val="54242A"/>
                </a:solidFill>
                <a:latin typeface="Roboto Condensed"/>
              </a:rPr>
              <a:t> </a:t>
            </a:r>
            <a:r>
              <a:rPr lang="en-US" sz="4299" dirty="0" err="1">
                <a:solidFill>
                  <a:srgbClr val="54242A"/>
                </a:solidFill>
                <a:latin typeface="Roboto Condensed"/>
              </a:rPr>
              <a:t>lời</a:t>
            </a:r>
            <a:r>
              <a:rPr lang="en-US" sz="4299" dirty="0">
                <a:solidFill>
                  <a:srgbClr val="54242A"/>
                </a:solidFill>
                <a:latin typeface="Roboto Condensed"/>
              </a:rPr>
              <a:t> </a:t>
            </a:r>
            <a:r>
              <a:rPr lang="en-US" sz="4299" dirty="0" err="1">
                <a:solidFill>
                  <a:srgbClr val="54242A"/>
                </a:solidFill>
                <a:latin typeface="Roboto Condensed"/>
              </a:rPr>
              <a:t>nhắn</a:t>
            </a:r>
            <a:r>
              <a:rPr lang="en-US" sz="4299" dirty="0">
                <a:solidFill>
                  <a:srgbClr val="54242A"/>
                </a:solidFill>
                <a:latin typeface="Roboto Condensed"/>
              </a:rPr>
              <a:t> </a:t>
            </a:r>
            <a:r>
              <a:rPr lang="en-US" sz="4299" dirty="0" err="1">
                <a:solidFill>
                  <a:srgbClr val="54242A"/>
                </a:solidFill>
                <a:latin typeface="Roboto Condensed"/>
              </a:rPr>
              <a:t>nhủ</a:t>
            </a:r>
            <a:r>
              <a:rPr lang="en-US" sz="4299" dirty="0">
                <a:solidFill>
                  <a:srgbClr val="54242A"/>
                </a:solidFill>
                <a:latin typeface="Roboto Condensed"/>
              </a:rPr>
              <a:t> </a:t>
            </a:r>
            <a:r>
              <a:rPr lang="en-US" sz="4299" dirty="0" err="1">
                <a:solidFill>
                  <a:srgbClr val="54242A"/>
                </a:solidFill>
                <a:latin typeface="Roboto Condensed"/>
              </a:rPr>
              <a:t>của</a:t>
            </a:r>
            <a:r>
              <a:rPr lang="en-US" sz="4299" dirty="0">
                <a:solidFill>
                  <a:srgbClr val="54242A"/>
                </a:solidFill>
                <a:latin typeface="Roboto Condensed"/>
              </a:rPr>
              <a:t> </a:t>
            </a:r>
            <a:r>
              <a:rPr lang="en-US" sz="4299" dirty="0" err="1">
                <a:solidFill>
                  <a:srgbClr val="54242A"/>
                </a:solidFill>
                <a:latin typeface="Roboto Condensed"/>
              </a:rPr>
              <a:t>mình</a:t>
            </a:r>
            <a:r>
              <a:rPr lang="en-US" sz="4299" dirty="0">
                <a:solidFill>
                  <a:srgbClr val="54242A"/>
                </a:solidFill>
                <a:latin typeface="Roboto Condensed"/>
              </a:rPr>
              <a:t> </a:t>
            </a:r>
            <a:r>
              <a:rPr lang="en-US" sz="4299" dirty="0" err="1">
                <a:solidFill>
                  <a:srgbClr val="54242A"/>
                </a:solidFill>
                <a:latin typeface="Roboto Condensed"/>
              </a:rPr>
              <a:t>với</a:t>
            </a:r>
            <a:r>
              <a:rPr lang="en-US" sz="4299" dirty="0">
                <a:solidFill>
                  <a:srgbClr val="54242A"/>
                </a:solidFill>
                <a:latin typeface="Roboto Condensed"/>
              </a:rPr>
              <a:t> </a:t>
            </a:r>
            <a:r>
              <a:rPr lang="en-US" sz="4299" dirty="0" err="1">
                <a:solidFill>
                  <a:srgbClr val="54242A"/>
                </a:solidFill>
                <a:latin typeface="Roboto Condensed"/>
              </a:rPr>
              <a:t>người</a:t>
            </a:r>
            <a:r>
              <a:rPr lang="en-US" sz="4299" dirty="0">
                <a:solidFill>
                  <a:srgbClr val="54242A"/>
                </a:solidFill>
                <a:latin typeface="Roboto Condensed"/>
              </a:rPr>
              <a:t> </a:t>
            </a:r>
            <a:r>
              <a:rPr lang="en-US" sz="4299" dirty="0" err="1">
                <a:solidFill>
                  <a:srgbClr val="54242A"/>
                </a:solidFill>
                <a:latin typeface="Roboto Condensed"/>
              </a:rPr>
              <a:t>mà</a:t>
            </a:r>
            <a:r>
              <a:rPr lang="en-US" sz="4299" dirty="0">
                <a:solidFill>
                  <a:srgbClr val="54242A"/>
                </a:solidFill>
                <a:latin typeface="Roboto Condensed"/>
              </a:rPr>
              <a:t> </a:t>
            </a:r>
            <a:r>
              <a:rPr lang="en-US" sz="4299" dirty="0" err="1">
                <a:solidFill>
                  <a:srgbClr val="54242A"/>
                </a:solidFill>
                <a:latin typeface="Roboto Condensed"/>
              </a:rPr>
              <a:t>mình</a:t>
            </a:r>
            <a:r>
              <a:rPr lang="en-US" sz="4299" dirty="0">
                <a:solidFill>
                  <a:srgbClr val="54242A"/>
                </a:solidFill>
                <a:latin typeface="Roboto Condensed"/>
              </a:rPr>
              <a:t> </a:t>
            </a:r>
            <a:r>
              <a:rPr lang="en-US" sz="4299" dirty="0" err="1">
                <a:solidFill>
                  <a:srgbClr val="54242A"/>
                </a:solidFill>
                <a:latin typeface="Roboto Condensed"/>
              </a:rPr>
              <a:t>yêu</a:t>
            </a:r>
            <a:r>
              <a:rPr lang="en-US" sz="4299" dirty="0">
                <a:solidFill>
                  <a:srgbClr val="54242A"/>
                </a:solidFill>
                <a:latin typeface="Roboto Condensed"/>
              </a:rPr>
              <a:t> </a:t>
            </a:r>
            <a:r>
              <a:rPr lang="en-US" sz="4299" dirty="0" err="1">
                <a:solidFill>
                  <a:srgbClr val="54242A"/>
                </a:solidFill>
                <a:latin typeface="Roboto Condensed"/>
              </a:rPr>
              <a:t>thương</a:t>
            </a:r>
            <a:r>
              <a:rPr lang="en-US" sz="4299" dirty="0">
                <a:solidFill>
                  <a:srgbClr val="54242A"/>
                </a:solidFill>
                <a:latin typeface="Roboto Condensed"/>
              </a:rPr>
              <a:t>, </a:t>
            </a:r>
            <a:r>
              <a:rPr lang="en-US" sz="4299" dirty="0" err="1">
                <a:solidFill>
                  <a:srgbClr val="54242A"/>
                </a:solidFill>
                <a:latin typeface="Roboto Condensed"/>
              </a:rPr>
              <a:t>những</a:t>
            </a:r>
            <a:r>
              <a:rPr lang="en-US" sz="4299" dirty="0">
                <a:solidFill>
                  <a:srgbClr val="54242A"/>
                </a:solidFill>
                <a:latin typeface="Roboto Condensed"/>
              </a:rPr>
              <a:t> </a:t>
            </a:r>
            <a:r>
              <a:rPr lang="en-US" sz="4299" dirty="0" err="1">
                <a:solidFill>
                  <a:srgbClr val="54242A"/>
                </a:solidFill>
                <a:latin typeface="Roboto Condensed"/>
              </a:rPr>
              <a:t>ấn</a:t>
            </a:r>
            <a:r>
              <a:rPr lang="en-US" sz="4299" dirty="0">
                <a:solidFill>
                  <a:srgbClr val="54242A"/>
                </a:solidFill>
                <a:latin typeface="Roboto Condensed"/>
              </a:rPr>
              <a:t> </a:t>
            </a:r>
            <a:r>
              <a:rPr lang="en-US" sz="4299" dirty="0" err="1">
                <a:solidFill>
                  <a:srgbClr val="54242A"/>
                </a:solidFill>
                <a:latin typeface="Roboto Condensed"/>
              </a:rPr>
              <a:t>tượng</a:t>
            </a:r>
            <a:r>
              <a:rPr lang="en-US" sz="4299" dirty="0">
                <a:solidFill>
                  <a:srgbClr val="54242A"/>
                </a:solidFill>
                <a:latin typeface="Roboto Condensed"/>
              </a:rPr>
              <a:t> </a:t>
            </a:r>
            <a:r>
              <a:rPr lang="en-US" sz="4299" dirty="0" err="1">
                <a:solidFill>
                  <a:srgbClr val="54242A"/>
                </a:solidFill>
                <a:latin typeface="Roboto Condensed"/>
              </a:rPr>
              <a:t>lần</a:t>
            </a:r>
            <a:r>
              <a:rPr lang="en-US" sz="4299" dirty="0">
                <a:solidFill>
                  <a:srgbClr val="54242A"/>
                </a:solidFill>
                <a:latin typeface="Roboto Condensed"/>
              </a:rPr>
              <a:t> </a:t>
            </a:r>
            <a:r>
              <a:rPr lang="en-US" sz="4299" dirty="0" err="1">
                <a:solidFill>
                  <a:srgbClr val="54242A"/>
                </a:solidFill>
                <a:latin typeface="Roboto Condensed"/>
              </a:rPr>
              <a:t>đầu</a:t>
            </a:r>
            <a:r>
              <a:rPr lang="en-US" sz="4299" dirty="0">
                <a:solidFill>
                  <a:srgbClr val="54242A"/>
                </a:solidFill>
                <a:latin typeface="Roboto Condensed"/>
              </a:rPr>
              <a:t> </a:t>
            </a:r>
            <a:r>
              <a:rPr lang="en-US" sz="4299" dirty="0" err="1">
                <a:solidFill>
                  <a:srgbClr val="54242A"/>
                </a:solidFill>
                <a:latin typeface="Roboto Condensed"/>
              </a:rPr>
              <a:t>tiên</a:t>
            </a:r>
            <a:r>
              <a:rPr lang="en-US" sz="4299" dirty="0">
                <a:solidFill>
                  <a:srgbClr val="54242A"/>
                </a:solidFill>
                <a:latin typeface="Roboto Condensed"/>
              </a:rPr>
              <a:t> </a:t>
            </a:r>
            <a:r>
              <a:rPr lang="en-US" sz="4299" dirty="0" err="1">
                <a:solidFill>
                  <a:srgbClr val="54242A"/>
                </a:solidFill>
                <a:latin typeface="Roboto Condensed"/>
              </a:rPr>
              <a:t>gặp</a:t>
            </a:r>
            <a:r>
              <a:rPr lang="en-US" sz="4299" dirty="0">
                <a:solidFill>
                  <a:srgbClr val="54242A"/>
                </a:solidFill>
                <a:latin typeface="Roboto Condensed"/>
              </a:rPr>
              <a:t> </a:t>
            </a:r>
            <a:r>
              <a:rPr lang="en-US" sz="4299" dirty="0" err="1">
                <a:solidFill>
                  <a:srgbClr val="54242A"/>
                </a:solidFill>
                <a:latin typeface="Roboto Condensed"/>
              </a:rPr>
              <a:t>gỡ</a:t>
            </a:r>
            <a:r>
              <a:rPr lang="en-US" sz="4299" dirty="0">
                <a:solidFill>
                  <a:srgbClr val="54242A"/>
                </a:solidFill>
                <a:latin typeface="Roboto Condensed"/>
              </a:rPr>
              <a:t> </a:t>
            </a:r>
            <a:r>
              <a:rPr lang="en-US" sz="4299" dirty="0" err="1">
                <a:solidFill>
                  <a:srgbClr val="54242A"/>
                </a:solidFill>
                <a:latin typeface="Roboto Condensed"/>
              </a:rPr>
              <a:t>giữa</a:t>
            </a:r>
            <a:r>
              <a:rPr lang="en-US" sz="4299" dirty="0">
                <a:solidFill>
                  <a:srgbClr val="54242A"/>
                </a:solidFill>
                <a:latin typeface="Roboto Condensed"/>
              </a:rPr>
              <a:t> </a:t>
            </a:r>
            <a:r>
              <a:rPr lang="en-US" sz="4299" dirty="0" err="1">
                <a:solidFill>
                  <a:srgbClr val="54242A"/>
                </a:solidFill>
                <a:latin typeface="Roboto Condensed"/>
              </a:rPr>
              <a:t>hai</a:t>
            </a:r>
            <a:r>
              <a:rPr lang="en-US" sz="4299" dirty="0">
                <a:solidFill>
                  <a:srgbClr val="54242A"/>
                </a:solidFill>
                <a:latin typeface="Roboto Condensed"/>
              </a:rPr>
              <a:t> </a:t>
            </a:r>
            <a:r>
              <a:rPr lang="en-US" sz="4299" dirty="0" err="1">
                <a:solidFill>
                  <a:srgbClr val="54242A"/>
                </a:solidFill>
                <a:latin typeface="Roboto Condensed"/>
              </a:rPr>
              <a:t>người</a:t>
            </a:r>
            <a:r>
              <a:rPr lang="en-US" sz="4299" dirty="0">
                <a:solidFill>
                  <a:srgbClr val="54242A"/>
                </a:solidFill>
                <a:latin typeface="Roboto Condensed"/>
              </a:rPr>
              <a:t> (</a:t>
            </a:r>
            <a:r>
              <a:rPr lang="en-US" sz="4299" dirty="0" err="1">
                <a:solidFill>
                  <a:srgbClr val="54242A"/>
                </a:solidFill>
                <a:latin typeface="Roboto Condensed"/>
              </a:rPr>
              <a:t>trong</a:t>
            </a:r>
            <a:r>
              <a:rPr lang="en-US" sz="4299" dirty="0">
                <a:solidFill>
                  <a:srgbClr val="54242A"/>
                </a:solidFill>
                <a:latin typeface="Roboto Condensed"/>
              </a:rPr>
              <a:t> </a:t>
            </a:r>
            <a:r>
              <a:rPr lang="en-US" sz="4299" dirty="0" err="1">
                <a:solidFill>
                  <a:srgbClr val="54242A"/>
                </a:solidFill>
                <a:latin typeface="Roboto Condensed"/>
              </a:rPr>
              <a:t>khi</a:t>
            </a:r>
            <a:r>
              <a:rPr lang="en-US" sz="4299" dirty="0">
                <a:solidFill>
                  <a:srgbClr val="54242A"/>
                </a:solidFill>
                <a:latin typeface="Roboto Condensed"/>
              </a:rPr>
              <a:t> </a:t>
            </a:r>
            <a:r>
              <a:rPr lang="en-US" sz="4299" dirty="0" err="1">
                <a:solidFill>
                  <a:srgbClr val="54242A"/>
                </a:solidFill>
                <a:latin typeface="Roboto Condensed"/>
              </a:rPr>
              <a:t>viết</a:t>
            </a:r>
            <a:r>
              <a:rPr lang="en-US" sz="4299" dirty="0">
                <a:solidFill>
                  <a:srgbClr val="54242A"/>
                </a:solidFill>
                <a:latin typeface="Roboto Condensed"/>
              </a:rPr>
              <a:t> </a:t>
            </a:r>
            <a:r>
              <a:rPr lang="en-US" sz="4299" dirty="0" err="1">
                <a:solidFill>
                  <a:srgbClr val="54242A"/>
                </a:solidFill>
                <a:latin typeface="Roboto Condensed"/>
              </a:rPr>
              <a:t>hãy</a:t>
            </a:r>
            <a:r>
              <a:rPr lang="en-US" sz="4299" dirty="0">
                <a:solidFill>
                  <a:srgbClr val="54242A"/>
                </a:solidFill>
                <a:latin typeface="Roboto Condensed"/>
              </a:rPr>
              <a:t> </a:t>
            </a:r>
            <a:r>
              <a:rPr lang="en-US" sz="4299" dirty="0" err="1">
                <a:solidFill>
                  <a:srgbClr val="54242A"/>
                </a:solidFill>
                <a:latin typeface="Roboto Condensed"/>
              </a:rPr>
              <a:t>nghĩ</a:t>
            </a:r>
            <a:r>
              <a:rPr lang="en-US" sz="4299" dirty="0">
                <a:solidFill>
                  <a:srgbClr val="54242A"/>
                </a:solidFill>
                <a:latin typeface="Roboto Condensed"/>
              </a:rPr>
              <a:t> </a:t>
            </a:r>
            <a:r>
              <a:rPr lang="en-US" sz="4299" dirty="0" err="1">
                <a:solidFill>
                  <a:srgbClr val="54242A"/>
                </a:solidFill>
                <a:latin typeface="Roboto Condensed"/>
              </a:rPr>
              <a:t>lại</a:t>
            </a:r>
            <a:r>
              <a:rPr lang="en-US" sz="4299" dirty="0">
                <a:solidFill>
                  <a:srgbClr val="54242A"/>
                </a:solidFill>
                <a:latin typeface="Roboto Condensed"/>
              </a:rPr>
              <a:t> </a:t>
            </a:r>
            <a:r>
              <a:rPr lang="en-US" sz="4299" dirty="0" err="1">
                <a:solidFill>
                  <a:srgbClr val="54242A"/>
                </a:solidFill>
                <a:latin typeface="Roboto Condensed"/>
              </a:rPr>
              <a:t>khoảnh</a:t>
            </a:r>
            <a:r>
              <a:rPr lang="en-US" sz="4299" dirty="0">
                <a:solidFill>
                  <a:srgbClr val="54242A"/>
                </a:solidFill>
                <a:latin typeface="Roboto Condensed"/>
              </a:rPr>
              <a:t> </a:t>
            </a:r>
            <a:r>
              <a:rPr lang="en-US" sz="4299" dirty="0" err="1">
                <a:solidFill>
                  <a:srgbClr val="54242A"/>
                </a:solidFill>
                <a:latin typeface="Roboto Condensed"/>
              </a:rPr>
              <a:t>khắc</a:t>
            </a:r>
            <a:r>
              <a:rPr lang="en-US" sz="4299" dirty="0">
                <a:solidFill>
                  <a:srgbClr val="54242A"/>
                </a:solidFill>
                <a:latin typeface="Roboto Condensed"/>
              </a:rPr>
              <a:t> </a:t>
            </a:r>
            <a:r>
              <a:rPr lang="en-US" sz="4299" dirty="0" err="1">
                <a:solidFill>
                  <a:srgbClr val="54242A"/>
                </a:solidFill>
                <a:latin typeface="Roboto Condensed"/>
              </a:rPr>
              <a:t>lần</a:t>
            </a:r>
            <a:r>
              <a:rPr lang="en-US" sz="4299" dirty="0">
                <a:solidFill>
                  <a:srgbClr val="54242A"/>
                </a:solidFill>
                <a:latin typeface="Roboto Condensed"/>
              </a:rPr>
              <a:t> </a:t>
            </a:r>
            <a:r>
              <a:rPr lang="en-US" sz="4299" dirty="0" err="1">
                <a:solidFill>
                  <a:srgbClr val="54242A"/>
                </a:solidFill>
                <a:latin typeface="Roboto Condensed"/>
              </a:rPr>
              <a:t>đầu</a:t>
            </a:r>
            <a:r>
              <a:rPr lang="en-US" sz="4299" dirty="0">
                <a:solidFill>
                  <a:srgbClr val="54242A"/>
                </a:solidFill>
                <a:latin typeface="Roboto Condensed"/>
              </a:rPr>
              <a:t> </a:t>
            </a:r>
            <a:r>
              <a:rPr lang="en-US" sz="4299" dirty="0" err="1">
                <a:solidFill>
                  <a:srgbClr val="54242A"/>
                </a:solidFill>
                <a:latin typeface="Roboto Condensed"/>
              </a:rPr>
              <a:t>em</a:t>
            </a:r>
            <a:r>
              <a:rPr lang="en-US" sz="4299" dirty="0">
                <a:solidFill>
                  <a:srgbClr val="54242A"/>
                </a:solidFill>
                <a:latin typeface="Roboto Condensed"/>
              </a:rPr>
              <a:t> </a:t>
            </a:r>
            <a:r>
              <a:rPr lang="en-US" sz="4299" dirty="0" err="1">
                <a:solidFill>
                  <a:srgbClr val="54242A"/>
                </a:solidFill>
                <a:latin typeface="Roboto Condensed"/>
              </a:rPr>
              <a:t>gặp</a:t>
            </a:r>
            <a:r>
              <a:rPr lang="en-US" sz="4299" dirty="0">
                <a:solidFill>
                  <a:srgbClr val="54242A"/>
                </a:solidFill>
                <a:latin typeface="Roboto Condensed"/>
              </a:rPr>
              <a:t> </a:t>
            </a:r>
            <a:r>
              <a:rPr lang="en-US" sz="4299" dirty="0" err="1">
                <a:solidFill>
                  <a:srgbClr val="54242A"/>
                </a:solidFill>
                <a:latin typeface="Roboto Condensed"/>
              </a:rPr>
              <a:t>người</a:t>
            </a:r>
            <a:r>
              <a:rPr lang="en-US" sz="4299" dirty="0">
                <a:solidFill>
                  <a:srgbClr val="54242A"/>
                </a:solidFill>
                <a:latin typeface="Roboto Condensed"/>
              </a:rPr>
              <a:t> </a:t>
            </a:r>
            <a:r>
              <a:rPr lang="en-US" sz="4299" dirty="0" err="1">
                <a:solidFill>
                  <a:srgbClr val="54242A"/>
                </a:solidFill>
                <a:latin typeface="Roboto Condensed"/>
              </a:rPr>
              <a:t>đó</a:t>
            </a:r>
            <a:r>
              <a:rPr lang="en-US" sz="4299" dirty="0">
                <a:solidFill>
                  <a:srgbClr val="54242A"/>
                </a:solidFill>
                <a:latin typeface="Roboto Condensed"/>
              </a:rPr>
              <a:t>).</a:t>
            </a:r>
          </a:p>
          <a:p>
            <a:pPr algn="just">
              <a:lnSpc>
                <a:spcPts val="6019"/>
              </a:lnSpc>
            </a:pPr>
            <a:endParaRPr lang="en-US" sz="4299" dirty="0">
              <a:solidFill>
                <a:srgbClr val="54242A"/>
              </a:solidFill>
              <a:latin typeface="Roboto Condensed"/>
            </a:endParaRP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flipH="1">
            <a:off x="0" y="-175174"/>
            <a:ext cx="18288000"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3"/>
            <a:stretch>
              <a:fillRect/>
            </a:stretch>
          </a:blipFill>
        </p:spPr>
      </p:sp>
      <p:sp>
        <p:nvSpPr>
          <p:cNvPr id="3" name="Freeform 3"/>
          <p:cNvSpPr/>
          <p:nvPr/>
        </p:nvSpPr>
        <p:spPr>
          <a:xfrm flipH="1">
            <a:off x="590550" y="6045350"/>
            <a:ext cx="3845934" cy="4964750"/>
          </a:xfrm>
          <a:custGeom>
            <a:avLst/>
            <a:gdLst/>
            <a:ahLst/>
            <a:cxnLst/>
            <a:rect l="l" t="t" r="r" b="b"/>
            <a:pathLst>
              <a:path w="3845934" h="4964750">
                <a:moveTo>
                  <a:pt x="3845934" y="0"/>
                </a:moveTo>
                <a:lnTo>
                  <a:pt x="0" y="0"/>
                </a:lnTo>
                <a:lnTo>
                  <a:pt x="0" y="4964750"/>
                </a:lnTo>
                <a:lnTo>
                  <a:pt x="3845934" y="4964750"/>
                </a:lnTo>
                <a:lnTo>
                  <a:pt x="3845934" y="0"/>
                </a:lnTo>
                <a:close/>
              </a:path>
            </a:pathLst>
          </a:custGeom>
          <a:blipFill>
            <a:blip r:embed="rId4"/>
            <a:stretch>
              <a:fillRect/>
            </a:stretch>
          </a:blipFill>
        </p:spPr>
      </p:sp>
      <p:sp>
        <p:nvSpPr>
          <p:cNvPr id="4" name="Freeform 4"/>
          <p:cNvSpPr/>
          <p:nvPr/>
        </p:nvSpPr>
        <p:spPr>
          <a:xfrm flipH="1">
            <a:off x="14185050" y="-461874"/>
            <a:ext cx="5169750" cy="5430200"/>
          </a:xfrm>
          <a:custGeom>
            <a:avLst/>
            <a:gdLst/>
            <a:ahLst/>
            <a:cxnLst/>
            <a:rect l="l" t="t" r="r" b="b"/>
            <a:pathLst>
              <a:path w="5169750" h="5430200">
                <a:moveTo>
                  <a:pt x="5169750" y="0"/>
                </a:moveTo>
                <a:lnTo>
                  <a:pt x="0" y="0"/>
                </a:lnTo>
                <a:lnTo>
                  <a:pt x="0" y="5430200"/>
                </a:lnTo>
                <a:lnTo>
                  <a:pt x="5169750" y="5430200"/>
                </a:lnTo>
                <a:lnTo>
                  <a:pt x="5169750" y="0"/>
                </a:lnTo>
                <a:close/>
              </a:path>
            </a:pathLst>
          </a:custGeom>
          <a:blipFill>
            <a:blip r:embed="rId5"/>
            <a:stretch>
              <a:fillRect/>
            </a:stretch>
          </a:blipFill>
        </p:spPr>
      </p:sp>
      <p:sp>
        <p:nvSpPr>
          <p:cNvPr id="5" name="Freeform 5"/>
          <p:cNvSpPr/>
          <p:nvPr/>
        </p:nvSpPr>
        <p:spPr>
          <a:xfrm>
            <a:off x="6380150" y="4783150"/>
            <a:ext cx="13499902" cy="6704000"/>
          </a:xfrm>
          <a:custGeom>
            <a:avLst/>
            <a:gdLst/>
            <a:ahLst/>
            <a:cxnLst/>
            <a:rect l="l" t="t" r="r" b="b"/>
            <a:pathLst>
              <a:path w="13499902" h="6704000">
                <a:moveTo>
                  <a:pt x="0" y="0"/>
                </a:moveTo>
                <a:lnTo>
                  <a:pt x="13499902" y="0"/>
                </a:lnTo>
                <a:lnTo>
                  <a:pt x="13499902" y="6704000"/>
                </a:lnTo>
                <a:lnTo>
                  <a:pt x="0" y="6704000"/>
                </a:lnTo>
                <a:lnTo>
                  <a:pt x="0" y="0"/>
                </a:lnTo>
                <a:close/>
              </a:path>
            </a:pathLst>
          </a:custGeom>
          <a:blipFill>
            <a:blip r:embed="rId6"/>
            <a:stretch>
              <a:fillRect l="-1559" r="-1563"/>
            </a:stretch>
          </a:blipFill>
        </p:spPr>
      </p:sp>
      <p:sp>
        <p:nvSpPr>
          <p:cNvPr id="6" name="Freeform 6"/>
          <p:cNvSpPr/>
          <p:nvPr/>
        </p:nvSpPr>
        <p:spPr>
          <a:xfrm flipH="1">
            <a:off x="11313760" y="2008600"/>
            <a:ext cx="1920140" cy="969000"/>
          </a:xfrm>
          <a:custGeom>
            <a:avLst/>
            <a:gdLst/>
            <a:ahLst/>
            <a:cxnLst/>
            <a:rect l="l" t="t" r="r" b="b"/>
            <a:pathLst>
              <a:path w="1920140" h="969000">
                <a:moveTo>
                  <a:pt x="1920140" y="0"/>
                </a:moveTo>
                <a:lnTo>
                  <a:pt x="0" y="0"/>
                </a:lnTo>
                <a:lnTo>
                  <a:pt x="0" y="969000"/>
                </a:lnTo>
                <a:lnTo>
                  <a:pt x="1920140" y="969000"/>
                </a:lnTo>
                <a:lnTo>
                  <a:pt x="1920140" y="0"/>
                </a:lnTo>
                <a:close/>
              </a:path>
            </a:pathLst>
          </a:custGeom>
          <a:blipFill>
            <a:blip r:embed="rId7"/>
            <a:stretch>
              <a:fillRect/>
            </a:stretch>
          </a:blipFill>
        </p:spPr>
      </p:sp>
      <p:sp>
        <p:nvSpPr>
          <p:cNvPr id="7" name="TextBox 7"/>
          <p:cNvSpPr txBox="1"/>
          <p:nvPr/>
        </p:nvSpPr>
        <p:spPr>
          <a:xfrm>
            <a:off x="1028700" y="2584882"/>
            <a:ext cx="10341139" cy="1543050"/>
          </a:xfrm>
          <a:prstGeom prst="rect">
            <a:avLst/>
          </a:prstGeom>
        </p:spPr>
        <p:txBody>
          <a:bodyPr lIns="0" tIns="0" rIns="0" bIns="0" rtlCol="0" anchor="t">
            <a:spAutoFit/>
          </a:bodyPr>
          <a:lstStyle/>
          <a:p>
            <a:pPr algn="l">
              <a:lnSpc>
                <a:spcPts val="11528"/>
              </a:lnSpc>
            </a:pPr>
            <a:r>
              <a:rPr lang="en-US" sz="9606">
                <a:solidFill>
                  <a:srgbClr val="B22033"/>
                </a:solidFill>
                <a:latin typeface="#9Slide05 SVNLifehack Script"/>
              </a:rPr>
              <a:t>II. Đọc văn bản</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rot="-10800000" flipH="1">
            <a:off x="0" y="0"/>
            <a:ext cx="18288000"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3"/>
            <a:stretch>
              <a:fillRect/>
            </a:stretch>
          </a:blipFill>
        </p:spPr>
      </p:sp>
      <p:sp>
        <p:nvSpPr>
          <p:cNvPr id="3" name="Freeform 3"/>
          <p:cNvSpPr/>
          <p:nvPr/>
        </p:nvSpPr>
        <p:spPr>
          <a:xfrm rot="120083" flipH="1">
            <a:off x="-3181500" y="-41272"/>
            <a:ext cx="4825852" cy="10371042"/>
          </a:xfrm>
          <a:custGeom>
            <a:avLst/>
            <a:gdLst/>
            <a:ahLst/>
            <a:cxnLst/>
            <a:rect l="l" t="t" r="r" b="b"/>
            <a:pathLst>
              <a:path w="4825852" h="10371042">
                <a:moveTo>
                  <a:pt x="4825852" y="0"/>
                </a:moveTo>
                <a:lnTo>
                  <a:pt x="0" y="0"/>
                </a:lnTo>
                <a:lnTo>
                  <a:pt x="0" y="10371042"/>
                </a:lnTo>
                <a:lnTo>
                  <a:pt x="4825852" y="10371042"/>
                </a:lnTo>
                <a:lnTo>
                  <a:pt x="4825852" y="0"/>
                </a:lnTo>
                <a:close/>
              </a:path>
            </a:pathLst>
          </a:custGeom>
          <a:blipFill>
            <a:blip r:embed="rId4"/>
            <a:stretch>
              <a:fillRect r="-5119" b="-4849"/>
            </a:stretch>
          </a:blipFill>
        </p:spPr>
      </p:sp>
      <p:sp>
        <p:nvSpPr>
          <p:cNvPr id="4" name="Freeform 4"/>
          <p:cNvSpPr/>
          <p:nvPr/>
        </p:nvSpPr>
        <p:spPr>
          <a:xfrm flipH="1">
            <a:off x="17102704" y="3935350"/>
            <a:ext cx="4758000" cy="7532748"/>
          </a:xfrm>
          <a:custGeom>
            <a:avLst/>
            <a:gdLst/>
            <a:ahLst/>
            <a:cxnLst/>
            <a:rect l="l" t="t" r="r" b="b"/>
            <a:pathLst>
              <a:path w="4758000" h="7532748">
                <a:moveTo>
                  <a:pt x="4758000" y="0"/>
                </a:moveTo>
                <a:lnTo>
                  <a:pt x="0" y="0"/>
                </a:lnTo>
                <a:lnTo>
                  <a:pt x="0" y="7532748"/>
                </a:lnTo>
                <a:lnTo>
                  <a:pt x="4758000" y="7532748"/>
                </a:lnTo>
                <a:lnTo>
                  <a:pt x="4758000" y="0"/>
                </a:lnTo>
                <a:close/>
              </a:path>
            </a:pathLst>
          </a:custGeom>
          <a:blipFill>
            <a:blip r:embed="rId5"/>
            <a:stretch>
              <a:fillRect/>
            </a:stretch>
          </a:blipFill>
        </p:spPr>
      </p:sp>
      <p:sp>
        <p:nvSpPr>
          <p:cNvPr id="5" name="Freeform 5"/>
          <p:cNvSpPr/>
          <p:nvPr/>
        </p:nvSpPr>
        <p:spPr>
          <a:xfrm rot="-5400000" flipH="1">
            <a:off x="16649994" y="-2266950"/>
            <a:ext cx="3335448" cy="5791202"/>
          </a:xfrm>
          <a:custGeom>
            <a:avLst/>
            <a:gdLst/>
            <a:ahLst/>
            <a:cxnLst/>
            <a:rect l="l" t="t" r="r" b="b"/>
            <a:pathLst>
              <a:path w="3335448" h="5791202">
                <a:moveTo>
                  <a:pt x="3335448" y="0"/>
                </a:moveTo>
                <a:lnTo>
                  <a:pt x="0" y="0"/>
                </a:lnTo>
                <a:lnTo>
                  <a:pt x="0" y="5791202"/>
                </a:lnTo>
                <a:lnTo>
                  <a:pt x="3335448" y="5791202"/>
                </a:lnTo>
                <a:lnTo>
                  <a:pt x="3335448" y="0"/>
                </a:lnTo>
                <a:close/>
              </a:path>
            </a:pathLst>
          </a:custGeom>
          <a:blipFill>
            <a:blip r:embed="rId6"/>
            <a:stretch>
              <a:fillRect/>
            </a:stretch>
          </a:blipFill>
        </p:spPr>
      </p:sp>
      <p:sp>
        <p:nvSpPr>
          <p:cNvPr id="6" name="TextBox 6"/>
          <p:cNvSpPr txBox="1"/>
          <p:nvPr/>
        </p:nvSpPr>
        <p:spPr>
          <a:xfrm>
            <a:off x="6050242" y="145976"/>
            <a:ext cx="6187516" cy="1527324"/>
          </a:xfrm>
          <a:prstGeom prst="rect">
            <a:avLst/>
          </a:prstGeom>
        </p:spPr>
        <p:txBody>
          <a:bodyPr lIns="0" tIns="0" rIns="0" bIns="0" rtlCol="0" anchor="t">
            <a:spAutoFit/>
          </a:bodyPr>
          <a:lstStyle/>
          <a:p>
            <a:pPr algn="ctr">
              <a:lnSpc>
                <a:spcPts val="11892"/>
              </a:lnSpc>
              <a:spcBef>
                <a:spcPct val="0"/>
              </a:spcBef>
            </a:pPr>
            <a:r>
              <a:rPr lang="en-US" sz="8494">
                <a:solidFill>
                  <a:srgbClr val="B22033"/>
                </a:solidFill>
                <a:latin typeface="#9Slide05 SVNLifehack Script"/>
              </a:rPr>
              <a:t>Đọc văn bản</a:t>
            </a:r>
          </a:p>
        </p:txBody>
      </p:sp>
      <p:graphicFrame>
        <p:nvGraphicFramePr>
          <p:cNvPr id="7" name="Table 7"/>
          <p:cNvGraphicFramePr>
            <a:graphicFrameLocks noGrp="1"/>
          </p:cNvGraphicFramePr>
          <p:nvPr/>
        </p:nvGraphicFramePr>
        <p:xfrm>
          <a:off x="853276" y="2105963"/>
          <a:ext cx="16916764" cy="6870948"/>
        </p:xfrm>
        <a:graphic>
          <a:graphicData uri="http://schemas.openxmlformats.org/drawingml/2006/table">
            <a:tbl>
              <a:tblPr/>
              <a:tblGrid>
                <a:gridCol w="14298705">
                  <a:extLst>
                    <a:ext uri="{9D8B030D-6E8A-4147-A177-3AD203B41FA5}">
                      <a16:colId xmlns:a16="http://schemas.microsoft.com/office/drawing/2014/main" xmlns="" val="20000"/>
                    </a:ext>
                  </a:extLst>
                </a:gridCol>
                <a:gridCol w="1263906">
                  <a:extLst>
                    <a:ext uri="{9D8B030D-6E8A-4147-A177-3AD203B41FA5}">
                      <a16:colId xmlns:a16="http://schemas.microsoft.com/office/drawing/2014/main" xmlns="" val="20001"/>
                    </a:ext>
                  </a:extLst>
                </a:gridCol>
                <a:gridCol w="1354153">
                  <a:extLst>
                    <a:ext uri="{9D8B030D-6E8A-4147-A177-3AD203B41FA5}">
                      <a16:colId xmlns:a16="http://schemas.microsoft.com/office/drawing/2014/main" xmlns="" val="20002"/>
                    </a:ext>
                  </a:extLst>
                </a:gridCol>
              </a:tblGrid>
              <a:tr h="1245154">
                <a:tc>
                  <a:txBody>
                    <a:bodyPr/>
                    <a:lstStyle/>
                    <a:p>
                      <a:pPr algn="ctr">
                        <a:lnSpc>
                          <a:spcPts val="5039"/>
                        </a:lnSpc>
                        <a:defRPr/>
                      </a:pPr>
                      <a:r>
                        <a:rPr lang="en-US" sz="4199">
                          <a:solidFill>
                            <a:srgbClr val="FFFFFF"/>
                          </a:solidFill>
                          <a:latin typeface="Roboto Condensed Bold"/>
                        </a:rPr>
                        <a:t>Tiêu chí</a:t>
                      </a:r>
                      <a:endParaRPr lang="en-US" sz="1100"/>
                    </a:p>
                  </a:txBody>
                  <a:tcPr marL="190500" marR="190500" marT="190500" marB="190500">
                    <a:lnL w="38100" cap="flat" cmpd="sng" algn="ctr">
                      <a:solidFill>
                        <a:srgbClr val="6B7063"/>
                      </a:solidFill>
                      <a:prstDash val="solid"/>
                      <a:round/>
                      <a:headEnd type="none" w="med" len="med"/>
                      <a:tailEnd type="none" w="med" len="med"/>
                    </a:lnL>
                    <a:lnR w="38100" cap="flat" cmpd="sng" algn="ctr">
                      <a:solidFill>
                        <a:srgbClr val="6B7063"/>
                      </a:solidFill>
                      <a:prstDash val="solid"/>
                      <a:round/>
                      <a:headEnd type="none" w="med" len="med"/>
                      <a:tailEnd type="none" w="med" len="med"/>
                    </a:lnR>
                    <a:lnT w="38100" cap="flat" cmpd="sng" algn="ctr">
                      <a:solidFill>
                        <a:srgbClr val="6B7063"/>
                      </a:solidFill>
                      <a:prstDash val="solid"/>
                      <a:round/>
                      <a:headEnd type="none" w="med" len="med"/>
                      <a:tailEnd type="none" w="med" len="med"/>
                    </a:lnT>
                    <a:lnB w="38100" cap="flat" cmpd="sng" algn="ctr">
                      <a:solidFill>
                        <a:srgbClr val="6B7063"/>
                      </a:solidFill>
                      <a:prstDash val="solid"/>
                      <a:round/>
                      <a:headEnd type="none" w="med" len="med"/>
                      <a:tailEnd type="none" w="med" len="med"/>
                    </a:lnB>
                    <a:solidFill>
                      <a:srgbClr val="863D3D"/>
                    </a:solidFill>
                  </a:tcPr>
                </a:tc>
                <a:tc>
                  <a:txBody>
                    <a:bodyPr/>
                    <a:lstStyle/>
                    <a:p>
                      <a:pPr algn="ctr">
                        <a:lnSpc>
                          <a:spcPts val="5039"/>
                        </a:lnSpc>
                        <a:defRPr/>
                      </a:pPr>
                      <a:r>
                        <a:rPr lang="en-US" sz="4199">
                          <a:solidFill>
                            <a:srgbClr val="FFFFFF"/>
                          </a:solidFill>
                          <a:latin typeface="Roboto Condensed Bold"/>
                        </a:rPr>
                        <a:t>Đạt </a:t>
                      </a:r>
                      <a:endParaRPr lang="en-US" sz="1100"/>
                    </a:p>
                  </a:txBody>
                  <a:tcPr marL="190500" marR="190500" marT="190500" marB="190500">
                    <a:lnL w="38100" cap="flat" cmpd="sng" algn="ctr">
                      <a:solidFill>
                        <a:srgbClr val="6B7063"/>
                      </a:solidFill>
                      <a:prstDash val="solid"/>
                      <a:round/>
                      <a:headEnd type="none" w="med" len="med"/>
                      <a:tailEnd type="none" w="med" len="med"/>
                    </a:lnL>
                    <a:lnR w="38100" cap="flat" cmpd="sng" algn="ctr">
                      <a:solidFill>
                        <a:srgbClr val="6B7063"/>
                      </a:solidFill>
                      <a:prstDash val="solid"/>
                      <a:round/>
                      <a:headEnd type="none" w="med" len="med"/>
                      <a:tailEnd type="none" w="med" len="med"/>
                    </a:lnR>
                    <a:lnT w="38100" cap="flat" cmpd="sng" algn="ctr">
                      <a:solidFill>
                        <a:srgbClr val="6B7063"/>
                      </a:solidFill>
                      <a:prstDash val="solid"/>
                      <a:round/>
                      <a:headEnd type="none" w="med" len="med"/>
                      <a:tailEnd type="none" w="med" len="med"/>
                    </a:lnT>
                    <a:lnB w="38100" cap="flat" cmpd="sng" algn="ctr">
                      <a:solidFill>
                        <a:srgbClr val="6B7063"/>
                      </a:solidFill>
                      <a:prstDash val="solid"/>
                      <a:round/>
                      <a:headEnd type="none" w="med" len="med"/>
                      <a:tailEnd type="none" w="med" len="med"/>
                    </a:lnB>
                    <a:solidFill>
                      <a:srgbClr val="863D3D"/>
                    </a:solidFill>
                  </a:tcPr>
                </a:tc>
                <a:tc>
                  <a:txBody>
                    <a:bodyPr/>
                    <a:lstStyle/>
                    <a:p>
                      <a:pPr algn="ctr">
                        <a:lnSpc>
                          <a:spcPts val="5039"/>
                        </a:lnSpc>
                        <a:defRPr/>
                      </a:pPr>
                      <a:r>
                        <a:rPr lang="en-US" sz="4199">
                          <a:solidFill>
                            <a:srgbClr val="FFFFFF"/>
                          </a:solidFill>
                          <a:latin typeface="Roboto Condensed Bold"/>
                        </a:rPr>
                        <a:t>CĐ</a:t>
                      </a:r>
                      <a:endParaRPr lang="en-US" sz="1100"/>
                    </a:p>
                  </a:txBody>
                  <a:tcPr marL="190500" marR="190500" marT="190500" marB="190500">
                    <a:lnL w="38100" cap="flat" cmpd="sng" algn="ctr">
                      <a:solidFill>
                        <a:srgbClr val="6B7063"/>
                      </a:solidFill>
                      <a:prstDash val="solid"/>
                      <a:round/>
                      <a:headEnd type="none" w="med" len="med"/>
                      <a:tailEnd type="none" w="med" len="med"/>
                    </a:lnL>
                    <a:lnR w="38100" cap="flat" cmpd="sng" algn="ctr">
                      <a:solidFill>
                        <a:srgbClr val="6B7063"/>
                      </a:solidFill>
                      <a:prstDash val="solid"/>
                      <a:round/>
                      <a:headEnd type="none" w="med" len="med"/>
                      <a:tailEnd type="none" w="med" len="med"/>
                    </a:lnR>
                    <a:lnT w="38100" cap="flat" cmpd="sng" algn="ctr">
                      <a:solidFill>
                        <a:srgbClr val="6B7063"/>
                      </a:solidFill>
                      <a:prstDash val="solid"/>
                      <a:round/>
                      <a:headEnd type="none" w="med" len="med"/>
                      <a:tailEnd type="none" w="med" len="med"/>
                    </a:lnT>
                    <a:lnB w="38100" cap="flat" cmpd="sng" algn="ctr">
                      <a:solidFill>
                        <a:srgbClr val="6B7063"/>
                      </a:solidFill>
                      <a:prstDash val="solid"/>
                      <a:round/>
                      <a:headEnd type="none" w="med" len="med"/>
                      <a:tailEnd type="none" w="med" len="med"/>
                    </a:lnB>
                    <a:solidFill>
                      <a:srgbClr val="863D3D"/>
                    </a:solidFill>
                  </a:tcPr>
                </a:tc>
                <a:extLst>
                  <a:ext uri="{0D108BD9-81ED-4DB2-BD59-A6C34878D82A}">
                    <a16:rowId xmlns:a16="http://schemas.microsoft.com/office/drawing/2014/main" xmlns="" val="10000"/>
                  </a:ext>
                </a:extLst>
              </a:tr>
              <a:tr h="1251665">
                <a:tc>
                  <a:txBody>
                    <a:bodyPr/>
                    <a:lstStyle/>
                    <a:p>
                      <a:pPr algn="l">
                        <a:lnSpc>
                          <a:spcPts val="4799"/>
                        </a:lnSpc>
                        <a:defRPr/>
                      </a:pPr>
                      <a:r>
                        <a:rPr lang="en-US" sz="3999">
                          <a:solidFill>
                            <a:srgbClr val="000000"/>
                          </a:solidFill>
                          <a:latin typeface="Roboto Condensed"/>
                        </a:rPr>
                        <a:t>Đọc diễn cảm, không bỏ từ, thêm từ.</a:t>
                      </a:r>
                      <a:endParaRPr lang="en-US" sz="1100"/>
                    </a:p>
                  </a:txBody>
                  <a:tcPr marL="190500" marR="190500" marT="190500" marB="190500">
                    <a:lnL w="38100" cap="flat" cmpd="sng" algn="ctr">
                      <a:solidFill>
                        <a:srgbClr val="6B7063"/>
                      </a:solidFill>
                      <a:prstDash val="solid"/>
                      <a:round/>
                      <a:headEnd type="none" w="med" len="med"/>
                      <a:tailEnd type="none" w="med" len="med"/>
                    </a:lnL>
                    <a:lnR w="38100" cap="flat" cmpd="sng" algn="ctr">
                      <a:solidFill>
                        <a:srgbClr val="6B7063"/>
                      </a:solidFill>
                      <a:prstDash val="solid"/>
                      <a:round/>
                      <a:headEnd type="none" w="med" len="med"/>
                      <a:tailEnd type="none" w="med" len="med"/>
                    </a:lnR>
                    <a:lnT w="38100" cap="flat" cmpd="sng" algn="ctr">
                      <a:solidFill>
                        <a:srgbClr val="6B7063"/>
                      </a:solidFill>
                      <a:prstDash val="solid"/>
                      <a:round/>
                      <a:headEnd type="none" w="med" len="med"/>
                      <a:tailEnd type="none" w="med" len="med"/>
                    </a:lnT>
                    <a:lnB w="38100" cap="flat" cmpd="sng" algn="ctr">
                      <a:solidFill>
                        <a:srgbClr val="6B7063"/>
                      </a:solidFill>
                      <a:prstDash val="solid"/>
                      <a:round/>
                      <a:headEnd type="none" w="med" len="med"/>
                      <a:tailEnd type="none" w="med" len="med"/>
                    </a:lnB>
                    <a:solidFill>
                      <a:srgbClr val="EAE9E4"/>
                    </a:solidFill>
                  </a:tcPr>
                </a:tc>
                <a:tc>
                  <a:txBody>
                    <a:bodyPr/>
                    <a:lstStyle/>
                    <a:p>
                      <a:pPr algn="l">
                        <a:lnSpc>
                          <a:spcPts val="5039"/>
                        </a:lnSpc>
                        <a:defRPr/>
                      </a:pPr>
                      <a:endParaRPr lang="en-US" sz="1100"/>
                    </a:p>
                  </a:txBody>
                  <a:tcPr marL="190500" marR="190500" marT="190500" marB="190500">
                    <a:lnL w="38100" cap="flat" cmpd="sng" algn="ctr">
                      <a:solidFill>
                        <a:srgbClr val="6B7063"/>
                      </a:solidFill>
                      <a:prstDash val="solid"/>
                      <a:round/>
                      <a:headEnd type="none" w="med" len="med"/>
                      <a:tailEnd type="none" w="med" len="med"/>
                    </a:lnL>
                    <a:lnR w="38100" cap="flat" cmpd="sng" algn="ctr">
                      <a:solidFill>
                        <a:srgbClr val="6B7063"/>
                      </a:solidFill>
                      <a:prstDash val="solid"/>
                      <a:round/>
                      <a:headEnd type="none" w="med" len="med"/>
                      <a:tailEnd type="none" w="med" len="med"/>
                    </a:lnR>
                    <a:lnT w="38100" cap="flat" cmpd="sng" algn="ctr">
                      <a:solidFill>
                        <a:srgbClr val="6B7063"/>
                      </a:solidFill>
                      <a:prstDash val="solid"/>
                      <a:round/>
                      <a:headEnd type="none" w="med" len="med"/>
                      <a:tailEnd type="none" w="med" len="med"/>
                    </a:lnT>
                    <a:lnB w="38100" cap="flat" cmpd="sng" algn="ctr">
                      <a:solidFill>
                        <a:srgbClr val="6B7063"/>
                      </a:solidFill>
                      <a:prstDash val="solid"/>
                      <a:round/>
                      <a:headEnd type="none" w="med" len="med"/>
                      <a:tailEnd type="none" w="med" len="med"/>
                    </a:lnB>
                    <a:solidFill>
                      <a:srgbClr val="EAE9E4"/>
                    </a:solidFill>
                  </a:tcPr>
                </a:tc>
                <a:tc>
                  <a:txBody>
                    <a:bodyPr/>
                    <a:lstStyle/>
                    <a:p>
                      <a:pPr algn="l">
                        <a:lnSpc>
                          <a:spcPts val="5039"/>
                        </a:lnSpc>
                        <a:defRPr/>
                      </a:pPr>
                      <a:endParaRPr lang="en-US" sz="1100"/>
                    </a:p>
                  </a:txBody>
                  <a:tcPr marL="190500" marR="190500" marT="190500" marB="190500">
                    <a:lnL w="38100" cap="flat" cmpd="sng" algn="ctr">
                      <a:solidFill>
                        <a:srgbClr val="6B7063"/>
                      </a:solidFill>
                      <a:prstDash val="solid"/>
                      <a:round/>
                      <a:headEnd type="none" w="med" len="med"/>
                      <a:tailEnd type="none" w="med" len="med"/>
                    </a:lnL>
                    <a:lnR w="38100" cap="flat" cmpd="sng" algn="ctr">
                      <a:solidFill>
                        <a:srgbClr val="6B7063"/>
                      </a:solidFill>
                      <a:prstDash val="solid"/>
                      <a:round/>
                      <a:headEnd type="none" w="med" len="med"/>
                      <a:tailEnd type="none" w="med" len="med"/>
                    </a:lnR>
                    <a:lnT w="38100" cap="flat" cmpd="sng" algn="ctr">
                      <a:solidFill>
                        <a:srgbClr val="6B7063"/>
                      </a:solidFill>
                      <a:prstDash val="solid"/>
                      <a:round/>
                      <a:headEnd type="none" w="med" len="med"/>
                      <a:tailEnd type="none" w="med" len="med"/>
                    </a:lnT>
                    <a:lnB w="38100" cap="flat" cmpd="sng" algn="ctr">
                      <a:solidFill>
                        <a:srgbClr val="6B7063"/>
                      </a:solidFill>
                      <a:prstDash val="solid"/>
                      <a:round/>
                      <a:headEnd type="none" w="med" len="med"/>
                      <a:tailEnd type="none" w="med" len="med"/>
                    </a:lnB>
                    <a:solidFill>
                      <a:srgbClr val="EAE9E4"/>
                    </a:solidFill>
                  </a:tcPr>
                </a:tc>
                <a:extLst>
                  <a:ext uri="{0D108BD9-81ED-4DB2-BD59-A6C34878D82A}">
                    <a16:rowId xmlns:a16="http://schemas.microsoft.com/office/drawing/2014/main" xmlns="" val="10001"/>
                  </a:ext>
                </a:extLst>
              </a:tr>
              <a:tr h="1251665">
                <a:tc>
                  <a:txBody>
                    <a:bodyPr/>
                    <a:lstStyle/>
                    <a:p>
                      <a:pPr algn="l">
                        <a:lnSpc>
                          <a:spcPts val="4799"/>
                        </a:lnSpc>
                        <a:defRPr/>
                      </a:pPr>
                      <a:r>
                        <a:rPr lang="en-US" sz="3999">
                          <a:solidFill>
                            <a:srgbClr val="000000"/>
                          </a:solidFill>
                          <a:latin typeface="Roboto Condensed"/>
                        </a:rPr>
                        <a:t>Đọc to, rõ bảo đảm trong không gian lớp học, cả lớp cùng nghe được.</a:t>
                      </a:r>
                      <a:endParaRPr lang="en-US" sz="1100"/>
                    </a:p>
                  </a:txBody>
                  <a:tcPr marL="190500" marR="190500" marT="190500" marB="190500">
                    <a:lnL w="38100" cap="flat" cmpd="sng" algn="ctr">
                      <a:solidFill>
                        <a:srgbClr val="6B7063"/>
                      </a:solidFill>
                      <a:prstDash val="solid"/>
                      <a:round/>
                      <a:headEnd type="none" w="med" len="med"/>
                      <a:tailEnd type="none" w="med" len="med"/>
                    </a:lnL>
                    <a:lnR w="38100" cap="flat" cmpd="sng" algn="ctr">
                      <a:solidFill>
                        <a:srgbClr val="6B7063"/>
                      </a:solidFill>
                      <a:prstDash val="solid"/>
                      <a:round/>
                      <a:headEnd type="none" w="med" len="med"/>
                      <a:tailEnd type="none" w="med" len="med"/>
                    </a:lnR>
                    <a:lnT w="38100" cap="flat" cmpd="sng" algn="ctr">
                      <a:solidFill>
                        <a:srgbClr val="6B7063"/>
                      </a:solidFill>
                      <a:prstDash val="solid"/>
                      <a:round/>
                      <a:headEnd type="none" w="med" len="med"/>
                      <a:tailEnd type="none" w="med" len="med"/>
                    </a:lnT>
                    <a:lnB w="38100" cap="flat" cmpd="sng" algn="ctr">
                      <a:solidFill>
                        <a:srgbClr val="6B7063"/>
                      </a:solidFill>
                      <a:prstDash val="solid"/>
                      <a:round/>
                      <a:headEnd type="none" w="med" len="med"/>
                      <a:tailEnd type="none" w="med" len="med"/>
                    </a:lnB>
                    <a:solidFill>
                      <a:srgbClr val="EAE9E4"/>
                    </a:solidFill>
                  </a:tcPr>
                </a:tc>
                <a:tc>
                  <a:txBody>
                    <a:bodyPr/>
                    <a:lstStyle/>
                    <a:p>
                      <a:pPr algn="l">
                        <a:lnSpc>
                          <a:spcPts val="5039"/>
                        </a:lnSpc>
                        <a:defRPr/>
                      </a:pPr>
                      <a:endParaRPr lang="en-US" sz="1100"/>
                    </a:p>
                  </a:txBody>
                  <a:tcPr marL="190500" marR="190500" marT="190500" marB="190500">
                    <a:lnL w="38100" cap="flat" cmpd="sng" algn="ctr">
                      <a:solidFill>
                        <a:srgbClr val="6B7063"/>
                      </a:solidFill>
                      <a:prstDash val="solid"/>
                      <a:round/>
                      <a:headEnd type="none" w="med" len="med"/>
                      <a:tailEnd type="none" w="med" len="med"/>
                    </a:lnL>
                    <a:lnR w="38100" cap="flat" cmpd="sng" algn="ctr">
                      <a:solidFill>
                        <a:srgbClr val="6B7063"/>
                      </a:solidFill>
                      <a:prstDash val="solid"/>
                      <a:round/>
                      <a:headEnd type="none" w="med" len="med"/>
                      <a:tailEnd type="none" w="med" len="med"/>
                    </a:lnR>
                    <a:lnT w="38100" cap="flat" cmpd="sng" algn="ctr">
                      <a:solidFill>
                        <a:srgbClr val="6B7063"/>
                      </a:solidFill>
                      <a:prstDash val="solid"/>
                      <a:round/>
                      <a:headEnd type="none" w="med" len="med"/>
                      <a:tailEnd type="none" w="med" len="med"/>
                    </a:lnT>
                    <a:lnB w="38100" cap="flat" cmpd="sng" algn="ctr">
                      <a:solidFill>
                        <a:srgbClr val="6B7063"/>
                      </a:solidFill>
                      <a:prstDash val="solid"/>
                      <a:round/>
                      <a:headEnd type="none" w="med" len="med"/>
                      <a:tailEnd type="none" w="med" len="med"/>
                    </a:lnB>
                    <a:solidFill>
                      <a:srgbClr val="EAE9E4"/>
                    </a:solidFill>
                  </a:tcPr>
                </a:tc>
                <a:tc>
                  <a:txBody>
                    <a:bodyPr/>
                    <a:lstStyle/>
                    <a:p>
                      <a:pPr algn="l">
                        <a:lnSpc>
                          <a:spcPts val="5039"/>
                        </a:lnSpc>
                        <a:defRPr/>
                      </a:pPr>
                      <a:endParaRPr lang="en-US" sz="1100"/>
                    </a:p>
                  </a:txBody>
                  <a:tcPr marL="190500" marR="190500" marT="190500" marB="190500">
                    <a:lnL w="38100" cap="flat" cmpd="sng" algn="ctr">
                      <a:solidFill>
                        <a:srgbClr val="6B7063"/>
                      </a:solidFill>
                      <a:prstDash val="solid"/>
                      <a:round/>
                      <a:headEnd type="none" w="med" len="med"/>
                      <a:tailEnd type="none" w="med" len="med"/>
                    </a:lnL>
                    <a:lnR w="38100" cap="flat" cmpd="sng" algn="ctr">
                      <a:solidFill>
                        <a:srgbClr val="6B7063"/>
                      </a:solidFill>
                      <a:prstDash val="solid"/>
                      <a:round/>
                      <a:headEnd type="none" w="med" len="med"/>
                      <a:tailEnd type="none" w="med" len="med"/>
                    </a:lnR>
                    <a:lnT w="38100" cap="flat" cmpd="sng" algn="ctr">
                      <a:solidFill>
                        <a:srgbClr val="6B7063"/>
                      </a:solidFill>
                      <a:prstDash val="solid"/>
                      <a:round/>
                      <a:headEnd type="none" w="med" len="med"/>
                      <a:tailEnd type="none" w="med" len="med"/>
                    </a:lnT>
                    <a:lnB w="38100" cap="flat" cmpd="sng" algn="ctr">
                      <a:solidFill>
                        <a:srgbClr val="6B7063"/>
                      </a:solidFill>
                      <a:prstDash val="solid"/>
                      <a:round/>
                      <a:headEnd type="none" w="med" len="med"/>
                      <a:tailEnd type="none" w="med" len="med"/>
                    </a:lnB>
                    <a:solidFill>
                      <a:srgbClr val="EAE9E4"/>
                    </a:solidFill>
                  </a:tcPr>
                </a:tc>
                <a:extLst>
                  <a:ext uri="{0D108BD9-81ED-4DB2-BD59-A6C34878D82A}">
                    <a16:rowId xmlns:a16="http://schemas.microsoft.com/office/drawing/2014/main" xmlns="" val="10002"/>
                  </a:ext>
                </a:extLst>
              </a:tr>
              <a:tr h="1245154">
                <a:tc>
                  <a:txBody>
                    <a:bodyPr/>
                    <a:lstStyle/>
                    <a:p>
                      <a:pPr algn="l">
                        <a:lnSpc>
                          <a:spcPts val="4799"/>
                        </a:lnSpc>
                        <a:defRPr/>
                      </a:pPr>
                      <a:r>
                        <a:rPr lang="en-US" sz="3999">
                          <a:solidFill>
                            <a:srgbClr val="000000"/>
                          </a:solidFill>
                          <a:latin typeface="Roboto Condensed"/>
                        </a:rPr>
                        <a:t>Tốc độ đọc phù hợp.</a:t>
                      </a:r>
                      <a:endParaRPr lang="en-US" sz="1100"/>
                    </a:p>
                  </a:txBody>
                  <a:tcPr marL="190500" marR="190500" marT="190500" marB="190500">
                    <a:lnL w="38100" cap="flat" cmpd="sng" algn="ctr">
                      <a:solidFill>
                        <a:srgbClr val="6B7063"/>
                      </a:solidFill>
                      <a:prstDash val="solid"/>
                      <a:round/>
                      <a:headEnd type="none" w="med" len="med"/>
                      <a:tailEnd type="none" w="med" len="med"/>
                    </a:lnL>
                    <a:lnR w="38100" cap="flat" cmpd="sng" algn="ctr">
                      <a:solidFill>
                        <a:srgbClr val="6B7063"/>
                      </a:solidFill>
                      <a:prstDash val="solid"/>
                      <a:round/>
                      <a:headEnd type="none" w="med" len="med"/>
                      <a:tailEnd type="none" w="med" len="med"/>
                    </a:lnR>
                    <a:lnT w="38100" cap="flat" cmpd="sng" algn="ctr">
                      <a:solidFill>
                        <a:srgbClr val="6B7063"/>
                      </a:solidFill>
                      <a:prstDash val="solid"/>
                      <a:round/>
                      <a:headEnd type="none" w="med" len="med"/>
                      <a:tailEnd type="none" w="med" len="med"/>
                    </a:lnT>
                    <a:lnB w="38100" cap="flat" cmpd="sng" algn="ctr">
                      <a:solidFill>
                        <a:srgbClr val="6B7063"/>
                      </a:solidFill>
                      <a:prstDash val="solid"/>
                      <a:round/>
                      <a:headEnd type="none" w="med" len="med"/>
                      <a:tailEnd type="none" w="med" len="med"/>
                    </a:lnB>
                    <a:solidFill>
                      <a:srgbClr val="EAE9E4"/>
                    </a:solidFill>
                  </a:tcPr>
                </a:tc>
                <a:tc>
                  <a:txBody>
                    <a:bodyPr/>
                    <a:lstStyle/>
                    <a:p>
                      <a:pPr algn="l">
                        <a:lnSpc>
                          <a:spcPts val="5039"/>
                        </a:lnSpc>
                        <a:defRPr/>
                      </a:pPr>
                      <a:endParaRPr lang="en-US" sz="1100"/>
                    </a:p>
                  </a:txBody>
                  <a:tcPr marL="190500" marR="190500" marT="190500" marB="190500">
                    <a:lnL w="38100" cap="flat" cmpd="sng" algn="ctr">
                      <a:solidFill>
                        <a:srgbClr val="6B7063"/>
                      </a:solidFill>
                      <a:prstDash val="solid"/>
                      <a:round/>
                      <a:headEnd type="none" w="med" len="med"/>
                      <a:tailEnd type="none" w="med" len="med"/>
                    </a:lnL>
                    <a:lnR w="38100" cap="flat" cmpd="sng" algn="ctr">
                      <a:solidFill>
                        <a:srgbClr val="6B7063"/>
                      </a:solidFill>
                      <a:prstDash val="solid"/>
                      <a:round/>
                      <a:headEnd type="none" w="med" len="med"/>
                      <a:tailEnd type="none" w="med" len="med"/>
                    </a:lnR>
                    <a:lnT w="38100" cap="flat" cmpd="sng" algn="ctr">
                      <a:solidFill>
                        <a:srgbClr val="6B7063"/>
                      </a:solidFill>
                      <a:prstDash val="solid"/>
                      <a:round/>
                      <a:headEnd type="none" w="med" len="med"/>
                      <a:tailEnd type="none" w="med" len="med"/>
                    </a:lnT>
                    <a:lnB w="38100" cap="flat" cmpd="sng" algn="ctr">
                      <a:solidFill>
                        <a:srgbClr val="6B7063"/>
                      </a:solidFill>
                      <a:prstDash val="solid"/>
                      <a:round/>
                      <a:headEnd type="none" w="med" len="med"/>
                      <a:tailEnd type="none" w="med" len="med"/>
                    </a:lnB>
                    <a:solidFill>
                      <a:srgbClr val="EAE9E4"/>
                    </a:solidFill>
                  </a:tcPr>
                </a:tc>
                <a:tc>
                  <a:txBody>
                    <a:bodyPr/>
                    <a:lstStyle/>
                    <a:p>
                      <a:pPr algn="l">
                        <a:lnSpc>
                          <a:spcPts val="5039"/>
                        </a:lnSpc>
                        <a:defRPr/>
                      </a:pPr>
                      <a:endParaRPr lang="en-US" sz="1100"/>
                    </a:p>
                  </a:txBody>
                  <a:tcPr marL="190500" marR="190500" marT="190500" marB="190500">
                    <a:lnL w="38100" cap="flat" cmpd="sng" algn="ctr">
                      <a:solidFill>
                        <a:srgbClr val="6B7063"/>
                      </a:solidFill>
                      <a:prstDash val="solid"/>
                      <a:round/>
                      <a:headEnd type="none" w="med" len="med"/>
                      <a:tailEnd type="none" w="med" len="med"/>
                    </a:lnL>
                    <a:lnR w="38100" cap="flat" cmpd="sng" algn="ctr">
                      <a:solidFill>
                        <a:srgbClr val="6B7063"/>
                      </a:solidFill>
                      <a:prstDash val="solid"/>
                      <a:round/>
                      <a:headEnd type="none" w="med" len="med"/>
                      <a:tailEnd type="none" w="med" len="med"/>
                    </a:lnR>
                    <a:lnT w="38100" cap="flat" cmpd="sng" algn="ctr">
                      <a:solidFill>
                        <a:srgbClr val="6B7063"/>
                      </a:solidFill>
                      <a:prstDash val="solid"/>
                      <a:round/>
                      <a:headEnd type="none" w="med" len="med"/>
                      <a:tailEnd type="none" w="med" len="med"/>
                    </a:lnT>
                    <a:lnB w="38100" cap="flat" cmpd="sng" algn="ctr">
                      <a:solidFill>
                        <a:srgbClr val="6B7063"/>
                      </a:solidFill>
                      <a:prstDash val="solid"/>
                      <a:round/>
                      <a:headEnd type="none" w="med" len="med"/>
                      <a:tailEnd type="none" w="med" len="med"/>
                    </a:lnB>
                    <a:solidFill>
                      <a:srgbClr val="EAE9E4"/>
                    </a:solidFill>
                  </a:tcPr>
                </a:tc>
                <a:extLst>
                  <a:ext uri="{0D108BD9-81ED-4DB2-BD59-A6C34878D82A}">
                    <a16:rowId xmlns:a16="http://schemas.microsoft.com/office/drawing/2014/main" xmlns="" val="10003"/>
                  </a:ext>
                </a:extLst>
              </a:tr>
              <a:tr h="1877310">
                <a:tc>
                  <a:txBody>
                    <a:bodyPr/>
                    <a:lstStyle/>
                    <a:p>
                      <a:pPr algn="just">
                        <a:lnSpc>
                          <a:spcPts val="5359"/>
                        </a:lnSpc>
                        <a:defRPr/>
                      </a:pPr>
                      <a:r>
                        <a:rPr lang="en-US" sz="3999">
                          <a:solidFill>
                            <a:srgbClr val="000000"/>
                          </a:solidFill>
                          <a:latin typeface="Roboto Condensed"/>
                        </a:rPr>
                        <a:t>Sử dụng giọng điệu khác nhau để thể hiện tâm trạng, cảm xúc của Thúy Kiều, Kim Trọng.</a:t>
                      </a:r>
                      <a:endParaRPr lang="en-US" sz="1100"/>
                    </a:p>
                  </a:txBody>
                  <a:tcPr marL="190500" marR="190500" marT="190500" marB="190500">
                    <a:lnL w="38100" cap="flat" cmpd="sng" algn="ctr">
                      <a:solidFill>
                        <a:srgbClr val="6B7063"/>
                      </a:solidFill>
                      <a:prstDash val="solid"/>
                      <a:round/>
                      <a:headEnd type="none" w="med" len="med"/>
                      <a:tailEnd type="none" w="med" len="med"/>
                    </a:lnL>
                    <a:lnR w="38100" cap="flat" cmpd="sng" algn="ctr">
                      <a:solidFill>
                        <a:srgbClr val="6B7063"/>
                      </a:solidFill>
                      <a:prstDash val="solid"/>
                      <a:round/>
                      <a:headEnd type="none" w="med" len="med"/>
                      <a:tailEnd type="none" w="med" len="med"/>
                    </a:lnR>
                    <a:lnT w="38100" cap="flat" cmpd="sng" algn="ctr">
                      <a:solidFill>
                        <a:srgbClr val="6B7063"/>
                      </a:solidFill>
                      <a:prstDash val="solid"/>
                      <a:round/>
                      <a:headEnd type="none" w="med" len="med"/>
                      <a:tailEnd type="none" w="med" len="med"/>
                    </a:lnT>
                    <a:lnB w="38100" cap="flat" cmpd="sng" algn="ctr">
                      <a:solidFill>
                        <a:srgbClr val="6B7063"/>
                      </a:solidFill>
                      <a:prstDash val="solid"/>
                      <a:round/>
                      <a:headEnd type="none" w="med" len="med"/>
                      <a:tailEnd type="none" w="med" len="med"/>
                    </a:lnB>
                    <a:solidFill>
                      <a:srgbClr val="EAE9E4"/>
                    </a:solidFill>
                  </a:tcPr>
                </a:tc>
                <a:tc>
                  <a:txBody>
                    <a:bodyPr/>
                    <a:lstStyle/>
                    <a:p>
                      <a:pPr algn="l">
                        <a:lnSpc>
                          <a:spcPts val="5039"/>
                        </a:lnSpc>
                        <a:defRPr/>
                      </a:pPr>
                      <a:endParaRPr lang="en-US" sz="1100"/>
                    </a:p>
                  </a:txBody>
                  <a:tcPr marL="190500" marR="190500" marT="190500" marB="190500">
                    <a:lnL w="38100" cap="flat" cmpd="sng" algn="ctr">
                      <a:solidFill>
                        <a:srgbClr val="6B7063"/>
                      </a:solidFill>
                      <a:prstDash val="solid"/>
                      <a:round/>
                      <a:headEnd type="none" w="med" len="med"/>
                      <a:tailEnd type="none" w="med" len="med"/>
                    </a:lnL>
                    <a:lnR w="38100" cap="flat" cmpd="sng" algn="ctr">
                      <a:solidFill>
                        <a:srgbClr val="6B7063"/>
                      </a:solidFill>
                      <a:prstDash val="solid"/>
                      <a:round/>
                      <a:headEnd type="none" w="med" len="med"/>
                      <a:tailEnd type="none" w="med" len="med"/>
                    </a:lnR>
                    <a:lnT w="38100" cap="flat" cmpd="sng" algn="ctr">
                      <a:solidFill>
                        <a:srgbClr val="6B7063"/>
                      </a:solidFill>
                      <a:prstDash val="solid"/>
                      <a:round/>
                      <a:headEnd type="none" w="med" len="med"/>
                      <a:tailEnd type="none" w="med" len="med"/>
                    </a:lnT>
                    <a:lnB w="38100" cap="flat" cmpd="sng" algn="ctr">
                      <a:solidFill>
                        <a:srgbClr val="6B7063"/>
                      </a:solidFill>
                      <a:prstDash val="solid"/>
                      <a:round/>
                      <a:headEnd type="none" w="med" len="med"/>
                      <a:tailEnd type="none" w="med" len="med"/>
                    </a:lnB>
                    <a:solidFill>
                      <a:srgbClr val="EAE9E4"/>
                    </a:solidFill>
                  </a:tcPr>
                </a:tc>
                <a:tc>
                  <a:txBody>
                    <a:bodyPr/>
                    <a:lstStyle/>
                    <a:p>
                      <a:pPr algn="l">
                        <a:lnSpc>
                          <a:spcPts val="5039"/>
                        </a:lnSpc>
                        <a:defRPr/>
                      </a:pPr>
                      <a:endParaRPr lang="en-US" sz="1100"/>
                    </a:p>
                  </a:txBody>
                  <a:tcPr marL="190500" marR="190500" marT="190500" marB="190500">
                    <a:lnL w="38100" cap="flat" cmpd="sng" algn="ctr">
                      <a:solidFill>
                        <a:srgbClr val="6B7063"/>
                      </a:solidFill>
                      <a:prstDash val="solid"/>
                      <a:round/>
                      <a:headEnd type="none" w="med" len="med"/>
                      <a:tailEnd type="none" w="med" len="med"/>
                    </a:lnL>
                    <a:lnR w="38100" cap="flat" cmpd="sng" algn="ctr">
                      <a:solidFill>
                        <a:srgbClr val="6B7063"/>
                      </a:solidFill>
                      <a:prstDash val="solid"/>
                      <a:round/>
                      <a:headEnd type="none" w="med" len="med"/>
                      <a:tailEnd type="none" w="med" len="med"/>
                    </a:lnR>
                    <a:lnT w="38100" cap="flat" cmpd="sng" algn="ctr">
                      <a:solidFill>
                        <a:srgbClr val="6B7063"/>
                      </a:solidFill>
                      <a:prstDash val="solid"/>
                      <a:round/>
                      <a:headEnd type="none" w="med" len="med"/>
                      <a:tailEnd type="none" w="med" len="med"/>
                    </a:lnT>
                    <a:lnB w="38100" cap="flat" cmpd="sng" algn="ctr">
                      <a:solidFill>
                        <a:srgbClr val="6B7063"/>
                      </a:solidFill>
                      <a:prstDash val="solid"/>
                      <a:round/>
                      <a:headEnd type="none" w="med" len="med"/>
                      <a:tailEnd type="none" w="med" len="med"/>
                    </a:lnB>
                    <a:solidFill>
                      <a:srgbClr val="EAE9E4"/>
                    </a:solidFill>
                  </a:tcPr>
                </a:tc>
                <a:extLst>
                  <a:ext uri="{0D108BD9-81ED-4DB2-BD59-A6C34878D82A}">
                    <a16:rowId xmlns:a16="http://schemas.microsoft.com/office/drawing/2014/main" xmlns="" val="10004"/>
                  </a:ext>
                </a:extLst>
              </a:tr>
            </a:tbl>
          </a:graphicData>
        </a:graphic>
      </p:graphicFrame>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a:stretch>
          </a:blipFill>
        </p:spPr>
      </p:sp>
      <p:sp>
        <p:nvSpPr>
          <p:cNvPr id="3" name="Freeform 3"/>
          <p:cNvSpPr/>
          <p:nvPr/>
        </p:nvSpPr>
        <p:spPr>
          <a:xfrm flipH="1">
            <a:off x="719704" y="4525900"/>
            <a:ext cx="4758000" cy="7532748"/>
          </a:xfrm>
          <a:custGeom>
            <a:avLst/>
            <a:gdLst/>
            <a:ahLst/>
            <a:cxnLst/>
            <a:rect l="l" t="t" r="r" b="b"/>
            <a:pathLst>
              <a:path w="4758000" h="7532748">
                <a:moveTo>
                  <a:pt x="4758000" y="0"/>
                </a:moveTo>
                <a:lnTo>
                  <a:pt x="0" y="0"/>
                </a:lnTo>
                <a:lnTo>
                  <a:pt x="0" y="7532748"/>
                </a:lnTo>
                <a:lnTo>
                  <a:pt x="4758000" y="7532748"/>
                </a:lnTo>
                <a:lnTo>
                  <a:pt x="4758000" y="0"/>
                </a:lnTo>
                <a:close/>
              </a:path>
            </a:pathLst>
          </a:custGeom>
          <a:blipFill>
            <a:blip r:embed="rId4"/>
            <a:stretch>
              <a:fillRect/>
            </a:stretch>
          </a:blipFill>
        </p:spPr>
      </p:sp>
      <p:sp>
        <p:nvSpPr>
          <p:cNvPr id="4" name="Freeform 4"/>
          <p:cNvSpPr/>
          <p:nvPr/>
        </p:nvSpPr>
        <p:spPr>
          <a:xfrm>
            <a:off x="15047200" y="533800"/>
            <a:ext cx="2310398" cy="2310400"/>
          </a:xfrm>
          <a:custGeom>
            <a:avLst/>
            <a:gdLst/>
            <a:ahLst/>
            <a:cxnLst/>
            <a:rect l="l" t="t" r="r" b="b"/>
            <a:pathLst>
              <a:path w="2310398" h="2310400">
                <a:moveTo>
                  <a:pt x="0" y="0"/>
                </a:moveTo>
                <a:lnTo>
                  <a:pt x="2310398" y="0"/>
                </a:lnTo>
                <a:lnTo>
                  <a:pt x="2310398" y="2310400"/>
                </a:lnTo>
                <a:lnTo>
                  <a:pt x="0" y="2310400"/>
                </a:lnTo>
                <a:lnTo>
                  <a:pt x="0" y="0"/>
                </a:lnTo>
                <a:close/>
              </a:path>
            </a:pathLst>
          </a:custGeom>
          <a:blipFill>
            <a:blip r:embed="rId5"/>
            <a:stretch>
              <a:fillRect/>
            </a:stretch>
          </a:blipFill>
        </p:spPr>
      </p:sp>
      <p:sp>
        <p:nvSpPr>
          <p:cNvPr id="5" name="Freeform 5"/>
          <p:cNvSpPr/>
          <p:nvPr/>
        </p:nvSpPr>
        <p:spPr>
          <a:xfrm flipH="1">
            <a:off x="7105482" y="3976340"/>
            <a:ext cx="11812916" cy="6388200"/>
          </a:xfrm>
          <a:custGeom>
            <a:avLst/>
            <a:gdLst/>
            <a:ahLst/>
            <a:cxnLst/>
            <a:rect l="l" t="t" r="r" b="b"/>
            <a:pathLst>
              <a:path w="11812916" h="6388200">
                <a:moveTo>
                  <a:pt x="11812916" y="0"/>
                </a:moveTo>
                <a:lnTo>
                  <a:pt x="0" y="0"/>
                </a:lnTo>
                <a:lnTo>
                  <a:pt x="0" y="6388200"/>
                </a:lnTo>
                <a:lnTo>
                  <a:pt x="11812916" y="6388200"/>
                </a:lnTo>
                <a:lnTo>
                  <a:pt x="11812916" y="0"/>
                </a:lnTo>
                <a:close/>
              </a:path>
            </a:pathLst>
          </a:custGeom>
          <a:blipFill>
            <a:blip r:embed="rId6"/>
            <a:stretch>
              <a:fillRect l="-419" r="-429"/>
            </a:stretch>
          </a:blipFill>
        </p:spPr>
      </p:sp>
      <p:sp>
        <p:nvSpPr>
          <p:cNvPr id="6" name="TextBox 6"/>
          <p:cNvSpPr txBox="1"/>
          <p:nvPr/>
        </p:nvSpPr>
        <p:spPr>
          <a:xfrm>
            <a:off x="824795" y="2029813"/>
            <a:ext cx="14222405" cy="1543050"/>
          </a:xfrm>
          <a:prstGeom prst="rect">
            <a:avLst/>
          </a:prstGeom>
        </p:spPr>
        <p:txBody>
          <a:bodyPr lIns="0" tIns="0" rIns="0" bIns="0" rtlCol="0" anchor="t">
            <a:spAutoFit/>
          </a:bodyPr>
          <a:lstStyle/>
          <a:p>
            <a:pPr algn="l">
              <a:lnSpc>
                <a:spcPts val="11528"/>
              </a:lnSpc>
            </a:pPr>
            <a:r>
              <a:rPr lang="en-US" sz="9606">
                <a:solidFill>
                  <a:srgbClr val="B22033"/>
                </a:solidFill>
                <a:latin typeface="#9Slide05 SVNLifehack Script"/>
              </a:rPr>
              <a:t>III. Khám phá văn bản</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a:stretch>
          </a:blipFill>
        </p:spPr>
      </p:sp>
      <p:sp>
        <p:nvSpPr>
          <p:cNvPr id="3" name="Freeform 3"/>
          <p:cNvSpPr/>
          <p:nvPr/>
        </p:nvSpPr>
        <p:spPr>
          <a:xfrm>
            <a:off x="-955999" y="6616156"/>
            <a:ext cx="20141184" cy="6680159"/>
          </a:xfrm>
          <a:custGeom>
            <a:avLst/>
            <a:gdLst/>
            <a:ahLst/>
            <a:cxnLst/>
            <a:rect l="l" t="t" r="r" b="b"/>
            <a:pathLst>
              <a:path w="20141184" h="6680159">
                <a:moveTo>
                  <a:pt x="0" y="0"/>
                </a:moveTo>
                <a:lnTo>
                  <a:pt x="20141184" y="0"/>
                </a:lnTo>
                <a:lnTo>
                  <a:pt x="20141184" y="6680160"/>
                </a:lnTo>
                <a:lnTo>
                  <a:pt x="0" y="6680160"/>
                </a:lnTo>
                <a:lnTo>
                  <a:pt x="0" y="0"/>
                </a:lnTo>
                <a:close/>
              </a:path>
            </a:pathLst>
          </a:custGeom>
          <a:blipFill>
            <a:blip r:embed="rId4">
              <a:alphaModFix amt="42000"/>
            </a:blip>
            <a:stretch>
              <a:fillRect/>
            </a:stretch>
          </a:blipFill>
        </p:spPr>
      </p:sp>
      <p:sp>
        <p:nvSpPr>
          <p:cNvPr id="4" name="Freeform 4"/>
          <p:cNvSpPr/>
          <p:nvPr/>
        </p:nvSpPr>
        <p:spPr>
          <a:xfrm>
            <a:off x="0" y="1884335"/>
            <a:ext cx="8028604" cy="8692777"/>
          </a:xfrm>
          <a:custGeom>
            <a:avLst/>
            <a:gdLst/>
            <a:ahLst/>
            <a:cxnLst/>
            <a:rect l="l" t="t" r="r" b="b"/>
            <a:pathLst>
              <a:path w="8028604" h="8692777">
                <a:moveTo>
                  <a:pt x="0" y="0"/>
                </a:moveTo>
                <a:lnTo>
                  <a:pt x="8028604" y="0"/>
                </a:lnTo>
                <a:lnTo>
                  <a:pt x="8028604" y="8692777"/>
                </a:lnTo>
                <a:lnTo>
                  <a:pt x="0" y="8692777"/>
                </a:lnTo>
                <a:lnTo>
                  <a:pt x="0" y="0"/>
                </a:lnTo>
                <a:close/>
              </a:path>
            </a:pathLst>
          </a:custGeom>
          <a:blipFill>
            <a:blip r:embed="rId5"/>
            <a:stretch>
              <a:fillRect b="-53932"/>
            </a:stretch>
          </a:blipFill>
        </p:spPr>
      </p:sp>
      <p:sp>
        <p:nvSpPr>
          <p:cNvPr id="5" name="TextBox 5"/>
          <p:cNvSpPr txBox="1"/>
          <p:nvPr/>
        </p:nvSpPr>
        <p:spPr>
          <a:xfrm>
            <a:off x="3169325" y="554037"/>
            <a:ext cx="11894080" cy="854076"/>
          </a:xfrm>
          <a:prstGeom prst="rect">
            <a:avLst/>
          </a:prstGeom>
        </p:spPr>
        <p:txBody>
          <a:bodyPr lIns="0" tIns="0" rIns="0" bIns="0" rtlCol="0" anchor="t">
            <a:spAutoFit/>
          </a:bodyPr>
          <a:lstStyle/>
          <a:p>
            <a:pPr algn="ctr">
              <a:lnSpc>
                <a:spcPts val="6999"/>
              </a:lnSpc>
              <a:spcBef>
                <a:spcPct val="0"/>
              </a:spcBef>
            </a:pPr>
            <a:r>
              <a:rPr lang="en-US" sz="4999">
                <a:solidFill>
                  <a:srgbClr val="863D3D"/>
                </a:solidFill>
                <a:latin typeface="Roboto Condensed"/>
              </a:rPr>
              <a:t>Nhiệm vụ 1:  </a:t>
            </a:r>
            <a:r>
              <a:rPr lang="en-US" sz="4999">
                <a:solidFill>
                  <a:srgbClr val="863D3D"/>
                </a:solidFill>
                <a:latin typeface="Roboto Condensed Bold"/>
              </a:rPr>
              <a:t>TÌM HIỂU VỀ TÁC GIẢ, TÁC PHẨM</a:t>
            </a:r>
          </a:p>
        </p:txBody>
      </p:sp>
      <p:sp>
        <p:nvSpPr>
          <p:cNvPr id="6" name="Freeform 6"/>
          <p:cNvSpPr/>
          <p:nvPr/>
        </p:nvSpPr>
        <p:spPr>
          <a:xfrm>
            <a:off x="8028604" y="2698163"/>
            <a:ext cx="9431007" cy="5080955"/>
          </a:xfrm>
          <a:custGeom>
            <a:avLst/>
            <a:gdLst/>
            <a:ahLst/>
            <a:cxnLst/>
            <a:rect l="l" t="t" r="r" b="b"/>
            <a:pathLst>
              <a:path w="9431007" h="5080955">
                <a:moveTo>
                  <a:pt x="0" y="0"/>
                </a:moveTo>
                <a:lnTo>
                  <a:pt x="9431007" y="0"/>
                </a:lnTo>
                <a:lnTo>
                  <a:pt x="9431007" y="5080955"/>
                </a:lnTo>
                <a:lnTo>
                  <a:pt x="0" y="5080955"/>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7" name="TextBox 7"/>
          <p:cNvSpPr txBox="1"/>
          <p:nvPr/>
        </p:nvSpPr>
        <p:spPr>
          <a:xfrm>
            <a:off x="8337092" y="3482866"/>
            <a:ext cx="8413409" cy="3511551"/>
          </a:xfrm>
          <a:prstGeom prst="rect">
            <a:avLst/>
          </a:prstGeom>
        </p:spPr>
        <p:txBody>
          <a:bodyPr lIns="0" tIns="0" rIns="0" bIns="0" rtlCol="0" anchor="t">
            <a:spAutoFit/>
          </a:bodyPr>
          <a:lstStyle/>
          <a:p>
            <a:pPr algn="ctr">
              <a:lnSpc>
                <a:spcPts val="6999"/>
              </a:lnSpc>
              <a:spcBef>
                <a:spcPct val="0"/>
              </a:spcBef>
            </a:pPr>
            <a:r>
              <a:rPr lang="en-US" sz="4999">
                <a:solidFill>
                  <a:srgbClr val="863D3D"/>
                </a:solidFill>
                <a:latin typeface="Roboto Condensed"/>
              </a:rPr>
              <a:t>Đọc chú thích SGK Tr.69 và xem video sau, hãy chia sẻ 2 điều em ấn tượng về tác giả Nguyễn Du, tác phẩm </a:t>
            </a:r>
            <a:r>
              <a:rPr lang="en-US" sz="4999">
                <a:solidFill>
                  <a:srgbClr val="863D3D"/>
                </a:solidFill>
                <a:latin typeface="Roboto Condensed Italics"/>
              </a:rPr>
              <a:t>Truyện Kiều.</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rot="-10800000">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a:stretch>
          </a:blipFill>
        </p:spPr>
      </p:sp>
      <p:sp>
        <p:nvSpPr>
          <p:cNvPr id="3" name="Freeform 3"/>
          <p:cNvSpPr/>
          <p:nvPr/>
        </p:nvSpPr>
        <p:spPr>
          <a:xfrm>
            <a:off x="-3264750" y="-667800"/>
            <a:ext cx="5169750" cy="5430200"/>
          </a:xfrm>
          <a:custGeom>
            <a:avLst/>
            <a:gdLst/>
            <a:ahLst/>
            <a:cxnLst/>
            <a:rect l="l" t="t" r="r" b="b"/>
            <a:pathLst>
              <a:path w="5169750" h="5430200">
                <a:moveTo>
                  <a:pt x="0" y="0"/>
                </a:moveTo>
                <a:lnTo>
                  <a:pt x="5169750" y="0"/>
                </a:lnTo>
                <a:lnTo>
                  <a:pt x="5169750" y="5430200"/>
                </a:lnTo>
                <a:lnTo>
                  <a:pt x="0" y="5430200"/>
                </a:lnTo>
                <a:lnTo>
                  <a:pt x="0" y="0"/>
                </a:lnTo>
                <a:close/>
              </a:path>
            </a:pathLst>
          </a:custGeom>
          <a:blipFill>
            <a:blip r:embed="rId4"/>
            <a:stretch>
              <a:fillRect/>
            </a:stretch>
          </a:blipFill>
        </p:spPr>
      </p:sp>
      <p:sp>
        <p:nvSpPr>
          <p:cNvPr id="4" name="Freeform 4"/>
          <p:cNvSpPr/>
          <p:nvPr/>
        </p:nvSpPr>
        <p:spPr>
          <a:xfrm>
            <a:off x="15942910" y="250960"/>
            <a:ext cx="1920140" cy="969000"/>
          </a:xfrm>
          <a:custGeom>
            <a:avLst/>
            <a:gdLst/>
            <a:ahLst/>
            <a:cxnLst/>
            <a:rect l="l" t="t" r="r" b="b"/>
            <a:pathLst>
              <a:path w="1920140" h="969000">
                <a:moveTo>
                  <a:pt x="0" y="0"/>
                </a:moveTo>
                <a:lnTo>
                  <a:pt x="1920140" y="0"/>
                </a:lnTo>
                <a:lnTo>
                  <a:pt x="1920140" y="969000"/>
                </a:lnTo>
                <a:lnTo>
                  <a:pt x="0" y="969000"/>
                </a:lnTo>
                <a:lnTo>
                  <a:pt x="0" y="0"/>
                </a:lnTo>
                <a:close/>
              </a:path>
            </a:pathLst>
          </a:custGeom>
          <a:blipFill>
            <a:blip r:embed="rId5"/>
            <a:stretch>
              <a:fillRect/>
            </a:stretch>
          </a:blipFill>
        </p:spPr>
      </p:sp>
      <p:sp>
        <p:nvSpPr>
          <p:cNvPr id="5" name="Freeform 5"/>
          <p:cNvSpPr/>
          <p:nvPr/>
        </p:nvSpPr>
        <p:spPr>
          <a:xfrm flipH="1">
            <a:off x="17105804" y="6989082"/>
            <a:ext cx="1984236" cy="4538437"/>
          </a:xfrm>
          <a:custGeom>
            <a:avLst/>
            <a:gdLst/>
            <a:ahLst/>
            <a:cxnLst/>
            <a:rect l="l" t="t" r="r" b="b"/>
            <a:pathLst>
              <a:path w="1984236" h="4538437">
                <a:moveTo>
                  <a:pt x="1984236" y="0"/>
                </a:moveTo>
                <a:lnTo>
                  <a:pt x="0" y="0"/>
                </a:lnTo>
                <a:lnTo>
                  <a:pt x="0" y="4538436"/>
                </a:lnTo>
                <a:lnTo>
                  <a:pt x="1984236" y="4538436"/>
                </a:lnTo>
                <a:lnTo>
                  <a:pt x="1984236" y="0"/>
                </a:lnTo>
                <a:close/>
              </a:path>
            </a:pathLst>
          </a:custGeom>
          <a:blipFill>
            <a:blip r:embed="rId6"/>
            <a:stretch>
              <a:fillRect/>
            </a:stretch>
          </a:blipFill>
        </p:spPr>
      </p:sp>
      <p:sp>
        <p:nvSpPr>
          <p:cNvPr id="6" name="TextBox 6"/>
          <p:cNvSpPr txBox="1"/>
          <p:nvPr/>
        </p:nvSpPr>
        <p:spPr>
          <a:xfrm>
            <a:off x="1905000" y="-57150"/>
            <a:ext cx="9002247" cy="971550"/>
          </a:xfrm>
          <a:prstGeom prst="rect">
            <a:avLst/>
          </a:prstGeom>
        </p:spPr>
        <p:txBody>
          <a:bodyPr lIns="0" tIns="0" rIns="0" bIns="0" rtlCol="0" anchor="t">
            <a:spAutoFit/>
          </a:bodyPr>
          <a:lstStyle/>
          <a:p>
            <a:pPr algn="l">
              <a:lnSpc>
                <a:spcPts val="7200"/>
              </a:lnSpc>
            </a:pPr>
            <a:r>
              <a:rPr lang="en-US" sz="6000">
                <a:solidFill>
                  <a:srgbClr val="B22033"/>
                </a:solidFill>
                <a:latin typeface="#9Slide05 SVNLifehack Script"/>
              </a:rPr>
              <a:t>III. Khám phá văn bản</a:t>
            </a:r>
          </a:p>
        </p:txBody>
      </p:sp>
      <p:sp>
        <p:nvSpPr>
          <p:cNvPr id="7" name="TextBox 7"/>
          <p:cNvSpPr txBox="1"/>
          <p:nvPr/>
        </p:nvSpPr>
        <p:spPr>
          <a:xfrm>
            <a:off x="2312768" y="1124710"/>
            <a:ext cx="5562261" cy="748031"/>
          </a:xfrm>
          <a:prstGeom prst="rect">
            <a:avLst/>
          </a:prstGeom>
        </p:spPr>
        <p:txBody>
          <a:bodyPr lIns="0" tIns="0" rIns="0" bIns="0" rtlCol="0" anchor="t">
            <a:spAutoFit/>
          </a:bodyPr>
          <a:lstStyle/>
          <a:p>
            <a:pPr algn="just">
              <a:lnSpc>
                <a:spcPts val="6019"/>
              </a:lnSpc>
            </a:pPr>
            <a:r>
              <a:rPr lang="en-US" sz="4299" dirty="0">
                <a:solidFill>
                  <a:srgbClr val="863D3D"/>
                </a:solidFill>
                <a:latin typeface="#9Slide07 SVNUT Triumph Press"/>
              </a:rPr>
              <a:t>1. </a:t>
            </a:r>
            <a:r>
              <a:rPr lang="en-US" sz="4299" dirty="0" err="1">
                <a:solidFill>
                  <a:srgbClr val="863D3D"/>
                </a:solidFill>
                <a:latin typeface="#9Slide07 SVNUT Triumph Press"/>
              </a:rPr>
              <a:t>Tác</a:t>
            </a:r>
            <a:r>
              <a:rPr lang="en-US" sz="4299" dirty="0">
                <a:solidFill>
                  <a:srgbClr val="863D3D"/>
                </a:solidFill>
                <a:latin typeface="#9Slide07 SVNUT Triumph Press"/>
              </a:rPr>
              <a:t> </a:t>
            </a:r>
            <a:r>
              <a:rPr lang="en-US" sz="4299" dirty="0" err="1">
                <a:solidFill>
                  <a:srgbClr val="863D3D"/>
                </a:solidFill>
                <a:latin typeface="#9Slide07 SVNUT Triumph Press"/>
              </a:rPr>
              <a:t>giả</a:t>
            </a:r>
            <a:r>
              <a:rPr lang="en-US" sz="4299" dirty="0">
                <a:solidFill>
                  <a:srgbClr val="863D3D"/>
                </a:solidFill>
                <a:latin typeface="#9Slide07 SVNUT Triumph Press"/>
              </a:rPr>
              <a:t>, </a:t>
            </a:r>
            <a:r>
              <a:rPr lang="en-US" sz="4299" dirty="0" err="1">
                <a:solidFill>
                  <a:srgbClr val="863D3D"/>
                </a:solidFill>
                <a:latin typeface="#9Slide07 SVNUT Triumph Press"/>
              </a:rPr>
              <a:t>tác</a:t>
            </a:r>
            <a:r>
              <a:rPr lang="en-US" sz="4299" dirty="0">
                <a:solidFill>
                  <a:srgbClr val="863D3D"/>
                </a:solidFill>
                <a:latin typeface="#9Slide07 SVNUT Triumph Press"/>
              </a:rPr>
              <a:t> </a:t>
            </a:r>
            <a:r>
              <a:rPr lang="en-US" sz="4299" dirty="0" err="1">
                <a:solidFill>
                  <a:srgbClr val="863D3D"/>
                </a:solidFill>
                <a:latin typeface="#9Slide07 SVNUT Triumph Press"/>
              </a:rPr>
              <a:t>phẩm</a:t>
            </a:r>
            <a:endParaRPr lang="en-US" sz="4299" dirty="0">
              <a:solidFill>
                <a:srgbClr val="863D3D"/>
              </a:solidFill>
              <a:latin typeface="#9Slide07 SVNUT Triumph Press"/>
            </a:endParaRPr>
          </a:p>
        </p:txBody>
      </p:sp>
      <p:sp>
        <p:nvSpPr>
          <p:cNvPr id="8" name="TextBox 8"/>
          <p:cNvSpPr txBox="1"/>
          <p:nvPr/>
        </p:nvSpPr>
        <p:spPr>
          <a:xfrm>
            <a:off x="2619761" y="1952050"/>
            <a:ext cx="5255268" cy="748031"/>
          </a:xfrm>
          <a:prstGeom prst="rect">
            <a:avLst/>
          </a:prstGeom>
        </p:spPr>
        <p:txBody>
          <a:bodyPr lIns="0" tIns="0" rIns="0" bIns="0" rtlCol="0" anchor="t">
            <a:spAutoFit/>
          </a:bodyPr>
          <a:lstStyle/>
          <a:p>
            <a:pPr algn="just">
              <a:lnSpc>
                <a:spcPts val="6019"/>
              </a:lnSpc>
            </a:pPr>
            <a:r>
              <a:rPr lang="en-US" sz="4299" dirty="0">
                <a:solidFill>
                  <a:srgbClr val="473B3B"/>
                </a:solidFill>
                <a:latin typeface="Roboto Condensed Bold"/>
              </a:rPr>
              <a:t>a. </a:t>
            </a:r>
            <a:r>
              <a:rPr lang="en-US" sz="4299" dirty="0" err="1">
                <a:solidFill>
                  <a:srgbClr val="473B3B"/>
                </a:solidFill>
                <a:latin typeface="Roboto Condensed Bold"/>
              </a:rPr>
              <a:t>Tác</a:t>
            </a:r>
            <a:r>
              <a:rPr lang="en-US" sz="4299" dirty="0">
                <a:solidFill>
                  <a:srgbClr val="473B3B"/>
                </a:solidFill>
                <a:latin typeface="Roboto Condensed Bold"/>
              </a:rPr>
              <a:t> </a:t>
            </a:r>
            <a:r>
              <a:rPr lang="en-US" sz="4299" dirty="0" err="1">
                <a:solidFill>
                  <a:srgbClr val="473B3B"/>
                </a:solidFill>
                <a:latin typeface="Roboto Condensed Bold"/>
              </a:rPr>
              <a:t>giả</a:t>
            </a:r>
            <a:r>
              <a:rPr lang="en-US" sz="4299" dirty="0">
                <a:solidFill>
                  <a:srgbClr val="473B3B"/>
                </a:solidFill>
                <a:latin typeface="Roboto Condensed Bold"/>
              </a:rPr>
              <a:t> </a:t>
            </a:r>
            <a:r>
              <a:rPr lang="en-US" sz="4299" dirty="0" err="1">
                <a:solidFill>
                  <a:srgbClr val="473B3B"/>
                </a:solidFill>
                <a:latin typeface="Roboto Condensed Bold"/>
              </a:rPr>
              <a:t>Nguyễn</a:t>
            </a:r>
            <a:r>
              <a:rPr lang="en-US" sz="4299" dirty="0">
                <a:solidFill>
                  <a:srgbClr val="473B3B"/>
                </a:solidFill>
                <a:latin typeface="Roboto Condensed Bold"/>
              </a:rPr>
              <a:t> Du</a:t>
            </a:r>
          </a:p>
        </p:txBody>
      </p:sp>
      <p:sp>
        <p:nvSpPr>
          <p:cNvPr id="9" name="TextBox 9"/>
          <p:cNvSpPr txBox="1"/>
          <p:nvPr/>
        </p:nvSpPr>
        <p:spPr>
          <a:xfrm>
            <a:off x="502427" y="5048250"/>
            <a:ext cx="2298713" cy="748031"/>
          </a:xfrm>
          <a:prstGeom prst="rect">
            <a:avLst/>
          </a:prstGeom>
        </p:spPr>
        <p:txBody>
          <a:bodyPr lIns="0" tIns="0" rIns="0" bIns="0" rtlCol="0" anchor="t">
            <a:spAutoFit/>
          </a:bodyPr>
          <a:lstStyle/>
          <a:p>
            <a:pPr algn="just">
              <a:lnSpc>
                <a:spcPts val="6019"/>
              </a:lnSpc>
            </a:pPr>
            <a:r>
              <a:rPr lang="en-US" sz="4299" dirty="0" err="1">
                <a:solidFill>
                  <a:srgbClr val="B22033"/>
                </a:solidFill>
                <a:latin typeface="Roboto Condensed Bold"/>
              </a:rPr>
              <a:t>Cuộc</a:t>
            </a:r>
            <a:r>
              <a:rPr lang="en-US" sz="4299" dirty="0">
                <a:solidFill>
                  <a:srgbClr val="B22033"/>
                </a:solidFill>
                <a:latin typeface="Roboto Condensed Bold"/>
              </a:rPr>
              <a:t> </a:t>
            </a:r>
            <a:r>
              <a:rPr lang="en-US" sz="4299" dirty="0" err="1">
                <a:solidFill>
                  <a:srgbClr val="B22033"/>
                </a:solidFill>
                <a:latin typeface="Roboto Condensed Bold"/>
              </a:rPr>
              <a:t>đời</a:t>
            </a:r>
            <a:endParaRPr lang="en-US" sz="4299" dirty="0">
              <a:solidFill>
                <a:srgbClr val="B22033"/>
              </a:solidFill>
              <a:latin typeface="Roboto Condensed Bold"/>
            </a:endParaRPr>
          </a:p>
        </p:txBody>
      </p:sp>
      <p:sp>
        <p:nvSpPr>
          <p:cNvPr id="10" name="AutoShape 10"/>
          <p:cNvSpPr/>
          <p:nvPr/>
        </p:nvSpPr>
        <p:spPr>
          <a:xfrm flipV="1">
            <a:off x="2820190" y="3062384"/>
            <a:ext cx="0" cy="5257607"/>
          </a:xfrm>
          <a:prstGeom prst="line">
            <a:avLst/>
          </a:prstGeom>
          <a:ln w="95250" cap="flat">
            <a:solidFill>
              <a:srgbClr val="473B3B"/>
            </a:solidFill>
            <a:prstDash val="solid"/>
            <a:headEnd type="none" w="sm" len="sm"/>
            <a:tailEnd type="none" w="sm" len="sm"/>
          </a:ln>
        </p:spPr>
      </p:sp>
      <p:sp>
        <p:nvSpPr>
          <p:cNvPr id="11" name="AutoShape 11"/>
          <p:cNvSpPr/>
          <p:nvPr/>
        </p:nvSpPr>
        <p:spPr>
          <a:xfrm>
            <a:off x="2801140" y="3114771"/>
            <a:ext cx="1090721" cy="0"/>
          </a:xfrm>
          <a:prstGeom prst="line">
            <a:avLst/>
          </a:prstGeom>
          <a:ln w="104775" cap="flat">
            <a:solidFill>
              <a:srgbClr val="473B3B"/>
            </a:solidFill>
            <a:prstDash val="solid"/>
            <a:headEnd type="none" w="sm" len="sm"/>
            <a:tailEnd type="triangle" w="lg" len="med"/>
          </a:ln>
        </p:spPr>
      </p:sp>
      <p:sp>
        <p:nvSpPr>
          <p:cNvPr id="12" name="TextBox 12"/>
          <p:cNvSpPr txBox="1"/>
          <p:nvPr/>
        </p:nvSpPr>
        <p:spPr>
          <a:xfrm>
            <a:off x="4076657" y="2750248"/>
            <a:ext cx="13182643" cy="1944370"/>
          </a:xfrm>
          <a:prstGeom prst="rect">
            <a:avLst/>
          </a:prstGeom>
        </p:spPr>
        <p:txBody>
          <a:bodyPr lIns="0" tIns="0" rIns="0" bIns="0" rtlCol="0" anchor="t">
            <a:spAutoFit/>
          </a:bodyPr>
          <a:lstStyle/>
          <a:p>
            <a:pPr algn="just">
              <a:lnSpc>
                <a:spcPts val="5179"/>
              </a:lnSpc>
              <a:spcBef>
                <a:spcPct val="0"/>
              </a:spcBef>
            </a:pPr>
            <a:r>
              <a:rPr lang="en-US" sz="3699">
                <a:solidFill>
                  <a:srgbClr val="000000"/>
                </a:solidFill>
                <a:latin typeface="Roboto Condensed"/>
              </a:rPr>
              <a:t>Sinh ra và lớn lên ở </a:t>
            </a:r>
            <a:r>
              <a:rPr lang="en-US" sz="3699">
                <a:solidFill>
                  <a:srgbClr val="B22033"/>
                </a:solidFill>
                <a:latin typeface="Roboto Condensed"/>
              </a:rPr>
              <a:t>2 vùng đất Hà Tĩnh, Bắc Ninh</a:t>
            </a:r>
            <a:r>
              <a:rPr lang="en-US" sz="3699">
                <a:solidFill>
                  <a:srgbClr val="000000"/>
                </a:solidFill>
                <a:latin typeface="Roboto Condensed"/>
              </a:rPr>
              <a:t> trong </a:t>
            </a:r>
            <a:r>
              <a:rPr lang="en-US" sz="3699">
                <a:solidFill>
                  <a:srgbClr val="B22033"/>
                </a:solidFill>
                <a:latin typeface="Roboto Condensed"/>
              </a:rPr>
              <a:t>gia đình có truyền thống khoa bảng</a:t>
            </a:r>
            <a:r>
              <a:rPr lang="en-US" sz="3699">
                <a:solidFill>
                  <a:srgbClr val="863D3D"/>
                </a:solidFill>
                <a:latin typeface="Roboto Condensed"/>
              </a:rPr>
              <a:t> </a:t>
            </a:r>
            <a:r>
              <a:rPr lang="en-US" sz="3699">
                <a:solidFill>
                  <a:srgbClr val="000000"/>
                </a:solidFill>
                <a:latin typeface="Roboto Condensed"/>
              </a:rPr>
              <a:t>giúp Nguyễn Du có điều kiện tiếp xúc với nhiều vùng văn hóa, dùi mài kinh sử, vốn sống, vốn hiểu biết phong phú.</a:t>
            </a:r>
          </a:p>
        </p:txBody>
      </p:sp>
      <p:sp>
        <p:nvSpPr>
          <p:cNvPr id="13" name="TextBox 13"/>
          <p:cNvSpPr txBox="1"/>
          <p:nvPr/>
        </p:nvSpPr>
        <p:spPr>
          <a:xfrm>
            <a:off x="4076657" y="4937878"/>
            <a:ext cx="13182643" cy="2601595"/>
          </a:xfrm>
          <a:prstGeom prst="rect">
            <a:avLst/>
          </a:prstGeom>
        </p:spPr>
        <p:txBody>
          <a:bodyPr lIns="0" tIns="0" rIns="0" bIns="0" rtlCol="0" anchor="t">
            <a:spAutoFit/>
          </a:bodyPr>
          <a:lstStyle/>
          <a:p>
            <a:pPr algn="just">
              <a:lnSpc>
                <a:spcPts val="5179"/>
              </a:lnSpc>
              <a:spcBef>
                <a:spcPct val="0"/>
              </a:spcBef>
            </a:pPr>
            <a:r>
              <a:rPr lang="en-US" sz="3699">
                <a:solidFill>
                  <a:srgbClr val="000000"/>
                </a:solidFill>
                <a:latin typeface="Roboto Condensed"/>
              </a:rPr>
              <a:t>Nguyễn Du </a:t>
            </a:r>
            <a:r>
              <a:rPr lang="en-US" sz="3699">
                <a:solidFill>
                  <a:srgbClr val="B22033"/>
                </a:solidFill>
                <a:latin typeface="Roboto Condensed"/>
              </a:rPr>
              <a:t>sống vào thời kì loạn lạc, khủng hoảng xã hội, đất nước chia cắt, nhiều cuộc khởi nghĩa nông dân nổ ra</a:t>
            </a:r>
            <a:r>
              <a:rPr lang="en-US" sz="3699">
                <a:solidFill>
                  <a:srgbClr val="000000"/>
                </a:solidFill>
                <a:latin typeface="Roboto Condensed"/>
              </a:rPr>
              <a:t>, tiêu biểu là khởi nghĩa Tây Sơn thay đổi sơn hà, nhà Nguyễn lập lại chế độ chuyên chế. Ảnh hưởng đến tư tưởng trong sáng tác của ông.</a:t>
            </a:r>
          </a:p>
        </p:txBody>
      </p:sp>
      <p:sp>
        <p:nvSpPr>
          <p:cNvPr id="14" name="AutoShape 14"/>
          <p:cNvSpPr/>
          <p:nvPr/>
        </p:nvSpPr>
        <p:spPr>
          <a:xfrm>
            <a:off x="2801140" y="5383331"/>
            <a:ext cx="1090721" cy="0"/>
          </a:xfrm>
          <a:prstGeom prst="line">
            <a:avLst/>
          </a:prstGeom>
          <a:ln w="104775" cap="flat">
            <a:solidFill>
              <a:srgbClr val="473B3B"/>
            </a:solidFill>
            <a:prstDash val="solid"/>
            <a:headEnd type="none" w="sm" len="sm"/>
            <a:tailEnd type="triangle" w="lg" len="med"/>
          </a:ln>
        </p:spPr>
      </p:sp>
      <p:sp>
        <p:nvSpPr>
          <p:cNvPr id="15" name="Freeform 15"/>
          <p:cNvSpPr/>
          <p:nvPr/>
        </p:nvSpPr>
        <p:spPr>
          <a:xfrm>
            <a:off x="-955999" y="6616156"/>
            <a:ext cx="20141184" cy="6680159"/>
          </a:xfrm>
          <a:custGeom>
            <a:avLst/>
            <a:gdLst/>
            <a:ahLst/>
            <a:cxnLst/>
            <a:rect l="l" t="t" r="r" b="b"/>
            <a:pathLst>
              <a:path w="20141184" h="6680159">
                <a:moveTo>
                  <a:pt x="0" y="0"/>
                </a:moveTo>
                <a:lnTo>
                  <a:pt x="20141184" y="0"/>
                </a:lnTo>
                <a:lnTo>
                  <a:pt x="20141184" y="6680160"/>
                </a:lnTo>
                <a:lnTo>
                  <a:pt x="0" y="6680160"/>
                </a:lnTo>
                <a:lnTo>
                  <a:pt x="0" y="0"/>
                </a:lnTo>
                <a:close/>
              </a:path>
            </a:pathLst>
          </a:custGeom>
          <a:blipFill>
            <a:blip r:embed="rId7">
              <a:alphaModFix amt="42000"/>
            </a:blip>
            <a:stretch>
              <a:fillRect/>
            </a:stretch>
          </a:blipFill>
        </p:spPr>
      </p:sp>
      <p:sp>
        <p:nvSpPr>
          <p:cNvPr id="16" name="TextBox 16"/>
          <p:cNvSpPr txBox="1"/>
          <p:nvPr/>
        </p:nvSpPr>
        <p:spPr>
          <a:xfrm>
            <a:off x="4076657" y="7971155"/>
            <a:ext cx="13182643" cy="1287145"/>
          </a:xfrm>
          <a:prstGeom prst="rect">
            <a:avLst/>
          </a:prstGeom>
        </p:spPr>
        <p:txBody>
          <a:bodyPr lIns="0" tIns="0" rIns="0" bIns="0" rtlCol="0" anchor="t">
            <a:spAutoFit/>
          </a:bodyPr>
          <a:lstStyle/>
          <a:p>
            <a:pPr algn="just">
              <a:lnSpc>
                <a:spcPts val="5179"/>
              </a:lnSpc>
              <a:spcBef>
                <a:spcPct val="0"/>
              </a:spcBef>
            </a:pPr>
            <a:r>
              <a:rPr lang="en-US" sz="3699">
                <a:solidFill>
                  <a:srgbClr val="000000"/>
                </a:solidFill>
                <a:latin typeface="Roboto Condensed"/>
              </a:rPr>
              <a:t>Cuộc đời </a:t>
            </a:r>
            <a:r>
              <a:rPr lang="en-US" sz="3699">
                <a:solidFill>
                  <a:srgbClr val="B22033"/>
                </a:solidFill>
                <a:latin typeface="Roboto Condensed"/>
              </a:rPr>
              <a:t>thăng trầm</a:t>
            </a:r>
            <a:r>
              <a:rPr lang="en-US" sz="3699">
                <a:solidFill>
                  <a:srgbClr val="000000"/>
                </a:solidFill>
                <a:latin typeface="Roboto Condensed"/>
              </a:rPr>
              <a:t>, đi nhiều đã giúp ông </a:t>
            </a:r>
            <a:r>
              <a:rPr lang="en-US" sz="3699">
                <a:solidFill>
                  <a:srgbClr val="B22033"/>
                </a:solidFill>
                <a:latin typeface="Roboto Condensed"/>
              </a:rPr>
              <a:t>có hiểu biết sâu rộng, am hiểu văn hóa vùng miền, văn hóa dân tộc và văn chương Trung Quốc.</a:t>
            </a:r>
          </a:p>
        </p:txBody>
      </p:sp>
      <p:sp>
        <p:nvSpPr>
          <p:cNvPr id="17" name="AutoShape 17"/>
          <p:cNvSpPr/>
          <p:nvPr/>
        </p:nvSpPr>
        <p:spPr>
          <a:xfrm>
            <a:off x="2801140" y="8267604"/>
            <a:ext cx="1090721" cy="0"/>
          </a:xfrm>
          <a:prstGeom prst="line">
            <a:avLst/>
          </a:prstGeom>
          <a:ln w="104775" cap="flat">
            <a:solidFill>
              <a:srgbClr val="473B3B"/>
            </a:solidFill>
            <a:prstDash val="solid"/>
            <a:headEnd type="none" w="sm" len="sm"/>
            <a:tailEnd type="triangle" w="lg" len="med"/>
          </a:ln>
        </p:spPr>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0-#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0-#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0-#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0-#ppt_w/2"/>
                                          </p:val>
                                        </p:tav>
                                        <p:tav tm="100000">
                                          <p:val>
                                            <p:strVal val="#ppt_x"/>
                                          </p:val>
                                        </p:tav>
                                      </p:tavLst>
                                    </p:anim>
                                    <p:anim calcmode="lin" valueType="num">
                                      <p:cBhvr additive="base">
                                        <p:cTn id="32"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0-#ppt_w/2"/>
                                          </p:val>
                                        </p:tav>
                                        <p:tav tm="100000">
                                          <p:val>
                                            <p:strVal val="#ppt_x"/>
                                          </p:val>
                                        </p:tav>
                                      </p:tavLst>
                                    </p:anim>
                                    <p:anim calcmode="lin" valueType="num">
                                      <p:cBhvr additive="base">
                                        <p:cTn id="38" dur="500" fill="hold"/>
                                        <p:tgtEl>
                                          <p:spTgt spid="14"/>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0-#ppt_w/2"/>
                                          </p:val>
                                        </p:tav>
                                        <p:tav tm="100000">
                                          <p:val>
                                            <p:strVal val="#ppt_x"/>
                                          </p:val>
                                        </p:tav>
                                      </p:tavLst>
                                    </p:anim>
                                    <p:anim calcmode="lin" valueType="num">
                                      <p:cBhvr additive="base">
                                        <p:cTn id="42"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nodeType="click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0-#ppt_w/2"/>
                                          </p:val>
                                        </p:tav>
                                        <p:tav tm="100000">
                                          <p:val>
                                            <p:strVal val="#ppt_x"/>
                                          </p:val>
                                        </p:tav>
                                      </p:tavLst>
                                    </p:anim>
                                    <p:anim calcmode="lin" valueType="num">
                                      <p:cBhvr additive="base">
                                        <p:cTn id="48" dur="500" fill="hold"/>
                                        <p:tgtEl>
                                          <p:spTgt spid="17"/>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0-#ppt_w/2"/>
                                          </p:val>
                                        </p:tav>
                                        <p:tav tm="100000">
                                          <p:val>
                                            <p:strVal val="#ppt_x"/>
                                          </p:val>
                                        </p:tav>
                                      </p:tavLst>
                                    </p:anim>
                                    <p:anim calcmode="lin" valueType="num">
                                      <p:cBhvr additive="base">
                                        <p:cTn id="52"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2" grpId="0"/>
      <p:bldP spid="13"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rot="-10800000">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a:stretch>
          </a:blipFill>
        </p:spPr>
      </p:sp>
      <p:sp>
        <p:nvSpPr>
          <p:cNvPr id="3" name="Freeform 3"/>
          <p:cNvSpPr/>
          <p:nvPr/>
        </p:nvSpPr>
        <p:spPr>
          <a:xfrm>
            <a:off x="-3264750" y="-667800"/>
            <a:ext cx="5169750" cy="5430200"/>
          </a:xfrm>
          <a:custGeom>
            <a:avLst/>
            <a:gdLst/>
            <a:ahLst/>
            <a:cxnLst/>
            <a:rect l="l" t="t" r="r" b="b"/>
            <a:pathLst>
              <a:path w="5169750" h="5430200">
                <a:moveTo>
                  <a:pt x="0" y="0"/>
                </a:moveTo>
                <a:lnTo>
                  <a:pt x="5169750" y="0"/>
                </a:lnTo>
                <a:lnTo>
                  <a:pt x="5169750" y="5430200"/>
                </a:lnTo>
                <a:lnTo>
                  <a:pt x="0" y="5430200"/>
                </a:lnTo>
                <a:lnTo>
                  <a:pt x="0" y="0"/>
                </a:lnTo>
                <a:close/>
              </a:path>
            </a:pathLst>
          </a:custGeom>
          <a:blipFill>
            <a:blip r:embed="rId4"/>
            <a:stretch>
              <a:fillRect/>
            </a:stretch>
          </a:blipFill>
        </p:spPr>
      </p:sp>
      <p:sp>
        <p:nvSpPr>
          <p:cNvPr id="4" name="Freeform 4"/>
          <p:cNvSpPr/>
          <p:nvPr/>
        </p:nvSpPr>
        <p:spPr>
          <a:xfrm>
            <a:off x="15942910" y="250960"/>
            <a:ext cx="1920140" cy="969000"/>
          </a:xfrm>
          <a:custGeom>
            <a:avLst/>
            <a:gdLst/>
            <a:ahLst/>
            <a:cxnLst/>
            <a:rect l="l" t="t" r="r" b="b"/>
            <a:pathLst>
              <a:path w="1920140" h="969000">
                <a:moveTo>
                  <a:pt x="0" y="0"/>
                </a:moveTo>
                <a:lnTo>
                  <a:pt x="1920140" y="0"/>
                </a:lnTo>
                <a:lnTo>
                  <a:pt x="1920140" y="969000"/>
                </a:lnTo>
                <a:lnTo>
                  <a:pt x="0" y="969000"/>
                </a:lnTo>
                <a:lnTo>
                  <a:pt x="0" y="0"/>
                </a:lnTo>
                <a:close/>
              </a:path>
            </a:pathLst>
          </a:custGeom>
          <a:blipFill>
            <a:blip r:embed="rId5"/>
            <a:stretch>
              <a:fillRect/>
            </a:stretch>
          </a:blipFill>
        </p:spPr>
      </p:sp>
      <p:sp>
        <p:nvSpPr>
          <p:cNvPr id="5" name="Freeform 5"/>
          <p:cNvSpPr/>
          <p:nvPr/>
        </p:nvSpPr>
        <p:spPr>
          <a:xfrm flipH="1">
            <a:off x="16719912" y="5638800"/>
            <a:ext cx="2523624" cy="5772150"/>
          </a:xfrm>
          <a:custGeom>
            <a:avLst/>
            <a:gdLst/>
            <a:ahLst/>
            <a:cxnLst/>
            <a:rect l="l" t="t" r="r" b="b"/>
            <a:pathLst>
              <a:path w="2523624" h="5772150">
                <a:moveTo>
                  <a:pt x="2523624" y="0"/>
                </a:moveTo>
                <a:lnTo>
                  <a:pt x="0" y="0"/>
                </a:lnTo>
                <a:lnTo>
                  <a:pt x="0" y="5772150"/>
                </a:lnTo>
                <a:lnTo>
                  <a:pt x="2523624" y="5772150"/>
                </a:lnTo>
                <a:lnTo>
                  <a:pt x="2523624" y="0"/>
                </a:lnTo>
                <a:close/>
              </a:path>
            </a:pathLst>
          </a:custGeom>
          <a:blipFill>
            <a:blip r:embed="rId6"/>
            <a:stretch>
              <a:fillRect/>
            </a:stretch>
          </a:blipFill>
        </p:spPr>
      </p:sp>
      <p:sp>
        <p:nvSpPr>
          <p:cNvPr id="6" name="Freeform 6"/>
          <p:cNvSpPr/>
          <p:nvPr/>
        </p:nvSpPr>
        <p:spPr>
          <a:xfrm>
            <a:off x="0" y="7535130"/>
            <a:ext cx="18269414" cy="2751870"/>
          </a:xfrm>
          <a:custGeom>
            <a:avLst/>
            <a:gdLst/>
            <a:ahLst/>
            <a:cxnLst/>
            <a:rect l="l" t="t" r="r" b="b"/>
            <a:pathLst>
              <a:path w="18269414" h="2751870">
                <a:moveTo>
                  <a:pt x="0" y="0"/>
                </a:moveTo>
                <a:lnTo>
                  <a:pt x="18269414" y="0"/>
                </a:lnTo>
                <a:lnTo>
                  <a:pt x="18269414" y="2751870"/>
                </a:lnTo>
                <a:lnTo>
                  <a:pt x="0" y="2751870"/>
                </a:lnTo>
                <a:lnTo>
                  <a:pt x="0" y="0"/>
                </a:lnTo>
                <a:close/>
              </a:path>
            </a:pathLst>
          </a:custGeom>
          <a:blipFill>
            <a:blip r:embed="rId7"/>
            <a:stretch>
              <a:fillRect b="-120190"/>
            </a:stretch>
          </a:blipFill>
        </p:spPr>
      </p:sp>
      <p:pic>
        <p:nvPicPr>
          <p:cNvPr id="7" name="Picture 7"/>
          <p:cNvPicPr>
            <a:picLocks noChangeAspect="1"/>
          </p:cNvPicPr>
          <p:nvPr/>
        </p:nvPicPr>
        <p:blipFill>
          <a:blip r:embed="rId8"/>
          <a:srcRect/>
          <a:stretch>
            <a:fillRect/>
          </a:stretch>
        </p:blipFill>
        <p:spPr>
          <a:xfrm>
            <a:off x="1160535" y="6361114"/>
            <a:ext cx="1732155" cy="1351081"/>
          </a:xfrm>
          <a:prstGeom prst="rect">
            <a:avLst/>
          </a:prstGeom>
        </p:spPr>
      </p:pic>
      <p:sp>
        <p:nvSpPr>
          <p:cNvPr id="8" name="TextBox 8"/>
          <p:cNvSpPr txBox="1"/>
          <p:nvPr/>
        </p:nvSpPr>
        <p:spPr>
          <a:xfrm>
            <a:off x="4217332" y="263486"/>
            <a:ext cx="9064503" cy="5397500"/>
          </a:xfrm>
          <a:prstGeom prst="rect">
            <a:avLst/>
          </a:prstGeom>
        </p:spPr>
        <p:txBody>
          <a:bodyPr wrap="square" lIns="0" tIns="0" rIns="0" bIns="0" rtlCol="0" anchor="t">
            <a:spAutoFit/>
          </a:bodyPr>
          <a:lstStyle/>
          <a:p>
            <a:pPr algn="ctr">
              <a:lnSpc>
                <a:spcPts val="7000"/>
              </a:lnSpc>
            </a:pPr>
            <a:r>
              <a:rPr lang="en-US" sz="5000" dirty="0" err="1">
                <a:solidFill>
                  <a:srgbClr val="000000"/>
                </a:solidFill>
                <a:latin typeface="#9Slide05 Braxton Regular 1"/>
              </a:rPr>
              <a:t>Ví</a:t>
            </a:r>
            <a:r>
              <a:rPr lang="en-US" sz="5000" dirty="0">
                <a:solidFill>
                  <a:srgbClr val="000000"/>
                </a:solidFill>
                <a:latin typeface="#9Slide05 Braxton Regular 1"/>
              </a:rPr>
              <a:t> </a:t>
            </a:r>
            <a:r>
              <a:rPr lang="en-US" sz="5000" dirty="0" err="1">
                <a:solidFill>
                  <a:srgbClr val="000000"/>
                </a:solidFill>
                <a:latin typeface="#9Slide05 Braxton Regular 1"/>
              </a:rPr>
              <a:t>dụ</a:t>
            </a:r>
            <a:r>
              <a:rPr lang="en-US" sz="5000" dirty="0">
                <a:solidFill>
                  <a:srgbClr val="000000"/>
                </a:solidFill>
                <a:latin typeface="#9Slide05 Braxton Regular 1"/>
              </a:rPr>
              <a:t> 1: </a:t>
            </a:r>
            <a:r>
              <a:rPr lang="en-US" sz="5000" dirty="0" err="1">
                <a:solidFill>
                  <a:srgbClr val="B22033"/>
                </a:solidFill>
                <a:latin typeface="#9Slide05 Braxton Regular 1"/>
              </a:rPr>
              <a:t>Mùa</a:t>
            </a:r>
            <a:r>
              <a:rPr lang="en-US" sz="5000" dirty="0">
                <a:solidFill>
                  <a:srgbClr val="B22033"/>
                </a:solidFill>
                <a:latin typeface="#9Slide05 Braxton Regular 1"/>
              </a:rPr>
              <a:t> </a:t>
            </a:r>
            <a:r>
              <a:rPr lang="en-US" sz="5000" dirty="0" err="1">
                <a:solidFill>
                  <a:srgbClr val="B22033"/>
                </a:solidFill>
                <a:latin typeface="#9Slide05 Braxton Regular 1"/>
              </a:rPr>
              <a:t>thu</a:t>
            </a:r>
            <a:r>
              <a:rPr lang="en-US" sz="5000" dirty="0">
                <a:solidFill>
                  <a:srgbClr val="B22033"/>
                </a:solidFill>
                <a:latin typeface="#9Slide05 Braxton Regular 1"/>
              </a:rPr>
              <a:t> nay </a:t>
            </a:r>
            <a:r>
              <a:rPr lang="en-US" sz="5000" dirty="0" err="1">
                <a:solidFill>
                  <a:srgbClr val="B22033"/>
                </a:solidFill>
                <a:latin typeface="#9Slide05 Braxton Regular 1"/>
              </a:rPr>
              <a:t>khác</a:t>
            </a:r>
            <a:r>
              <a:rPr lang="en-US" sz="5000" dirty="0">
                <a:solidFill>
                  <a:srgbClr val="B22033"/>
                </a:solidFill>
                <a:latin typeface="#9Slide05 Braxton Regular 1"/>
              </a:rPr>
              <a:t> </a:t>
            </a:r>
            <a:r>
              <a:rPr lang="en-US" sz="5000" dirty="0" err="1">
                <a:solidFill>
                  <a:srgbClr val="B22033"/>
                </a:solidFill>
                <a:latin typeface="#9Slide05 Braxton Regular 1"/>
              </a:rPr>
              <a:t>rồi</a:t>
            </a:r>
            <a:endParaRPr lang="en-US" sz="5000" dirty="0">
              <a:solidFill>
                <a:srgbClr val="B22033"/>
              </a:solidFill>
              <a:latin typeface="#9Slide05 Braxton Regular 1"/>
            </a:endParaRPr>
          </a:p>
          <a:p>
            <a:pPr algn="ctr">
              <a:lnSpc>
                <a:spcPts val="7000"/>
              </a:lnSpc>
            </a:pPr>
            <a:r>
              <a:rPr lang="en-US" sz="5000" dirty="0" err="1">
                <a:solidFill>
                  <a:srgbClr val="B22033"/>
                </a:solidFill>
                <a:latin typeface="#9Slide05 Braxton Regular 1"/>
              </a:rPr>
              <a:t>Tôi</a:t>
            </a:r>
            <a:r>
              <a:rPr lang="en-US" sz="5000" dirty="0">
                <a:solidFill>
                  <a:srgbClr val="B22033"/>
                </a:solidFill>
                <a:latin typeface="#9Slide05 Braxton Regular 1"/>
              </a:rPr>
              <a:t> </a:t>
            </a:r>
            <a:r>
              <a:rPr lang="en-US" sz="5000" dirty="0" err="1">
                <a:solidFill>
                  <a:srgbClr val="B22033"/>
                </a:solidFill>
                <a:latin typeface="#9Slide05 Braxton Regular 1"/>
              </a:rPr>
              <a:t>đứng</a:t>
            </a:r>
            <a:r>
              <a:rPr lang="en-US" sz="5000" dirty="0">
                <a:solidFill>
                  <a:srgbClr val="B22033"/>
                </a:solidFill>
                <a:latin typeface="#9Slide05 Braxton Regular 1"/>
              </a:rPr>
              <a:t> </a:t>
            </a:r>
            <a:r>
              <a:rPr lang="en-US" sz="5000" dirty="0" err="1">
                <a:solidFill>
                  <a:srgbClr val="B22033"/>
                </a:solidFill>
                <a:latin typeface="#9Slide05 Braxton Regular 1"/>
              </a:rPr>
              <a:t>vui</a:t>
            </a:r>
            <a:r>
              <a:rPr lang="en-US" sz="5000" dirty="0">
                <a:solidFill>
                  <a:srgbClr val="B22033"/>
                </a:solidFill>
                <a:latin typeface="#9Slide05 Braxton Regular 1"/>
              </a:rPr>
              <a:t> </a:t>
            </a:r>
            <a:r>
              <a:rPr lang="en-US" sz="5000" dirty="0" err="1">
                <a:solidFill>
                  <a:srgbClr val="B22033"/>
                </a:solidFill>
                <a:latin typeface="#9Slide05 Braxton Regular 1"/>
              </a:rPr>
              <a:t>nghe</a:t>
            </a:r>
            <a:r>
              <a:rPr lang="en-US" sz="5000" dirty="0">
                <a:solidFill>
                  <a:srgbClr val="B22033"/>
                </a:solidFill>
                <a:latin typeface="#9Slide05 Braxton Regular 1"/>
              </a:rPr>
              <a:t> </a:t>
            </a:r>
            <a:r>
              <a:rPr lang="en-US" sz="5000" dirty="0" err="1">
                <a:solidFill>
                  <a:srgbClr val="B22033"/>
                </a:solidFill>
                <a:latin typeface="#9Slide05 Braxton Regular 1"/>
              </a:rPr>
              <a:t>giữa</a:t>
            </a:r>
            <a:r>
              <a:rPr lang="en-US" sz="5000" dirty="0">
                <a:solidFill>
                  <a:srgbClr val="B22033"/>
                </a:solidFill>
                <a:latin typeface="#9Slide05 Braxton Regular 1"/>
              </a:rPr>
              <a:t> </a:t>
            </a:r>
            <a:r>
              <a:rPr lang="en-US" sz="5000" dirty="0" err="1">
                <a:solidFill>
                  <a:srgbClr val="B22033"/>
                </a:solidFill>
                <a:latin typeface="#9Slide05 Braxton Regular 1"/>
              </a:rPr>
              <a:t>núi</a:t>
            </a:r>
            <a:r>
              <a:rPr lang="en-US" sz="5000" dirty="0">
                <a:solidFill>
                  <a:srgbClr val="B22033"/>
                </a:solidFill>
                <a:latin typeface="#9Slide05 Braxton Regular 1"/>
              </a:rPr>
              <a:t> </a:t>
            </a:r>
            <a:r>
              <a:rPr lang="en-US" sz="5000" dirty="0" err="1">
                <a:solidFill>
                  <a:srgbClr val="B22033"/>
                </a:solidFill>
                <a:latin typeface="#9Slide05 Braxton Regular 1"/>
              </a:rPr>
              <a:t>đồi</a:t>
            </a:r>
            <a:endParaRPr lang="en-US" sz="5000" dirty="0">
              <a:solidFill>
                <a:srgbClr val="B22033"/>
              </a:solidFill>
              <a:latin typeface="#9Slide05 Braxton Regular 1"/>
            </a:endParaRPr>
          </a:p>
          <a:p>
            <a:pPr algn="ctr">
              <a:lnSpc>
                <a:spcPts val="7000"/>
              </a:lnSpc>
            </a:pPr>
            <a:r>
              <a:rPr lang="en-US" sz="5000" dirty="0" err="1">
                <a:solidFill>
                  <a:srgbClr val="B22033"/>
                </a:solidFill>
                <a:latin typeface="#9Slide05 Braxton Regular 1"/>
              </a:rPr>
              <a:t>Gió</a:t>
            </a:r>
            <a:r>
              <a:rPr lang="en-US" sz="5000" dirty="0">
                <a:solidFill>
                  <a:srgbClr val="B22033"/>
                </a:solidFill>
                <a:latin typeface="#9Slide05 Braxton Regular 1"/>
              </a:rPr>
              <a:t> </a:t>
            </a:r>
            <a:r>
              <a:rPr lang="en-US" sz="5000" dirty="0" err="1">
                <a:solidFill>
                  <a:srgbClr val="B22033"/>
                </a:solidFill>
                <a:latin typeface="#9Slide05 Braxton Regular 1"/>
              </a:rPr>
              <a:t>thổi</a:t>
            </a:r>
            <a:r>
              <a:rPr lang="en-US" sz="5000" dirty="0">
                <a:solidFill>
                  <a:srgbClr val="B22033"/>
                </a:solidFill>
                <a:latin typeface="#9Slide05 Braxton Regular 1"/>
              </a:rPr>
              <a:t> </a:t>
            </a:r>
            <a:r>
              <a:rPr lang="en-US" sz="5000" dirty="0" err="1">
                <a:solidFill>
                  <a:srgbClr val="B22033"/>
                </a:solidFill>
                <a:latin typeface="#9Slide05 Braxton Regular 1"/>
              </a:rPr>
              <a:t>rừng</a:t>
            </a:r>
            <a:r>
              <a:rPr lang="en-US" sz="5000" dirty="0">
                <a:solidFill>
                  <a:srgbClr val="B22033"/>
                </a:solidFill>
                <a:latin typeface="#9Slide05 Braxton Regular 1"/>
              </a:rPr>
              <a:t> </a:t>
            </a:r>
            <a:r>
              <a:rPr lang="en-US" sz="5000" dirty="0" err="1">
                <a:solidFill>
                  <a:srgbClr val="B22033"/>
                </a:solidFill>
                <a:latin typeface="#9Slide05 Braxton Regular 1"/>
              </a:rPr>
              <a:t>tre</a:t>
            </a:r>
            <a:r>
              <a:rPr lang="en-US" sz="5000" dirty="0">
                <a:solidFill>
                  <a:srgbClr val="B22033"/>
                </a:solidFill>
                <a:latin typeface="#9Slide05 Braxton Regular 1"/>
              </a:rPr>
              <a:t> </a:t>
            </a:r>
            <a:r>
              <a:rPr lang="en-US" sz="5000" dirty="0" err="1">
                <a:solidFill>
                  <a:srgbClr val="B22033"/>
                </a:solidFill>
                <a:latin typeface="#9Slide05 Braxton Regular 1"/>
              </a:rPr>
              <a:t>phấp</a:t>
            </a:r>
            <a:r>
              <a:rPr lang="en-US" sz="5000" dirty="0">
                <a:solidFill>
                  <a:srgbClr val="B22033"/>
                </a:solidFill>
                <a:latin typeface="#9Slide05 Braxton Regular 1"/>
              </a:rPr>
              <a:t> </a:t>
            </a:r>
            <a:r>
              <a:rPr lang="en-US" sz="5000" dirty="0" err="1">
                <a:solidFill>
                  <a:srgbClr val="B22033"/>
                </a:solidFill>
                <a:latin typeface="#9Slide05 Braxton Regular 1"/>
              </a:rPr>
              <a:t>phới</a:t>
            </a:r>
            <a:endParaRPr lang="en-US" sz="5000" dirty="0">
              <a:solidFill>
                <a:srgbClr val="B22033"/>
              </a:solidFill>
              <a:latin typeface="#9Slide05 Braxton Regular 1"/>
            </a:endParaRPr>
          </a:p>
          <a:p>
            <a:pPr algn="ctr">
              <a:lnSpc>
                <a:spcPts val="7000"/>
              </a:lnSpc>
            </a:pPr>
            <a:r>
              <a:rPr lang="en-US" sz="5000" dirty="0" err="1">
                <a:solidFill>
                  <a:srgbClr val="B22033"/>
                </a:solidFill>
                <a:latin typeface="#9Slide05 Braxton Regular 1"/>
              </a:rPr>
              <a:t>Trời</a:t>
            </a:r>
            <a:r>
              <a:rPr lang="en-US" sz="5000" dirty="0">
                <a:solidFill>
                  <a:srgbClr val="B22033"/>
                </a:solidFill>
                <a:latin typeface="#9Slide05 Braxton Regular 1"/>
              </a:rPr>
              <a:t> </a:t>
            </a:r>
            <a:r>
              <a:rPr lang="en-US" sz="5000" dirty="0" err="1">
                <a:solidFill>
                  <a:srgbClr val="B22033"/>
                </a:solidFill>
                <a:latin typeface="#9Slide05 Braxton Regular 1"/>
              </a:rPr>
              <a:t>thu</a:t>
            </a:r>
            <a:r>
              <a:rPr lang="en-US" sz="5000" dirty="0">
                <a:solidFill>
                  <a:srgbClr val="B22033"/>
                </a:solidFill>
                <a:latin typeface="#9Slide05 Braxton Regular 1"/>
              </a:rPr>
              <a:t>……………………...</a:t>
            </a:r>
          </a:p>
          <a:p>
            <a:pPr algn="ctr">
              <a:lnSpc>
                <a:spcPts val="7000"/>
              </a:lnSpc>
            </a:pPr>
            <a:r>
              <a:rPr lang="en-US" sz="5000" dirty="0" err="1">
                <a:solidFill>
                  <a:srgbClr val="B22033"/>
                </a:solidFill>
                <a:latin typeface="#9Slide05 Braxton Regular 1"/>
              </a:rPr>
              <a:t>Trong</a:t>
            </a:r>
            <a:r>
              <a:rPr lang="en-US" sz="5000" dirty="0">
                <a:solidFill>
                  <a:srgbClr val="B22033"/>
                </a:solidFill>
                <a:latin typeface="#9Slide05 Braxton Regular 1"/>
              </a:rPr>
              <a:t> </a:t>
            </a:r>
            <a:r>
              <a:rPr lang="en-US" sz="5000" dirty="0" err="1">
                <a:solidFill>
                  <a:srgbClr val="B22033"/>
                </a:solidFill>
                <a:latin typeface="#9Slide05 Braxton Regular 1"/>
              </a:rPr>
              <a:t>biếc</a:t>
            </a:r>
            <a:r>
              <a:rPr lang="en-US" sz="5000" dirty="0">
                <a:solidFill>
                  <a:srgbClr val="B22033"/>
                </a:solidFill>
                <a:latin typeface="#9Slide05 Braxton Regular 1"/>
              </a:rPr>
              <a:t> </a:t>
            </a:r>
            <a:r>
              <a:rPr lang="en-US" sz="5000" dirty="0" err="1">
                <a:solidFill>
                  <a:srgbClr val="B22033"/>
                </a:solidFill>
                <a:latin typeface="#9Slide05 Braxton Regular 1"/>
              </a:rPr>
              <a:t>nói</a:t>
            </a:r>
            <a:r>
              <a:rPr lang="en-US" sz="5000" dirty="0">
                <a:solidFill>
                  <a:srgbClr val="B22033"/>
                </a:solidFill>
                <a:latin typeface="#9Slide05 Braxton Regular 1"/>
              </a:rPr>
              <a:t> </a:t>
            </a:r>
            <a:r>
              <a:rPr lang="en-US" sz="5000" dirty="0" err="1">
                <a:solidFill>
                  <a:srgbClr val="B22033"/>
                </a:solidFill>
                <a:latin typeface="#9Slide05 Braxton Regular 1"/>
              </a:rPr>
              <a:t>cười</a:t>
            </a:r>
            <a:r>
              <a:rPr lang="en-US" sz="5000" dirty="0">
                <a:solidFill>
                  <a:srgbClr val="B22033"/>
                </a:solidFill>
                <a:latin typeface="#9Slide05 Braxton Regular 1"/>
              </a:rPr>
              <a:t> </a:t>
            </a:r>
            <a:r>
              <a:rPr lang="en-US" sz="5000" dirty="0" err="1">
                <a:solidFill>
                  <a:srgbClr val="B22033"/>
                </a:solidFill>
                <a:latin typeface="#9Slide05 Braxton Regular 1"/>
              </a:rPr>
              <a:t>thiết</a:t>
            </a:r>
            <a:r>
              <a:rPr lang="en-US" sz="5000" dirty="0">
                <a:solidFill>
                  <a:srgbClr val="B22033"/>
                </a:solidFill>
                <a:latin typeface="#9Slide05 Braxton Regular 1"/>
              </a:rPr>
              <a:t> </a:t>
            </a:r>
            <a:r>
              <a:rPr lang="en-US" sz="5000" dirty="0" err="1">
                <a:solidFill>
                  <a:srgbClr val="B22033"/>
                </a:solidFill>
                <a:latin typeface="#9Slide05 Braxton Regular 1"/>
              </a:rPr>
              <a:t>tha</a:t>
            </a:r>
            <a:r>
              <a:rPr lang="en-US" sz="5000" dirty="0">
                <a:solidFill>
                  <a:srgbClr val="B22033"/>
                </a:solidFill>
                <a:latin typeface="#9Slide05 Braxton Regular 1"/>
              </a:rPr>
              <a:t>.</a:t>
            </a:r>
          </a:p>
          <a:p>
            <a:pPr algn="ctr">
              <a:lnSpc>
                <a:spcPts val="7000"/>
              </a:lnSpc>
            </a:pPr>
            <a:endParaRPr lang="en-US" sz="5000" dirty="0">
              <a:solidFill>
                <a:srgbClr val="B22033"/>
              </a:solidFill>
              <a:latin typeface="#9Slide05 Braxton Regular 1"/>
            </a:endParaRPr>
          </a:p>
        </p:txBody>
      </p:sp>
      <p:sp>
        <p:nvSpPr>
          <p:cNvPr id="9" name="TextBox 9"/>
          <p:cNvSpPr txBox="1"/>
          <p:nvPr/>
        </p:nvSpPr>
        <p:spPr>
          <a:xfrm>
            <a:off x="2000022" y="5285564"/>
            <a:ext cx="3812768" cy="833818"/>
          </a:xfrm>
          <a:prstGeom prst="rect">
            <a:avLst/>
          </a:prstGeom>
        </p:spPr>
        <p:txBody>
          <a:bodyPr wrap="square" lIns="0" tIns="0" rIns="0" bIns="0" rtlCol="0" anchor="t">
            <a:spAutoFit/>
          </a:bodyPr>
          <a:lstStyle/>
          <a:p>
            <a:pPr algn="ctr">
              <a:lnSpc>
                <a:spcPts val="6999"/>
              </a:lnSpc>
            </a:pPr>
            <a:r>
              <a:rPr lang="en-US" sz="4999" dirty="0">
                <a:solidFill>
                  <a:srgbClr val="000000"/>
                </a:solidFill>
                <a:latin typeface="#9Slide05 Braxton Regular 2"/>
              </a:rPr>
              <a:t>A. </a:t>
            </a:r>
            <a:r>
              <a:rPr lang="en-US" sz="4999" dirty="0" err="1">
                <a:solidFill>
                  <a:srgbClr val="000000"/>
                </a:solidFill>
                <a:latin typeface="#9Slide05 Braxton Regular 2"/>
              </a:rPr>
              <a:t>thay</a:t>
            </a:r>
            <a:r>
              <a:rPr lang="en-US" sz="4999" dirty="0">
                <a:solidFill>
                  <a:srgbClr val="000000"/>
                </a:solidFill>
                <a:latin typeface="#9Slide05 Braxton Regular 2"/>
              </a:rPr>
              <a:t> </a:t>
            </a:r>
            <a:r>
              <a:rPr lang="en-US" sz="4999" dirty="0" err="1">
                <a:solidFill>
                  <a:srgbClr val="000000"/>
                </a:solidFill>
                <a:latin typeface="#9Slide05 Braxton Regular 2"/>
              </a:rPr>
              <a:t>màu</a:t>
            </a:r>
            <a:r>
              <a:rPr lang="en-US" sz="4999" dirty="0">
                <a:solidFill>
                  <a:srgbClr val="000000"/>
                </a:solidFill>
                <a:latin typeface="#9Slide05 Braxton Regular 2"/>
              </a:rPr>
              <a:t> </a:t>
            </a:r>
            <a:r>
              <a:rPr lang="en-US" sz="4999" dirty="0" err="1">
                <a:solidFill>
                  <a:srgbClr val="000000"/>
                </a:solidFill>
                <a:latin typeface="#9Slide05 Braxton Regular 2"/>
              </a:rPr>
              <a:t>mới</a:t>
            </a:r>
            <a:endParaRPr lang="en-US" sz="4999" dirty="0">
              <a:solidFill>
                <a:srgbClr val="000000"/>
              </a:solidFill>
              <a:latin typeface="#9Slide05 Braxton Regular 2"/>
            </a:endParaRPr>
          </a:p>
        </p:txBody>
      </p:sp>
      <p:sp>
        <p:nvSpPr>
          <p:cNvPr id="10" name="TextBox 10"/>
          <p:cNvSpPr txBox="1"/>
          <p:nvPr/>
        </p:nvSpPr>
        <p:spPr>
          <a:xfrm>
            <a:off x="2026613" y="6576279"/>
            <a:ext cx="3546211" cy="958851"/>
          </a:xfrm>
          <a:prstGeom prst="rect">
            <a:avLst/>
          </a:prstGeom>
        </p:spPr>
        <p:txBody>
          <a:bodyPr lIns="0" tIns="0" rIns="0" bIns="0" rtlCol="0" anchor="t">
            <a:spAutoFit/>
          </a:bodyPr>
          <a:lstStyle/>
          <a:p>
            <a:pPr algn="ctr">
              <a:lnSpc>
                <a:spcPts val="6999"/>
              </a:lnSpc>
            </a:pPr>
            <a:r>
              <a:rPr lang="en-US" sz="4999" dirty="0">
                <a:solidFill>
                  <a:srgbClr val="000000"/>
                </a:solidFill>
                <a:latin typeface="#9Slide05 Braxton Regular 2"/>
              </a:rPr>
              <a:t>B. </a:t>
            </a:r>
            <a:r>
              <a:rPr lang="en-US" sz="4999" dirty="0" err="1">
                <a:solidFill>
                  <a:srgbClr val="000000"/>
                </a:solidFill>
                <a:latin typeface="#9Slide05 Braxton Regular 2"/>
              </a:rPr>
              <a:t>thay</a:t>
            </a:r>
            <a:r>
              <a:rPr lang="en-US" sz="4999" dirty="0">
                <a:solidFill>
                  <a:srgbClr val="000000"/>
                </a:solidFill>
                <a:latin typeface="#9Slide05 Braxton Regular 2"/>
              </a:rPr>
              <a:t> </a:t>
            </a:r>
            <a:r>
              <a:rPr lang="en-US" sz="4999" dirty="0" err="1">
                <a:solidFill>
                  <a:srgbClr val="000000"/>
                </a:solidFill>
                <a:latin typeface="#9Slide05 Braxton Regular 2"/>
              </a:rPr>
              <a:t>áo</a:t>
            </a:r>
            <a:r>
              <a:rPr lang="en-US" sz="4999" dirty="0">
                <a:solidFill>
                  <a:srgbClr val="000000"/>
                </a:solidFill>
                <a:latin typeface="#9Slide05 Braxton Regular 2"/>
              </a:rPr>
              <a:t> </a:t>
            </a:r>
            <a:r>
              <a:rPr lang="en-US" sz="4999" dirty="0" err="1">
                <a:solidFill>
                  <a:srgbClr val="000000"/>
                </a:solidFill>
                <a:latin typeface="#9Slide05 Braxton Regular 2"/>
              </a:rPr>
              <a:t>mới</a:t>
            </a:r>
            <a:r>
              <a:rPr lang="en-US" sz="4999" dirty="0">
                <a:solidFill>
                  <a:srgbClr val="000000"/>
                </a:solidFill>
                <a:latin typeface="#9Slide05 Braxton Regular 2"/>
              </a:rPr>
              <a:t>   </a:t>
            </a:r>
          </a:p>
        </p:txBody>
      </p:sp>
      <p:sp>
        <p:nvSpPr>
          <p:cNvPr id="11" name="TextBox 11"/>
          <p:cNvSpPr txBox="1"/>
          <p:nvPr/>
        </p:nvSpPr>
        <p:spPr>
          <a:xfrm>
            <a:off x="9765925" y="5336238"/>
            <a:ext cx="4921304" cy="833818"/>
          </a:xfrm>
          <a:prstGeom prst="rect">
            <a:avLst/>
          </a:prstGeom>
        </p:spPr>
        <p:txBody>
          <a:bodyPr wrap="square" lIns="0" tIns="0" rIns="0" bIns="0" rtlCol="0" anchor="t">
            <a:spAutoFit/>
          </a:bodyPr>
          <a:lstStyle/>
          <a:p>
            <a:pPr algn="ctr">
              <a:lnSpc>
                <a:spcPts val="6999"/>
              </a:lnSpc>
            </a:pPr>
            <a:r>
              <a:rPr lang="en-US" sz="4999" dirty="0">
                <a:solidFill>
                  <a:srgbClr val="000000"/>
                </a:solidFill>
                <a:latin typeface="#9Slide05 Braxton Regular 2"/>
              </a:rPr>
              <a:t>C. </a:t>
            </a:r>
            <a:r>
              <a:rPr lang="en-US" sz="4999" dirty="0" err="1">
                <a:solidFill>
                  <a:srgbClr val="000000"/>
                </a:solidFill>
                <a:latin typeface="#9Slide05 Braxton Regular 2"/>
              </a:rPr>
              <a:t>chuyển</a:t>
            </a:r>
            <a:r>
              <a:rPr lang="en-US" sz="4999" dirty="0">
                <a:solidFill>
                  <a:srgbClr val="000000"/>
                </a:solidFill>
                <a:latin typeface="#9Slide05 Braxton Regular 2"/>
              </a:rPr>
              <a:t> </a:t>
            </a:r>
            <a:r>
              <a:rPr lang="en-US" sz="4999" dirty="0" err="1">
                <a:solidFill>
                  <a:srgbClr val="000000"/>
                </a:solidFill>
                <a:latin typeface="#9Slide05 Braxton Regular 2"/>
              </a:rPr>
              <a:t>mùa</a:t>
            </a:r>
            <a:r>
              <a:rPr lang="en-US" sz="4999" dirty="0">
                <a:solidFill>
                  <a:srgbClr val="000000"/>
                </a:solidFill>
                <a:latin typeface="#9Slide05 Braxton Regular 2"/>
              </a:rPr>
              <a:t> </a:t>
            </a:r>
            <a:r>
              <a:rPr lang="en-US" sz="4999" dirty="0" err="1">
                <a:solidFill>
                  <a:srgbClr val="000000"/>
                </a:solidFill>
                <a:latin typeface="#9Slide05 Braxton Regular 2"/>
              </a:rPr>
              <a:t>mới</a:t>
            </a:r>
            <a:endParaRPr lang="en-US" sz="4999" dirty="0">
              <a:solidFill>
                <a:srgbClr val="000000"/>
              </a:solidFill>
              <a:latin typeface="#9Slide05 Braxton Regular 2"/>
            </a:endParaRPr>
          </a:p>
        </p:txBody>
      </p:sp>
      <p:sp>
        <p:nvSpPr>
          <p:cNvPr id="12" name="TextBox 12"/>
          <p:cNvSpPr txBox="1"/>
          <p:nvPr/>
        </p:nvSpPr>
        <p:spPr>
          <a:xfrm>
            <a:off x="10043398" y="6576279"/>
            <a:ext cx="4013994" cy="958851"/>
          </a:xfrm>
          <a:prstGeom prst="rect">
            <a:avLst/>
          </a:prstGeom>
        </p:spPr>
        <p:txBody>
          <a:bodyPr lIns="0" tIns="0" rIns="0" bIns="0" rtlCol="0" anchor="t">
            <a:spAutoFit/>
          </a:bodyPr>
          <a:lstStyle/>
          <a:p>
            <a:pPr algn="ctr">
              <a:lnSpc>
                <a:spcPts val="6999"/>
              </a:lnSpc>
            </a:pPr>
            <a:r>
              <a:rPr lang="en-US" sz="4999">
                <a:solidFill>
                  <a:srgbClr val="000000"/>
                </a:solidFill>
                <a:latin typeface="#9Slide05 Braxton Regular 2"/>
              </a:rPr>
              <a:t>D. chuyển áo mới  </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rot="-10800000">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a:stretch>
          </a:blipFill>
        </p:spPr>
      </p:sp>
      <p:sp>
        <p:nvSpPr>
          <p:cNvPr id="3" name="Freeform 3"/>
          <p:cNvSpPr/>
          <p:nvPr/>
        </p:nvSpPr>
        <p:spPr>
          <a:xfrm>
            <a:off x="-3264750" y="-667800"/>
            <a:ext cx="5169750" cy="5430200"/>
          </a:xfrm>
          <a:custGeom>
            <a:avLst/>
            <a:gdLst/>
            <a:ahLst/>
            <a:cxnLst/>
            <a:rect l="l" t="t" r="r" b="b"/>
            <a:pathLst>
              <a:path w="5169750" h="5430200">
                <a:moveTo>
                  <a:pt x="0" y="0"/>
                </a:moveTo>
                <a:lnTo>
                  <a:pt x="5169750" y="0"/>
                </a:lnTo>
                <a:lnTo>
                  <a:pt x="5169750" y="5430200"/>
                </a:lnTo>
                <a:lnTo>
                  <a:pt x="0" y="5430200"/>
                </a:lnTo>
                <a:lnTo>
                  <a:pt x="0" y="0"/>
                </a:lnTo>
                <a:close/>
              </a:path>
            </a:pathLst>
          </a:custGeom>
          <a:blipFill>
            <a:blip r:embed="rId4"/>
            <a:stretch>
              <a:fillRect/>
            </a:stretch>
          </a:blipFill>
        </p:spPr>
      </p:sp>
      <p:sp>
        <p:nvSpPr>
          <p:cNvPr id="4" name="Freeform 4"/>
          <p:cNvSpPr/>
          <p:nvPr/>
        </p:nvSpPr>
        <p:spPr>
          <a:xfrm>
            <a:off x="15942910" y="250960"/>
            <a:ext cx="1920140" cy="969000"/>
          </a:xfrm>
          <a:custGeom>
            <a:avLst/>
            <a:gdLst/>
            <a:ahLst/>
            <a:cxnLst/>
            <a:rect l="l" t="t" r="r" b="b"/>
            <a:pathLst>
              <a:path w="1920140" h="969000">
                <a:moveTo>
                  <a:pt x="0" y="0"/>
                </a:moveTo>
                <a:lnTo>
                  <a:pt x="1920140" y="0"/>
                </a:lnTo>
                <a:lnTo>
                  <a:pt x="1920140" y="969000"/>
                </a:lnTo>
                <a:lnTo>
                  <a:pt x="0" y="969000"/>
                </a:lnTo>
                <a:lnTo>
                  <a:pt x="0" y="0"/>
                </a:lnTo>
                <a:close/>
              </a:path>
            </a:pathLst>
          </a:custGeom>
          <a:blipFill>
            <a:blip r:embed="rId5"/>
            <a:stretch>
              <a:fillRect/>
            </a:stretch>
          </a:blipFill>
        </p:spPr>
      </p:sp>
      <p:sp>
        <p:nvSpPr>
          <p:cNvPr id="5" name="Freeform 5"/>
          <p:cNvSpPr/>
          <p:nvPr/>
        </p:nvSpPr>
        <p:spPr>
          <a:xfrm flipH="1">
            <a:off x="17105804" y="6989082"/>
            <a:ext cx="1984236" cy="4538437"/>
          </a:xfrm>
          <a:custGeom>
            <a:avLst/>
            <a:gdLst/>
            <a:ahLst/>
            <a:cxnLst/>
            <a:rect l="l" t="t" r="r" b="b"/>
            <a:pathLst>
              <a:path w="1984236" h="4538437">
                <a:moveTo>
                  <a:pt x="1984236" y="0"/>
                </a:moveTo>
                <a:lnTo>
                  <a:pt x="0" y="0"/>
                </a:lnTo>
                <a:lnTo>
                  <a:pt x="0" y="4538436"/>
                </a:lnTo>
                <a:lnTo>
                  <a:pt x="1984236" y="4538436"/>
                </a:lnTo>
                <a:lnTo>
                  <a:pt x="1984236" y="0"/>
                </a:lnTo>
                <a:close/>
              </a:path>
            </a:pathLst>
          </a:custGeom>
          <a:blipFill>
            <a:blip r:embed="rId6"/>
            <a:stretch>
              <a:fillRect/>
            </a:stretch>
          </a:blipFill>
        </p:spPr>
      </p:sp>
      <p:sp>
        <p:nvSpPr>
          <p:cNvPr id="6" name="TextBox 6"/>
          <p:cNvSpPr txBox="1"/>
          <p:nvPr/>
        </p:nvSpPr>
        <p:spPr>
          <a:xfrm>
            <a:off x="1905000" y="398792"/>
            <a:ext cx="9002247" cy="971550"/>
          </a:xfrm>
          <a:prstGeom prst="rect">
            <a:avLst/>
          </a:prstGeom>
        </p:spPr>
        <p:txBody>
          <a:bodyPr lIns="0" tIns="0" rIns="0" bIns="0" rtlCol="0" anchor="t">
            <a:spAutoFit/>
          </a:bodyPr>
          <a:lstStyle/>
          <a:p>
            <a:pPr algn="l">
              <a:lnSpc>
                <a:spcPts val="7200"/>
              </a:lnSpc>
            </a:pPr>
            <a:r>
              <a:rPr lang="en-US" sz="6000">
                <a:solidFill>
                  <a:srgbClr val="B22033"/>
                </a:solidFill>
                <a:latin typeface="#9Slide05 SVNLifehack Script"/>
              </a:rPr>
              <a:t>III. Khám phá văn bản</a:t>
            </a:r>
          </a:p>
        </p:txBody>
      </p:sp>
      <p:sp>
        <p:nvSpPr>
          <p:cNvPr id="7" name="TextBox 7"/>
          <p:cNvSpPr txBox="1"/>
          <p:nvPr/>
        </p:nvSpPr>
        <p:spPr>
          <a:xfrm>
            <a:off x="2312768" y="1417967"/>
            <a:ext cx="6801825" cy="863600"/>
          </a:xfrm>
          <a:prstGeom prst="rect">
            <a:avLst/>
          </a:prstGeom>
        </p:spPr>
        <p:txBody>
          <a:bodyPr lIns="0" tIns="0" rIns="0" bIns="0" rtlCol="0" anchor="t">
            <a:spAutoFit/>
          </a:bodyPr>
          <a:lstStyle/>
          <a:p>
            <a:pPr algn="just">
              <a:lnSpc>
                <a:spcPts val="7000"/>
              </a:lnSpc>
            </a:pPr>
            <a:r>
              <a:rPr lang="en-US" sz="5000">
                <a:solidFill>
                  <a:srgbClr val="863D3D"/>
                </a:solidFill>
                <a:latin typeface="#9Slide07 SVNUT Triumph Press"/>
              </a:rPr>
              <a:t>1. Tác giả, tác phẩm</a:t>
            </a:r>
          </a:p>
        </p:txBody>
      </p:sp>
      <p:sp>
        <p:nvSpPr>
          <p:cNvPr id="8" name="TextBox 8"/>
          <p:cNvSpPr txBox="1"/>
          <p:nvPr/>
        </p:nvSpPr>
        <p:spPr>
          <a:xfrm>
            <a:off x="2801140" y="2338717"/>
            <a:ext cx="4623087" cy="748031"/>
          </a:xfrm>
          <a:prstGeom prst="rect">
            <a:avLst/>
          </a:prstGeom>
        </p:spPr>
        <p:txBody>
          <a:bodyPr lIns="0" tIns="0" rIns="0" bIns="0" rtlCol="0" anchor="t">
            <a:spAutoFit/>
          </a:bodyPr>
          <a:lstStyle/>
          <a:p>
            <a:pPr algn="just">
              <a:lnSpc>
                <a:spcPts val="6019"/>
              </a:lnSpc>
            </a:pPr>
            <a:r>
              <a:rPr lang="en-US" sz="4299" dirty="0">
                <a:solidFill>
                  <a:srgbClr val="473B3B"/>
                </a:solidFill>
                <a:latin typeface="Roboto Condensed Bold"/>
              </a:rPr>
              <a:t>a. </a:t>
            </a:r>
            <a:r>
              <a:rPr lang="en-US" sz="4299" dirty="0" err="1">
                <a:solidFill>
                  <a:srgbClr val="473B3B"/>
                </a:solidFill>
                <a:latin typeface="Roboto Condensed Bold"/>
              </a:rPr>
              <a:t>Tác</a:t>
            </a:r>
            <a:r>
              <a:rPr lang="en-US" sz="4299" dirty="0">
                <a:solidFill>
                  <a:srgbClr val="473B3B"/>
                </a:solidFill>
                <a:latin typeface="Roboto Condensed Bold"/>
              </a:rPr>
              <a:t> </a:t>
            </a:r>
            <a:r>
              <a:rPr lang="en-US" sz="4299" dirty="0" err="1">
                <a:solidFill>
                  <a:srgbClr val="473B3B"/>
                </a:solidFill>
                <a:latin typeface="Roboto Condensed Bold"/>
              </a:rPr>
              <a:t>giả</a:t>
            </a:r>
            <a:r>
              <a:rPr lang="en-US" sz="4299" dirty="0">
                <a:solidFill>
                  <a:srgbClr val="473B3B"/>
                </a:solidFill>
                <a:latin typeface="Roboto Condensed Bold"/>
              </a:rPr>
              <a:t> </a:t>
            </a:r>
            <a:r>
              <a:rPr lang="en-US" sz="4299" dirty="0" err="1">
                <a:solidFill>
                  <a:srgbClr val="473B3B"/>
                </a:solidFill>
                <a:latin typeface="Roboto Condensed Bold"/>
              </a:rPr>
              <a:t>Nguyễn</a:t>
            </a:r>
            <a:r>
              <a:rPr lang="en-US" sz="4299" dirty="0">
                <a:solidFill>
                  <a:srgbClr val="473B3B"/>
                </a:solidFill>
                <a:latin typeface="Roboto Condensed Bold"/>
              </a:rPr>
              <a:t> Du</a:t>
            </a:r>
          </a:p>
        </p:txBody>
      </p:sp>
      <p:sp>
        <p:nvSpPr>
          <p:cNvPr id="9" name="TextBox 9"/>
          <p:cNvSpPr txBox="1"/>
          <p:nvPr/>
        </p:nvSpPr>
        <p:spPr>
          <a:xfrm>
            <a:off x="239290" y="4667150"/>
            <a:ext cx="2561850" cy="1510031"/>
          </a:xfrm>
          <a:prstGeom prst="rect">
            <a:avLst/>
          </a:prstGeom>
        </p:spPr>
        <p:txBody>
          <a:bodyPr lIns="0" tIns="0" rIns="0" bIns="0" rtlCol="0" anchor="t">
            <a:spAutoFit/>
          </a:bodyPr>
          <a:lstStyle/>
          <a:p>
            <a:pPr algn="ctr">
              <a:lnSpc>
                <a:spcPts val="6019"/>
              </a:lnSpc>
            </a:pPr>
            <a:r>
              <a:rPr lang="en-US" sz="4299" dirty="0" err="1">
                <a:solidFill>
                  <a:srgbClr val="B22033"/>
                </a:solidFill>
                <a:latin typeface="Roboto Condensed Bold"/>
              </a:rPr>
              <a:t>Phong</a:t>
            </a:r>
            <a:r>
              <a:rPr lang="en-US" sz="4299" dirty="0">
                <a:solidFill>
                  <a:srgbClr val="B22033"/>
                </a:solidFill>
                <a:latin typeface="Roboto Condensed Bold"/>
              </a:rPr>
              <a:t> </a:t>
            </a:r>
            <a:r>
              <a:rPr lang="en-US" sz="4299" dirty="0" err="1">
                <a:solidFill>
                  <a:srgbClr val="B22033"/>
                </a:solidFill>
                <a:latin typeface="Roboto Condensed Bold"/>
              </a:rPr>
              <a:t>cách</a:t>
            </a:r>
            <a:r>
              <a:rPr lang="en-US" sz="4299" dirty="0">
                <a:solidFill>
                  <a:srgbClr val="B22033"/>
                </a:solidFill>
                <a:latin typeface="Roboto Condensed Bold"/>
              </a:rPr>
              <a:t> </a:t>
            </a:r>
            <a:r>
              <a:rPr lang="en-US" sz="4299" dirty="0" err="1">
                <a:solidFill>
                  <a:srgbClr val="B22033"/>
                </a:solidFill>
                <a:latin typeface="Roboto Condensed Bold"/>
              </a:rPr>
              <a:t>sáng</a:t>
            </a:r>
            <a:r>
              <a:rPr lang="en-US" sz="4299" dirty="0">
                <a:solidFill>
                  <a:srgbClr val="B22033"/>
                </a:solidFill>
                <a:latin typeface="Roboto Condensed Bold"/>
              </a:rPr>
              <a:t> </a:t>
            </a:r>
            <a:r>
              <a:rPr lang="en-US" sz="4299" dirty="0" err="1">
                <a:solidFill>
                  <a:srgbClr val="B22033"/>
                </a:solidFill>
                <a:latin typeface="Roboto Condensed Bold"/>
              </a:rPr>
              <a:t>tác</a:t>
            </a:r>
            <a:endParaRPr lang="en-US" sz="4299" dirty="0">
              <a:solidFill>
                <a:srgbClr val="B22033"/>
              </a:solidFill>
              <a:latin typeface="Roboto Condensed Bold"/>
            </a:endParaRPr>
          </a:p>
        </p:txBody>
      </p:sp>
      <p:sp>
        <p:nvSpPr>
          <p:cNvPr id="10" name="AutoShape 10"/>
          <p:cNvSpPr/>
          <p:nvPr/>
        </p:nvSpPr>
        <p:spPr>
          <a:xfrm flipH="1" flipV="1">
            <a:off x="3155757" y="3820894"/>
            <a:ext cx="19050" cy="3063413"/>
          </a:xfrm>
          <a:prstGeom prst="line">
            <a:avLst/>
          </a:prstGeom>
          <a:ln w="95250" cap="flat">
            <a:solidFill>
              <a:srgbClr val="473B3B"/>
            </a:solidFill>
            <a:prstDash val="solid"/>
            <a:headEnd type="none" w="sm" len="sm"/>
            <a:tailEnd type="none" w="sm" len="sm"/>
          </a:ln>
        </p:spPr>
      </p:sp>
      <p:sp>
        <p:nvSpPr>
          <p:cNvPr id="11" name="AutoShape 11"/>
          <p:cNvSpPr/>
          <p:nvPr/>
        </p:nvSpPr>
        <p:spPr>
          <a:xfrm>
            <a:off x="3174807" y="3873282"/>
            <a:ext cx="1090721" cy="0"/>
          </a:xfrm>
          <a:prstGeom prst="line">
            <a:avLst/>
          </a:prstGeom>
          <a:ln w="104775" cap="flat">
            <a:solidFill>
              <a:srgbClr val="473B3B"/>
            </a:solidFill>
            <a:prstDash val="solid"/>
            <a:headEnd type="none" w="sm" len="sm"/>
            <a:tailEnd type="triangle" w="lg" len="med"/>
          </a:ln>
        </p:spPr>
      </p:sp>
      <p:sp>
        <p:nvSpPr>
          <p:cNvPr id="12" name="TextBox 12"/>
          <p:cNvSpPr txBox="1"/>
          <p:nvPr/>
        </p:nvSpPr>
        <p:spPr>
          <a:xfrm>
            <a:off x="4514511" y="3475255"/>
            <a:ext cx="12744789" cy="1287145"/>
          </a:xfrm>
          <a:prstGeom prst="rect">
            <a:avLst/>
          </a:prstGeom>
        </p:spPr>
        <p:txBody>
          <a:bodyPr lIns="0" tIns="0" rIns="0" bIns="0" rtlCol="0" anchor="t">
            <a:spAutoFit/>
          </a:bodyPr>
          <a:lstStyle/>
          <a:p>
            <a:pPr algn="just">
              <a:lnSpc>
                <a:spcPts val="5179"/>
              </a:lnSpc>
              <a:spcBef>
                <a:spcPct val="0"/>
              </a:spcBef>
            </a:pPr>
            <a:r>
              <a:rPr lang="en-US" sz="3699" dirty="0">
                <a:solidFill>
                  <a:srgbClr val="000000"/>
                </a:solidFill>
                <a:latin typeface="Roboto Condensed"/>
              </a:rPr>
              <a:t>Ca </a:t>
            </a:r>
            <a:r>
              <a:rPr lang="en-US" sz="3699" dirty="0" err="1">
                <a:solidFill>
                  <a:srgbClr val="000000"/>
                </a:solidFill>
                <a:latin typeface="Roboto Condensed"/>
              </a:rPr>
              <a:t>ngợi</a:t>
            </a:r>
            <a:r>
              <a:rPr lang="en-US" sz="3699" dirty="0">
                <a:solidFill>
                  <a:srgbClr val="000000"/>
                </a:solidFill>
                <a:latin typeface="Roboto Condensed"/>
              </a:rPr>
              <a:t> </a:t>
            </a:r>
            <a:r>
              <a:rPr lang="en-US" sz="3699" dirty="0" err="1">
                <a:solidFill>
                  <a:srgbClr val="000000"/>
                </a:solidFill>
                <a:latin typeface="Roboto Condensed"/>
              </a:rPr>
              <a:t>nhân</a:t>
            </a:r>
            <a:r>
              <a:rPr lang="en-US" sz="3699" dirty="0">
                <a:solidFill>
                  <a:srgbClr val="000000"/>
                </a:solidFill>
                <a:latin typeface="Roboto Condensed"/>
              </a:rPr>
              <a:t> </a:t>
            </a:r>
            <a:r>
              <a:rPr lang="en-US" sz="3699" dirty="0" err="1">
                <a:solidFill>
                  <a:srgbClr val="000000"/>
                </a:solidFill>
                <a:latin typeface="Roboto Condensed"/>
              </a:rPr>
              <a:t>cách</a:t>
            </a:r>
            <a:r>
              <a:rPr lang="en-US" sz="3699" dirty="0">
                <a:solidFill>
                  <a:srgbClr val="000000"/>
                </a:solidFill>
                <a:latin typeface="Roboto Condensed"/>
              </a:rPr>
              <a:t> </a:t>
            </a:r>
            <a:r>
              <a:rPr lang="en-US" sz="3699" dirty="0" err="1">
                <a:solidFill>
                  <a:srgbClr val="000000"/>
                </a:solidFill>
                <a:latin typeface="Roboto Condensed"/>
              </a:rPr>
              <a:t>cao</a:t>
            </a:r>
            <a:r>
              <a:rPr lang="en-US" sz="3699" dirty="0">
                <a:solidFill>
                  <a:srgbClr val="000000"/>
                </a:solidFill>
                <a:latin typeface="Roboto Condensed"/>
              </a:rPr>
              <a:t> </a:t>
            </a:r>
            <a:r>
              <a:rPr lang="en-US" sz="3699" dirty="0" err="1">
                <a:solidFill>
                  <a:srgbClr val="000000"/>
                </a:solidFill>
                <a:latin typeface="Roboto Condensed"/>
              </a:rPr>
              <a:t>cả</a:t>
            </a:r>
            <a:r>
              <a:rPr lang="en-US" sz="3699" dirty="0">
                <a:solidFill>
                  <a:srgbClr val="000000"/>
                </a:solidFill>
                <a:latin typeface="Roboto Condensed"/>
              </a:rPr>
              <a:t> </a:t>
            </a:r>
            <a:r>
              <a:rPr lang="en-US" sz="3699" dirty="0" err="1">
                <a:solidFill>
                  <a:srgbClr val="000000"/>
                </a:solidFill>
                <a:latin typeface="Roboto Condensed"/>
              </a:rPr>
              <a:t>và</a:t>
            </a:r>
            <a:r>
              <a:rPr lang="en-US" sz="3699" dirty="0">
                <a:solidFill>
                  <a:srgbClr val="000000"/>
                </a:solidFill>
                <a:latin typeface="Roboto Condensed"/>
              </a:rPr>
              <a:t> </a:t>
            </a:r>
            <a:r>
              <a:rPr lang="en-US" sz="3699" dirty="0" err="1">
                <a:solidFill>
                  <a:srgbClr val="000000"/>
                </a:solidFill>
                <a:latin typeface="Roboto Condensed"/>
              </a:rPr>
              <a:t>phê</a:t>
            </a:r>
            <a:r>
              <a:rPr lang="en-US" sz="3699" dirty="0">
                <a:solidFill>
                  <a:srgbClr val="000000"/>
                </a:solidFill>
                <a:latin typeface="Roboto Condensed"/>
              </a:rPr>
              <a:t> </a:t>
            </a:r>
            <a:r>
              <a:rPr lang="en-US" sz="3699" dirty="0" err="1">
                <a:solidFill>
                  <a:srgbClr val="000000"/>
                </a:solidFill>
                <a:latin typeface="Roboto Condensed"/>
              </a:rPr>
              <a:t>phán</a:t>
            </a:r>
            <a:r>
              <a:rPr lang="en-US" sz="3699" dirty="0">
                <a:solidFill>
                  <a:srgbClr val="000000"/>
                </a:solidFill>
                <a:latin typeface="Roboto Condensed"/>
              </a:rPr>
              <a:t> </a:t>
            </a:r>
            <a:r>
              <a:rPr lang="en-US" sz="3699" dirty="0" err="1">
                <a:solidFill>
                  <a:srgbClr val="000000"/>
                </a:solidFill>
                <a:latin typeface="Roboto Condensed"/>
              </a:rPr>
              <a:t>nhân</a:t>
            </a:r>
            <a:r>
              <a:rPr lang="en-US" sz="3699" dirty="0">
                <a:solidFill>
                  <a:srgbClr val="000000"/>
                </a:solidFill>
                <a:latin typeface="Roboto Condensed"/>
              </a:rPr>
              <a:t> </a:t>
            </a:r>
            <a:r>
              <a:rPr lang="en-US" sz="3699" dirty="0" err="1">
                <a:solidFill>
                  <a:srgbClr val="000000"/>
                </a:solidFill>
                <a:latin typeface="Roboto Condensed"/>
              </a:rPr>
              <a:t>vật</a:t>
            </a:r>
            <a:r>
              <a:rPr lang="en-US" sz="3699" dirty="0">
                <a:solidFill>
                  <a:srgbClr val="000000"/>
                </a:solidFill>
                <a:latin typeface="Roboto Condensed"/>
              </a:rPr>
              <a:t> </a:t>
            </a:r>
            <a:r>
              <a:rPr lang="en-US" sz="3699" dirty="0" err="1">
                <a:solidFill>
                  <a:srgbClr val="000000"/>
                </a:solidFill>
                <a:latin typeface="Roboto Condensed"/>
              </a:rPr>
              <a:t>phản</a:t>
            </a:r>
            <a:r>
              <a:rPr lang="en-US" sz="3699" dirty="0">
                <a:solidFill>
                  <a:srgbClr val="000000"/>
                </a:solidFill>
                <a:latin typeface="Roboto Condensed"/>
              </a:rPr>
              <a:t> </a:t>
            </a:r>
            <a:r>
              <a:rPr lang="en-US" sz="3699" dirty="0" err="1">
                <a:solidFill>
                  <a:srgbClr val="000000"/>
                </a:solidFill>
                <a:latin typeface="Roboto Condensed"/>
              </a:rPr>
              <a:t>diện</a:t>
            </a:r>
            <a:r>
              <a:rPr lang="en-US" sz="3699" dirty="0">
                <a:solidFill>
                  <a:srgbClr val="000000"/>
                </a:solidFill>
                <a:latin typeface="Roboto Condensed"/>
              </a:rPr>
              <a:t>; </a:t>
            </a:r>
            <a:r>
              <a:rPr lang="en-US" sz="3699" dirty="0" err="1">
                <a:solidFill>
                  <a:srgbClr val="000000"/>
                </a:solidFill>
                <a:latin typeface="Roboto Condensed"/>
              </a:rPr>
              <a:t>phê</a:t>
            </a:r>
            <a:r>
              <a:rPr lang="en-US" sz="3699" dirty="0">
                <a:solidFill>
                  <a:srgbClr val="000000"/>
                </a:solidFill>
                <a:latin typeface="Roboto Condensed"/>
              </a:rPr>
              <a:t> </a:t>
            </a:r>
            <a:r>
              <a:rPr lang="en-US" sz="3699" dirty="0" err="1">
                <a:solidFill>
                  <a:srgbClr val="000000"/>
                </a:solidFill>
                <a:latin typeface="Roboto Condensed"/>
              </a:rPr>
              <a:t>phán</a:t>
            </a:r>
            <a:r>
              <a:rPr lang="en-US" sz="3699" dirty="0">
                <a:solidFill>
                  <a:srgbClr val="000000"/>
                </a:solidFill>
                <a:latin typeface="Roboto Condensed"/>
              </a:rPr>
              <a:t> </a:t>
            </a:r>
            <a:r>
              <a:rPr lang="en-US" sz="3699" dirty="0" err="1">
                <a:solidFill>
                  <a:srgbClr val="000000"/>
                </a:solidFill>
                <a:latin typeface="Roboto Condensed"/>
              </a:rPr>
              <a:t>xã</a:t>
            </a:r>
            <a:r>
              <a:rPr lang="en-US" sz="3699" dirty="0">
                <a:solidFill>
                  <a:srgbClr val="000000"/>
                </a:solidFill>
                <a:latin typeface="Roboto Condensed"/>
              </a:rPr>
              <a:t> </a:t>
            </a:r>
            <a:r>
              <a:rPr lang="en-US" sz="3699" dirty="0" err="1">
                <a:solidFill>
                  <a:srgbClr val="000000"/>
                </a:solidFill>
                <a:latin typeface="Roboto Condensed"/>
              </a:rPr>
              <a:t>hội</a:t>
            </a:r>
            <a:r>
              <a:rPr lang="en-US" sz="3699" dirty="0">
                <a:solidFill>
                  <a:srgbClr val="000000"/>
                </a:solidFill>
                <a:latin typeface="Roboto Condensed"/>
              </a:rPr>
              <a:t> </a:t>
            </a:r>
            <a:r>
              <a:rPr lang="en-US" sz="3699" dirty="0" err="1">
                <a:solidFill>
                  <a:srgbClr val="000000"/>
                </a:solidFill>
                <a:latin typeface="Roboto Condensed"/>
              </a:rPr>
              <a:t>phong</a:t>
            </a:r>
            <a:r>
              <a:rPr lang="en-US" sz="3699" dirty="0">
                <a:solidFill>
                  <a:srgbClr val="000000"/>
                </a:solidFill>
                <a:latin typeface="Roboto Condensed"/>
              </a:rPr>
              <a:t> </a:t>
            </a:r>
            <a:r>
              <a:rPr lang="en-US" sz="3699" dirty="0" err="1">
                <a:solidFill>
                  <a:srgbClr val="000000"/>
                </a:solidFill>
                <a:latin typeface="Roboto Condensed"/>
              </a:rPr>
              <a:t>kiến</a:t>
            </a:r>
            <a:r>
              <a:rPr lang="en-US" sz="3699" dirty="0">
                <a:solidFill>
                  <a:srgbClr val="000000"/>
                </a:solidFill>
                <a:latin typeface="Roboto Condensed"/>
              </a:rPr>
              <a:t> </a:t>
            </a:r>
            <a:r>
              <a:rPr lang="en-US" sz="3699" dirty="0" err="1">
                <a:solidFill>
                  <a:srgbClr val="000000"/>
                </a:solidFill>
                <a:latin typeface="Roboto Condensed"/>
              </a:rPr>
              <a:t>và</a:t>
            </a:r>
            <a:r>
              <a:rPr lang="en-US" sz="3699" dirty="0">
                <a:solidFill>
                  <a:srgbClr val="000000"/>
                </a:solidFill>
                <a:latin typeface="Roboto Condensed"/>
              </a:rPr>
              <a:t> </a:t>
            </a:r>
            <a:r>
              <a:rPr lang="en-US" sz="3699" dirty="0" err="1">
                <a:solidFill>
                  <a:srgbClr val="000000"/>
                </a:solidFill>
                <a:latin typeface="Roboto Condensed"/>
              </a:rPr>
              <a:t>cảm</a:t>
            </a:r>
            <a:r>
              <a:rPr lang="en-US" sz="3699" dirty="0">
                <a:solidFill>
                  <a:srgbClr val="000000"/>
                </a:solidFill>
                <a:latin typeface="Roboto Condensed"/>
              </a:rPr>
              <a:t> </a:t>
            </a:r>
            <a:r>
              <a:rPr lang="en-US" sz="3699" dirty="0" err="1">
                <a:solidFill>
                  <a:srgbClr val="000000"/>
                </a:solidFill>
                <a:latin typeface="Roboto Condensed"/>
              </a:rPr>
              <a:t>thông</a:t>
            </a:r>
            <a:r>
              <a:rPr lang="en-US" sz="3699" dirty="0">
                <a:solidFill>
                  <a:srgbClr val="000000"/>
                </a:solidFill>
                <a:latin typeface="Roboto Condensed"/>
              </a:rPr>
              <a:t> </a:t>
            </a:r>
            <a:r>
              <a:rPr lang="en-US" sz="3699" dirty="0" err="1">
                <a:solidFill>
                  <a:srgbClr val="000000"/>
                </a:solidFill>
                <a:latin typeface="Roboto Condensed"/>
              </a:rPr>
              <a:t>với</a:t>
            </a:r>
            <a:r>
              <a:rPr lang="en-US" sz="3699" dirty="0">
                <a:solidFill>
                  <a:srgbClr val="000000"/>
                </a:solidFill>
                <a:latin typeface="Roboto Condensed"/>
              </a:rPr>
              <a:t> </a:t>
            </a:r>
            <a:r>
              <a:rPr lang="en-US" sz="3699" dirty="0" err="1">
                <a:solidFill>
                  <a:srgbClr val="000000"/>
                </a:solidFill>
                <a:latin typeface="Roboto Condensed"/>
              </a:rPr>
              <a:t>số</a:t>
            </a:r>
            <a:r>
              <a:rPr lang="en-US" sz="3699" dirty="0">
                <a:solidFill>
                  <a:srgbClr val="000000"/>
                </a:solidFill>
                <a:latin typeface="Roboto Condensed"/>
              </a:rPr>
              <a:t> </a:t>
            </a:r>
            <a:r>
              <a:rPr lang="en-US" sz="3699" dirty="0" err="1">
                <a:solidFill>
                  <a:srgbClr val="000000"/>
                </a:solidFill>
                <a:latin typeface="Roboto Condensed"/>
              </a:rPr>
              <a:t>phận</a:t>
            </a:r>
            <a:r>
              <a:rPr lang="en-US" sz="3699" dirty="0">
                <a:solidFill>
                  <a:srgbClr val="000000"/>
                </a:solidFill>
                <a:latin typeface="Roboto Condensed"/>
              </a:rPr>
              <a:t> </a:t>
            </a:r>
            <a:r>
              <a:rPr lang="en-US" sz="3699" dirty="0" err="1">
                <a:solidFill>
                  <a:srgbClr val="000000"/>
                </a:solidFill>
                <a:latin typeface="Roboto Condensed"/>
              </a:rPr>
              <a:t>bé</a:t>
            </a:r>
            <a:r>
              <a:rPr lang="en-US" sz="3699" dirty="0">
                <a:solidFill>
                  <a:srgbClr val="000000"/>
                </a:solidFill>
                <a:latin typeface="Roboto Condensed"/>
              </a:rPr>
              <a:t> </a:t>
            </a:r>
            <a:r>
              <a:rPr lang="en-US" sz="3699" dirty="0" err="1">
                <a:solidFill>
                  <a:srgbClr val="000000"/>
                </a:solidFill>
                <a:latin typeface="Roboto Condensed"/>
              </a:rPr>
              <a:t>nhỏ</a:t>
            </a:r>
            <a:r>
              <a:rPr lang="en-US" sz="3699" dirty="0">
                <a:solidFill>
                  <a:srgbClr val="000000"/>
                </a:solidFill>
                <a:latin typeface="Roboto Condensed"/>
              </a:rPr>
              <a:t>.</a:t>
            </a:r>
          </a:p>
        </p:txBody>
      </p:sp>
      <p:sp>
        <p:nvSpPr>
          <p:cNvPr id="13" name="Freeform 13"/>
          <p:cNvSpPr/>
          <p:nvPr/>
        </p:nvSpPr>
        <p:spPr>
          <a:xfrm>
            <a:off x="-955999" y="6616156"/>
            <a:ext cx="20141184" cy="6680159"/>
          </a:xfrm>
          <a:custGeom>
            <a:avLst/>
            <a:gdLst/>
            <a:ahLst/>
            <a:cxnLst/>
            <a:rect l="l" t="t" r="r" b="b"/>
            <a:pathLst>
              <a:path w="20141184" h="6680159">
                <a:moveTo>
                  <a:pt x="0" y="0"/>
                </a:moveTo>
                <a:lnTo>
                  <a:pt x="20141184" y="0"/>
                </a:lnTo>
                <a:lnTo>
                  <a:pt x="20141184" y="6680160"/>
                </a:lnTo>
                <a:lnTo>
                  <a:pt x="0" y="6680160"/>
                </a:lnTo>
                <a:lnTo>
                  <a:pt x="0" y="0"/>
                </a:lnTo>
                <a:close/>
              </a:path>
            </a:pathLst>
          </a:custGeom>
          <a:blipFill>
            <a:blip r:embed="rId7">
              <a:alphaModFix amt="42000"/>
            </a:blip>
            <a:stretch>
              <a:fillRect/>
            </a:stretch>
          </a:blipFill>
        </p:spPr>
      </p:sp>
      <p:sp>
        <p:nvSpPr>
          <p:cNvPr id="14" name="TextBox 14"/>
          <p:cNvSpPr txBox="1"/>
          <p:nvPr/>
        </p:nvSpPr>
        <p:spPr>
          <a:xfrm>
            <a:off x="4514511" y="6259784"/>
            <a:ext cx="12251081" cy="1287145"/>
          </a:xfrm>
          <a:prstGeom prst="rect">
            <a:avLst/>
          </a:prstGeom>
        </p:spPr>
        <p:txBody>
          <a:bodyPr lIns="0" tIns="0" rIns="0" bIns="0" rtlCol="0" anchor="t">
            <a:spAutoFit/>
          </a:bodyPr>
          <a:lstStyle/>
          <a:p>
            <a:pPr algn="just">
              <a:lnSpc>
                <a:spcPts val="5179"/>
              </a:lnSpc>
              <a:spcBef>
                <a:spcPct val="0"/>
              </a:spcBef>
            </a:pPr>
            <a:r>
              <a:rPr lang="en-US" sz="3699">
                <a:solidFill>
                  <a:srgbClr val="000000"/>
                </a:solidFill>
                <a:latin typeface="Roboto Condensed"/>
              </a:rPr>
              <a:t>Thể hiện niềm cảm thương sâu sắc đối với số phận của con người tài hoa nhưng bạc phận.</a:t>
            </a:r>
          </a:p>
        </p:txBody>
      </p:sp>
      <p:sp>
        <p:nvSpPr>
          <p:cNvPr id="15" name="AutoShape 15"/>
          <p:cNvSpPr/>
          <p:nvPr/>
        </p:nvSpPr>
        <p:spPr>
          <a:xfrm>
            <a:off x="3223757" y="6884307"/>
            <a:ext cx="1090721" cy="0"/>
          </a:xfrm>
          <a:prstGeom prst="line">
            <a:avLst/>
          </a:prstGeom>
          <a:ln w="104775" cap="flat">
            <a:solidFill>
              <a:srgbClr val="473B3B"/>
            </a:solidFill>
            <a:prstDash val="solid"/>
            <a:headEnd type="none" w="sm" len="sm"/>
            <a:tailEnd type="triangle" w="lg" len="med"/>
          </a:ln>
        </p:spPr>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par>
                                <p:cTn id="13" presetID="16" presetClass="entr" presetSubtype="21"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inVertical)">
                                      <p:cBhvr>
                                        <p:cTn id="15" dur="500"/>
                                        <p:tgtEl>
                                          <p:spTgt spid="10"/>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barn(inVertical)">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barn(inVertical)">
                                      <p:cBhvr>
                                        <p:cTn id="23" dur="500"/>
                                        <p:tgtEl>
                                          <p:spTgt spid="15"/>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barn(inVertical)">
                                      <p:cBhvr>
                                        <p:cTn id="2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rot="-10800000">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a:stretch>
          </a:blipFill>
        </p:spPr>
      </p:sp>
      <p:sp>
        <p:nvSpPr>
          <p:cNvPr id="3" name="Freeform 3"/>
          <p:cNvSpPr/>
          <p:nvPr/>
        </p:nvSpPr>
        <p:spPr>
          <a:xfrm>
            <a:off x="-3182588" y="-602016"/>
            <a:ext cx="5169750" cy="5430200"/>
          </a:xfrm>
          <a:custGeom>
            <a:avLst/>
            <a:gdLst/>
            <a:ahLst/>
            <a:cxnLst/>
            <a:rect l="l" t="t" r="r" b="b"/>
            <a:pathLst>
              <a:path w="5169750" h="5430200">
                <a:moveTo>
                  <a:pt x="0" y="0"/>
                </a:moveTo>
                <a:lnTo>
                  <a:pt x="5169750" y="0"/>
                </a:lnTo>
                <a:lnTo>
                  <a:pt x="5169750" y="5430200"/>
                </a:lnTo>
                <a:lnTo>
                  <a:pt x="0" y="5430200"/>
                </a:lnTo>
                <a:lnTo>
                  <a:pt x="0" y="0"/>
                </a:lnTo>
                <a:close/>
              </a:path>
            </a:pathLst>
          </a:custGeom>
          <a:blipFill>
            <a:blip r:embed="rId4"/>
            <a:stretch>
              <a:fillRect/>
            </a:stretch>
          </a:blipFill>
        </p:spPr>
      </p:sp>
      <p:sp>
        <p:nvSpPr>
          <p:cNvPr id="4" name="Freeform 4"/>
          <p:cNvSpPr/>
          <p:nvPr/>
        </p:nvSpPr>
        <p:spPr>
          <a:xfrm>
            <a:off x="15942910" y="250960"/>
            <a:ext cx="1920140" cy="969000"/>
          </a:xfrm>
          <a:custGeom>
            <a:avLst/>
            <a:gdLst/>
            <a:ahLst/>
            <a:cxnLst/>
            <a:rect l="l" t="t" r="r" b="b"/>
            <a:pathLst>
              <a:path w="1920140" h="969000">
                <a:moveTo>
                  <a:pt x="0" y="0"/>
                </a:moveTo>
                <a:lnTo>
                  <a:pt x="1920140" y="0"/>
                </a:lnTo>
                <a:lnTo>
                  <a:pt x="1920140" y="969000"/>
                </a:lnTo>
                <a:lnTo>
                  <a:pt x="0" y="969000"/>
                </a:lnTo>
                <a:lnTo>
                  <a:pt x="0" y="0"/>
                </a:lnTo>
                <a:close/>
              </a:path>
            </a:pathLst>
          </a:custGeom>
          <a:blipFill>
            <a:blip r:embed="rId5"/>
            <a:stretch>
              <a:fillRect/>
            </a:stretch>
          </a:blipFill>
        </p:spPr>
      </p:sp>
      <p:sp>
        <p:nvSpPr>
          <p:cNvPr id="5" name="Freeform 5"/>
          <p:cNvSpPr/>
          <p:nvPr/>
        </p:nvSpPr>
        <p:spPr>
          <a:xfrm flipH="1">
            <a:off x="17105804" y="6989082"/>
            <a:ext cx="1984236" cy="4538437"/>
          </a:xfrm>
          <a:custGeom>
            <a:avLst/>
            <a:gdLst/>
            <a:ahLst/>
            <a:cxnLst/>
            <a:rect l="l" t="t" r="r" b="b"/>
            <a:pathLst>
              <a:path w="1984236" h="4538437">
                <a:moveTo>
                  <a:pt x="1984236" y="0"/>
                </a:moveTo>
                <a:lnTo>
                  <a:pt x="0" y="0"/>
                </a:lnTo>
                <a:lnTo>
                  <a:pt x="0" y="4538436"/>
                </a:lnTo>
                <a:lnTo>
                  <a:pt x="1984236" y="4538436"/>
                </a:lnTo>
                <a:lnTo>
                  <a:pt x="1984236" y="0"/>
                </a:lnTo>
                <a:close/>
              </a:path>
            </a:pathLst>
          </a:custGeom>
          <a:blipFill>
            <a:blip r:embed="rId6"/>
            <a:stretch>
              <a:fillRect/>
            </a:stretch>
          </a:blipFill>
        </p:spPr>
      </p:sp>
      <p:sp>
        <p:nvSpPr>
          <p:cNvPr id="6" name="TextBox 6"/>
          <p:cNvSpPr txBox="1"/>
          <p:nvPr/>
        </p:nvSpPr>
        <p:spPr>
          <a:xfrm>
            <a:off x="2168137" y="57150"/>
            <a:ext cx="9002247" cy="971550"/>
          </a:xfrm>
          <a:prstGeom prst="rect">
            <a:avLst/>
          </a:prstGeom>
        </p:spPr>
        <p:txBody>
          <a:bodyPr lIns="0" tIns="0" rIns="0" bIns="0" rtlCol="0" anchor="t">
            <a:spAutoFit/>
          </a:bodyPr>
          <a:lstStyle/>
          <a:p>
            <a:pPr algn="l">
              <a:lnSpc>
                <a:spcPts val="7200"/>
              </a:lnSpc>
            </a:pPr>
            <a:r>
              <a:rPr lang="en-US" sz="6000">
                <a:solidFill>
                  <a:srgbClr val="B22033"/>
                </a:solidFill>
                <a:latin typeface="#9Slide05 SVNLifehack Script"/>
              </a:rPr>
              <a:t>III. Khám phá văn bản</a:t>
            </a:r>
          </a:p>
        </p:txBody>
      </p:sp>
      <p:sp>
        <p:nvSpPr>
          <p:cNvPr id="7" name="TextBox 7"/>
          <p:cNvSpPr txBox="1"/>
          <p:nvPr/>
        </p:nvSpPr>
        <p:spPr>
          <a:xfrm>
            <a:off x="2591590" y="1231704"/>
            <a:ext cx="5562261" cy="748031"/>
          </a:xfrm>
          <a:prstGeom prst="rect">
            <a:avLst/>
          </a:prstGeom>
        </p:spPr>
        <p:txBody>
          <a:bodyPr lIns="0" tIns="0" rIns="0" bIns="0" rtlCol="0" anchor="t">
            <a:spAutoFit/>
          </a:bodyPr>
          <a:lstStyle/>
          <a:p>
            <a:pPr algn="just">
              <a:lnSpc>
                <a:spcPts val="6019"/>
              </a:lnSpc>
            </a:pPr>
            <a:r>
              <a:rPr lang="en-US" sz="4299">
                <a:solidFill>
                  <a:srgbClr val="863D3D"/>
                </a:solidFill>
                <a:latin typeface="#9Slide07 SVNUT Triumph Press"/>
              </a:rPr>
              <a:t>1. Tác giả, tác phẩm</a:t>
            </a:r>
          </a:p>
        </p:txBody>
      </p:sp>
      <p:sp>
        <p:nvSpPr>
          <p:cNvPr id="8" name="TextBox 8"/>
          <p:cNvSpPr txBox="1"/>
          <p:nvPr/>
        </p:nvSpPr>
        <p:spPr>
          <a:xfrm>
            <a:off x="2619761" y="2017834"/>
            <a:ext cx="4623087" cy="748031"/>
          </a:xfrm>
          <a:prstGeom prst="rect">
            <a:avLst/>
          </a:prstGeom>
        </p:spPr>
        <p:txBody>
          <a:bodyPr lIns="0" tIns="0" rIns="0" bIns="0" rtlCol="0" anchor="t">
            <a:spAutoFit/>
          </a:bodyPr>
          <a:lstStyle/>
          <a:p>
            <a:pPr algn="just">
              <a:lnSpc>
                <a:spcPts val="6019"/>
              </a:lnSpc>
            </a:pPr>
            <a:r>
              <a:rPr lang="en-US" sz="4299">
                <a:solidFill>
                  <a:srgbClr val="473B3B"/>
                </a:solidFill>
                <a:latin typeface="Roboto Condensed Bold"/>
              </a:rPr>
              <a:t>a. Tác giả Nguyễn Du</a:t>
            </a:r>
          </a:p>
        </p:txBody>
      </p:sp>
      <p:sp>
        <p:nvSpPr>
          <p:cNvPr id="9" name="TextBox 9"/>
          <p:cNvSpPr txBox="1"/>
          <p:nvPr/>
        </p:nvSpPr>
        <p:spPr>
          <a:xfrm>
            <a:off x="292877" y="4975087"/>
            <a:ext cx="2298713" cy="1510031"/>
          </a:xfrm>
          <a:prstGeom prst="rect">
            <a:avLst/>
          </a:prstGeom>
        </p:spPr>
        <p:txBody>
          <a:bodyPr lIns="0" tIns="0" rIns="0" bIns="0" rtlCol="0" anchor="t">
            <a:spAutoFit/>
          </a:bodyPr>
          <a:lstStyle/>
          <a:p>
            <a:pPr algn="ctr">
              <a:lnSpc>
                <a:spcPts val="6019"/>
              </a:lnSpc>
            </a:pPr>
            <a:r>
              <a:rPr lang="en-US" sz="4299" dirty="0" err="1">
                <a:solidFill>
                  <a:srgbClr val="B22033"/>
                </a:solidFill>
                <a:latin typeface="Roboto Condensed Bold"/>
              </a:rPr>
              <a:t>Sự</a:t>
            </a:r>
            <a:r>
              <a:rPr lang="en-US" sz="4299" dirty="0">
                <a:solidFill>
                  <a:srgbClr val="B22033"/>
                </a:solidFill>
                <a:latin typeface="Roboto Condensed Bold"/>
              </a:rPr>
              <a:t> </a:t>
            </a:r>
            <a:r>
              <a:rPr lang="en-US" sz="4299" dirty="0" err="1">
                <a:solidFill>
                  <a:srgbClr val="B22033"/>
                </a:solidFill>
                <a:latin typeface="Roboto Condensed Bold"/>
              </a:rPr>
              <a:t>nghiệp</a:t>
            </a:r>
            <a:r>
              <a:rPr lang="en-US" sz="4299" dirty="0">
                <a:solidFill>
                  <a:srgbClr val="B22033"/>
                </a:solidFill>
                <a:latin typeface="Roboto Condensed Bold"/>
              </a:rPr>
              <a:t> </a:t>
            </a:r>
            <a:r>
              <a:rPr lang="en-US" sz="4299" dirty="0" err="1">
                <a:solidFill>
                  <a:srgbClr val="B22033"/>
                </a:solidFill>
                <a:latin typeface="Roboto Condensed Bold"/>
              </a:rPr>
              <a:t>văn</a:t>
            </a:r>
            <a:r>
              <a:rPr lang="en-US" sz="4299" dirty="0">
                <a:solidFill>
                  <a:srgbClr val="B22033"/>
                </a:solidFill>
                <a:latin typeface="Roboto Condensed Bold"/>
              </a:rPr>
              <a:t> </a:t>
            </a:r>
            <a:r>
              <a:rPr lang="en-US" sz="4299" dirty="0" err="1">
                <a:solidFill>
                  <a:srgbClr val="B22033"/>
                </a:solidFill>
                <a:latin typeface="Roboto Condensed Bold"/>
              </a:rPr>
              <a:t>học</a:t>
            </a:r>
            <a:endParaRPr lang="en-US" sz="4299" dirty="0">
              <a:solidFill>
                <a:srgbClr val="B22033"/>
              </a:solidFill>
              <a:latin typeface="Roboto Condensed Bold"/>
            </a:endParaRPr>
          </a:p>
        </p:txBody>
      </p:sp>
      <p:sp>
        <p:nvSpPr>
          <p:cNvPr id="10" name="AutoShape 10"/>
          <p:cNvSpPr/>
          <p:nvPr/>
        </p:nvSpPr>
        <p:spPr>
          <a:xfrm flipV="1">
            <a:off x="2801140" y="3128168"/>
            <a:ext cx="19050" cy="4657018"/>
          </a:xfrm>
          <a:prstGeom prst="line">
            <a:avLst/>
          </a:prstGeom>
          <a:ln w="95250" cap="flat">
            <a:solidFill>
              <a:srgbClr val="473B3B"/>
            </a:solidFill>
            <a:prstDash val="solid"/>
            <a:headEnd type="none" w="sm" len="sm"/>
            <a:tailEnd type="none" w="sm" len="sm"/>
          </a:ln>
        </p:spPr>
      </p:sp>
      <p:sp>
        <p:nvSpPr>
          <p:cNvPr id="11" name="AutoShape 11"/>
          <p:cNvSpPr/>
          <p:nvPr/>
        </p:nvSpPr>
        <p:spPr>
          <a:xfrm>
            <a:off x="2801140" y="3180556"/>
            <a:ext cx="1090721" cy="0"/>
          </a:xfrm>
          <a:prstGeom prst="line">
            <a:avLst/>
          </a:prstGeom>
          <a:ln w="104775" cap="flat">
            <a:solidFill>
              <a:srgbClr val="473B3B"/>
            </a:solidFill>
            <a:prstDash val="solid"/>
            <a:headEnd type="none" w="sm" len="sm"/>
            <a:tailEnd type="triangle" w="lg" len="med"/>
          </a:ln>
        </p:spPr>
      </p:sp>
      <p:sp>
        <p:nvSpPr>
          <p:cNvPr id="12" name="TextBox 12"/>
          <p:cNvSpPr txBox="1"/>
          <p:nvPr/>
        </p:nvSpPr>
        <p:spPr>
          <a:xfrm>
            <a:off x="4076657" y="2937315"/>
            <a:ext cx="13029147" cy="1287145"/>
          </a:xfrm>
          <a:prstGeom prst="rect">
            <a:avLst/>
          </a:prstGeom>
        </p:spPr>
        <p:txBody>
          <a:bodyPr lIns="0" tIns="0" rIns="0" bIns="0" rtlCol="0" anchor="t">
            <a:spAutoFit/>
          </a:bodyPr>
          <a:lstStyle/>
          <a:p>
            <a:pPr algn="just">
              <a:lnSpc>
                <a:spcPts val="5179"/>
              </a:lnSpc>
              <a:spcBef>
                <a:spcPct val="0"/>
              </a:spcBef>
            </a:pPr>
            <a:r>
              <a:rPr lang="en-US" sz="3699" dirty="0" err="1">
                <a:solidFill>
                  <a:srgbClr val="000000"/>
                </a:solidFill>
                <a:latin typeface="Roboto Condensed"/>
              </a:rPr>
              <a:t>Tác</a:t>
            </a:r>
            <a:r>
              <a:rPr lang="en-US" sz="3699" dirty="0">
                <a:solidFill>
                  <a:srgbClr val="000000"/>
                </a:solidFill>
                <a:latin typeface="Roboto Condensed"/>
              </a:rPr>
              <a:t> </a:t>
            </a:r>
            <a:r>
              <a:rPr lang="en-US" sz="3699" dirty="0" err="1">
                <a:solidFill>
                  <a:srgbClr val="000000"/>
                </a:solidFill>
                <a:latin typeface="Roboto Condensed"/>
              </a:rPr>
              <a:t>phẩm</a:t>
            </a:r>
            <a:r>
              <a:rPr lang="en-US" sz="3699" dirty="0">
                <a:solidFill>
                  <a:srgbClr val="000000"/>
                </a:solidFill>
                <a:latin typeface="Roboto Condensed"/>
              </a:rPr>
              <a:t> </a:t>
            </a:r>
            <a:r>
              <a:rPr lang="en-US" sz="3699" dirty="0" err="1">
                <a:solidFill>
                  <a:srgbClr val="000000"/>
                </a:solidFill>
                <a:latin typeface="Roboto Condensed"/>
              </a:rPr>
              <a:t>chữ</a:t>
            </a:r>
            <a:r>
              <a:rPr lang="en-US" sz="3699" dirty="0">
                <a:solidFill>
                  <a:srgbClr val="000000"/>
                </a:solidFill>
                <a:latin typeface="Roboto Condensed"/>
              </a:rPr>
              <a:t> </a:t>
            </a:r>
            <a:r>
              <a:rPr lang="en-US" sz="3699" dirty="0" err="1">
                <a:solidFill>
                  <a:srgbClr val="000000"/>
                </a:solidFill>
                <a:latin typeface="Roboto Condensed"/>
              </a:rPr>
              <a:t>Hán</a:t>
            </a:r>
            <a:r>
              <a:rPr lang="en-US" sz="3699" dirty="0">
                <a:solidFill>
                  <a:srgbClr val="000000"/>
                </a:solidFill>
                <a:latin typeface="Roboto Condensed"/>
              </a:rPr>
              <a:t>: Thanh </a:t>
            </a:r>
            <a:r>
              <a:rPr lang="en-US" sz="3699" dirty="0" err="1">
                <a:solidFill>
                  <a:srgbClr val="000000"/>
                </a:solidFill>
                <a:latin typeface="Roboto Condensed"/>
              </a:rPr>
              <a:t>Hiên</a:t>
            </a:r>
            <a:r>
              <a:rPr lang="en-US" sz="3699" dirty="0">
                <a:solidFill>
                  <a:srgbClr val="000000"/>
                </a:solidFill>
                <a:latin typeface="Roboto Condensed"/>
              </a:rPr>
              <a:t> </a:t>
            </a:r>
            <a:r>
              <a:rPr lang="en-US" sz="3699" dirty="0" err="1">
                <a:solidFill>
                  <a:srgbClr val="000000"/>
                </a:solidFill>
                <a:latin typeface="Roboto Condensed"/>
              </a:rPr>
              <a:t>thi</a:t>
            </a:r>
            <a:r>
              <a:rPr lang="en-US" sz="3699" dirty="0">
                <a:solidFill>
                  <a:srgbClr val="000000"/>
                </a:solidFill>
                <a:latin typeface="Roboto Condensed"/>
              </a:rPr>
              <a:t> </a:t>
            </a:r>
            <a:r>
              <a:rPr lang="en-US" sz="3699" dirty="0" err="1">
                <a:solidFill>
                  <a:srgbClr val="000000"/>
                </a:solidFill>
                <a:latin typeface="Roboto Condensed"/>
              </a:rPr>
              <a:t>tập</a:t>
            </a:r>
            <a:r>
              <a:rPr lang="en-US" sz="3699" dirty="0">
                <a:solidFill>
                  <a:srgbClr val="000000"/>
                </a:solidFill>
                <a:latin typeface="Roboto Condensed"/>
              </a:rPr>
              <a:t> (78 </a:t>
            </a:r>
            <a:r>
              <a:rPr lang="en-US" sz="3699" dirty="0" err="1">
                <a:solidFill>
                  <a:srgbClr val="000000"/>
                </a:solidFill>
                <a:latin typeface="Roboto Condensed"/>
              </a:rPr>
              <a:t>bài</a:t>
            </a:r>
            <a:r>
              <a:rPr lang="en-US" sz="3699" dirty="0">
                <a:solidFill>
                  <a:srgbClr val="000000"/>
                </a:solidFill>
                <a:latin typeface="Roboto Condensed"/>
              </a:rPr>
              <a:t>); Nam </a:t>
            </a:r>
            <a:r>
              <a:rPr lang="en-US" sz="3699" dirty="0" err="1">
                <a:solidFill>
                  <a:srgbClr val="000000"/>
                </a:solidFill>
                <a:latin typeface="Roboto Condensed"/>
              </a:rPr>
              <a:t>trung</a:t>
            </a:r>
            <a:r>
              <a:rPr lang="en-US" sz="3699" dirty="0">
                <a:solidFill>
                  <a:srgbClr val="000000"/>
                </a:solidFill>
                <a:latin typeface="Roboto Condensed"/>
              </a:rPr>
              <a:t> </a:t>
            </a:r>
            <a:r>
              <a:rPr lang="en-US" sz="3699" dirty="0" err="1">
                <a:solidFill>
                  <a:srgbClr val="000000"/>
                </a:solidFill>
                <a:latin typeface="Roboto Condensed"/>
              </a:rPr>
              <a:t>tạp</a:t>
            </a:r>
            <a:r>
              <a:rPr lang="en-US" sz="3699" dirty="0">
                <a:solidFill>
                  <a:srgbClr val="000000"/>
                </a:solidFill>
                <a:latin typeface="Roboto Condensed"/>
              </a:rPr>
              <a:t> </a:t>
            </a:r>
            <a:r>
              <a:rPr lang="en-US" sz="3699" dirty="0" err="1">
                <a:solidFill>
                  <a:srgbClr val="000000"/>
                </a:solidFill>
                <a:latin typeface="Roboto Condensed"/>
              </a:rPr>
              <a:t>ngâm</a:t>
            </a:r>
            <a:r>
              <a:rPr lang="en-US" sz="3699" dirty="0">
                <a:solidFill>
                  <a:srgbClr val="000000"/>
                </a:solidFill>
                <a:latin typeface="Roboto Condensed"/>
              </a:rPr>
              <a:t> (40 </a:t>
            </a:r>
            <a:r>
              <a:rPr lang="en-US" sz="3699" dirty="0" err="1">
                <a:solidFill>
                  <a:srgbClr val="000000"/>
                </a:solidFill>
                <a:latin typeface="Roboto Condensed"/>
              </a:rPr>
              <a:t>bài</a:t>
            </a:r>
            <a:r>
              <a:rPr lang="en-US" sz="3699" dirty="0">
                <a:solidFill>
                  <a:srgbClr val="000000"/>
                </a:solidFill>
                <a:latin typeface="Roboto Condensed"/>
              </a:rPr>
              <a:t>); </a:t>
            </a:r>
            <a:r>
              <a:rPr lang="en-US" sz="3699" dirty="0" err="1">
                <a:solidFill>
                  <a:srgbClr val="000000"/>
                </a:solidFill>
                <a:latin typeface="Roboto Condensed"/>
              </a:rPr>
              <a:t>Bắc</a:t>
            </a:r>
            <a:r>
              <a:rPr lang="en-US" sz="3699" dirty="0">
                <a:solidFill>
                  <a:srgbClr val="000000"/>
                </a:solidFill>
                <a:latin typeface="Roboto Condensed"/>
              </a:rPr>
              <a:t> </a:t>
            </a:r>
            <a:r>
              <a:rPr lang="en-US" sz="3699" dirty="0" err="1">
                <a:solidFill>
                  <a:srgbClr val="000000"/>
                </a:solidFill>
                <a:latin typeface="Roboto Condensed"/>
              </a:rPr>
              <a:t>hành</a:t>
            </a:r>
            <a:r>
              <a:rPr lang="en-US" sz="3699" dirty="0">
                <a:solidFill>
                  <a:srgbClr val="000000"/>
                </a:solidFill>
                <a:latin typeface="Roboto Condensed"/>
              </a:rPr>
              <a:t> </a:t>
            </a:r>
            <a:r>
              <a:rPr lang="en-US" sz="3699" dirty="0" err="1">
                <a:solidFill>
                  <a:srgbClr val="000000"/>
                </a:solidFill>
                <a:latin typeface="Roboto Condensed"/>
              </a:rPr>
              <a:t>tạp</a:t>
            </a:r>
            <a:r>
              <a:rPr lang="en-US" sz="3699" dirty="0">
                <a:solidFill>
                  <a:srgbClr val="000000"/>
                </a:solidFill>
                <a:latin typeface="Roboto Condensed"/>
              </a:rPr>
              <a:t> </a:t>
            </a:r>
            <a:r>
              <a:rPr lang="en-US" sz="3699" dirty="0" err="1">
                <a:solidFill>
                  <a:srgbClr val="000000"/>
                </a:solidFill>
                <a:latin typeface="Roboto Condensed"/>
              </a:rPr>
              <a:t>lục</a:t>
            </a:r>
            <a:r>
              <a:rPr lang="en-US" sz="3699" dirty="0">
                <a:solidFill>
                  <a:srgbClr val="000000"/>
                </a:solidFill>
                <a:latin typeface="Roboto Condensed"/>
              </a:rPr>
              <a:t> (132 </a:t>
            </a:r>
            <a:r>
              <a:rPr lang="en-US" sz="3699" dirty="0" err="1">
                <a:solidFill>
                  <a:srgbClr val="000000"/>
                </a:solidFill>
                <a:latin typeface="Roboto Condensed"/>
              </a:rPr>
              <a:t>bài</a:t>
            </a:r>
            <a:r>
              <a:rPr lang="en-US" sz="3699" dirty="0">
                <a:solidFill>
                  <a:srgbClr val="000000"/>
                </a:solidFill>
                <a:latin typeface="Roboto Condensed"/>
              </a:rPr>
              <a:t>). </a:t>
            </a:r>
          </a:p>
        </p:txBody>
      </p:sp>
      <p:sp>
        <p:nvSpPr>
          <p:cNvPr id="13" name="TextBox 13"/>
          <p:cNvSpPr txBox="1"/>
          <p:nvPr/>
        </p:nvSpPr>
        <p:spPr>
          <a:xfrm>
            <a:off x="4076657" y="5147807"/>
            <a:ext cx="13182643" cy="629920"/>
          </a:xfrm>
          <a:prstGeom prst="rect">
            <a:avLst/>
          </a:prstGeom>
        </p:spPr>
        <p:txBody>
          <a:bodyPr lIns="0" tIns="0" rIns="0" bIns="0" rtlCol="0" anchor="t">
            <a:spAutoFit/>
          </a:bodyPr>
          <a:lstStyle/>
          <a:p>
            <a:pPr algn="just">
              <a:lnSpc>
                <a:spcPts val="5179"/>
              </a:lnSpc>
              <a:spcBef>
                <a:spcPct val="0"/>
              </a:spcBef>
            </a:pPr>
            <a:r>
              <a:rPr lang="en-US" sz="3699" dirty="0" err="1">
                <a:solidFill>
                  <a:srgbClr val="000000"/>
                </a:solidFill>
                <a:latin typeface="Roboto Condensed"/>
              </a:rPr>
              <a:t>Tác</a:t>
            </a:r>
            <a:r>
              <a:rPr lang="en-US" sz="3699" dirty="0">
                <a:solidFill>
                  <a:srgbClr val="000000"/>
                </a:solidFill>
                <a:latin typeface="Roboto Condensed"/>
              </a:rPr>
              <a:t> </a:t>
            </a:r>
            <a:r>
              <a:rPr lang="en-US" sz="3699" dirty="0" err="1">
                <a:solidFill>
                  <a:srgbClr val="000000"/>
                </a:solidFill>
                <a:latin typeface="Roboto Condensed"/>
              </a:rPr>
              <a:t>phẩm</a:t>
            </a:r>
            <a:r>
              <a:rPr lang="en-US" sz="3699" dirty="0">
                <a:solidFill>
                  <a:srgbClr val="000000"/>
                </a:solidFill>
                <a:latin typeface="Roboto Condensed"/>
              </a:rPr>
              <a:t> </a:t>
            </a:r>
            <a:r>
              <a:rPr lang="en-US" sz="3699" dirty="0" err="1">
                <a:solidFill>
                  <a:srgbClr val="000000"/>
                </a:solidFill>
                <a:latin typeface="Roboto Condensed"/>
              </a:rPr>
              <a:t>chữ</a:t>
            </a:r>
            <a:r>
              <a:rPr lang="en-US" sz="3699" dirty="0">
                <a:solidFill>
                  <a:srgbClr val="000000"/>
                </a:solidFill>
                <a:latin typeface="Roboto Condensed"/>
              </a:rPr>
              <a:t> </a:t>
            </a:r>
            <a:r>
              <a:rPr lang="en-US" sz="3699" dirty="0" err="1">
                <a:solidFill>
                  <a:srgbClr val="000000"/>
                </a:solidFill>
                <a:latin typeface="Roboto Condensed"/>
              </a:rPr>
              <a:t>Nôm</a:t>
            </a:r>
            <a:r>
              <a:rPr lang="en-US" sz="3699" dirty="0">
                <a:solidFill>
                  <a:srgbClr val="000000"/>
                </a:solidFill>
                <a:latin typeface="Roboto Condensed"/>
              </a:rPr>
              <a:t> </a:t>
            </a:r>
            <a:r>
              <a:rPr lang="en-US" sz="3699" dirty="0" err="1">
                <a:solidFill>
                  <a:srgbClr val="000000"/>
                </a:solidFill>
                <a:latin typeface="Roboto Condensed"/>
              </a:rPr>
              <a:t>tiêu</a:t>
            </a:r>
            <a:r>
              <a:rPr lang="en-US" sz="3699" dirty="0">
                <a:solidFill>
                  <a:srgbClr val="000000"/>
                </a:solidFill>
                <a:latin typeface="Roboto Condensed"/>
              </a:rPr>
              <a:t> </a:t>
            </a:r>
            <a:r>
              <a:rPr lang="en-US" sz="3699" dirty="0" err="1">
                <a:solidFill>
                  <a:srgbClr val="000000"/>
                </a:solidFill>
                <a:latin typeface="Roboto Condensed"/>
              </a:rPr>
              <a:t>biểu</a:t>
            </a:r>
            <a:r>
              <a:rPr lang="en-US" sz="3699" dirty="0">
                <a:solidFill>
                  <a:srgbClr val="000000"/>
                </a:solidFill>
                <a:latin typeface="Roboto Condensed"/>
              </a:rPr>
              <a:t>: </a:t>
            </a:r>
            <a:r>
              <a:rPr lang="en-US" sz="3699" dirty="0" err="1">
                <a:solidFill>
                  <a:srgbClr val="000000"/>
                </a:solidFill>
                <a:latin typeface="Roboto Condensed"/>
              </a:rPr>
              <a:t>Truyện</a:t>
            </a:r>
            <a:r>
              <a:rPr lang="en-US" sz="3699" dirty="0">
                <a:solidFill>
                  <a:srgbClr val="000000"/>
                </a:solidFill>
                <a:latin typeface="Roboto Condensed"/>
              </a:rPr>
              <a:t> </a:t>
            </a:r>
            <a:r>
              <a:rPr lang="en-US" sz="3699" dirty="0" err="1">
                <a:solidFill>
                  <a:srgbClr val="000000"/>
                </a:solidFill>
                <a:latin typeface="Roboto Condensed"/>
              </a:rPr>
              <a:t>Kiều</a:t>
            </a:r>
            <a:r>
              <a:rPr lang="en-US" sz="3699" dirty="0">
                <a:solidFill>
                  <a:srgbClr val="000000"/>
                </a:solidFill>
                <a:latin typeface="Roboto Condensed"/>
              </a:rPr>
              <a:t>, </a:t>
            </a:r>
            <a:r>
              <a:rPr lang="en-US" sz="3699" dirty="0" err="1">
                <a:solidFill>
                  <a:srgbClr val="000000"/>
                </a:solidFill>
                <a:latin typeface="Roboto Condensed"/>
              </a:rPr>
              <a:t>Văn</a:t>
            </a:r>
            <a:r>
              <a:rPr lang="en-US" sz="3699" dirty="0">
                <a:solidFill>
                  <a:srgbClr val="000000"/>
                </a:solidFill>
                <a:latin typeface="Roboto Condensed"/>
              </a:rPr>
              <a:t> </a:t>
            </a:r>
            <a:r>
              <a:rPr lang="en-US" sz="3699" dirty="0" err="1">
                <a:solidFill>
                  <a:srgbClr val="000000"/>
                </a:solidFill>
                <a:latin typeface="Roboto Condensed"/>
              </a:rPr>
              <a:t>tế</a:t>
            </a:r>
            <a:r>
              <a:rPr lang="en-US" sz="3699" dirty="0">
                <a:solidFill>
                  <a:srgbClr val="000000"/>
                </a:solidFill>
                <a:latin typeface="Roboto Condensed"/>
              </a:rPr>
              <a:t> </a:t>
            </a:r>
            <a:r>
              <a:rPr lang="en-US" sz="3699" dirty="0" err="1">
                <a:solidFill>
                  <a:srgbClr val="000000"/>
                </a:solidFill>
                <a:latin typeface="Roboto Condensed"/>
              </a:rPr>
              <a:t>thập</a:t>
            </a:r>
            <a:r>
              <a:rPr lang="en-US" sz="3699" dirty="0">
                <a:solidFill>
                  <a:srgbClr val="000000"/>
                </a:solidFill>
                <a:latin typeface="Roboto Condensed"/>
              </a:rPr>
              <a:t> </a:t>
            </a:r>
            <a:r>
              <a:rPr lang="en-US" sz="3699" dirty="0" err="1">
                <a:solidFill>
                  <a:srgbClr val="000000"/>
                </a:solidFill>
                <a:latin typeface="Roboto Condensed"/>
              </a:rPr>
              <a:t>loại</a:t>
            </a:r>
            <a:r>
              <a:rPr lang="en-US" sz="3699" dirty="0">
                <a:solidFill>
                  <a:srgbClr val="000000"/>
                </a:solidFill>
                <a:latin typeface="Roboto Condensed"/>
              </a:rPr>
              <a:t> </a:t>
            </a:r>
            <a:r>
              <a:rPr lang="en-US" sz="3699" dirty="0" err="1">
                <a:solidFill>
                  <a:srgbClr val="000000"/>
                </a:solidFill>
                <a:latin typeface="Roboto Condensed"/>
              </a:rPr>
              <a:t>chúng</a:t>
            </a:r>
            <a:r>
              <a:rPr lang="en-US" sz="3699" dirty="0">
                <a:solidFill>
                  <a:srgbClr val="000000"/>
                </a:solidFill>
                <a:latin typeface="Roboto Condensed"/>
              </a:rPr>
              <a:t> </a:t>
            </a:r>
            <a:r>
              <a:rPr lang="en-US" sz="3699" dirty="0" err="1">
                <a:solidFill>
                  <a:srgbClr val="000000"/>
                </a:solidFill>
                <a:latin typeface="Roboto Condensed"/>
              </a:rPr>
              <a:t>sinh</a:t>
            </a:r>
            <a:r>
              <a:rPr lang="en-US" sz="3699" dirty="0">
                <a:solidFill>
                  <a:srgbClr val="000000"/>
                </a:solidFill>
                <a:latin typeface="Roboto Condensed"/>
              </a:rPr>
              <a:t>.</a:t>
            </a:r>
          </a:p>
        </p:txBody>
      </p:sp>
      <p:sp>
        <p:nvSpPr>
          <p:cNvPr id="14" name="AutoShape 14"/>
          <p:cNvSpPr/>
          <p:nvPr/>
        </p:nvSpPr>
        <p:spPr>
          <a:xfrm>
            <a:off x="2801140" y="5449115"/>
            <a:ext cx="1090721" cy="0"/>
          </a:xfrm>
          <a:prstGeom prst="line">
            <a:avLst/>
          </a:prstGeom>
          <a:ln w="104775" cap="flat">
            <a:solidFill>
              <a:srgbClr val="473B3B"/>
            </a:solidFill>
            <a:prstDash val="solid"/>
            <a:headEnd type="none" w="sm" len="sm"/>
            <a:tailEnd type="triangle" w="lg" len="med"/>
          </a:ln>
        </p:spPr>
      </p:sp>
      <p:sp>
        <p:nvSpPr>
          <p:cNvPr id="15" name="Freeform 15"/>
          <p:cNvSpPr/>
          <p:nvPr/>
        </p:nvSpPr>
        <p:spPr>
          <a:xfrm>
            <a:off x="-955999" y="6616156"/>
            <a:ext cx="20141184" cy="6680159"/>
          </a:xfrm>
          <a:custGeom>
            <a:avLst/>
            <a:gdLst/>
            <a:ahLst/>
            <a:cxnLst/>
            <a:rect l="l" t="t" r="r" b="b"/>
            <a:pathLst>
              <a:path w="20141184" h="6680159">
                <a:moveTo>
                  <a:pt x="0" y="0"/>
                </a:moveTo>
                <a:lnTo>
                  <a:pt x="20141184" y="0"/>
                </a:lnTo>
                <a:lnTo>
                  <a:pt x="20141184" y="6680160"/>
                </a:lnTo>
                <a:lnTo>
                  <a:pt x="0" y="6680160"/>
                </a:lnTo>
                <a:lnTo>
                  <a:pt x="0" y="0"/>
                </a:lnTo>
                <a:close/>
              </a:path>
            </a:pathLst>
          </a:custGeom>
          <a:blipFill>
            <a:blip r:embed="rId7">
              <a:alphaModFix amt="42000"/>
            </a:blip>
            <a:stretch>
              <a:fillRect/>
            </a:stretch>
          </a:blipFill>
        </p:spPr>
      </p:sp>
      <p:sp>
        <p:nvSpPr>
          <p:cNvPr id="16" name="TextBox 16"/>
          <p:cNvSpPr txBox="1"/>
          <p:nvPr/>
        </p:nvSpPr>
        <p:spPr>
          <a:xfrm>
            <a:off x="4178069" y="7108276"/>
            <a:ext cx="12826323" cy="1287145"/>
          </a:xfrm>
          <a:prstGeom prst="rect">
            <a:avLst/>
          </a:prstGeom>
        </p:spPr>
        <p:txBody>
          <a:bodyPr lIns="0" tIns="0" rIns="0" bIns="0" rtlCol="0" anchor="t">
            <a:spAutoFit/>
          </a:bodyPr>
          <a:lstStyle/>
          <a:p>
            <a:pPr algn="just">
              <a:lnSpc>
                <a:spcPts val="5179"/>
              </a:lnSpc>
              <a:spcBef>
                <a:spcPct val="0"/>
              </a:spcBef>
            </a:pPr>
            <a:r>
              <a:rPr lang="en-US" sz="3699" dirty="0" err="1">
                <a:solidFill>
                  <a:srgbClr val="000000"/>
                </a:solidFill>
                <a:latin typeface="Roboto Condensed"/>
              </a:rPr>
              <a:t>Nguyễn</a:t>
            </a:r>
            <a:r>
              <a:rPr lang="en-US" sz="3699" dirty="0">
                <a:solidFill>
                  <a:srgbClr val="000000"/>
                </a:solidFill>
                <a:latin typeface="Roboto Condensed"/>
              </a:rPr>
              <a:t> Du </a:t>
            </a:r>
            <a:r>
              <a:rPr lang="en-US" sz="3699" dirty="0" err="1">
                <a:solidFill>
                  <a:srgbClr val="000000"/>
                </a:solidFill>
                <a:latin typeface="Roboto Condensed"/>
              </a:rPr>
              <a:t>được</a:t>
            </a:r>
            <a:r>
              <a:rPr lang="en-US" sz="3699" dirty="0">
                <a:solidFill>
                  <a:srgbClr val="000000"/>
                </a:solidFill>
                <a:latin typeface="Roboto Condensed"/>
              </a:rPr>
              <a:t> </a:t>
            </a:r>
            <a:r>
              <a:rPr lang="en-US" sz="3699" dirty="0" err="1">
                <a:solidFill>
                  <a:srgbClr val="000000"/>
                </a:solidFill>
                <a:latin typeface="Roboto Condensed"/>
              </a:rPr>
              <a:t>suy</a:t>
            </a:r>
            <a:r>
              <a:rPr lang="en-US" sz="3699" dirty="0">
                <a:solidFill>
                  <a:srgbClr val="000000"/>
                </a:solidFill>
                <a:latin typeface="Roboto Condensed"/>
              </a:rPr>
              <a:t> </a:t>
            </a:r>
            <a:r>
              <a:rPr lang="en-US" sz="3699" dirty="0" err="1">
                <a:solidFill>
                  <a:srgbClr val="000000"/>
                </a:solidFill>
                <a:latin typeface="Roboto Condensed"/>
              </a:rPr>
              <a:t>tôn</a:t>
            </a:r>
            <a:r>
              <a:rPr lang="en-US" sz="3699" dirty="0">
                <a:solidFill>
                  <a:srgbClr val="000000"/>
                </a:solidFill>
                <a:latin typeface="Roboto Condensed"/>
              </a:rPr>
              <a:t> </a:t>
            </a:r>
            <a:r>
              <a:rPr lang="en-US" sz="3699" dirty="0" err="1">
                <a:solidFill>
                  <a:srgbClr val="000000"/>
                </a:solidFill>
                <a:latin typeface="Roboto Condensed"/>
              </a:rPr>
              <a:t>là</a:t>
            </a:r>
            <a:r>
              <a:rPr lang="en-US" sz="3699" dirty="0">
                <a:solidFill>
                  <a:srgbClr val="000000"/>
                </a:solidFill>
                <a:latin typeface="Roboto Condensed"/>
              </a:rPr>
              <a:t> </a:t>
            </a:r>
            <a:r>
              <a:rPr lang="en-US" sz="3699" dirty="0" err="1">
                <a:solidFill>
                  <a:srgbClr val="000000"/>
                </a:solidFill>
                <a:latin typeface="Roboto Condensed"/>
              </a:rPr>
              <a:t>đại</a:t>
            </a:r>
            <a:r>
              <a:rPr lang="en-US" sz="3699" dirty="0">
                <a:solidFill>
                  <a:srgbClr val="000000"/>
                </a:solidFill>
                <a:latin typeface="Roboto Condensed"/>
              </a:rPr>
              <a:t> </a:t>
            </a:r>
            <a:r>
              <a:rPr lang="en-US" sz="3699" dirty="0" err="1">
                <a:solidFill>
                  <a:srgbClr val="000000"/>
                </a:solidFill>
                <a:latin typeface="Roboto Condensed"/>
              </a:rPr>
              <a:t>thi</a:t>
            </a:r>
            <a:r>
              <a:rPr lang="en-US" sz="3699" dirty="0">
                <a:solidFill>
                  <a:srgbClr val="000000"/>
                </a:solidFill>
                <a:latin typeface="Roboto Condensed"/>
              </a:rPr>
              <a:t> </a:t>
            </a:r>
            <a:r>
              <a:rPr lang="en-US" sz="3699" dirty="0" err="1">
                <a:solidFill>
                  <a:srgbClr val="000000"/>
                </a:solidFill>
                <a:latin typeface="Roboto Condensed"/>
              </a:rPr>
              <a:t>hào</a:t>
            </a:r>
            <a:r>
              <a:rPr lang="en-US" sz="3699" dirty="0">
                <a:solidFill>
                  <a:srgbClr val="000000"/>
                </a:solidFill>
                <a:latin typeface="Roboto Condensed"/>
              </a:rPr>
              <a:t> </a:t>
            </a:r>
            <a:r>
              <a:rPr lang="en-US" sz="3699" dirty="0" err="1">
                <a:solidFill>
                  <a:srgbClr val="000000"/>
                </a:solidFill>
                <a:latin typeface="Roboto Condensed"/>
              </a:rPr>
              <a:t>của</a:t>
            </a:r>
            <a:r>
              <a:rPr lang="en-US" sz="3699" dirty="0">
                <a:solidFill>
                  <a:srgbClr val="000000"/>
                </a:solidFill>
                <a:latin typeface="Roboto Condensed"/>
              </a:rPr>
              <a:t> </a:t>
            </a:r>
            <a:r>
              <a:rPr lang="en-US" sz="3699" dirty="0" err="1">
                <a:solidFill>
                  <a:srgbClr val="000000"/>
                </a:solidFill>
                <a:latin typeface="Roboto Condensed"/>
              </a:rPr>
              <a:t>dân</a:t>
            </a:r>
            <a:r>
              <a:rPr lang="en-US" sz="3699" dirty="0">
                <a:solidFill>
                  <a:srgbClr val="000000"/>
                </a:solidFill>
                <a:latin typeface="Roboto Condensed"/>
              </a:rPr>
              <a:t> </a:t>
            </a:r>
            <a:r>
              <a:rPr lang="en-US" sz="3699" dirty="0" err="1">
                <a:solidFill>
                  <a:srgbClr val="000000"/>
                </a:solidFill>
                <a:latin typeface="Roboto Condensed"/>
              </a:rPr>
              <a:t>tộc</a:t>
            </a:r>
            <a:r>
              <a:rPr lang="en-US" sz="3699" dirty="0">
                <a:solidFill>
                  <a:srgbClr val="000000"/>
                </a:solidFill>
                <a:latin typeface="Roboto Condensed"/>
              </a:rPr>
              <a:t>, </a:t>
            </a:r>
            <a:r>
              <a:rPr lang="en-US" sz="3699" dirty="0" err="1">
                <a:solidFill>
                  <a:srgbClr val="000000"/>
                </a:solidFill>
                <a:latin typeface="Roboto Condensed"/>
              </a:rPr>
              <a:t>được</a:t>
            </a:r>
            <a:r>
              <a:rPr lang="en-US" sz="3699" dirty="0">
                <a:solidFill>
                  <a:srgbClr val="000000"/>
                </a:solidFill>
                <a:latin typeface="Roboto Condensed"/>
              </a:rPr>
              <a:t> UNESCO </a:t>
            </a:r>
            <a:r>
              <a:rPr lang="en-US" sz="3699" dirty="0" err="1">
                <a:solidFill>
                  <a:srgbClr val="000000"/>
                </a:solidFill>
                <a:latin typeface="Roboto Condensed"/>
              </a:rPr>
              <a:t>vinh</a:t>
            </a:r>
            <a:r>
              <a:rPr lang="en-US" sz="3699" dirty="0">
                <a:solidFill>
                  <a:srgbClr val="000000"/>
                </a:solidFill>
                <a:latin typeface="Roboto Condensed"/>
              </a:rPr>
              <a:t> </a:t>
            </a:r>
            <a:r>
              <a:rPr lang="en-US" sz="3699" dirty="0" err="1">
                <a:solidFill>
                  <a:srgbClr val="000000"/>
                </a:solidFill>
                <a:latin typeface="Roboto Condensed"/>
              </a:rPr>
              <a:t>danh</a:t>
            </a:r>
            <a:r>
              <a:rPr lang="en-US" sz="3699" dirty="0">
                <a:solidFill>
                  <a:srgbClr val="000000"/>
                </a:solidFill>
                <a:latin typeface="Roboto Condensed"/>
              </a:rPr>
              <a:t> </a:t>
            </a:r>
            <a:r>
              <a:rPr lang="en-US" sz="3699" dirty="0" err="1">
                <a:solidFill>
                  <a:srgbClr val="000000"/>
                </a:solidFill>
                <a:latin typeface="Roboto Condensed"/>
              </a:rPr>
              <a:t>và</a:t>
            </a:r>
            <a:r>
              <a:rPr lang="en-US" sz="3699" dirty="0">
                <a:solidFill>
                  <a:srgbClr val="000000"/>
                </a:solidFill>
                <a:latin typeface="Roboto Condensed"/>
              </a:rPr>
              <a:t> </a:t>
            </a:r>
            <a:r>
              <a:rPr lang="en-US" sz="3699" dirty="0" err="1">
                <a:solidFill>
                  <a:srgbClr val="000000"/>
                </a:solidFill>
                <a:latin typeface="Roboto Condensed"/>
              </a:rPr>
              <a:t>kỉ</a:t>
            </a:r>
            <a:r>
              <a:rPr lang="en-US" sz="3699" dirty="0">
                <a:solidFill>
                  <a:srgbClr val="000000"/>
                </a:solidFill>
                <a:latin typeface="Roboto Condensed"/>
              </a:rPr>
              <a:t> </a:t>
            </a:r>
            <a:r>
              <a:rPr lang="en-US" sz="3699" dirty="0" err="1">
                <a:solidFill>
                  <a:srgbClr val="000000"/>
                </a:solidFill>
                <a:latin typeface="Roboto Condensed"/>
              </a:rPr>
              <a:t>niệm</a:t>
            </a:r>
            <a:r>
              <a:rPr lang="en-US" sz="3699" dirty="0">
                <a:solidFill>
                  <a:srgbClr val="000000"/>
                </a:solidFill>
                <a:latin typeface="Roboto Condensed"/>
              </a:rPr>
              <a:t> 250 </a:t>
            </a:r>
            <a:r>
              <a:rPr lang="en-US" sz="3699" dirty="0" err="1">
                <a:solidFill>
                  <a:srgbClr val="000000"/>
                </a:solidFill>
                <a:latin typeface="Roboto Condensed"/>
              </a:rPr>
              <a:t>năm</a:t>
            </a:r>
            <a:r>
              <a:rPr lang="en-US" sz="3699" dirty="0">
                <a:solidFill>
                  <a:srgbClr val="000000"/>
                </a:solidFill>
                <a:latin typeface="Roboto Condensed"/>
              </a:rPr>
              <a:t> </a:t>
            </a:r>
            <a:r>
              <a:rPr lang="en-US" sz="3699" dirty="0" err="1">
                <a:solidFill>
                  <a:srgbClr val="000000"/>
                </a:solidFill>
                <a:latin typeface="Roboto Condensed"/>
              </a:rPr>
              <a:t>ngày</a:t>
            </a:r>
            <a:r>
              <a:rPr lang="en-US" sz="3699" dirty="0">
                <a:solidFill>
                  <a:srgbClr val="000000"/>
                </a:solidFill>
                <a:latin typeface="Roboto Condensed"/>
              </a:rPr>
              <a:t> </a:t>
            </a:r>
            <a:r>
              <a:rPr lang="en-US" sz="3699" dirty="0" err="1">
                <a:solidFill>
                  <a:srgbClr val="000000"/>
                </a:solidFill>
                <a:latin typeface="Roboto Condensed"/>
              </a:rPr>
              <a:t>sinh</a:t>
            </a:r>
            <a:r>
              <a:rPr lang="en-US" sz="3699" dirty="0">
                <a:solidFill>
                  <a:srgbClr val="000000"/>
                </a:solidFill>
                <a:latin typeface="Roboto Condensed"/>
              </a:rPr>
              <a:t> </a:t>
            </a:r>
            <a:r>
              <a:rPr lang="en-US" sz="3699" dirty="0" err="1">
                <a:solidFill>
                  <a:srgbClr val="000000"/>
                </a:solidFill>
                <a:latin typeface="Roboto Condensed"/>
              </a:rPr>
              <a:t>của</a:t>
            </a:r>
            <a:r>
              <a:rPr lang="en-US" sz="3699" dirty="0">
                <a:solidFill>
                  <a:srgbClr val="000000"/>
                </a:solidFill>
                <a:latin typeface="Roboto Condensed"/>
              </a:rPr>
              <a:t> </a:t>
            </a:r>
            <a:r>
              <a:rPr lang="en-US" sz="3699" dirty="0" err="1">
                <a:solidFill>
                  <a:srgbClr val="000000"/>
                </a:solidFill>
                <a:latin typeface="Roboto Condensed"/>
              </a:rPr>
              <a:t>ông</a:t>
            </a:r>
            <a:r>
              <a:rPr lang="en-US" sz="3699" dirty="0">
                <a:solidFill>
                  <a:srgbClr val="000000"/>
                </a:solidFill>
                <a:latin typeface="Roboto Condensed"/>
              </a:rPr>
              <a:t>.</a:t>
            </a:r>
          </a:p>
        </p:txBody>
      </p:sp>
      <p:sp>
        <p:nvSpPr>
          <p:cNvPr id="17" name="AutoShape 17"/>
          <p:cNvSpPr/>
          <p:nvPr/>
        </p:nvSpPr>
        <p:spPr>
          <a:xfrm>
            <a:off x="2820190" y="7732799"/>
            <a:ext cx="1090721" cy="0"/>
          </a:xfrm>
          <a:prstGeom prst="line">
            <a:avLst/>
          </a:prstGeom>
          <a:ln w="104775" cap="flat">
            <a:solidFill>
              <a:srgbClr val="473B3B"/>
            </a:solidFill>
            <a:prstDash val="solid"/>
            <a:headEnd type="none" w="sm" len="sm"/>
            <a:tailEnd type="triangle" w="lg" len="med"/>
          </a:ln>
        </p:spPr>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0-#ppt_w/2"/>
                                          </p:val>
                                        </p:tav>
                                        <p:tav tm="100000">
                                          <p:val>
                                            <p:strVal val="#ppt_x"/>
                                          </p:val>
                                        </p:tav>
                                      </p:tavLst>
                                    </p:anim>
                                    <p:anim calcmode="lin" valueType="num">
                                      <p:cBhvr additive="base">
                                        <p:cTn id="17" dur="50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0-#ppt_w/2"/>
                                          </p:val>
                                        </p:tav>
                                        <p:tav tm="100000">
                                          <p:val>
                                            <p:strVal val="#ppt_x"/>
                                          </p:val>
                                        </p:tav>
                                      </p:tavLst>
                                    </p:anim>
                                    <p:anim calcmode="lin" valueType="num">
                                      <p:cBhvr additive="base">
                                        <p:cTn id="21" dur="500" fill="hold"/>
                                        <p:tgtEl>
                                          <p:spTgt spid="14"/>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0-#ppt_w/2"/>
                                          </p:val>
                                        </p:tav>
                                        <p:tav tm="100000">
                                          <p:val>
                                            <p:strVal val="#ppt_x"/>
                                          </p:val>
                                        </p:tav>
                                      </p:tavLst>
                                    </p:anim>
                                    <p:anim calcmode="lin" valueType="num">
                                      <p:cBhvr additive="base">
                                        <p:cTn id="25"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12">
                                            <p:txEl>
                                              <p:pRg st="0" end="0"/>
                                            </p:txEl>
                                          </p:spTgt>
                                        </p:tgtEl>
                                        <p:attrNameLst>
                                          <p:attrName>style.visibility</p:attrName>
                                        </p:attrNameLst>
                                      </p:cBhvr>
                                      <p:to>
                                        <p:strVal val="visible"/>
                                      </p:to>
                                    </p:set>
                                    <p:animEffect transition="in" filter="fade">
                                      <p:cBhvr>
                                        <p:cTn id="30" dur="1000"/>
                                        <p:tgtEl>
                                          <p:spTgt spid="12">
                                            <p:txEl>
                                              <p:pRg st="0" end="0"/>
                                            </p:txEl>
                                          </p:spTgt>
                                        </p:tgtEl>
                                      </p:cBhvr>
                                    </p:animEffect>
                                    <p:anim calcmode="lin" valueType="num">
                                      <p:cBhvr>
                                        <p:cTn id="31" dur="10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32" dur="1000" fill="hold"/>
                                        <p:tgtEl>
                                          <p:spTgt spid="1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1000"/>
                                        <p:tgtEl>
                                          <p:spTgt spid="13"/>
                                        </p:tgtEl>
                                      </p:cBhvr>
                                    </p:animEffect>
                                    <p:anim calcmode="lin" valueType="num">
                                      <p:cBhvr>
                                        <p:cTn id="38" dur="1000" fill="hold"/>
                                        <p:tgtEl>
                                          <p:spTgt spid="13"/>
                                        </p:tgtEl>
                                        <p:attrNameLst>
                                          <p:attrName>ppt_x</p:attrName>
                                        </p:attrNameLst>
                                      </p:cBhvr>
                                      <p:tavLst>
                                        <p:tav tm="0">
                                          <p:val>
                                            <p:strVal val="#ppt_x"/>
                                          </p:val>
                                        </p:tav>
                                        <p:tav tm="100000">
                                          <p:val>
                                            <p:strVal val="#ppt_x"/>
                                          </p:val>
                                        </p:tav>
                                      </p:tavLst>
                                    </p:anim>
                                    <p:anim calcmode="lin" valueType="num">
                                      <p:cBhvr>
                                        <p:cTn id="3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1000"/>
                                        <p:tgtEl>
                                          <p:spTgt spid="16"/>
                                        </p:tgtEl>
                                      </p:cBhvr>
                                    </p:animEffect>
                                    <p:anim calcmode="lin" valueType="num">
                                      <p:cBhvr>
                                        <p:cTn id="45" dur="1000" fill="hold"/>
                                        <p:tgtEl>
                                          <p:spTgt spid="16"/>
                                        </p:tgtEl>
                                        <p:attrNameLst>
                                          <p:attrName>ppt_x</p:attrName>
                                        </p:attrNameLst>
                                      </p:cBhvr>
                                      <p:tavLst>
                                        <p:tav tm="0">
                                          <p:val>
                                            <p:strVal val="#ppt_x"/>
                                          </p:val>
                                        </p:tav>
                                        <p:tav tm="100000">
                                          <p:val>
                                            <p:strVal val="#ppt_x"/>
                                          </p:val>
                                        </p:tav>
                                      </p:tavLst>
                                    </p:anim>
                                    <p:anim calcmode="lin" valueType="num">
                                      <p:cBhvr>
                                        <p:cTn id="4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rot="-10800000" flipH="1">
            <a:off x="0" y="0"/>
            <a:ext cx="18288000"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3"/>
            <a:stretch>
              <a:fillRect/>
            </a:stretch>
          </a:blipFill>
        </p:spPr>
      </p:sp>
      <p:sp>
        <p:nvSpPr>
          <p:cNvPr id="3" name="Freeform 3"/>
          <p:cNvSpPr/>
          <p:nvPr/>
        </p:nvSpPr>
        <p:spPr>
          <a:xfrm rot="120083" flipH="1">
            <a:off x="-2955757" y="-42021"/>
            <a:ext cx="4825852" cy="10371042"/>
          </a:xfrm>
          <a:custGeom>
            <a:avLst/>
            <a:gdLst/>
            <a:ahLst/>
            <a:cxnLst/>
            <a:rect l="l" t="t" r="r" b="b"/>
            <a:pathLst>
              <a:path w="4825852" h="10371042">
                <a:moveTo>
                  <a:pt x="4825852" y="0"/>
                </a:moveTo>
                <a:lnTo>
                  <a:pt x="0" y="0"/>
                </a:lnTo>
                <a:lnTo>
                  <a:pt x="0" y="10371042"/>
                </a:lnTo>
                <a:lnTo>
                  <a:pt x="4825852" y="10371042"/>
                </a:lnTo>
                <a:lnTo>
                  <a:pt x="4825852" y="0"/>
                </a:lnTo>
                <a:close/>
              </a:path>
            </a:pathLst>
          </a:custGeom>
          <a:blipFill>
            <a:blip r:embed="rId4"/>
            <a:stretch>
              <a:fillRect r="-5119" b="-4849"/>
            </a:stretch>
          </a:blipFill>
        </p:spPr>
      </p:sp>
      <p:sp>
        <p:nvSpPr>
          <p:cNvPr id="4" name="Freeform 4"/>
          <p:cNvSpPr/>
          <p:nvPr/>
        </p:nvSpPr>
        <p:spPr>
          <a:xfrm flipH="1">
            <a:off x="16520764" y="3374606"/>
            <a:ext cx="4090040" cy="6358042"/>
          </a:xfrm>
          <a:custGeom>
            <a:avLst/>
            <a:gdLst/>
            <a:ahLst/>
            <a:cxnLst/>
            <a:rect l="l" t="t" r="r" b="b"/>
            <a:pathLst>
              <a:path w="4090040" h="6358042">
                <a:moveTo>
                  <a:pt x="4090041" y="0"/>
                </a:moveTo>
                <a:lnTo>
                  <a:pt x="0" y="0"/>
                </a:lnTo>
                <a:lnTo>
                  <a:pt x="0" y="6358042"/>
                </a:lnTo>
                <a:lnTo>
                  <a:pt x="4090041" y="6358042"/>
                </a:lnTo>
                <a:lnTo>
                  <a:pt x="4090041" y="0"/>
                </a:lnTo>
                <a:close/>
              </a:path>
            </a:pathLst>
          </a:custGeom>
          <a:blipFill>
            <a:blip r:embed="rId5"/>
            <a:stretch>
              <a:fillRect t="-921" b="-921"/>
            </a:stretch>
          </a:blipFill>
        </p:spPr>
      </p:sp>
      <p:sp>
        <p:nvSpPr>
          <p:cNvPr id="5" name="Freeform 5"/>
          <p:cNvSpPr/>
          <p:nvPr/>
        </p:nvSpPr>
        <p:spPr>
          <a:xfrm rot="-5400000" flipH="1">
            <a:off x="16649994" y="-2266950"/>
            <a:ext cx="3335448" cy="5791202"/>
          </a:xfrm>
          <a:custGeom>
            <a:avLst/>
            <a:gdLst/>
            <a:ahLst/>
            <a:cxnLst/>
            <a:rect l="l" t="t" r="r" b="b"/>
            <a:pathLst>
              <a:path w="3335448" h="5791202">
                <a:moveTo>
                  <a:pt x="3335448" y="0"/>
                </a:moveTo>
                <a:lnTo>
                  <a:pt x="0" y="0"/>
                </a:lnTo>
                <a:lnTo>
                  <a:pt x="0" y="5791202"/>
                </a:lnTo>
                <a:lnTo>
                  <a:pt x="3335448" y="5791202"/>
                </a:lnTo>
                <a:lnTo>
                  <a:pt x="3335448" y="0"/>
                </a:lnTo>
                <a:close/>
              </a:path>
            </a:pathLst>
          </a:custGeom>
          <a:blipFill>
            <a:blip r:embed="rId6"/>
            <a:stretch>
              <a:fillRect/>
            </a:stretch>
          </a:blipFill>
        </p:spPr>
      </p:sp>
      <p:sp>
        <p:nvSpPr>
          <p:cNvPr id="6" name="TextBox 6"/>
          <p:cNvSpPr txBox="1"/>
          <p:nvPr/>
        </p:nvSpPr>
        <p:spPr>
          <a:xfrm>
            <a:off x="655101" y="-39189"/>
            <a:ext cx="9002247" cy="971550"/>
          </a:xfrm>
          <a:prstGeom prst="rect">
            <a:avLst/>
          </a:prstGeom>
        </p:spPr>
        <p:txBody>
          <a:bodyPr lIns="0" tIns="0" rIns="0" bIns="0" rtlCol="0" anchor="t">
            <a:spAutoFit/>
          </a:bodyPr>
          <a:lstStyle/>
          <a:p>
            <a:pPr algn="l">
              <a:lnSpc>
                <a:spcPts val="7200"/>
              </a:lnSpc>
            </a:pPr>
            <a:r>
              <a:rPr lang="en-US" sz="6000">
                <a:solidFill>
                  <a:srgbClr val="B22033"/>
                </a:solidFill>
                <a:latin typeface="#9Slide05 SVNLifehack Script"/>
              </a:rPr>
              <a:t>III. Khám phá văn bản</a:t>
            </a:r>
          </a:p>
        </p:txBody>
      </p:sp>
      <p:sp>
        <p:nvSpPr>
          <p:cNvPr id="7" name="TextBox 7"/>
          <p:cNvSpPr txBox="1"/>
          <p:nvPr/>
        </p:nvSpPr>
        <p:spPr>
          <a:xfrm>
            <a:off x="2230695" y="1166094"/>
            <a:ext cx="5562261" cy="748031"/>
          </a:xfrm>
          <a:prstGeom prst="rect">
            <a:avLst/>
          </a:prstGeom>
        </p:spPr>
        <p:txBody>
          <a:bodyPr lIns="0" tIns="0" rIns="0" bIns="0" rtlCol="0" anchor="t">
            <a:spAutoFit/>
          </a:bodyPr>
          <a:lstStyle/>
          <a:p>
            <a:pPr algn="just">
              <a:lnSpc>
                <a:spcPts val="6019"/>
              </a:lnSpc>
            </a:pPr>
            <a:r>
              <a:rPr lang="en-US" sz="4299">
                <a:solidFill>
                  <a:srgbClr val="863D3D"/>
                </a:solidFill>
                <a:latin typeface="#9Slide07 SVNUT Triumph Press"/>
              </a:rPr>
              <a:t>1. Tác giả, tác phẩm</a:t>
            </a:r>
          </a:p>
        </p:txBody>
      </p:sp>
      <p:sp>
        <p:nvSpPr>
          <p:cNvPr id="8" name="TextBox 8"/>
          <p:cNvSpPr txBox="1"/>
          <p:nvPr/>
        </p:nvSpPr>
        <p:spPr>
          <a:xfrm>
            <a:off x="2230695" y="2147858"/>
            <a:ext cx="5851058" cy="748031"/>
          </a:xfrm>
          <a:prstGeom prst="rect">
            <a:avLst/>
          </a:prstGeom>
        </p:spPr>
        <p:txBody>
          <a:bodyPr lIns="0" tIns="0" rIns="0" bIns="0" rtlCol="0" anchor="t">
            <a:spAutoFit/>
          </a:bodyPr>
          <a:lstStyle/>
          <a:p>
            <a:pPr algn="just">
              <a:lnSpc>
                <a:spcPts val="6019"/>
              </a:lnSpc>
            </a:pPr>
            <a:r>
              <a:rPr lang="en-US" sz="4299" dirty="0">
                <a:solidFill>
                  <a:srgbClr val="473B3B"/>
                </a:solidFill>
                <a:latin typeface="Roboto Condensed Bold"/>
              </a:rPr>
              <a:t>b. </a:t>
            </a:r>
            <a:r>
              <a:rPr lang="en-US" sz="4299" dirty="0" err="1">
                <a:solidFill>
                  <a:srgbClr val="473B3B"/>
                </a:solidFill>
                <a:latin typeface="Roboto Condensed Bold"/>
              </a:rPr>
              <a:t>Tác</a:t>
            </a:r>
            <a:r>
              <a:rPr lang="en-US" sz="4299" dirty="0">
                <a:solidFill>
                  <a:srgbClr val="473B3B"/>
                </a:solidFill>
                <a:latin typeface="Roboto Condensed Bold"/>
              </a:rPr>
              <a:t> </a:t>
            </a:r>
            <a:r>
              <a:rPr lang="en-US" sz="4299" dirty="0" err="1">
                <a:solidFill>
                  <a:srgbClr val="473B3B"/>
                </a:solidFill>
                <a:latin typeface="Roboto Condensed Bold"/>
              </a:rPr>
              <a:t>phẩm</a:t>
            </a:r>
            <a:r>
              <a:rPr lang="en-US" sz="4299" dirty="0">
                <a:solidFill>
                  <a:srgbClr val="473B3B"/>
                </a:solidFill>
                <a:latin typeface="Roboto Condensed Bold"/>
              </a:rPr>
              <a:t> </a:t>
            </a:r>
            <a:r>
              <a:rPr lang="en-US" sz="4299" dirty="0" err="1">
                <a:solidFill>
                  <a:srgbClr val="473B3B"/>
                </a:solidFill>
                <a:latin typeface="Roboto Condensed Bold Italics"/>
              </a:rPr>
              <a:t>Truyện</a:t>
            </a:r>
            <a:r>
              <a:rPr lang="en-US" sz="4299" dirty="0">
                <a:solidFill>
                  <a:srgbClr val="473B3B"/>
                </a:solidFill>
                <a:latin typeface="Roboto Condensed Bold Italics"/>
              </a:rPr>
              <a:t> </a:t>
            </a:r>
            <a:r>
              <a:rPr lang="en-US" sz="4299" dirty="0" err="1">
                <a:solidFill>
                  <a:srgbClr val="473B3B"/>
                </a:solidFill>
                <a:latin typeface="Roboto Condensed Bold Italics"/>
              </a:rPr>
              <a:t>Kiều</a:t>
            </a:r>
            <a:endParaRPr lang="en-US" sz="4299" dirty="0">
              <a:solidFill>
                <a:srgbClr val="473B3B"/>
              </a:solidFill>
              <a:latin typeface="Roboto Condensed Bold Italics"/>
            </a:endParaRPr>
          </a:p>
        </p:txBody>
      </p:sp>
      <p:sp>
        <p:nvSpPr>
          <p:cNvPr id="9" name="TextBox 9"/>
          <p:cNvSpPr txBox="1"/>
          <p:nvPr/>
        </p:nvSpPr>
        <p:spPr>
          <a:xfrm>
            <a:off x="388498" y="4282201"/>
            <a:ext cx="2298713" cy="1510031"/>
          </a:xfrm>
          <a:prstGeom prst="rect">
            <a:avLst/>
          </a:prstGeom>
        </p:spPr>
        <p:txBody>
          <a:bodyPr lIns="0" tIns="0" rIns="0" bIns="0" rtlCol="0" anchor="t">
            <a:spAutoFit/>
          </a:bodyPr>
          <a:lstStyle/>
          <a:p>
            <a:pPr algn="ctr">
              <a:lnSpc>
                <a:spcPts val="6019"/>
              </a:lnSpc>
            </a:pPr>
            <a:r>
              <a:rPr lang="en-US" sz="4299" dirty="0" err="1">
                <a:solidFill>
                  <a:srgbClr val="B22033"/>
                </a:solidFill>
                <a:latin typeface="Roboto Condensed Bold"/>
              </a:rPr>
              <a:t>Truyện</a:t>
            </a:r>
            <a:r>
              <a:rPr lang="en-US" sz="4299" dirty="0">
                <a:solidFill>
                  <a:srgbClr val="B22033"/>
                </a:solidFill>
                <a:latin typeface="Roboto Condensed Bold"/>
              </a:rPr>
              <a:t> </a:t>
            </a:r>
            <a:r>
              <a:rPr lang="en-US" sz="4299" dirty="0" err="1">
                <a:solidFill>
                  <a:srgbClr val="B22033"/>
                </a:solidFill>
                <a:latin typeface="Roboto Condensed Bold"/>
              </a:rPr>
              <a:t>Kiều</a:t>
            </a:r>
            <a:endParaRPr lang="en-US" sz="4299" dirty="0">
              <a:solidFill>
                <a:srgbClr val="B22033"/>
              </a:solidFill>
              <a:latin typeface="Roboto Condensed Bold"/>
            </a:endParaRPr>
          </a:p>
        </p:txBody>
      </p:sp>
      <p:sp>
        <p:nvSpPr>
          <p:cNvPr id="10" name="AutoShape 10"/>
          <p:cNvSpPr/>
          <p:nvPr/>
        </p:nvSpPr>
        <p:spPr>
          <a:xfrm flipV="1">
            <a:off x="2687211" y="3524111"/>
            <a:ext cx="0" cy="3967621"/>
          </a:xfrm>
          <a:prstGeom prst="line">
            <a:avLst/>
          </a:prstGeom>
          <a:ln w="95250" cap="flat">
            <a:solidFill>
              <a:srgbClr val="473B3B"/>
            </a:solidFill>
            <a:prstDash val="solid"/>
            <a:headEnd type="none" w="sm" len="sm"/>
            <a:tailEnd type="none" w="sm" len="sm"/>
          </a:ln>
        </p:spPr>
      </p:sp>
      <p:sp>
        <p:nvSpPr>
          <p:cNvPr id="11" name="AutoShape 11"/>
          <p:cNvSpPr/>
          <p:nvPr/>
        </p:nvSpPr>
        <p:spPr>
          <a:xfrm>
            <a:off x="2668161" y="3576499"/>
            <a:ext cx="1090721" cy="0"/>
          </a:xfrm>
          <a:prstGeom prst="line">
            <a:avLst/>
          </a:prstGeom>
          <a:ln w="104775" cap="flat">
            <a:solidFill>
              <a:srgbClr val="473B3B"/>
            </a:solidFill>
            <a:prstDash val="solid"/>
            <a:headEnd type="none" w="sm" len="sm"/>
            <a:tailEnd type="triangle" w="lg" len="med"/>
          </a:ln>
        </p:spPr>
      </p:sp>
      <p:sp>
        <p:nvSpPr>
          <p:cNvPr id="12" name="AutoShape 12"/>
          <p:cNvSpPr/>
          <p:nvPr/>
        </p:nvSpPr>
        <p:spPr>
          <a:xfrm>
            <a:off x="2668161" y="4750831"/>
            <a:ext cx="1090721" cy="0"/>
          </a:xfrm>
          <a:prstGeom prst="line">
            <a:avLst/>
          </a:prstGeom>
          <a:ln w="104775" cap="flat">
            <a:solidFill>
              <a:srgbClr val="473B3B"/>
            </a:solidFill>
            <a:prstDash val="solid"/>
            <a:headEnd type="none" w="sm" len="sm"/>
            <a:tailEnd type="triangle" w="lg" len="med"/>
          </a:ln>
        </p:spPr>
      </p:sp>
      <p:sp>
        <p:nvSpPr>
          <p:cNvPr id="13" name="AutoShape 13"/>
          <p:cNvSpPr/>
          <p:nvPr/>
        </p:nvSpPr>
        <p:spPr>
          <a:xfrm>
            <a:off x="2687211" y="5892080"/>
            <a:ext cx="1090721" cy="0"/>
          </a:xfrm>
          <a:prstGeom prst="line">
            <a:avLst/>
          </a:prstGeom>
          <a:ln w="104775" cap="flat">
            <a:solidFill>
              <a:srgbClr val="473B3B"/>
            </a:solidFill>
            <a:prstDash val="solid"/>
            <a:headEnd type="none" w="sm" len="sm"/>
            <a:tailEnd type="triangle" w="lg" len="med"/>
          </a:ln>
        </p:spPr>
      </p:sp>
      <p:sp>
        <p:nvSpPr>
          <p:cNvPr id="14" name="TextBox 14"/>
          <p:cNvSpPr txBox="1"/>
          <p:nvPr/>
        </p:nvSpPr>
        <p:spPr>
          <a:xfrm>
            <a:off x="3943678" y="3307931"/>
            <a:ext cx="13708917" cy="629920"/>
          </a:xfrm>
          <a:prstGeom prst="rect">
            <a:avLst/>
          </a:prstGeom>
        </p:spPr>
        <p:txBody>
          <a:bodyPr lIns="0" tIns="0" rIns="0" bIns="0" rtlCol="0" anchor="t">
            <a:spAutoFit/>
          </a:bodyPr>
          <a:lstStyle/>
          <a:p>
            <a:pPr algn="just">
              <a:lnSpc>
                <a:spcPts val="5179"/>
              </a:lnSpc>
              <a:spcBef>
                <a:spcPct val="0"/>
              </a:spcBef>
            </a:pPr>
            <a:r>
              <a:rPr lang="en-US" sz="3699">
                <a:solidFill>
                  <a:srgbClr val="473B3B"/>
                </a:solidFill>
                <a:latin typeface="Roboto Condensed Bold"/>
              </a:rPr>
              <a:t>Hoàn cảnh sáng tác:</a:t>
            </a:r>
            <a:r>
              <a:rPr lang="en-US" sz="3699">
                <a:solidFill>
                  <a:srgbClr val="473B3B"/>
                </a:solidFill>
                <a:latin typeface="Roboto Condensed"/>
              </a:rPr>
              <a:t> được sáng tác vào đầu thế kỉ 19 (khoảng 1805-1809)</a:t>
            </a:r>
          </a:p>
        </p:txBody>
      </p:sp>
      <p:sp>
        <p:nvSpPr>
          <p:cNvPr id="15" name="TextBox 15"/>
          <p:cNvSpPr txBox="1"/>
          <p:nvPr/>
        </p:nvSpPr>
        <p:spPr>
          <a:xfrm>
            <a:off x="3943678" y="4454921"/>
            <a:ext cx="8994384" cy="629920"/>
          </a:xfrm>
          <a:prstGeom prst="rect">
            <a:avLst/>
          </a:prstGeom>
        </p:spPr>
        <p:txBody>
          <a:bodyPr lIns="0" tIns="0" rIns="0" bIns="0" rtlCol="0" anchor="t">
            <a:spAutoFit/>
          </a:bodyPr>
          <a:lstStyle/>
          <a:p>
            <a:pPr algn="just">
              <a:lnSpc>
                <a:spcPts val="5179"/>
              </a:lnSpc>
              <a:spcBef>
                <a:spcPct val="0"/>
              </a:spcBef>
            </a:pPr>
            <a:r>
              <a:rPr lang="en-US" sz="3699">
                <a:solidFill>
                  <a:srgbClr val="473B3B"/>
                </a:solidFill>
                <a:latin typeface="Roboto Condensed Bold"/>
              </a:rPr>
              <a:t>Thể loại: </a:t>
            </a:r>
            <a:r>
              <a:rPr lang="en-US" sz="3699">
                <a:solidFill>
                  <a:srgbClr val="473B3B"/>
                </a:solidFill>
                <a:latin typeface="Roboto Condensed"/>
              </a:rPr>
              <a:t>Truyện thơ Nôm, 3254 câu thơ lục bát</a:t>
            </a:r>
          </a:p>
        </p:txBody>
      </p:sp>
      <p:sp>
        <p:nvSpPr>
          <p:cNvPr id="16" name="Freeform 16"/>
          <p:cNvSpPr/>
          <p:nvPr/>
        </p:nvSpPr>
        <p:spPr>
          <a:xfrm>
            <a:off x="-955999" y="6616156"/>
            <a:ext cx="20141184" cy="6680159"/>
          </a:xfrm>
          <a:custGeom>
            <a:avLst/>
            <a:gdLst/>
            <a:ahLst/>
            <a:cxnLst/>
            <a:rect l="l" t="t" r="r" b="b"/>
            <a:pathLst>
              <a:path w="20141184" h="6680159">
                <a:moveTo>
                  <a:pt x="0" y="0"/>
                </a:moveTo>
                <a:lnTo>
                  <a:pt x="20141184" y="0"/>
                </a:lnTo>
                <a:lnTo>
                  <a:pt x="20141184" y="6680160"/>
                </a:lnTo>
                <a:lnTo>
                  <a:pt x="0" y="6680160"/>
                </a:lnTo>
                <a:lnTo>
                  <a:pt x="0" y="0"/>
                </a:lnTo>
                <a:close/>
              </a:path>
            </a:pathLst>
          </a:custGeom>
          <a:blipFill>
            <a:blip r:embed="rId7">
              <a:alphaModFix amt="42000"/>
            </a:blip>
            <a:stretch>
              <a:fillRect/>
            </a:stretch>
          </a:blipFill>
        </p:spPr>
      </p:sp>
      <p:sp>
        <p:nvSpPr>
          <p:cNvPr id="17" name="TextBox 17"/>
          <p:cNvSpPr txBox="1"/>
          <p:nvPr/>
        </p:nvSpPr>
        <p:spPr>
          <a:xfrm>
            <a:off x="3943678" y="5599191"/>
            <a:ext cx="13708917" cy="1287145"/>
          </a:xfrm>
          <a:prstGeom prst="rect">
            <a:avLst/>
          </a:prstGeom>
        </p:spPr>
        <p:txBody>
          <a:bodyPr lIns="0" tIns="0" rIns="0" bIns="0" rtlCol="0" anchor="t">
            <a:spAutoFit/>
          </a:bodyPr>
          <a:lstStyle/>
          <a:p>
            <a:pPr algn="just">
              <a:lnSpc>
                <a:spcPts val="5179"/>
              </a:lnSpc>
              <a:spcBef>
                <a:spcPct val="0"/>
              </a:spcBef>
            </a:pPr>
            <a:r>
              <a:rPr lang="en-US" sz="3699">
                <a:solidFill>
                  <a:srgbClr val="473B3B"/>
                </a:solidFill>
                <a:latin typeface="Roboto Condensed Bold"/>
              </a:rPr>
              <a:t>Nguồn gốc: </a:t>
            </a:r>
            <a:r>
              <a:rPr lang="en-US" sz="3699">
                <a:solidFill>
                  <a:srgbClr val="473B3B"/>
                </a:solidFill>
                <a:latin typeface="Roboto Condensed"/>
              </a:rPr>
              <a:t>Được sáng tác dựa trên cốt truyện của tiểu thuyết Kim Vân Kiều truyện của Thanh Tâm Tài Nhân (Trung Quốc)</a:t>
            </a:r>
          </a:p>
        </p:txBody>
      </p:sp>
      <p:sp>
        <p:nvSpPr>
          <p:cNvPr id="18" name="AutoShape 18"/>
          <p:cNvSpPr/>
          <p:nvPr/>
        </p:nvSpPr>
        <p:spPr>
          <a:xfrm>
            <a:off x="2668161" y="7491732"/>
            <a:ext cx="1090721" cy="0"/>
          </a:xfrm>
          <a:prstGeom prst="line">
            <a:avLst/>
          </a:prstGeom>
          <a:ln w="104775" cap="flat">
            <a:solidFill>
              <a:srgbClr val="473B3B"/>
            </a:solidFill>
            <a:prstDash val="solid"/>
            <a:headEnd type="none" w="sm" len="sm"/>
            <a:tailEnd type="triangle" w="lg" len="med"/>
          </a:ln>
        </p:spPr>
      </p:sp>
      <p:sp>
        <p:nvSpPr>
          <p:cNvPr id="19" name="TextBox 19"/>
          <p:cNvSpPr txBox="1"/>
          <p:nvPr/>
        </p:nvSpPr>
        <p:spPr>
          <a:xfrm>
            <a:off x="3943678" y="7240113"/>
            <a:ext cx="13226499" cy="1944370"/>
          </a:xfrm>
          <a:prstGeom prst="rect">
            <a:avLst/>
          </a:prstGeom>
        </p:spPr>
        <p:txBody>
          <a:bodyPr lIns="0" tIns="0" rIns="0" bIns="0" rtlCol="0" anchor="t">
            <a:spAutoFit/>
          </a:bodyPr>
          <a:lstStyle/>
          <a:p>
            <a:pPr algn="just">
              <a:lnSpc>
                <a:spcPts val="5179"/>
              </a:lnSpc>
              <a:spcBef>
                <a:spcPct val="0"/>
              </a:spcBef>
            </a:pPr>
            <a:r>
              <a:rPr lang="en-US" sz="3699">
                <a:solidFill>
                  <a:srgbClr val="473B3B"/>
                </a:solidFill>
                <a:latin typeface="Roboto Condensed Bold"/>
              </a:rPr>
              <a:t>Cảm xúc chủ đạo: </a:t>
            </a:r>
            <a:r>
              <a:rPr lang="en-US" sz="3699">
                <a:solidFill>
                  <a:srgbClr val="473B3B"/>
                </a:solidFill>
                <a:latin typeface="Roboto Condensed"/>
              </a:rPr>
              <a:t>xót thương cho số phận bi kịch của người phụ nữ, khẳng định vẻ đẹp và giá trị của con người, trân trọng khát vọng chính đáng của họ, tố cáo thực trạng xã hội bất công, ngang trái. </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barn(inVertical)">
                                      <p:cBhvr>
                                        <p:cTn id="21" dur="500"/>
                                        <p:tgtEl>
                                          <p:spTgt spid="11"/>
                                        </p:tgtEl>
                                      </p:cBhvr>
                                    </p:animEffect>
                                  </p:childTnLst>
                                </p:cTn>
                              </p:par>
                              <p:par>
                                <p:cTn id="22" presetID="16" presetClass="entr" presetSubtype="21"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arn(inVertical)">
                                      <p:cBhvr>
                                        <p:cTn id="24" dur="500"/>
                                        <p:tgtEl>
                                          <p:spTgt spid="10"/>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arn(inVertical)">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arn(inVertical)">
                                      <p:cBhvr>
                                        <p:cTn id="32" dur="500"/>
                                        <p:tgtEl>
                                          <p:spTgt spid="12"/>
                                        </p:tgtEl>
                                      </p:cBhvr>
                                    </p:animEffect>
                                  </p:childTnLst>
                                </p:cTn>
                              </p:par>
                              <p:par>
                                <p:cTn id="33" presetID="16" presetClass="entr" presetSubtype="21"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barn(inVertical)">
                                      <p:cBhvr>
                                        <p:cTn id="35" dur="500"/>
                                        <p:tgtEl>
                                          <p:spTgt spid="15"/>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barn(inVertical)">
                                      <p:cBhvr>
                                        <p:cTn id="40" dur="500"/>
                                        <p:tgtEl>
                                          <p:spTgt spid="13"/>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barn(inVertical)">
                                      <p:cBhvr>
                                        <p:cTn id="43" dur="500"/>
                                        <p:tgtEl>
                                          <p:spTgt spid="17"/>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nodeType="click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barn(inVertical)">
                                      <p:cBhvr>
                                        <p:cTn id="48" dur="500"/>
                                        <p:tgtEl>
                                          <p:spTgt spid="18"/>
                                        </p:tgtEl>
                                      </p:cBhvr>
                                    </p:animEffect>
                                  </p:childTnLst>
                                </p:cTn>
                              </p:par>
                              <p:par>
                                <p:cTn id="49" presetID="16" presetClass="entr" presetSubtype="21"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barn(inVertical)">
                                      <p:cBhvr>
                                        <p:cTn id="5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4" grpId="0"/>
      <p:bldP spid="15" grpId="0"/>
      <p:bldP spid="17" grpId="0"/>
      <p:bldP spid="19"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rot="-10800000" flipH="1">
            <a:off x="0" y="0"/>
            <a:ext cx="18288000"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3"/>
            <a:stretch>
              <a:fillRect/>
            </a:stretch>
          </a:blipFill>
        </p:spPr>
      </p:sp>
      <p:sp>
        <p:nvSpPr>
          <p:cNvPr id="3" name="Freeform 3"/>
          <p:cNvSpPr/>
          <p:nvPr/>
        </p:nvSpPr>
        <p:spPr>
          <a:xfrm>
            <a:off x="-955999" y="6616156"/>
            <a:ext cx="20141184" cy="6680159"/>
          </a:xfrm>
          <a:custGeom>
            <a:avLst/>
            <a:gdLst/>
            <a:ahLst/>
            <a:cxnLst/>
            <a:rect l="l" t="t" r="r" b="b"/>
            <a:pathLst>
              <a:path w="20141184" h="6680159">
                <a:moveTo>
                  <a:pt x="0" y="0"/>
                </a:moveTo>
                <a:lnTo>
                  <a:pt x="20141184" y="0"/>
                </a:lnTo>
                <a:lnTo>
                  <a:pt x="20141184" y="6680160"/>
                </a:lnTo>
                <a:lnTo>
                  <a:pt x="0" y="6680160"/>
                </a:lnTo>
                <a:lnTo>
                  <a:pt x="0" y="0"/>
                </a:lnTo>
                <a:close/>
              </a:path>
            </a:pathLst>
          </a:custGeom>
          <a:blipFill>
            <a:blip r:embed="rId4">
              <a:alphaModFix amt="42000"/>
            </a:blip>
            <a:stretch>
              <a:fillRect/>
            </a:stretch>
          </a:blipFill>
        </p:spPr>
      </p:sp>
      <p:sp>
        <p:nvSpPr>
          <p:cNvPr id="4" name="Freeform 4"/>
          <p:cNvSpPr/>
          <p:nvPr/>
        </p:nvSpPr>
        <p:spPr>
          <a:xfrm rot="120083" flipH="1">
            <a:off x="-2955757" y="-42021"/>
            <a:ext cx="4825852" cy="10371042"/>
          </a:xfrm>
          <a:custGeom>
            <a:avLst/>
            <a:gdLst/>
            <a:ahLst/>
            <a:cxnLst/>
            <a:rect l="l" t="t" r="r" b="b"/>
            <a:pathLst>
              <a:path w="4825852" h="10371042">
                <a:moveTo>
                  <a:pt x="4825852" y="0"/>
                </a:moveTo>
                <a:lnTo>
                  <a:pt x="0" y="0"/>
                </a:lnTo>
                <a:lnTo>
                  <a:pt x="0" y="10371042"/>
                </a:lnTo>
                <a:lnTo>
                  <a:pt x="4825852" y="10371042"/>
                </a:lnTo>
                <a:lnTo>
                  <a:pt x="4825852" y="0"/>
                </a:lnTo>
                <a:close/>
              </a:path>
            </a:pathLst>
          </a:custGeom>
          <a:blipFill>
            <a:blip r:embed="rId5"/>
            <a:stretch>
              <a:fillRect r="-5119" b="-4849"/>
            </a:stretch>
          </a:blipFill>
        </p:spPr>
      </p:sp>
      <p:sp>
        <p:nvSpPr>
          <p:cNvPr id="5" name="Freeform 5"/>
          <p:cNvSpPr/>
          <p:nvPr/>
        </p:nvSpPr>
        <p:spPr>
          <a:xfrm flipH="1">
            <a:off x="16520764" y="3374606"/>
            <a:ext cx="4090040" cy="6358042"/>
          </a:xfrm>
          <a:custGeom>
            <a:avLst/>
            <a:gdLst/>
            <a:ahLst/>
            <a:cxnLst/>
            <a:rect l="l" t="t" r="r" b="b"/>
            <a:pathLst>
              <a:path w="4090040" h="6358042">
                <a:moveTo>
                  <a:pt x="4090041" y="0"/>
                </a:moveTo>
                <a:lnTo>
                  <a:pt x="0" y="0"/>
                </a:lnTo>
                <a:lnTo>
                  <a:pt x="0" y="6358042"/>
                </a:lnTo>
                <a:lnTo>
                  <a:pt x="4090041" y="6358042"/>
                </a:lnTo>
                <a:lnTo>
                  <a:pt x="4090041" y="0"/>
                </a:lnTo>
                <a:close/>
              </a:path>
            </a:pathLst>
          </a:custGeom>
          <a:blipFill>
            <a:blip r:embed="rId6"/>
            <a:stretch>
              <a:fillRect t="-921" b="-921"/>
            </a:stretch>
          </a:blipFill>
        </p:spPr>
      </p:sp>
      <p:sp>
        <p:nvSpPr>
          <p:cNvPr id="6" name="Freeform 6"/>
          <p:cNvSpPr/>
          <p:nvPr/>
        </p:nvSpPr>
        <p:spPr>
          <a:xfrm rot="-5400000" flipH="1">
            <a:off x="16649994" y="-2266950"/>
            <a:ext cx="3335448" cy="5791202"/>
          </a:xfrm>
          <a:custGeom>
            <a:avLst/>
            <a:gdLst/>
            <a:ahLst/>
            <a:cxnLst/>
            <a:rect l="l" t="t" r="r" b="b"/>
            <a:pathLst>
              <a:path w="3335448" h="5791202">
                <a:moveTo>
                  <a:pt x="3335448" y="0"/>
                </a:moveTo>
                <a:lnTo>
                  <a:pt x="0" y="0"/>
                </a:lnTo>
                <a:lnTo>
                  <a:pt x="0" y="5791202"/>
                </a:lnTo>
                <a:lnTo>
                  <a:pt x="3335448" y="5791202"/>
                </a:lnTo>
                <a:lnTo>
                  <a:pt x="3335448" y="0"/>
                </a:lnTo>
                <a:close/>
              </a:path>
            </a:pathLst>
          </a:custGeom>
          <a:blipFill>
            <a:blip r:embed="rId7"/>
            <a:stretch>
              <a:fillRect/>
            </a:stretch>
          </a:blipFill>
        </p:spPr>
      </p:sp>
      <p:sp>
        <p:nvSpPr>
          <p:cNvPr id="7" name="TextBox 7"/>
          <p:cNvSpPr txBox="1"/>
          <p:nvPr/>
        </p:nvSpPr>
        <p:spPr>
          <a:xfrm>
            <a:off x="1073674" y="209203"/>
            <a:ext cx="9002247" cy="971550"/>
          </a:xfrm>
          <a:prstGeom prst="rect">
            <a:avLst/>
          </a:prstGeom>
        </p:spPr>
        <p:txBody>
          <a:bodyPr lIns="0" tIns="0" rIns="0" bIns="0" rtlCol="0" anchor="t">
            <a:spAutoFit/>
          </a:bodyPr>
          <a:lstStyle/>
          <a:p>
            <a:pPr algn="l">
              <a:lnSpc>
                <a:spcPts val="7200"/>
              </a:lnSpc>
            </a:pPr>
            <a:r>
              <a:rPr lang="en-US" sz="6000">
                <a:solidFill>
                  <a:srgbClr val="B22033"/>
                </a:solidFill>
                <a:latin typeface="#9Slide05 SVNLifehack Script"/>
              </a:rPr>
              <a:t>III. Khám phá văn bản</a:t>
            </a:r>
          </a:p>
        </p:txBody>
      </p:sp>
      <p:sp>
        <p:nvSpPr>
          <p:cNvPr id="8" name="TextBox 8"/>
          <p:cNvSpPr txBox="1"/>
          <p:nvPr/>
        </p:nvSpPr>
        <p:spPr>
          <a:xfrm>
            <a:off x="2230695" y="1380778"/>
            <a:ext cx="5562261" cy="748031"/>
          </a:xfrm>
          <a:prstGeom prst="rect">
            <a:avLst/>
          </a:prstGeom>
        </p:spPr>
        <p:txBody>
          <a:bodyPr lIns="0" tIns="0" rIns="0" bIns="0" rtlCol="0" anchor="t">
            <a:spAutoFit/>
          </a:bodyPr>
          <a:lstStyle/>
          <a:p>
            <a:pPr algn="just">
              <a:lnSpc>
                <a:spcPts val="6019"/>
              </a:lnSpc>
            </a:pPr>
            <a:r>
              <a:rPr lang="en-US" sz="4299">
                <a:solidFill>
                  <a:srgbClr val="863D3D"/>
                </a:solidFill>
                <a:latin typeface="#9Slide07 SVNUT Triumph Press"/>
              </a:rPr>
              <a:t>1. Tác giả, tác phẩm</a:t>
            </a:r>
          </a:p>
        </p:txBody>
      </p:sp>
      <p:sp>
        <p:nvSpPr>
          <p:cNvPr id="9" name="TextBox 9"/>
          <p:cNvSpPr txBox="1"/>
          <p:nvPr/>
        </p:nvSpPr>
        <p:spPr>
          <a:xfrm>
            <a:off x="2230695" y="2147858"/>
            <a:ext cx="5851058" cy="748031"/>
          </a:xfrm>
          <a:prstGeom prst="rect">
            <a:avLst/>
          </a:prstGeom>
        </p:spPr>
        <p:txBody>
          <a:bodyPr lIns="0" tIns="0" rIns="0" bIns="0" rtlCol="0" anchor="t">
            <a:spAutoFit/>
          </a:bodyPr>
          <a:lstStyle/>
          <a:p>
            <a:pPr algn="just">
              <a:lnSpc>
                <a:spcPts val="6019"/>
              </a:lnSpc>
            </a:pPr>
            <a:r>
              <a:rPr lang="en-US" sz="4299">
                <a:solidFill>
                  <a:srgbClr val="473B3B"/>
                </a:solidFill>
                <a:latin typeface="Roboto Condensed Bold"/>
              </a:rPr>
              <a:t>b. Tác phẩm </a:t>
            </a:r>
            <a:r>
              <a:rPr lang="en-US" sz="4299">
                <a:solidFill>
                  <a:srgbClr val="473B3B"/>
                </a:solidFill>
                <a:latin typeface="Roboto Condensed Bold Italics"/>
              </a:rPr>
              <a:t>Truyện Kiều</a:t>
            </a:r>
          </a:p>
        </p:txBody>
      </p:sp>
      <p:sp>
        <p:nvSpPr>
          <p:cNvPr id="10" name="TextBox 10"/>
          <p:cNvSpPr txBox="1"/>
          <p:nvPr/>
        </p:nvSpPr>
        <p:spPr>
          <a:xfrm>
            <a:off x="388498" y="4282201"/>
            <a:ext cx="2298713" cy="1510031"/>
          </a:xfrm>
          <a:prstGeom prst="rect">
            <a:avLst/>
          </a:prstGeom>
        </p:spPr>
        <p:txBody>
          <a:bodyPr lIns="0" tIns="0" rIns="0" bIns="0" rtlCol="0" anchor="t">
            <a:spAutoFit/>
          </a:bodyPr>
          <a:lstStyle/>
          <a:p>
            <a:pPr algn="ctr">
              <a:lnSpc>
                <a:spcPts val="6019"/>
              </a:lnSpc>
            </a:pPr>
            <a:r>
              <a:rPr lang="en-US" sz="4299" dirty="0" err="1">
                <a:solidFill>
                  <a:srgbClr val="B22033"/>
                </a:solidFill>
                <a:latin typeface="Roboto Condensed Bold"/>
              </a:rPr>
              <a:t>Truyện</a:t>
            </a:r>
            <a:r>
              <a:rPr lang="en-US" sz="4299" dirty="0">
                <a:solidFill>
                  <a:srgbClr val="B22033"/>
                </a:solidFill>
                <a:latin typeface="Roboto Condensed Bold"/>
              </a:rPr>
              <a:t> </a:t>
            </a:r>
            <a:r>
              <a:rPr lang="en-US" sz="4299" dirty="0" err="1">
                <a:solidFill>
                  <a:srgbClr val="B22033"/>
                </a:solidFill>
                <a:latin typeface="Roboto Condensed Bold"/>
              </a:rPr>
              <a:t>Kiều</a:t>
            </a:r>
            <a:endParaRPr lang="en-US" sz="4299" dirty="0">
              <a:solidFill>
                <a:srgbClr val="B22033"/>
              </a:solidFill>
              <a:latin typeface="Roboto Condensed Bold"/>
            </a:endParaRPr>
          </a:p>
        </p:txBody>
      </p:sp>
      <p:sp>
        <p:nvSpPr>
          <p:cNvPr id="11" name="AutoShape 11"/>
          <p:cNvSpPr/>
          <p:nvPr/>
        </p:nvSpPr>
        <p:spPr>
          <a:xfrm flipH="1" flipV="1">
            <a:off x="2687211" y="3524111"/>
            <a:ext cx="0" cy="3081903"/>
          </a:xfrm>
          <a:prstGeom prst="line">
            <a:avLst/>
          </a:prstGeom>
          <a:ln w="95250" cap="flat">
            <a:solidFill>
              <a:srgbClr val="473B3B"/>
            </a:solidFill>
            <a:prstDash val="solid"/>
            <a:headEnd type="none" w="sm" len="sm"/>
            <a:tailEnd type="none" w="sm" len="sm"/>
          </a:ln>
        </p:spPr>
      </p:sp>
      <p:sp>
        <p:nvSpPr>
          <p:cNvPr id="12" name="AutoShape 12"/>
          <p:cNvSpPr/>
          <p:nvPr/>
        </p:nvSpPr>
        <p:spPr>
          <a:xfrm>
            <a:off x="2668161" y="3576499"/>
            <a:ext cx="1090721" cy="0"/>
          </a:xfrm>
          <a:prstGeom prst="line">
            <a:avLst/>
          </a:prstGeom>
          <a:ln w="104775" cap="flat">
            <a:solidFill>
              <a:srgbClr val="473B3B"/>
            </a:solidFill>
            <a:prstDash val="solid"/>
            <a:headEnd type="none" w="sm" len="sm"/>
            <a:tailEnd type="triangle" w="lg" len="med"/>
          </a:ln>
        </p:spPr>
      </p:sp>
      <p:sp>
        <p:nvSpPr>
          <p:cNvPr id="13" name="TextBox 13"/>
          <p:cNvSpPr txBox="1"/>
          <p:nvPr/>
        </p:nvSpPr>
        <p:spPr>
          <a:xfrm>
            <a:off x="3943678" y="3210214"/>
            <a:ext cx="3509342" cy="629920"/>
          </a:xfrm>
          <a:prstGeom prst="rect">
            <a:avLst/>
          </a:prstGeom>
        </p:spPr>
        <p:txBody>
          <a:bodyPr lIns="0" tIns="0" rIns="0" bIns="0" rtlCol="0" anchor="t">
            <a:spAutoFit/>
          </a:bodyPr>
          <a:lstStyle/>
          <a:p>
            <a:pPr algn="just">
              <a:lnSpc>
                <a:spcPts val="5179"/>
              </a:lnSpc>
              <a:spcBef>
                <a:spcPct val="0"/>
              </a:spcBef>
            </a:pPr>
            <a:r>
              <a:rPr lang="en-US" sz="3699" dirty="0" err="1">
                <a:solidFill>
                  <a:srgbClr val="473B3B"/>
                </a:solidFill>
                <a:latin typeface="Roboto Condensed Bold"/>
              </a:rPr>
              <a:t>Bố</a:t>
            </a:r>
            <a:r>
              <a:rPr lang="en-US" sz="3699" dirty="0">
                <a:solidFill>
                  <a:srgbClr val="473B3B"/>
                </a:solidFill>
                <a:latin typeface="Roboto Condensed Bold"/>
              </a:rPr>
              <a:t> </a:t>
            </a:r>
            <a:r>
              <a:rPr lang="en-US" sz="3699" dirty="0" err="1">
                <a:solidFill>
                  <a:srgbClr val="473B3B"/>
                </a:solidFill>
                <a:latin typeface="Roboto Condensed Bold"/>
              </a:rPr>
              <a:t>cục</a:t>
            </a:r>
            <a:r>
              <a:rPr lang="en-US" sz="3699" dirty="0">
                <a:solidFill>
                  <a:srgbClr val="473B3B"/>
                </a:solidFill>
                <a:latin typeface="Roboto Condensed Bold"/>
              </a:rPr>
              <a:t>: </a:t>
            </a:r>
            <a:r>
              <a:rPr lang="en-US" sz="3699" dirty="0">
                <a:solidFill>
                  <a:srgbClr val="473B3B"/>
                </a:solidFill>
                <a:latin typeface="Roboto Condensed"/>
              </a:rPr>
              <a:t>3 </a:t>
            </a:r>
            <a:r>
              <a:rPr lang="en-US" sz="3699" dirty="0" err="1">
                <a:solidFill>
                  <a:srgbClr val="473B3B"/>
                </a:solidFill>
                <a:latin typeface="Roboto Condensed"/>
              </a:rPr>
              <a:t>phần</a:t>
            </a:r>
            <a:endParaRPr lang="en-US" sz="3699" dirty="0">
              <a:solidFill>
                <a:srgbClr val="473B3B"/>
              </a:solidFill>
              <a:latin typeface="Roboto Condensed"/>
            </a:endParaRPr>
          </a:p>
        </p:txBody>
      </p:sp>
      <p:sp>
        <p:nvSpPr>
          <p:cNvPr id="14" name="AutoShape 14"/>
          <p:cNvSpPr/>
          <p:nvPr/>
        </p:nvSpPr>
        <p:spPr>
          <a:xfrm>
            <a:off x="2668161" y="6553627"/>
            <a:ext cx="1090721" cy="0"/>
          </a:xfrm>
          <a:prstGeom prst="line">
            <a:avLst/>
          </a:prstGeom>
          <a:ln w="104775" cap="flat">
            <a:solidFill>
              <a:srgbClr val="473B3B"/>
            </a:solidFill>
            <a:prstDash val="solid"/>
            <a:headEnd type="none" w="sm" len="sm"/>
            <a:tailEnd type="triangle" w="lg" len="med"/>
          </a:ln>
        </p:spPr>
      </p:sp>
      <p:sp>
        <p:nvSpPr>
          <p:cNvPr id="15" name="TextBox 15"/>
          <p:cNvSpPr txBox="1"/>
          <p:nvPr/>
        </p:nvSpPr>
        <p:spPr>
          <a:xfrm>
            <a:off x="4032801" y="6282373"/>
            <a:ext cx="12086240" cy="1944370"/>
          </a:xfrm>
          <a:prstGeom prst="rect">
            <a:avLst/>
          </a:prstGeom>
        </p:spPr>
        <p:txBody>
          <a:bodyPr lIns="0" tIns="0" rIns="0" bIns="0" rtlCol="0" anchor="t">
            <a:spAutoFit/>
          </a:bodyPr>
          <a:lstStyle/>
          <a:p>
            <a:pPr algn="just">
              <a:lnSpc>
                <a:spcPts val="5179"/>
              </a:lnSpc>
              <a:spcBef>
                <a:spcPct val="0"/>
              </a:spcBef>
            </a:pPr>
            <a:r>
              <a:rPr lang="en-US" sz="3699" dirty="0" err="1">
                <a:solidFill>
                  <a:srgbClr val="473B3B"/>
                </a:solidFill>
                <a:latin typeface="Roboto Condensed Bold"/>
              </a:rPr>
              <a:t>Giá</a:t>
            </a:r>
            <a:r>
              <a:rPr lang="en-US" sz="3699" dirty="0">
                <a:solidFill>
                  <a:srgbClr val="473B3B"/>
                </a:solidFill>
                <a:latin typeface="Roboto Condensed Bold"/>
              </a:rPr>
              <a:t> </a:t>
            </a:r>
            <a:r>
              <a:rPr lang="en-US" sz="3699" dirty="0" err="1">
                <a:solidFill>
                  <a:srgbClr val="473B3B"/>
                </a:solidFill>
                <a:latin typeface="Roboto Condensed Bold"/>
              </a:rPr>
              <a:t>trị</a:t>
            </a:r>
            <a:r>
              <a:rPr lang="en-US" sz="3699" dirty="0">
                <a:solidFill>
                  <a:srgbClr val="473B3B"/>
                </a:solidFill>
                <a:latin typeface="Roboto Condensed Bold"/>
              </a:rPr>
              <a:t> </a:t>
            </a:r>
            <a:r>
              <a:rPr lang="en-US" sz="3699" dirty="0" err="1">
                <a:solidFill>
                  <a:srgbClr val="473B3B"/>
                </a:solidFill>
                <a:latin typeface="Roboto Condensed Bold"/>
              </a:rPr>
              <a:t>của</a:t>
            </a:r>
            <a:r>
              <a:rPr lang="en-US" sz="3699" dirty="0">
                <a:solidFill>
                  <a:srgbClr val="473B3B"/>
                </a:solidFill>
                <a:latin typeface="Roboto Condensed Bold"/>
              </a:rPr>
              <a:t> </a:t>
            </a:r>
            <a:r>
              <a:rPr lang="en-US" sz="3699" dirty="0" err="1">
                <a:solidFill>
                  <a:srgbClr val="473B3B"/>
                </a:solidFill>
                <a:latin typeface="Roboto Condensed Bold"/>
              </a:rPr>
              <a:t>tác</a:t>
            </a:r>
            <a:r>
              <a:rPr lang="en-US" sz="3699" dirty="0">
                <a:solidFill>
                  <a:srgbClr val="473B3B"/>
                </a:solidFill>
                <a:latin typeface="Roboto Condensed Bold"/>
              </a:rPr>
              <a:t> </a:t>
            </a:r>
            <a:r>
              <a:rPr lang="en-US" sz="3699" dirty="0" err="1">
                <a:solidFill>
                  <a:srgbClr val="473B3B"/>
                </a:solidFill>
                <a:latin typeface="Roboto Condensed Bold"/>
              </a:rPr>
              <a:t>phẩm</a:t>
            </a:r>
            <a:r>
              <a:rPr lang="en-US" sz="3699" dirty="0">
                <a:solidFill>
                  <a:srgbClr val="473B3B"/>
                </a:solidFill>
                <a:latin typeface="Roboto Condensed Bold"/>
              </a:rPr>
              <a:t>: </a:t>
            </a:r>
            <a:r>
              <a:rPr lang="en-US" sz="3699" dirty="0" err="1">
                <a:solidFill>
                  <a:srgbClr val="473B3B"/>
                </a:solidFill>
                <a:latin typeface="Roboto Condensed"/>
              </a:rPr>
              <a:t>nổi</a:t>
            </a:r>
            <a:r>
              <a:rPr lang="en-US" sz="3699" dirty="0">
                <a:solidFill>
                  <a:srgbClr val="473B3B"/>
                </a:solidFill>
                <a:latin typeface="Roboto Condensed"/>
              </a:rPr>
              <a:t> </a:t>
            </a:r>
            <a:r>
              <a:rPr lang="en-US" sz="3699" dirty="0" err="1">
                <a:solidFill>
                  <a:srgbClr val="473B3B"/>
                </a:solidFill>
                <a:latin typeface="Roboto Condensed"/>
              </a:rPr>
              <a:t>bật</a:t>
            </a:r>
            <a:r>
              <a:rPr lang="en-US" sz="3699" dirty="0">
                <a:solidFill>
                  <a:srgbClr val="473B3B"/>
                </a:solidFill>
                <a:latin typeface="Roboto Condensed"/>
              </a:rPr>
              <a:t> </a:t>
            </a:r>
            <a:r>
              <a:rPr lang="en-US" sz="3699" dirty="0" err="1">
                <a:solidFill>
                  <a:srgbClr val="473B3B"/>
                </a:solidFill>
                <a:latin typeface="Roboto Condensed"/>
              </a:rPr>
              <a:t>về</a:t>
            </a:r>
            <a:r>
              <a:rPr lang="en-US" sz="3699" dirty="0">
                <a:solidFill>
                  <a:srgbClr val="473B3B"/>
                </a:solidFill>
                <a:latin typeface="Roboto Condensed"/>
              </a:rPr>
              <a:t> </a:t>
            </a:r>
            <a:r>
              <a:rPr lang="en-US" sz="3699" dirty="0" err="1">
                <a:solidFill>
                  <a:srgbClr val="473B3B"/>
                </a:solidFill>
                <a:latin typeface="Roboto Condensed"/>
              </a:rPr>
              <a:t>nội</a:t>
            </a:r>
            <a:r>
              <a:rPr lang="en-US" sz="3699" dirty="0">
                <a:solidFill>
                  <a:srgbClr val="473B3B"/>
                </a:solidFill>
                <a:latin typeface="Roboto Condensed"/>
              </a:rPr>
              <a:t> dung </a:t>
            </a:r>
            <a:r>
              <a:rPr lang="en-US" sz="3699" dirty="0" err="1">
                <a:solidFill>
                  <a:srgbClr val="473B3B"/>
                </a:solidFill>
                <a:latin typeface="Roboto Condensed"/>
              </a:rPr>
              <a:t>là</a:t>
            </a:r>
            <a:r>
              <a:rPr lang="en-US" sz="3699" dirty="0">
                <a:solidFill>
                  <a:srgbClr val="473B3B"/>
                </a:solidFill>
                <a:latin typeface="Roboto Condensed"/>
              </a:rPr>
              <a:t> </a:t>
            </a:r>
            <a:r>
              <a:rPr lang="en-US" sz="3699" dirty="0" err="1">
                <a:solidFill>
                  <a:srgbClr val="473B3B"/>
                </a:solidFill>
                <a:latin typeface="Roboto Condensed"/>
              </a:rPr>
              <a:t>giá</a:t>
            </a:r>
            <a:r>
              <a:rPr lang="en-US" sz="3699" dirty="0">
                <a:solidFill>
                  <a:srgbClr val="473B3B"/>
                </a:solidFill>
                <a:latin typeface="Roboto Condensed"/>
              </a:rPr>
              <a:t> </a:t>
            </a:r>
            <a:r>
              <a:rPr lang="en-US" sz="3699" dirty="0" err="1">
                <a:solidFill>
                  <a:srgbClr val="473B3B"/>
                </a:solidFill>
                <a:latin typeface="Roboto Condensed"/>
              </a:rPr>
              <a:t>trị</a:t>
            </a:r>
            <a:r>
              <a:rPr lang="en-US" sz="3699" dirty="0">
                <a:solidFill>
                  <a:srgbClr val="473B3B"/>
                </a:solidFill>
                <a:latin typeface="Roboto Condensed"/>
              </a:rPr>
              <a:t> </a:t>
            </a:r>
            <a:r>
              <a:rPr lang="en-US" sz="3699" dirty="0" err="1">
                <a:solidFill>
                  <a:srgbClr val="473B3B"/>
                </a:solidFill>
                <a:latin typeface="Roboto Condensed"/>
              </a:rPr>
              <a:t>nhân</a:t>
            </a:r>
            <a:r>
              <a:rPr lang="en-US" sz="3699" dirty="0">
                <a:solidFill>
                  <a:srgbClr val="473B3B"/>
                </a:solidFill>
                <a:latin typeface="Roboto Condensed"/>
              </a:rPr>
              <a:t> </a:t>
            </a:r>
            <a:r>
              <a:rPr lang="en-US" sz="3699" dirty="0" err="1">
                <a:solidFill>
                  <a:srgbClr val="473B3B"/>
                </a:solidFill>
                <a:latin typeface="Roboto Condensed"/>
              </a:rPr>
              <a:t>đạo</a:t>
            </a:r>
            <a:r>
              <a:rPr lang="en-US" sz="3699" dirty="0">
                <a:solidFill>
                  <a:srgbClr val="473B3B"/>
                </a:solidFill>
                <a:latin typeface="Roboto Condensed"/>
              </a:rPr>
              <a:t> </a:t>
            </a:r>
            <a:r>
              <a:rPr lang="en-US" sz="3699" dirty="0" err="1">
                <a:solidFill>
                  <a:srgbClr val="473B3B"/>
                </a:solidFill>
                <a:latin typeface="Roboto Condensed"/>
              </a:rPr>
              <a:t>và</a:t>
            </a:r>
            <a:r>
              <a:rPr lang="en-US" sz="3699" dirty="0">
                <a:solidFill>
                  <a:srgbClr val="473B3B"/>
                </a:solidFill>
                <a:latin typeface="Roboto Condensed"/>
              </a:rPr>
              <a:t> </a:t>
            </a:r>
            <a:r>
              <a:rPr lang="en-US" sz="3699" dirty="0" err="1">
                <a:solidFill>
                  <a:srgbClr val="473B3B"/>
                </a:solidFill>
                <a:latin typeface="Roboto Condensed"/>
              </a:rPr>
              <a:t>giá</a:t>
            </a:r>
            <a:r>
              <a:rPr lang="en-US" sz="3699" dirty="0">
                <a:solidFill>
                  <a:srgbClr val="473B3B"/>
                </a:solidFill>
                <a:latin typeface="Roboto Condensed"/>
              </a:rPr>
              <a:t> </a:t>
            </a:r>
            <a:r>
              <a:rPr lang="en-US" sz="3699" dirty="0" err="1">
                <a:solidFill>
                  <a:srgbClr val="473B3B"/>
                </a:solidFill>
                <a:latin typeface="Roboto Condensed"/>
              </a:rPr>
              <a:t>trị</a:t>
            </a:r>
            <a:r>
              <a:rPr lang="en-US" sz="3699" dirty="0">
                <a:solidFill>
                  <a:srgbClr val="473B3B"/>
                </a:solidFill>
                <a:latin typeface="Roboto Condensed"/>
              </a:rPr>
              <a:t> </a:t>
            </a:r>
            <a:r>
              <a:rPr lang="en-US" sz="3699" dirty="0" err="1">
                <a:solidFill>
                  <a:srgbClr val="473B3B"/>
                </a:solidFill>
                <a:latin typeface="Roboto Condensed"/>
              </a:rPr>
              <a:t>hiện</a:t>
            </a:r>
            <a:r>
              <a:rPr lang="en-US" sz="3699" dirty="0">
                <a:solidFill>
                  <a:srgbClr val="473B3B"/>
                </a:solidFill>
                <a:latin typeface="Roboto Condensed"/>
              </a:rPr>
              <a:t> </a:t>
            </a:r>
            <a:r>
              <a:rPr lang="en-US" sz="3699" dirty="0" err="1">
                <a:solidFill>
                  <a:srgbClr val="473B3B"/>
                </a:solidFill>
                <a:latin typeface="Roboto Condensed"/>
              </a:rPr>
              <a:t>thực</a:t>
            </a:r>
            <a:r>
              <a:rPr lang="en-US" sz="3699" dirty="0">
                <a:solidFill>
                  <a:srgbClr val="473B3B"/>
                </a:solidFill>
                <a:latin typeface="Roboto Condensed"/>
              </a:rPr>
              <a:t>; </a:t>
            </a:r>
            <a:r>
              <a:rPr lang="en-US" sz="3699" dirty="0" err="1">
                <a:solidFill>
                  <a:srgbClr val="473B3B"/>
                </a:solidFill>
                <a:latin typeface="Roboto Condensed"/>
              </a:rPr>
              <a:t>nổi</a:t>
            </a:r>
            <a:r>
              <a:rPr lang="en-US" sz="3699" dirty="0">
                <a:solidFill>
                  <a:srgbClr val="473B3B"/>
                </a:solidFill>
                <a:latin typeface="Roboto Condensed"/>
              </a:rPr>
              <a:t> </a:t>
            </a:r>
            <a:r>
              <a:rPr lang="en-US" sz="3699" dirty="0" err="1">
                <a:solidFill>
                  <a:srgbClr val="473B3B"/>
                </a:solidFill>
                <a:latin typeface="Roboto Condensed"/>
              </a:rPr>
              <a:t>bật</a:t>
            </a:r>
            <a:r>
              <a:rPr lang="en-US" sz="3699" dirty="0">
                <a:solidFill>
                  <a:srgbClr val="473B3B"/>
                </a:solidFill>
                <a:latin typeface="Roboto Condensed"/>
              </a:rPr>
              <a:t> </a:t>
            </a:r>
            <a:r>
              <a:rPr lang="en-US" sz="3699" dirty="0" err="1">
                <a:solidFill>
                  <a:srgbClr val="473B3B"/>
                </a:solidFill>
                <a:latin typeface="Roboto Condensed"/>
              </a:rPr>
              <a:t>về</a:t>
            </a:r>
            <a:r>
              <a:rPr lang="en-US" sz="3699" dirty="0">
                <a:solidFill>
                  <a:srgbClr val="473B3B"/>
                </a:solidFill>
                <a:latin typeface="Roboto Condensed"/>
              </a:rPr>
              <a:t> </a:t>
            </a:r>
            <a:r>
              <a:rPr lang="en-US" sz="3699" dirty="0" err="1">
                <a:solidFill>
                  <a:srgbClr val="473B3B"/>
                </a:solidFill>
                <a:latin typeface="Roboto Condensed"/>
              </a:rPr>
              <a:t>hình</a:t>
            </a:r>
            <a:r>
              <a:rPr lang="en-US" sz="3699" dirty="0">
                <a:solidFill>
                  <a:srgbClr val="473B3B"/>
                </a:solidFill>
                <a:latin typeface="Roboto Condensed"/>
              </a:rPr>
              <a:t> </a:t>
            </a:r>
            <a:r>
              <a:rPr lang="en-US" sz="3699" dirty="0" err="1">
                <a:solidFill>
                  <a:srgbClr val="473B3B"/>
                </a:solidFill>
                <a:latin typeface="Roboto Condensed"/>
              </a:rPr>
              <a:t>thức</a:t>
            </a:r>
            <a:r>
              <a:rPr lang="en-US" sz="3699" dirty="0">
                <a:solidFill>
                  <a:srgbClr val="473B3B"/>
                </a:solidFill>
                <a:latin typeface="Roboto Condensed"/>
              </a:rPr>
              <a:t> </a:t>
            </a:r>
            <a:r>
              <a:rPr lang="en-US" sz="3699" dirty="0" err="1">
                <a:solidFill>
                  <a:srgbClr val="473B3B"/>
                </a:solidFill>
                <a:latin typeface="Roboto Condensed"/>
              </a:rPr>
              <a:t>là</a:t>
            </a:r>
            <a:r>
              <a:rPr lang="en-US" sz="3699" dirty="0">
                <a:solidFill>
                  <a:srgbClr val="473B3B"/>
                </a:solidFill>
                <a:latin typeface="Roboto Condensed"/>
              </a:rPr>
              <a:t> </a:t>
            </a:r>
            <a:r>
              <a:rPr lang="en-US" sz="3699" dirty="0" err="1">
                <a:solidFill>
                  <a:srgbClr val="473B3B"/>
                </a:solidFill>
                <a:latin typeface="Roboto Condensed"/>
              </a:rPr>
              <a:t>nghệ</a:t>
            </a:r>
            <a:r>
              <a:rPr lang="en-US" sz="3699" dirty="0">
                <a:solidFill>
                  <a:srgbClr val="473B3B"/>
                </a:solidFill>
                <a:latin typeface="Roboto Condensed"/>
              </a:rPr>
              <a:t> </a:t>
            </a:r>
            <a:r>
              <a:rPr lang="en-US" sz="3699" dirty="0" err="1">
                <a:solidFill>
                  <a:srgbClr val="473B3B"/>
                </a:solidFill>
                <a:latin typeface="Roboto Condensed"/>
              </a:rPr>
              <a:t>thuật</a:t>
            </a:r>
            <a:r>
              <a:rPr lang="en-US" sz="3699" dirty="0">
                <a:solidFill>
                  <a:srgbClr val="473B3B"/>
                </a:solidFill>
                <a:latin typeface="Roboto Condensed"/>
              </a:rPr>
              <a:t> </a:t>
            </a:r>
            <a:r>
              <a:rPr lang="en-US" sz="3699" dirty="0" err="1">
                <a:solidFill>
                  <a:srgbClr val="473B3B"/>
                </a:solidFill>
                <a:latin typeface="Roboto Condensed"/>
              </a:rPr>
              <a:t>xây</a:t>
            </a:r>
            <a:r>
              <a:rPr lang="en-US" sz="3699" dirty="0">
                <a:solidFill>
                  <a:srgbClr val="473B3B"/>
                </a:solidFill>
                <a:latin typeface="Roboto Condensed"/>
              </a:rPr>
              <a:t> </a:t>
            </a:r>
            <a:r>
              <a:rPr lang="en-US" sz="3699" dirty="0" err="1">
                <a:solidFill>
                  <a:srgbClr val="473B3B"/>
                </a:solidFill>
                <a:latin typeface="Roboto Condensed"/>
              </a:rPr>
              <a:t>dựng</a:t>
            </a:r>
            <a:r>
              <a:rPr lang="en-US" sz="3699" dirty="0">
                <a:solidFill>
                  <a:srgbClr val="473B3B"/>
                </a:solidFill>
                <a:latin typeface="Roboto Condensed"/>
              </a:rPr>
              <a:t> </a:t>
            </a:r>
            <a:r>
              <a:rPr lang="en-US" sz="3699" dirty="0" err="1">
                <a:solidFill>
                  <a:srgbClr val="473B3B"/>
                </a:solidFill>
                <a:latin typeface="Roboto Condensed"/>
              </a:rPr>
              <a:t>nhân</a:t>
            </a:r>
            <a:r>
              <a:rPr lang="en-US" sz="3699" dirty="0">
                <a:solidFill>
                  <a:srgbClr val="473B3B"/>
                </a:solidFill>
                <a:latin typeface="Roboto Condensed"/>
              </a:rPr>
              <a:t> </a:t>
            </a:r>
            <a:r>
              <a:rPr lang="en-US" sz="3699" dirty="0" err="1">
                <a:solidFill>
                  <a:srgbClr val="473B3B"/>
                </a:solidFill>
                <a:latin typeface="Roboto Condensed"/>
              </a:rPr>
              <a:t>vật</a:t>
            </a:r>
            <a:r>
              <a:rPr lang="en-US" sz="3699" dirty="0">
                <a:solidFill>
                  <a:srgbClr val="473B3B"/>
                </a:solidFill>
                <a:latin typeface="Roboto Condensed"/>
              </a:rPr>
              <a:t>, </a:t>
            </a:r>
            <a:r>
              <a:rPr lang="en-US" sz="3699" dirty="0" err="1">
                <a:solidFill>
                  <a:srgbClr val="473B3B"/>
                </a:solidFill>
                <a:latin typeface="Roboto Condensed"/>
              </a:rPr>
              <a:t>sử</a:t>
            </a:r>
            <a:r>
              <a:rPr lang="en-US" sz="3699" dirty="0">
                <a:solidFill>
                  <a:srgbClr val="473B3B"/>
                </a:solidFill>
                <a:latin typeface="Roboto Condensed"/>
              </a:rPr>
              <a:t> </a:t>
            </a:r>
            <a:r>
              <a:rPr lang="en-US" sz="3699" dirty="0" err="1">
                <a:solidFill>
                  <a:srgbClr val="473B3B"/>
                </a:solidFill>
                <a:latin typeface="Roboto Condensed"/>
              </a:rPr>
              <a:t>dụng</a:t>
            </a:r>
            <a:r>
              <a:rPr lang="en-US" sz="3699" dirty="0">
                <a:solidFill>
                  <a:srgbClr val="473B3B"/>
                </a:solidFill>
                <a:latin typeface="Roboto Condensed"/>
              </a:rPr>
              <a:t> </a:t>
            </a:r>
            <a:r>
              <a:rPr lang="en-US" sz="3699" dirty="0" err="1">
                <a:solidFill>
                  <a:srgbClr val="473B3B"/>
                </a:solidFill>
                <a:latin typeface="Roboto Condensed"/>
              </a:rPr>
              <a:t>ngôn</a:t>
            </a:r>
            <a:r>
              <a:rPr lang="en-US" sz="3699" dirty="0">
                <a:solidFill>
                  <a:srgbClr val="473B3B"/>
                </a:solidFill>
                <a:latin typeface="Roboto Condensed"/>
              </a:rPr>
              <a:t> </a:t>
            </a:r>
            <a:r>
              <a:rPr lang="en-US" sz="3699" dirty="0" err="1">
                <a:solidFill>
                  <a:srgbClr val="473B3B"/>
                </a:solidFill>
                <a:latin typeface="Roboto Condensed"/>
              </a:rPr>
              <a:t>ngữ</a:t>
            </a:r>
            <a:r>
              <a:rPr lang="en-US" sz="3699" dirty="0">
                <a:solidFill>
                  <a:srgbClr val="473B3B"/>
                </a:solidFill>
                <a:latin typeface="Roboto Condensed"/>
              </a:rPr>
              <a:t> </a:t>
            </a:r>
            <a:r>
              <a:rPr lang="en-US" sz="3699" dirty="0" err="1">
                <a:solidFill>
                  <a:srgbClr val="473B3B"/>
                </a:solidFill>
                <a:latin typeface="Roboto Condensed"/>
              </a:rPr>
              <a:t>và</a:t>
            </a:r>
            <a:r>
              <a:rPr lang="en-US" sz="3699" dirty="0">
                <a:solidFill>
                  <a:srgbClr val="473B3B"/>
                </a:solidFill>
                <a:latin typeface="Roboto Condensed"/>
              </a:rPr>
              <a:t> </a:t>
            </a:r>
            <a:r>
              <a:rPr lang="en-US" sz="3699" dirty="0" err="1">
                <a:solidFill>
                  <a:srgbClr val="473B3B"/>
                </a:solidFill>
                <a:latin typeface="Roboto Condensed"/>
              </a:rPr>
              <a:t>thể</a:t>
            </a:r>
            <a:r>
              <a:rPr lang="en-US" sz="3699" dirty="0">
                <a:solidFill>
                  <a:srgbClr val="473B3B"/>
                </a:solidFill>
                <a:latin typeface="Roboto Condensed"/>
              </a:rPr>
              <a:t> </a:t>
            </a:r>
            <a:r>
              <a:rPr lang="en-US" sz="3699" dirty="0" err="1">
                <a:solidFill>
                  <a:srgbClr val="473B3B"/>
                </a:solidFill>
                <a:latin typeface="Roboto Condensed"/>
              </a:rPr>
              <a:t>thơ</a:t>
            </a:r>
            <a:r>
              <a:rPr lang="en-US" sz="3699" dirty="0">
                <a:solidFill>
                  <a:srgbClr val="473B3B"/>
                </a:solidFill>
                <a:latin typeface="Roboto Condensed"/>
              </a:rPr>
              <a:t>, </a:t>
            </a:r>
            <a:r>
              <a:rPr lang="en-US" sz="3699" dirty="0" err="1">
                <a:solidFill>
                  <a:srgbClr val="473B3B"/>
                </a:solidFill>
                <a:latin typeface="Roboto Condensed"/>
              </a:rPr>
              <a:t>tổ</a:t>
            </a:r>
            <a:r>
              <a:rPr lang="en-US" sz="3699" dirty="0">
                <a:solidFill>
                  <a:srgbClr val="473B3B"/>
                </a:solidFill>
                <a:latin typeface="Roboto Condensed"/>
              </a:rPr>
              <a:t> </a:t>
            </a:r>
            <a:r>
              <a:rPr lang="en-US" sz="3699" dirty="0" err="1">
                <a:solidFill>
                  <a:srgbClr val="473B3B"/>
                </a:solidFill>
                <a:latin typeface="Roboto Condensed"/>
              </a:rPr>
              <a:t>chức</a:t>
            </a:r>
            <a:r>
              <a:rPr lang="en-US" sz="3699" dirty="0">
                <a:solidFill>
                  <a:srgbClr val="473B3B"/>
                </a:solidFill>
                <a:latin typeface="Roboto Condensed"/>
              </a:rPr>
              <a:t> </a:t>
            </a:r>
            <a:r>
              <a:rPr lang="en-US" sz="3699" dirty="0" err="1">
                <a:solidFill>
                  <a:srgbClr val="473B3B"/>
                </a:solidFill>
                <a:latin typeface="Roboto Condensed"/>
              </a:rPr>
              <a:t>cốt</a:t>
            </a:r>
            <a:r>
              <a:rPr lang="en-US" sz="3699" dirty="0">
                <a:solidFill>
                  <a:srgbClr val="473B3B"/>
                </a:solidFill>
                <a:latin typeface="Roboto Condensed"/>
              </a:rPr>
              <a:t> </a:t>
            </a:r>
            <a:r>
              <a:rPr lang="en-US" sz="3699" dirty="0" err="1">
                <a:solidFill>
                  <a:srgbClr val="473B3B"/>
                </a:solidFill>
                <a:latin typeface="Roboto Condensed"/>
              </a:rPr>
              <a:t>truyện</a:t>
            </a:r>
            <a:r>
              <a:rPr lang="en-US" sz="3699" dirty="0">
                <a:solidFill>
                  <a:srgbClr val="473B3B"/>
                </a:solidFill>
                <a:latin typeface="Roboto Condensed"/>
              </a:rPr>
              <a:t>,..</a:t>
            </a:r>
          </a:p>
        </p:txBody>
      </p:sp>
      <p:sp>
        <p:nvSpPr>
          <p:cNvPr id="16" name="AutoShape 16"/>
          <p:cNvSpPr/>
          <p:nvPr/>
        </p:nvSpPr>
        <p:spPr>
          <a:xfrm flipV="1">
            <a:off x="7027870" y="3101031"/>
            <a:ext cx="0" cy="2042469"/>
          </a:xfrm>
          <a:prstGeom prst="line">
            <a:avLst/>
          </a:prstGeom>
          <a:ln w="57150" cap="flat">
            <a:solidFill>
              <a:srgbClr val="473B3B"/>
            </a:solidFill>
            <a:prstDash val="solid"/>
            <a:headEnd type="none" w="sm" len="sm"/>
            <a:tailEnd type="none" w="sm" len="sm"/>
          </a:ln>
        </p:spPr>
      </p:sp>
      <p:sp>
        <p:nvSpPr>
          <p:cNvPr id="17" name="AutoShape 17"/>
          <p:cNvSpPr/>
          <p:nvPr/>
        </p:nvSpPr>
        <p:spPr>
          <a:xfrm>
            <a:off x="7027870" y="3129606"/>
            <a:ext cx="1090721" cy="0"/>
          </a:xfrm>
          <a:prstGeom prst="line">
            <a:avLst/>
          </a:prstGeom>
          <a:ln w="57150" cap="flat">
            <a:solidFill>
              <a:srgbClr val="473B3B"/>
            </a:solidFill>
            <a:prstDash val="solid"/>
            <a:headEnd type="none" w="sm" len="sm"/>
            <a:tailEnd type="triangle" w="lg" len="med"/>
          </a:ln>
        </p:spPr>
      </p:sp>
      <p:sp>
        <p:nvSpPr>
          <p:cNvPr id="18" name="TextBox 18"/>
          <p:cNvSpPr txBox="1"/>
          <p:nvPr/>
        </p:nvSpPr>
        <p:spPr>
          <a:xfrm>
            <a:off x="8299566" y="2829214"/>
            <a:ext cx="5504795" cy="629920"/>
          </a:xfrm>
          <a:prstGeom prst="rect">
            <a:avLst/>
          </a:prstGeom>
        </p:spPr>
        <p:txBody>
          <a:bodyPr lIns="0" tIns="0" rIns="0" bIns="0" rtlCol="0" anchor="t">
            <a:spAutoFit/>
          </a:bodyPr>
          <a:lstStyle/>
          <a:p>
            <a:pPr algn="just">
              <a:lnSpc>
                <a:spcPts val="5179"/>
              </a:lnSpc>
              <a:spcBef>
                <a:spcPct val="0"/>
              </a:spcBef>
            </a:pPr>
            <a:r>
              <a:rPr lang="en-US" sz="3699">
                <a:solidFill>
                  <a:srgbClr val="473B3B"/>
                </a:solidFill>
                <a:latin typeface="Roboto Condensed Bold"/>
              </a:rPr>
              <a:t>Phần 1: </a:t>
            </a:r>
            <a:r>
              <a:rPr lang="en-US" sz="3699">
                <a:solidFill>
                  <a:srgbClr val="473B3B"/>
                </a:solidFill>
                <a:latin typeface="Roboto Condensed"/>
              </a:rPr>
              <a:t>Gặp gỡ và đính ước</a:t>
            </a:r>
          </a:p>
        </p:txBody>
      </p:sp>
      <p:sp>
        <p:nvSpPr>
          <p:cNvPr id="19" name="TextBox 19"/>
          <p:cNvSpPr txBox="1"/>
          <p:nvPr/>
        </p:nvSpPr>
        <p:spPr>
          <a:xfrm>
            <a:off x="8299566" y="3812208"/>
            <a:ext cx="5504795" cy="629920"/>
          </a:xfrm>
          <a:prstGeom prst="rect">
            <a:avLst/>
          </a:prstGeom>
        </p:spPr>
        <p:txBody>
          <a:bodyPr lIns="0" tIns="0" rIns="0" bIns="0" rtlCol="0" anchor="t">
            <a:spAutoFit/>
          </a:bodyPr>
          <a:lstStyle/>
          <a:p>
            <a:pPr algn="just">
              <a:lnSpc>
                <a:spcPts val="5179"/>
              </a:lnSpc>
              <a:spcBef>
                <a:spcPct val="0"/>
              </a:spcBef>
            </a:pPr>
            <a:r>
              <a:rPr lang="en-US" sz="3699">
                <a:solidFill>
                  <a:srgbClr val="473B3B"/>
                </a:solidFill>
                <a:latin typeface="Roboto Condensed Bold"/>
              </a:rPr>
              <a:t>Phần 2: </a:t>
            </a:r>
            <a:r>
              <a:rPr lang="en-US" sz="3699">
                <a:solidFill>
                  <a:srgbClr val="473B3B"/>
                </a:solidFill>
                <a:latin typeface="Roboto Condensed"/>
              </a:rPr>
              <a:t>Gia biến và lưu lạc</a:t>
            </a:r>
          </a:p>
        </p:txBody>
      </p:sp>
      <p:sp>
        <p:nvSpPr>
          <p:cNvPr id="20" name="TextBox 20"/>
          <p:cNvSpPr txBox="1"/>
          <p:nvPr/>
        </p:nvSpPr>
        <p:spPr>
          <a:xfrm>
            <a:off x="8299566" y="4795202"/>
            <a:ext cx="5504795" cy="629920"/>
          </a:xfrm>
          <a:prstGeom prst="rect">
            <a:avLst/>
          </a:prstGeom>
        </p:spPr>
        <p:txBody>
          <a:bodyPr lIns="0" tIns="0" rIns="0" bIns="0" rtlCol="0" anchor="t">
            <a:spAutoFit/>
          </a:bodyPr>
          <a:lstStyle/>
          <a:p>
            <a:pPr algn="just">
              <a:lnSpc>
                <a:spcPts val="5179"/>
              </a:lnSpc>
              <a:spcBef>
                <a:spcPct val="0"/>
              </a:spcBef>
            </a:pPr>
            <a:r>
              <a:rPr lang="en-US" sz="3699">
                <a:solidFill>
                  <a:srgbClr val="473B3B"/>
                </a:solidFill>
                <a:latin typeface="Roboto Condensed Bold"/>
              </a:rPr>
              <a:t>Phần 3: </a:t>
            </a:r>
            <a:r>
              <a:rPr lang="en-US" sz="3699">
                <a:solidFill>
                  <a:srgbClr val="473B3B"/>
                </a:solidFill>
                <a:latin typeface="Roboto Condensed"/>
              </a:rPr>
              <a:t>Đoàn tụ</a:t>
            </a:r>
          </a:p>
        </p:txBody>
      </p:sp>
      <p:sp>
        <p:nvSpPr>
          <p:cNvPr id="21" name="AutoShape 21"/>
          <p:cNvSpPr/>
          <p:nvPr/>
        </p:nvSpPr>
        <p:spPr>
          <a:xfrm>
            <a:off x="6991032" y="4160506"/>
            <a:ext cx="1090721" cy="0"/>
          </a:xfrm>
          <a:prstGeom prst="line">
            <a:avLst/>
          </a:prstGeom>
          <a:ln w="57150" cap="flat">
            <a:solidFill>
              <a:srgbClr val="473B3B"/>
            </a:solidFill>
            <a:prstDash val="solid"/>
            <a:headEnd type="none" w="sm" len="sm"/>
            <a:tailEnd type="triangle" w="lg" len="med"/>
          </a:ln>
        </p:spPr>
      </p:sp>
      <p:sp>
        <p:nvSpPr>
          <p:cNvPr id="22" name="AutoShape 22"/>
          <p:cNvSpPr/>
          <p:nvPr/>
        </p:nvSpPr>
        <p:spPr>
          <a:xfrm>
            <a:off x="7027870" y="5143500"/>
            <a:ext cx="1090721" cy="0"/>
          </a:xfrm>
          <a:prstGeom prst="line">
            <a:avLst/>
          </a:prstGeom>
          <a:ln w="57150" cap="flat">
            <a:solidFill>
              <a:srgbClr val="473B3B"/>
            </a:solidFill>
            <a:prstDash val="solid"/>
            <a:headEnd type="none" w="sm" len="sm"/>
            <a:tailEnd type="triangle" w="lg" len="med"/>
          </a:ln>
        </p:spPr>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barn(inVertical)">
                                      <p:cBhvr>
                                        <p:cTn id="10" dur="500"/>
                                        <p:tgtEl>
                                          <p:spTgt spid="17"/>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barn(inVertical)">
                                      <p:cBhvr>
                                        <p:cTn id="13" dur="500"/>
                                        <p:tgtEl>
                                          <p:spTgt spid="18"/>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barn(inVertical)">
                                      <p:cBhvr>
                                        <p:cTn id="16" dur="500"/>
                                        <p:tgtEl>
                                          <p:spTgt spid="19"/>
                                        </p:tgtEl>
                                      </p:cBhvr>
                                    </p:animEffect>
                                  </p:childTnLst>
                                </p:cTn>
                              </p:par>
                              <p:par>
                                <p:cTn id="17" presetID="16" presetClass="entr" presetSubtype="21"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barn(inVertical)">
                                      <p:cBhvr>
                                        <p:cTn id="19" dur="500"/>
                                        <p:tgtEl>
                                          <p:spTgt spid="21"/>
                                        </p:tgtEl>
                                      </p:cBhvr>
                                    </p:animEffect>
                                  </p:childTnLst>
                                </p:cTn>
                              </p:par>
                              <p:par>
                                <p:cTn id="20" presetID="16" presetClass="entr" presetSubtype="21"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arn(inVertical)">
                                      <p:cBhvr>
                                        <p:cTn id="22" dur="500"/>
                                        <p:tgtEl>
                                          <p:spTgt spid="16"/>
                                        </p:tgtEl>
                                      </p:cBhvr>
                                    </p:animEffect>
                                  </p:childTnLst>
                                </p:cTn>
                              </p:par>
                              <p:par>
                                <p:cTn id="23" presetID="16" presetClass="entr" presetSubtype="21" fill="hold"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barn(inVertical)">
                                      <p:cBhvr>
                                        <p:cTn id="25" dur="500"/>
                                        <p:tgtEl>
                                          <p:spTgt spid="22"/>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barn(inVertical)">
                                      <p:cBhvr>
                                        <p:cTn id="28" dur="500"/>
                                        <p:tgtEl>
                                          <p:spTgt spid="20"/>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barn(inVertical)">
                                      <p:cBhvr>
                                        <p:cTn id="3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8" grpId="0"/>
      <p:bldP spid="19" grpId="0"/>
      <p:bldP spid="20"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rot="-10800000" flipH="1">
            <a:off x="0" y="0"/>
            <a:ext cx="18288000"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3"/>
            <a:stretch>
              <a:fillRect/>
            </a:stretch>
          </a:blipFill>
        </p:spPr>
      </p:sp>
      <p:sp>
        <p:nvSpPr>
          <p:cNvPr id="3" name="Freeform 3"/>
          <p:cNvSpPr/>
          <p:nvPr/>
        </p:nvSpPr>
        <p:spPr>
          <a:xfrm rot="120083" flipH="1">
            <a:off x="-2953046" y="-223805"/>
            <a:ext cx="4825852" cy="10371042"/>
          </a:xfrm>
          <a:custGeom>
            <a:avLst/>
            <a:gdLst/>
            <a:ahLst/>
            <a:cxnLst/>
            <a:rect l="l" t="t" r="r" b="b"/>
            <a:pathLst>
              <a:path w="4825852" h="10371042">
                <a:moveTo>
                  <a:pt x="4825852" y="0"/>
                </a:moveTo>
                <a:lnTo>
                  <a:pt x="0" y="0"/>
                </a:lnTo>
                <a:lnTo>
                  <a:pt x="0" y="10371042"/>
                </a:lnTo>
                <a:lnTo>
                  <a:pt x="4825852" y="10371042"/>
                </a:lnTo>
                <a:lnTo>
                  <a:pt x="4825852" y="0"/>
                </a:lnTo>
                <a:close/>
              </a:path>
            </a:pathLst>
          </a:custGeom>
          <a:blipFill>
            <a:blip r:embed="rId4"/>
            <a:stretch>
              <a:fillRect r="-5119" b="-4849"/>
            </a:stretch>
          </a:blipFill>
        </p:spPr>
      </p:sp>
      <p:sp>
        <p:nvSpPr>
          <p:cNvPr id="4" name="Freeform 4"/>
          <p:cNvSpPr/>
          <p:nvPr/>
        </p:nvSpPr>
        <p:spPr>
          <a:xfrm flipH="1">
            <a:off x="16761806" y="3301772"/>
            <a:ext cx="3344897" cy="5199703"/>
          </a:xfrm>
          <a:custGeom>
            <a:avLst/>
            <a:gdLst/>
            <a:ahLst/>
            <a:cxnLst/>
            <a:rect l="l" t="t" r="r" b="b"/>
            <a:pathLst>
              <a:path w="3344897" h="5199703">
                <a:moveTo>
                  <a:pt x="3344897" y="0"/>
                </a:moveTo>
                <a:lnTo>
                  <a:pt x="0" y="0"/>
                </a:lnTo>
                <a:lnTo>
                  <a:pt x="0" y="5199704"/>
                </a:lnTo>
                <a:lnTo>
                  <a:pt x="3344897" y="5199704"/>
                </a:lnTo>
                <a:lnTo>
                  <a:pt x="3344897" y="0"/>
                </a:lnTo>
                <a:close/>
              </a:path>
            </a:pathLst>
          </a:custGeom>
          <a:blipFill>
            <a:blip r:embed="rId5"/>
            <a:stretch>
              <a:fillRect t="-921" b="-921"/>
            </a:stretch>
          </a:blipFill>
        </p:spPr>
      </p:sp>
      <p:sp>
        <p:nvSpPr>
          <p:cNvPr id="5" name="Freeform 5"/>
          <p:cNvSpPr/>
          <p:nvPr/>
        </p:nvSpPr>
        <p:spPr>
          <a:xfrm rot="-5400000" flipH="1">
            <a:off x="16649994" y="-2266950"/>
            <a:ext cx="3335448" cy="5791202"/>
          </a:xfrm>
          <a:custGeom>
            <a:avLst/>
            <a:gdLst/>
            <a:ahLst/>
            <a:cxnLst/>
            <a:rect l="l" t="t" r="r" b="b"/>
            <a:pathLst>
              <a:path w="3335448" h="5791202">
                <a:moveTo>
                  <a:pt x="3335448" y="0"/>
                </a:moveTo>
                <a:lnTo>
                  <a:pt x="0" y="0"/>
                </a:lnTo>
                <a:lnTo>
                  <a:pt x="0" y="5791202"/>
                </a:lnTo>
                <a:lnTo>
                  <a:pt x="3335448" y="5791202"/>
                </a:lnTo>
                <a:lnTo>
                  <a:pt x="3335448" y="0"/>
                </a:lnTo>
                <a:close/>
              </a:path>
            </a:pathLst>
          </a:custGeom>
          <a:blipFill>
            <a:blip r:embed="rId6"/>
            <a:stretch>
              <a:fillRect/>
            </a:stretch>
          </a:blipFill>
        </p:spPr>
      </p:sp>
      <p:sp>
        <p:nvSpPr>
          <p:cNvPr id="6" name="TextBox 6"/>
          <p:cNvSpPr txBox="1"/>
          <p:nvPr/>
        </p:nvSpPr>
        <p:spPr>
          <a:xfrm>
            <a:off x="724126" y="256828"/>
            <a:ext cx="9002247" cy="971550"/>
          </a:xfrm>
          <a:prstGeom prst="rect">
            <a:avLst/>
          </a:prstGeom>
        </p:spPr>
        <p:txBody>
          <a:bodyPr lIns="0" tIns="0" rIns="0" bIns="0" rtlCol="0" anchor="t">
            <a:spAutoFit/>
          </a:bodyPr>
          <a:lstStyle/>
          <a:p>
            <a:pPr algn="l">
              <a:lnSpc>
                <a:spcPts val="7200"/>
              </a:lnSpc>
            </a:pPr>
            <a:r>
              <a:rPr lang="en-US" sz="6000">
                <a:solidFill>
                  <a:srgbClr val="B22033"/>
                </a:solidFill>
                <a:latin typeface="#9Slide05 SVNLifehack Script"/>
              </a:rPr>
              <a:t>III. Khám phá văn bản</a:t>
            </a:r>
          </a:p>
        </p:txBody>
      </p:sp>
      <p:sp>
        <p:nvSpPr>
          <p:cNvPr id="7" name="TextBox 7"/>
          <p:cNvSpPr txBox="1"/>
          <p:nvPr/>
        </p:nvSpPr>
        <p:spPr>
          <a:xfrm>
            <a:off x="2052432" y="1371253"/>
            <a:ext cx="5562261" cy="748031"/>
          </a:xfrm>
          <a:prstGeom prst="rect">
            <a:avLst/>
          </a:prstGeom>
        </p:spPr>
        <p:txBody>
          <a:bodyPr lIns="0" tIns="0" rIns="0" bIns="0" rtlCol="0" anchor="t">
            <a:spAutoFit/>
          </a:bodyPr>
          <a:lstStyle/>
          <a:p>
            <a:pPr algn="just">
              <a:lnSpc>
                <a:spcPts val="6019"/>
              </a:lnSpc>
            </a:pPr>
            <a:r>
              <a:rPr lang="en-US" sz="4299">
                <a:solidFill>
                  <a:srgbClr val="863D3D"/>
                </a:solidFill>
                <a:latin typeface="#9Slide07 SVNUT Triumph Press"/>
              </a:rPr>
              <a:t>1. Tác giả, tác phẩm</a:t>
            </a:r>
          </a:p>
        </p:txBody>
      </p:sp>
      <p:sp>
        <p:nvSpPr>
          <p:cNvPr id="8" name="TextBox 8"/>
          <p:cNvSpPr txBox="1"/>
          <p:nvPr/>
        </p:nvSpPr>
        <p:spPr>
          <a:xfrm>
            <a:off x="2230695" y="2147858"/>
            <a:ext cx="7912296" cy="748031"/>
          </a:xfrm>
          <a:prstGeom prst="rect">
            <a:avLst/>
          </a:prstGeom>
        </p:spPr>
        <p:txBody>
          <a:bodyPr lIns="0" tIns="0" rIns="0" bIns="0" rtlCol="0" anchor="t">
            <a:spAutoFit/>
          </a:bodyPr>
          <a:lstStyle/>
          <a:p>
            <a:pPr algn="just">
              <a:lnSpc>
                <a:spcPts val="6019"/>
              </a:lnSpc>
            </a:pPr>
            <a:r>
              <a:rPr lang="en-US" sz="4299">
                <a:solidFill>
                  <a:srgbClr val="473B3B"/>
                </a:solidFill>
                <a:latin typeface="Roboto Condensed Bold"/>
              </a:rPr>
              <a:t>c. Đoạn trích </a:t>
            </a:r>
            <a:r>
              <a:rPr lang="en-US" sz="4299">
                <a:solidFill>
                  <a:srgbClr val="473B3B"/>
                </a:solidFill>
                <a:latin typeface="Roboto Condensed Bold Italics"/>
              </a:rPr>
              <a:t>Kim – Kiều gặp gỡ</a:t>
            </a:r>
          </a:p>
        </p:txBody>
      </p:sp>
      <p:sp>
        <p:nvSpPr>
          <p:cNvPr id="9" name="AutoShape 9"/>
          <p:cNvSpPr/>
          <p:nvPr/>
        </p:nvSpPr>
        <p:spPr>
          <a:xfrm flipV="1">
            <a:off x="1596398" y="3400985"/>
            <a:ext cx="19050" cy="2832270"/>
          </a:xfrm>
          <a:prstGeom prst="line">
            <a:avLst/>
          </a:prstGeom>
          <a:ln w="95250" cap="flat">
            <a:solidFill>
              <a:srgbClr val="473B3B"/>
            </a:solidFill>
            <a:prstDash val="solid"/>
            <a:headEnd type="none" w="sm" len="sm"/>
            <a:tailEnd type="none" w="sm" len="sm"/>
          </a:ln>
        </p:spPr>
      </p:sp>
      <p:sp>
        <p:nvSpPr>
          <p:cNvPr id="10" name="AutoShape 10"/>
          <p:cNvSpPr/>
          <p:nvPr/>
        </p:nvSpPr>
        <p:spPr>
          <a:xfrm>
            <a:off x="1596398" y="3453373"/>
            <a:ext cx="1090721" cy="0"/>
          </a:xfrm>
          <a:prstGeom prst="line">
            <a:avLst/>
          </a:prstGeom>
          <a:ln w="104775" cap="flat">
            <a:solidFill>
              <a:srgbClr val="473B3B"/>
            </a:solidFill>
            <a:prstDash val="solid"/>
            <a:headEnd type="none" w="sm" len="sm"/>
            <a:tailEnd type="triangle" w="lg" len="med"/>
          </a:ln>
        </p:spPr>
      </p:sp>
      <p:sp>
        <p:nvSpPr>
          <p:cNvPr id="11" name="AutoShape 11"/>
          <p:cNvSpPr/>
          <p:nvPr/>
        </p:nvSpPr>
        <p:spPr>
          <a:xfrm>
            <a:off x="1596398" y="4627705"/>
            <a:ext cx="1090721" cy="0"/>
          </a:xfrm>
          <a:prstGeom prst="line">
            <a:avLst/>
          </a:prstGeom>
          <a:ln w="104775" cap="flat">
            <a:solidFill>
              <a:srgbClr val="473B3B"/>
            </a:solidFill>
            <a:prstDash val="solid"/>
            <a:headEnd type="none" w="sm" len="sm"/>
            <a:tailEnd type="triangle" w="lg" len="med"/>
          </a:ln>
        </p:spPr>
      </p:sp>
      <p:sp>
        <p:nvSpPr>
          <p:cNvPr id="12" name="AutoShape 12"/>
          <p:cNvSpPr/>
          <p:nvPr/>
        </p:nvSpPr>
        <p:spPr>
          <a:xfrm>
            <a:off x="1596398" y="6180868"/>
            <a:ext cx="1090721" cy="0"/>
          </a:xfrm>
          <a:prstGeom prst="line">
            <a:avLst/>
          </a:prstGeom>
          <a:ln w="104775" cap="flat">
            <a:solidFill>
              <a:srgbClr val="473B3B"/>
            </a:solidFill>
            <a:prstDash val="solid"/>
            <a:headEnd type="none" w="sm" len="sm"/>
            <a:tailEnd type="triangle" w="lg" len="med"/>
          </a:ln>
        </p:spPr>
      </p:sp>
      <p:sp>
        <p:nvSpPr>
          <p:cNvPr id="13" name="TextBox 13"/>
          <p:cNvSpPr txBox="1"/>
          <p:nvPr/>
        </p:nvSpPr>
        <p:spPr>
          <a:xfrm>
            <a:off x="2871915" y="3184805"/>
            <a:ext cx="13708917" cy="629920"/>
          </a:xfrm>
          <a:prstGeom prst="rect">
            <a:avLst/>
          </a:prstGeom>
        </p:spPr>
        <p:txBody>
          <a:bodyPr lIns="0" tIns="0" rIns="0" bIns="0" rtlCol="0" anchor="t">
            <a:spAutoFit/>
          </a:bodyPr>
          <a:lstStyle/>
          <a:p>
            <a:pPr algn="just">
              <a:lnSpc>
                <a:spcPts val="5179"/>
              </a:lnSpc>
              <a:spcBef>
                <a:spcPct val="0"/>
              </a:spcBef>
            </a:pPr>
            <a:r>
              <a:rPr lang="en-US" sz="3699" dirty="0" err="1">
                <a:solidFill>
                  <a:srgbClr val="473B3B"/>
                </a:solidFill>
                <a:latin typeface="Roboto Condensed Bold"/>
              </a:rPr>
              <a:t>Vị</a:t>
            </a:r>
            <a:r>
              <a:rPr lang="en-US" sz="3699" dirty="0">
                <a:solidFill>
                  <a:srgbClr val="473B3B"/>
                </a:solidFill>
                <a:latin typeface="Roboto Condensed Bold"/>
              </a:rPr>
              <a:t> </a:t>
            </a:r>
            <a:r>
              <a:rPr lang="en-US" sz="3699" dirty="0" err="1">
                <a:solidFill>
                  <a:srgbClr val="473B3B"/>
                </a:solidFill>
                <a:latin typeface="Roboto Condensed Bold"/>
              </a:rPr>
              <a:t>trí</a:t>
            </a:r>
            <a:r>
              <a:rPr lang="en-US" sz="3699" dirty="0">
                <a:solidFill>
                  <a:srgbClr val="473B3B"/>
                </a:solidFill>
                <a:latin typeface="Roboto Condensed Bold"/>
              </a:rPr>
              <a:t>: </a:t>
            </a:r>
            <a:r>
              <a:rPr lang="en-US" sz="3699" dirty="0" err="1">
                <a:solidFill>
                  <a:srgbClr val="473B3B"/>
                </a:solidFill>
                <a:latin typeface="Roboto Condensed"/>
              </a:rPr>
              <a:t>Thuộc</a:t>
            </a:r>
            <a:r>
              <a:rPr lang="en-US" sz="3699" dirty="0">
                <a:solidFill>
                  <a:srgbClr val="473B3B"/>
                </a:solidFill>
                <a:latin typeface="Roboto Condensed"/>
              </a:rPr>
              <a:t> </a:t>
            </a:r>
            <a:r>
              <a:rPr lang="en-US" sz="3699" dirty="0" err="1">
                <a:solidFill>
                  <a:srgbClr val="473B3B"/>
                </a:solidFill>
                <a:latin typeface="Roboto Condensed"/>
              </a:rPr>
              <a:t>phần</a:t>
            </a:r>
            <a:r>
              <a:rPr lang="en-US" sz="3699" dirty="0">
                <a:solidFill>
                  <a:srgbClr val="473B3B"/>
                </a:solidFill>
                <a:latin typeface="Roboto Condensed"/>
              </a:rPr>
              <a:t> 1: </a:t>
            </a:r>
            <a:r>
              <a:rPr lang="en-US" sz="3699" dirty="0" err="1">
                <a:solidFill>
                  <a:srgbClr val="473B3B"/>
                </a:solidFill>
                <a:latin typeface="Roboto Condensed"/>
              </a:rPr>
              <a:t>Gặp</a:t>
            </a:r>
            <a:r>
              <a:rPr lang="en-US" sz="3699" dirty="0">
                <a:solidFill>
                  <a:srgbClr val="473B3B"/>
                </a:solidFill>
                <a:latin typeface="Roboto Condensed"/>
              </a:rPr>
              <a:t> </a:t>
            </a:r>
            <a:r>
              <a:rPr lang="en-US" sz="3699" dirty="0" err="1">
                <a:solidFill>
                  <a:srgbClr val="473B3B"/>
                </a:solidFill>
                <a:latin typeface="Roboto Condensed"/>
              </a:rPr>
              <a:t>gỡ</a:t>
            </a:r>
            <a:r>
              <a:rPr lang="en-US" sz="3699" dirty="0">
                <a:solidFill>
                  <a:srgbClr val="473B3B"/>
                </a:solidFill>
                <a:latin typeface="Roboto Condensed"/>
              </a:rPr>
              <a:t> </a:t>
            </a:r>
            <a:r>
              <a:rPr lang="en-US" sz="3699" dirty="0" err="1">
                <a:solidFill>
                  <a:srgbClr val="473B3B"/>
                </a:solidFill>
                <a:latin typeface="Roboto Condensed"/>
              </a:rPr>
              <a:t>và</a:t>
            </a:r>
            <a:r>
              <a:rPr lang="en-US" sz="3699" dirty="0">
                <a:solidFill>
                  <a:srgbClr val="473B3B"/>
                </a:solidFill>
                <a:latin typeface="Roboto Condensed"/>
              </a:rPr>
              <a:t> </a:t>
            </a:r>
            <a:r>
              <a:rPr lang="en-US" sz="3699" dirty="0" err="1">
                <a:solidFill>
                  <a:srgbClr val="473B3B"/>
                </a:solidFill>
                <a:latin typeface="Roboto Condensed"/>
              </a:rPr>
              <a:t>đính</a:t>
            </a:r>
            <a:r>
              <a:rPr lang="en-US" sz="3699" dirty="0">
                <a:solidFill>
                  <a:srgbClr val="473B3B"/>
                </a:solidFill>
                <a:latin typeface="Roboto Condensed"/>
              </a:rPr>
              <a:t> </a:t>
            </a:r>
            <a:r>
              <a:rPr lang="en-US" sz="3699" dirty="0" err="1">
                <a:solidFill>
                  <a:srgbClr val="473B3B"/>
                </a:solidFill>
                <a:latin typeface="Roboto Condensed"/>
              </a:rPr>
              <a:t>ước</a:t>
            </a:r>
            <a:r>
              <a:rPr lang="en-US" sz="3699" dirty="0">
                <a:solidFill>
                  <a:srgbClr val="473B3B"/>
                </a:solidFill>
                <a:latin typeface="Roboto Condensed"/>
              </a:rPr>
              <a:t> (</a:t>
            </a:r>
            <a:r>
              <a:rPr lang="en-US" sz="3699" dirty="0" err="1">
                <a:solidFill>
                  <a:srgbClr val="473B3B"/>
                </a:solidFill>
                <a:latin typeface="Roboto Condensed"/>
              </a:rPr>
              <a:t>Trích</a:t>
            </a:r>
            <a:r>
              <a:rPr lang="en-US" sz="3699" dirty="0">
                <a:solidFill>
                  <a:srgbClr val="473B3B"/>
                </a:solidFill>
                <a:latin typeface="Roboto Condensed"/>
              </a:rPr>
              <a:t> </a:t>
            </a:r>
            <a:r>
              <a:rPr lang="en-US" sz="3699" dirty="0" err="1">
                <a:solidFill>
                  <a:srgbClr val="473B3B"/>
                </a:solidFill>
                <a:latin typeface="Roboto Condensed"/>
              </a:rPr>
              <a:t>tác</a:t>
            </a:r>
            <a:r>
              <a:rPr lang="en-US" sz="3699" dirty="0">
                <a:solidFill>
                  <a:srgbClr val="473B3B"/>
                </a:solidFill>
                <a:latin typeface="Roboto Condensed"/>
              </a:rPr>
              <a:t> </a:t>
            </a:r>
            <a:r>
              <a:rPr lang="en-US" sz="3699" dirty="0" err="1">
                <a:solidFill>
                  <a:srgbClr val="473B3B"/>
                </a:solidFill>
                <a:latin typeface="Roboto Condensed"/>
              </a:rPr>
              <a:t>phẩm</a:t>
            </a:r>
            <a:r>
              <a:rPr lang="en-US" sz="3699" dirty="0">
                <a:solidFill>
                  <a:srgbClr val="473B3B"/>
                </a:solidFill>
                <a:latin typeface="Roboto Condensed"/>
              </a:rPr>
              <a:t> </a:t>
            </a:r>
            <a:r>
              <a:rPr lang="en-US" sz="3699" dirty="0" err="1">
                <a:solidFill>
                  <a:srgbClr val="473B3B"/>
                </a:solidFill>
                <a:latin typeface="Roboto Condensed Bold Italics"/>
              </a:rPr>
              <a:t>Truyện</a:t>
            </a:r>
            <a:r>
              <a:rPr lang="en-US" sz="3699" dirty="0">
                <a:solidFill>
                  <a:srgbClr val="473B3B"/>
                </a:solidFill>
                <a:latin typeface="Roboto Condensed Bold Italics"/>
              </a:rPr>
              <a:t> </a:t>
            </a:r>
            <a:r>
              <a:rPr lang="en-US" sz="3699" dirty="0" err="1">
                <a:solidFill>
                  <a:srgbClr val="473B3B"/>
                </a:solidFill>
                <a:latin typeface="Roboto Condensed Bold Italics"/>
              </a:rPr>
              <a:t>Kiều</a:t>
            </a:r>
            <a:r>
              <a:rPr lang="en-US" sz="3699" dirty="0">
                <a:solidFill>
                  <a:srgbClr val="473B3B"/>
                </a:solidFill>
                <a:latin typeface="Roboto Condensed"/>
              </a:rPr>
              <a:t>)</a:t>
            </a:r>
          </a:p>
        </p:txBody>
      </p:sp>
      <p:sp>
        <p:nvSpPr>
          <p:cNvPr id="14" name="TextBox 14"/>
          <p:cNvSpPr txBox="1"/>
          <p:nvPr/>
        </p:nvSpPr>
        <p:spPr>
          <a:xfrm>
            <a:off x="2871915" y="4331795"/>
            <a:ext cx="8994384" cy="629920"/>
          </a:xfrm>
          <a:prstGeom prst="rect">
            <a:avLst/>
          </a:prstGeom>
        </p:spPr>
        <p:txBody>
          <a:bodyPr lIns="0" tIns="0" rIns="0" bIns="0" rtlCol="0" anchor="t">
            <a:spAutoFit/>
          </a:bodyPr>
          <a:lstStyle/>
          <a:p>
            <a:pPr algn="just">
              <a:lnSpc>
                <a:spcPts val="5179"/>
              </a:lnSpc>
              <a:spcBef>
                <a:spcPct val="0"/>
              </a:spcBef>
            </a:pPr>
            <a:r>
              <a:rPr lang="en-US" sz="3699" dirty="0" err="1">
                <a:solidFill>
                  <a:srgbClr val="473B3B"/>
                </a:solidFill>
                <a:latin typeface="Roboto Condensed Bold"/>
              </a:rPr>
              <a:t>Thể</a:t>
            </a:r>
            <a:r>
              <a:rPr lang="en-US" sz="3699" dirty="0">
                <a:solidFill>
                  <a:srgbClr val="473B3B"/>
                </a:solidFill>
                <a:latin typeface="Roboto Condensed Bold"/>
              </a:rPr>
              <a:t> </a:t>
            </a:r>
            <a:r>
              <a:rPr lang="en-US" sz="3699" dirty="0" err="1">
                <a:solidFill>
                  <a:srgbClr val="473B3B"/>
                </a:solidFill>
                <a:latin typeface="Roboto Condensed Bold"/>
              </a:rPr>
              <a:t>thơ</a:t>
            </a:r>
            <a:r>
              <a:rPr lang="en-US" sz="3699" dirty="0">
                <a:solidFill>
                  <a:srgbClr val="473B3B"/>
                </a:solidFill>
                <a:latin typeface="Roboto Condensed Bold"/>
              </a:rPr>
              <a:t>: </a:t>
            </a:r>
            <a:r>
              <a:rPr lang="en-US" sz="3699" dirty="0" err="1">
                <a:solidFill>
                  <a:srgbClr val="473B3B"/>
                </a:solidFill>
                <a:latin typeface="Roboto Condensed"/>
              </a:rPr>
              <a:t>Thơ</a:t>
            </a:r>
            <a:r>
              <a:rPr lang="en-US" sz="3699" dirty="0">
                <a:solidFill>
                  <a:srgbClr val="473B3B"/>
                </a:solidFill>
                <a:latin typeface="Roboto Condensed"/>
              </a:rPr>
              <a:t> </a:t>
            </a:r>
            <a:r>
              <a:rPr lang="en-US" sz="3699" dirty="0" err="1">
                <a:solidFill>
                  <a:srgbClr val="473B3B"/>
                </a:solidFill>
                <a:latin typeface="Roboto Condensed"/>
              </a:rPr>
              <a:t>lục</a:t>
            </a:r>
            <a:r>
              <a:rPr lang="en-US" sz="3699" dirty="0">
                <a:solidFill>
                  <a:srgbClr val="473B3B"/>
                </a:solidFill>
                <a:latin typeface="Roboto Condensed"/>
              </a:rPr>
              <a:t> </a:t>
            </a:r>
            <a:r>
              <a:rPr lang="en-US" sz="3699" dirty="0" err="1">
                <a:solidFill>
                  <a:srgbClr val="473B3B"/>
                </a:solidFill>
                <a:latin typeface="Roboto Condensed"/>
              </a:rPr>
              <a:t>bát</a:t>
            </a:r>
            <a:endParaRPr lang="en-US" sz="3699" dirty="0">
              <a:solidFill>
                <a:srgbClr val="473B3B"/>
              </a:solidFill>
              <a:latin typeface="Roboto Condensed"/>
            </a:endParaRPr>
          </a:p>
        </p:txBody>
      </p:sp>
      <p:sp>
        <p:nvSpPr>
          <p:cNvPr id="15" name="TextBox 15"/>
          <p:cNvSpPr txBox="1"/>
          <p:nvPr/>
        </p:nvSpPr>
        <p:spPr>
          <a:xfrm>
            <a:off x="2761418" y="5865627"/>
            <a:ext cx="3509342" cy="629920"/>
          </a:xfrm>
          <a:prstGeom prst="rect">
            <a:avLst/>
          </a:prstGeom>
        </p:spPr>
        <p:txBody>
          <a:bodyPr lIns="0" tIns="0" rIns="0" bIns="0" rtlCol="0" anchor="t">
            <a:spAutoFit/>
          </a:bodyPr>
          <a:lstStyle/>
          <a:p>
            <a:pPr algn="just">
              <a:lnSpc>
                <a:spcPts val="5179"/>
              </a:lnSpc>
              <a:spcBef>
                <a:spcPct val="0"/>
              </a:spcBef>
            </a:pPr>
            <a:r>
              <a:rPr lang="en-US" sz="3699" dirty="0" err="1">
                <a:solidFill>
                  <a:srgbClr val="473B3B"/>
                </a:solidFill>
                <a:latin typeface="Roboto Condensed Bold"/>
              </a:rPr>
              <a:t>Bố</a:t>
            </a:r>
            <a:r>
              <a:rPr lang="en-US" sz="3699" dirty="0">
                <a:solidFill>
                  <a:srgbClr val="473B3B"/>
                </a:solidFill>
                <a:latin typeface="Roboto Condensed Bold"/>
              </a:rPr>
              <a:t> </a:t>
            </a:r>
            <a:r>
              <a:rPr lang="en-US" sz="3699" dirty="0" err="1">
                <a:solidFill>
                  <a:srgbClr val="473B3B"/>
                </a:solidFill>
                <a:latin typeface="Roboto Condensed Bold"/>
              </a:rPr>
              <a:t>cục</a:t>
            </a:r>
            <a:r>
              <a:rPr lang="en-US" sz="3699" dirty="0">
                <a:solidFill>
                  <a:srgbClr val="473B3B"/>
                </a:solidFill>
                <a:latin typeface="Roboto Condensed Bold"/>
              </a:rPr>
              <a:t>: </a:t>
            </a:r>
            <a:r>
              <a:rPr lang="en-US" sz="3699" dirty="0">
                <a:solidFill>
                  <a:srgbClr val="473B3B"/>
                </a:solidFill>
                <a:latin typeface="Roboto Condensed"/>
              </a:rPr>
              <a:t>3 </a:t>
            </a:r>
            <a:r>
              <a:rPr lang="en-US" sz="3699" dirty="0" err="1">
                <a:solidFill>
                  <a:srgbClr val="473B3B"/>
                </a:solidFill>
                <a:latin typeface="Roboto Condensed"/>
              </a:rPr>
              <a:t>phần</a:t>
            </a:r>
            <a:endParaRPr lang="en-US" sz="3699" dirty="0">
              <a:solidFill>
                <a:srgbClr val="473B3B"/>
              </a:solidFill>
              <a:latin typeface="Roboto Condensed"/>
            </a:endParaRPr>
          </a:p>
        </p:txBody>
      </p:sp>
      <p:sp>
        <p:nvSpPr>
          <p:cNvPr id="16" name="Freeform 16"/>
          <p:cNvSpPr/>
          <p:nvPr/>
        </p:nvSpPr>
        <p:spPr>
          <a:xfrm>
            <a:off x="-955999" y="6616156"/>
            <a:ext cx="20141184" cy="6680159"/>
          </a:xfrm>
          <a:custGeom>
            <a:avLst/>
            <a:gdLst/>
            <a:ahLst/>
            <a:cxnLst/>
            <a:rect l="l" t="t" r="r" b="b"/>
            <a:pathLst>
              <a:path w="20141184" h="6680159">
                <a:moveTo>
                  <a:pt x="0" y="0"/>
                </a:moveTo>
                <a:lnTo>
                  <a:pt x="20141184" y="0"/>
                </a:lnTo>
                <a:lnTo>
                  <a:pt x="20141184" y="6680160"/>
                </a:lnTo>
                <a:lnTo>
                  <a:pt x="0" y="6680160"/>
                </a:lnTo>
                <a:lnTo>
                  <a:pt x="0" y="0"/>
                </a:lnTo>
                <a:close/>
              </a:path>
            </a:pathLst>
          </a:custGeom>
          <a:blipFill>
            <a:blip r:embed="rId7">
              <a:alphaModFix amt="42000"/>
            </a:blip>
            <a:stretch>
              <a:fillRect/>
            </a:stretch>
          </a:blipFill>
        </p:spPr>
      </p:sp>
      <p:sp>
        <p:nvSpPr>
          <p:cNvPr id="17" name="AutoShape 17"/>
          <p:cNvSpPr/>
          <p:nvPr/>
        </p:nvSpPr>
        <p:spPr>
          <a:xfrm flipH="1" flipV="1">
            <a:off x="6109603" y="5494152"/>
            <a:ext cx="77240" cy="3511100"/>
          </a:xfrm>
          <a:prstGeom prst="line">
            <a:avLst/>
          </a:prstGeom>
          <a:ln w="57150" cap="flat">
            <a:solidFill>
              <a:srgbClr val="473B3B"/>
            </a:solidFill>
            <a:prstDash val="solid"/>
            <a:headEnd type="none" w="sm" len="sm"/>
            <a:tailEnd type="none" w="sm" len="sm"/>
          </a:ln>
        </p:spPr>
      </p:sp>
      <p:sp>
        <p:nvSpPr>
          <p:cNvPr id="18" name="AutoShape 18"/>
          <p:cNvSpPr/>
          <p:nvPr/>
        </p:nvSpPr>
        <p:spPr>
          <a:xfrm>
            <a:off x="6109603" y="5522727"/>
            <a:ext cx="1090721" cy="0"/>
          </a:xfrm>
          <a:prstGeom prst="line">
            <a:avLst/>
          </a:prstGeom>
          <a:ln w="57150" cap="flat">
            <a:solidFill>
              <a:srgbClr val="473B3B"/>
            </a:solidFill>
            <a:prstDash val="solid"/>
            <a:headEnd type="none" w="sm" len="sm"/>
            <a:tailEnd type="triangle" w="lg" len="med"/>
          </a:ln>
        </p:spPr>
      </p:sp>
      <p:sp>
        <p:nvSpPr>
          <p:cNvPr id="19" name="TextBox 19"/>
          <p:cNvSpPr txBox="1"/>
          <p:nvPr/>
        </p:nvSpPr>
        <p:spPr>
          <a:xfrm>
            <a:off x="7369107" y="5076825"/>
            <a:ext cx="9878001" cy="1216025"/>
          </a:xfrm>
          <a:prstGeom prst="rect">
            <a:avLst/>
          </a:prstGeom>
        </p:spPr>
        <p:txBody>
          <a:bodyPr lIns="0" tIns="0" rIns="0" bIns="0" rtlCol="0" anchor="t">
            <a:spAutoFit/>
          </a:bodyPr>
          <a:lstStyle/>
          <a:p>
            <a:pPr algn="just">
              <a:lnSpc>
                <a:spcPts val="4899"/>
              </a:lnSpc>
              <a:spcBef>
                <a:spcPct val="0"/>
              </a:spcBef>
            </a:pPr>
            <a:r>
              <a:rPr lang="en-US" sz="3499">
                <a:solidFill>
                  <a:srgbClr val="473B3B"/>
                </a:solidFill>
                <a:latin typeface="Roboto Condensed Bold"/>
              </a:rPr>
              <a:t>Đoạn 1 </a:t>
            </a:r>
            <a:r>
              <a:rPr lang="en-US" sz="3499">
                <a:solidFill>
                  <a:srgbClr val="473B3B"/>
                </a:solidFill>
                <a:latin typeface="Roboto Condensed"/>
              </a:rPr>
              <a:t>(Từ đầu…</a:t>
            </a:r>
            <a:r>
              <a:rPr lang="en-US" sz="3499">
                <a:solidFill>
                  <a:srgbClr val="473B3B"/>
                </a:solidFill>
                <a:latin typeface="Roboto Condensed Italics"/>
              </a:rPr>
              <a:t> vốn nhà trâm anh</a:t>
            </a:r>
            <a:r>
              <a:rPr lang="en-US" sz="3499">
                <a:solidFill>
                  <a:srgbClr val="473B3B"/>
                </a:solidFill>
                <a:latin typeface="Roboto Condensed"/>
              </a:rPr>
              <a:t>): Chỉ sự xuất hiện của nhân vật Kim Trọng</a:t>
            </a:r>
          </a:p>
        </p:txBody>
      </p:sp>
      <p:sp>
        <p:nvSpPr>
          <p:cNvPr id="20" name="TextBox 20"/>
          <p:cNvSpPr txBox="1"/>
          <p:nvPr/>
        </p:nvSpPr>
        <p:spPr>
          <a:xfrm>
            <a:off x="7418137" y="6607175"/>
            <a:ext cx="10109687" cy="1835150"/>
          </a:xfrm>
          <a:prstGeom prst="rect">
            <a:avLst/>
          </a:prstGeom>
        </p:spPr>
        <p:txBody>
          <a:bodyPr lIns="0" tIns="0" rIns="0" bIns="0" rtlCol="0" anchor="t">
            <a:spAutoFit/>
          </a:bodyPr>
          <a:lstStyle/>
          <a:p>
            <a:pPr algn="just">
              <a:lnSpc>
                <a:spcPts val="4899"/>
              </a:lnSpc>
              <a:spcBef>
                <a:spcPct val="0"/>
              </a:spcBef>
            </a:pPr>
            <a:r>
              <a:rPr lang="en-US" sz="3499">
                <a:solidFill>
                  <a:srgbClr val="473B3B"/>
                </a:solidFill>
                <a:latin typeface="Roboto Condensed Bold"/>
              </a:rPr>
              <a:t>Đoạn 2</a:t>
            </a:r>
            <a:r>
              <a:rPr lang="en-US" sz="3499">
                <a:solidFill>
                  <a:srgbClr val="473B3B"/>
                </a:solidFill>
                <a:latin typeface="Roboto Condensed"/>
              </a:rPr>
              <a:t> (</a:t>
            </a:r>
            <a:r>
              <a:rPr lang="en-US" sz="3499">
                <a:solidFill>
                  <a:srgbClr val="473B3B"/>
                </a:solidFill>
                <a:latin typeface="Roboto Condensed Italics"/>
              </a:rPr>
              <a:t>Nền phú hậu… nỗi xa bời bời</a:t>
            </a:r>
            <a:r>
              <a:rPr lang="en-US" sz="3499">
                <a:solidFill>
                  <a:srgbClr val="473B3B"/>
                </a:solidFill>
                <a:latin typeface="Roboto Condensed"/>
              </a:rPr>
              <a:t>): Đoạn trích này đã miêu tả hình ảnh, cảm xúc, tâm trạng của nhân vật Kim Trọng và Thúy Kiều khi gặp nhau.</a:t>
            </a:r>
          </a:p>
        </p:txBody>
      </p:sp>
      <p:sp>
        <p:nvSpPr>
          <p:cNvPr id="21" name="TextBox 21"/>
          <p:cNvSpPr txBox="1"/>
          <p:nvPr/>
        </p:nvSpPr>
        <p:spPr>
          <a:xfrm>
            <a:off x="7453020" y="8615776"/>
            <a:ext cx="10074804" cy="1216025"/>
          </a:xfrm>
          <a:prstGeom prst="rect">
            <a:avLst/>
          </a:prstGeom>
        </p:spPr>
        <p:txBody>
          <a:bodyPr lIns="0" tIns="0" rIns="0" bIns="0" rtlCol="0" anchor="t">
            <a:spAutoFit/>
          </a:bodyPr>
          <a:lstStyle/>
          <a:p>
            <a:pPr algn="just">
              <a:lnSpc>
                <a:spcPts val="4899"/>
              </a:lnSpc>
              <a:spcBef>
                <a:spcPct val="0"/>
              </a:spcBef>
            </a:pPr>
            <a:r>
              <a:rPr lang="en-US" sz="3499">
                <a:solidFill>
                  <a:srgbClr val="473B3B"/>
                </a:solidFill>
                <a:latin typeface="Roboto Condensed Bold"/>
              </a:rPr>
              <a:t>Đoạn 3 (</a:t>
            </a:r>
            <a:r>
              <a:rPr lang="en-US" sz="3499">
                <a:solidFill>
                  <a:srgbClr val="473B3B"/>
                </a:solidFill>
                <a:latin typeface="Roboto Condensed"/>
              </a:rPr>
              <a:t>Còn lại): Lời người kể chuyện với lời nhân vật để thể hiện thế giới nội tâm nhân vật Thúy Kiều.</a:t>
            </a:r>
          </a:p>
        </p:txBody>
      </p:sp>
      <p:sp>
        <p:nvSpPr>
          <p:cNvPr id="22" name="AutoShape 22"/>
          <p:cNvSpPr/>
          <p:nvPr/>
        </p:nvSpPr>
        <p:spPr>
          <a:xfrm>
            <a:off x="6109603" y="7015043"/>
            <a:ext cx="1090721" cy="0"/>
          </a:xfrm>
          <a:prstGeom prst="line">
            <a:avLst/>
          </a:prstGeom>
          <a:ln w="57150" cap="flat">
            <a:solidFill>
              <a:srgbClr val="473B3B"/>
            </a:solidFill>
            <a:prstDash val="solid"/>
            <a:headEnd type="none" w="sm" len="sm"/>
            <a:tailEnd type="triangle" w="lg" len="med"/>
          </a:ln>
        </p:spPr>
      </p:sp>
      <p:sp>
        <p:nvSpPr>
          <p:cNvPr id="23" name="AutoShape 23"/>
          <p:cNvSpPr/>
          <p:nvPr/>
        </p:nvSpPr>
        <p:spPr>
          <a:xfrm>
            <a:off x="6186843" y="9005252"/>
            <a:ext cx="1090721" cy="0"/>
          </a:xfrm>
          <a:prstGeom prst="line">
            <a:avLst/>
          </a:prstGeom>
          <a:ln w="57150" cap="flat">
            <a:solidFill>
              <a:srgbClr val="473B3B"/>
            </a:solidFill>
            <a:prstDash val="solid"/>
            <a:headEnd type="none" w="sm" len="sm"/>
            <a:tailEnd type="triangle" w="lg" len="med"/>
          </a:ln>
        </p:spPr>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arn(inVertic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arn(inVertical)">
                                      <p:cBhvr>
                                        <p:cTn id="17" dur="500"/>
                                        <p:tgtEl>
                                          <p:spTgt spid="15"/>
                                        </p:tgtEl>
                                      </p:cBhvr>
                                    </p:animEffect>
                                  </p:childTnLst>
                                </p:cTn>
                              </p:par>
                              <p:par>
                                <p:cTn id="18" presetID="16" presetClass="entr" presetSubtype="21" fill="hold"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barn(inVertical)">
                                      <p:cBhvr>
                                        <p:cTn id="20" dur="500"/>
                                        <p:tgtEl>
                                          <p:spTgt spid="18"/>
                                        </p:tgtEl>
                                      </p:cBhvr>
                                    </p:animEffect>
                                  </p:childTnLst>
                                </p:cTn>
                              </p:par>
                              <p:par>
                                <p:cTn id="21" presetID="16" presetClass="entr" presetSubtype="21"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barn(inVertical)">
                                      <p:cBhvr>
                                        <p:cTn id="23" dur="500"/>
                                        <p:tgtEl>
                                          <p:spTgt spid="17"/>
                                        </p:tgtEl>
                                      </p:cBhvr>
                                    </p:animEffect>
                                  </p:childTnLst>
                                </p:cTn>
                              </p:par>
                              <p:par>
                                <p:cTn id="24" presetID="16" presetClass="entr" presetSubtype="21" fill="hold"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barn(inVertical)">
                                      <p:cBhvr>
                                        <p:cTn id="26" dur="500"/>
                                        <p:tgtEl>
                                          <p:spTgt spid="22"/>
                                        </p:tgtEl>
                                      </p:cBhvr>
                                    </p:animEffect>
                                  </p:childTnLst>
                                </p:cTn>
                              </p:par>
                              <p:par>
                                <p:cTn id="27" presetID="16" presetClass="entr" presetSubtype="21" fill="hold"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barn(inVertical)">
                                      <p:cBhvr>
                                        <p:cTn id="29" dur="500"/>
                                        <p:tgtEl>
                                          <p:spTgt spid="23"/>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barn(inVertical)">
                                      <p:cBhvr>
                                        <p:cTn id="32" dur="500"/>
                                        <p:tgtEl>
                                          <p:spTgt spid="19"/>
                                        </p:tgtEl>
                                      </p:cBhvr>
                                    </p:animEffect>
                                  </p:childTnLst>
                                </p:cTn>
                              </p:par>
                              <p:par>
                                <p:cTn id="33" presetID="16" presetClass="entr" presetSubtype="21"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barn(inVertical)">
                                      <p:cBhvr>
                                        <p:cTn id="35" dur="500"/>
                                        <p:tgtEl>
                                          <p:spTgt spid="20"/>
                                        </p:tgtEl>
                                      </p:cBhvr>
                                    </p:animEffect>
                                  </p:childTnLst>
                                </p:cTn>
                              </p:par>
                              <p:par>
                                <p:cTn id="36" presetID="16" presetClass="entr" presetSubtype="21" fill="hold" grpId="0" nodeType="with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barn(inVertical)">
                                      <p:cBhvr>
                                        <p:cTn id="3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9" grpId="0"/>
      <p:bldP spid="20" grpId="0"/>
      <p:bldP spid="21"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a:stretch>
          </a:blipFill>
        </p:spPr>
      </p:sp>
      <p:sp>
        <p:nvSpPr>
          <p:cNvPr id="3" name="Freeform 3"/>
          <p:cNvSpPr/>
          <p:nvPr/>
        </p:nvSpPr>
        <p:spPr>
          <a:xfrm>
            <a:off x="-1112550" y="-1231400"/>
            <a:ext cx="2310400" cy="2310400"/>
          </a:xfrm>
          <a:custGeom>
            <a:avLst/>
            <a:gdLst/>
            <a:ahLst/>
            <a:cxnLst/>
            <a:rect l="l" t="t" r="r" b="b"/>
            <a:pathLst>
              <a:path w="2310400" h="2310400">
                <a:moveTo>
                  <a:pt x="0" y="0"/>
                </a:moveTo>
                <a:lnTo>
                  <a:pt x="2310400" y="0"/>
                </a:lnTo>
                <a:lnTo>
                  <a:pt x="2310400" y="2310400"/>
                </a:lnTo>
                <a:lnTo>
                  <a:pt x="0" y="2310400"/>
                </a:lnTo>
                <a:lnTo>
                  <a:pt x="0" y="0"/>
                </a:lnTo>
                <a:close/>
              </a:path>
            </a:pathLst>
          </a:custGeom>
          <a:blipFill>
            <a:blip r:embed="rId4"/>
            <a:stretch>
              <a:fillRect/>
            </a:stretch>
          </a:blipFill>
        </p:spPr>
      </p:sp>
      <p:sp>
        <p:nvSpPr>
          <p:cNvPr id="4" name="Freeform 4"/>
          <p:cNvSpPr/>
          <p:nvPr/>
        </p:nvSpPr>
        <p:spPr>
          <a:xfrm>
            <a:off x="-955999" y="6616156"/>
            <a:ext cx="20141184" cy="6680159"/>
          </a:xfrm>
          <a:custGeom>
            <a:avLst/>
            <a:gdLst/>
            <a:ahLst/>
            <a:cxnLst/>
            <a:rect l="l" t="t" r="r" b="b"/>
            <a:pathLst>
              <a:path w="20141184" h="6680159">
                <a:moveTo>
                  <a:pt x="0" y="0"/>
                </a:moveTo>
                <a:lnTo>
                  <a:pt x="20141184" y="0"/>
                </a:lnTo>
                <a:lnTo>
                  <a:pt x="20141184" y="6680160"/>
                </a:lnTo>
                <a:lnTo>
                  <a:pt x="0" y="6680160"/>
                </a:lnTo>
                <a:lnTo>
                  <a:pt x="0" y="0"/>
                </a:lnTo>
                <a:close/>
              </a:path>
            </a:pathLst>
          </a:custGeom>
          <a:blipFill>
            <a:blip r:embed="rId5">
              <a:alphaModFix amt="42000"/>
            </a:blip>
            <a:stretch>
              <a:fillRect/>
            </a:stretch>
          </a:blipFill>
        </p:spPr>
      </p:sp>
      <p:sp>
        <p:nvSpPr>
          <p:cNvPr id="5" name="Freeform 5"/>
          <p:cNvSpPr/>
          <p:nvPr/>
        </p:nvSpPr>
        <p:spPr>
          <a:xfrm rot="120083" flipH="1">
            <a:off x="-3181500" y="-41272"/>
            <a:ext cx="4825852" cy="10371042"/>
          </a:xfrm>
          <a:custGeom>
            <a:avLst/>
            <a:gdLst/>
            <a:ahLst/>
            <a:cxnLst/>
            <a:rect l="l" t="t" r="r" b="b"/>
            <a:pathLst>
              <a:path w="4825852" h="10371042">
                <a:moveTo>
                  <a:pt x="4825852" y="0"/>
                </a:moveTo>
                <a:lnTo>
                  <a:pt x="0" y="0"/>
                </a:lnTo>
                <a:lnTo>
                  <a:pt x="0" y="10371042"/>
                </a:lnTo>
                <a:lnTo>
                  <a:pt x="4825852" y="10371042"/>
                </a:lnTo>
                <a:lnTo>
                  <a:pt x="4825852" y="0"/>
                </a:lnTo>
                <a:close/>
              </a:path>
            </a:pathLst>
          </a:custGeom>
          <a:blipFill>
            <a:blip r:embed="rId6"/>
            <a:stretch>
              <a:fillRect r="-5119" b="-4849"/>
            </a:stretch>
          </a:blipFill>
        </p:spPr>
      </p:sp>
      <p:sp>
        <p:nvSpPr>
          <p:cNvPr id="6" name="TextBox 6"/>
          <p:cNvSpPr txBox="1"/>
          <p:nvPr/>
        </p:nvSpPr>
        <p:spPr>
          <a:xfrm>
            <a:off x="1066800" y="510657"/>
            <a:ext cx="15934032" cy="1077731"/>
          </a:xfrm>
          <a:prstGeom prst="rect">
            <a:avLst/>
          </a:prstGeom>
        </p:spPr>
        <p:txBody>
          <a:bodyPr wrap="square" lIns="0" tIns="0" rIns="0" bIns="0" rtlCol="0" anchor="t">
            <a:spAutoFit/>
          </a:bodyPr>
          <a:lstStyle/>
          <a:p>
            <a:pPr algn="ctr">
              <a:lnSpc>
                <a:spcPts val="9100"/>
              </a:lnSpc>
              <a:spcBef>
                <a:spcPct val="0"/>
              </a:spcBef>
            </a:pPr>
            <a:r>
              <a:rPr lang="en-US" sz="6000" dirty="0" err="1">
                <a:solidFill>
                  <a:srgbClr val="863D3D"/>
                </a:solidFill>
                <a:latin typeface="#9Slide03 AmpleSoft Bold" panose="02000000000000000000" pitchFamily="2" charset="0"/>
              </a:rPr>
              <a:t>Nhiệm</a:t>
            </a:r>
            <a:r>
              <a:rPr lang="en-US" sz="6000" dirty="0">
                <a:solidFill>
                  <a:srgbClr val="863D3D"/>
                </a:solidFill>
                <a:latin typeface="#9Slide03 AmpleSoft Bold" panose="02000000000000000000" pitchFamily="2" charset="0"/>
              </a:rPr>
              <a:t> </a:t>
            </a:r>
            <a:r>
              <a:rPr lang="en-US" sz="6000" dirty="0" err="1">
                <a:solidFill>
                  <a:srgbClr val="863D3D"/>
                </a:solidFill>
                <a:latin typeface="#9Slide03 AmpleSoft Bold" panose="02000000000000000000" pitchFamily="2" charset="0"/>
              </a:rPr>
              <a:t>vụ</a:t>
            </a:r>
            <a:r>
              <a:rPr lang="en-US" sz="6000" dirty="0">
                <a:solidFill>
                  <a:srgbClr val="863D3D"/>
                </a:solidFill>
                <a:latin typeface="#9Slide03 AmpleSoft Bold" panose="02000000000000000000" pitchFamily="2" charset="0"/>
              </a:rPr>
              <a:t> 1:  TÌM HIỂU VỀ TÁC GIẢ, TÁC PHẨM</a:t>
            </a:r>
          </a:p>
        </p:txBody>
      </p:sp>
      <p:sp>
        <p:nvSpPr>
          <p:cNvPr id="7" name="Freeform 7"/>
          <p:cNvSpPr/>
          <p:nvPr/>
        </p:nvSpPr>
        <p:spPr>
          <a:xfrm>
            <a:off x="10259396" y="1846537"/>
            <a:ext cx="8028604" cy="8692777"/>
          </a:xfrm>
          <a:custGeom>
            <a:avLst/>
            <a:gdLst/>
            <a:ahLst/>
            <a:cxnLst/>
            <a:rect l="l" t="t" r="r" b="b"/>
            <a:pathLst>
              <a:path w="8028604" h="8692777">
                <a:moveTo>
                  <a:pt x="0" y="0"/>
                </a:moveTo>
                <a:lnTo>
                  <a:pt x="8028604" y="0"/>
                </a:lnTo>
                <a:lnTo>
                  <a:pt x="8028604" y="8692777"/>
                </a:lnTo>
                <a:lnTo>
                  <a:pt x="0" y="8692777"/>
                </a:lnTo>
                <a:lnTo>
                  <a:pt x="0" y="0"/>
                </a:lnTo>
                <a:close/>
              </a:path>
            </a:pathLst>
          </a:custGeom>
          <a:blipFill>
            <a:blip r:embed="rId7"/>
            <a:stretch>
              <a:fillRect b="-53932"/>
            </a:stretch>
          </a:blipFill>
        </p:spPr>
      </p:sp>
      <p:sp>
        <p:nvSpPr>
          <p:cNvPr id="8" name="Freeform 8"/>
          <p:cNvSpPr/>
          <p:nvPr/>
        </p:nvSpPr>
        <p:spPr>
          <a:xfrm rot="-212019">
            <a:off x="1533559" y="2802163"/>
            <a:ext cx="9536099" cy="5137573"/>
          </a:xfrm>
          <a:custGeom>
            <a:avLst/>
            <a:gdLst/>
            <a:ahLst/>
            <a:cxnLst/>
            <a:rect l="l" t="t" r="r" b="b"/>
            <a:pathLst>
              <a:path w="9536099" h="5137573">
                <a:moveTo>
                  <a:pt x="0" y="0"/>
                </a:moveTo>
                <a:lnTo>
                  <a:pt x="9536099" y="0"/>
                </a:lnTo>
                <a:lnTo>
                  <a:pt x="9536099" y="5137573"/>
                </a:lnTo>
                <a:lnTo>
                  <a:pt x="0" y="5137573"/>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sp>
        <p:nvSpPr>
          <p:cNvPr id="9" name="TextBox 9"/>
          <p:cNvSpPr txBox="1"/>
          <p:nvPr/>
        </p:nvSpPr>
        <p:spPr>
          <a:xfrm rot="-217600">
            <a:off x="2091664" y="4266133"/>
            <a:ext cx="8413409" cy="2085977"/>
          </a:xfrm>
          <a:prstGeom prst="rect">
            <a:avLst/>
          </a:prstGeom>
        </p:spPr>
        <p:txBody>
          <a:bodyPr lIns="0" tIns="0" rIns="0" bIns="0" rtlCol="0" anchor="t">
            <a:spAutoFit/>
          </a:bodyPr>
          <a:lstStyle/>
          <a:p>
            <a:pPr algn="ctr">
              <a:lnSpc>
                <a:spcPts val="8399"/>
              </a:lnSpc>
              <a:spcBef>
                <a:spcPct val="0"/>
              </a:spcBef>
            </a:pPr>
            <a:r>
              <a:rPr lang="en-US" sz="5999">
                <a:solidFill>
                  <a:srgbClr val="863D3D"/>
                </a:solidFill>
                <a:latin typeface="Roboto Condensed"/>
              </a:rPr>
              <a:t>Hãy tóm tắt cốt truyện đoạn trích </a:t>
            </a:r>
            <a:r>
              <a:rPr lang="en-US" sz="5999">
                <a:solidFill>
                  <a:srgbClr val="863D3D"/>
                </a:solidFill>
                <a:latin typeface="Roboto Condensed Bold Italics"/>
              </a:rPr>
              <a:t>Kim - Kiều gặp gỡ</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flipH="1">
            <a:off x="328921" y="250960"/>
            <a:ext cx="18288000"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3"/>
            <a:stretch>
              <a:fillRect/>
            </a:stretch>
          </a:blipFill>
        </p:spPr>
      </p:sp>
      <p:sp>
        <p:nvSpPr>
          <p:cNvPr id="3" name="Freeform 3"/>
          <p:cNvSpPr/>
          <p:nvPr/>
        </p:nvSpPr>
        <p:spPr>
          <a:xfrm>
            <a:off x="-3264750" y="-667800"/>
            <a:ext cx="5169750" cy="5430200"/>
          </a:xfrm>
          <a:custGeom>
            <a:avLst/>
            <a:gdLst/>
            <a:ahLst/>
            <a:cxnLst/>
            <a:rect l="l" t="t" r="r" b="b"/>
            <a:pathLst>
              <a:path w="5169750" h="5430200">
                <a:moveTo>
                  <a:pt x="0" y="0"/>
                </a:moveTo>
                <a:lnTo>
                  <a:pt x="5169750" y="0"/>
                </a:lnTo>
                <a:lnTo>
                  <a:pt x="5169750" y="5430200"/>
                </a:lnTo>
                <a:lnTo>
                  <a:pt x="0" y="5430200"/>
                </a:lnTo>
                <a:lnTo>
                  <a:pt x="0" y="0"/>
                </a:lnTo>
                <a:close/>
              </a:path>
            </a:pathLst>
          </a:custGeom>
          <a:blipFill>
            <a:blip r:embed="rId4"/>
            <a:stretch>
              <a:fillRect/>
            </a:stretch>
          </a:blipFill>
        </p:spPr>
      </p:sp>
      <p:sp>
        <p:nvSpPr>
          <p:cNvPr id="4" name="Freeform 4"/>
          <p:cNvSpPr/>
          <p:nvPr/>
        </p:nvSpPr>
        <p:spPr>
          <a:xfrm>
            <a:off x="15942910" y="250960"/>
            <a:ext cx="1920140" cy="969000"/>
          </a:xfrm>
          <a:custGeom>
            <a:avLst/>
            <a:gdLst/>
            <a:ahLst/>
            <a:cxnLst/>
            <a:rect l="l" t="t" r="r" b="b"/>
            <a:pathLst>
              <a:path w="1920140" h="969000">
                <a:moveTo>
                  <a:pt x="0" y="0"/>
                </a:moveTo>
                <a:lnTo>
                  <a:pt x="1920140" y="0"/>
                </a:lnTo>
                <a:lnTo>
                  <a:pt x="1920140" y="969000"/>
                </a:lnTo>
                <a:lnTo>
                  <a:pt x="0" y="969000"/>
                </a:lnTo>
                <a:lnTo>
                  <a:pt x="0" y="0"/>
                </a:lnTo>
                <a:close/>
              </a:path>
            </a:pathLst>
          </a:custGeom>
          <a:blipFill>
            <a:blip r:embed="rId5"/>
            <a:stretch>
              <a:fillRect/>
            </a:stretch>
          </a:blipFill>
        </p:spPr>
      </p:sp>
      <p:sp>
        <p:nvSpPr>
          <p:cNvPr id="5" name="Freeform 5"/>
          <p:cNvSpPr/>
          <p:nvPr/>
        </p:nvSpPr>
        <p:spPr>
          <a:xfrm flipH="1">
            <a:off x="16719912" y="5638800"/>
            <a:ext cx="2523624" cy="5772150"/>
          </a:xfrm>
          <a:custGeom>
            <a:avLst/>
            <a:gdLst/>
            <a:ahLst/>
            <a:cxnLst/>
            <a:rect l="l" t="t" r="r" b="b"/>
            <a:pathLst>
              <a:path w="2523624" h="5772150">
                <a:moveTo>
                  <a:pt x="2523624" y="0"/>
                </a:moveTo>
                <a:lnTo>
                  <a:pt x="0" y="0"/>
                </a:lnTo>
                <a:lnTo>
                  <a:pt x="0" y="5772150"/>
                </a:lnTo>
                <a:lnTo>
                  <a:pt x="2523624" y="5772150"/>
                </a:lnTo>
                <a:lnTo>
                  <a:pt x="2523624" y="0"/>
                </a:lnTo>
                <a:close/>
              </a:path>
            </a:pathLst>
          </a:custGeom>
          <a:blipFill>
            <a:blip r:embed="rId6"/>
            <a:stretch>
              <a:fillRect/>
            </a:stretch>
          </a:blipFill>
        </p:spPr>
      </p:sp>
      <p:sp>
        <p:nvSpPr>
          <p:cNvPr id="6" name="TextBox 6"/>
          <p:cNvSpPr txBox="1"/>
          <p:nvPr/>
        </p:nvSpPr>
        <p:spPr>
          <a:xfrm>
            <a:off x="2058496" y="57150"/>
            <a:ext cx="9002247" cy="971550"/>
          </a:xfrm>
          <a:prstGeom prst="rect">
            <a:avLst/>
          </a:prstGeom>
        </p:spPr>
        <p:txBody>
          <a:bodyPr lIns="0" tIns="0" rIns="0" bIns="0" rtlCol="0" anchor="t">
            <a:spAutoFit/>
          </a:bodyPr>
          <a:lstStyle/>
          <a:p>
            <a:pPr algn="l">
              <a:lnSpc>
                <a:spcPts val="7200"/>
              </a:lnSpc>
            </a:pPr>
            <a:r>
              <a:rPr lang="en-US" sz="6000">
                <a:solidFill>
                  <a:srgbClr val="B22033"/>
                </a:solidFill>
                <a:latin typeface="#9Slide05 SVNLifehack Script"/>
              </a:rPr>
              <a:t>III. Khám phá văn bản</a:t>
            </a:r>
          </a:p>
        </p:txBody>
      </p:sp>
      <p:sp>
        <p:nvSpPr>
          <p:cNvPr id="7" name="TextBox 7"/>
          <p:cNvSpPr txBox="1"/>
          <p:nvPr/>
        </p:nvSpPr>
        <p:spPr>
          <a:xfrm>
            <a:off x="1637889" y="1249756"/>
            <a:ext cx="15012221" cy="1376934"/>
          </a:xfrm>
          <a:prstGeom prst="rect">
            <a:avLst/>
          </a:prstGeom>
        </p:spPr>
        <p:txBody>
          <a:bodyPr lIns="0" tIns="0" rIns="0" bIns="0" rtlCol="0" anchor="t">
            <a:spAutoFit/>
          </a:bodyPr>
          <a:lstStyle/>
          <a:p>
            <a:pPr algn="just">
              <a:lnSpc>
                <a:spcPts val="5417"/>
              </a:lnSpc>
            </a:pPr>
            <a:r>
              <a:rPr lang="en-US" sz="4299" dirty="0">
                <a:solidFill>
                  <a:srgbClr val="863D3D"/>
                </a:solidFill>
                <a:latin typeface="#9Slide07 SVNUT Triumph Press"/>
              </a:rPr>
              <a:t>2. </a:t>
            </a:r>
            <a:r>
              <a:rPr lang="en-US" sz="4299" dirty="0" err="1">
                <a:solidFill>
                  <a:srgbClr val="863D3D"/>
                </a:solidFill>
                <a:latin typeface="#9Slide07 SVNUT Triumph Press"/>
              </a:rPr>
              <a:t>Các</a:t>
            </a:r>
            <a:r>
              <a:rPr lang="en-US" sz="4299" dirty="0">
                <a:solidFill>
                  <a:srgbClr val="863D3D"/>
                </a:solidFill>
                <a:latin typeface="#9Slide07 SVNUT Triumph Press"/>
              </a:rPr>
              <a:t> </a:t>
            </a:r>
            <a:r>
              <a:rPr lang="en-US" sz="4299" dirty="0" err="1">
                <a:solidFill>
                  <a:srgbClr val="863D3D"/>
                </a:solidFill>
                <a:latin typeface="#9Slide07 SVNUT Triumph Press"/>
              </a:rPr>
              <a:t>yếu</a:t>
            </a:r>
            <a:r>
              <a:rPr lang="en-US" sz="4299" dirty="0">
                <a:solidFill>
                  <a:srgbClr val="863D3D"/>
                </a:solidFill>
                <a:latin typeface="#9Slide07 SVNUT Triumph Press"/>
              </a:rPr>
              <a:t> </a:t>
            </a:r>
            <a:r>
              <a:rPr lang="en-US" sz="4299" dirty="0" err="1">
                <a:solidFill>
                  <a:srgbClr val="863D3D"/>
                </a:solidFill>
                <a:latin typeface="#9Slide07 SVNUT Triumph Press"/>
              </a:rPr>
              <a:t>tố</a:t>
            </a:r>
            <a:r>
              <a:rPr lang="en-US" sz="4299" dirty="0">
                <a:solidFill>
                  <a:srgbClr val="863D3D"/>
                </a:solidFill>
                <a:latin typeface="#9Slide07 SVNUT Triumph Press"/>
              </a:rPr>
              <a:t> </a:t>
            </a:r>
            <a:r>
              <a:rPr lang="en-US" sz="4299" dirty="0" err="1">
                <a:solidFill>
                  <a:srgbClr val="863D3D"/>
                </a:solidFill>
                <a:latin typeface="#9Slide07 SVNUT Triumph Press"/>
              </a:rPr>
              <a:t>đặc</a:t>
            </a:r>
            <a:r>
              <a:rPr lang="en-US" sz="4299" dirty="0">
                <a:solidFill>
                  <a:srgbClr val="863D3D"/>
                </a:solidFill>
                <a:latin typeface="#9Slide07 SVNUT Triumph Press"/>
              </a:rPr>
              <a:t> </a:t>
            </a:r>
            <a:r>
              <a:rPr lang="en-US" sz="4299" dirty="0" err="1">
                <a:solidFill>
                  <a:srgbClr val="863D3D"/>
                </a:solidFill>
                <a:latin typeface="#9Slide07 SVNUT Triumph Press"/>
              </a:rPr>
              <a:t>trưng</a:t>
            </a:r>
            <a:r>
              <a:rPr lang="en-US" sz="4299" dirty="0">
                <a:solidFill>
                  <a:srgbClr val="863D3D"/>
                </a:solidFill>
                <a:latin typeface="#9Slide07 SVNUT Triumph Press"/>
              </a:rPr>
              <a:t> </a:t>
            </a:r>
            <a:r>
              <a:rPr lang="en-US" sz="4299" dirty="0" err="1">
                <a:solidFill>
                  <a:srgbClr val="863D3D"/>
                </a:solidFill>
                <a:latin typeface="#9Slide07 SVNUT Triumph Press"/>
              </a:rPr>
              <a:t>của</a:t>
            </a:r>
            <a:r>
              <a:rPr lang="en-US" sz="4299" dirty="0">
                <a:solidFill>
                  <a:srgbClr val="863D3D"/>
                </a:solidFill>
                <a:latin typeface="#9Slide07 SVNUT Triumph Press"/>
              </a:rPr>
              <a:t> </a:t>
            </a:r>
            <a:r>
              <a:rPr lang="en-US" sz="4299" dirty="0" err="1">
                <a:solidFill>
                  <a:srgbClr val="863D3D"/>
                </a:solidFill>
                <a:latin typeface="#9Slide07 SVNUT Triumph Press"/>
              </a:rPr>
              <a:t>truyện</a:t>
            </a:r>
            <a:r>
              <a:rPr lang="en-US" sz="4299" dirty="0">
                <a:solidFill>
                  <a:srgbClr val="863D3D"/>
                </a:solidFill>
                <a:latin typeface="#9Slide07 SVNUT Triumph Press"/>
              </a:rPr>
              <a:t> </a:t>
            </a:r>
            <a:r>
              <a:rPr lang="en-US" sz="4299" dirty="0" err="1">
                <a:solidFill>
                  <a:srgbClr val="863D3D"/>
                </a:solidFill>
                <a:latin typeface="#9Slide07 SVNUT Triumph Press"/>
              </a:rPr>
              <a:t>thơ</a:t>
            </a:r>
            <a:r>
              <a:rPr lang="en-US" sz="4299" dirty="0">
                <a:solidFill>
                  <a:srgbClr val="863D3D"/>
                </a:solidFill>
                <a:latin typeface="#9Slide07 SVNUT Triumph Press"/>
              </a:rPr>
              <a:t> </a:t>
            </a:r>
            <a:r>
              <a:rPr lang="en-US" sz="4299" dirty="0" err="1">
                <a:solidFill>
                  <a:srgbClr val="863D3D"/>
                </a:solidFill>
                <a:latin typeface="#9Slide07 SVNUT Triumph Press"/>
              </a:rPr>
              <a:t>Nôm</a:t>
            </a:r>
            <a:r>
              <a:rPr lang="en-US" sz="4299" dirty="0">
                <a:solidFill>
                  <a:srgbClr val="863D3D"/>
                </a:solidFill>
                <a:latin typeface="#9Slide07 SVNUT Triumph Press"/>
              </a:rPr>
              <a:t> </a:t>
            </a:r>
            <a:r>
              <a:rPr lang="en-US" sz="4299" dirty="0" err="1">
                <a:solidFill>
                  <a:srgbClr val="863D3D"/>
                </a:solidFill>
                <a:latin typeface="#9Slide07 SVNUT Triumph Press"/>
              </a:rPr>
              <a:t>được</a:t>
            </a:r>
            <a:r>
              <a:rPr lang="en-US" sz="4299" dirty="0">
                <a:solidFill>
                  <a:srgbClr val="863D3D"/>
                </a:solidFill>
                <a:latin typeface="#9Slide07 SVNUT Triumph Press"/>
              </a:rPr>
              <a:t> </a:t>
            </a:r>
            <a:r>
              <a:rPr lang="en-US" sz="4299" dirty="0" err="1">
                <a:solidFill>
                  <a:srgbClr val="863D3D"/>
                </a:solidFill>
                <a:latin typeface="#9Slide07 SVNUT Triumph Press"/>
              </a:rPr>
              <a:t>thể</a:t>
            </a:r>
            <a:r>
              <a:rPr lang="en-US" sz="4299" dirty="0">
                <a:solidFill>
                  <a:srgbClr val="863D3D"/>
                </a:solidFill>
                <a:latin typeface="#9Slide07 SVNUT Triumph Press"/>
              </a:rPr>
              <a:t> </a:t>
            </a:r>
            <a:r>
              <a:rPr lang="en-US" sz="4299" dirty="0" err="1">
                <a:solidFill>
                  <a:srgbClr val="863D3D"/>
                </a:solidFill>
                <a:latin typeface="#9Slide07 SVNUT Triumph Press"/>
              </a:rPr>
              <a:t>hiện</a:t>
            </a:r>
            <a:r>
              <a:rPr lang="en-US" sz="4299" dirty="0">
                <a:solidFill>
                  <a:srgbClr val="863D3D"/>
                </a:solidFill>
                <a:latin typeface="#9Slide07 SVNUT Triumph Press"/>
              </a:rPr>
              <a:t> </a:t>
            </a:r>
            <a:r>
              <a:rPr lang="en-US" sz="4299" dirty="0" err="1">
                <a:solidFill>
                  <a:srgbClr val="863D3D"/>
                </a:solidFill>
                <a:latin typeface="#9Slide07 SVNUT Triumph Press"/>
              </a:rPr>
              <a:t>trong</a:t>
            </a:r>
            <a:r>
              <a:rPr lang="en-US" sz="4299" dirty="0">
                <a:solidFill>
                  <a:srgbClr val="863D3D"/>
                </a:solidFill>
                <a:latin typeface="#9Slide07 SVNUT Triumph Press"/>
              </a:rPr>
              <a:t> </a:t>
            </a:r>
            <a:r>
              <a:rPr lang="en-US" sz="4299" dirty="0" err="1">
                <a:solidFill>
                  <a:srgbClr val="863D3D"/>
                </a:solidFill>
                <a:latin typeface="#9Slide07 SVNUT Triumph Press"/>
              </a:rPr>
              <a:t>đoạn</a:t>
            </a:r>
            <a:r>
              <a:rPr lang="en-US" sz="4299" dirty="0">
                <a:solidFill>
                  <a:srgbClr val="863D3D"/>
                </a:solidFill>
                <a:latin typeface="#9Slide07 SVNUT Triumph Press"/>
              </a:rPr>
              <a:t> </a:t>
            </a:r>
            <a:r>
              <a:rPr lang="en-US" sz="4299" dirty="0" err="1">
                <a:solidFill>
                  <a:srgbClr val="863D3D"/>
                </a:solidFill>
                <a:latin typeface="#9Slide07 SVNUT Triumph Press"/>
              </a:rPr>
              <a:t>trích</a:t>
            </a:r>
            <a:r>
              <a:rPr lang="en-US" sz="4299" dirty="0">
                <a:solidFill>
                  <a:srgbClr val="863D3D"/>
                </a:solidFill>
                <a:latin typeface="#9Slide07 SVNUT Triumph Press"/>
              </a:rPr>
              <a:t> “Kim - </a:t>
            </a:r>
            <a:r>
              <a:rPr lang="en-US" sz="4299" dirty="0" err="1">
                <a:solidFill>
                  <a:srgbClr val="863D3D"/>
                </a:solidFill>
                <a:latin typeface="#9Slide07 SVNUT Triumph Press"/>
              </a:rPr>
              <a:t>Kiều</a:t>
            </a:r>
            <a:r>
              <a:rPr lang="en-US" sz="4299" dirty="0">
                <a:solidFill>
                  <a:srgbClr val="863D3D"/>
                </a:solidFill>
                <a:latin typeface="#9Slide07 SVNUT Triumph Press"/>
              </a:rPr>
              <a:t> </a:t>
            </a:r>
            <a:r>
              <a:rPr lang="en-US" sz="4299" dirty="0" err="1">
                <a:solidFill>
                  <a:srgbClr val="863D3D"/>
                </a:solidFill>
                <a:latin typeface="#9Slide07 SVNUT Triumph Press"/>
              </a:rPr>
              <a:t>gặp</a:t>
            </a:r>
            <a:r>
              <a:rPr lang="en-US" sz="4299" dirty="0">
                <a:solidFill>
                  <a:srgbClr val="863D3D"/>
                </a:solidFill>
                <a:latin typeface="#9Slide07 SVNUT Triumph Press"/>
              </a:rPr>
              <a:t> </a:t>
            </a:r>
            <a:r>
              <a:rPr lang="en-US" sz="4299" dirty="0" err="1">
                <a:solidFill>
                  <a:srgbClr val="863D3D"/>
                </a:solidFill>
                <a:latin typeface="#9Slide07 SVNUT Triumph Press"/>
              </a:rPr>
              <a:t>gỡ</a:t>
            </a:r>
            <a:r>
              <a:rPr lang="en-US" sz="4299" dirty="0">
                <a:solidFill>
                  <a:srgbClr val="863D3D"/>
                </a:solidFill>
                <a:latin typeface="#9Slide07 SVNUT Triumph Press"/>
              </a:rPr>
              <a:t>”</a:t>
            </a:r>
          </a:p>
        </p:txBody>
      </p:sp>
      <p:sp>
        <p:nvSpPr>
          <p:cNvPr id="8" name="TextBox 8"/>
          <p:cNvSpPr txBox="1"/>
          <p:nvPr/>
        </p:nvSpPr>
        <p:spPr>
          <a:xfrm>
            <a:off x="1905000" y="2654044"/>
            <a:ext cx="7912296" cy="748031"/>
          </a:xfrm>
          <a:prstGeom prst="rect">
            <a:avLst/>
          </a:prstGeom>
        </p:spPr>
        <p:txBody>
          <a:bodyPr lIns="0" tIns="0" rIns="0" bIns="0" rtlCol="0" anchor="t">
            <a:spAutoFit/>
          </a:bodyPr>
          <a:lstStyle/>
          <a:p>
            <a:pPr algn="just">
              <a:lnSpc>
                <a:spcPts val="6019"/>
              </a:lnSpc>
            </a:pPr>
            <a:r>
              <a:rPr lang="en-US" sz="4299" dirty="0">
                <a:solidFill>
                  <a:srgbClr val="473B3B"/>
                </a:solidFill>
                <a:latin typeface="Roboto Condensed Bold"/>
              </a:rPr>
              <a:t>a. </a:t>
            </a:r>
            <a:r>
              <a:rPr lang="en-US" sz="4299" dirty="0" err="1">
                <a:solidFill>
                  <a:srgbClr val="473B3B"/>
                </a:solidFill>
                <a:latin typeface="Roboto Condensed Bold"/>
              </a:rPr>
              <a:t>Cốt</a:t>
            </a:r>
            <a:r>
              <a:rPr lang="en-US" sz="4299" dirty="0">
                <a:solidFill>
                  <a:srgbClr val="473B3B"/>
                </a:solidFill>
                <a:latin typeface="Roboto Condensed Bold"/>
              </a:rPr>
              <a:t> </a:t>
            </a:r>
            <a:r>
              <a:rPr lang="en-US" sz="4299" dirty="0" err="1">
                <a:solidFill>
                  <a:srgbClr val="473B3B"/>
                </a:solidFill>
                <a:latin typeface="Roboto Condensed Bold"/>
              </a:rPr>
              <a:t>truyện</a:t>
            </a:r>
            <a:endParaRPr lang="en-US" sz="4299" dirty="0">
              <a:solidFill>
                <a:srgbClr val="473B3B"/>
              </a:solidFill>
              <a:latin typeface="Roboto Condensed Bold"/>
            </a:endParaRPr>
          </a:p>
        </p:txBody>
      </p:sp>
      <p:sp>
        <p:nvSpPr>
          <p:cNvPr id="9" name="TextBox 9"/>
          <p:cNvSpPr txBox="1"/>
          <p:nvPr/>
        </p:nvSpPr>
        <p:spPr>
          <a:xfrm>
            <a:off x="2139611" y="3679396"/>
            <a:ext cx="14259023" cy="5887720"/>
          </a:xfrm>
          <a:prstGeom prst="rect">
            <a:avLst/>
          </a:prstGeom>
        </p:spPr>
        <p:txBody>
          <a:bodyPr lIns="0" tIns="0" rIns="0" bIns="0" rtlCol="0" anchor="t">
            <a:spAutoFit/>
          </a:bodyPr>
          <a:lstStyle/>
          <a:p>
            <a:pPr algn="just">
              <a:lnSpc>
                <a:spcPts val="5179"/>
              </a:lnSpc>
            </a:pPr>
            <a:r>
              <a:rPr lang="en-US" sz="3699" dirty="0" err="1">
                <a:solidFill>
                  <a:srgbClr val="CD5D6C"/>
                </a:solidFill>
                <a:latin typeface="Roboto Condensed Italics"/>
              </a:rPr>
              <a:t>Chị</a:t>
            </a:r>
            <a:r>
              <a:rPr lang="en-US" sz="3699" dirty="0">
                <a:solidFill>
                  <a:srgbClr val="CD5D6C"/>
                </a:solidFill>
                <a:latin typeface="Roboto Condensed Italics"/>
              </a:rPr>
              <a:t> </a:t>
            </a:r>
            <a:r>
              <a:rPr lang="en-US" sz="3699" dirty="0" err="1">
                <a:solidFill>
                  <a:srgbClr val="CD5D6C"/>
                </a:solidFill>
                <a:latin typeface="Roboto Condensed Italics"/>
              </a:rPr>
              <a:t>em</a:t>
            </a:r>
            <a:r>
              <a:rPr lang="en-US" sz="3699" dirty="0">
                <a:solidFill>
                  <a:srgbClr val="CD5D6C"/>
                </a:solidFill>
                <a:latin typeface="Roboto Condensed Italics"/>
              </a:rPr>
              <a:t> </a:t>
            </a:r>
            <a:r>
              <a:rPr lang="en-US" sz="3699" dirty="0" err="1">
                <a:solidFill>
                  <a:srgbClr val="CD5D6C"/>
                </a:solidFill>
                <a:latin typeface="Roboto Condensed Italics"/>
              </a:rPr>
              <a:t>Thuý</a:t>
            </a:r>
            <a:r>
              <a:rPr lang="en-US" sz="3699" dirty="0">
                <a:solidFill>
                  <a:srgbClr val="CD5D6C"/>
                </a:solidFill>
                <a:latin typeface="Roboto Condensed Italics"/>
              </a:rPr>
              <a:t> </a:t>
            </a:r>
            <a:r>
              <a:rPr lang="en-US" sz="3699" dirty="0" err="1">
                <a:solidFill>
                  <a:srgbClr val="CD5D6C"/>
                </a:solidFill>
                <a:latin typeface="Roboto Condensed Italics"/>
              </a:rPr>
              <a:t>Kiều</a:t>
            </a:r>
            <a:r>
              <a:rPr lang="en-US" sz="3699" dirty="0">
                <a:solidFill>
                  <a:srgbClr val="CD5D6C"/>
                </a:solidFill>
                <a:latin typeface="Roboto Condensed Italics"/>
              </a:rPr>
              <a:t> </a:t>
            </a:r>
            <a:r>
              <a:rPr lang="en-US" sz="3699" dirty="0" err="1">
                <a:solidFill>
                  <a:srgbClr val="CD5D6C"/>
                </a:solidFill>
                <a:latin typeface="Roboto Condensed Italics"/>
              </a:rPr>
              <a:t>đi</a:t>
            </a:r>
            <a:r>
              <a:rPr lang="en-US" sz="3699" dirty="0">
                <a:solidFill>
                  <a:srgbClr val="CD5D6C"/>
                </a:solidFill>
                <a:latin typeface="Roboto Condensed Italics"/>
              </a:rPr>
              <a:t> </a:t>
            </a:r>
            <a:r>
              <a:rPr lang="en-US" sz="3699" dirty="0" err="1">
                <a:solidFill>
                  <a:srgbClr val="CD5D6C"/>
                </a:solidFill>
                <a:latin typeface="Roboto Condensed Italics"/>
              </a:rPr>
              <a:t>chơi</a:t>
            </a:r>
            <a:r>
              <a:rPr lang="en-US" sz="3699" dirty="0">
                <a:solidFill>
                  <a:srgbClr val="CD5D6C"/>
                </a:solidFill>
                <a:latin typeface="Roboto Condensed Italics"/>
              </a:rPr>
              <a:t> </a:t>
            </a:r>
            <a:r>
              <a:rPr lang="en-US" sz="3699" dirty="0" err="1">
                <a:solidFill>
                  <a:srgbClr val="CD5D6C"/>
                </a:solidFill>
                <a:latin typeface="Roboto Condensed Italics"/>
              </a:rPr>
              <a:t>xuân</a:t>
            </a:r>
            <a:r>
              <a:rPr lang="en-US" sz="3699" dirty="0">
                <a:solidFill>
                  <a:srgbClr val="CD5D6C"/>
                </a:solidFill>
                <a:latin typeface="Roboto Condensed Italics"/>
              </a:rPr>
              <a:t> </a:t>
            </a:r>
            <a:r>
              <a:rPr lang="en-US" sz="3699" dirty="0" err="1">
                <a:solidFill>
                  <a:srgbClr val="CD5D6C"/>
                </a:solidFill>
                <a:latin typeface="Roboto Condensed Italics"/>
              </a:rPr>
              <a:t>trong</a:t>
            </a:r>
            <a:r>
              <a:rPr lang="en-US" sz="3699" dirty="0">
                <a:solidFill>
                  <a:srgbClr val="CD5D6C"/>
                </a:solidFill>
                <a:latin typeface="Roboto Condensed Italics"/>
              </a:rPr>
              <a:t> </a:t>
            </a:r>
            <a:r>
              <a:rPr lang="en-US" sz="3699" dirty="0" err="1">
                <a:solidFill>
                  <a:srgbClr val="CD5D6C"/>
                </a:solidFill>
                <a:latin typeface="Roboto Condensed Italics"/>
              </a:rPr>
              <a:t>tiết</a:t>
            </a:r>
            <a:r>
              <a:rPr lang="en-US" sz="3699" dirty="0">
                <a:solidFill>
                  <a:srgbClr val="CD5D6C"/>
                </a:solidFill>
                <a:latin typeface="Roboto Condensed Italics"/>
              </a:rPr>
              <a:t> </a:t>
            </a:r>
            <a:r>
              <a:rPr lang="en-US" sz="3699" dirty="0" err="1">
                <a:solidFill>
                  <a:srgbClr val="CD5D6C"/>
                </a:solidFill>
                <a:latin typeface="Roboto Condensed Italics"/>
              </a:rPr>
              <a:t>thanh</a:t>
            </a:r>
            <a:r>
              <a:rPr lang="en-US" sz="3699" dirty="0">
                <a:solidFill>
                  <a:srgbClr val="CD5D6C"/>
                </a:solidFill>
                <a:latin typeface="Roboto Condensed Italics"/>
              </a:rPr>
              <a:t> </a:t>
            </a:r>
            <a:r>
              <a:rPr lang="en-US" sz="3699" dirty="0" err="1">
                <a:solidFill>
                  <a:srgbClr val="CD5D6C"/>
                </a:solidFill>
                <a:latin typeface="Roboto Condensed Italics"/>
              </a:rPr>
              <a:t>minh</a:t>
            </a:r>
            <a:r>
              <a:rPr lang="en-US" sz="3699" dirty="0">
                <a:solidFill>
                  <a:srgbClr val="CD5D6C"/>
                </a:solidFill>
                <a:latin typeface="Roboto Condensed Italics"/>
              </a:rPr>
              <a:t>, </a:t>
            </a:r>
            <a:r>
              <a:rPr lang="en-US" sz="3699" dirty="0" err="1">
                <a:solidFill>
                  <a:srgbClr val="CD5D6C"/>
                </a:solidFill>
                <a:latin typeface="Roboto Condensed Italics"/>
              </a:rPr>
              <a:t>sửa</a:t>
            </a:r>
            <a:r>
              <a:rPr lang="en-US" sz="3699" dirty="0">
                <a:solidFill>
                  <a:srgbClr val="CD5D6C"/>
                </a:solidFill>
                <a:latin typeface="Roboto Condensed Italics"/>
              </a:rPr>
              <a:t> </a:t>
            </a:r>
            <a:r>
              <a:rPr lang="en-US" sz="3699" dirty="0" err="1">
                <a:solidFill>
                  <a:srgbClr val="CD5D6C"/>
                </a:solidFill>
                <a:latin typeface="Roboto Condensed Italics"/>
              </a:rPr>
              <a:t>soạn</a:t>
            </a:r>
            <a:r>
              <a:rPr lang="en-US" sz="3699" dirty="0">
                <a:solidFill>
                  <a:srgbClr val="CD5D6C"/>
                </a:solidFill>
                <a:latin typeface="Roboto Condensed Italics"/>
              </a:rPr>
              <a:t> ra </a:t>
            </a:r>
            <a:r>
              <a:rPr lang="en-US" sz="3699" dirty="0" err="1">
                <a:solidFill>
                  <a:srgbClr val="CD5D6C"/>
                </a:solidFill>
                <a:latin typeface="Roboto Condensed Italics"/>
              </a:rPr>
              <a:t>về</a:t>
            </a:r>
            <a:r>
              <a:rPr lang="en-US" sz="3699" dirty="0">
                <a:solidFill>
                  <a:srgbClr val="CD5D6C"/>
                </a:solidFill>
                <a:latin typeface="Roboto Condensed Italics"/>
              </a:rPr>
              <a:t> </a:t>
            </a:r>
            <a:r>
              <a:rPr lang="en-US" sz="3699" dirty="0" err="1">
                <a:solidFill>
                  <a:srgbClr val="CD5D6C"/>
                </a:solidFill>
                <a:latin typeface="Roboto Condensed Italics"/>
              </a:rPr>
              <a:t>thì</a:t>
            </a:r>
            <a:r>
              <a:rPr lang="en-US" sz="3699" dirty="0">
                <a:solidFill>
                  <a:srgbClr val="CD5D6C"/>
                </a:solidFill>
                <a:latin typeface="Roboto Condensed Italics"/>
              </a:rPr>
              <a:t> </a:t>
            </a:r>
            <a:r>
              <a:rPr lang="en-US" sz="3699" dirty="0" err="1">
                <a:solidFill>
                  <a:srgbClr val="CD5D6C"/>
                </a:solidFill>
                <a:latin typeface="Roboto Condensed Italics"/>
              </a:rPr>
              <a:t>gặp</a:t>
            </a:r>
            <a:r>
              <a:rPr lang="en-US" sz="3699" dirty="0">
                <a:solidFill>
                  <a:srgbClr val="CD5D6C"/>
                </a:solidFill>
                <a:latin typeface="Roboto Condensed Italics"/>
              </a:rPr>
              <a:t> Kim </a:t>
            </a:r>
            <a:r>
              <a:rPr lang="en-US" sz="3699" dirty="0" err="1">
                <a:solidFill>
                  <a:srgbClr val="CD5D6C"/>
                </a:solidFill>
                <a:latin typeface="Roboto Condensed Italics"/>
              </a:rPr>
              <a:t>Trọng</a:t>
            </a:r>
            <a:r>
              <a:rPr lang="en-US" sz="3699" dirty="0">
                <a:solidFill>
                  <a:srgbClr val="CD5D6C"/>
                </a:solidFill>
                <a:latin typeface="Roboto Condensed Italics"/>
              </a:rPr>
              <a:t>. </a:t>
            </a:r>
            <a:r>
              <a:rPr lang="en-US" sz="3699" dirty="0" err="1">
                <a:solidFill>
                  <a:srgbClr val="CD5D6C"/>
                </a:solidFill>
                <a:latin typeface="Roboto Condensed Italics"/>
              </a:rPr>
              <a:t>Vương</a:t>
            </a:r>
            <a:r>
              <a:rPr lang="en-US" sz="3699" dirty="0">
                <a:solidFill>
                  <a:srgbClr val="CD5D6C"/>
                </a:solidFill>
                <a:latin typeface="Roboto Condensed Italics"/>
              </a:rPr>
              <a:t> Quan </a:t>
            </a:r>
            <a:r>
              <a:rPr lang="en-US" sz="3699" dirty="0" err="1">
                <a:solidFill>
                  <a:srgbClr val="CD5D6C"/>
                </a:solidFill>
                <a:latin typeface="Roboto Condensed Italics"/>
              </a:rPr>
              <a:t>giới</a:t>
            </a:r>
            <a:r>
              <a:rPr lang="en-US" sz="3699" dirty="0">
                <a:solidFill>
                  <a:srgbClr val="CD5D6C"/>
                </a:solidFill>
                <a:latin typeface="Roboto Condensed Italics"/>
              </a:rPr>
              <a:t> </a:t>
            </a:r>
            <a:r>
              <a:rPr lang="en-US" sz="3699" dirty="0" err="1">
                <a:solidFill>
                  <a:srgbClr val="CD5D6C"/>
                </a:solidFill>
                <a:latin typeface="Roboto Condensed Italics"/>
              </a:rPr>
              <a:t>thiệu</a:t>
            </a:r>
            <a:r>
              <a:rPr lang="en-US" sz="3699" dirty="0">
                <a:solidFill>
                  <a:srgbClr val="CD5D6C"/>
                </a:solidFill>
                <a:latin typeface="Roboto Condensed Italics"/>
              </a:rPr>
              <a:t> Kim </a:t>
            </a:r>
            <a:r>
              <a:rPr lang="en-US" sz="3699" dirty="0" err="1">
                <a:solidFill>
                  <a:srgbClr val="CD5D6C"/>
                </a:solidFill>
                <a:latin typeface="Roboto Condensed Italics"/>
              </a:rPr>
              <a:t>Trọng</a:t>
            </a:r>
            <a:r>
              <a:rPr lang="en-US" sz="3699" dirty="0">
                <a:solidFill>
                  <a:srgbClr val="CD5D6C"/>
                </a:solidFill>
                <a:latin typeface="Roboto Condensed Italics"/>
              </a:rPr>
              <a:t> </a:t>
            </a:r>
            <a:r>
              <a:rPr lang="en-US" sz="3699" dirty="0" err="1">
                <a:solidFill>
                  <a:srgbClr val="CD5D6C"/>
                </a:solidFill>
                <a:latin typeface="Roboto Condensed Italics"/>
              </a:rPr>
              <a:t>với</a:t>
            </a:r>
            <a:r>
              <a:rPr lang="en-US" sz="3699" dirty="0">
                <a:solidFill>
                  <a:srgbClr val="CD5D6C"/>
                </a:solidFill>
                <a:latin typeface="Roboto Condensed Italics"/>
              </a:rPr>
              <a:t> </a:t>
            </a:r>
            <a:r>
              <a:rPr lang="en-US" sz="3699" dirty="0" err="1">
                <a:solidFill>
                  <a:srgbClr val="CD5D6C"/>
                </a:solidFill>
                <a:latin typeface="Roboto Condensed Italics"/>
              </a:rPr>
              <a:t>hai</a:t>
            </a:r>
            <a:r>
              <a:rPr lang="en-US" sz="3699" dirty="0">
                <a:solidFill>
                  <a:srgbClr val="CD5D6C"/>
                </a:solidFill>
                <a:latin typeface="Roboto Condensed Italics"/>
              </a:rPr>
              <a:t> </a:t>
            </a:r>
            <a:r>
              <a:rPr lang="en-US" sz="3699" dirty="0" err="1">
                <a:solidFill>
                  <a:srgbClr val="CD5D6C"/>
                </a:solidFill>
                <a:latin typeface="Roboto Condensed Italics"/>
              </a:rPr>
              <a:t>chị</a:t>
            </a:r>
            <a:r>
              <a:rPr lang="en-US" sz="3699" dirty="0">
                <a:solidFill>
                  <a:srgbClr val="CD5D6C"/>
                </a:solidFill>
                <a:latin typeface="Roboto Condensed Italics"/>
              </a:rPr>
              <a:t> </a:t>
            </a:r>
            <a:r>
              <a:rPr lang="en-US" sz="3699" dirty="0" err="1">
                <a:solidFill>
                  <a:srgbClr val="CD5D6C"/>
                </a:solidFill>
                <a:latin typeface="Roboto Condensed Italics"/>
              </a:rPr>
              <a:t>gái</a:t>
            </a:r>
            <a:r>
              <a:rPr lang="en-US" sz="3699" dirty="0">
                <a:solidFill>
                  <a:srgbClr val="CD5D6C"/>
                </a:solidFill>
                <a:latin typeface="Roboto Condensed Italics"/>
              </a:rPr>
              <a:t>. </a:t>
            </a:r>
            <a:r>
              <a:rPr lang="en-US" sz="3699" dirty="0" err="1">
                <a:solidFill>
                  <a:srgbClr val="CD5D6C"/>
                </a:solidFill>
                <a:latin typeface="Roboto Condensed Italics"/>
              </a:rPr>
              <a:t>Rồi</a:t>
            </a:r>
            <a:r>
              <a:rPr lang="en-US" sz="3699" dirty="0">
                <a:solidFill>
                  <a:srgbClr val="CD5D6C"/>
                </a:solidFill>
                <a:latin typeface="Roboto Condensed Italics"/>
              </a:rPr>
              <a:t> </a:t>
            </a:r>
            <a:r>
              <a:rPr lang="en-US" sz="3699" dirty="0" err="1">
                <a:solidFill>
                  <a:srgbClr val="CD5D6C"/>
                </a:solidFill>
                <a:latin typeface="Roboto Condensed Italics"/>
              </a:rPr>
              <a:t>sau</a:t>
            </a:r>
            <a:r>
              <a:rPr lang="en-US" sz="3699" dirty="0">
                <a:solidFill>
                  <a:srgbClr val="CD5D6C"/>
                </a:solidFill>
                <a:latin typeface="Roboto Condensed Italics"/>
              </a:rPr>
              <a:t> </a:t>
            </a:r>
            <a:r>
              <a:rPr lang="en-US" sz="3699" dirty="0" err="1">
                <a:solidFill>
                  <a:srgbClr val="CD5D6C"/>
                </a:solidFill>
                <a:latin typeface="Roboto Condensed Italics"/>
              </a:rPr>
              <a:t>đó</a:t>
            </a:r>
            <a:r>
              <a:rPr lang="en-US" sz="3699" dirty="0">
                <a:solidFill>
                  <a:srgbClr val="CD5D6C"/>
                </a:solidFill>
                <a:latin typeface="Roboto Condensed Italics"/>
              </a:rPr>
              <a:t> “</a:t>
            </a:r>
            <a:r>
              <a:rPr lang="en-US" sz="3699" dirty="0" err="1">
                <a:solidFill>
                  <a:srgbClr val="CD5D6C"/>
                </a:solidFill>
                <a:latin typeface="Roboto Condensed Italics"/>
              </a:rPr>
              <a:t>Người</a:t>
            </a:r>
            <a:r>
              <a:rPr lang="en-US" sz="3699" dirty="0">
                <a:solidFill>
                  <a:srgbClr val="CD5D6C"/>
                </a:solidFill>
                <a:latin typeface="Roboto Condensed Italics"/>
              </a:rPr>
              <a:t> </a:t>
            </a:r>
            <a:r>
              <a:rPr lang="en-US" sz="3699" dirty="0" err="1">
                <a:solidFill>
                  <a:srgbClr val="CD5D6C"/>
                </a:solidFill>
                <a:latin typeface="Roboto Condensed Italics"/>
              </a:rPr>
              <a:t>quốc</a:t>
            </a:r>
            <a:r>
              <a:rPr lang="en-US" sz="3699" dirty="0">
                <a:solidFill>
                  <a:srgbClr val="CD5D6C"/>
                </a:solidFill>
                <a:latin typeface="Roboto Condensed Italics"/>
              </a:rPr>
              <a:t> </a:t>
            </a:r>
            <a:r>
              <a:rPr lang="en-US" sz="3699" dirty="0" err="1">
                <a:solidFill>
                  <a:srgbClr val="CD5D6C"/>
                </a:solidFill>
                <a:latin typeface="Roboto Condensed Italics"/>
              </a:rPr>
              <a:t>sắc</a:t>
            </a:r>
            <a:r>
              <a:rPr lang="en-US" sz="3699" dirty="0">
                <a:solidFill>
                  <a:srgbClr val="CD5D6C"/>
                </a:solidFill>
                <a:latin typeface="Roboto Condensed Italics"/>
              </a:rPr>
              <a:t>, </a:t>
            </a:r>
            <a:r>
              <a:rPr lang="en-US" sz="3699" dirty="0" err="1">
                <a:solidFill>
                  <a:srgbClr val="CD5D6C"/>
                </a:solidFill>
                <a:latin typeface="Roboto Condensed Italics"/>
              </a:rPr>
              <a:t>kẻ</a:t>
            </a:r>
            <a:r>
              <a:rPr lang="en-US" sz="3699" dirty="0">
                <a:solidFill>
                  <a:srgbClr val="CD5D6C"/>
                </a:solidFill>
                <a:latin typeface="Roboto Condensed Italics"/>
              </a:rPr>
              <a:t> </a:t>
            </a:r>
            <a:r>
              <a:rPr lang="en-US" sz="3699" dirty="0" err="1">
                <a:solidFill>
                  <a:srgbClr val="CD5D6C"/>
                </a:solidFill>
                <a:latin typeface="Roboto Condensed Italics"/>
              </a:rPr>
              <a:t>thiên</a:t>
            </a:r>
            <a:r>
              <a:rPr lang="en-US" sz="3699" dirty="0">
                <a:solidFill>
                  <a:srgbClr val="CD5D6C"/>
                </a:solidFill>
                <a:latin typeface="Roboto Condensed Italics"/>
              </a:rPr>
              <a:t> </a:t>
            </a:r>
            <a:r>
              <a:rPr lang="en-US" sz="3699" dirty="0" err="1">
                <a:solidFill>
                  <a:srgbClr val="CD5D6C"/>
                </a:solidFill>
                <a:latin typeface="Roboto Condensed Italics"/>
              </a:rPr>
              <a:t>tài</a:t>
            </a:r>
            <a:r>
              <a:rPr lang="en-US" sz="3699" dirty="0">
                <a:solidFill>
                  <a:srgbClr val="CD5D6C"/>
                </a:solidFill>
                <a:latin typeface="Roboto Condensed Italics"/>
              </a:rPr>
              <a:t>, </a:t>
            </a:r>
            <a:r>
              <a:rPr lang="en-US" sz="3699" dirty="0" err="1">
                <a:solidFill>
                  <a:srgbClr val="CD5D6C"/>
                </a:solidFill>
                <a:latin typeface="Roboto Condensed Italics"/>
              </a:rPr>
              <a:t>Tình</a:t>
            </a:r>
            <a:r>
              <a:rPr lang="en-US" sz="3699" dirty="0">
                <a:solidFill>
                  <a:srgbClr val="CD5D6C"/>
                </a:solidFill>
                <a:latin typeface="Roboto Condensed Italics"/>
              </a:rPr>
              <a:t> </a:t>
            </a:r>
            <a:r>
              <a:rPr lang="en-US" sz="3699" dirty="0" err="1">
                <a:solidFill>
                  <a:srgbClr val="CD5D6C"/>
                </a:solidFill>
                <a:latin typeface="Roboto Condensed Italics"/>
              </a:rPr>
              <a:t>trong</a:t>
            </a:r>
            <a:r>
              <a:rPr lang="en-US" sz="3699" dirty="0">
                <a:solidFill>
                  <a:srgbClr val="CD5D6C"/>
                </a:solidFill>
                <a:latin typeface="Roboto Condensed Italics"/>
              </a:rPr>
              <a:t> </a:t>
            </a:r>
            <a:r>
              <a:rPr lang="en-US" sz="3699" dirty="0" err="1">
                <a:solidFill>
                  <a:srgbClr val="CD5D6C"/>
                </a:solidFill>
                <a:latin typeface="Roboto Condensed Italics"/>
              </a:rPr>
              <a:t>như</a:t>
            </a:r>
            <a:r>
              <a:rPr lang="en-US" sz="3699" dirty="0">
                <a:solidFill>
                  <a:srgbClr val="CD5D6C"/>
                </a:solidFill>
                <a:latin typeface="Roboto Condensed Italics"/>
              </a:rPr>
              <a:t> </a:t>
            </a:r>
            <a:r>
              <a:rPr lang="en-US" sz="3699" dirty="0" err="1">
                <a:solidFill>
                  <a:srgbClr val="CD5D6C"/>
                </a:solidFill>
                <a:latin typeface="Roboto Condensed Italics"/>
              </a:rPr>
              <a:t>đã</a:t>
            </a:r>
            <a:r>
              <a:rPr lang="en-US" sz="3699" dirty="0">
                <a:solidFill>
                  <a:srgbClr val="CD5D6C"/>
                </a:solidFill>
                <a:latin typeface="Roboto Condensed Italics"/>
              </a:rPr>
              <a:t> </a:t>
            </a:r>
            <a:r>
              <a:rPr lang="en-US" sz="3699" dirty="0" err="1">
                <a:solidFill>
                  <a:srgbClr val="CD5D6C"/>
                </a:solidFill>
                <a:latin typeface="Roboto Condensed Italics"/>
              </a:rPr>
              <a:t>mặt</a:t>
            </a:r>
            <a:r>
              <a:rPr lang="en-US" sz="3699" dirty="0">
                <a:solidFill>
                  <a:srgbClr val="CD5D6C"/>
                </a:solidFill>
                <a:latin typeface="Roboto Condensed Italics"/>
              </a:rPr>
              <a:t> </a:t>
            </a:r>
            <a:r>
              <a:rPr lang="en-US" sz="3699" dirty="0" err="1">
                <a:solidFill>
                  <a:srgbClr val="CD5D6C"/>
                </a:solidFill>
                <a:latin typeface="Roboto Condensed Italics"/>
              </a:rPr>
              <a:t>ngoài</a:t>
            </a:r>
            <a:r>
              <a:rPr lang="en-US" sz="3699" dirty="0">
                <a:solidFill>
                  <a:srgbClr val="CD5D6C"/>
                </a:solidFill>
                <a:latin typeface="Roboto Condensed Italics"/>
              </a:rPr>
              <a:t> </a:t>
            </a:r>
            <a:r>
              <a:rPr lang="en-US" sz="3699" dirty="0" err="1">
                <a:solidFill>
                  <a:srgbClr val="CD5D6C"/>
                </a:solidFill>
                <a:latin typeface="Roboto Condensed Italics"/>
              </a:rPr>
              <a:t>còn</a:t>
            </a:r>
            <a:r>
              <a:rPr lang="en-US" sz="3699" dirty="0">
                <a:solidFill>
                  <a:srgbClr val="CD5D6C"/>
                </a:solidFill>
                <a:latin typeface="Roboto Condensed Italics"/>
              </a:rPr>
              <a:t> e”. </a:t>
            </a:r>
            <a:r>
              <a:rPr lang="en-US" sz="3699" dirty="0" err="1">
                <a:solidFill>
                  <a:srgbClr val="CD5D6C"/>
                </a:solidFill>
                <a:latin typeface="Roboto Condensed Italics"/>
              </a:rPr>
              <a:t>Mối</a:t>
            </a:r>
            <a:r>
              <a:rPr lang="en-US" sz="3699" dirty="0">
                <a:solidFill>
                  <a:srgbClr val="CD5D6C"/>
                </a:solidFill>
                <a:latin typeface="Roboto Condensed Italics"/>
              </a:rPr>
              <a:t> </a:t>
            </a:r>
            <a:r>
              <a:rPr lang="en-US" sz="3699" dirty="0" err="1">
                <a:solidFill>
                  <a:srgbClr val="CD5D6C"/>
                </a:solidFill>
                <a:latin typeface="Roboto Condensed Italics"/>
              </a:rPr>
              <a:t>tình</a:t>
            </a:r>
            <a:r>
              <a:rPr lang="en-US" sz="3699" dirty="0">
                <a:solidFill>
                  <a:srgbClr val="CD5D6C"/>
                </a:solidFill>
                <a:latin typeface="Roboto Condensed Italics"/>
              </a:rPr>
              <a:t> Kim - </a:t>
            </a:r>
            <a:r>
              <a:rPr lang="en-US" sz="3699" dirty="0" err="1">
                <a:solidFill>
                  <a:srgbClr val="CD5D6C"/>
                </a:solidFill>
                <a:latin typeface="Roboto Condensed Italics"/>
              </a:rPr>
              <a:t>Kiều</a:t>
            </a:r>
            <a:r>
              <a:rPr lang="en-US" sz="3699" dirty="0">
                <a:solidFill>
                  <a:srgbClr val="CD5D6C"/>
                </a:solidFill>
                <a:latin typeface="Roboto Condensed Italics"/>
              </a:rPr>
              <a:t> </a:t>
            </a:r>
            <a:r>
              <a:rPr lang="en-US" sz="3699" dirty="0" err="1">
                <a:solidFill>
                  <a:srgbClr val="CD5D6C"/>
                </a:solidFill>
                <a:latin typeface="Roboto Condensed Italics"/>
              </a:rPr>
              <a:t>bắt</a:t>
            </a:r>
            <a:r>
              <a:rPr lang="en-US" sz="3699" dirty="0">
                <a:solidFill>
                  <a:srgbClr val="CD5D6C"/>
                </a:solidFill>
                <a:latin typeface="Roboto Condensed Italics"/>
              </a:rPr>
              <a:t> </a:t>
            </a:r>
            <a:r>
              <a:rPr lang="en-US" sz="3699" dirty="0" err="1">
                <a:solidFill>
                  <a:srgbClr val="CD5D6C"/>
                </a:solidFill>
                <a:latin typeface="Roboto Condensed Italics"/>
              </a:rPr>
              <a:t>đầu</a:t>
            </a:r>
            <a:r>
              <a:rPr lang="en-US" sz="3699" dirty="0">
                <a:solidFill>
                  <a:srgbClr val="CD5D6C"/>
                </a:solidFill>
                <a:latin typeface="Roboto Condensed Italics"/>
              </a:rPr>
              <a:t> </a:t>
            </a:r>
            <a:r>
              <a:rPr lang="en-US" sz="3699" dirty="0" err="1">
                <a:solidFill>
                  <a:srgbClr val="CD5D6C"/>
                </a:solidFill>
                <a:latin typeface="Roboto Condensed Italics"/>
              </a:rPr>
              <a:t>thật</a:t>
            </a:r>
            <a:r>
              <a:rPr lang="en-US" sz="3699" dirty="0">
                <a:solidFill>
                  <a:srgbClr val="CD5D6C"/>
                </a:solidFill>
                <a:latin typeface="Roboto Condensed Italics"/>
              </a:rPr>
              <a:t> </a:t>
            </a:r>
            <a:r>
              <a:rPr lang="en-US" sz="3699" dirty="0" err="1">
                <a:solidFill>
                  <a:srgbClr val="CD5D6C"/>
                </a:solidFill>
                <a:latin typeface="Roboto Condensed Italics"/>
              </a:rPr>
              <a:t>trong</a:t>
            </a:r>
            <a:r>
              <a:rPr lang="en-US" sz="3699" dirty="0">
                <a:solidFill>
                  <a:srgbClr val="CD5D6C"/>
                </a:solidFill>
                <a:latin typeface="Roboto Condensed Italics"/>
              </a:rPr>
              <a:t> </a:t>
            </a:r>
            <a:r>
              <a:rPr lang="en-US" sz="3699" dirty="0" err="1">
                <a:solidFill>
                  <a:srgbClr val="CD5D6C"/>
                </a:solidFill>
                <a:latin typeface="Roboto Condensed Italics"/>
              </a:rPr>
              <a:t>trẻo</a:t>
            </a:r>
            <a:r>
              <a:rPr lang="en-US" sz="3699" dirty="0">
                <a:solidFill>
                  <a:srgbClr val="CD5D6C"/>
                </a:solidFill>
                <a:latin typeface="Roboto Condensed Italics"/>
              </a:rPr>
              <a:t>, </a:t>
            </a:r>
            <a:r>
              <a:rPr lang="en-US" sz="3699" dirty="0" err="1">
                <a:solidFill>
                  <a:srgbClr val="CD5D6C"/>
                </a:solidFill>
                <a:latin typeface="Roboto Condensed Italics"/>
              </a:rPr>
              <a:t>mãnh</a:t>
            </a:r>
            <a:r>
              <a:rPr lang="en-US" sz="3699" dirty="0">
                <a:solidFill>
                  <a:srgbClr val="CD5D6C"/>
                </a:solidFill>
                <a:latin typeface="Roboto Condensed Italics"/>
              </a:rPr>
              <a:t> </a:t>
            </a:r>
            <a:r>
              <a:rPr lang="en-US" sz="3699" dirty="0" err="1">
                <a:solidFill>
                  <a:srgbClr val="CD5D6C"/>
                </a:solidFill>
                <a:latin typeface="Roboto Condensed Italics"/>
              </a:rPr>
              <a:t>liệt</a:t>
            </a:r>
            <a:r>
              <a:rPr lang="en-US" sz="3699" dirty="0">
                <a:solidFill>
                  <a:srgbClr val="CD5D6C"/>
                </a:solidFill>
                <a:latin typeface="Roboto Condensed Italics"/>
              </a:rPr>
              <a:t>. Sau </a:t>
            </a:r>
            <a:r>
              <a:rPr lang="en-US" sz="3699" dirty="0" err="1">
                <a:solidFill>
                  <a:srgbClr val="CD5D6C"/>
                </a:solidFill>
                <a:latin typeface="Roboto Condensed Italics"/>
              </a:rPr>
              <a:t>khi</a:t>
            </a:r>
            <a:r>
              <a:rPr lang="en-US" sz="3699" dirty="0">
                <a:solidFill>
                  <a:srgbClr val="CD5D6C"/>
                </a:solidFill>
                <a:latin typeface="Roboto Condensed Italics"/>
              </a:rPr>
              <a:t> </a:t>
            </a:r>
            <a:r>
              <a:rPr lang="en-US" sz="3699" dirty="0" err="1">
                <a:solidFill>
                  <a:srgbClr val="CD5D6C"/>
                </a:solidFill>
                <a:latin typeface="Roboto Condensed Italics"/>
              </a:rPr>
              <a:t>gặp</a:t>
            </a:r>
            <a:r>
              <a:rPr lang="en-US" sz="3699" dirty="0">
                <a:solidFill>
                  <a:srgbClr val="CD5D6C"/>
                </a:solidFill>
                <a:latin typeface="Roboto Condensed Italics"/>
              </a:rPr>
              <a:t> nhau </a:t>
            </a:r>
            <a:r>
              <a:rPr lang="en-US" sz="3699" dirty="0" err="1">
                <a:solidFill>
                  <a:srgbClr val="CD5D6C"/>
                </a:solidFill>
                <a:latin typeface="Roboto Condensed Italics"/>
              </a:rPr>
              <a:t>trong</a:t>
            </a:r>
            <a:r>
              <a:rPr lang="en-US" sz="3699" dirty="0">
                <a:solidFill>
                  <a:srgbClr val="CD5D6C"/>
                </a:solidFill>
                <a:latin typeface="Roboto Condensed Italics"/>
              </a:rPr>
              <a:t> </a:t>
            </a:r>
            <a:r>
              <a:rPr lang="en-US" sz="3699" dirty="0" err="1">
                <a:solidFill>
                  <a:srgbClr val="CD5D6C"/>
                </a:solidFill>
                <a:latin typeface="Roboto Condensed Italics"/>
              </a:rPr>
              <a:t>hội</a:t>
            </a:r>
            <a:r>
              <a:rPr lang="en-US" sz="3699" dirty="0">
                <a:solidFill>
                  <a:srgbClr val="CD5D6C"/>
                </a:solidFill>
                <a:latin typeface="Roboto Condensed Italics"/>
              </a:rPr>
              <a:t> </a:t>
            </a:r>
            <a:r>
              <a:rPr lang="en-US" sz="3699" dirty="0" err="1">
                <a:solidFill>
                  <a:srgbClr val="CD5D6C"/>
                </a:solidFill>
                <a:latin typeface="Roboto Condensed Italics"/>
              </a:rPr>
              <a:t>Đạp</a:t>
            </a:r>
            <a:r>
              <a:rPr lang="en-US" sz="3699" dirty="0">
                <a:solidFill>
                  <a:srgbClr val="CD5D6C"/>
                </a:solidFill>
                <a:latin typeface="Roboto Condensed Italics"/>
              </a:rPr>
              <a:t> Thanh, Kim </a:t>
            </a:r>
            <a:r>
              <a:rPr lang="en-US" sz="3699" dirty="0" err="1">
                <a:solidFill>
                  <a:srgbClr val="CD5D6C"/>
                </a:solidFill>
                <a:latin typeface="Roboto Condensed Italics"/>
              </a:rPr>
              <a:t>Trọng</a:t>
            </a:r>
            <a:r>
              <a:rPr lang="en-US" sz="3699" dirty="0">
                <a:solidFill>
                  <a:srgbClr val="CD5D6C"/>
                </a:solidFill>
                <a:latin typeface="Roboto Condensed Italics"/>
              </a:rPr>
              <a:t> </a:t>
            </a:r>
            <a:r>
              <a:rPr lang="en-US" sz="3699" dirty="0" err="1">
                <a:solidFill>
                  <a:srgbClr val="CD5D6C"/>
                </a:solidFill>
                <a:latin typeface="Roboto Condensed Italics"/>
              </a:rPr>
              <a:t>và</a:t>
            </a:r>
            <a:r>
              <a:rPr lang="en-US" sz="3699" dirty="0">
                <a:solidFill>
                  <a:srgbClr val="CD5D6C"/>
                </a:solidFill>
                <a:latin typeface="Roboto Condensed Italics"/>
              </a:rPr>
              <a:t> </a:t>
            </a:r>
            <a:r>
              <a:rPr lang="en-US" sz="3699" dirty="0" err="1">
                <a:solidFill>
                  <a:srgbClr val="CD5D6C"/>
                </a:solidFill>
                <a:latin typeface="Roboto Condensed Italics"/>
              </a:rPr>
              <a:t>Thúy</a:t>
            </a:r>
            <a:r>
              <a:rPr lang="en-US" sz="3699" dirty="0">
                <a:solidFill>
                  <a:srgbClr val="CD5D6C"/>
                </a:solidFill>
                <a:latin typeface="Roboto Condensed Italics"/>
              </a:rPr>
              <a:t> </a:t>
            </a:r>
            <a:r>
              <a:rPr lang="en-US" sz="3699" dirty="0" err="1">
                <a:solidFill>
                  <a:srgbClr val="CD5D6C"/>
                </a:solidFill>
                <a:latin typeface="Roboto Condensed Italics"/>
              </a:rPr>
              <a:t>Kiều</a:t>
            </a:r>
            <a:r>
              <a:rPr lang="en-US" sz="3699" dirty="0">
                <a:solidFill>
                  <a:srgbClr val="CD5D6C"/>
                </a:solidFill>
                <a:latin typeface="Roboto Condensed Italics"/>
              </a:rPr>
              <a:t> </a:t>
            </a:r>
            <a:r>
              <a:rPr lang="en-US" sz="3699" dirty="0" err="1">
                <a:solidFill>
                  <a:srgbClr val="CD5D6C"/>
                </a:solidFill>
                <a:latin typeface="Roboto Condensed Italics"/>
              </a:rPr>
              <a:t>trở</a:t>
            </a:r>
            <a:r>
              <a:rPr lang="en-US" sz="3699" dirty="0">
                <a:solidFill>
                  <a:srgbClr val="CD5D6C"/>
                </a:solidFill>
                <a:latin typeface="Roboto Condensed Italics"/>
              </a:rPr>
              <a:t> </a:t>
            </a:r>
            <a:r>
              <a:rPr lang="en-US" sz="3699" dirty="0" err="1">
                <a:solidFill>
                  <a:srgbClr val="CD5D6C"/>
                </a:solidFill>
                <a:latin typeface="Roboto Condensed Italics"/>
              </a:rPr>
              <a:t>về</a:t>
            </a:r>
            <a:r>
              <a:rPr lang="en-US" sz="3699" dirty="0">
                <a:solidFill>
                  <a:srgbClr val="CD5D6C"/>
                </a:solidFill>
                <a:latin typeface="Roboto Condensed Italics"/>
              </a:rPr>
              <a:t> </a:t>
            </a:r>
            <a:r>
              <a:rPr lang="en-US" sz="3699" dirty="0" err="1">
                <a:solidFill>
                  <a:srgbClr val="CD5D6C"/>
                </a:solidFill>
                <a:latin typeface="Roboto Condensed Italics"/>
              </a:rPr>
              <a:t>và</a:t>
            </a:r>
            <a:r>
              <a:rPr lang="en-US" sz="3699" dirty="0">
                <a:solidFill>
                  <a:srgbClr val="CD5D6C"/>
                </a:solidFill>
                <a:latin typeface="Roboto Condensed Italics"/>
              </a:rPr>
              <a:t> </a:t>
            </a:r>
            <a:r>
              <a:rPr lang="en-US" sz="3699" dirty="0" err="1">
                <a:solidFill>
                  <a:srgbClr val="CD5D6C"/>
                </a:solidFill>
                <a:latin typeface="Roboto Condensed Italics"/>
              </a:rPr>
              <a:t>ôm</a:t>
            </a:r>
            <a:r>
              <a:rPr lang="en-US" sz="3699" dirty="0">
                <a:solidFill>
                  <a:srgbClr val="CD5D6C"/>
                </a:solidFill>
                <a:latin typeface="Roboto Condensed Italics"/>
              </a:rPr>
              <a:t> </a:t>
            </a:r>
            <a:r>
              <a:rPr lang="en-US" sz="3699" dirty="0" err="1">
                <a:solidFill>
                  <a:srgbClr val="CD5D6C"/>
                </a:solidFill>
                <a:latin typeface="Roboto Condensed Italics"/>
              </a:rPr>
              <a:t>tương</a:t>
            </a:r>
            <a:r>
              <a:rPr lang="en-US" sz="3699" dirty="0">
                <a:solidFill>
                  <a:srgbClr val="CD5D6C"/>
                </a:solidFill>
                <a:latin typeface="Roboto Condensed Italics"/>
              </a:rPr>
              <a:t> </a:t>
            </a:r>
            <a:r>
              <a:rPr lang="en-US" sz="3699" dirty="0" err="1">
                <a:solidFill>
                  <a:srgbClr val="CD5D6C"/>
                </a:solidFill>
                <a:latin typeface="Roboto Condensed Italics"/>
              </a:rPr>
              <a:t>tư</a:t>
            </a:r>
            <a:r>
              <a:rPr lang="en-US" sz="3699" dirty="0">
                <a:solidFill>
                  <a:srgbClr val="CD5D6C"/>
                </a:solidFill>
                <a:latin typeface="Roboto Condensed Italics"/>
              </a:rPr>
              <a:t>. </a:t>
            </a:r>
            <a:r>
              <a:rPr lang="en-US" sz="3699" dirty="0" err="1">
                <a:solidFill>
                  <a:srgbClr val="CD5D6C"/>
                </a:solidFill>
                <a:latin typeface="Roboto Condensed Italics"/>
              </a:rPr>
              <a:t>Để</a:t>
            </a:r>
            <a:r>
              <a:rPr lang="en-US" sz="3699" dirty="0">
                <a:solidFill>
                  <a:srgbClr val="CD5D6C"/>
                </a:solidFill>
                <a:latin typeface="Roboto Condensed Italics"/>
              </a:rPr>
              <a:t> </a:t>
            </a:r>
            <a:r>
              <a:rPr lang="en-US" sz="3699" dirty="0" err="1">
                <a:solidFill>
                  <a:srgbClr val="CD5D6C"/>
                </a:solidFill>
                <a:latin typeface="Roboto Condensed Italics"/>
              </a:rPr>
              <a:t>có</a:t>
            </a:r>
            <a:r>
              <a:rPr lang="en-US" sz="3699" dirty="0">
                <a:solidFill>
                  <a:srgbClr val="CD5D6C"/>
                </a:solidFill>
                <a:latin typeface="Roboto Condensed Italics"/>
              </a:rPr>
              <a:t> </a:t>
            </a:r>
            <a:r>
              <a:rPr lang="en-US" sz="3699" dirty="0" err="1">
                <a:solidFill>
                  <a:srgbClr val="CD5D6C"/>
                </a:solidFill>
                <a:latin typeface="Roboto Condensed Italics"/>
              </a:rPr>
              <a:t>cơ</a:t>
            </a:r>
            <a:r>
              <a:rPr lang="en-US" sz="3699" dirty="0">
                <a:solidFill>
                  <a:srgbClr val="CD5D6C"/>
                </a:solidFill>
                <a:latin typeface="Roboto Condensed Italics"/>
              </a:rPr>
              <a:t> </a:t>
            </a:r>
            <a:r>
              <a:rPr lang="en-US" sz="3699" dirty="0" err="1">
                <a:solidFill>
                  <a:srgbClr val="CD5D6C"/>
                </a:solidFill>
                <a:latin typeface="Roboto Condensed Italics"/>
              </a:rPr>
              <a:t>hội</a:t>
            </a:r>
            <a:r>
              <a:rPr lang="en-US" sz="3699" dirty="0">
                <a:solidFill>
                  <a:srgbClr val="CD5D6C"/>
                </a:solidFill>
                <a:latin typeface="Roboto Condensed Italics"/>
              </a:rPr>
              <a:t> </a:t>
            </a:r>
            <a:r>
              <a:rPr lang="en-US" sz="3699" dirty="0" err="1">
                <a:solidFill>
                  <a:srgbClr val="CD5D6C"/>
                </a:solidFill>
                <a:latin typeface="Roboto Condensed Italics"/>
              </a:rPr>
              <a:t>gặp</a:t>
            </a:r>
            <a:r>
              <a:rPr lang="en-US" sz="3699" dirty="0">
                <a:solidFill>
                  <a:srgbClr val="CD5D6C"/>
                </a:solidFill>
                <a:latin typeface="Roboto Condensed Italics"/>
              </a:rPr>
              <a:t> </a:t>
            </a:r>
            <a:r>
              <a:rPr lang="en-US" sz="3699" dirty="0" err="1">
                <a:solidFill>
                  <a:srgbClr val="CD5D6C"/>
                </a:solidFill>
                <a:latin typeface="Roboto Condensed Italics"/>
              </a:rPr>
              <a:t>gỡ</a:t>
            </a:r>
            <a:r>
              <a:rPr lang="en-US" sz="3699" dirty="0">
                <a:solidFill>
                  <a:srgbClr val="CD5D6C"/>
                </a:solidFill>
                <a:latin typeface="Roboto Condensed Italics"/>
              </a:rPr>
              <a:t> </a:t>
            </a:r>
            <a:r>
              <a:rPr lang="en-US" sz="3699" dirty="0" err="1">
                <a:solidFill>
                  <a:srgbClr val="CD5D6C"/>
                </a:solidFill>
                <a:latin typeface="Roboto Condensed Italics"/>
              </a:rPr>
              <a:t>nàng</a:t>
            </a:r>
            <a:r>
              <a:rPr lang="en-US" sz="3699" dirty="0">
                <a:solidFill>
                  <a:srgbClr val="CD5D6C"/>
                </a:solidFill>
                <a:latin typeface="Roboto Condensed Italics"/>
              </a:rPr>
              <a:t>, </a:t>
            </a:r>
            <a:r>
              <a:rPr lang="en-US" sz="3699" dirty="0" err="1">
                <a:solidFill>
                  <a:srgbClr val="CD5D6C"/>
                </a:solidFill>
                <a:latin typeface="Roboto Condensed Italics"/>
              </a:rPr>
              <a:t>chàng</a:t>
            </a:r>
            <a:r>
              <a:rPr lang="en-US" sz="3699" dirty="0">
                <a:solidFill>
                  <a:srgbClr val="CD5D6C"/>
                </a:solidFill>
                <a:latin typeface="Roboto Condensed Italics"/>
              </a:rPr>
              <a:t> </a:t>
            </a:r>
            <a:r>
              <a:rPr lang="en-US" sz="3699" dirty="0" err="1">
                <a:solidFill>
                  <a:srgbClr val="CD5D6C"/>
                </a:solidFill>
                <a:latin typeface="Roboto Condensed Italics"/>
              </a:rPr>
              <a:t>trai</a:t>
            </a:r>
            <a:r>
              <a:rPr lang="en-US" sz="3699" dirty="0">
                <a:solidFill>
                  <a:srgbClr val="CD5D6C"/>
                </a:solidFill>
                <a:latin typeface="Roboto Condensed Italics"/>
              </a:rPr>
              <a:t> </a:t>
            </a:r>
            <a:r>
              <a:rPr lang="en-US" sz="3699" dirty="0" err="1">
                <a:solidFill>
                  <a:srgbClr val="CD5D6C"/>
                </a:solidFill>
                <a:latin typeface="Roboto Condensed Italics"/>
              </a:rPr>
              <a:t>đã</a:t>
            </a:r>
            <a:r>
              <a:rPr lang="en-US" sz="3699" dirty="0">
                <a:solidFill>
                  <a:srgbClr val="CD5D6C"/>
                </a:solidFill>
                <a:latin typeface="Roboto Condensed Italics"/>
              </a:rPr>
              <a:t> </a:t>
            </a:r>
            <a:r>
              <a:rPr lang="en-US" sz="3699" dirty="0" err="1">
                <a:solidFill>
                  <a:srgbClr val="CD5D6C"/>
                </a:solidFill>
                <a:latin typeface="Roboto Condensed Italics"/>
              </a:rPr>
              <a:t>thuê</a:t>
            </a:r>
            <a:r>
              <a:rPr lang="en-US" sz="3699" dirty="0">
                <a:solidFill>
                  <a:srgbClr val="CD5D6C"/>
                </a:solidFill>
                <a:latin typeface="Roboto Condensed Italics"/>
              </a:rPr>
              <a:t> </a:t>
            </a:r>
            <a:r>
              <a:rPr lang="en-US" sz="3699" dirty="0" err="1">
                <a:solidFill>
                  <a:srgbClr val="CD5D6C"/>
                </a:solidFill>
                <a:latin typeface="Roboto Condensed Italics"/>
              </a:rPr>
              <a:t>một</a:t>
            </a:r>
            <a:r>
              <a:rPr lang="en-US" sz="3699" dirty="0">
                <a:solidFill>
                  <a:srgbClr val="CD5D6C"/>
                </a:solidFill>
                <a:latin typeface="Roboto Condensed Italics"/>
              </a:rPr>
              <a:t> </a:t>
            </a:r>
            <a:r>
              <a:rPr lang="en-US" sz="3699" dirty="0" err="1">
                <a:solidFill>
                  <a:srgbClr val="CD5D6C"/>
                </a:solidFill>
                <a:latin typeface="Roboto Condensed Italics"/>
              </a:rPr>
              <a:t>căn</a:t>
            </a:r>
            <a:r>
              <a:rPr lang="en-US" sz="3699" dirty="0">
                <a:solidFill>
                  <a:srgbClr val="CD5D6C"/>
                </a:solidFill>
                <a:latin typeface="Roboto Condensed Italics"/>
              </a:rPr>
              <a:t> </a:t>
            </a:r>
            <a:r>
              <a:rPr lang="en-US" sz="3699" dirty="0" err="1">
                <a:solidFill>
                  <a:srgbClr val="CD5D6C"/>
                </a:solidFill>
                <a:latin typeface="Roboto Condensed Italics"/>
              </a:rPr>
              <a:t>gác</a:t>
            </a:r>
            <a:r>
              <a:rPr lang="en-US" sz="3699" dirty="0">
                <a:solidFill>
                  <a:srgbClr val="CD5D6C"/>
                </a:solidFill>
                <a:latin typeface="Roboto Condensed Italics"/>
              </a:rPr>
              <a:t> </a:t>
            </a:r>
            <a:r>
              <a:rPr lang="en-US" sz="3699" dirty="0" err="1">
                <a:solidFill>
                  <a:srgbClr val="CD5D6C"/>
                </a:solidFill>
                <a:latin typeface="Roboto Condensed Italics"/>
              </a:rPr>
              <a:t>nhỏ</a:t>
            </a:r>
            <a:r>
              <a:rPr lang="en-US" sz="3699" dirty="0">
                <a:solidFill>
                  <a:srgbClr val="CD5D6C"/>
                </a:solidFill>
                <a:latin typeface="Roboto Condensed Italics"/>
              </a:rPr>
              <a:t> </a:t>
            </a:r>
            <a:r>
              <a:rPr lang="en-US" sz="3699" dirty="0" err="1">
                <a:solidFill>
                  <a:srgbClr val="CD5D6C"/>
                </a:solidFill>
                <a:latin typeface="Roboto Condensed Italics"/>
              </a:rPr>
              <a:t>sát</a:t>
            </a:r>
            <a:r>
              <a:rPr lang="en-US" sz="3699" dirty="0">
                <a:solidFill>
                  <a:srgbClr val="CD5D6C"/>
                </a:solidFill>
                <a:latin typeface="Roboto Condensed Italics"/>
              </a:rPr>
              <a:t> </a:t>
            </a:r>
            <a:r>
              <a:rPr lang="en-US" sz="3699" dirty="0" err="1">
                <a:solidFill>
                  <a:srgbClr val="CD5D6C"/>
                </a:solidFill>
                <a:latin typeface="Roboto Condensed Italics"/>
              </a:rPr>
              <a:t>bên</a:t>
            </a:r>
            <a:r>
              <a:rPr lang="en-US" sz="3699" dirty="0">
                <a:solidFill>
                  <a:srgbClr val="CD5D6C"/>
                </a:solidFill>
                <a:latin typeface="Roboto Condensed Italics"/>
              </a:rPr>
              <a:t> </a:t>
            </a:r>
            <a:r>
              <a:rPr lang="en-US" sz="3699" dirty="0" err="1">
                <a:solidFill>
                  <a:srgbClr val="CD5D6C"/>
                </a:solidFill>
                <a:latin typeface="Roboto Condensed Italics"/>
              </a:rPr>
              <a:t>cạnh</a:t>
            </a:r>
            <a:r>
              <a:rPr lang="en-US" sz="3699" dirty="0">
                <a:solidFill>
                  <a:srgbClr val="CD5D6C"/>
                </a:solidFill>
                <a:latin typeface="Roboto Condensed Italics"/>
              </a:rPr>
              <a:t> </a:t>
            </a:r>
            <a:r>
              <a:rPr lang="en-US" sz="3699" dirty="0" err="1">
                <a:solidFill>
                  <a:srgbClr val="CD5D6C"/>
                </a:solidFill>
                <a:latin typeface="Roboto Condensed Italics"/>
              </a:rPr>
              <a:t>vườn</a:t>
            </a:r>
            <a:r>
              <a:rPr lang="en-US" sz="3699" dirty="0">
                <a:solidFill>
                  <a:srgbClr val="CD5D6C"/>
                </a:solidFill>
                <a:latin typeface="Roboto Condensed Italics"/>
              </a:rPr>
              <a:t> </a:t>
            </a:r>
            <a:r>
              <a:rPr lang="en-US" sz="3699" dirty="0" err="1">
                <a:solidFill>
                  <a:srgbClr val="CD5D6C"/>
                </a:solidFill>
                <a:latin typeface="Roboto Condensed Italics"/>
              </a:rPr>
              <a:t>nhà</a:t>
            </a:r>
            <a:r>
              <a:rPr lang="en-US" sz="3699" dirty="0">
                <a:solidFill>
                  <a:srgbClr val="CD5D6C"/>
                </a:solidFill>
                <a:latin typeface="Roboto Condensed Italics"/>
              </a:rPr>
              <a:t> </a:t>
            </a:r>
            <a:r>
              <a:rPr lang="en-US" sz="3699" dirty="0" err="1">
                <a:solidFill>
                  <a:srgbClr val="CD5D6C"/>
                </a:solidFill>
                <a:latin typeface="Roboto Condensed Italics"/>
              </a:rPr>
              <a:t>Kiều</a:t>
            </a:r>
            <a:r>
              <a:rPr lang="en-US" sz="3699" dirty="0">
                <a:solidFill>
                  <a:srgbClr val="CD5D6C"/>
                </a:solidFill>
                <a:latin typeface="Roboto Condensed Italics"/>
              </a:rPr>
              <a:t> </a:t>
            </a:r>
            <a:r>
              <a:rPr lang="en-US" sz="3699" dirty="0" err="1">
                <a:solidFill>
                  <a:srgbClr val="CD5D6C"/>
                </a:solidFill>
                <a:latin typeface="Roboto Condensed Italics"/>
              </a:rPr>
              <a:t>rồi</a:t>
            </a:r>
            <a:r>
              <a:rPr lang="en-US" sz="3699" dirty="0">
                <a:solidFill>
                  <a:srgbClr val="CD5D6C"/>
                </a:solidFill>
                <a:latin typeface="Roboto Condensed Italics"/>
              </a:rPr>
              <a:t> </a:t>
            </a:r>
            <a:r>
              <a:rPr lang="en-US" sz="3699" dirty="0" err="1">
                <a:solidFill>
                  <a:srgbClr val="CD5D6C"/>
                </a:solidFill>
                <a:latin typeface="Roboto Condensed Italics"/>
              </a:rPr>
              <a:t>suốt</a:t>
            </a:r>
            <a:r>
              <a:rPr lang="en-US" sz="3699" dirty="0">
                <a:solidFill>
                  <a:srgbClr val="CD5D6C"/>
                </a:solidFill>
                <a:latin typeface="Roboto Condensed Italics"/>
              </a:rPr>
              <a:t> </a:t>
            </a:r>
            <a:r>
              <a:rPr lang="en-US" sz="3699" dirty="0" err="1">
                <a:solidFill>
                  <a:srgbClr val="CD5D6C"/>
                </a:solidFill>
                <a:latin typeface="Roboto Condensed Italics"/>
              </a:rPr>
              <a:t>ngày</a:t>
            </a:r>
            <a:r>
              <a:rPr lang="en-US" sz="3699" dirty="0">
                <a:solidFill>
                  <a:srgbClr val="CD5D6C"/>
                </a:solidFill>
                <a:latin typeface="Roboto Condensed Italics"/>
              </a:rPr>
              <a:t> </a:t>
            </a:r>
            <a:r>
              <a:rPr lang="en-US" sz="3699" dirty="0" err="1">
                <a:solidFill>
                  <a:srgbClr val="CD5D6C"/>
                </a:solidFill>
                <a:latin typeface="Roboto Condensed Italics"/>
              </a:rPr>
              <a:t>ngồi</a:t>
            </a:r>
            <a:r>
              <a:rPr lang="en-US" sz="3699" dirty="0">
                <a:solidFill>
                  <a:srgbClr val="CD5D6C"/>
                </a:solidFill>
                <a:latin typeface="Roboto Condensed Italics"/>
              </a:rPr>
              <a:t> </a:t>
            </a:r>
            <a:r>
              <a:rPr lang="en-US" sz="3699" dirty="0" err="1">
                <a:solidFill>
                  <a:srgbClr val="CD5D6C"/>
                </a:solidFill>
                <a:latin typeface="Roboto Condensed Italics"/>
              </a:rPr>
              <a:t>bên</a:t>
            </a:r>
            <a:r>
              <a:rPr lang="en-US" sz="3699" dirty="0">
                <a:solidFill>
                  <a:srgbClr val="CD5D6C"/>
                </a:solidFill>
                <a:latin typeface="Roboto Condensed Italics"/>
              </a:rPr>
              <a:t> </a:t>
            </a:r>
            <a:r>
              <a:rPr lang="en-US" sz="3699" dirty="0" err="1">
                <a:solidFill>
                  <a:srgbClr val="CD5D6C"/>
                </a:solidFill>
                <a:latin typeface="Roboto Condensed Italics"/>
              </a:rPr>
              <a:t>cửa</a:t>
            </a:r>
            <a:r>
              <a:rPr lang="en-US" sz="3699" dirty="0">
                <a:solidFill>
                  <a:srgbClr val="CD5D6C"/>
                </a:solidFill>
                <a:latin typeface="Roboto Condensed Italics"/>
              </a:rPr>
              <a:t> </a:t>
            </a:r>
            <a:r>
              <a:rPr lang="en-US" sz="3699" dirty="0" err="1">
                <a:solidFill>
                  <a:srgbClr val="CD5D6C"/>
                </a:solidFill>
                <a:latin typeface="Roboto Condensed Italics"/>
              </a:rPr>
              <a:t>sổ</a:t>
            </a:r>
            <a:r>
              <a:rPr lang="en-US" sz="3699" dirty="0">
                <a:solidFill>
                  <a:srgbClr val="CD5D6C"/>
                </a:solidFill>
                <a:latin typeface="Roboto Condensed Italics"/>
              </a:rPr>
              <a:t> </a:t>
            </a:r>
            <a:r>
              <a:rPr lang="en-US" sz="3699" dirty="0" err="1">
                <a:solidFill>
                  <a:srgbClr val="CD5D6C"/>
                </a:solidFill>
                <a:latin typeface="Roboto Condensed Italics"/>
              </a:rPr>
              <a:t>đợi</a:t>
            </a:r>
            <a:r>
              <a:rPr lang="en-US" sz="3699" dirty="0">
                <a:solidFill>
                  <a:srgbClr val="CD5D6C"/>
                </a:solidFill>
                <a:latin typeface="Roboto Condensed Italics"/>
              </a:rPr>
              <a:t> </a:t>
            </a:r>
            <a:r>
              <a:rPr lang="en-US" sz="3699" dirty="0" err="1">
                <a:solidFill>
                  <a:srgbClr val="CD5D6C"/>
                </a:solidFill>
                <a:latin typeface="Roboto Condensed Italics"/>
              </a:rPr>
              <a:t>bóng</a:t>
            </a:r>
            <a:r>
              <a:rPr lang="en-US" sz="3699" dirty="0">
                <a:solidFill>
                  <a:srgbClr val="CD5D6C"/>
                </a:solidFill>
                <a:latin typeface="Roboto Condensed Italics"/>
              </a:rPr>
              <a:t> </a:t>
            </a:r>
            <a:r>
              <a:rPr lang="en-US" sz="3699" dirty="0" err="1">
                <a:solidFill>
                  <a:srgbClr val="CD5D6C"/>
                </a:solidFill>
                <a:latin typeface="Roboto Condensed Italics"/>
              </a:rPr>
              <a:t>nàng</a:t>
            </a:r>
            <a:r>
              <a:rPr lang="en-US" sz="3699" dirty="0">
                <a:solidFill>
                  <a:srgbClr val="CD5D6C"/>
                </a:solidFill>
                <a:latin typeface="Roboto Condensed Italics"/>
              </a:rPr>
              <a:t>. </a:t>
            </a:r>
            <a:r>
              <a:rPr lang="en-US" sz="3699" dirty="0" err="1">
                <a:solidFill>
                  <a:srgbClr val="CD5D6C"/>
                </a:solidFill>
                <a:latin typeface="Roboto Condensed Italics"/>
              </a:rPr>
              <a:t>Một</a:t>
            </a:r>
            <a:r>
              <a:rPr lang="en-US" sz="3699" dirty="0">
                <a:solidFill>
                  <a:srgbClr val="CD5D6C"/>
                </a:solidFill>
                <a:latin typeface="Roboto Condensed Italics"/>
              </a:rPr>
              <a:t> </a:t>
            </a:r>
            <a:r>
              <a:rPr lang="en-US" sz="3699" dirty="0" err="1">
                <a:solidFill>
                  <a:srgbClr val="CD5D6C"/>
                </a:solidFill>
                <a:latin typeface="Roboto Condensed Italics"/>
              </a:rPr>
              <a:t>hôm</a:t>
            </a:r>
            <a:r>
              <a:rPr lang="en-US" sz="3699" dirty="0">
                <a:solidFill>
                  <a:srgbClr val="CD5D6C"/>
                </a:solidFill>
                <a:latin typeface="Roboto Condensed Italics"/>
              </a:rPr>
              <a:t>, Kim </a:t>
            </a:r>
            <a:r>
              <a:rPr lang="en-US" sz="3699" dirty="0" err="1">
                <a:solidFill>
                  <a:srgbClr val="CD5D6C"/>
                </a:solidFill>
                <a:latin typeface="Roboto Condensed Italics"/>
              </a:rPr>
              <a:t>Trọng</a:t>
            </a:r>
            <a:r>
              <a:rPr lang="en-US" sz="3699" dirty="0">
                <a:solidFill>
                  <a:srgbClr val="CD5D6C"/>
                </a:solidFill>
                <a:latin typeface="Roboto Condensed Italics"/>
              </a:rPr>
              <a:t> </a:t>
            </a:r>
            <a:r>
              <a:rPr lang="en-US" sz="3699" dirty="0" err="1">
                <a:solidFill>
                  <a:srgbClr val="CD5D6C"/>
                </a:solidFill>
                <a:latin typeface="Roboto Condensed Italics"/>
              </a:rPr>
              <a:t>nhặt</a:t>
            </a:r>
            <a:r>
              <a:rPr lang="en-US" sz="3699" dirty="0">
                <a:solidFill>
                  <a:srgbClr val="CD5D6C"/>
                </a:solidFill>
                <a:latin typeface="Roboto Condensed Italics"/>
              </a:rPr>
              <a:t> </a:t>
            </a:r>
            <a:r>
              <a:rPr lang="en-US" sz="3699" dirty="0" err="1">
                <a:solidFill>
                  <a:srgbClr val="CD5D6C"/>
                </a:solidFill>
                <a:latin typeface="Roboto Condensed Italics"/>
              </a:rPr>
              <a:t>được</a:t>
            </a:r>
            <a:r>
              <a:rPr lang="en-US" sz="3699" dirty="0">
                <a:solidFill>
                  <a:srgbClr val="CD5D6C"/>
                </a:solidFill>
                <a:latin typeface="Roboto Condensed Italics"/>
              </a:rPr>
              <a:t> </a:t>
            </a:r>
            <a:r>
              <a:rPr lang="en-US" sz="3699" dirty="0" err="1">
                <a:solidFill>
                  <a:srgbClr val="CD5D6C"/>
                </a:solidFill>
                <a:latin typeface="Roboto Condensed Italics"/>
              </a:rPr>
              <a:t>cành</a:t>
            </a:r>
            <a:r>
              <a:rPr lang="en-US" sz="3699" dirty="0">
                <a:solidFill>
                  <a:srgbClr val="CD5D6C"/>
                </a:solidFill>
                <a:latin typeface="Roboto Condensed Italics"/>
              </a:rPr>
              <a:t> </a:t>
            </a:r>
            <a:r>
              <a:rPr lang="en-US" sz="3699" dirty="0" err="1">
                <a:solidFill>
                  <a:srgbClr val="CD5D6C"/>
                </a:solidFill>
                <a:latin typeface="Roboto Condensed Italics"/>
              </a:rPr>
              <a:t>thoa</a:t>
            </a:r>
            <a:r>
              <a:rPr lang="en-US" sz="3699" dirty="0">
                <a:solidFill>
                  <a:srgbClr val="CD5D6C"/>
                </a:solidFill>
                <a:latin typeface="Roboto Condensed Italics"/>
              </a:rPr>
              <a:t> </a:t>
            </a:r>
            <a:r>
              <a:rPr lang="en-US" sz="3699" dirty="0" err="1">
                <a:solidFill>
                  <a:srgbClr val="CD5D6C"/>
                </a:solidFill>
                <a:latin typeface="Roboto Condensed Italics"/>
              </a:rPr>
              <a:t>Kiều</a:t>
            </a:r>
            <a:r>
              <a:rPr lang="en-US" sz="3699" dirty="0">
                <a:solidFill>
                  <a:srgbClr val="CD5D6C"/>
                </a:solidFill>
                <a:latin typeface="Roboto Condensed Italics"/>
              </a:rPr>
              <a:t> </a:t>
            </a:r>
            <a:r>
              <a:rPr lang="en-US" sz="3699" dirty="0" err="1">
                <a:solidFill>
                  <a:srgbClr val="CD5D6C"/>
                </a:solidFill>
                <a:latin typeface="Roboto Condensed Italics"/>
              </a:rPr>
              <a:t>đánh</a:t>
            </a:r>
            <a:r>
              <a:rPr lang="en-US" sz="3699" dirty="0">
                <a:solidFill>
                  <a:srgbClr val="CD5D6C"/>
                </a:solidFill>
                <a:latin typeface="Roboto Condensed Italics"/>
              </a:rPr>
              <a:t> </a:t>
            </a:r>
            <a:r>
              <a:rPr lang="en-US" sz="3699" dirty="0" err="1">
                <a:solidFill>
                  <a:srgbClr val="CD5D6C"/>
                </a:solidFill>
                <a:latin typeface="Roboto Condensed Italics"/>
              </a:rPr>
              <a:t>rơi</a:t>
            </a:r>
            <a:r>
              <a:rPr lang="en-US" sz="3699" dirty="0">
                <a:solidFill>
                  <a:srgbClr val="CD5D6C"/>
                </a:solidFill>
                <a:latin typeface="Roboto Condensed Italics"/>
              </a:rPr>
              <a:t> </a:t>
            </a:r>
            <a:r>
              <a:rPr lang="en-US" sz="3699" dirty="0" err="1">
                <a:solidFill>
                  <a:srgbClr val="CD5D6C"/>
                </a:solidFill>
                <a:latin typeface="Roboto Condensed Italics"/>
              </a:rPr>
              <a:t>cạnh</a:t>
            </a:r>
            <a:r>
              <a:rPr lang="en-US" sz="3699" dirty="0">
                <a:solidFill>
                  <a:srgbClr val="CD5D6C"/>
                </a:solidFill>
                <a:latin typeface="Roboto Condensed Italics"/>
              </a:rPr>
              <a:t> </a:t>
            </a:r>
            <a:r>
              <a:rPr lang="en-US" sz="3699" dirty="0" err="1">
                <a:solidFill>
                  <a:srgbClr val="CD5D6C"/>
                </a:solidFill>
                <a:latin typeface="Roboto Condensed Italics"/>
              </a:rPr>
              <a:t>một</a:t>
            </a:r>
            <a:r>
              <a:rPr lang="en-US" sz="3699" dirty="0">
                <a:solidFill>
                  <a:srgbClr val="CD5D6C"/>
                </a:solidFill>
                <a:latin typeface="Roboto Condensed Italics"/>
              </a:rPr>
              <a:t> </a:t>
            </a:r>
            <a:r>
              <a:rPr lang="en-US" sz="3699" dirty="0" err="1">
                <a:solidFill>
                  <a:srgbClr val="CD5D6C"/>
                </a:solidFill>
                <a:latin typeface="Roboto Condensed Italics"/>
              </a:rPr>
              <a:t>gốc</a:t>
            </a:r>
            <a:r>
              <a:rPr lang="en-US" sz="3699" dirty="0">
                <a:solidFill>
                  <a:srgbClr val="CD5D6C"/>
                </a:solidFill>
                <a:latin typeface="Roboto Condensed Italics"/>
              </a:rPr>
              <a:t> </a:t>
            </a:r>
            <a:r>
              <a:rPr lang="en-US" sz="3699" dirty="0" err="1">
                <a:solidFill>
                  <a:srgbClr val="CD5D6C"/>
                </a:solidFill>
                <a:latin typeface="Roboto Condensed Italics"/>
              </a:rPr>
              <a:t>đào</a:t>
            </a:r>
            <a:r>
              <a:rPr lang="en-US" sz="3699" dirty="0">
                <a:solidFill>
                  <a:srgbClr val="CD5D6C"/>
                </a:solidFill>
                <a:latin typeface="Roboto Condensed Italics"/>
              </a:rPr>
              <a:t> </a:t>
            </a:r>
            <a:r>
              <a:rPr lang="en-US" sz="3699" dirty="0" err="1">
                <a:solidFill>
                  <a:srgbClr val="CD5D6C"/>
                </a:solidFill>
                <a:latin typeface="Roboto Condensed Italics"/>
              </a:rPr>
              <a:t>và</a:t>
            </a:r>
            <a:r>
              <a:rPr lang="en-US" sz="3699" dirty="0">
                <a:solidFill>
                  <a:srgbClr val="CD5D6C"/>
                </a:solidFill>
                <a:latin typeface="Roboto Condensed Italics"/>
              </a:rPr>
              <a:t> </a:t>
            </a:r>
            <a:r>
              <a:rPr lang="en-US" sz="3699" dirty="0" err="1">
                <a:solidFill>
                  <a:srgbClr val="CD5D6C"/>
                </a:solidFill>
                <a:latin typeface="Roboto Condensed Italics"/>
              </a:rPr>
              <a:t>nhờ</a:t>
            </a:r>
            <a:r>
              <a:rPr lang="en-US" sz="3699" dirty="0">
                <a:solidFill>
                  <a:srgbClr val="CD5D6C"/>
                </a:solidFill>
                <a:latin typeface="Roboto Condensed Italics"/>
              </a:rPr>
              <a:t> </a:t>
            </a:r>
            <a:r>
              <a:rPr lang="en-US" sz="3699" dirty="0" err="1">
                <a:solidFill>
                  <a:srgbClr val="CD5D6C"/>
                </a:solidFill>
                <a:latin typeface="Roboto Condensed Italics"/>
              </a:rPr>
              <a:t>cơ</a:t>
            </a:r>
            <a:r>
              <a:rPr lang="en-US" sz="3699" dirty="0">
                <a:solidFill>
                  <a:srgbClr val="CD5D6C"/>
                </a:solidFill>
                <a:latin typeface="Roboto Condensed Italics"/>
              </a:rPr>
              <a:t> </a:t>
            </a:r>
            <a:r>
              <a:rPr lang="en-US" sz="3699" dirty="0" err="1">
                <a:solidFill>
                  <a:srgbClr val="CD5D6C"/>
                </a:solidFill>
                <a:latin typeface="Roboto Condensed Italics"/>
              </a:rPr>
              <a:t>hội</a:t>
            </a:r>
            <a:r>
              <a:rPr lang="en-US" sz="3699" dirty="0">
                <a:solidFill>
                  <a:srgbClr val="CD5D6C"/>
                </a:solidFill>
                <a:latin typeface="Roboto Condensed Italics"/>
              </a:rPr>
              <a:t> </a:t>
            </a:r>
            <a:r>
              <a:rPr lang="en-US" sz="3699" dirty="0" err="1">
                <a:solidFill>
                  <a:srgbClr val="CD5D6C"/>
                </a:solidFill>
                <a:latin typeface="Roboto Condensed Italics"/>
              </a:rPr>
              <a:t>này</a:t>
            </a:r>
            <a:r>
              <a:rPr lang="en-US" sz="3699" dirty="0">
                <a:solidFill>
                  <a:srgbClr val="CD5D6C"/>
                </a:solidFill>
                <a:latin typeface="Roboto Condensed Italics"/>
              </a:rPr>
              <a:t>, </a:t>
            </a:r>
            <a:r>
              <a:rPr lang="en-US" sz="3699" dirty="0" err="1">
                <a:solidFill>
                  <a:srgbClr val="CD5D6C"/>
                </a:solidFill>
                <a:latin typeface="Roboto Condensed Italics"/>
              </a:rPr>
              <a:t>chàng</a:t>
            </a:r>
            <a:r>
              <a:rPr lang="en-US" sz="3699" dirty="0">
                <a:solidFill>
                  <a:srgbClr val="CD5D6C"/>
                </a:solidFill>
                <a:latin typeface="Roboto Condensed Italics"/>
              </a:rPr>
              <a:t> </a:t>
            </a:r>
            <a:r>
              <a:rPr lang="en-US" sz="3699" dirty="0" err="1">
                <a:solidFill>
                  <a:srgbClr val="CD5D6C"/>
                </a:solidFill>
                <a:latin typeface="Roboto Condensed Italics"/>
              </a:rPr>
              <a:t>được</a:t>
            </a:r>
            <a:r>
              <a:rPr lang="en-US" sz="3699" dirty="0">
                <a:solidFill>
                  <a:srgbClr val="CD5D6C"/>
                </a:solidFill>
                <a:latin typeface="Roboto Condensed Italics"/>
              </a:rPr>
              <a:t> </a:t>
            </a:r>
            <a:r>
              <a:rPr lang="en-US" sz="3699" dirty="0" err="1">
                <a:solidFill>
                  <a:srgbClr val="CD5D6C"/>
                </a:solidFill>
                <a:latin typeface="Roboto Condensed Italics"/>
              </a:rPr>
              <a:t>trò</a:t>
            </a:r>
            <a:r>
              <a:rPr lang="en-US" sz="3699" dirty="0">
                <a:solidFill>
                  <a:srgbClr val="CD5D6C"/>
                </a:solidFill>
                <a:latin typeface="Roboto Condensed Italics"/>
              </a:rPr>
              <a:t> </a:t>
            </a:r>
            <a:r>
              <a:rPr lang="en-US" sz="3699" dirty="0" err="1">
                <a:solidFill>
                  <a:srgbClr val="CD5D6C"/>
                </a:solidFill>
                <a:latin typeface="Roboto Condensed Italics"/>
              </a:rPr>
              <a:t>chuyện</a:t>
            </a:r>
            <a:r>
              <a:rPr lang="en-US" sz="3699" dirty="0">
                <a:solidFill>
                  <a:srgbClr val="CD5D6C"/>
                </a:solidFill>
                <a:latin typeface="Roboto Condensed Italics"/>
              </a:rPr>
              <a:t> </a:t>
            </a:r>
            <a:r>
              <a:rPr lang="en-US" sz="3699" dirty="0" err="1">
                <a:solidFill>
                  <a:srgbClr val="CD5D6C"/>
                </a:solidFill>
                <a:latin typeface="Roboto Condensed Italics"/>
              </a:rPr>
              <a:t>với</a:t>
            </a:r>
            <a:r>
              <a:rPr lang="en-US" sz="3699" dirty="0">
                <a:solidFill>
                  <a:srgbClr val="CD5D6C"/>
                </a:solidFill>
                <a:latin typeface="Roboto Condensed Italics"/>
              </a:rPr>
              <a:t> </a:t>
            </a:r>
            <a:r>
              <a:rPr lang="en-US" sz="3699" dirty="0" err="1">
                <a:solidFill>
                  <a:srgbClr val="CD5D6C"/>
                </a:solidFill>
                <a:latin typeface="Roboto Condensed Italics"/>
              </a:rPr>
              <a:t>Kiều</a:t>
            </a:r>
            <a:r>
              <a:rPr lang="en-US" sz="3699" dirty="0">
                <a:solidFill>
                  <a:srgbClr val="CD5D6C"/>
                </a:solidFill>
                <a:latin typeface="Roboto Condensed Italics"/>
              </a:rPr>
              <a:t>. Hai </a:t>
            </a:r>
            <a:r>
              <a:rPr lang="en-US" sz="3699" dirty="0" err="1">
                <a:solidFill>
                  <a:srgbClr val="CD5D6C"/>
                </a:solidFill>
                <a:latin typeface="Roboto Condensed Italics"/>
              </a:rPr>
              <a:t>người</a:t>
            </a:r>
            <a:r>
              <a:rPr lang="en-US" sz="3699" dirty="0">
                <a:solidFill>
                  <a:srgbClr val="CD5D6C"/>
                </a:solidFill>
                <a:latin typeface="Roboto Condensed Italics"/>
              </a:rPr>
              <a:t> </a:t>
            </a:r>
            <a:r>
              <a:rPr lang="en-US" sz="3699" dirty="0" err="1">
                <a:solidFill>
                  <a:srgbClr val="CD5D6C"/>
                </a:solidFill>
                <a:latin typeface="Roboto Condensed Italics"/>
              </a:rPr>
              <a:t>tự</a:t>
            </a:r>
            <a:r>
              <a:rPr lang="en-US" sz="3699" dirty="0">
                <a:solidFill>
                  <a:srgbClr val="CD5D6C"/>
                </a:solidFill>
                <a:latin typeface="Roboto Condensed Italics"/>
              </a:rPr>
              <a:t> do </a:t>
            </a:r>
            <a:r>
              <a:rPr lang="en-US" sz="3699" dirty="0" err="1">
                <a:solidFill>
                  <a:srgbClr val="CD5D6C"/>
                </a:solidFill>
                <a:latin typeface="Roboto Condensed Italics"/>
              </a:rPr>
              <a:t>đính</a:t>
            </a:r>
            <a:r>
              <a:rPr lang="en-US" sz="3699" dirty="0">
                <a:solidFill>
                  <a:srgbClr val="CD5D6C"/>
                </a:solidFill>
                <a:latin typeface="Roboto Condensed Italics"/>
              </a:rPr>
              <a:t> </a:t>
            </a:r>
            <a:r>
              <a:rPr lang="en-US" sz="3699" dirty="0" err="1">
                <a:solidFill>
                  <a:srgbClr val="CD5D6C"/>
                </a:solidFill>
                <a:latin typeface="Roboto Condensed Italics"/>
              </a:rPr>
              <a:t>ước</a:t>
            </a:r>
            <a:r>
              <a:rPr lang="en-US" sz="3699" dirty="0">
                <a:solidFill>
                  <a:srgbClr val="CD5D6C"/>
                </a:solidFill>
                <a:latin typeface="Roboto Condensed Italics"/>
              </a:rPr>
              <a:t> </a:t>
            </a:r>
            <a:r>
              <a:rPr lang="en-US" sz="3699" dirty="0" err="1">
                <a:solidFill>
                  <a:srgbClr val="CD5D6C"/>
                </a:solidFill>
                <a:latin typeface="Roboto Condensed Italics"/>
              </a:rPr>
              <a:t>sẽ</a:t>
            </a:r>
            <a:r>
              <a:rPr lang="en-US" sz="3699" dirty="0">
                <a:solidFill>
                  <a:srgbClr val="CD5D6C"/>
                </a:solidFill>
                <a:latin typeface="Roboto Condensed Italics"/>
              </a:rPr>
              <a:t> </a:t>
            </a:r>
            <a:r>
              <a:rPr lang="en-US" sz="3699" dirty="0" err="1">
                <a:solidFill>
                  <a:srgbClr val="CD5D6C"/>
                </a:solidFill>
                <a:latin typeface="Roboto Condensed Italics"/>
              </a:rPr>
              <a:t>mãi</a:t>
            </a:r>
            <a:r>
              <a:rPr lang="en-US" sz="3699" dirty="0">
                <a:solidFill>
                  <a:srgbClr val="CD5D6C"/>
                </a:solidFill>
                <a:latin typeface="Roboto Condensed Italics"/>
              </a:rPr>
              <a:t> </a:t>
            </a:r>
            <a:r>
              <a:rPr lang="en-US" sz="3699" dirty="0" err="1">
                <a:solidFill>
                  <a:srgbClr val="CD5D6C"/>
                </a:solidFill>
                <a:latin typeface="Roboto Condensed Italics"/>
              </a:rPr>
              <a:t>gắn</a:t>
            </a:r>
            <a:r>
              <a:rPr lang="en-US" sz="3699" dirty="0">
                <a:solidFill>
                  <a:srgbClr val="CD5D6C"/>
                </a:solidFill>
                <a:latin typeface="Roboto Condensed Italics"/>
              </a:rPr>
              <a:t> </a:t>
            </a:r>
            <a:r>
              <a:rPr lang="en-US" sz="3699" dirty="0" err="1">
                <a:solidFill>
                  <a:srgbClr val="CD5D6C"/>
                </a:solidFill>
                <a:latin typeface="Roboto Condensed Italics"/>
              </a:rPr>
              <a:t>bó</a:t>
            </a:r>
            <a:r>
              <a:rPr lang="en-US" sz="3699" dirty="0">
                <a:solidFill>
                  <a:srgbClr val="CD5D6C"/>
                </a:solidFill>
                <a:latin typeface="Roboto Condensed Italics"/>
              </a:rPr>
              <a:t> </a:t>
            </a:r>
            <a:r>
              <a:rPr lang="en-US" sz="3699" dirty="0" err="1">
                <a:solidFill>
                  <a:srgbClr val="CD5D6C"/>
                </a:solidFill>
                <a:latin typeface="Roboto Condensed Italics"/>
              </a:rPr>
              <a:t>với</a:t>
            </a:r>
            <a:r>
              <a:rPr lang="en-US" sz="3699" dirty="0">
                <a:solidFill>
                  <a:srgbClr val="CD5D6C"/>
                </a:solidFill>
                <a:latin typeface="Roboto Condensed Italics"/>
              </a:rPr>
              <a:t> nhau.</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a:stretch>
          </a:blipFill>
        </p:spPr>
      </p:sp>
      <p:sp>
        <p:nvSpPr>
          <p:cNvPr id="3" name="Freeform 3"/>
          <p:cNvSpPr/>
          <p:nvPr/>
        </p:nvSpPr>
        <p:spPr>
          <a:xfrm>
            <a:off x="14496961" y="0"/>
            <a:ext cx="2762339" cy="2762339"/>
          </a:xfrm>
          <a:custGeom>
            <a:avLst/>
            <a:gdLst/>
            <a:ahLst/>
            <a:cxnLst/>
            <a:rect l="l" t="t" r="r" b="b"/>
            <a:pathLst>
              <a:path w="2762339" h="2762339">
                <a:moveTo>
                  <a:pt x="0" y="0"/>
                </a:moveTo>
                <a:lnTo>
                  <a:pt x="2762339" y="0"/>
                </a:lnTo>
                <a:lnTo>
                  <a:pt x="2762339" y="2762339"/>
                </a:lnTo>
                <a:lnTo>
                  <a:pt x="0" y="2762339"/>
                </a:lnTo>
                <a:lnTo>
                  <a:pt x="0" y="0"/>
                </a:lnTo>
                <a:close/>
              </a:path>
            </a:pathLst>
          </a:custGeom>
          <a:blipFill>
            <a:blip r:embed="rId4"/>
            <a:stretch>
              <a:fillRect/>
            </a:stretch>
          </a:blipFill>
        </p:spPr>
      </p:sp>
      <p:sp>
        <p:nvSpPr>
          <p:cNvPr id="4" name="Freeform 4"/>
          <p:cNvSpPr/>
          <p:nvPr/>
        </p:nvSpPr>
        <p:spPr>
          <a:xfrm rot="-155221">
            <a:off x="16640350" y="-79372"/>
            <a:ext cx="4825850" cy="10371046"/>
          </a:xfrm>
          <a:custGeom>
            <a:avLst/>
            <a:gdLst/>
            <a:ahLst/>
            <a:cxnLst/>
            <a:rect l="l" t="t" r="r" b="b"/>
            <a:pathLst>
              <a:path w="4825850" h="10371046">
                <a:moveTo>
                  <a:pt x="0" y="0"/>
                </a:moveTo>
                <a:lnTo>
                  <a:pt x="4825850" y="0"/>
                </a:lnTo>
                <a:lnTo>
                  <a:pt x="4825850" y="10371046"/>
                </a:lnTo>
                <a:lnTo>
                  <a:pt x="0" y="10371046"/>
                </a:lnTo>
                <a:lnTo>
                  <a:pt x="0" y="0"/>
                </a:lnTo>
                <a:close/>
              </a:path>
            </a:pathLst>
          </a:custGeom>
          <a:blipFill>
            <a:blip r:embed="rId5"/>
            <a:stretch>
              <a:fillRect r="-5119" b="-4849"/>
            </a:stretch>
          </a:blipFill>
        </p:spPr>
      </p:sp>
      <p:sp>
        <p:nvSpPr>
          <p:cNvPr id="5" name="Freeform 5"/>
          <p:cNvSpPr/>
          <p:nvPr/>
        </p:nvSpPr>
        <p:spPr>
          <a:xfrm rot="120083" flipH="1">
            <a:off x="-2944770" y="-42021"/>
            <a:ext cx="4825852" cy="10371042"/>
          </a:xfrm>
          <a:custGeom>
            <a:avLst/>
            <a:gdLst/>
            <a:ahLst/>
            <a:cxnLst/>
            <a:rect l="l" t="t" r="r" b="b"/>
            <a:pathLst>
              <a:path w="4825852" h="10371042">
                <a:moveTo>
                  <a:pt x="4825852" y="0"/>
                </a:moveTo>
                <a:lnTo>
                  <a:pt x="0" y="0"/>
                </a:lnTo>
                <a:lnTo>
                  <a:pt x="0" y="10371042"/>
                </a:lnTo>
                <a:lnTo>
                  <a:pt x="4825852" y="10371042"/>
                </a:lnTo>
                <a:lnTo>
                  <a:pt x="4825852" y="0"/>
                </a:lnTo>
                <a:close/>
              </a:path>
            </a:pathLst>
          </a:custGeom>
          <a:blipFill>
            <a:blip r:embed="rId5"/>
            <a:stretch>
              <a:fillRect r="-5119" b="-4849"/>
            </a:stretch>
          </a:blipFill>
        </p:spPr>
      </p:sp>
      <p:sp>
        <p:nvSpPr>
          <p:cNvPr id="6" name="Freeform 6"/>
          <p:cNvSpPr/>
          <p:nvPr/>
        </p:nvSpPr>
        <p:spPr>
          <a:xfrm rot="-212019">
            <a:off x="382211" y="704130"/>
            <a:ext cx="9319539" cy="5020901"/>
          </a:xfrm>
          <a:custGeom>
            <a:avLst/>
            <a:gdLst/>
            <a:ahLst/>
            <a:cxnLst/>
            <a:rect l="l" t="t" r="r" b="b"/>
            <a:pathLst>
              <a:path w="9319539" h="5020901">
                <a:moveTo>
                  <a:pt x="0" y="0"/>
                </a:moveTo>
                <a:lnTo>
                  <a:pt x="9319538" y="0"/>
                </a:lnTo>
                <a:lnTo>
                  <a:pt x="9319538" y="5020901"/>
                </a:lnTo>
                <a:lnTo>
                  <a:pt x="0" y="5020901"/>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7" name="TextBox 7"/>
          <p:cNvSpPr txBox="1"/>
          <p:nvPr/>
        </p:nvSpPr>
        <p:spPr>
          <a:xfrm rot="-217600">
            <a:off x="536285" y="1650407"/>
            <a:ext cx="8528303" cy="2794000"/>
          </a:xfrm>
          <a:prstGeom prst="rect">
            <a:avLst/>
          </a:prstGeom>
        </p:spPr>
        <p:txBody>
          <a:bodyPr lIns="0" tIns="0" rIns="0" bIns="0" rtlCol="0" anchor="t">
            <a:spAutoFit/>
          </a:bodyPr>
          <a:lstStyle/>
          <a:p>
            <a:pPr algn="ctr">
              <a:lnSpc>
                <a:spcPts val="5599"/>
              </a:lnSpc>
              <a:spcBef>
                <a:spcPct val="0"/>
              </a:spcBef>
            </a:pPr>
            <a:r>
              <a:rPr lang="en-US" sz="3999">
                <a:solidFill>
                  <a:srgbClr val="863D3D"/>
                </a:solidFill>
                <a:latin typeface="Roboto Condensed"/>
              </a:rPr>
              <a:t>Dựa vào những thông tin tìm hiểu được về truyện thơ Nôm và T</a:t>
            </a:r>
            <a:r>
              <a:rPr lang="en-US" sz="3999">
                <a:solidFill>
                  <a:srgbClr val="863D3D"/>
                </a:solidFill>
                <a:latin typeface="Roboto Condensed Italics"/>
              </a:rPr>
              <a:t>ruyện Kiều</a:t>
            </a:r>
            <a:r>
              <a:rPr lang="en-US" sz="3999">
                <a:solidFill>
                  <a:srgbClr val="863D3D"/>
                </a:solidFill>
                <a:latin typeface="Roboto Condensed"/>
              </a:rPr>
              <a:t>, em hãy cho biết khi đọc hiểu một đoạn trích trong truyện thơ Nôm, cần lưu ý những điều gì?</a:t>
            </a:r>
          </a:p>
        </p:txBody>
      </p:sp>
      <p:sp>
        <p:nvSpPr>
          <p:cNvPr id="8" name="TextBox 8"/>
          <p:cNvSpPr txBox="1"/>
          <p:nvPr/>
        </p:nvSpPr>
        <p:spPr>
          <a:xfrm>
            <a:off x="1851613" y="5802137"/>
            <a:ext cx="14584775" cy="3498850"/>
          </a:xfrm>
          <a:prstGeom prst="rect">
            <a:avLst/>
          </a:prstGeom>
        </p:spPr>
        <p:txBody>
          <a:bodyPr lIns="0" tIns="0" rIns="0" bIns="0" rtlCol="0" anchor="t">
            <a:spAutoFit/>
          </a:bodyPr>
          <a:lstStyle/>
          <a:p>
            <a:pPr algn="ctr">
              <a:lnSpc>
                <a:spcPts val="5599"/>
              </a:lnSpc>
              <a:spcBef>
                <a:spcPct val="0"/>
              </a:spcBef>
            </a:pPr>
            <a:r>
              <a:rPr lang="en-US" sz="3999" dirty="0" err="1">
                <a:solidFill>
                  <a:srgbClr val="B22033"/>
                </a:solidFill>
                <a:latin typeface="Roboto Condensed"/>
              </a:rPr>
              <a:t>Gợi</a:t>
            </a:r>
            <a:r>
              <a:rPr lang="en-US" sz="3999" dirty="0">
                <a:solidFill>
                  <a:srgbClr val="B22033"/>
                </a:solidFill>
                <a:latin typeface="Roboto Condensed"/>
              </a:rPr>
              <a:t> ý </a:t>
            </a:r>
            <a:r>
              <a:rPr lang="en-US" sz="3999" dirty="0" err="1">
                <a:solidFill>
                  <a:srgbClr val="B22033"/>
                </a:solidFill>
                <a:latin typeface="Roboto Condensed"/>
              </a:rPr>
              <a:t>trả</a:t>
            </a:r>
            <a:r>
              <a:rPr lang="en-US" sz="3999" dirty="0">
                <a:solidFill>
                  <a:srgbClr val="B22033"/>
                </a:solidFill>
                <a:latin typeface="Roboto Condensed"/>
              </a:rPr>
              <a:t> </a:t>
            </a:r>
            <a:r>
              <a:rPr lang="en-US" sz="3999" dirty="0" err="1">
                <a:solidFill>
                  <a:srgbClr val="B22033"/>
                </a:solidFill>
                <a:latin typeface="Roboto Condensed"/>
              </a:rPr>
              <a:t>lời</a:t>
            </a:r>
            <a:r>
              <a:rPr lang="en-US" sz="3999" dirty="0">
                <a:solidFill>
                  <a:srgbClr val="B22033"/>
                </a:solidFill>
                <a:latin typeface="Roboto Condensed"/>
              </a:rPr>
              <a:t>: Khi </a:t>
            </a:r>
            <a:r>
              <a:rPr lang="en-US" sz="3999" dirty="0" err="1">
                <a:solidFill>
                  <a:srgbClr val="B22033"/>
                </a:solidFill>
                <a:latin typeface="Roboto Condensed"/>
              </a:rPr>
              <a:t>đọc</a:t>
            </a:r>
            <a:r>
              <a:rPr lang="en-US" sz="3999" dirty="0">
                <a:solidFill>
                  <a:srgbClr val="B22033"/>
                </a:solidFill>
                <a:latin typeface="Roboto Condensed"/>
              </a:rPr>
              <a:t> </a:t>
            </a:r>
            <a:r>
              <a:rPr lang="en-US" sz="3999" dirty="0" err="1">
                <a:solidFill>
                  <a:srgbClr val="B22033"/>
                </a:solidFill>
                <a:latin typeface="Roboto Condensed"/>
              </a:rPr>
              <a:t>hiểu</a:t>
            </a:r>
            <a:r>
              <a:rPr lang="en-US" sz="3999" dirty="0">
                <a:solidFill>
                  <a:srgbClr val="B22033"/>
                </a:solidFill>
                <a:latin typeface="Roboto Condensed"/>
              </a:rPr>
              <a:t> </a:t>
            </a:r>
            <a:r>
              <a:rPr lang="en-US" sz="3999" dirty="0" err="1">
                <a:solidFill>
                  <a:srgbClr val="B22033"/>
                </a:solidFill>
                <a:latin typeface="Roboto Condensed"/>
              </a:rPr>
              <a:t>một</a:t>
            </a:r>
            <a:r>
              <a:rPr lang="en-US" sz="3999" dirty="0">
                <a:solidFill>
                  <a:srgbClr val="B22033"/>
                </a:solidFill>
                <a:latin typeface="Roboto Condensed"/>
              </a:rPr>
              <a:t> </a:t>
            </a:r>
            <a:r>
              <a:rPr lang="en-US" sz="3999" dirty="0" err="1">
                <a:solidFill>
                  <a:srgbClr val="B22033"/>
                </a:solidFill>
                <a:latin typeface="Roboto Condensed"/>
              </a:rPr>
              <a:t>đoạn</a:t>
            </a:r>
            <a:r>
              <a:rPr lang="en-US" sz="3999" dirty="0">
                <a:solidFill>
                  <a:srgbClr val="B22033"/>
                </a:solidFill>
                <a:latin typeface="Roboto Condensed"/>
              </a:rPr>
              <a:t> </a:t>
            </a:r>
            <a:r>
              <a:rPr lang="en-US" sz="3999" dirty="0" err="1">
                <a:solidFill>
                  <a:srgbClr val="B22033"/>
                </a:solidFill>
                <a:latin typeface="Roboto Condensed"/>
              </a:rPr>
              <a:t>trích</a:t>
            </a:r>
            <a:r>
              <a:rPr lang="en-US" sz="3999" dirty="0">
                <a:solidFill>
                  <a:srgbClr val="B22033"/>
                </a:solidFill>
                <a:latin typeface="Roboto Condensed"/>
              </a:rPr>
              <a:t> </a:t>
            </a:r>
            <a:r>
              <a:rPr lang="en-US" sz="3999" dirty="0" err="1">
                <a:solidFill>
                  <a:srgbClr val="B22033"/>
                </a:solidFill>
                <a:latin typeface="Roboto Condensed"/>
              </a:rPr>
              <a:t>trong</a:t>
            </a:r>
            <a:r>
              <a:rPr lang="en-US" sz="3999" dirty="0">
                <a:solidFill>
                  <a:srgbClr val="B22033"/>
                </a:solidFill>
                <a:latin typeface="Roboto Condensed"/>
              </a:rPr>
              <a:t> </a:t>
            </a:r>
            <a:r>
              <a:rPr lang="en-US" sz="3999" dirty="0" err="1">
                <a:solidFill>
                  <a:srgbClr val="B22033"/>
                </a:solidFill>
                <a:latin typeface="Roboto Condensed"/>
              </a:rPr>
              <a:t>truyện</a:t>
            </a:r>
            <a:r>
              <a:rPr lang="en-US" sz="3999" dirty="0">
                <a:solidFill>
                  <a:srgbClr val="B22033"/>
                </a:solidFill>
                <a:latin typeface="Roboto Condensed"/>
              </a:rPr>
              <a:t> </a:t>
            </a:r>
            <a:r>
              <a:rPr lang="en-US" sz="3999" dirty="0" err="1">
                <a:solidFill>
                  <a:srgbClr val="B22033"/>
                </a:solidFill>
                <a:latin typeface="Roboto Condensed"/>
              </a:rPr>
              <a:t>thơ</a:t>
            </a:r>
            <a:r>
              <a:rPr lang="en-US" sz="3999" dirty="0">
                <a:solidFill>
                  <a:srgbClr val="B22033"/>
                </a:solidFill>
                <a:latin typeface="Roboto Condensed"/>
              </a:rPr>
              <a:t> </a:t>
            </a:r>
            <a:r>
              <a:rPr lang="en-US" sz="3999" dirty="0" err="1">
                <a:solidFill>
                  <a:srgbClr val="B22033"/>
                </a:solidFill>
                <a:latin typeface="Roboto Condensed"/>
              </a:rPr>
              <a:t>Nôm</a:t>
            </a:r>
            <a:r>
              <a:rPr lang="en-US" sz="3999" dirty="0">
                <a:solidFill>
                  <a:srgbClr val="B22033"/>
                </a:solidFill>
                <a:latin typeface="Roboto Condensed"/>
              </a:rPr>
              <a:t>, </a:t>
            </a:r>
            <a:r>
              <a:rPr lang="en-US" sz="3999" dirty="0" err="1">
                <a:solidFill>
                  <a:srgbClr val="B22033"/>
                </a:solidFill>
                <a:latin typeface="Roboto Condensed"/>
              </a:rPr>
              <a:t>cần</a:t>
            </a:r>
            <a:r>
              <a:rPr lang="en-US" sz="3999" dirty="0">
                <a:solidFill>
                  <a:srgbClr val="B22033"/>
                </a:solidFill>
                <a:latin typeface="Roboto Condensed"/>
              </a:rPr>
              <a:t> </a:t>
            </a:r>
            <a:r>
              <a:rPr lang="en-US" sz="3999" dirty="0" err="1">
                <a:solidFill>
                  <a:srgbClr val="B22033"/>
                </a:solidFill>
                <a:latin typeface="Roboto Condensed"/>
              </a:rPr>
              <a:t>xác</a:t>
            </a:r>
            <a:r>
              <a:rPr lang="en-US" sz="3999" dirty="0">
                <a:solidFill>
                  <a:srgbClr val="B22033"/>
                </a:solidFill>
                <a:latin typeface="Roboto Condensed"/>
              </a:rPr>
              <a:t> </a:t>
            </a:r>
            <a:r>
              <a:rPr lang="en-US" sz="3999" dirty="0" err="1">
                <a:solidFill>
                  <a:srgbClr val="B22033"/>
                </a:solidFill>
                <a:latin typeface="Roboto Condensed"/>
              </a:rPr>
              <a:t>định</a:t>
            </a:r>
            <a:r>
              <a:rPr lang="en-US" sz="3999" dirty="0">
                <a:solidFill>
                  <a:srgbClr val="B22033"/>
                </a:solidFill>
                <a:latin typeface="Roboto Condensed"/>
              </a:rPr>
              <a:t> </a:t>
            </a:r>
            <a:r>
              <a:rPr lang="en-US" sz="3999" dirty="0" err="1">
                <a:solidFill>
                  <a:srgbClr val="B22033"/>
                </a:solidFill>
                <a:latin typeface="Roboto Condensed"/>
              </a:rPr>
              <a:t>được</a:t>
            </a:r>
            <a:r>
              <a:rPr lang="en-US" sz="3999" dirty="0">
                <a:solidFill>
                  <a:srgbClr val="B22033"/>
                </a:solidFill>
                <a:latin typeface="Roboto Condensed"/>
              </a:rPr>
              <a:t> </a:t>
            </a:r>
            <a:r>
              <a:rPr lang="en-US" sz="3999" dirty="0" err="1">
                <a:solidFill>
                  <a:srgbClr val="50131A"/>
                </a:solidFill>
                <a:latin typeface="Roboto Condensed Italics"/>
              </a:rPr>
              <a:t>vị</a:t>
            </a:r>
            <a:r>
              <a:rPr lang="en-US" sz="3999" dirty="0">
                <a:solidFill>
                  <a:srgbClr val="50131A"/>
                </a:solidFill>
                <a:latin typeface="Roboto Condensed Italics"/>
              </a:rPr>
              <a:t> </a:t>
            </a:r>
            <a:r>
              <a:rPr lang="en-US" sz="3999" dirty="0" err="1">
                <a:solidFill>
                  <a:srgbClr val="50131A"/>
                </a:solidFill>
                <a:latin typeface="Roboto Condensed Italics"/>
              </a:rPr>
              <a:t>trí</a:t>
            </a:r>
            <a:r>
              <a:rPr lang="en-US" sz="3999" dirty="0">
                <a:solidFill>
                  <a:srgbClr val="50131A"/>
                </a:solidFill>
                <a:latin typeface="Roboto Condensed Italics"/>
              </a:rPr>
              <a:t> </a:t>
            </a:r>
            <a:r>
              <a:rPr lang="en-US" sz="3999" dirty="0" err="1">
                <a:solidFill>
                  <a:srgbClr val="50131A"/>
                </a:solidFill>
                <a:latin typeface="Roboto Condensed Italics"/>
              </a:rPr>
              <a:t>của</a:t>
            </a:r>
            <a:r>
              <a:rPr lang="en-US" sz="3999" dirty="0">
                <a:solidFill>
                  <a:srgbClr val="50131A"/>
                </a:solidFill>
                <a:latin typeface="Roboto Condensed Italics"/>
              </a:rPr>
              <a:t> </a:t>
            </a:r>
            <a:r>
              <a:rPr lang="en-US" sz="3999" dirty="0" err="1">
                <a:solidFill>
                  <a:srgbClr val="50131A"/>
                </a:solidFill>
                <a:latin typeface="Roboto Condensed Italics"/>
              </a:rPr>
              <a:t>đoạn</a:t>
            </a:r>
            <a:r>
              <a:rPr lang="en-US" sz="3999" dirty="0">
                <a:solidFill>
                  <a:srgbClr val="50131A"/>
                </a:solidFill>
                <a:latin typeface="Roboto Condensed Italics"/>
              </a:rPr>
              <a:t> </a:t>
            </a:r>
            <a:r>
              <a:rPr lang="en-US" sz="3999" dirty="0" err="1">
                <a:solidFill>
                  <a:srgbClr val="50131A"/>
                </a:solidFill>
                <a:latin typeface="Roboto Condensed Italics"/>
              </a:rPr>
              <a:t>trích</a:t>
            </a:r>
            <a:r>
              <a:rPr lang="en-US" sz="3999" dirty="0">
                <a:solidFill>
                  <a:srgbClr val="B22033"/>
                </a:solidFill>
                <a:latin typeface="Roboto Condensed"/>
              </a:rPr>
              <a:t> </a:t>
            </a:r>
            <a:r>
              <a:rPr lang="en-US" sz="3999" dirty="0" err="1">
                <a:solidFill>
                  <a:srgbClr val="B22033"/>
                </a:solidFill>
                <a:latin typeface="Roboto Condensed"/>
              </a:rPr>
              <a:t>trong</a:t>
            </a:r>
            <a:r>
              <a:rPr lang="en-US" sz="3999" dirty="0">
                <a:solidFill>
                  <a:srgbClr val="B22033"/>
                </a:solidFill>
                <a:latin typeface="Roboto Condensed"/>
              </a:rPr>
              <a:t> </a:t>
            </a:r>
            <a:r>
              <a:rPr lang="en-US" sz="3999" dirty="0" err="1">
                <a:solidFill>
                  <a:srgbClr val="B22033"/>
                </a:solidFill>
                <a:latin typeface="Roboto Condensed"/>
              </a:rPr>
              <a:t>tác</a:t>
            </a:r>
            <a:r>
              <a:rPr lang="en-US" sz="3999" dirty="0">
                <a:solidFill>
                  <a:srgbClr val="B22033"/>
                </a:solidFill>
                <a:latin typeface="Roboto Condensed"/>
              </a:rPr>
              <a:t> </a:t>
            </a:r>
            <a:r>
              <a:rPr lang="en-US" sz="3999" dirty="0" err="1">
                <a:solidFill>
                  <a:srgbClr val="B22033"/>
                </a:solidFill>
                <a:latin typeface="Roboto Condensed"/>
              </a:rPr>
              <a:t>phẩm</a:t>
            </a:r>
            <a:r>
              <a:rPr lang="en-US" sz="3999" dirty="0">
                <a:solidFill>
                  <a:srgbClr val="B22033"/>
                </a:solidFill>
                <a:latin typeface="Roboto Condensed"/>
              </a:rPr>
              <a:t>, </a:t>
            </a:r>
            <a:r>
              <a:rPr lang="en-US" sz="3999" dirty="0" err="1">
                <a:solidFill>
                  <a:srgbClr val="50131A"/>
                </a:solidFill>
                <a:latin typeface="Roboto Condensed Italics"/>
              </a:rPr>
              <a:t>bố</a:t>
            </a:r>
            <a:r>
              <a:rPr lang="en-US" sz="3999" dirty="0">
                <a:solidFill>
                  <a:srgbClr val="50131A"/>
                </a:solidFill>
                <a:latin typeface="Roboto Condensed Italics"/>
              </a:rPr>
              <a:t> </a:t>
            </a:r>
            <a:r>
              <a:rPr lang="en-US" sz="3999" dirty="0" err="1">
                <a:solidFill>
                  <a:srgbClr val="50131A"/>
                </a:solidFill>
                <a:latin typeface="Roboto Condensed Italics"/>
              </a:rPr>
              <a:t>cục</a:t>
            </a:r>
            <a:r>
              <a:rPr lang="en-US" sz="3999" dirty="0">
                <a:solidFill>
                  <a:srgbClr val="50131A"/>
                </a:solidFill>
                <a:latin typeface="Roboto Condensed Italics"/>
              </a:rPr>
              <a:t> </a:t>
            </a:r>
            <a:r>
              <a:rPr lang="en-US" sz="3999" dirty="0" err="1">
                <a:solidFill>
                  <a:srgbClr val="50131A"/>
                </a:solidFill>
                <a:latin typeface="Roboto Condensed Italics"/>
              </a:rPr>
              <a:t>của</a:t>
            </a:r>
            <a:r>
              <a:rPr lang="en-US" sz="3999" dirty="0">
                <a:solidFill>
                  <a:srgbClr val="50131A"/>
                </a:solidFill>
                <a:latin typeface="Roboto Condensed Italics"/>
              </a:rPr>
              <a:t> </a:t>
            </a:r>
            <a:r>
              <a:rPr lang="en-US" sz="3999" dirty="0" err="1">
                <a:solidFill>
                  <a:srgbClr val="50131A"/>
                </a:solidFill>
                <a:latin typeface="Roboto Condensed Italics"/>
              </a:rPr>
              <a:t>đoạn</a:t>
            </a:r>
            <a:r>
              <a:rPr lang="en-US" sz="3999" dirty="0">
                <a:solidFill>
                  <a:srgbClr val="50131A"/>
                </a:solidFill>
                <a:latin typeface="Roboto Condensed Italics"/>
              </a:rPr>
              <a:t> </a:t>
            </a:r>
            <a:r>
              <a:rPr lang="en-US" sz="3999" dirty="0" err="1">
                <a:solidFill>
                  <a:srgbClr val="50131A"/>
                </a:solidFill>
                <a:latin typeface="Roboto Condensed Italics"/>
              </a:rPr>
              <a:t>tríc</a:t>
            </a:r>
            <a:r>
              <a:rPr lang="en-US" sz="3999" dirty="0" err="1">
                <a:solidFill>
                  <a:srgbClr val="B22033"/>
                </a:solidFill>
                <a:latin typeface="Roboto Condensed Italics"/>
              </a:rPr>
              <a:t>h</a:t>
            </a:r>
            <a:r>
              <a:rPr lang="en-US" sz="3999" dirty="0">
                <a:solidFill>
                  <a:srgbClr val="B22033"/>
                </a:solidFill>
                <a:latin typeface="Roboto Condensed"/>
              </a:rPr>
              <a:t>, </a:t>
            </a:r>
            <a:r>
              <a:rPr lang="en-US" sz="3999" dirty="0" err="1">
                <a:solidFill>
                  <a:srgbClr val="50131A"/>
                </a:solidFill>
                <a:latin typeface="Roboto Condensed Italics"/>
              </a:rPr>
              <a:t>phân</a:t>
            </a:r>
            <a:r>
              <a:rPr lang="en-US" sz="3999" dirty="0">
                <a:solidFill>
                  <a:srgbClr val="50131A"/>
                </a:solidFill>
                <a:latin typeface="Roboto Condensed Italics"/>
              </a:rPr>
              <a:t> </a:t>
            </a:r>
            <a:r>
              <a:rPr lang="en-US" sz="3999" dirty="0" err="1">
                <a:solidFill>
                  <a:srgbClr val="50131A"/>
                </a:solidFill>
                <a:latin typeface="Roboto Condensed Italics"/>
              </a:rPr>
              <a:t>biệt</a:t>
            </a:r>
            <a:r>
              <a:rPr lang="en-US" sz="3999" dirty="0">
                <a:solidFill>
                  <a:srgbClr val="50131A"/>
                </a:solidFill>
                <a:latin typeface="Roboto Condensed Italics"/>
              </a:rPr>
              <a:t> </a:t>
            </a:r>
            <a:r>
              <a:rPr lang="en-US" sz="3999" dirty="0" err="1">
                <a:solidFill>
                  <a:srgbClr val="50131A"/>
                </a:solidFill>
                <a:latin typeface="Roboto Condensed Italics"/>
              </a:rPr>
              <a:t>lời</a:t>
            </a:r>
            <a:r>
              <a:rPr lang="en-US" sz="3999" dirty="0">
                <a:solidFill>
                  <a:srgbClr val="50131A"/>
                </a:solidFill>
                <a:latin typeface="Roboto Condensed Italics"/>
              </a:rPr>
              <a:t> </a:t>
            </a:r>
            <a:r>
              <a:rPr lang="en-US" sz="3999" dirty="0" err="1">
                <a:solidFill>
                  <a:srgbClr val="50131A"/>
                </a:solidFill>
                <a:latin typeface="Roboto Condensed Italics"/>
              </a:rPr>
              <a:t>người</a:t>
            </a:r>
            <a:r>
              <a:rPr lang="en-US" sz="3999" dirty="0">
                <a:solidFill>
                  <a:srgbClr val="50131A"/>
                </a:solidFill>
                <a:latin typeface="Roboto Condensed Italics"/>
              </a:rPr>
              <a:t> </a:t>
            </a:r>
            <a:r>
              <a:rPr lang="en-US" sz="3999" dirty="0" err="1">
                <a:solidFill>
                  <a:srgbClr val="50131A"/>
                </a:solidFill>
                <a:latin typeface="Roboto Condensed Italics"/>
              </a:rPr>
              <a:t>kể</a:t>
            </a:r>
            <a:r>
              <a:rPr lang="en-US" sz="3999" dirty="0">
                <a:solidFill>
                  <a:srgbClr val="50131A"/>
                </a:solidFill>
                <a:latin typeface="Roboto Condensed Italics"/>
              </a:rPr>
              <a:t> </a:t>
            </a:r>
            <a:r>
              <a:rPr lang="en-US" sz="3999" dirty="0" err="1">
                <a:solidFill>
                  <a:srgbClr val="50131A"/>
                </a:solidFill>
                <a:latin typeface="Roboto Condensed Italics"/>
              </a:rPr>
              <a:t>chuyện</a:t>
            </a:r>
            <a:r>
              <a:rPr lang="en-US" sz="3999" dirty="0">
                <a:solidFill>
                  <a:srgbClr val="50131A"/>
                </a:solidFill>
                <a:latin typeface="Roboto Condensed Italics"/>
              </a:rPr>
              <a:t> </a:t>
            </a:r>
            <a:r>
              <a:rPr lang="en-US" sz="3999" dirty="0" err="1">
                <a:solidFill>
                  <a:srgbClr val="50131A"/>
                </a:solidFill>
                <a:latin typeface="Roboto Condensed Italics"/>
              </a:rPr>
              <a:t>và</a:t>
            </a:r>
            <a:r>
              <a:rPr lang="en-US" sz="3999" dirty="0">
                <a:solidFill>
                  <a:srgbClr val="50131A"/>
                </a:solidFill>
                <a:latin typeface="Roboto Condensed Italics"/>
              </a:rPr>
              <a:t> </a:t>
            </a:r>
            <a:r>
              <a:rPr lang="en-US" sz="3999" dirty="0" err="1">
                <a:solidFill>
                  <a:srgbClr val="50131A"/>
                </a:solidFill>
                <a:latin typeface="Roboto Condensed Italics"/>
              </a:rPr>
              <a:t>lời</a:t>
            </a:r>
            <a:r>
              <a:rPr lang="en-US" sz="3999" dirty="0">
                <a:solidFill>
                  <a:srgbClr val="50131A"/>
                </a:solidFill>
                <a:latin typeface="Roboto Condensed Italics"/>
              </a:rPr>
              <a:t> </a:t>
            </a:r>
            <a:r>
              <a:rPr lang="en-US" sz="3999" dirty="0" err="1">
                <a:solidFill>
                  <a:srgbClr val="50131A"/>
                </a:solidFill>
                <a:latin typeface="Roboto Condensed Italics"/>
              </a:rPr>
              <a:t>nhân</a:t>
            </a:r>
            <a:r>
              <a:rPr lang="en-US" sz="3999" dirty="0">
                <a:solidFill>
                  <a:srgbClr val="50131A"/>
                </a:solidFill>
                <a:latin typeface="Roboto Condensed Italics"/>
              </a:rPr>
              <a:t> </a:t>
            </a:r>
            <a:r>
              <a:rPr lang="en-US" sz="3999" dirty="0" err="1">
                <a:solidFill>
                  <a:srgbClr val="50131A"/>
                </a:solidFill>
                <a:latin typeface="Roboto Condensed Italics"/>
              </a:rPr>
              <a:t>vật</a:t>
            </a:r>
            <a:r>
              <a:rPr lang="en-US" sz="3999" dirty="0">
                <a:solidFill>
                  <a:srgbClr val="B22033"/>
                </a:solidFill>
                <a:latin typeface="Roboto Condensed"/>
              </a:rPr>
              <a:t>, </a:t>
            </a:r>
            <a:r>
              <a:rPr lang="en-US" sz="3999" dirty="0" err="1">
                <a:solidFill>
                  <a:srgbClr val="50131A"/>
                </a:solidFill>
                <a:latin typeface="Roboto Condensed Italics"/>
              </a:rPr>
              <a:t>khái</a:t>
            </a:r>
            <a:r>
              <a:rPr lang="en-US" sz="3999" dirty="0">
                <a:solidFill>
                  <a:srgbClr val="50131A"/>
                </a:solidFill>
                <a:latin typeface="Roboto Condensed Italics"/>
              </a:rPr>
              <a:t> </a:t>
            </a:r>
            <a:r>
              <a:rPr lang="en-US" sz="3999" dirty="0" err="1">
                <a:solidFill>
                  <a:srgbClr val="50131A"/>
                </a:solidFill>
                <a:latin typeface="Roboto Condensed Italics"/>
              </a:rPr>
              <a:t>quát</a:t>
            </a:r>
            <a:r>
              <a:rPr lang="en-US" sz="3999" dirty="0">
                <a:solidFill>
                  <a:srgbClr val="50131A"/>
                </a:solidFill>
                <a:latin typeface="Roboto Condensed Italics"/>
              </a:rPr>
              <a:t> </a:t>
            </a:r>
            <a:r>
              <a:rPr lang="en-US" sz="3999" dirty="0" err="1">
                <a:solidFill>
                  <a:srgbClr val="50131A"/>
                </a:solidFill>
                <a:latin typeface="Roboto Condensed Italics"/>
              </a:rPr>
              <a:t>được</a:t>
            </a:r>
            <a:r>
              <a:rPr lang="en-US" sz="3999" dirty="0">
                <a:solidFill>
                  <a:srgbClr val="50131A"/>
                </a:solidFill>
                <a:latin typeface="Roboto Condensed Italics"/>
              </a:rPr>
              <a:t> </a:t>
            </a:r>
            <a:r>
              <a:rPr lang="en-US" sz="3999" dirty="0" err="1">
                <a:solidFill>
                  <a:srgbClr val="50131A"/>
                </a:solidFill>
                <a:latin typeface="Roboto Condensed Italics"/>
              </a:rPr>
              <a:t>đặc</a:t>
            </a:r>
            <a:r>
              <a:rPr lang="en-US" sz="3999" dirty="0">
                <a:solidFill>
                  <a:srgbClr val="50131A"/>
                </a:solidFill>
                <a:latin typeface="Roboto Condensed Italics"/>
              </a:rPr>
              <a:t> </a:t>
            </a:r>
            <a:r>
              <a:rPr lang="en-US" sz="3999" dirty="0" err="1">
                <a:solidFill>
                  <a:srgbClr val="50131A"/>
                </a:solidFill>
                <a:latin typeface="Roboto Condensed Italics"/>
              </a:rPr>
              <a:t>điểm</a:t>
            </a:r>
            <a:r>
              <a:rPr lang="en-US" sz="3999" dirty="0">
                <a:solidFill>
                  <a:srgbClr val="50131A"/>
                </a:solidFill>
                <a:latin typeface="Roboto Condensed Italics"/>
              </a:rPr>
              <a:t> </a:t>
            </a:r>
            <a:r>
              <a:rPr lang="en-US" sz="3999" dirty="0" err="1">
                <a:solidFill>
                  <a:srgbClr val="50131A"/>
                </a:solidFill>
                <a:latin typeface="Roboto Condensed Italics"/>
              </a:rPr>
              <a:t>nhân</a:t>
            </a:r>
            <a:r>
              <a:rPr lang="en-US" sz="3999" dirty="0">
                <a:solidFill>
                  <a:srgbClr val="50131A"/>
                </a:solidFill>
                <a:latin typeface="Roboto Condensed Italics"/>
              </a:rPr>
              <a:t> </a:t>
            </a:r>
            <a:r>
              <a:rPr lang="en-US" sz="3999" dirty="0" err="1">
                <a:solidFill>
                  <a:srgbClr val="50131A"/>
                </a:solidFill>
                <a:latin typeface="Roboto Condensed Italics"/>
              </a:rPr>
              <a:t>vật</a:t>
            </a:r>
            <a:r>
              <a:rPr lang="en-US" sz="3999" dirty="0">
                <a:solidFill>
                  <a:srgbClr val="50131A"/>
                </a:solidFill>
                <a:latin typeface="Roboto Condensed Italics"/>
              </a:rPr>
              <a:t> </a:t>
            </a:r>
            <a:r>
              <a:rPr lang="en-US" sz="3999" dirty="0" err="1">
                <a:solidFill>
                  <a:srgbClr val="50131A"/>
                </a:solidFill>
                <a:latin typeface="Roboto Condensed Italics"/>
              </a:rPr>
              <a:t>và</a:t>
            </a:r>
            <a:r>
              <a:rPr lang="en-US" sz="3999" dirty="0">
                <a:solidFill>
                  <a:srgbClr val="50131A"/>
                </a:solidFill>
                <a:latin typeface="Roboto Condensed Italics"/>
              </a:rPr>
              <a:t> </a:t>
            </a:r>
            <a:r>
              <a:rPr lang="en-US" sz="3999" dirty="0" err="1">
                <a:solidFill>
                  <a:srgbClr val="50131A"/>
                </a:solidFill>
                <a:latin typeface="Roboto Condensed Italics"/>
              </a:rPr>
              <a:t>chủ</a:t>
            </a:r>
            <a:r>
              <a:rPr lang="en-US" sz="3999" dirty="0">
                <a:solidFill>
                  <a:srgbClr val="50131A"/>
                </a:solidFill>
                <a:latin typeface="Roboto Condensed Italics"/>
              </a:rPr>
              <a:t> </a:t>
            </a:r>
            <a:r>
              <a:rPr lang="en-US" sz="3999" dirty="0" err="1">
                <a:solidFill>
                  <a:srgbClr val="50131A"/>
                </a:solidFill>
                <a:latin typeface="Roboto Condensed Italics"/>
              </a:rPr>
              <a:t>đề</a:t>
            </a:r>
            <a:r>
              <a:rPr lang="en-US" sz="3999" dirty="0">
                <a:solidFill>
                  <a:srgbClr val="50131A"/>
                </a:solidFill>
                <a:latin typeface="Roboto Condensed Italics"/>
              </a:rPr>
              <a:t> </a:t>
            </a:r>
            <a:r>
              <a:rPr lang="en-US" sz="3999" dirty="0" err="1">
                <a:solidFill>
                  <a:srgbClr val="50131A"/>
                </a:solidFill>
                <a:latin typeface="Roboto Condensed Italics"/>
              </a:rPr>
              <a:t>của</a:t>
            </a:r>
            <a:r>
              <a:rPr lang="en-US" sz="3999" dirty="0">
                <a:solidFill>
                  <a:srgbClr val="50131A"/>
                </a:solidFill>
                <a:latin typeface="Roboto Condensed Italics"/>
              </a:rPr>
              <a:t> </a:t>
            </a:r>
            <a:r>
              <a:rPr lang="en-US" sz="3999" dirty="0" err="1">
                <a:solidFill>
                  <a:srgbClr val="50131A"/>
                </a:solidFill>
                <a:latin typeface="Roboto Condensed Italics"/>
              </a:rPr>
              <a:t>đoạn</a:t>
            </a:r>
            <a:r>
              <a:rPr lang="en-US" sz="3999" dirty="0">
                <a:solidFill>
                  <a:srgbClr val="50131A"/>
                </a:solidFill>
                <a:latin typeface="Roboto Condensed Italics"/>
              </a:rPr>
              <a:t> </a:t>
            </a:r>
            <a:r>
              <a:rPr lang="en-US" sz="3999" dirty="0" err="1">
                <a:solidFill>
                  <a:srgbClr val="50131A"/>
                </a:solidFill>
                <a:latin typeface="Roboto Condensed Italics"/>
              </a:rPr>
              <a:t>trích</a:t>
            </a:r>
            <a:r>
              <a:rPr lang="en-US" sz="3999" dirty="0">
                <a:solidFill>
                  <a:srgbClr val="B22033"/>
                </a:solidFill>
                <a:latin typeface="Roboto Condensed"/>
              </a:rPr>
              <a:t>, </a:t>
            </a:r>
            <a:r>
              <a:rPr lang="en-US" sz="3999" dirty="0" err="1">
                <a:solidFill>
                  <a:srgbClr val="54242A"/>
                </a:solidFill>
                <a:latin typeface="Roboto Condensed Italics"/>
              </a:rPr>
              <a:t>chỉ</a:t>
            </a:r>
            <a:r>
              <a:rPr lang="en-US" sz="3999" dirty="0">
                <a:solidFill>
                  <a:srgbClr val="54242A"/>
                </a:solidFill>
                <a:latin typeface="Roboto Condensed Italics"/>
              </a:rPr>
              <a:t> ra </a:t>
            </a:r>
            <a:r>
              <a:rPr lang="en-US" sz="3999" dirty="0" err="1">
                <a:solidFill>
                  <a:srgbClr val="54242A"/>
                </a:solidFill>
                <a:latin typeface="Roboto Condensed Italics"/>
              </a:rPr>
              <a:t>những</a:t>
            </a:r>
            <a:r>
              <a:rPr lang="en-US" sz="3999" dirty="0">
                <a:solidFill>
                  <a:srgbClr val="54242A"/>
                </a:solidFill>
                <a:latin typeface="Roboto Condensed Italics"/>
              </a:rPr>
              <a:t> </a:t>
            </a:r>
            <a:r>
              <a:rPr lang="en-US" sz="3999" dirty="0" err="1">
                <a:solidFill>
                  <a:srgbClr val="54242A"/>
                </a:solidFill>
                <a:latin typeface="Roboto Condensed Italics"/>
              </a:rPr>
              <a:t>nét</a:t>
            </a:r>
            <a:r>
              <a:rPr lang="en-US" sz="3999" dirty="0">
                <a:solidFill>
                  <a:srgbClr val="54242A"/>
                </a:solidFill>
                <a:latin typeface="Roboto Condensed Italics"/>
              </a:rPr>
              <a:t> </a:t>
            </a:r>
            <a:r>
              <a:rPr lang="en-US" sz="3999" dirty="0" err="1">
                <a:solidFill>
                  <a:srgbClr val="54242A"/>
                </a:solidFill>
                <a:latin typeface="Roboto Condensed Italics"/>
              </a:rPr>
              <a:t>đặc</a:t>
            </a:r>
            <a:r>
              <a:rPr lang="en-US" sz="3999" dirty="0">
                <a:solidFill>
                  <a:srgbClr val="54242A"/>
                </a:solidFill>
                <a:latin typeface="Roboto Condensed Italics"/>
              </a:rPr>
              <a:t> </a:t>
            </a:r>
            <a:r>
              <a:rPr lang="en-US" sz="3999" dirty="0" err="1">
                <a:solidFill>
                  <a:srgbClr val="54242A"/>
                </a:solidFill>
                <a:latin typeface="Roboto Condensed Italics"/>
              </a:rPr>
              <a:t>sắc</a:t>
            </a:r>
            <a:r>
              <a:rPr lang="en-US" sz="3999" dirty="0">
                <a:solidFill>
                  <a:srgbClr val="54242A"/>
                </a:solidFill>
                <a:latin typeface="Roboto Condensed Italics"/>
              </a:rPr>
              <a:t> </a:t>
            </a:r>
            <a:r>
              <a:rPr lang="en-US" sz="3999" dirty="0" err="1">
                <a:solidFill>
                  <a:srgbClr val="54242A"/>
                </a:solidFill>
                <a:latin typeface="Roboto Condensed Italics"/>
              </a:rPr>
              <a:t>trong</a:t>
            </a:r>
            <a:r>
              <a:rPr lang="en-US" sz="3999" dirty="0">
                <a:solidFill>
                  <a:srgbClr val="54242A"/>
                </a:solidFill>
                <a:latin typeface="Roboto Condensed Italics"/>
              </a:rPr>
              <a:t> </a:t>
            </a:r>
            <a:r>
              <a:rPr lang="en-US" sz="3999" dirty="0" err="1">
                <a:solidFill>
                  <a:srgbClr val="54242A"/>
                </a:solidFill>
                <a:latin typeface="Roboto Condensed Italics"/>
              </a:rPr>
              <a:t>nghệ</a:t>
            </a:r>
            <a:r>
              <a:rPr lang="en-US" sz="3999" dirty="0">
                <a:solidFill>
                  <a:srgbClr val="54242A"/>
                </a:solidFill>
                <a:latin typeface="Roboto Condensed Italics"/>
              </a:rPr>
              <a:t> </a:t>
            </a:r>
            <a:r>
              <a:rPr lang="en-US" sz="3999" dirty="0" err="1">
                <a:solidFill>
                  <a:srgbClr val="54242A"/>
                </a:solidFill>
                <a:latin typeface="Roboto Condensed Italics"/>
              </a:rPr>
              <a:t>thuật</a:t>
            </a:r>
            <a:r>
              <a:rPr lang="en-US" sz="3999" dirty="0">
                <a:solidFill>
                  <a:srgbClr val="54242A"/>
                </a:solidFill>
                <a:latin typeface="Roboto Condensed Italics"/>
              </a:rPr>
              <a:t> </a:t>
            </a:r>
            <a:r>
              <a:rPr lang="en-US" sz="3999" dirty="0" err="1">
                <a:solidFill>
                  <a:srgbClr val="54242A"/>
                </a:solidFill>
                <a:latin typeface="Roboto Condensed Italics"/>
              </a:rPr>
              <a:t>xây</a:t>
            </a:r>
            <a:r>
              <a:rPr lang="en-US" sz="3999" dirty="0">
                <a:solidFill>
                  <a:srgbClr val="54242A"/>
                </a:solidFill>
                <a:latin typeface="Roboto Condensed Italics"/>
              </a:rPr>
              <a:t> </a:t>
            </a:r>
            <a:r>
              <a:rPr lang="en-US" sz="3999" dirty="0" err="1">
                <a:solidFill>
                  <a:srgbClr val="54242A"/>
                </a:solidFill>
                <a:latin typeface="Roboto Condensed Italics"/>
              </a:rPr>
              <a:t>dựng</a:t>
            </a:r>
            <a:r>
              <a:rPr lang="en-US" sz="3999" dirty="0">
                <a:solidFill>
                  <a:srgbClr val="54242A"/>
                </a:solidFill>
                <a:latin typeface="Roboto Condensed Italics"/>
              </a:rPr>
              <a:t> </a:t>
            </a:r>
            <a:r>
              <a:rPr lang="en-US" sz="3999" dirty="0" err="1">
                <a:solidFill>
                  <a:srgbClr val="54242A"/>
                </a:solidFill>
                <a:latin typeface="Roboto Condensed Italics"/>
              </a:rPr>
              <a:t>nhân</a:t>
            </a:r>
            <a:r>
              <a:rPr lang="en-US" sz="3999" dirty="0">
                <a:solidFill>
                  <a:srgbClr val="54242A"/>
                </a:solidFill>
                <a:latin typeface="Roboto Condensed Italics"/>
              </a:rPr>
              <a:t> </a:t>
            </a:r>
            <a:r>
              <a:rPr lang="en-US" sz="3999" dirty="0" err="1">
                <a:solidFill>
                  <a:srgbClr val="54242A"/>
                </a:solidFill>
                <a:latin typeface="Roboto Condensed Italics"/>
              </a:rPr>
              <a:t>vật</a:t>
            </a:r>
            <a:r>
              <a:rPr lang="en-US" sz="3999" dirty="0">
                <a:solidFill>
                  <a:srgbClr val="B22033"/>
                </a:solidFill>
                <a:latin typeface="Roboto Condensed Italics"/>
              </a:rPr>
              <a:t> </a:t>
            </a:r>
            <a:r>
              <a:rPr lang="en-US" sz="3999" dirty="0" err="1">
                <a:solidFill>
                  <a:srgbClr val="B22033"/>
                </a:solidFill>
                <a:latin typeface="Roboto Condensed"/>
              </a:rPr>
              <a:t>và</a:t>
            </a:r>
            <a:r>
              <a:rPr lang="en-US" sz="3999" dirty="0">
                <a:solidFill>
                  <a:srgbClr val="B22033"/>
                </a:solidFill>
                <a:latin typeface="Roboto Condensed"/>
              </a:rPr>
              <a:t> </a:t>
            </a:r>
            <a:r>
              <a:rPr lang="en-US" sz="3999" dirty="0" err="1">
                <a:solidFill>
                  <a:srgbClr val="54242A"/>
                </a:solidFill>
                <a:latin typeface="Roboto Condensed Italics"/>
              </a:rPr>
              <a:t>sử</a:t>
            </a:r>
            <a:r>
              <a:rPr lang="en-US" sz="3999" dirty="0">
                <a:solidFill>
                  <a:srgbClr val="54242A"/>
                </a:solidFill>
                <a:latin typeface="Roboto Condensed Italics"/>
              </a:rPr>
              <a:t> </a:t>
            </a:r>
            <a:r>
              <a:rPr lang="en-US" sz="3999" dirty="0" err="1">
                <a:solidFill>
                  <a:srgbClr val="54242A"/>
                </a:solidFill>
                <a:latin typeface="Roboto Condensed Italics"/>
              </a:rPr>
              <a:t>dụng</a:t>
            </a:r>
            <a:r>
              <a:rPr lang="en-US" sz="3999" dirty="0">
                <a:solidFill>
                  <a:srgbClr val="54242A"/>
                </a:solidFill>
                <a:latin typeface="Roboto Condensed Italics"/>
              </a:rPr>
              <a:t> </a:t>
            </a:r>
            <a:r>
              <a:rPr lang="en-US" sz="3999" dirty="0" err="1">
                <a:solidFill>
                  <a:srgbClr val="54242A"/>
                </a:solidFill>
                <a:latin typeface="Roboto Condensed Italics"/>
              </a:rPr>
              <a:t>ngôn</a:t>
            </a:r>
            <a:r>
              <a:rPr lang="en-US" sz="3999" dirty="0">
                <a:solidFill>
                  <a:srgbClr val="54242A"/>
                </a:solidFill>
                <a:latin typeface="Roboto Condensed Italics"/>
              </a:rPr>
              <a:t> </a:t>
            </a:r>
            <a:r>
              <a:rPr lang="en-US" sz="3999" dirty="0" err="1">
                <a:solidFill>
                  <a:srgbClr val="54242A"/>
                </a:solidFill>
                <a:latin typeface="Roboto Condensed Italics"/>
              </a:rPr>
              <a:t>ngữ</a:t>
            </a:r>
            <a:r>
              <a:rPr lang="en-US" sz="3999" dirty="0">
                <a:solidFill>
                  <a:srgbClr val="B22033"/>
                </a:solidFill>
                <a:latin typeface="Roboto Condensed Italics"/>
              </a:rPr>
              <a:t> </a:t>
            </a:r>
            <a:r>
              <a:rPr lang="en-US" sz="3999" dirty="0" err="1">
                <a:solidFill>
                  <a:srgbClr val="B22033"/>
                </a:solidFill>
                <a:latin typeface="Roboto Condensed"/>
              </a:rPr>
              <a:t>của</a:t>
            </a:r>
            <a:r>
              <a:rPr lang="en-US" sz="3999" dirty="0">
                <a:solidFill>
                  <a:srgbClr val="B22033"/>
                </a:solidFill>
                <a:latin typeface="Roboto Condensed"/>
              </a:rPr>
              <a:t> </a:t>
            </a:r>
            <a:r>
              <a:rPr lang="en-US" sz="3999" dirty="0" err="1">
                <a:solidFill>
                  <a:srgbClr val="B22033"/>
                </a:solidFill>
                <a:latin typeface="Roboto Condensed"/>
              </a:rPr>
              <a:t>nhà</a:t>
            </a:r>
            <a:r>
              <a:rPr lang="en-US" sz="3999" dirty="0">
                <a:solidFill>
                  <a:srgbClr val="B22033"/>
                </a:solidFill>
                <a:latin typeface="Roboto Condensed"/>
              </a:rPr>
              <a:t> </a:t>
            </a:r>
            <a:r>
              <a:rPr lang="en-US" sz="3999" dirty="0" err="1">
                <a:solidFill>
                  <a:srgbClr val="B22033"/>
                </a:solidFill>
                <a:latin typeface="Roboto Condensed"/>
              </a:rPr>
              <a:t>thơ</a:t>
            </a:r>
            <a:r>
              <a:rPr lang="en-US" sz="3999" dirty="0">
                <a:solidFill>
                  <a:srgbClr val="B22033"/>
                </a:solidFill>
                <a:latin typeface="Roboto Condensed"/>
              </a:rPr>
              <a:t>. </a:t>
            </a:r>
          </a:p>
        </p:txBody>
      </p:sp>
      <p:sp>
        <p:nvSpPr>
          <p:cNvPr id="9" name="Freeform 9"/>
          <p:cNvSpPr/>
          <p:nvPr/>
        </p:nvSpPr>
        <p:spPr>
          <a:xfrm>
            <a:off x="13582462" y="1853485"/>
            <a:ext cx="2116214" cy="1231970"/>
          </a:xfrm>
          <a:custGeom>
            <a:avLst/>
            <a:gdLst/>
            <a:ahLst/>
            <a:cxnLst/>
            <a:rect l="l" t="t" r="r" b="b"/>
            <a:pathLst>
              <a:path w="2116214" h="1231970">
                <a:moveTo>
                  <a:pt x="0" y="0"/>
                </a:moveTo>
                <a:lnTo>
                  <a:pt x="2116214" y="0"/>
                </a:lnTo>
                <a:lnTo>
                  <a:pt x="2116214" y="1231970"/>
                </a:lnTo>
                <a:lnTo>
                  <a:pt x="0" y="1231970"/>
                </a:lnTo>
                <a:lnTo>
                  <a:pt x="0" y="0"/>
                </a:lnTo>
                <a:close/>
              </a:path>
            </a:pathLst>
          </a:custGeom>
          <a:blipFill>
            <a:blip r:embed="rId8"/>
            <a:stretch>
              <a:fillRect/>
            </a:stretch>
          </a:blipFill>
        </p:spPr>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a:stretch>
          </a:blipFill>
        </p:spPr>
      </p:sp>
      <p:sp>
        <p:nvSpPr>
          <p:cNvPr id="3" name="Freeform 3"/>
          <p:cNvSpPr/>
          <p:nvPr/>
        </p:nvSpPr>
        <p:spPr>
          <a:xfrm>
            <a:off x="-1112550" y="-1231400"/>
            <a:ext cx="2310400" cy="2310400"/>
          </a:xfrm>
          <a:custGeom>
            <a:avLst/>
            <a:gdLst/>
            <a:ahLst/>
            <a:cxnLst/>
            <a:rect l="l" t="t" r="r" b="b"/>
            <a:pathLst>
              <a:path w="2310400" h="2310400">
                <a:moveTo>
                  <a:pt x="0" y="0"/>
                </a:moveTo>
                <a:lnTo>
                  <a:pt x="2310400" y="0"/>
                </a:lnTo>
                <a:lnTo>
                  <a:pt x="2310400" y="2310400"/>
                </a:lnTo>
                <a:lnTo>
                  <a:pt x="0" y="2310400"/>
                </a:lnTo>
                <a:lnTo>
                  <a:pt x="0" y="0"/>
                </a:lnTo>
                <a:close/>
              </a:path>
            </a:pathLst>
          </a:custGeom>
          <a:blipFill>
            <a:blip r:embed="rId4"/>
            <a:stretch>
              <a:fillRect/>
            </a:stretch>
          </a:blipFill>
        </p:spPr>
      </p:sp>
      <p:sp>
        <p:nvSpPr>
          <p:cNvPr id="4" name="Freeform 4"/>
          <p:cNvSpPr/>
          <p:nvPr/>
        </p:nvSpPr>
        <p:spPr>
          <a:xfrm rot="-155221">
            <a:off x="16639339" y="-63797"/>
            <a:ext cx="4825850" cy="10371046"/>
          </a:xfrm>
          <a:custGeom>
            <a:avLst/>
            <a:gdLst/>
            <a:ahLst/>
            <a:cxnLst/>
            <a:rect l="l" t="t" r="r" b="b"/>
            <a:pathLst>
              <a:path w="4825850" h="10371046">
                <a:moveTo>
                  <a:pt x="0" y="0"/>
                </a:moveTo>
                <a:lnTo>
                  <a:pt x="4825850" y="0"/>
                </a:lnTo>
                <a:lnTo>
                  <a:pt x="4825850" y="10371046"/>
                </a:lnTo>
                <a:lnTo>
                  <a:pt x="0" y="10371046"/>
                </a:lnTo>
                <a:lnTo>
                  <a:pt x="0" y="0"/>
                </a:lnTo>
                <a:close/>
              </a:path>
            </a:pathLst>
          </a:custGeom>
          <a:blipFill>
            <a:blip r:embed="rId5"/>
            <a:stretch>
              <a:fillRect r="-5119" b="-4849"/>
            </a:stretch>
          </a:blipFill>
        </p:spPr>
      </p:sp>
      <p:sp>
        <p:nvSpPr>
          <p:cNvPr id="5" name="Freeform 5"/>
          <p:cNvSpPr/>
          <p:nvPr/>
        </p:nvSpPr>
        <p:spPr>
          <a:xfrm>
            <a:off x="-955999" y="6616156"/>
            <a:ext cx="20141184" cy="6680159"/>
          </a:xfrm>
          <a:custGeom>
            <a:avLst/>
            <a:gdLst/>
            <a:ahLst/>
            <a:cxnLst/>
            <a:rect l="l" t="t" r="r" b="b"/>
            <a:pathLst>
              <a:path w="20141184" h="6680159">
                <a:moveTo>
                  <a:pt x="0" y="0"/>
                </a:moveTo>
                <a:lnTo>
                  <a:pt x="20141184" y="0"/>
                </a:lnTo>
                <a:lnTo>
                  <a:pt x="20141184" y="6680160"/>
                </a:lnTo>
                <a:lnTo>
                  <a:pt x="0" y="6680160"/>
                </a:lnTo>
                <a:lnTo>
                  <a:pt x="0" y="0"/>
                </a:lnTo>
                <a:close/>
              </a:path>
            </a:pathLst>
          </a:custGeom>
          <a:blipFill>
            <a:blip r:embed="rId6">
              <a:alphaModFix amt="42000"/>
            </a:blip>
            <a:stretch>
              <a:fillRect/>
            </a:stretch>
          </a:blipFill>
        </p:spPr>
      </p:sp>
      <p:sp>
        <p:nvSpPr>
          <p:cNvPr id="6" name="Freeform 6"/>
          <p:cNvSpPr/>
          <p:nvPr/>
        </p:nvSpPr>
        <p:spPr>
          <a:xfrm rot="120083" flipH="1">
            <a:off x="-2856639" y="-86319"/>
            <a:ext cx="4825852" cy="10371042"/>
          </a:xfrm>
          <a:custGeom>
            <a:avLst/>
            <a:gdLst/>
            <a:ahLst/>
            <a:cxnLst/>
            <a:rect l="l" t="t" r="r" b="b"/>
            <a:pathLst>
              <a:path w="4825852" h="10371042">
                <a:moveTo>
                  <a:pt x="4825852" y="0"/>
                </a:moveTo>
                <a:lnTo>
                  <a:pt x="0" y="0"/>
                </a:lnTo>
                <a:lnTo>
                  <a:pt x="0" y="10371042"/>
                </a:lnTo>
                <a:lnTo>
                  <a:pt x="4825852" y="10371042"/>
                </a:lnTo>
                <a:lnTo>
                  <a:pt x="4825852" y="0"/>
                </a:lnTo>
                <a:close/>
              </a:path>
            </a:pathLst>
          </a:custGeom>
          <a:blipFill>
            <a:blip r:embed="rId5"/>
            <a:stretch>
              <a:fillRect r="-5119" b="-4849"/>
            </a:stretch>
          </a:blipFill>
        </p:spPr>
      </p:sp>
      <p:grpSp>
        <p:nvGrpSpPr>
          <p:cNvPr id="7" name="Group 7"/>
          <p:cNvGrpSpPr/>
          <p:nvPr/>
        </p:nvGrpSpPr>
        <p:grpSpPr>
          <a:xfrm>
            <a:off x="1823977" y="1624786"/>
            <a:ext cx="14882007" cy="1302710"/>
            <a:chOff x="0" y="0"/>
            <a:chExt cx="3919541" cy="343101"/>
          </a:xfrm>
        </p:grpSpPr>
        <p:sp>
          <p:nvSpPr>
            <p:cNvPr id="8" name="Freeform 8"/>
            <p:cNvSpPr/>
            <p:nvPr/>
          </p:nvSpPr>
          <p:spPr>
            <a:xfrm>
              <a:off x="0" y="0"/>
              <a:ext cx="3919541" cy="343101"/>
            </a:xfrm>
            <a:custGeom>
              <a:avLst/>
              <a:gdLst/>
              <a:ahLst/>
              <a:cxnLst/>
              <a:rect l="l" t="t" r="r" b="b"/>
              <a:pathLst>
                <a:path w="3919541" h="343101">
                  <a:moveTo>
                    <a:pt x="11965" y="0"/>
                  </a:moveTo>
                  <a:lnTo>
                    <a:pt x="3907576" y="0"/>
                  </a:lnTo>
                  <a:cubicBezTo>
                    <a:pt x="3910749" y="0"/>
                    <a:pt x="3913793" y="1261"/>
                    <a:pt x="3916037" y="3504"/>
                  </a:cubicBezTo>
                  <a:cubicBezTo>
                    <a:pt x="3918280" y="5748"/>
                    <a:pt x="3919541" y="8792"/>
                    <a:pt x="3919541" y="11965"/>
                  </a:cubicBezTo>
                  <a:lnTo>
                    <a:pt x="3919541" y="331136"/>
                  </a:lnTo>
                  <a:cubicBezTo>
                    <a:pt x="3919541" y="334309"/>
                    <a:pt x="3918280" y="337352"/>
                    <a:pt x="3916037" y="339596"/>
                  </a:cubicBezTo>
                  <a:cubicBezTo>
                    <a:pt x="3913793" y="341840"/>
                    <a:pt x="3910749" y="343101"/>
                    <a:pt x="3907576" y="343101"/>
                  </a:cubicBezTo>
                  <a:lnTo>
                    <a:pt x="11965" y="343101"/>
                  </a:lnTo>
                  <a:cubicBezTo>
                    <a:pt x="5357" y="343101"/>
                    <a:pt x="0" y="337744"/>
                    <a:pt x="0" y="331136"/>
                  </a:cubicBezTo>
                  <a:lnTo>
                    <a:pt x="0" y="11965"/>
                  </a:lnTo>
                  <a:cubicBezTo>
                    <a:pt x="0" y="5357"/>
                    <a:pt x="5357" y="0"/>
                    <a:pt x="11965" y="0"/>
                  </a:cubicBezTo>
                  <a:close/>
                </a:path>
              </a:pathLst>
            </a:custGeom>
            <a:solidFill>
              <a:srgbClr val="FFFFFF"/>
            </a:solidFill>
          </p:spPr>
        </p:sp>
        <p:sp>
          <p:nvSpPr>
            <p:cNvPr id="9" name="TextBox 9"/>
            <p:cNvSpPr txBox="1"/>
            <p:nvPr/>
          </p:nvSpPr>
          <p:spPr>
            <a:xfrm>
              <a:off x="0" y="-38100"/>
              <a:ext cx="3919541" cy="381201"/>
            </a:xfrm>
            <a:prstGeom prst="rect">
              <a:avLst/>
            </a:prstGeom>
          </p:spPr>
          <p:txBody>
            <a:bodyPr lIns="50800" tIns="50800" rIns="50800" bIns="50800" rtlCol="0" anchor="ctr"/>
            <a:lstStyle/>
            <a:p>
              <a:pPr algn="ctr">
                <a:lnSpc>
                  <a:spcPts val="3035"/>
                </a:lnSpc>
              </a:pPr>
              <a:endParaRPr/>
            </a:p>
          </p:txBody>
        </p:sp>
      </p:grpSp>
      <p:sp>
        <p:nvSpPr>
          <p:cNvPr id="10" name="TextBox 10"/>
          <p:cNvSpPr txBox="1"/>
          <p:nvPr/>
        </p:nvSpPr>
        <p:spPr>
          <a:xfrm>
            <a:off x="1371596" y="344974"/>
            <a:ext cx="15669696" cy="842025"/>
          </a:xfrm>
          <a:prstGeom prst="rect">
            <a:avLst/>
          </a:prstGeom>
        </p:spPr>
        <p:txBody>
          <a:bodyPr wrap="square" lIns="0" tIns="0" rIns="0" bIns="0" rtlCol="0" anchor="t">
            <a:spAutoFit/>
          </a:bodyPr>
          <a:lstStyle/>
          <a:p>
            <a:pPr algn="ctr">
              <a:lnSpc>
                <a:spcPts val="6999"/>
              </a:lnSpc>
              <a:spcBef>
                <a:spcPct val="0"/>
              </a:spcBef>
            </a:pPr>
            <a:r>
              <a:rPr lang="en-US" sz="4999" dirty="0" err="1">
                <a:solidFill>
                  <a:srgbClr val="863D3D"/>
                </a:solidFill>
                <a:latin typeface="#9Slide03 AmpleSoft Bold" panose="02000000000000000000" pitchFamily="2" charset="0"/>
              </a:rPr>
              <a:t>Nhiệm</a:t>
            </a:r>
            <a:r>
              <a:rPr lang="en-US" sz="4999" dirty="0">
                <a:solidFill>
                  <a:srgbClr val="863D3D"/>
                </a:solidFill>
                <a:latin typeface="#9Slide03 AmpleSoft Bold" panose="02000000000000000000" pitchFamily="2" charset="0"/>
              </a:rPr>
              <a:t> </a:t>
            </a:r>
            <a:r>
              <a:rPr lang="en-US" sz="4999" dirty="0" err="1">
                <a:solidFill>
                  <a:srgbClr val="863D3D"/>
                </a:solidFill>
                <a:latin typeface="#9Slide03 AmpleSoft Bold" panose="02000000000000000000" pitchFamily="2" charset="0"/>
              </a:rPr>
              <a:t>vụ</a:t>
            </a:r>
            <a:r>
              <a:rPr lang="en-US" sz="4999" dirty="0">
                <a:solidFill>
                  <a:srgbClr val="863D3D"/>
                </a:solidFill>
                <a:latin typeface="#9Slide03 AmpleSoft Bold" panose="02000000000000000000" pitchFamily="2" charset="0"/>
              </a:rPr>
              <a:t> 2:  ĐỌC HIỂU TRÍCH ĐOẠN KIM KIỀU GẶP GỠ</a:t>
            </a:r>
          </a:p>
        </p:txBody>
      </p:sp>
      <p:sp>
        <p:nvSpPr>
          <p:cNvPr id="11" name="TextBox 11"/>
          <p:cNvSpPr txBox="1"/>
          <p:nvPr/>
        </p:nvSpPr>
        <p:spPr>
          <a:xfrm>
            <a:off x="1823977" y="1898316"/>
            <a:ext cx="14584775" cy="679450"/>
          </a:xfrm>
          <a:prstGeom prst="rect">
            <a:avLst/>
          </a:prstGeom>
        </p:spPr>
        <p:txBody>
          <a:bodyPr lIns="0" tIns="0" rIns="0" bIns="0" rtlCol="0" anchor="t">
            <a:spAutoFit/>
          </a:bodyPr>
          <a:lstStyle/>
          <a:p>
            <a:pPr algn="ctr">
              <a:lnSpc>
                <a:spcPts val="5599"/>
              </a:lnSpc>
              <a:spcBef>
                <a:spcPct val="0"/>
              </a:spcBef>
            </a:pPr>
            <a:r>
              <a:rPr lang="en-US" sz="3999">
                <a:solidFill>
                  <a:srgbClr val="575D4D"/>
                </a:solidFill>
                <a:latin typeface="Roboto Condensed Bold"/>
              </a:rPr>
              <a:t>Cách thức: </a:t>
            </a:r>
            <a:r>
              <a:rPr lang="en-US" sz="3999">
                <a:solidFill>
                  <a:srgbClr val="575D4D"/>
                </a:solidFill>
                <a:latin typeface="Roboto Condensed"/>
              </a:rPr>
              <a:t>Lớp chia thành 6 nhóm; hoạt động nhóm ( 4 - 6 người/nhóm)</a:t>
            </a:r>
          </a:p>
        </p:txBody>
      </p:sp>
      <p:grpSp>
        <p:nvGrpSpPr>
          <p:cNvPr id="12" name="Group 12"/>
          <p:cNvGrpSpPr/>
          <p:nvPr/>
        </p:nvGrpSpPr>
        <p:grpSpPr>
          <a:xfrm>
            <a:off x="1850618" y="3206194"/>
            <a:ext cx="14855365" cy="4835426"/>
            <a:chOff x="0" y="0"/>
            <a:chExt cx="3912524" cy="1273528"/>
          </a:xfrm>
        </p:grpSpPr>
        <p:sp>
          <p:nvSpPr>
            <p:cNvPr id="13" name="Freeform 13"/>
            <p:cNvSpPr/>
            <p:nvPr/>
          </p:nvSpPr>
          <p:spPr>
            <a:xfrm>
              <a:off x="0" y="0"/>
              <a:ext cx="3912524" cy="1273528"/>
            </a:xfrm>
            <a:custGeom>
              <a:avLst/>
              <a:gdLst/>
              <a:ahLst/>
              <a:cxnLst/>
              <a:rect l="l" t="t" r="r" b="b"/>
              <a:pathLst>
                <a:path w="3912524" h="1273528">
                  <a:moveTo>
                    <a:pt x="11987" y="0"/>
                  </a:moveTo>
                  <a:lnTo>
                    <a:pt x="3900538" y="0"/>
                  </a:lnTo>
                  <a:cubicBezTo>
                    <a:pt x="3907158" y="0"/>
                    <a:pt x="3912524" y="5367"/>
                    <a:pt x="3912524" y="11987"/>
                  </a:cubicBezTo>
                  <a:lnTo>
                    <a:pt x="3912524" y="1261541"/>
                  </a:lnTo>
                  <a:cubicBezTo>
                    <a:pt x="3912524" y="1264720"/>
                    <a:pt x="3911262" y="1267769"/>
                    <a:pt x="3909014" y="1270017"/>
                  </a:cubicBezTo>
                  <a:cubicBezTo>
                    <a:pt x="3906766" y="1272265"/>
                    <a:pt x="3903717" y="1273528"/>
                    <a:pt x="3900538" y="1273528"/>
                  </a:cubicBezTo>
                  <a:lnTo>
                    <a:pt x="11987" y="1273528"/>
                  </a:lnTo>
                  <a:cubicBezTo>
                    <a:pt x="5367" y="1273528"/>
                    <a:pt x="0" y="1268161"/>
                    <a:pt x="0" y="1261541"/>
                  </a:cubicBezTo>
                  <a:lnTo>
                    <a:pt x="0" y="11987"/>
                  </a:lnTo>
                  <a:cubicBezTo>
                    <a:pt x="0" y="5367"/>
                    <a:pt x="5367" y="0"/>
                    <a:pt x="11987" y="0"/>
                  </a:cubicBezTo>
                  <a:close/>
                </a:path>
              </a:pathLst>
            </a:custGeom>
            <a:solidFill>
              <a:srgbClr val="FFFFFF"/>
            </a:solidFill>
          </p:spPr>
        </p:sp>
        <p:sp>
          <p:nvSpPr>
            <p:cNvPr id="14" name="TextBox 14"/>
            <p:cNvSpPr txBox="1"/>
            <p:nvPr/>
          </p:nvSpPr>
          <p:spPr>
            <a:xfrm>
              <a:off x="0" y="-38100"/>
              <a:ext cx="3912524" cy="1311628"/>
            </a:xfrm>
            <a:prstGeom prst="rect">
              <a:avLst/>
            </a:prstGeom>
          </p:spPr>
          <p:txBody>
            <a:bodyPr lIns="50800" tIns="50800" rIns="50800" bIns="50800" rtlCol="0" anchor="ctr"/>
            <a:lstStyle/>
            <a:p>
              <a:pPr algn="ctr">
                <a:lnSpc>
                  <a:spcPts val="3035"/>
                </a:lnSpc>
              </a:pPr>
              <a:endParaRPr/>
            </a:p>
          </p:txBody>
        </p:sp>
      </p:grpSp>
      <p:sp>
        <p:nvSpPr>
          <p:cNvPr id="15" name="TextBox 15"/>
          <p:cNvSpPr txBox="1"/>
          <p:nvPr/>
        </p:nvSpPr>
        <p:spPr>
          <a:xfrm>
            <a:off x="2148838" y="3479153"/>
            <a:ext cx="14892454" cy="4203700"/>
          </a:xfrm>
          <a:prstGeom prst="rect">
            <a:avLst/>
          </a:prstGeom>
        </p:spPr>
        <p:txBody>
          <a:bodyPr lIns="0" tIns="0" rIns="0" bIns="0" rtlCol="0" anchor="t">
            <a:spAutoFit/>
          </a:bodyPr>
          <a:lstStyle/>
          <a:p>
            <a:pPr algn="l">
              <a:lnSpc>
                <a:spcPts val="5599"/>
              </a:lnSpc>
            </a:pPr>
            <a:r>
              <a:rPr lang="en-US" sz="3999">
                <a:solidFill>
                  <a:srgbClr val="575D4D"/>
                </a:solidFill>
                <a:latin typeface="Roboto Condensed Bold"/>
              </a:rPr>
              <a:t>Nhiệm vụ:</a:t>
            </a:r>
            <a:r>
              <a:rPr lang="en-US" sz="3999">
                <a:solidFill>
                  <a:srgbClr val="575D4D"/>
                </a:solidFill>
                <a:latin typeface="Roboto Condensed"/>
              </a:rPr>
              <a:t> Các nhóm thảo luận theo nhiệm vụ phân công (trình bày trên giấy A3)</a:t>
            </a:r>
          </a:p>
          <a:p>
            <a:pPr algn="l">
              <a:lnSpc>
                <a:spcPts val="5599"/>
              </a:lnSpc>
            </a:pPr>
            <a:r>
              <a:rPr lang="en-US" sz="3999">
                <a:solidFill>
                  <a:srgbClr val="575D4D"/>
                </a:solidFill>
                <a:latin typeface="Roboto Condensed Italics"/>
              </a:rPr>
              <a:t>*Nhóm 1,2: Tìm hiểu về nhân vật Kim Trọng</a:t>
            </a:r>
          </a:p>
          <a:p>
            <a:pPr algn="l">
              <a:lnSpc>
                <a:spcPts val="5599"/>
              </a:lnSpc>
            </a:pPr>
            <a:r>
              <a:rPr lang="en-US" sz="3999">
                <a:solidFill>
                  <a:srgbClr val="575D4D"/>
                </a:solidFill>
                <a:latin typeface="Roboto Condensed Italics"/>
              </a:rPr>
              <a:t>*Nhóm 3,4: Tìm hiểu tâm trạng, cảm xúc của Thúy Kiều, Kim Trọng trong buổi hội ngộ</a:t>
            </a:r>
          </a:p>
          <a:p>
            <a:pPr algn="l">
              <a:lnSpc>
                <a:spcPts val="5599"/>
              </a:lnSpc>
              <a:spcBef>
                <a:spcPct val="0"/>
              </a:spcBef>
            </a:pPr>
            <a:r>
              <a:rPr lang="en-US" sz="3999">
                <a:solidFill>
                  <a:srgbClr val="575D4D"/>
                </a:solidFill>
                <a:latin typeface="Roboto Condensed Italics"/>
              </a:rPr>
              <a:t>*Nhóm 5,6: Tìm hiểu thế giới nội tâm của Thúy Kiều khi trở về khuê phòng</a:t>
            </a:r>
          </a:p>
        </p:txBody>
      </p:sp>
      <p:grpSp>
        <p:nvGrpSpPr>
          <p:cNvPr id="16" name="Group 16"/>
          <p:cNvGrpSpPr/>
          <p:nvPr/>
        </p:nvGrpSpPr>
        <p:grpSpPr>
          <a:xfrm>
            <a:off x="1852118" y="8317845"/>
            <a:ext cx="14853866" cy="1064925"/>
            <a:chOff x="0" y="0"/>
            <a:chExt cx="3912129" cy="280474"/>
          </a:xfrm>
        </p:grpSpPr>
        <p:sp>
          <p:nvSpPr>
            <p:cNvPr id="17" name="Freeform 17"/>
            <p:cNvSpPr/>
            <p:nvPr/>
          </p:nvSpPr>
          <p:spPr>
            <a:xfrm>
              <a:off x="0" y="0"/>
              <a:ext cx="3912129" cy="280474"/>
            </a:xfrm>
            <a:custGeom>
              <a:avLst/>
              <a:gdLst/>
              <a:ahLst/>
              <a:cxnLst/>
              <a:rect l="l" t="t" r="r" b="b"/>
              <a:pathLst>
                <a:path w="3912129" h="280474">
                  <a:moveTo>
                    <a:pt x="11988" y="0"/>
                  </a:moveTo>
                  <a:lnTo>
                    <a:pt x="3900142" y="0"/>
                  </a:lnTo>
                  <a:cubicBezTo>
                    <a:pt x="3903321" y="0"/>
                    <a:pt x="3906370" y="1263"/>
                    <a:pt x="3908618" y="3511"/>
                  </a:cubicBezTo>
                  <a:cubicBezTo>
                    <a:pt x="3910866" y="5759"/>
                    <a:pt x="3912129" y="8808"/>
                    <a:pt x="3912129" y="11988"/>
                  </a:cubicBezTo>
                  <a:lnTo>
                    <a:pt x="3912129" y="268486"/>
                  </a:lnTo>
                  <a:cubicBezTo>
                    <a:pt x="3912129" y="271666"/>
                    <a:pt x="3910866" y="274715"/>
                    <a:pt x="3908618" y="276963"/>
                  </a:cubicBezTo>
                  <a:cubicBezTo>
                    <a:pt x="3906370" y="279211"/>
                    <a:pt x="3903321" y="280474"/>
                    <a:pt x="3900142" y="280474"/>
                  </a:cubicBezTo>
                  <a:lnTo>
                    <a:pt x="11988" y="280474"/>
                  </a:lnTo>
                  <a:cubicBezTo>
                    <a:pt x="8808" y="280474"/>
                    <a:pt x="5759" y="279211"/>
                    <a:pt x="3511" y="276963"/>
                  </a:cubicBezTo>
                  <a:cubicBezTo>
                    <a:pt x="1263" y="274715"/>
                    <a:pt x="0" y="271666"/>
                    <a:pt x="0" y="268486"/>
                  </a:cubicBezTo>
                  <a:lnTo>
                    <a:pt x="0" y="11988"/>
                  </a:lnTo>
                  <a:cubicBezTo>
                    <a:pt x="0" y="8808"/>
                    <a:pt x="1263" y="5759"/>
                    <a:pt x="3511" y="3511"/>
                  </a:cubicBezTo>
                  <a:cubicBezTo>
                    <a:pt x="5759" y="1263"/>
                    <a:pt x="8808" y="0"/>
                    <a:pt x="11988" y="0"/>
                  </a:cubicBezTo>
                  <a:close/>
                </a:path>
              </a:pathLst>
            </a:custGeom>
            <a:solidFill>
              <a:srgbClr val="FFFFFF"/>
            </a:solidFill>
          </p:spPr>
        </p:sp>
        <p:sp>
          <p:nvSpPr>
            <p:cNvPr id="18" name="TextBox 18"/>
            <p:cNvSpPr txBox="1"/>
            <p:nvPr/>
          </p:nvSpPr>
          <p:spPr>
            <a:xfrm>
              <a:off x="0" y="-38100"/>
              <a:ext cx="3912129" cy="318574"/>
            </a:xfrm>
            <a:prstGeom prst="rect">
              <a:avLst/>
            </a:prstGeom>
          </p:spPr>
          <p:txBody>
            <a:bodyPr lIns="50800" tIns="50800" rIns="50800" bIns="50800" rtlCol="0" anchor="ctr"/>
            <a:lstStyle/>
            <a:p>
              <a:pPr algn="ctr">
                <a:lnSpc>
                  <a:spcPts val="3035"/>
                </a:lnSpc>
              </a:pPr>
              <a:endParaRPr/>
            </a:p>
          </p:txBody>
        </p:sp>
      </p:grpSp>
      <p:sp>
        <p:nvSpPr>
          <p:cNvPr id="19" name="TextBox 19"/>
          <p:cNvSpPr txBox="1"/>
          <p:nvPr/>
        </p:nvSpPr>
        <p:spPr>
          <a:xfrm>
            <a:off x="2182995" y="8472482"/>
            <a:ext cx="13789001" cy="679450"/>
          </a:xfrm>
          <a:prstGeom prst="rect">
            <a:avLst/>
          </a:prstGeom>
        </p:spPr>
        <p:txBody>
          <a:bodyPr lIns="0" tIns="0" rIns="0" bIns="0" rtlCol="0" anchor="t">
            <a:spAutoFit/>
          </a:bodyPr>
          <a:lstStyle/>
          <a:p>
            <a:pPr algn="l">
              <a:lnSpc>
                <a:spcPts val="5599"/>
              </a:lnSpc>
              <a:spcBef>
                <a:spcPct val="0"/>
              </a:spcBef>
            </a:pPr>
            <a:r>
              <a:rPr lang="en-US" sz="3999">
                <a:solidFill>
                  <a:srgbClr val="575D4D"/>
                </a:solidFill>
                <a:latin typeface="Roboto Condensed Bold"/>
              </a:rPr>
              <a:t>Thời gian: </a:t>
            </a:r>
            <a:r>
              <a:rPr lang="en-US" sz="3999">
                <a:solidFill>
                  <a:srgbClr val="575D4D"/>
                </a:solidFill>
                <a:latin typeface="Roboto Condensed"/>
              </a:rPr>
              <a:t>5 phút (thảo luận); 2 phút (chấm chéo); 3 phút (trình bày)</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grpSp>
        <p:nvGrpSpPr>
          <p:cNvPr id="2" name="Group 2"/>
          <p:cNvGrpSpPr/>
          <p:nvPr/>
        </p:nvGrpSpPr>
        <p:grpSpPr>
          <a:xfrm>
            <a:off x="1527874" y="115275"/>
            <a:ext cx="16404436" cy="2495404"/>
            <a:chOff x="0" y="0"/>
            <a:chExt cx="4320510" cy="657226"/>
          </a:xfrm>
        </p:grpSpPr>
        <p:sp>
          <p:nvSpPr>
            <p:cNvPr id="3" name="Freeform 3"/>
            <p:cNvSpPr/>
            <p:nvPr/>
          </p:nvSpPr>
          <p:spPr>
            <a:xfrm>
              <a:off x="0" y="0"/>
              <a:ext cx="4320510" cy="657226"/>
            </a:xfrm>
            <a:custGeom>
              <a:avLst/>
              <a:gdLst/>
              <a:ahLst/>
              <a:cxnLst/>
              <a:rect l="l" t="t" r="r" b="b"/>
              <a:pathLst>
                <a:path w="4320510" h="657226">
                  <a:moveTo>
                    <a:pt x="10855" y="0"/>
                  </a:moveTo>
                  <a:lnTo>
                    <a:pt x="4309655" y="0"/>
                  </a:lnTo>
                  <a:cubicBezTo>
                    <a:pt x="4312534" y="0"/>
                    <a:pt x="4315295" y="1144"/>
                    <a:pt x="4317331" y="3179"/>
                  </a:cubicBezTo>
                  <a:cubicBezTo>
                    <a:pt x="4319366" y="5215"/>
                    <a:pt x="4320510" y="7976"/>
                    <a:pt x="4320510" y="10855"/>
                  </a:cubicBezTo>
                  <a:lnTo>
                    <a:pt x="4320510" y="646371"/>
                  </a:lnTo>
                  <a:cubicBezTo>
                    <a:pt x="4320510" y="649250"/>
                    <a:pt x="4319366" y="652011"/>
                    <a:pt x="4317331" y="654046"/>
                  </a:cubicBezTo>
                  <a:cubicBezTo>
                    <a:pt x="4315295" y="656082"/>
                    <a:pt x="4312534" y="657226"/>
                    <a:pt x="4309655" y="657226"/>
                  </a:cubicBezTo>
                  <a:lnTo>
                    <a:pt x="10855" y="657226"/>
                  </a:lnTo>
                  <a:cubicBezTo>
                    <a:pt x="7976" y="657226"/>
                    <a:pt x="5215" y="656082"/>
                    <a:pt x="3179" y="654046"/>
                  </a:cubicBezTo>
                  <a:cubicBezTo>
                    <a:pt x="1144" y="652011"/>
                    <a:pt x="0" y="649250"/>
                    <a:pt x="0" y="646371"/>
                  </a:cubicBezTo>
                  <a:lnTo>
                    <a:pt x="0" y="10855"/>
                  </a:lnTo>
                  <a:cubicBezTo>
                    <a:pt x="0" y="7976"/>
                    <a:pt x="1144" y="5215"/>
                    <a:pt x="3179" y="3179"/>
                  </a:cubicBezTo>
                  <a:cubicBezTo>
                    <a:pt x="5215" y="1144"/>
                    <a:pt x="7976" y="0"/>
                    <a:pt x="10855" y="0"/>
                  </a:cubicBezTo>
                  <a:close/>
                </a:path>
              </a:pathLst>
            </a:custGeom>
            <a:solidFill>
              <a:srgbClr val="FFFFFF"/>
            </a:solidFill>
          </p:spPr>
        </p:sp>
        <p:sp>
          <p:nvSpPr>
            <p:cNvPr id="4" name="TextBox 4"/>
            <p:cNvSpPr txBox="1"/>
            <p:nvPr/>
          </p:nvSpPr>
          <p:spPr>
            <a:xfrm>
              <a:off x="0" y="-38100"/>
              <a:ext cx="4320510" cy="695326"/>
            </a:xfrm>
            <a:prstGeom prst="rect">
              <a:avLst/>
            </a:prstGeom>
          </p:spPr>
          <p:txBody>
            <a:bodyPr lIns="50800" tIns="50800" rIns="50800" bIns="50800" rtlCol="0" anchor="ctr"/>
            <a:lstStyle/>
            <a:p>
              <a:pPr algn="ctr">
                <a:lnSpc>
                  <a:spcPts val="3035"/>
                </a:lnSpc>
              </a:pPr>
              <a:endParaRPr/>
            </a:p>
          </p:txBody>
        </p:sp>
      </p:grpSp>
      <p:sp>
        <p:nvSpPr>
          <p:cNvPr id="5" name="TextBox 5"/>
          <p:cNvSpPr txBox="1"/>
          <p:nvPr/>
        </p:nvSpPr>
        <p:spPr>
          <a:xfrm>
            <a:off x="1844206" y="228860"/>
            <a:ext cx="15136748" cy="2897505"/>
          </a:xfrm>
          <a:prstGeom prst="rect">
            <a:avLst/>
          </a:prstGeom>
        </p:spPr>
        <p:txBody>
          <a:bodyPr lIns="0" tIns="0" rIns="0" bIns="0" rtlCol="0" anchor="t">
            <a:spAutoFit/>
          </a:bodyPr>
          <a:lstStyle/>
          <a:p>
            <a:pPr algn="just">
              <a:lnSpc>
                <a:spcPts val="4620"/>
              </a:lnSpc>
            </a:pPr>
            <a:r>
              <a:rPr lang="en-US" sz="3300">
                <a:solidFill>
                  <a:srgbClr val="863D3D"/>
                </a:solidFill>
                <a:latin typeface="Roboto Condensed"/>
              </a:rPr>
              <a:t>Nhân vật Kim Trọng xuất hiện trong khung cảnh như thế nào? </a:t>
            </a:r>
          </a:p>
          <a:p>
            <a:pPr algn="just">
              <a:lnSpc>
                <a:spcPts val="4620"/>
              </a:lnSpc>
            </a:pPr>
            <a:r>
              <a:rPr lang="en-US" sz="3300">
                <a:solidFill>
                  <a:srgbClr val="863D3D"/>
                </a:solidFill>
                <a:latin typeface="Roboto Condensed"/>
              </a:rPr>
              <a:t>+ Nhân vật được miêu tả trên những phương diện nào? </a:t>
            </a:r>
          </a:p>
          <a:p>
            <a:pPr algn="just">
              <a:lnSpc>
                <a:spcPts val="4620"/>
              </a:lnSpc>
            </a:pPr>
            <a:r>
              <a:rPr lang="en-US" sz="3300">
                <a:solidFill>
                  <a:srgbClr val="863D3D"/>
                </a:solidFill>
                <a:latin typeface="Roboto Condensed"/>
              </a:rPr>
              <a:t>+ Nhân vật được giới thiệu và miêu tả bằng lời của ai? </a:t>
            </a:r>
          </a:p>
          <a:p>
            <a:pPr algn="just">
              <a:lnSpc>
                <a:spcPts val="4620"/>
              </a:lnSpc>
            </a:pPr>
            <a:r>
              <a:rPr lang="en-US" sz="3300">
                <a:solidFill>
                  <a:srgbClr val="863D3D"/>
                </a:solidFill>
                <a:latin typeface="Roboto Condensed"/>
              </a:rPr>
              <a:t>+ Đoạn thơ đã khắc hoạ vẻ đẹp và tâm trạng của nhân vật như thế nào?</a:t>
            </a:r>
          </a:p>
          <a:p>
            <a:pPr algn="just">
              <a:lnSpc>
                <a:spcPts val="4620"/>
              </a:lnSpc>
              <a:spcBef>
                <a:spcPct val="0"/>
              </a:spcBef>
            </a:pPr>
            <a:endParaRPr lang="en-US" sz="3300">
              <a:solidFill>
                <a:srgbClr val="863D3D"/>
              </a:solidFill>
              <a:latin typeface="Roboto Condensed"/>
            </a:endParaRPr>
          </a:p>
        </p:txBody>
      </p:sp>
      <p:grpSp>
        <p:nvGrpSpPr>
          <p:cNvPr id="6" name="Group 6"/>
          <p:cNvGrpSpPr/>
          <p:nvPr/>
        </p:nvGrpSpPr>
        <p:grpSpPr>
          <a:xfrm>
            <a:off x="1527874" y="2723642"/>
            <a:ext cx="16404436" cy="2061978"/>
            <a:chOff x="0" y="0"/>
            <a:chExt cx="4320510" cy="543072"/>
          </a:xfrm>
        </p:grpSpPr>
        <p:sp>
          <p:nvSpPr>
            <p:cNvPr id="7" name="Freeform 7"/>
            <p:cNvSpPr/>
            <p:nvPr/>
          </p:nvSpPr>
          <p:spPr>
            <a:xfrm>
              <a:off x="0" y="0"/>
              <a:ext cx="4320510" cy="543072"/>
            </a:xfrm>
            <a:custGeom>
              <a:avLst/>
              <a:gdLst/>
              <a:ahLst/>
              <a:cxnLst/>
              <a:rect l="l" t="t" r="r" b="b"/>
              <a:pathLst>
                <a:path w="4320510" h="543072">
                  <a:moveTo>
                    <a:pt x="10855" y="0"/>
                  </a:moveTo>
                  <a:lnTo>
                    <a:pt x="4309655" y="0"/>
                  </a:lnTo>
                  <a:cubicBezTo>
                    <a:pt x="4312534" y="0"/>
                    <a:pt x="4315295" y="1144"/>
                    <a:pt x="4317331" y="3179"/>
                  </a:cubicBezTo>
                  <a:cubicBezTo>
                    <a:pt x="4319366" y="5215"/>
                    <a:pt x="4320510" y="7976"/>
                    <a:pt x="4320510" y="10855"/>
                  </a:cubicBezTo>
                  <a:lnTo>
                    <a:pt x="4320510" y="532218"/>
                  </a:lnTo>
                  <a:cubicBezTo>
                    <a:pt x="4320510" y="535096"/>
                    <a:pt x="4319366" y="537857"/>
                    <a:pt x="4317331" y="539893"/>
                  </a:cubicBezTo>
                  <a:cubicBezTo>
                    <a:pt x="4315295" y="541929"/>
                    <a:pt x="4312534" y="543072"/>
                    <a:pt x="4309655" y="543072"/>
                  </a:cubicBezTo>
                  <a:lnTo>
                    <a:pt x="10855" y="543072"/>
                  </a:lnTo>
                  <a:cubicBezTo>
                    <a:pt x="7976" y="543072"/>
                    <a:pt x="5215" y="541929"/>
                    <a:pt x="3179" y="539893"/>
                  </a:cubicBezTo>
                  <a:cubicBezTo>
                    <a:pt x="1144" y="537857"/>
                    <a:pt x="0" y="535096"/>
                    <a:pt x="0" y="532218"/>
                  </a:cubicBezTo>
                  <a:lnTo>
                    <a:pt x="0" y="10855"/>
                  </a:lnTo>
                  <a:cubicBezTo>
                    <a:pt x="0" y="7976"/>
                    <a:pt x="1144" y="5215"/>
                    <a:pt x="3179" y="3179"/>
                  </a:cubicBezTo>
                  <a:cubicBezTo>
                    <a:pt x="5215" y="1144"/>
                    <a:pt x="7976" y="0"/>
                    <a:pt x="10855" y="0"/>
                  </a:cubicBezTo>
                  <a:close/>
                </a:path>
              </a:pathLst>
            </a:custGeom>
            <a:solidFill>
              <a:srgbClr val="FFFFFF"/>
            </a:solidFill>
          </p:spPr>
        </p:sp>
        <p:sp>
          <p:nvSpPr>
            <p:cNvPr id="8" name="TextBox 8"/>
            <p:cNvSpPr txBox="1"/>
            <p:nvPr/>
          </p:nvSpPr>
          <p:spPr>
            <a:xfrm>
              <a:off x="0" y="-38100"/>
              <a:ext cx="4320510" cy="581172"/>
            </a:xfrm>
            <a:prstGeom prst="rect">
              <a:avLst/>
            </a:prstGeom>
          </p:spPr>
          <p:txBody>
            <a:bodyPr lIns="50800" tIns="50800" rIns="50800" bIns="50800" rtlCol="0" anchor="ctr"/>
            <a:lstStyle/>
            <a:p>
              <a:pPr algn="ctr">
                <a:lnSpc>
                  <a:spcPts val="3035"/>
                </a:lnSpc>
              </a:pPr>
              <a:endParaRPr/>
            </a:p>
          </p:txBody>
        </p:sp>
      </p:grpSp>
      <p:sp>
        <p:nvSpPr>
          <p:cNvPr id="9" name="TextBox 9"/>
          <p:cNvSpPr txBox="1"/>
          <p:nvPr/>
        </p:nvSpPr>
        <p:spPr>
          <a:xfrm>
            <a:off x="1742951" y="2848804"/>
            <a:ext cx="15415094" cy="1735455"/>
          </a:xfrm>
          <a:prstGeom prst="rect">
            <a:avLst/>
          </a:prstGeom>
        </p:spPr>
        <p:txBody>
          <a:bodyPr lIns="0" tIns="0" rIns="0" bIns="0" rtlCol="0" anchor="t">
            <a:spAutoFit/>
          </a:bodyPr>
          <a:lstStyle/>
          <a:p>
            <a:pPr algn="just">
              <a:lnSpc>
                <a:spcPts val="4620"/>
              </a:lnSpc>
              <a:spcBef>
                <a:spcPct val="0"/>
              </a:spcBef>
            </a:pPr>
            <a:r>
              <a:rPr lang="en-US" sz="3300">
                <a:solidFill>
                  <a:srgbClr val="863D3D"/>
                </a:solidFill>
                <a:latin typeface="Roboto Condensed"/>
              </a:rPr>
              <a:t>Trong 10 câu thơ đầu, Nguyễn Du đã tập trung miêu tả cảm xúc tâm trạng của những nhân vật nào? Phân tích các từ ngữ tiêu biểu được tác giả sử dụng để thể hiện cảm xúc, tâm trạng của các nhân vật khi lần đầu gặp gỡ, khi tình yêu chớm nở và lúc chia xa.</a:t>
            </a:r>
          </a:p>
        </p:txBody>
      </p:sp>
      <p:grpSp>
        <p:nvGrpSpPr>
          <p:cNvPr id="10" name="Group 10"/>
          <p:cNvGrpSpPr/>
          <p:nvPr/>
        </p:nvGrpSpPr>
        <p:grpSpPr>
          <a:xfrm>
            <a:off x="1527874" y="4899920"/>
            <a:ext cx="16404436" cy="4977657"/>
            <a:chOff x="0" y="0"/>
            <a:chExt cx="4320510" cy="1310988"/>
          </a:xfrm>
        </p:grpSpPr>
        <p:sp>
          <p:nvSpPr>
            <p:cNvPr id="11" name="Freeform 11"/>
            <p:cNvSpPr/>
            <p:nvPr/>
          </p:nvSpPr>
          <p:spPr>
            <a:xfrm>
              <a:off x="0" y="0"/>
              <a:ext cx="4320510" cy="1310988"/>
            </a:xfrm>
            <a:custGeom>
              <a:avLst/>
              <a:gdLst/>
              <a:ahLst/>
              <a:cxnLst/>
              <a:rect l="l" t="t" r="r" b="b"/>
              <a:pathLst>
                <a:path w="4320510" h="1310988">
                  <a:moveTo>
                    <a:pt x="10855" y="0"/>
                  </a:moveTo>
                  <a:lnTo>
                    <a:pt x="4309655" y="0"/>
                  </a:lnTo>
                  <a:cubicBezTo>
                    <a:pt x="4312534" y="0"/>
                    <a:pt x="4315295" y="1144"/>
                    <a:pt x="4317331" y="3179"/>
                  </a:cubicBezTo>
                  <a:cubicBezTo>
                    <a:pt x="4319366" y="5215"/>
                    <a:pt x="4320510" y="7976"/>
                    <a:pt x="4320510" y="10855"/>
                  </a:cubicBezTo>
                  <a:lnTo>
                    <a:pt x="4320510" y="1300133"/>
                  </a:lnTo>
                  <a:cubicBezTo>
                    <a:pt x="4320510" y="1303012"/>
                    <a:pt x="4319366" y="1305773"/>
                    <a:pt x="4317331" y="1307808"/>
                  </a:cubicBezTo>
                  <a:cubicBezTo>
                    <a:pt x="4315295" y="1309844"/>
                    <a:pt x="4312534" y="1310988"/>
                    <a:pt x="4309655" y="1310988"/>
                  </a:cubicBezTo>
                  <a:lnTo>
                    <a:pt x="10855" y="1310988"/>
                  </a:lnTo>
                  <a:cubicBezTo>
                    <a:pt x="7976" y="1310988"/>
                    <a:pt x="5215" y="1309844"/>
                    <a:pt x="3179" y="1307808"/>
                  </a:cubicBezTo>
                  <a:cubicBezTo>
                    <a:pt x="1144" y="1305773"/>
                    <a:pt x="0" y="1303012"/>
                    <a:pt x="0" y="1300133"/>
                  </a:cubicBezTo>
                  <a:lnTo>
                    <a:pt x="0" y="10855"/>
                  </a:lnTo>
                  <a:cubicBezTo>
                    <a:pt x="0" y="7976"/>
                    <a:pt x="1144" y="5215"/>
                    <a:pt x="3179" y="3179"/>
                  </a:cubicBezTo>
                  <a:cubicBezTo>
                    <a:pt x="5215" y="1144"/>
                    <a:pt x="7976" y="0"/>
                    <a:pt x="10855" y="0"/>
                  </a:cubicBezTo>
                  <a:close/>
                </a:path>
              </a:pathLst>
            </a:custGeom>
            <a:solidFill>
              <a:srgbClr val="FFFFFF"/>
            </a:solidFill>
          </p:spPr>
        </p:sp>
        <p:sp>
          <p:nvSpPr>
            <p:cNvPr id="12" name="TextBox 12"/>
            <p:cNvSpPr txBox="1"/>
            <p:nvPr/>
          </p:nvSpPr>
          <p:spPr>
            <a:xfrm>
              <a:off x="0" y="-38100"/>
              <a:ext cx="4320510" cy="1349088"/>
            </a:xfrm>
            <a:prstGeom prst="rect">
              <a:avLst/>
            </a:prstGeom>
          </p:spPr>
          <p:txBody>
            <a:bodyPr lIns="50800" tIns="50800" rIns="50800" bIns="50800" rtlCol="0" anchor="ctr"/>
            <a:lstStyle/>
            <a:p>
              <a:pPr algn="ctr">
                <a:lnSpc>
                  <a:spcPts val="3035"/>
                </a:lnSpc>
              </a:pPr>
              <a:endParaRPr/>
            </a:p>
          </p:txBody>
        </p:sp>
      </p:grpSp>
      <p:sp>
        <p:nvSpPr>
          <p:cNvPr id="13" name="TextBox 13"/>
          <p:cNvSpPr txBox="1"/>
          <p:nvPr/>
        </p:nvSpPr>
        <p:spPr>
          <a:xfrm>
            <a:off x="1784760" y="5023745"/>
            <a:ext cx="15890665" cy="5221605"/>
          </a:xfrm>
          <a:prstGeom prst="rect">
            <a:avLst/>
          </a:prstGeom>
        </p:spPr>
        <p:txBody>
          <a:bodyPr lIns="0" tIns="0" rIns="0" bIns="0" rtlCol="0" anchor="t">
            <a:spAutoFit/>
          </a:bodyPr>
          <a:lstStyle/>
          <a:p>
            <a:pPr algn="just">
              <a:lnSpc>
                <a:spcPts val="4620"/>
              </a:lnSpc>
            </a:pPr>
            <a:r>
              <a:rPr lang="en-US" sz="3300">
                <a:solidFill>
                  <a:srgbClr val="863D3D"/>
                </a:solidFill>
                <a:latin typeface="Roboto Condensed"/>
              </a:rPr>
              <a:t> Trong 14 dòng thơ cuối, Nguyễn Du đã sử dụng nhiều phương tiện (lời người kể chuyện, lời nhân vật, bút pháp tả cảnh ngụ tình) để thể hiện thế giới nội tâm của nhân vật Thúy Kiều. Em hãy</a:t>
            </a:r>
          </a:p>
          <a:p>
            <a:pPr algn="just">
              <a:lnSpc>
                <a:spcPts val="4620"/>
              </a:lnSpc>
            </a:pPr>
            <a:r>
              <a:rPr lang="en-US" sz="3300">
                <a:solidFill>
                  <a:srgbClr val="863D3D"/>
                </a:solidFill>
                <a:latin typeface="Roboto Condensed"/>
              </a:rPr>
              <a:t>+ Phân tích đặc điểm của bức tranh thiên nhiên (thời gian, không gian, sự vật). Miêu tả bức tranh ấy, tác giả muốn thể hiện trạng thái cảm xúc nào ở nhân vật?</a:t>
            </a:r>
          </a:p>
          <a:p>
            <a:pPr algn="just">
              <a:lnSpc>
                <a:spcPts val="4620"/>
              </a:lnSpc>
            </a:pPr>
            <a:r>
              <a:rPr lang="en-US" sz="3300">
                <a:solidFill>
                  <a:srgbClr val="863D3D"/>
                </a:solidFill>
                <a:latin typeface="Roboto Condensed"/>
              </a:rPr>
              <a:t>+ Chỉ ra đâu là lời người kể chuyện, đâu là lời nhân vật. Lời nhân vật được thể hiện ở hình thức nào và điều gì giúp em nhận biết hình thức ngôn ngữ đó.</a:t>
            </a:r>
          </a:p>
          <a:p>
            <a:pPr algn="just">
              <a:lnSpc>
                <a:spcPts val="4620"/>
              </a:lnSpc>
            </a:pPr>
            <a:r>
              <a:rPr lang="en-US" sz="3300">
                <a:solidFill>
                  <a:srgbClr val="863D3D"/>
                </a:solidFill>
                <a:latin typeface="Roboto Condensed"/>
              </a:rPr>
              <a:t>+ Cho biết nhân vật đã bộc lộ những cảm xúc, suy nghĩ gì trong lời nói của mình. Từ đó xác định đặc điểm tính cách của nhân vật Thúy Kiều được thể hiện trong đoạn thơ. </a:t>
            </a:r>
          </a:p>
          <a:p>
            <a:pPr algn="just">
              <a:lnSpc>
                <a:spcPts val="4620"/>
              </a:lnSpc>
              <a:spcBef>
                <a:spcPct val="0"/>
              </a:spcBef>
            </a:pPr>
            <a:endParaRPr lang="en-US" sz="3300">
              <a:solidFill>
                <a:srgbClr val="863D3D"/>
              </a:solidFill>
              <a:latin typeface="Roboto Condensed"/>
            </a:endParaRPr>
          </a:p>
        </p:txBody>
      </p:sp>
      <p:sp>
        <p:nvSpPr>
          <p:cNvPr id="14" name="TextBox 14"/>
          <p:cNvSpPr txBox="1"/>
          <p:nvPr/>
        </p:nvSpPr>
        <p:spPr>
          <a:xfrm rot="-5400000">
            <a:off x="83434" y="896775"/>
            <a:ext cx="2225940" cy="662939"/>
          </a:xfrm>
          <a:prstGeom prst="rect">
            <a:avLst/>
          </a:prstGeom>
        </p:spPr>
        <p:txBody>
          <a:bodyPr lIns="0" tIns="0" rIns="0" bIns="0" rtlCol="0" anchor="t">
            <a:spAutoFit/>
          </a:bodyPr>
          <a:lstStyle/>
          <a:p>
            <a:pPr algn="ctr">
              <a:lnSpc>
                <a:spcPts val="5460"/>
              </a:lnSpc>
            </a:pPr>
            <a:r>
              <a:rPr lang="en-US" sz="3900">
                <a:solidFill>
                  <a:srgbClr val="863D3D"/>
                </a:solidFill>
                <a:latin typeface="#9Slide03 Arima Madurai Black"/>
              </a:rPr>
              <a:t>Nhóm 1,2</a:t>
            </a:r>
          </a:p>
        </p:txBody>
      </p:sp>
      <p:sp>
        <p:nvSpPr>
          <p:cNvPr id="15" name="TextBox 15"/>
          <p:cNvSpPr txBox="1"/>
          <p:nvPr/>
        </p:nvSpPr>
        <p:spPr>
          <a:xfrm rot="-5400000">
            <a:off x="83434" y="7057279"/>
            <a:ext cx="2225940" cy="662939"/>
          </a:xfrm>
          <a:prstGeom prst="rect">
            <a:avLst/>
          </a:prstGeom>
        </p:spPr>
        <p:txBody>
          <a:bodyPr lIns="0" tIns="0" rIns="0" bIns="0" rtlCol="0" anchor="t">
            <a:spAutoFit/>
          </a:bodyPr>
          <a:lstStyle/>
          <a:p>
            <a:pPr algn="ctr">
              <a:lnSpc>
                <a:spcPts val="5460"/>
              </a:lnSpc>
            </a:pPr>
            <a:r>
              <a:rPr lang="en-US" sz="3900">
                <a:solidFill>
                  <a:srgbClr val="863D3D"/>
                </a:solidFill>
                <a:latin typeface="#9Slide03 Arima Madurai Black"/>
              </a:rPr>
              <a:t>Nhóm 5,6</a:t>
            </a:r>
          </a:p>
        </p:txBody>
      </p:sp>
      <p:sp>
        <p:nvSpPr>
          <p:cNvPr id="16" name="TextBox 16"/>
          <p:cNvSpPr txBox="1"/>
          <p:nvPr/>
        </p:nvSpPr>
        <p:spPr>
          <a:xfrm rot="-5400000">
            <a:off x="132583" y="3464900"/>
            <a:ext cx="2225940" cy="662939"/>
          </a:xfrm>
          <a:prstGeom prst="rect">
            <a:avLst/>
          </a:prstGeom>
        </p:spPr>
        <p:txBody>
          <a:bodyPr lIns="0" tIns="0" rIns="0" bIns="0" rtlCol="0" anchor="t">
            <a:spAutoFit/>
          </a:bodyPr>
          <a:lstStyle/>
          <a:p>
            <a:pPr algn="ctr">
              <a:lnSpc>
                <a:spcPts val="5460"/>
              </a:lnSpc>
            </a:pPr>
            <a:r>
              <a:rPr lang="en-US" sz="3900">
                <a:solidFill>
                  <a:srgbClr val="863D3D"/>
                </a:solidFill>
                <a:latin typeface="#9Slide03 Arima Madurai Black"/>
              </a:rPr>
              <a:t>Nhóm 3,4</a:t>
            </a:r>
          </a:p>
        </p:txBody>
      </p:sp>
      <p:sp>
        <p:nvSpPr>
          <p:cNvPr id="17" name="Freeform 17"/>
          <p:cNvSpPr/>
          <p:nvPr/>
        </p:nvSpPr>
        <p:spPr>
          <a:xfrm rot="-155221">
            <a:off x="16401554" y="-229322"/>
            <a:ext cx="4825850" cy="10371046"/>
          </a:xfrm>
          <a:custGeom>
            <a:avLst/>
            <a:gdLst/>
            <a:ahLst/>
            <a:cxnLst/>
            <a:rect l="l" t="t" r="r" b="b"/>
            <a:pathLst>
              <a:path w="4825850" h="10371046">
                <a:moveTo>
                  <a:pt x="0" y="0"/>
                </a:moveTo>
                <a:lnTo>
                  <a:pt x="4825850" y="0"/>
                </a:lnTo>
                <a:lnTo>
                  <a:pt x="4825850" y="10371046"/>
                </a:lnTo>
                <a:lnTo>
                  <a:pt x="0" y="10371046"/>
                </a:lnTo>
                <a:lnTo>
                  <a:pt x="0" y="0"/>
                </a:lnTo>
                <a:close/>
              </a:path>
            </a:pathLst>
          </a:custGeom>
          <a:blipFill>
            <a:blip r:embed="rId2">
              <a:alphaModFix amt="18000"/>
            </a:blip>
            <a:stretch>
              <a:fillRect r="-5119" b="-4849"/>
            </a:stretch>
          </a:blipFill>
        </p:spPr>
      </p:sp>
      <p:sp>
        <p:nvSpPr>
          <p:cNvPr id="18" name="Freeform 18"/>
          <p:cNvSpPr/>
          <p:nvPr/>
        </p:nvSpPr>
        <p:spPr>
          <a:xfrm>
            <a:off x="16002845" y="-594687"/>
            <a:ext cx="2310400" cy="2310400"/>
          </a:xfrm>
          <a:custGeom>
            <a:avLst/>
            <a:gdLst/>
            <a:ahLst/>
            <a:cxnLst/>
            <a:rect l="l" t="t" r="r" b="b"/>
            <a:pathLst>
              <a:path w="2310400" h="2310400">
                <a:moveTo>
                  <a:pt x="0" y="0"/>
                </a:moveTo>
                <a:lnTo>
                  <a:pt x="2310400" y="0"/>
                </a:lnTo>
                <a:lnTo>
                  <a:pt x="2310400" y="2310400"/>
                </a:lnTo>
                <a:lnTo>
                  <a:pt x="0" y="2310400"/>
                </a:lnTo>
                <a:lnTo>
                  <a:pt x="0" y="0"/>
                </a:lnTo>
                <a:close/>
              </a:path>
            </a:pathLst>
          </a:custGeom>
          <a:blipFill>
            <a:blip r:embed="rId3">
              <a:alphaModFix amt="57000"/>
            </a:blip>
            <a:stretch>
              <a:fillRect/>
            </a:stretch>
          </a:blipFill>
        </p:spPr>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rot="-10800000">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a:stretch>
          </a:blipFill>
        </p:spPr>
      </p:sp>
      <p:sp>
        <p:nvSpPr>
          <p:cNvPr id="3" name="Freeform 3"/>
          <p:cNvSpPr/>
          <p:nvPr/>
        </p:nvSpPr>
        <p:spPr>
          <a:xfrm>
            <a:off x="-3264750" y="-667800"/>
            <a:ext cx="5169750" cy="5430200"/>
          </a:xfrm>
          <a:custGeom>
            <a:avLst/>
            <a:gdLst/>
            <a:ahLst/>
            <a:cxnLst/>
            <a:rect l="l" t="t" r="r" b="b"/>
            <a:pathLst>
              <a:path w="5169750" h="5430200">
                <a:moveTo>
                  <a:pt x="0" y="0"/>
                </a:moveTo>
                <a:lnTo>
                  <a:pt x="5169750" y="0"/>
                </a:lnTo>
                <a:lnTo>
                  <a:pt x="5169750" y="5430200"/>
                </a:lnTo>
                <a:lnTo>
                  <a:pt x="0" y="5430200"/>
                </a:lnTo>
                <a:lnTo>
                  <a:pt x="0" y="0"/>
                </a:lnTo>
                <a:close/>
              </a:path>
            </a:pathLst>
          </a:custGeom>
          <a:blipFill>
            <a:blip r:embed="rId4"/>
            <a:stretch>
              <a:fillRect/>
            </a:stretch>
          </a:blipFill>
        </p:spPr>
      </p:sp>
      <p:sp>
        <p:nvSpPr>
          <p:cNvPr id="4" name="Freeform 4"/>
          <p:cNvSpPr/>
          <p:nvPr/>
        </p:nvSpPr>
        <p:spPr>
          <a:xfrm>
            <a:off x="15942910" y="250960"/>
            <a:ext cx="1920140" cy="969000"/>
          </a:xfrm>
          <a:custGeom>
            <a:avLst/>
            <a:gdLst/>
            <a:ahLst/>
            <a:cxnLst/>
            <a:rect l="l" t="t" r="r" b="b"/>
            <a:pathLst>
              <a:path w="1920140" h="969000">
                <a:moveTo>
                  <a:pt x="0" y="0"/>
                </a:moveTo>
                <a:lnTo>
                  <a:pt x="1920140" y="0"/>
                </a:lnTo>
                <a:lnTo>
                  <a:pt x="1920140" y="969000"/>
                </a:lnTo>
                <a:lnTo>
                  <a:pt x="0" y="969000"/>
                </a:lnTo>
                <a:lnTo>
                  <a:pt x="0" y="0"/>
                </a:lnTo>
                <a:close/>
              </a:path>
            </a:pathLst>
          </a:custGeom>
          <a:blipFill>
            <a:blip r:embed="rId5"/>
            <a:stretch>
              <a:fillRect/>
            </a:stretch>
          </a:blipFill>
        </p:spPr>
      </p:sp>
      <p:sp>
        <p:nvSpPr>
          <p:cNvPr id="5" name="Freeform 5"/>
          <p:cNvSpPr/>
          <p:nvPr/>
        </p:nvSpPr>
        <p:spPr>
          <a:xfrm flipH="1">
            <a:off x="16719912" y="5638800"/>
            <a:ext cx="2523624" cy="5772150"/>
          </a:xfrm>
          <a:custGeom>
            <a:avLst/>
            <a:gdLst/>
            <a:ahLst/>
            <a:cxnLst/>
            <a:rect l="l" t="t" r="r" b="b"/>
            <a:pathLst>
              <a:path w="2523624" h="5772150">
                <a:moveTo>
                  <a:pt x="2523624" y="0"/>
                </a:moveTo>
                <a:lnTo>
                  <a:pt x="0" y="0"/>
                </a:lnTo>
                <a:lnTo>
                  <a:pt x="0" y="5772150"/>
                </a:lnTo>
                <a:lnTo>
                  <a:pt x="2523624" y="5772150"/>
                </a:lnTo>
                <a:lnTo>
                  <a:pt x="2523624" y="0"/>
                </a:lnTo>
                <a:close/>
              </a:path>
            </a:pathLst>
          </a:custGeom>
          <a:blipFill>
            <a:blip r:embed="rId6"/>
            <a:stretch>
              <a:fillRect/>
            </a:stretch>
          </a:blipFill>
        </p:spPr>
      </p:sp>
      <p:sp>
        <p:nvSpPr>
          <p:cNvPr id="6" name="Freeform 6"/>
          <p:cNvSpPr/>
          <p:nvPr/>
        </p:nvSpPr>
        <p:spPr>
          <a:xfrm>
            <a:off x="0" y="7535130"/>
            <a:ext cx="18269414" cy="2751870"/>
          </a:xfrm>
          <a:custGeom>
            <a:avLst/>
            <a:gdLst/>
            <a:ahLst/>
            <a:cxnLst/>
            <a:rect l="l" t="t" r="r" b="b"/>
            <a:pathLst>
              <a:path w="18269414" h="2751870">
                <a:moveTo>
                  <a:pt x="0" y="0"/>
                </a:moveTo>
                <a:lnTo>
                  <a:pt x="18269414" y="0"/>
                </a:lnTo>
                <a:lnTo>
                  <a:pt x="18269414" y="2751870"/>
                </a:lnTo>
                <a:lnTo>
                  <a:pt x="0" y="2751870"/>
                </a:lnTo>
                <a:lnTo>
                  <a:pt x="0" y="0"/>
                </a:lnTo>
                <a:close/>
              </a:path>
            </a:pathLst>
          </a:custGeom>
          <a:blipFill>
            <a:blip r:embed="rId7"/>
            <a:stretch>
              <a:fillRect b="-120190"/>
            </a:stretch>
          </a:blipFill>
        </p:spPr>
      </p:sp>
      <p:pic>
        <p:nvPicPr>
          <p:cNvPr id="7" name="Picture 7"/>
          <p:cNvPicPr>
            <a:picLocks noChangeAspect="1"/>
          </p:cNvPicPr>
          <p:nvPr/>
        </p:nvPicPr>
        <p:blipFill>
          <a:blip r:embed="rId8"/>
          <a:srcRect/>
          <a:stretch>
            <a:fillRect/>
          </a:stretch>
        </p:blipFill>
        <p:spPr>
          <a:xfrm>
            <a:off x="9512282" y="5342672"/>
            <a:ext cx="1732155" cy="1351081"/>
          </a:xfrm>
          <a:prstGeom prst="rect">
            <a:avLst/>
          </a:prstGeom>
        </p:spPr>
      </p:pic>
      <p:sp>
        <p:nvSpPr>
          <p:cNvPr id="8" name="TextBox 8"/>
          <p:cNvSpPr txBox="1"/>
          <p:nvPr/>
        </p:nvSpPr>
        <p:spPr>
          <a:xfrm>
            <a:off x="2147788" y="1632288"/>
            <a:ext cx="13397012" cy="3511212"/>
          </a:xfrm>
          <a:prstGeom prst="rect">
            <a:avLst/>
          </a:prstGeom>
        </p:spPr>
        <p:txBody>
          <a:bodyPr wrap="square" lIns="0" tIns="0" rIns="0" bIns="0" rtlCol="0" anchor="t">
            <a:spAutoFit/>
          </a:bodyPr>
          <a:lstStyle/>
          <a:p>
            <a:pPr algn="ctr">
              <a:lnSpc>
                <a:spcPts val="9027"/>
              </a:lnSpc>
            </a:pPr>
            <a:r>
              <a:rPr lang="en-US" sz="6448" dirty="0" err="1">
                <a:solidFill>
                  <a:srgbClr val="000000"/>
                </a:solidFill>
                <a:latin typeface="#9Slide05 Braxton Regular 2"/>
              </a:rPr>
              <a:t>Ví</a:t>
            </a:r>
            <a:r>
              <a:rPr lang="en-US" sz="6448" dirty="0">
                <a:solidFill>
                  <a:srgbClr val="000000"/>
                </a:solidFill>
                <a:latin typeface="#9Slide05 Braxton Regular 2"/>
              </a:rPr>
              <a:t> </a:t>
            </a:r>
            <a:r>
              <a:rPr lang="en-US" sz="6448" dirty="0" err="1">
                <a:solidFill>
                  <a:srgbClr val="000000"/>
                </a:solidFill>
                <a:latin typeface="#9Slide05 Braxton Regular 2"/>
              </a:rPr>
              <a:t>dụ</a:t>
            </a:r>
            <a:r>
              <a:rPr lang="en-US" sz="6448" dirty="0">
                <a:solidFill>
                  <a:srgbClr val="000000"/>
                </a:solidFill>
                <a:latin typeface="#9Slide05 Braxton Regular 2"/>
              </a:rPr>
              <a:t> 2: </a:t>
            </a:r>
            <a:r>
              <a:rPr lang="en-US" sz="6448" dirty="0" err="1">
                <a:solidFill>
                  <a:srgbClr val="B22033"/>
                </a:solidFill>
                <a:latin typeface="#9Slide05 Braxton Regular 2"/>
              </a:rPr>
              <a:t>Nàng</a:t>
            </a:r>
            <a:r>
              <a:rPr lang="en-US" sz="6448" dirty="0">
                <a:solidFill>
                  <a:srgbClr val="B22033"/>
                </a:solidFill>
                <a:latin typeface="#9Slide05 Braxton Regular 2"/>
              </a:rPr>
              <a:t> </a:t>
            </a:r>
            <a:r>
              <a:rPr lang="en-US" sz="6448" dirty="0" err="1">
                <a:solidFill>
                  <a:srgbClr val="B22033"/>
                </a:solidFill>
                <a:latin typeface="#9Slide05 Braxton Regular 2"/>
              </a:rPr>
              <a:t>rời</a:t>
            </a:r>
            <a:r>
              <a:rPr lang="en-US" sz="6448" dirty="0">
                <a:solidFill>
                  <a:srgbClr val="B22033"/>
                </a:solidFill>
                <a:latin typeface="#9Slide05 Braxton Regular 2"/>
              </a:rPr>
              <a:t> </a:t>
            </a:r>
            <a:r>
              <a:rPr lang="en-US" sz="6448" dirty="0" err="1">
                <a:solidFill>
                  <a:srgbClr val="B22033"/>
                </a:solidFill>
                <a:latin typeface="#9Slide05 Braxton Regular 2"/>
              </a:rPr>
              <a:t>chàng</a:t>
            </a:r>
            <a:r>
              <a:rPr lang="en-US" sz="6448" dirty="0">
                <a:solidFill>
                  <a:srgbClr val="B22033"/>
                </a:solidFill>
                <a:latin typeface="#9Slide05 Braxton Regular 2"/>
              </a:rPr>
              <a:t> </a:t>
            </a:r>
            <a:r>
              <a:rPr lang="en-US" sz="6448" dirty="0" err="1">
                <a:solidFill>
                  <a:srgbClr val="B22033"/>
                </a:solidFill>
                <a:latin typeface="#9Slide05 Braxton Regular 2"/>
              </a:rPr>
              <a:t>buồn</a:t>
            </a:r>
            <a:r>
              <a:rPr lang="en-US" sz="6448" dirty="0">
                <a:solidFill>
                  <a:srgbClr val="B22033"/>
                </a:solidFill>
                <a:latin typeface="#9Slide05 Braxton Regular 2"/>
              </a:rPr>
              <a:t> </a:t>
            </a:r>
            <a:r>
              <a:rPr lang="en-US" sz="6448" dirty="0" err="1">
                <a:solidFill>
                  <a:srgbClr val="B22033"/>
                </a:solidFill>
                <a:latin typeface="#9Slide05 Braxton Regular 2"/>
              </a:rPr>
              <a:t>đau</a:t>
            </a:r>
            <a:r>
              <a:rPr lang="en-US" sz="6448" dirty="0">
                <a:solidFill>
                  <a:srgbClr val="B22033"/>
                </a:solidFill>
                <a:latin typeface="#9Slide05 Braxton Regular 2"/>
              </a:rPr>
              <a:t> </a:t>
            </a:r>
            <a:r>
              <a:rPr lang="en-US" sz="6448" dirty="0" err="1">
                <a:solidFill>
                  <a:srgbClr val="B22033"/>
                </a:solidFill>
                <a:latin typeface="#9Slide05 Braxton Regular 2"/>
              </a:rPr>
              <a:t>theo</a:t>
            </a:r>
            <a:r>
              <a:rPr lang="en-US" sz="6448" dirty="0">
                <a:solidFill>
                  <a:srgbClr val="B22033"/>
                </a:solidFill>
                <a:latin typeface="#9Slide05 Braxton Regular 2"/>
              </a:rPr>
              <a:t> </a:t>
            </a:r>
            <a:r>
              <a:rPr lang="en-US" sz="6448" dirty="0" err="1">
                <a:solidFill>
                  <a:srgbClr val="B22033"/>
                </a:solidFill>
                <a:latin typeface="#9Slide05 Braxton Regular 2"/>
              </a:rPr>
              <a:t>mẹ</a:t>
            </a:r>
            <a:endParaRPr lang="en-US" sz="6448" dirty="0">
              <a:solidFill>
                <a:srgbClr val="B22033"/>
              </a:solidFill>
              <a:latin typeface="#9Slide05 Braxton Regular 2"/>
            </a:endParaRPr>
          </a:p>
          <a:p>
            <a:pPr algn="ctr">
              <a:lnSpc>
                <a:spcPts val="9027"/>
              </a:lnSpc>
            </a:pPr>
            <a:r>
              <a:rPr lang="en-US" sz="6448" dirty="0" err="1">
                <a:solidFill>
                  <a:srgbClr val="B22033"/>
                </a:solidFill>
                <a:latin typeface="#9Slide05 Braxton Regular 2"/>
              </a:rPr>
              <a:t>Đường</a:t>
            </a:r>
            <a:r>
              <a:rPr lang="en-US" sz="6448" dirty="0">
                <a:solidFill>
                  <a:srgbClr val="B22033"/>
                </a:solidFill>
                <a:latin typeface="#9Slide05 Braxton Regular 2"/>
              </a:rPr>
              <a:t> </a:t>
            </a:r>
            <a:r>
              <a:rPr lang="en-US" sz="6448" dirty="0" err="1">
                <a:solidFill>
                  <a:srgbClr val="B22033"/>
                </a:solidFill>
                <a:latin typeface="#9Slide05 Braxton Regular 2"/>
              </a:rPr>
              <a:t>về</a:t>
            </a:r>
            <a:r>
              <a:rPr lang="en-US" sz="6448" dirty="0">
                <a:solidFill>
                  <a:srgbClr val="B22033"/>
                </a:solidFill>
                <a:latin typeface="#9Slide05 Braxton Regular 2"/>
              </a:rPr>
              <a:t> </a:t>
            </a:r>
            <a:r>
              <a:rPr lang="en-US" sz="6448" dirty="0" err="1">
                <a:solidFill>
                  <a:srgbClr val="B22033"/>
                </a:solidFill>
                <a:latin typeface="#9Slide05 Braxton Regular 2"/>
              </a:rPr>
              <a:t>quê</a:t>
            </a:r>
            <a:r>
              <a:rPr lang="en-US" sz="6448" dirty="0">
                <a:solidFill>
                  <a:srgbClr val="B22033"/>
                </a:solidFill>
                <a:latin typeface="#9Slide05 Braxton Regular 2"/>
              </a:rPr>
              <a:t> __________ </a:t>
            </a:r>
            <a:r>
              <a:rPr lang="en-US" sz="6448" dirty="0" err="1">
                <a:solidFill>
                  <a:srgbClr val="B22033"/>
                </a:solidFill>
                <a:latin typeface="#9Slide05 Braxton Regular 2"/>
              </a:rPr>
              <a:t>quạnh</a:t>
            </a:r>
            <a:r>
              <a:rPr lang="en-US" sz="6448" dirty="0">
                <a:solidFill>
                  <a:srgbClr val="B22033"/>
                </a:solidFill>
                <a:latin typeface="#9Slide05 Braxton Regular 2"/>
              </a:rPr>
              <a:t> </a:t>
            </a:r>
            <a:r>
              <a:rPr lang="en-US" sz="6448" dirty="0" err="1">
                <a:solidFill>
                  <a:srgbClr val="B22033"/>
                </a:solidFill>
                <a:latin typeface="#9Slide05 Braxton Regular 2"/>
              </a:rPr>
              <a:t>buồn</a:t>
            </a:r>
            <a:endParaRPr lang="en-US" sz="6448" dirty="0">
              <a:solidFill>
                <a:srgbClr val="B22033"/>
              </a:solidFill>
              <a:latin typeface="#9Slide05 Braxton Regular 2"/>
            </a:endParaRPr>
          </a:p>
          <a:p>
            <a:pPr algn="ctr">
              <a:lnSpc>
                <a:spcPts val="9027"/>
              </a:lnSpc>
            </a:pPr>
            <a:endParaRPr lang="en-US" sz="6448" dirty="0">
              <a:solidFill>
                <a:srgbClr val="B22033"/>
              </a:solidFill>
              <a:latin typeface="#9Slide05 Braxton Regular 2"/>
            </a:endParaRPr>
          </a:p>
        </p:txBody>
      </p:sp>
      <p:sp>
        <p:nvSpPr>
          <p:cNvPr id="9" name="TextBox 9"/>
          <p:cNvSpPr txBox="1"/>
          <p:nvPr/>
        </p:nvSpPr>
        <p:spPr>
          <a:xfrm>
            <a:off x="2465358" y="5276039"/>
            <a:ext cx="2668720" cy="1041400"/>
          </a:xfrm>
          <a:prstGeom prst="rect">
            <a:avLst/>
          </a:prstGeom>
        </p:spPr>
        <p:txBody>
          <a:bodyPr lIns="0" tIns="0" rIns="0" bIns="0" rtlCol="0" anchor="t">
            <a:spAutoFit/>
          </a:bodyPr>
          <a:lstStyle/>
          <a:p>
            <a:pPr algn="ctr">
              <a:lnSpc>
                <a:spcPts val="7699"/>
              </a:lnSpc>
            </a:pPr>
            <a:r>
              <a:rPr lang="en-US" sz="5499">
                <a:solidFill>
                  <a:srgbClr val="000000"/>
                </a:solidFill>
                <a:latin typeface="#9Slide05 Braxton Regular 2"/>
              </a:rPr>
              <a:t>A. rợp bóng</a:t>
            </a:r>
          </a:p>
        </p:txBody>
      </p:sp>
      <p:sp>
        <p:nvSpPr>
          <p:cNvPr id="10" name="TextBox 10"/>
          <p:cNvSpPr txBox="1"/>
          <p:nvPr/>
        </p:nvSpPr>
        <p:spPr>
          <a:xfrm>
            <a:off x="2537986" y="6566754"/>
            <a:ext cx="2523464" cy="1041400"/>
          </a:xfrm>
          <a:prstGeom prst="rect">
            <a:avLst/>
          </a:prstGeom>
        </p:spPr>
        <p:txBody>
          <a:bodyPr lIns="0" tIns="0" rIns="0" bIns="0" rtlCol="0" anchor="t">
            <a:spAutoFit/>
          </a:bodyPr>
          <a:lstStyle/>
          <a:p>
            <a:pPr algn="ctr">
              <a:lnSpc>
                <a:spcPts val="7699"/>
              </a:lnSpc>
            </a:pPr>
            <a:r>
              <a:rPr lang="en-US" sz="5499">
                <a:solidFill>
                  <a:srgbClr val="000000"/>
                </a:solidFill>
                <a:latin typeface="#9Slide05 Braxton Regular 2"/>
              </a:rPr>
              <a:t>B. cây cỏ   </a:t>
            </a:r>
          </a:p>
        </p:txBody>
      </p:sp>
      <p:sp>
        <p:nvSpPr>
          <p:cNvPr id="11" name="TextBox 11"/>
          <p:cNvSpPr txBox="1"/>
          <p:nvPr/>
        </p:nvSpPr>
        <p:spPr>
          <a:xfrm>
            <a:off x="10478439" y="5429250"/>
            <a:ext cx="2382308" cy="1041400"/>
          </a:xfrm>
          <a:prstGeom prst="rect">
            <a:avLst/>
          </a:prstGeom>
        </p:spPr>
        <p:txBody>
          <a:bodyPr lIns="0" tIns="0" rIns="0" bIns="0" rtlCol="0" anchor="t">
            <a:spAutoFit/>
          </a:bodyPr>
          <a:lstStyle/>
          <a:p>
            <a:pPr algn="ctr">
              <a:lnSpc>
                <a:spcPts val="7699"/>
              </a:lnSpc>
            </a:pPr>
            <a:r>
              <a:rPr lang="en-US" sz="5499">
                <a:solidFill>
                  <a:srgbClr val="000000"/>
                </a:solidFill>
                <a:latin typeface="#9Slide05 Braxton Regular 2"/>
              </a:rPr>
              <a:t>C. vắng vẻ</a:t>
            </a:r>
          </a:p>
        </p:txBody>
      </p:sp>
      <p:sp>
        <p:nvSpPr>
          <p:cNvPr id="12" name="TextBox 12"/>
          <p:cNvSpPr txBox="1"/>
          <p:nvPr/>
        </p:nvSpPr>
        <p:spPr>
          <a:xfrm>
            <a:off x="10389142" y="6566754"/>
            <a:ext cx="3322505" cy="1041400"/>
          </a:xfrm>
          <a:prstGeom prst="rect">
            <a:avLst/>
          </a:prstGeom>
        </p:spPr>
        <p:txBody>
          <a:bodyPr lIns="0" tIns="0" rIns="0" bIns="0" rtlCol="0" anchor="t">
            <a:spAutoFit/>
          </a:bodyPr>
          <a:lstStyle/>
          <a:p>
            <a:pPr algn="ctr">
              <a:lnSpc>
                <a:spcPts val="7699"/>
              </a:lnSpc>
            </a:pPr>
            <a:r>
              <a:rPr lang="en-US" sz="5499">
                <a:solidFill>
                  <a:srgbClr val="000000"/>
                </a:solidFill>
                <a:latin typeface="#9Slide05 Braxton Regular 2"/>
              </a:rPr>
              <a:t>D. nắng tươi  </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a:off x="-122903"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a:stretch>
          </a:blipFill>
        </p:spPr>
      </p:sp>
      <p:sp>
        <p:nvSpPr>
          <p:cNvPr id="3" name="Freeform 3"/>
          <p:cNvSpPr/>
          <p:nvPr/>
        </p:nvSpPr>
        <p:spPr>
          <a:xfrm>
            <a:off x="-1112550" y="-1231400"/>
            <a:ext cx="2310400" cy="2310400"/>
          </a:xfrm>
          <a:custGeom>
            <a:avLst/>
            <a:gdLst/>
            <a:ahLst/>
            <a:cxnLst/>
            <a:rect l="l" t="t" r="r" b="b"/>
            <a:pathLst>
              <a:path w="2310400" h="2310400">
                <a:moveTo>
                  <a:pt x="0" y="0"/>
                </a:moveTo>
                <a:lnTo>
                  <a:pt x="2310400" y="0"/>
                </a:lnTo>
                <a:lnTo>
                  <a:pt x="2310400" y="2310400"/>
                </a:lnTo>
                <a:lnTo>
                  <a:pt x="0" y="2310400"/>
                </a:lnTo>
                <a:lnTo>
                  <a:pt x="0" y="0"/>
                </a:lnTo>
                <a:close/>
              </a:path>
            </a:pathLst>
          </a:custGeom>
          <a:blipFill>
            <a:blip r:embed="rId4"/>
            <a:stretch>
              <a:fillRect/>
            </a:stretch>
          </a:blipFill>
        </p:spPr>
      </p:sp>
      <p:sp>
        <p:nvSpPr>
          <p:cNvPr id="4" name="Freeform 4"/>
          <p:cNvSpPr/>
          <p:nvPr/>
        </p:nvSpPr>
        <p:spPr>
          <a:xfrm rot="-155221">
            <a:off x="16639339" y="-63797"/>
            <a:ext cx="4825850" cy="10371046"/>
          </a:xfrm>
          <a:custGeom>
            <a:avLst/>
            <a:gdLst/>
            <a:ahLst/>
            <a:cxnLst/>
            <a:rect l="l" t="t" r="r" b="b"/>
            <a:pathLst>
              <a:path w="4825850" h="10371046">
                <a:moveTo>
                  <a:pt x="0" y="0"/>
                </a:moveTo>
                <a:lnTo>
                  <a:pt x="4825850" y="0"/>
                </a:lnTo>
                <a:lnTo>
                  <a:pt x="4825850" y="10371046"/>
                </a:lnTo>
                <a:lnTo>
                  <a:pt x="0" y="10371046"/>
                </a:lnTo>
                <a:lnTo>
                  <a:pt x="0" y="0"/>
                </a:lnTo>
                <a:close/>
              </a:path>
            </a:pathLst>
          </a:custGeom>
          <a:blipFill>
            <a:blip r:embed="rId5"/>
            <a:stretch>
              <a:fillRect r="-5119" b="-4849"/>
            </a:stretch>
          </a:blipFill>
        </p:spPr>
      </p:sp>
      <p:sp>
        <p:nvSpPr>
          <p:cNvPr id="5" name="Freeform 5"/>
          <p:cNvSpPr/>
          <p:nvPr/>
        </p:nvSpPr>
        <p:spPr>
          <a:xfrm rot="120083" flipH="1">
            <a:off x="-3181500" y="-41272"/>
            <a:ext cx="4825852" cy="10371042"/>
          </a:xfrm>
          <a:custGeom>
            <a:avLst/>
            <a:gdLst/>
            <a:ahLst/>
            <a:cxnLst/>
            <a:rect l="l" t="t" r="r" b="b"/>
            <a:pathLst>
              <a:path w="4825852" h="10371042">
                <a:moveTo>
                  <a:pt x="4825852" y="0"/>
                </a:moveTo>
                <a:lnTo>
                  <a:pt x="0" y="0"/>
                </a:lnTo>
                <a:lnTo>
                  <a:pt x="0" y="10371042"/>
                </a:lnTo>
                <a:lnTo>
                  <a:pt x="4825852" y="10371042"/>
                </a:lnTo>
                <a:lnTo>
                  <a:pt x="4825852" y="0"/>
                </a:lnTo>
                <a:close/>
              </a:path>
            </a:pathLst>
          </a:custGeom>
          <a:blipFill>
            <a:blip r:embed="rId5"/>
            <a:stretch>
              <a:fillRect r="-5119" b="-4849"/>
            </a:stretch>
          </a:blipFill>
        </p:spPr>
      </p:sp>
      <p:sp>
        <p:nvSpPr>
          <p:cNvPr id="6" name="TextBox 6"/>
          <p:cNvSpPr txBox="1"/>
          <p:nvPr/>
        </p:nvSpPr>
        <p:spPr>
          <a:xfrm>
            <a:off x="-122903" y="1347090"/>
            <a:ext cx="17392492" cy="1050993"/>
          </a:xfrm>
          <a:prstGeom prst="rect">
            <a:avLst/>
          </a:prstGeom>
        </p:spPr>
        <p:txBody>
          <a:bodyPr wrap="square" lIns="0" tIns="0" rIns="0" bIns="0" rtlCol="0" anchor="t">
            <a:spAutoFit/>
          </a:bodyPr>
          <a:lstStyle/>
          <a:p>
            <a:pPr marL="1375174" lvl="1" indent="-687587" algn="ctr">
              <a:lnSpc>
                <a:spcPts val="8917"/>
              </a:lnSpc>
              <a:spcBef>
                <a:spcPct val="0"/>
              </a:spcBef>
              <a:buFont typeface="Arial"/>
              <a:buChar char="•"/>
            </a:pPr>
            <a:r>
              <a:rPr lang="en-US" sz="6000" dirty="0" err="1">
                <a:solidFill>
                  <a:srgbClr val="863D3D"/>
                </a:solidFill>
                <a:latin typeface="#9Slide03 AmpleSoft Bold" panose="02000000000000000000" pitchFamily="2" charset="0"/>
              </a:rPr>
              <a:t>Nhóm</a:t>
            </a:r>
            <a:r>
              <a:rPr lang="en-US" sz="6000" dirty="0">
                <a:solidFill>
                  <a:srgbClr val="863D3D"/>
                </a:solidFill>
                <a:latin typeface="#9Slide03 AmpleSoft Bold" panose="02000000000000000000" pitchFamily="2" charset="0"/>
              </a:rPr>
              <a:t> 1,2  </a:t>
            </a:r>
            <a:r>
              <a:rPr lang="en-US" sz="6000" dirty="0" err="1">
                <a:solidFill>
                  <a:srgbClr val="863D3D"/>
                </a:solidFill>
                <a:latin typeface="#9Slide03 AmpleSoft Bold" panose="02000000000000000000" pitchFamily="2" charset="0"/>
              </a:rPr>
              <a:t>Tìm</a:t>
            </a:r>
            <a:r>
              <a:rPr lang="en-US" sz="6000" dirty="0">
                <a:solidFill>
                  <a:srgbClr val="863D3D"/>
                </a:solidFill>
                <a:latin typeface="#9Slide03 AmpleSoft Bold" panose="02000000000000000000" pitchFamily="2" charset="0"/>
              </a:rPr>
              <a:t> </a:t>
            </a:r>
            <a:r>
              <a:rPr lang="en-US" sz="6000" dirty="0" err="1">
                <a:solidFill>
                  <a:srgbClr val="863D3D"/>
                </a:solidFill>
                <a:latin typeface="#9Slide03 AmpleSoft Bold" panose="02000000000000000000" pitchFamily="2" charset="0"/>
              </a:rPr>
              <a:t>hiểu</a:t>
            </a:r>
            <a:r>
              <a:rPr lang="en-US" sz="6000" dirty="0">
                <a:solidFill>
                  <a:srgbClr val="863D3D"/>
                </a:solidFill>
                <a:latin typeface="#9Slide03 AmpleSoft Bold" panose="02000000000000000000" pitchFamily="2" charset="0"/>
              </a:rPr>
              <a:t> </a:t>
            </a:r>
            <a:r>
              <a:rPr lang="en-US" sz="6000" dirty="0" err="1">
                <a:solidFill>
                  <a:srgbClr val="863D3D"/>
                </a:solidFill>
                <a:latin typeface="#9Slide03 AmpleSoft Bold" panose="02000000000000000000" pitchFamily="2" charset="0"/>
              </a:rPr>
              <a:t>nhân</a:t>
            </a:r>
            <a:r>
              <a:rPr lang="en-US" sz="6000" dirty="0">
                <a:solidFill>
                  <a:srgbClr val="863D3D"/>
                </a:solidFill>
                <a:latin typeface="#9Slide03 AmpleSoft Bold" panose="02000000000000000000" pitchFamily="2" charset="0"/>
              </a:rPr>
              <a:t> </a:t>
            </a:r>
            <a:r>
              <a:rPr lang="en-US" sz="6000" dirty="0" err="1">
                <a:solidFill>
                  <a:srgbClr val="863D3D"/>
                </a:solidFill>
                <a:latin typeface="#9Slide03 AmpleSoft Bold" panose="02000000000000000000" pitchFamily="2" charset="0"/>
              </a:rPr>
              <a:t>vật</a:t>
            </a:r>
            <a:r>
              <a:rPr lang="en-US" sz="6000" dirty="0">
                <a:solidFill>
                  <a:srgbClr val="863D3D"/>
                </a:solidFill>
                <a:latin typeface="#9Slide03 AmpleSoft Bold" panose="02000000000000000000" pitchFamily="2" charset="0"/>
              </a:rPr>
              <a:t> Kim </a:t>
            </a:r>
            <a:r>
              <a:rPr lang="en-US" sz="6000" dirty="0" err="1">
                <a:solidFill>
                  <a:srgbClr val="863D3D"/>
                </a:solidFill>
                <a:latin typeface="#9Slide03 AmpleSoft Bold" panose="02000000000000000000" pitchFamily="2" charset="0"/>
              </a:rPr>
              <a:t>Trọng</a:t>
            </a:r>
            <a:endParaRPr lang="en-US" sz="6000" dirty="0">
              <a:solidFill>
                <a:srgbClr val="863D3D"/>
              </a:solidFill>
              <a:latin typeface="#9Slide03 AmpleSoft Bold" panose="02000000000000000000" pitchFamily="2" charset="0"/>
            </a:endParaRPr>
          </a:p>
        </p:txBody>
      </p:sp>
      <p:sp>
        <p:nvSpPr>
          <p:cNvPr id="7" name="Freeform 7"/>
          <p:cNvSpPr/>
          <p:nvPr/>
        </p:nvSpPr>
        <p:spPr>
          <a:xfrm>
            <a:off x="-955999" y="6616156"/>
            <a:ext cx="20141184" cy="6680159"/>
          </a:xfrm>
          <a:custGeom>
            <a:avLst/>
            <a:gdLst/>
            <a:ahLst/>
            <a:cxnLst/>
            <a:rect l="l" t="t" r="r" b="b"/>
            <a:pathLst>
              <a:path w="20141184" h="6680159">
                <a:moveTo>
                  <a:pt x="0" y="0"/>
                </a:moveTo>
                <a:lnTo>
                  <a:pt x="20141184" y="0"/>
                </a:lnTo>
                <a:lnTo>
                  <a:pt x="20141184" y="6680160"/>
                </a:lnTo>
                <a:lnTo>
                  <a:pt x="0" y="6680160"/>
                </a:lnTo>
                <a:lnTo>
                  <a:pt x="0" y="0"/>
                </a:lnTo>
                <a:close/>
              </a:path>
            </a:pathLst>
          </a:custGeom>
          <a:blipFill>
            <a:blip r:embed="rId6">
              <a:alphaModFix amt="42000"/>
            </a:blip>
            <a:stretch>
              <a:fillRect/>
            </a:stretch>
          </a:blipFill>
        </p:spPr>
      </p:sp>
      <p:grpSp>
        <p:nvGrpSpPr>
          <p:cNvPr id="8" name="Group 8"/>
          <p:cNvGrpSpPr/>
          <p:nvPr/>
        </p:nvGrpSpPr>
        <p:grpSpPr>
          <a:xfrm>
            <a:off x="1596104" y="2815706"/>
            <a:ext cx="15095792" cy="5073211"/>
            <a:chOff x="0" y="0"/>
            <a:chExt cx="3975846" cy="1336154"/>
          </a:xfrm>
        </p:grpSpPr>
        <p:sp>
          <p:nvSpPr>
            <p:cNvPr id="9" name="Freeform 9"/>
            <p:cNvSpPr/>
            <p:nvPr/>
          </p:nvSpPr>
          <p:spPr>
            <a:xfrm>
              <a:off x="0" y="0"/>
              <a:ext cx="3975846" cy="1336154"/>
            </a:xfrm>
            <a:custGeom>
              <a:avLst/>
              <a:gdLst/>
              <a:ahLst/>
              <a:cxnLst/>
              <a:rect l="l" t="t" r="r" b="b"/>
              <a:pathLst>
                <a:path w="3975846" h="1336154">
                  <a:moveTo>
                    <a:pt x="11796" y="0"/>
                  </a:moveTo>
                  <a:lnTo>
                    <a:pt x="3964051" y="0"/>
                  </a:lnTo>
                  <a:cubicBezTo>
                    <a:pt x="3967179" y="0"/>
                    <a:pt x="3970179" y="1243"/>
                    <a:pt x="3972392" y="3455"/>
                  </a:cubicBezTo>
                  <a:cubicBezTo>
                    <a:pt x="3974604" y="5667"/>
                    <a:pt x="3975846" y="8667"/>
                    <a:pt x="3975846" y="11796"/>
                  </a:cubicBezTo>
                  <a:lnTo>
                    <a:pt x="3975846" y="1324359"/>
                  </a:lnTo>
                  <a:cubicBezTo>
                    <a:pt x="3975846" y="1327487"/>
                    <a:pt x="3974604" y="1330487"/>
                    <a:pt x="3972392" y="1332700"/>
                  </a:cubicBezTo>
                  <a:cubicBezTo>
                    <a:pt x="3970179" y="1334912"/>
                    <a:pt x="3967179" y="1336154"/>
                    <a:pt x="3964051" y="1336154"/>
                  </a:cubicBezTo>
                  <a:lnTo>
                    <a:pt x="11796" y="1336154"/>
                  </a:lnTo>
                  <a:cubicBezTo>
                    <a:pt x="8667" y="1336154"/>
                    <a:pt x="5667" y="1334912"/>
                    <a:pt x="3455" y="1332700"/>
                  </a:cubicBezTo>
                  <a:cubicBezTo>
                    <a:pt x="1243" y="1330487"/>
                    <a:pt x="0" y="1327487"/>
                    <a:pt x="0" y="1324359"/>
                  </a:cubicBezTo>
                  <a:lnTo>
                    <a:pt x="0" y="11796"/>
                  </a:lnTo>
                  <a:cubicBezTo>
                    <a:pt x="0" y="8667"/>
                    <a:pt x="1243" y="5667"/>
                    <a:pt x="3455" y="3455"/>
                  </a:cubicBezTo>
                  <a:cubicBezTo>
                    <a:pt x="5667" y="1243"/>
                    <a:pt x="8667" y="0"/>
                    <a:pt x="11796" y="0"/>
                  </a:cubicBezTo>
                  <a:close/>
                </a:path>
              </a:pathLst>
            </a:custGeom>
            <a:solidFill>
              <a:srgbClr val="FFFFFF"/>
            </a:solidFill>
          </p:spPr>
        </p:sp>
        <p:sp>
          <p:nvSpPr>
            <p:cNvPr id="10" name="TextBox 10"/>
            <p:cNvSpPr txBox="1"/>
            <p:nvPr/>
          </p:nvSpPr>
          <p:spPr>
            <a:xfrm>
              <a:off x="0" y="-38100"/>
              <a:ext cx="3975846" cy="1374254"/>
            </a:xfrm>
            <a:prstGeom prst="rect">
              <a:avLst/>
            </a:prstGeom>
          </p:spPr>
          <p:txBody>
            <a:bodyPr lIns="50800" tIns="50800" rIns="50800" bIns="50800" rtlCol="0" anchor="ctr"/>
            <a:lstStyle/>
            <a:p>
              <a:pPr algn="r">
                <a:lnSpc>
                  <a:spcPts val="3035"/>
                </a:lnSpc>
              </a:pPr>
              <a:endParaRPr/>
            </a:p>
          </p:txBody>
        </p:sp>
      </p:grpSp>
      <p:sp>
        <p:nvSpPr>
          <p:cNvPr id="11" name="TextBox 11"/>
          <p:cNvSpPr txBox="1"/>
          <p:nvPr/>
        </p:nvSpPr>
        <p:spPr>
          <a:xfrm>
            <a:off x="1907864" y="3245063"/>
            <a:ext cx="14415991" cy="4026535"/>
          </a:xfrm>
          <a:prstGeom prst="rect">
            <a:avLst/>
          </a:prstGeom>
        </p:spPr>
        <p:txBody>
          <a:bodyPr lIns="0" tIns="0" rIns="0" bIns="0" rtlCol="0" anchor="t">
            <a:spAutoFit/>
          </a:bodyPr>
          <a:lstStyle/>
          <a:p>
            <a:pPr algn="just">
              <a:lnSpc>
                <a:spcPts val="6439"/>
              </a:lnSpc>
            </a:pPr>
            <a:r>
              <a:rPr lang="en-US" sz="4599">
                <a:solidFill>
                  <a:srgbClr val="863D3D"/>
                </a:solidFill>
                <a:latin typeface="Roboto Condensed"/>
              </a:rPr>
              <a:t>Nhân vật Kim Trọng xuất hiện trong khung cảnh như thế nào? </a:t>
            </a:r>
          </a:p>
          <a:p>
            <a:pPr algn="just">
              <a:lnSpc>
                <a:spcPts val="6439"/>
              </a:lnSpc>
            </a:pPr>
            <a:r>
              <a:rPr lang="en-US" sz="4599">
                <a:solidFill>
                  <a:srgbClr val="863D3D"/>
                </a:solidFill>
                <a:latin typeface="Roboto Condensed"/>
              </a:rPr>
              <a:t>+ Nhân vật được miêu tả trên những phương diện nào? </a:t>
            </a:r>
          </a:p>
          <a:p>
            <a:pPr algn="just">
              <a:lnSpc>
                <a:spcPts val="6439"/>
              </a:lnSpc>
            </a:pPr>
            <a:r>
              <a:rPr lang="en-US" sz="4599">
                <a:solidFill>
                  <a:srgbClr val="863D3D"/>
                </a:solidFill>
                <a:latin typeface="Roboto Condensed"/>
              </a:rPr>
              <a:t>+ Nhân vật được giới thiệu và miêu tả bằng lời của ai? </a:t>
            </a:r>
          </a:p>
          <a:p>
            <a:pPr algn="just">
              <a:lnSpc>
                <a:spcPts val="6439"/>
              </a:lnSpc>
              <a:spcBef>
                <a:spcPct val="0"/>
              </a:spcBef>
            </a:pPr>
            <a:r>
              <a:rPr lang="en-US" sz="4599">
                <a:solidFill>
                  <a:srgbClr val="863D3D"/>
                </a:solidFill>
                <a:latin typeface="Roboto Condensed"/>
              </a:rPr>
              <a:t>+ Đoạn thơ đã khắc hoạ vẻ đẹp và tâm trạng của nhân vật như thế nào?</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4" name="Freeform 24"/>
          <p:cNvSpPr/>
          <p:nvPr/>
        </p:nvSpPr>
        <p:spPr>
          <a:xfrm>
            <a:off x="-955999" y="6616156"/>
            <a:ext cx="20141184" cy="6680159"/>
          </a:xfrm>
          <a:custGeom>
            <a:avLst/>
            <a:gdLst/>
            <a:ahLst/>
            <a:cxnLst/>
            <a:rect l="l" t="t" r="r" b="b"/>
            <a:pathLst>
              <a:path w="20141184" h="6680159">
                <a:moveTo>
                  <a:pt x="0" y="0"/>
                </a:moveTo>
                <a:lnTo>
                  <a:pt x="20141184" y="0"/>
                </a:lnTo>
                <a:lnTo>
                  <a:pt x="20141184" y="6680160"/>
                </a:lnTo>
                <a:lnTo>
                  <a:pt x="0" y="6680160"/>
                </a:lnTo>
                <a:lnTo>
                  <a:pt x="0" y="0"/>
                </a:lnTo>
                <a:close/>
              </a:path>
            </a:pathLst>
          </a:custGeom>
          <a:blipFill>
            <a:blip r:embed="rId3">
              <a:alphaModFix amt="42000"/>
            </a:blip>
            <a:stretch>
              <a:fillRect/>
            </a:stretch>
          </a:blipFill>
        </p:spPr>
      </p:sp>
      <p:sp>
        <p:nvSpPr>
          <p:cNvPr id="2" name="Freeform 2"/>
          <p:cNvSpPr/>
          <p:nvPr/>
        </p:nvSpPr>
        <p:spPr>
          <a:xfrm flipH="1">
            <a:off x="0" y="356770"/>
            <a:ext cx="18288000"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4"/>
            <a:stretch>
              <a:fillRect/>
            </a:stretch>
          </a:blipFill>
        </p:spPr>
      </p:sp>
      <p:sp>
        <p:nvSpPr>
          <p:cNvPr id="3" name="Freeform 3"/>
          <p:cNvSpPr/>
          <p:nvPr/>
        </p:nvSpPr>
        <p:spPr>
          <a:xfrm>
            <a:off x="-3264750" y="-667800"/>
            <a:ext cx="5169750" cy="5430200"/>
          </a:xfrm>
          <a:custGeom>
            <a:avLst/>
            <a:gdLst/>
            <a:ahLst/>
            <a:cxnLst/>
            <a:rect l="l" t="t" r="r" b="b"/>
            <a:pathLst>
              <a:path w="5169750" h="5430200">
                <a:moveTo>
                  <a:pt x="0" y="0"/>
                </a:moveTo>
                <a:lnTo>
                  <a:pt x="5169750" y="0"/>
                </a:lnTo>
                <a:lnTo>
                  <a:pt x="5169750" y="5430200"/>
                </a:lnTo>
                <a:lnTo>
                  <a:pt x="0" y="5430200"/>
                </a:lnTo>
                <a:lnTo>
                  <a:pt x="0" y="0"/>
                </a:lnTo>
                <a:close/>
              </a:path>
            </a:pathLst>
          </a:custGeom>
          <a:blipFill>
            <a:blip r:embed="rId5"/>
            <a:stretch>
              <a:fillRect/>
            </a:stretch>
          </a:blipFill>
        </p:spPr>
      </p:sp>
      <p:sp>
        <p:nvSpPr>
          <p:cNvPr id="4" name="Freeform 4"/>
          <p:cNvSpPr/>
          <p:nvPr/>
        </p:nvSpPr>
        <p:spPr>
          <a:xfrm>
            <a:off x="16299230" y="620794"/>
            <a:ext cx="1920140" cy="969000"/>
          </a:xfrm>
          <a:custGeom>
            <a:avLst/>
            <a:gdLst/>
            <a:ahLst/>
            <a:cxnLst/>
            <a:rect l="l" t="t" r="r" b="b"/>
            <a:pathLst>
              <a:path w="1920140" h="969000">
                <a:moveTo>
                  <a:pt x="0" y="0"/>
                </a:moveTo>
                <a:lnTo>
                  <a:pt x="1920140" y="0"/>
                </a:lnTo>
                <a:lnTo>
                  <a:pt x="1920140" y="969000"/>
                </a:lnTo>
                <a:lnTo>
                  <a:pt x="0" y="969000"/>
                </a:lnTo>
                <a:lnTo>
                  <a:pt x="0" y="0"/>
                </a:lnTo>
                <a:close/>
              </a:path>
            </a:pathLst>
          </a:custGeom>
          <a:blipFill>
            <a:blip r:embed="rId6"/>
            <a:stretch>
              <a:fillRect/>
            </a:stretch>
          </a:blipFill>
        </p:spPr>
      </p:sp>
      <p:sp>
        <p:nvSpPr>
          <p:cNvPr id="5" name="Freeform 5"/>
          <p:cNvSpPr/>
          <p:nvPr/>
        </p:nvSpPr>
        <p:spPr>
          <a:xfrm flipH="1">
            <a:off x="16719912" y="5638800"/>
            <a:ext cx="2523624" cy="5772150"/>
          </a:xfrm>
          <a:custGeom>
            <a:avLst/>
            <a:gdLst/>
            <a:ahLst/>
            <a:cxnLst/>
            <a:rect l="l" t="t" r="r" b="b"/>
            <a:pathLst>
              <a:path w="2523624" h="5772150">
                <a:moveTo>
                  <a:pt x="2523624" y="0"/>
                </a:moveTo>
                <a:lnTo>
                  <a:pt x="0" y="0"/>
                </a:lnTo>
                <a:lnTo>
                  <a:pt x="0" y="5772150"/>
                </a:lnTo>
                <a:lnTo>
                  <a:pt x="2523624" y="5772150"/>
                </a:lnTo>
                <a:lnTo>
                  <a:pt x="2523624" y="0"/>
                </a:lnTo>
                <a:close/>
              </a:path>
            </a:pathLst>
          </a:custGeom>
          <a:blipFill>
            <a:blip r:embed="rId7"/>
            <a:stretch>
              <a:fillRect/>
            </a:stretch>
          </a:blipFill>
        </p:spPr>
      </p:sp>
      <p:grpSp>
        <p:nvGrpSpPr>
          <p:cNvPr id="6" name="Group 6"/>
          <p:cNvGrpSpPr/>
          <p:nvPr/>
        </p:nvGrpSpPr>
        <p:grpSpPr>
          <a:xfrm>
            <a:off x="5178201" y="2373690"/>
            <a:ext cx="8545583" cy="1207015"/>
            <a:chOff x="0" y="0"/>
            <a:chExt cx="2250689" cy="317897"/>
          </a:xfrm>
        </p:grpSpPr>
        <p:sp>
          <p:nvSpPr>
            <p:cNvPr id="7" name="Freeform 7"/>
            <p:cNvSpPr/>
            <p:nvPr/>
          </p:nvSpPr>
          <p:spPr>
            <a:xfrm>
              <a:off x="0" y="0"/>
              <a:ext cx="2250689" cy="317897"/>
            </a:xfrm>
            <a:custGeom>
              <a:avLst/>
              <a:gdLst/>
              <a:ahLst/>
              <a:cxnLst/>
              <a:rect l="l" t="t" r="r" b="b"/>
              <a:pathLst>
                <a:path w="2250689" h="317897">
                  <a:moveTo>
                    <a:pt x="46204" y="0"/>
                  </a:moveTo>
                  <a:lnTo>
                    <a:pt x="2204485" y="0"/>
                  </a:lnTo>
                  <a:cubicBezTo>
                    <a:pt x="2230002" y="0"/>
                    <a:pt x="2250689" y="20686"/>
                    <a:pt x="2250689" y="46204"/>
                  </a:cubicBezTo>
                  <a:lnTo>
                    <a:pt x="2250689" y="271693"/>
                  </a:lnTo>
                  <a:cubicBezTo>
                    <a:pt x="2250689" y="297211"/>
                    <a:pt x="2230002" y="317897"/>
                    <a:pt x="2204485" y="317897"/>
                  </a:cubicBezTo>
                  <a:lnTo>
                    <a:pt x="46204" y="317897"/>
                  </a:lnTo>
                  <a:cubicBezTo>
                    <a:pt x="33950" y="317897"/>
                    <a:pt x="22198" y="313029"/>
                    <a:pt x="13533" y="304364"/>
                  </a:cubicBezTo>
                  <a:cubicBezTo>
                    <a:pt x="4868" y="295699"/>
                    <a:pt x="0" y="283947"/>
                    <a:pt x="0" y="271693"/>
                  </a:cubicBezTo>
                  <a:lnTo>
                    <a:pt x="0" y="46204"/>
                  </a:lnTo>
                  <a:cubicBezTo>
                    <a:pt x="0" y="20686"/>
                    <a:pt x="20686" y="0"/>
                    <a:pt x="46204" y="0"/>
                  </a:cubicBezTo>
                  <a:close/>
                </a:path>
              </a:pathLst>
            </a:custGeom>
            <a:solidFill>
              <a:srgbClr val="D8D6CA"/>
            </a:solidFill>
          </p:spPr>
        </p:sp>
        <p:sp>
          <p:nvSpPr>
            <p:cNvPr id="8" name="TextBox 8"/>
            <p:cNvSpPr txBox="1"/>
            <p:nvPr/>
          </p:nvSpPr>
          <p:spPr>
            <a:xfrm>
              <a:off x="0" y="-38100"/>
              <a:ext cx="2250689" cy="355997"/>
            </a:xfrm>
            <a:prstGeom prst="rect">
              <a:avLst/>
            </a:prstGeom>
          </p:spPr>
          <p:txBody>
            <a:bodyPr lIns="50800" tIns="50800" rIns="50800" bIns="50800" rtlCol="0" anchor="ctr"/>
            <a:lstStyle/>
            <a:p>
              <a:pPr algn="ctr">
                <a:lnSpc>
                  <a:spcPts val="3035"/>
                </a:lnSpc>
              </a:pPr>
              <a:endParaRPr/>
            </a:p>
          </p:txBody>
        </p:sp>
      </p:grpSp>
      <p:sp>
        <p:nvSpPr>
          <p:cNvPr id="9" name="AutoShape 9"/>
          <p:cNvSpPr/>
          <p:nvPr/>
        </p:nvSpPr>
        <p:spPr>
          <a:xfrm flipV="1">
            <a:off x="7201193" y="6761140"/>
            <a:ext cx="0" cy="1060483"/>
          </a:xfrm>
          <a:prstGeom prst="line">
            <a:avLst/>
          </a:prstGeom>
          <a:ln w="57150" cap="flat">
            <a:solidFill>
              <a:srgbClr val="473B3B"/>
            </a:solidFill>
            <a:prstDash val="solid"/>
            <a:headEnd type="none" w="sm" len="sm"/>
            <a:tailEnd type="none" w="sm" len="sm"/>
          </a:ln>
        </p:spPr>
      </p:sp>
      <p:sp>
        <p:nvSpPr>
          <p:cNvPr id="10" name="AutoShape 10"/>
          <p:cNvSpPr/>
          <p:nvPr/>
        </p:nvSpPr>
        <p:spPr>
          <a:xfrm>
            <a:off x="7185667" y="6761140"/>
            <a:ext cx="1047769" cy="0"/>
          </a:xfrm>
          <a:prstGeom prst="line">
            <a:avLst/>
          </a:prstGeom>
          <a:ln w="57150" cap="flat">
            <a:solidFill>
              <a:srgbClr val="473B3B"/>
            </a:solidFill>
            <a:prstDash val="solid"/>
            <a:headEnd type="none" w="sm" len="sm"/>
            <a:tailEnd type="triangle" w="lg" len="med"/>
          </a:ln>
        </p:spPr>
      </p:sp>
      <p:sp>
        <p:nvSpPr>
          <p:cNvPr id="11" name="AutoShape 11"/>
          <p:cNvSpPr/>
          <p:nvPr/>
        </p:nvSpPr>
        <p:spPr>
          <a:xfrm>
            <a:off x="7172618" y="7793048"/>
            <a:ext cx="1047769" cy="0"/>
          </a:xfrm>
          <a:prstGeom prst="line">
            <a:avLst/>
          </a:prstGeom>
          <a:ln w="57150" cap="flat">
            <a:solidFill>
              <a:srgbClr val="473B3B"/>
            </a:solidFill>
            <a:prstDash val="solid"/>
            <a:headEnd type="none" w="sm" len="sm"/>
            <a:tailEnd type="triangle" w="lg" len="med"/>
          </a:ln>
        </p:spPr>
      </p:sp>
      <p:sp>
        <p:nvSpPr>
          <p:cNvPr id="12" name="AutoShape 12"/>
          <p:cNvSpPr/>
          <p:nvPr/>
        </p:nvSpPr>
        <p:spPr>
          <a:xfrm flipV="1">
            <a:off x="7159568" y="4532630"/>
            <a:ext cx="26099" cy="1447949"/>
          </a:xfrm>
          <a:prstGeom prst="line">
            <a:avLst/>
          </a:prstGeom>
          <a:ln w="57150" cap="flat">
            <a:solidFill>
              <a:srgbClr val="473B3B"/>
            </a:solidFill>
            <a:prstDash val="solid"/>
            <a:headEnd type="none" w="sm" len="sm"/>
            <a:tailEnd type="none" w="sm" len="sm"/>
          </a:ln>
        </p:spPr>
      </p:sp>
      <p:sp>
        <p:nvSpPr>
          <p:cNvPr id="13" name="AutoShape 13"/>
          <p:cNvSpPr/>
          <p:nvPr/>
        </p:nvSpPr>
        <p:spPr>
          <a:xfrm>
            <a:off x="7172618" y="4532135"/>
            <a:ext cx="1047769" cy="0"/>
          </a:xfrm>
          <a:prstGeom prst="line">
            <a:avLst/>
          </a:prstGeom>
          <a:ln w="57150" cap="flat">
            <a:solidFill>
              <a:srgbClr val="473B3B"/>
            </a:solidFill>
            <a:prstDash val="solid"/>
            <a:headEnd type="none" w="sm" len="sm"/>
            <a:tailEnd type="triangle" w="lg" len="med"/>
          </a:ln>
        </p:spPr>
      </p:sp>
      <p:sp>
        <p:nvSpPr>
          <p:cNvPr id="14" name="AutoShape 14"/>
          <p:cNvSpPr/>
          <p:nvPr/>
        </p:nvSpPr>
        <p:spPr>
          <a:xfrm>
            <a:off x="7172618" y="5980579"/>
            <a:ext cx="1047769" cy="0"/>
          </a:xfrm>
          <a:prstGeom prst="line">
            <a:avLst/>
          </a:prstGeom>
          <a:ln w="57150" cap="flat">
            <a:solidFill>
              <a:srgbClr val="473B3B"/>
            </a:solidFill>
            <a:prstDash val="solid"/>
            <a:headEnd type="none" w="sm" len="sm"/>
            <a:tailEnd type="triangle" w="lg" len="med"/>
          </a:ln>
        </p:spPr>
      </p:sp>
      <p:sp>
        <p:nvSpPr>
          <p:cNvPr id="15" name="TextBox 15"/>
          <p:cNvSpPr txBox="1"/>
          <p:nvPr/>
        </p:nvSpPr>
        <p:spPr>
          <a:xfrm>
            <a:off x="1966810" y="212860"/>
            <a:ext cx="15012221" cy="1376934"/>
          </a:xfrm>
          <a:prstGeom prst="rect">
            <a:avLst/>
          </a:prstGeom>
        </p:spPr>
        <p:txBody>
          <a:bodyPr lIns="0" tIns="0" rIns="0" bIns="0" rtlCol="0" anchor="t">
            <a:spAutoFit/>
          </a:bodyPr>
          <a:lstStyle/>
          <a:p>
            <a:pPr algn="just">
              <a:lnSpc>
                <a:spcPts val="5417"/>
              </a:lnSpc>
            </a:pPr>
            <a:r>
              <a:rPr lang="en-US" sz="4299" dirty="0">
                <a:solidFill>
                  <a:srgbClr val="863D3D"/>
                </a:solidFill>
                <a:latin typeface="#9Slide07 SVNUT Triumph Press"/>
              </a:rPr>
              <a:t>2. </a:t>
            </a:r>
            <a:r>
              <a:rPr lang="en-US" sz="4299" dirty="0" err="1">
                <a:solidFill>
                  <a:srgbClr val="863D3D"/>
                </a:solidFill>
                <a:latin typeface="#9Slide07 SVNUT Triumph Press"/>
              </a:rPr>
              <a:t>Các</a:t>
            </a:r>
            <a:r>
              <a:rPr lang="en-US" sz="4299" dirty="0">
                <a:solidFill>
                  <a:srgbClr val="863D3D"/>
                </a:solidFill>
                <a:latin typeface="#9Slide07 SVNUT Triumph Press"/>
              </a:rPr>
              <a:t> </a:t>
            </a:r>
            <a:r>
              <a:rPr lang="en-US" sz="4299" dirty="0" err="1">
                <a:solidFill>
                  <a:srgbClr val="863D3D"/>
                </a:solidFill>
                <a:latin typeface="#9Slide07 SVNUT Triumph Press"/>
              </a:rPr>
              <a:t>yếu</a:t>
            </a:r>
            <a:r>
              <a:rPr lang="en-US" sz="4299" dirty="0">
                <a:solidFill>
                  <a:srgbClr val="863D3D"/>
                </a:solidFill>
                <a:latin typeface="#9Slide07 SVNUT Triumph Press"/>
              </a:rPr>
              <a:t> </a:t>
            </a:r>
            <a:r>
              <a:rPr lang="en-US" sz="4299" dirty="0" err="1">
                <a:solidFill>
                  <a:srgbClr val="863D3D"/>
                </a:solidFill>
                <a:latin typeface="#9Slide07 SVNUT Triumph Press"/>
              </a:rPr>
              <a:t>tố</a:t>
            </a:r>
            <a:r>
              <a:rPr lang="en-US" sz="4299" dirty="0">
                <a:solidFill>
                  <a:srgbClr val="863D3D"/>
                </a:solidFill>
                <a:latin typeface="#9Slide07 SVNUT Triumph Press"/>
              </a:rPr>
              <a:t> </a:t>
            </a:r>
            <a:r>
              <a:rPr lang="en-US" sz="4299" dirty="0" err="1">
                <a:solidFill>
                  <a:srgbClr val="863D3D"/>
                </a:solidFill>
                <a:latin typeface="#9Slide07 SVNUT Triumph Press"/>
              </a:rPr>
              <a:t>đặc</a:t>
            </a:r>
            <a:r>
              <a:rPr lang="en-US" sz="4299" dirty="0">
                <a:solidFill>
                  <a:srgbClr val="863D3D"/>
                </a:solidFill>
                <a:latin typeface="#9Slide07 SVNUT Triumph Press"/>
              </a:rPr>
              <a:t> </a:t>
            </a:r>
            <a:r>
              <a:rPr lang="en-US" sz="4299" dirty="0" err="1">
                <a:solidFill>
                  <a:srgbClr val="863D3D"/>
                </a:solidFill>
                <a:latin typeface="#9Slide07 SVNUT Triumph Press"/>
              </a:rPr>
              <a:t>trưng</a:t>
            </a:r>
            <a:r>
              <a:rPr lang="en-US" sz="4299" dirty="0">
                <a:solidFill>
                  <a:srgbClr val="863D3D"/>
                </a:solidFill>
                <a:latin typeface="#9Slide07 SVNUT Triumph Press"/>
              </a:rPr>
              <a:t> </a:t>
            </a:r>
            <a:r>
              <a:rPr lang="en-US" sz="4299" dirty="0" err="1">
                <a:solidFill>
                  <a:srgbClr val="863D3D"/>
                </a:solidFill>
                <a:latin typeface="#9Slide07 SVNUT Triumph Press"/>
              </a:rPr>
              <a:t>của</a:t>
            </a:r>
            <a:r>
              <a:rPr lang="en-US" sz="4299" dirty="0">
                <a:solidFill>
                  <a:srgbClr val="863D3D"/>
                </a:solidFill>
                <a:latin typeface="#9Slide07 SVNUT Triumph Press"/>
              </a:rPr>
              <a:t> </a:t>
            </a:r>
            <a:r>
              <a:rPr lang="en-US" sz="4299" dirty="0" err="1">
                <a:solidFill>
                  <a:srgbClr val="863D3D"/>
                </a:solidFill>
                <a:latin typeface="#9Slide07 SVNUT Triumph Press"/>
              </a:rPr>
              <a:t>truyện</a:t>
            </a:r>
            <a:r>
              <a:rPr lang="en-US" sz="4299" dirty="0">
                <a:solidFill>
                  <a:srgbClr val="863D3D"/>
                </a:solidFill>
                <a:latin typeface="#9Slide07 SVNUT Triumph Press"/>
              </a:rPr>
              <a:t> </a:t>
            </a:r>
            <a:r>
              <a:rPr lang="en-US" sz="4299" dirty="0" err="1">
                <a:solidFill>
                  <a:srgbClr val="863D3D"/>
                </a:solidFill>
                <a:latin typeface="#9Slide07 SVNUT Triumph Press"/>
              </a:rPr>
              <a:t>thơ</a:t>
            </a:r>
            <a:r>
              <a:rPr lang="en-US" sz="4299" dirty="0">
                <a:solidFill>
                  <a:srgbClr val="863D3D"/>
                </a:solidFill>
                <a:latin typeface="#9Slide07 SVNUT Triumph Press"/>
              </a:rPr>
              <a:t> </a:t>
            </a:r>
            <a:r>
              <a:rPr lang="en-US" sz="4299" dirty="0" err="1">
                <a:solidFill>
                  <a:srgbClr val="863D3D"/>
                </a:solidFill>
                <a:latin typeface="#9Slide07 SVNUT Triumph Press"/>
              </a:rPr>
              <a:t>Nôm</a:t>
            </a:r>
            <a:r>
              <a:rPr lang="en-US" sz="4299" dirty="0">
                <a:solidFill>
                  <a:srgbClr val="863D3D"/>
                </a:solidFill>
                <a:latin typeface="#9Slide07 SVNUT Triumph Press"/>
              </a:rPr>
              <a:t> </a:t>
            </a:r>
            <a:r>
              <a:rPr lang="en-US" sz="4299" dirty="0" err="1">
                <a:solidFill>
                  <a:srgbClr val="863D3D"/>
                </a:solidFill>
                <a:latin typeface="#9Slide07 SVNUT Triumph Press"/>
              </a:rPr>
              <a:t>được</a:t>
            </a:r>
            <a:r>
              <a:rPr lang="en-US" sz="4299" dirty="0">
                <a:solidFill>
                  <a:srgbClr val="863D3D"/>
                </a:solidFill>
                <a:latin typeface="#9Slide07 SVNUT Triumph Press"/>
              </a:rPr>
              <a:t> </a:t>
            </a:r>
            <a:r>
              <a:rPr lang="en-US" sz="4299" dirty="0" err="1">
                <a:solidFill>
                  <a:srgbClr val="863D3D"/>
                </a:solidFill>
                <a:latin typeface="#9Slide07 SVNUT Triumph Press"/>
              </a:rPr>
              <a:t>thể</a:t>
            </a:r>
            <a:r>
              <a:rPr lang="en-US" sz="4299" dirty="0">
                <a:solidFill>
                  <a:srgbClr val="863D3D"/>
                </a:solidFill>
                <a:latin typeface="#9Slide07 SVNUT Triumph Press"/>
              </a:rPr>
              <a:t> </a:t>
            </a:r>
            <a:r>
              <a:rPr lang="en-US" sz="4299" dirty="0" err="1">
                <a:solidFill>
                  <a:srgbClr val="863D3D"/>
                </a:solidFill>
                <a:latin typeface="#9Slide07 SVNUT Triumph Press"/>
              </a:rPr>
              <a:t>hiện</a:t>
            </a:r>
            <a:r>
              <a:rPr lang="en-US" sz="4299" dirty="0">
                <a:solidFill>
                  <a:srgbClr val="863D3D"/>
                </a:solidFill>
                <a:latin typeface="#9Slide07 SVNUT Triumph Press"/>
              </a:rPr>
              <a:t> </a:t>
            </a:r>
            <a:r>
              <a:rPr lang="en-US" sz="4299" dirty="0" err="1">
                <a:solidFill>
                  <a:srgbClr val="863D3D"/>
                </a:solidFill>
                <a:latin typeface="#9Slide07 SVNUT Triumph Press"/>
              </a:rPr>
              <a:t>trong</a:t>
            </a:r>
            <a:r>
              <a:rPr lang="en-US" sz="4299" dirty="0">
                <a:solidFill>
                  <a:srgbClr val="863D3D"/>
                </a:solidFill>
                <a:latin typeface="#9Slide07 SVNUT Triumph Press"/>
              </a:rPr>
              <a:t> </a:t>
            </a:r>
            <a:r>
              <a:rPr lang="en-US" sz="4299" dirty="0" err="1">
                <a:solidFill>
                  <a:srgbClr val="863D3D"/>
                </a:solidFill>
                <a:latin typeface="#9Slide07 SVNUT Triumph Press"/>
              </a:rPr>
              <a:t>đoạn</a:t>
            </a:r>
            <a:r>
              <a:rPr lang="en-US" sz="4299" dirty="0">
                <a:solidFill>
                  <a:srgbClr val="863D3D"/>
                </a:solidFill>
                <a:latin typeface="#9Slide07 SVNUT Triumph Press"/>
              </a:rPr>
              <a:t> </a:t>
            </a:r>
            <a:r>
              <a:rPr lang="en-US" sz="4299" dirty="0" err="1">
                <a:solidFill>
                  <a:srgbClr val="863D3D"/>
                </a:solidFill>
                <a:latin typeface="#9Slide07 SVNUT Triumph Press"/>
              </a:rPr>
              <a:t>trích</a:t>
            </a:r>
            <a:r>
              <a:rPr lang="en-US" sz="4299" dirty="0">
                <a:solidFill>
                  <a:srgbClr val="863D3D"/>
                </a:solidFill>
                <a:latin typeface="#9Slide07 SVNUT Triumph Press"/>
              </a:rPr>
              <a:t> “Kim - </a:t>
            </a:r>
            <a:r>
              <a:rPr lang="en-US" sz="4299" dirty="0" err="1">
                <a:solidFill>
                  <a:srgbClr val="863D3D"/>
                </a:solidFill>
                <a:latin typeface="#9Slide07 SVNUT Triumph Press"/>
              </a:rPr>
              <a:t>Kiều</a:t>
            </a:r>
            <a:r>
              <a:rPr lang="en-US" sz="4299" dirty="0">
                <a:solidFill>
                  <a:srgbClr val="863D3D"/>
                </a:solidFill>
                <a:latin typeface="#9Slide07 SVNUT Triumph Press"/>
              </a:rPr>
              <a:t> </a:t>
            </a:r>
            <a:r>
              <a:rPr lang="en-US" sz="4299" dirty="0" err="1">
                <a:solidFill>
                  <a:srgbClr val="863D3D"/>
                </a:solidFill>
                <a:latin typeface="#9Slide07 SVNUT Triumph Press"/>
              </a:rPr>
              <a:t>gặp</a:t>
            </a:r>
            <a:r>
              <a:rPr lang="en-US" sz="4299" dirty="0">
                <a:solidFill>
                  <a:srgbClr val="863D3D"/>
                </a:solidFill>
                <a:latin typeface="#9Slide07 SVNUT Triumph Press"/>
              </a:rPr>
              <a:t> </a:t>
            </a:r>
            <a:r>
              <a:rPr lang="en-US" sz="4299" dirty="0" err="1">
                <a:solidFill>
                  <a:srgbClr val="863D3D"/>
                </a:solidFill>
                <a:latin typeface="#9Slide07 SVNUT Triumph Press"/>
              </a:rPr>
              <a:t>gỡ</a:t>
            </a:r>
            <a:r>
              <a:rPr lang="en-US" sz="4299" dirty="0">
                <a:solidFill>
                  <a:srgbClr val="863D3D"/>
                </a:solidFill>
                <a:latin typeface="#9Slide07 SVNUT Triumph Press"/>
              </a:rPr>
              <a:t>”</a:t>
            </a:r>
          </a:p>
        </p:txBody>
      </p:sp>
      <p:sp>
        <p:nvSpPr>
          <p:cNvPr id="16" name="TextBox 16"/>
          <p:cNvSpPr txBox="1"/>
          <p:nvPr/>
        </p:nvSpPr>
        <p:spPr>
          <a:xfrm>
            <a:off x="2584770" y="1625660"/>
            <a:ext cx="7912296" cy="748031"/>
          </a:xfrm>
          <a:prstGeom prst="rect">
            <a:avLst/>
          </a:prstGeom>
        </p:spPr>
        <p:txBody>
          <a:bodyPr lIns="0" tIns="0" rIns="0" bIns="0" rtlCol="0" anchor="t">
            <a:spAutoFit/>
          </a:bodyPr>
          <a:lstStyle/>
          <a:p>
            <a:pPr algn="just">
              <a:lnSpc>
                <a:spcPts val="6019"/>
              </a:lnSpc>
            </a:pPr>
            <a:r>
              <a:rPr lang="en-US" sz="4299" dirty="0">
                <a:solidFill>
                  <a:srgbClr val="473B3B"/>
                </a:solidFill>
                <a:latin typeface="Roboto Condensed Bold"/>
              </a:rPr>
              <a:t>b. </a:t>
            </a:r>
            <a:r>
              <a:rPr lang="en-US" sz="4299" dirty="0" err="1">
                <a:solidFill>
                  <a:srgbClr val="473B3B"/>
                </a:solidFill>
                <a:latin typeface="Roboto Condensed Bold"/>
              </a:rPr>
              <a:t>Nhân</a:t>
            </a:r>
            <a:r>
              <a:rPr lang="en-US" sz="4299" dirty="0">
                <a:solidFill>
                  <a:srgbClr val="473B3B"/>
                </a:solidFill>
                <a:latin typeface="Roboto Condensed Bold"/>
              </a:rPr>
              <a:t> </a:t>
            </a:r>
            <a:r>
              <a:rPr lang="en-US" sz="4299" dirty="0" err="1">
                <a:solidFill>
                  <a:srgbClr val="473B3B"/>
                </a:solidFill>
                <a:latin typeface="Roboto Condensed Bold"/>
              </a:rPr>
              <a:t>vật</a:t>
            </a:r>
            <a:endParaRPr lang="en-US" sz="4299" dirty="0">
              <a:solidFill>
                <a:srgbClr val="473B3B"/>
              </a:solidFill>
              <a:latin typeface="Roboto Condensed Bold"/>
            </a:endParaRPr>
          </a:p>
        </p:txBody>
      </p:sp>
      <p:sp>
        <p:nvSpPr>
          <p:cNvPr id="17" name="TextBox 17"/>
          <p:cNvSpPr txBox="1"/>
          <p:nvPr/>
        </p:nvSpPr>
        <p:spPr>
          <a:xfrm>
            <a:off x="5554941" y="2468940"/>
            <a:ext cx="8168844" cy="981075"/>
          </a:xfrm>
          <a:prstGeom prst="rect">
            <a:avLst/>
          </a:prstGeom>
        </p:spPr>
        <p:txBody>
          <a:bodyPr lIns="0" tIns="0" rIns="0" bIns="0" rtlCol="0" anchor="t">
            <a:spAutoFit/>
          </a:bodyPr>
          <a:lstStyle/>
          <a:p>
            <a:pPr algn="l">
              <a:lnSpc>
                <a:spcPts val="7496"/>
              </a:lnSpc>
            </a:pPr>
            <a:r>
              <a:rPr lang="en-US" sz="6247" dirty="0" err="1">
                <a:solidFill>
                  <a:srgbClr val="863D3D"/>
                </a:solidFill>
                <a:latin typeface="#9Slide05 SVNCookie"/>
              </a:rPr>
              <a:t>Chân</a:t>
            </a:r>
            <a:r>
              <a:rPr lang="en-US" sz="6247" dirty="0">
                <a:solidFill>
                  <a:srgbClr val="863D3D"/>
                </a:solidFill>
                <a:latin typeface="#9Slide05 SVNCookie"/>
              </a:rPr>
              <a:t> dung </a:t>
            </a:r>
            <a:r>
              <a:rPr lang="en-US" sz="6247" dirty="0" err="1">
                <a:solidFill>
                  <a:srgbClr val="863D3D"/>
                </a:solidFill>
                <a:latin typeface="#9Slide05 SVNCookie"/>
              </a:rPr>
              <a:t>nhân</a:t>
            </a:r>
            <a:r>
              <a:rPr lang="en-US" sz="6247" dirty="0">
                <a:solidFill>
                  <a:srgbClr val="863D3D"/>
                </a:solidFill>
                <a:latin typeface="#9Slide05 SVNCookie"/>
              </a:rPr>
              <a:t> </a:t>
            </a:r>
            <a:r>
              <a:rPr lang="en-US" sz="6247" dirty="0" err="1">
                <a:solidFill>
                  <a:srgbClr val="863D3D"/>
                </a:solidFill>
                <a:latin typeface="#9Slide05 SVNCookie"/>
              </a:rPr>
              <a:t>vật</a:t>
            </a:r>
            <a:r>
              <a:rPr lang="en-US" sz="6247" dirty="0">
                <a:solidFill>
                  <a:srgbClr val="863D3D"/>
                </a:solidFill>
                <a:latin typeface="#9Slide05 SVNCookie"/>
              </a:rPr>
              <a:t> Kim </a:t>
            </a:r>
            <a:r>
              <a:rPr lang="en-US" sz="6247" dirty="0" err="1">
                <a:solidFill>
                  <a:srgbClr val="863D3D"/>
                </a:solidFill>
                <a:latin typeface="#9Slide05 SVNCookie"/>
              </a:rPr>
              <a:t>Trọng</a:t>
            </a:r>
            <a:endParaRPr lang="en-US" sz="6247" dirty="0">
              <a:solidFill>
                <a:srgbClr val="863D3D"/>
              </a:solidFill>
              <a:latin typeface="#9Slide05 SVNCookie"/>
            </a:endParaRPr>
          </a:p>
        </p:txBody>
      </p:sp>
      <p:sp>
        <p:nvSpPr>
          <p:cNvPr id="18" name="TextBox 18"/>
          <p:cNvSpPr txBox="1"/>
          <p:nvPr/>
        </p:nvSpPr>
        <p:spPr>
          <a:xfrm>
            <a:off x="8412185" y="4177605"/>
            <a:ext cx="8566846" cy="1216025"/>
          </a:xfrm>
          <a:prstGeom prst="rect">
            <a:avLst/>
          </a:prstGeom>
        </p:spPr>
        <p:txBody>
          <a:bodyPr lIns="0" tIns="0" rIns="0" bIns="0" rtlCol="0" anchor="t">
            <a:spAutoFit/>
          </a:bodyPr>
          <a:lstStyle/>
          <a:p>
            <a:pPr algn="l">
              <a:lnSpc>
                <a:spcPts val="4899"/>
              </a:lnSpc>
            </a:pPr>
            <a:r>
              <a:rPr lang="en-US" sz="3499">
                <a:solidFill>
                  <a:srgbClr val="863D3D"/>
                </a:solidFill>
                <a:latin typeface="Roboto Condensed"/>
              </a:rPr>
              <a:t>Vốn nhà trâm anh</a:t>
            </a:r>
            <a:r>
              <a:rPr lang="en-US" sz="3499">
                <a:solidFill>
                  <a:srgbClr val="473B3B"/>
                </a:solidFill>
                <a:latin typeface="Roboto Condensed"/>
              </a:rPr>
              <a:t>: con nhà quyền quý, dòng dõi hiển hách</a:t>
            </a:r>
          </a:p>
        </p:txBody>
      </p:sp>
      <p:sp>
        <p:nvSpPr>
          <p:cNvPr id="19" name="TextBox 19"/>
          <p:cNvSpPr txBox="1"/>
          <p:nvPr/>
        </p:nvSpPr>
        <p:spPr>
          <a:xfrm>
            <a:off x="4277513" y="4659290"/>
            <a:ext cx="2661686" cy="1216025"/>
          </a:xfrm>
          <a:prstGeom prst="rect">
            <a:avLst/>
          </a:prstGeom>
        </p:spPr>
        <p:txBody>
          <a:bodyPr lIns="0" tIns="0" rIns="0" bIns="0" rtlCol="0" anchor="t">
            <a:spAutoFit/>
          </a:bodyPr>
          <a:lstStyle/>
          <a:p>
            <a:pPr marL="755649" lvl="1" indent="-377824" algn="just">
              <a:lnSpc>
                <a:spcPts val="4899"/>
              </a:lnSpc>
              <a:buFont typeface="Arial"/>
              <a:buChar char="•"/>
            </a:pPr>
            <a:r>
              <a:rPr lang="en-US" sz="3499" dirty="0" err="1">
                <a:solidFill>
                  <a:srgbClr val="473B3B"/>
                </a:solidFill>
                <a:latin typeface="Roboto Condensed"/>
              </a:rPr>
              <a:t>Xuất</a:t>
            </a:r>
            <a:r>
              <a:rPr lang="en-US" sz="3499" dirty="0">
                <a:solidFill>
                  <a:srgbClr val="473B3B"/>
                </a:solidFill>
                <a:latin typeface="Roboto Condensed"/>
              </a:rPr>
              <a:t> </a:t>
            </a:r>
            <a:r>
              <a:rPr lang="en-US" sz="3499" dirty="0" err="1">
                <a:solidFill>
                  <a:srgbClr val="473B3B"/>
                </a:solidFill>
                <a:latin typeface="Roboto Condensed"/>
              </a:rPr>
              <a:t>thân</a:t>
            </a:r>
            <a:endParaRPr lang="en-US" sz="3499" dirty="0">
              <a:solidFill>
                <a:srgbClr val="473B3B"/>
              </a:solidFill>
              <a:latin typeface="Roboto Condensed"/>
            </a:endParaRPr>
          </a:p>
          <a:p>
            <a:pPr algn="just">
              <a:lnSpc>
                <a:spcPts val="4899"/>
              </a:lnSpc>
            </a:pPr>
            <a:endParaRPr lang="en-US" sz="3499" dirty="0">
              <a:solidFill>
                <a:srgbClr val="473B3B"/>
              </a:solidFill>
              <a:latin typeface="Roboto Condensed"/>
            </a:endParaRPr>
          </a:p>
        </p:txBody>
      </p:sp>
      <p:sp>
        <p:nvSpPr>
          <p:cNvPr id="20" name="TextBox 20"/>
          <p:cNvSpPr txBox="1"/>
          <p:nvPr/>
        </p:nvSpPr>
        <p:spPr>
          <a:xfrm>
            <a:off x="4277513" y="3647380"/>
            <a:ext cx="5323373" cy="596900"/>
          </a:xfrm>
          <a:prstGeom prst="rect">
            <a:avLst/>
          </a:prstGeom>
        </p:spPr>
        <p:txBody>
          <a:bodyPr lIns="0" tIns="0" rIns="0" bIns="0" rtlCol="0" anchor="t">
            <a:spAutoFit/>
          </a:bodyPr>
          <a:lstStyle/>
          <a:p>
            <a:pPr marL="755649" lvl="1" indent="-377824" algn="just">
              <a:lnSpc>
                <a:spcPts val="4899"/>
              </a:lnSpc>
              <a:buFont typeface="Arial"/>
              <a:buChar char="•"/>
            </a:pPr>
            <a:r>
              <a:rPr lang="en-US" sz="3499" dirty="0" err="1">
                <a:solidFill>
                  <a:srgbClr val="473B3B"/>
                </a:solidFill>
                <a:latin typeface="Roboto Condensed"/>
              </a:rPr>
              <a:t>Họ</a:t>
            </a:r>
            <a:r>
              <a:rPr lang="en-US" sz="3499" dirty="0">
                <a:solidFill>
                  <a:srgbClr val="473B3B"/>
                </a:solidFill>
                <a:latin typeface="Roboto Condensed"/>
              </a:rPr>
              <a:t> </a:t>
            </a:r>
            <a:r>
              <a:rPr lang="en-US" sz="3499" dirty="0">
                <a:solidFill>
                  <a:srgbClr val="863D3D"/>
                </a:solidFill>
                <a:latin typeface="Roboto Condensed"/>
              </a:rPr>
              <a:t>Kim,</a:t>
            </a:r>
            <a:r>
              <a:rPr lang="en-US" sz="3499" dirty="0">
                <a:solidFill>
                  <a:srgbClr val="473B3B"/>
                </a:solidFill>
                <a:latin typeface="Roboto Condensed"/>
              </a:rPr>
              <a:t> </a:t>
            </a:r>
            <a:r>
              <a:rPr lang="en-US" sz="3499" dirty="0" err="1">
                <a:solidFill>
                  <a:srgbClr val="473B3B"/>
                </a:solidFill>
                <a:latin typeface="Roboto Condensed"/>
              </a:rPr>
              <a:t>tên</a:t>
            </a:r>
            <a:r>
              <a:rPr lang="en-US" sz="3499" dirty="0">
                <a:solidFill>
                  <a:srgbClr val="473B3B"/>
                </a:solidFill>
                <a:latin typeface="Roboto Condensed"/>
              </a:rPr>
              <a:t> </a:t>
            </a:r>
            <a:r>
              <a:rPr lang="en-US" sz="3499" dirty="0" err="1">
                <a:solidFill>
                  <a:srgbClr val="863D3D"/>
                </a:solidFill>
                <a:latin typeface="Roboto Condensed"/>
              </a:rPr>
              <a:t>Trọng</a:t>
            </a:r>
            <a:r>
              <a:rPr lang="en-US" sz="3499" dirty="0">
                <a:solidFill>
                  <a:srgbClr val="863D3D"/>
                </a:solidFill>
                <a:latin typeface="Roboto Condensed"/>
              </a:rPr>
              <a:t> </a:t>
            </a:r>
          </a:p>
        </p:txBody>
      </p:sp>
      <p:sp>
        <p:nvSpPr>
          <p:cNvPr id="21" name="TextBox 21"/>
          <p:cNvSpPr txBox="1"/>
          <p:nvPr/>
        </p:nvSpPr>
        <p:spPr>
          <a:xfrm>
            <a:off x="8412185" y="5677366"/>
            <a:ext cx="8847115" cy="596900"/>
          </a:xfrm>
          <a:prstGeom prst="rect">
            <a:avLst/>
          </a:prstGeom>
        </p:spPr>
        <p:txBody>
          <a:bodyPr lIns="0" tIns="0" rIns="0" bIns="0" rtlCol="0" anchor="t">
            <a:spAutoFit/>
          </a:bodyPr>
          <a:lstStyle/>
          <a:p>
            <a:pPr algn="l">
              <a:lnSpc>
                <a:spcPts val="4899"/>
              </a:lnSpc>
            </a:pPr>
            <a:r>
              <a:rPr lang="en-US" sz="3499">
                <a:solidFill>
                  <a:srgbClr val="863D3D"/>
                </a:solidFill>
                <a:latin typeface="Roboto Condensed"/>
              </a:rPr>
              <a:t>Nền phú hậu bậc danh tài</a:t>
            </a:r>
            <a:r>
              <a:rPr lang="en-US" sz="3499">
                <a:solidFill>
                  <a:srgbClr val="473B3B"/>
                </a:solidFill>
                <a:latin typeface="Roboto Condensed"/>
              </a:rPr>
              <a:t>: người tài giỏi nổi tiếng</a:t>
            </a:r>
          </a:p>
        </p:txBody>
      </p:sp>
      <p:sp>
        <p:nvSpPr>
          <p:cNvPr id="22" name="TextBox 22"/>
          <p:cNvSpPr txBox="1"/>
          <p:nvPr/>
        </p:nvSpPr>
        <p:spPr>
          <a:xfrm>
            <a:off x="4277513" y="6723040"/>
            <a:ext cx="2661686" cy="596900"/>
          </a:xfrm>
          <a:prstGeom prst="rect">
            <a:avLst/>
          </a:prstGeom>
        </p:spPr>
        <p:txBody>
          <a:bodyPr lIns="0" tIns="0" rIns="0" bIns="0" rtlCol="0" anchor="t">
            <a:spAutoFit/>
          </a:bodyPr>
          <a:lstStyle/>
          <a:p>
            <a:pPr marL="755649" lvl="1" indent="-377824" algn="just">
              <a:lnSpc>
                <a:spcPts val="4899"/>
              </a:lnSpc>
              <a:buFont typeface="Arial"/>
              <a:buChar char="•"/>
            </a:pPr>
            <a:r>
              <a:rPr lang="en-US" sz="3499" dirty="0" err="1">
                <a:solidFill>
                  <a:srgbClr val="473B3B"/>
                </a:solidFill>
                <a:latin typeface="Roboto Condensed"/>
              </a:rPr>
              <a:t>Ngoại</a:t>
            </a:r>
            <a:r>
              <a:rPr lang="en-US" sz="3499" dirty="0">
                <a:solidFill>
                  <a:srgbClr val="473B3B"/>
                </a:solidFill>
                <a:latin typeface="Roboto Condensed"/>
              </a:rPr>
              <a:t> </a:t>
            </a:r>
            <a:r>
              <a:rPr lang="en-US" sz="3499" dirty="0" err="1">
                <a:solidFill>
                  <a:srgbClr val="473B3B"/>
                </a:solidFill>
                <a:latin typeface="Roboto Condensed"/>
              </a:rPr>
              <a:t>hình</a:t>
            </a:r>
            <a:endParaRPr lang="en-US" sz="3499" dirty="0">
              <a:solidFill>
                <a:srgbClr val="473B3B"/>
              </a:solidFill>
              <a:latin typeface="Roboto Condensed"/>
            </a:endParaRPr>
          </a:p>
        </p:txBody>
      </p:sp>
      <p:sp>
        <p:nvSpPr>
          <p:cNvPr id="23" name="TextBox 23"/>
          <p:cNvSpPr txBox="1"/>
          <p:nvPr/>
        </p:nvSpPr>
        <p:spPr>
          <a:xfrm>
            <a:off x="8412185" y="6457927"/>
            <a:ext cx="8847115" cy="596900"/>
          </a:xfrm>
          <a:prstGeom prst="rect">
            <a:avLst/>
          </a:prstGeom>
        </p:spPr>
        <p:txBody>
          <a:bodyPr lIns="0" tIns="0" rIns="0" bIns="0" rtlCol="0" anchor="t">
            <a:spAutoFit/>
          </a:bodyPr>
          <a:lstStyle/>
          <a:p>
            <a:pPr algn="l">
              <a:lnSpc>
                <a:spcPts val="4899"/>
              </a:lnSpc>
            </a:pPr>
            <a:r>
              <a:rPr lang="en-US" sz="3499">
                <a:solidFill>
                  <a:srgbClr val="863D3D"/>
                </a:solidFill>
                <a:latin typeface="Roboto Condensed"/>
              </a:rPr>
              <a:t>Hài văn: </a:t>
            </a:r>
            <a:r>
              <a:rPr lang="en-US" sz="3499">
                <a:solidFill>
                  <a:srgbClr val="473B3B"/>
                </a:solidFill>
                <a:latin typeface="Roboto Condensed"/>
              </a:rPr>
              <a:t>giày thêu đường vân tỉ mỉ</a:t>
            </a:r>
          </a:p>
        </p:txBody>
      </p:sp>
      <p:sp>
        <p:nvSpPr>
          <p:cNvPr id="25" name="TextBox 25"/>
          <p:cNvSpPr txBox="1"/>
          <p:nvPr/>
        </p:nvSpPr>
        <p:spPr>
          <a:xfrm>
            <a:off x="8412185" y="7308850"/>
            <a:ext cx="8847115" cy="1216025"/>
          </a:xfrm>
          <a:prstGeom prst="rect">
            <a:avLst/>
          </a:prstGeom>
        </p:spPr>
        <p:txBody>
          <a:bodyPr lIns="0" tIns="0" rIns="0" bIns="0" rtlCol="0" anchor="t">
            <a:spAutoFit/>
          </a:bodyPr>
          <a:lstStyle/>
          <a:p>
            <a:pPr algn="l">
              <a:lnSpc>
                <a:spcPts val="4899"/>
              </a:lnSpc>
            </a:pPr>
            <a:r>
              <a:rPr lang="en-US" sz="3499">
                <a:solidFill>
                  <a:srgbClr val="863D3D"/>
                </a:solidFill>
                <a:latin typeface="Roboto Condensed"/>
              </a:rPr>
              <a:t>Phong tư tài mạo tót vời: </a:t>
            </a:r>
            <a:r>
              <a:rPr lang="en-US" sz="3499">
                <a:solidFill>
                  <a:srgbClr val="473B3B"/>
                </a:solidFill>
                <a:latin typeface="Roboto Condensed"/>
              </a:rPr>
              <a:t>vẻ mặt thông minh, tướng mạo tuấn tú hơn người</a:t>
            </a:r>
          </a:p>
        </p:txBody>
      </p:sp>
      <p:sp>
        <p:nvSpPr>
          <p:cNvPr id="26" name="TextBox 26"/>
          <p:cNvSpPr txBox="1"/>
          <p:nvPr/>
        </p:nvSpPr>
        <p:spPr>
          <a:xfrm>
            <a:off x="4277513" y="8661400"/>
            <a:ext cx="2661686" cy="596900"/>
          </a:xfrm>
          <a:prstGeom prst="rect">
            <a:avLst/>
          </a:prstGeom>
        </p:spPr>
        <p:txBody>
          <a:bodyPr lIns="0" tIns="0" rIns="0" bIns="0" rtlCol="0" anchor="t">
            <a:spAutoFit/>
          </a:bodyPr>
          <a:lstStyle/>
          <a:p>
            <a:pPr marL="755649" lvl="1" indent="-377824" algn="just">
              <a:lnSpc>
                <a:spcPts val="4899"/>
              </a:lnSpc>
              <a:buFont typeface="Arial"/>
              <a:buChar char="•"/>
            </a:pPr>
            <a:r>
              <a:rPr lang="en-US" sz="3499" dirty="0" err="1">
                <a:solidFill>
                  <a:srgbClr val="473B3B"/>
                </a:solidFill>
                <a:latin typeface="Roboto Condensed"/>
              </a:rPr>
              <a:t>Tính</a:t>
            </a:r>
            <a:r>
              <a:rPr lang="en-US" sz="3499" dirty="0">
                <a:solidFill>
                  <a:srgbClr val="473B3B"/>
                </a:solidFill>
                <a:latin typeface="Roboto Condensed"/>
              </a:rPr>
              <a:t> </a:t>
            </a:r>
            <a:r>
              <a:rPr lang="en-US" sz="3499" dirty="0" err="1">
                <a:solidFill>
                  <a:srgbClr val="473B3B"/>
                </a:solidFill>
                <a:latin typeface="Roboto Condensed"/>
              </a:rPr>
              <a:t>cách</a:t>
            </a:r>
            <a:endParaRPr lang="en-US" sz="3499" dirty="0">
              <a:solidFill>
                <a:srgbClr val="473B3B"/>
              </a:solidFill>
              <a:latin typeface="Roboto Condensed"/>
            </a:endParaRPr>
          </a:p>
        </p:txBody>
      </p:sp>
      <p:sp>
        <p:nvSpPr>
          <p:cNvPr id="27" name="TextBox 27"/>
          <p:cNvSpPr txBox="1"/>
          <p:nvPr/>
        </p:nvSpPr>
        <p:spPr>
          <a:xfrm>
            <a:off x="7159568" y="8743950"/>
            <a:ext cx="8847115" cy="1216025"/>
          </a:xfrm>
          <a:prstGeom prst="rect">
            <a:avLst/>
          </a:prstGeom>
        </p:spPr>
        <p:txBody>
          <a:bodyPr lIns="0" tIns="0" rIns="0" bIns="0" rtlCol="0" anchor="t">
            <a:spAutoFit/>
          </a:bodyPr>
          <a:lstStyle/>
          <a:p>
            <a:pPr algn="l">
              <a:lnSpc>
                <a:spcPts val="4899"/>
              </a:lnSpc>
            </a:pPr>
            <a:r>
              <a:rPr lang="en-US" sz="3499" dirty="0" err="1">
                <a:solidFill>
                  <a:srgbClr val="863D3D"/>
                </a:solidFill>
                <a:latin typeface="Roboto Condensed"/>
              </a:rPr>
              <a:t>Phong</a:t>
            </a:r>
            <a:r>
              <a:rPr lang="en-US" sz="3499" dirty="0">
                <a:solidFill>
                  <a:srgbClr val="863D3D"/>
                </a:solidFill>
                <a:latin typeface="Roboto Condensed"/>
              </a:rPr>
              <a:t> </a:t>
            </a:r>
            <a:r>
              <a:rPr lang="en-US" sz="3499" dirty="0" err="1">
                <a:solidFill>
                  <a:srgbClr val="863D3D"/>
                </a:solidFill>
                <a:latin typeface="Roboto Condensed"/>
              </a:rPr>
              <a:t>nhã</a:t>
            </a:r>
            <a:r>
              <a:rPr lang="en-US" sz="3499" dirty="0">
                <a:solidFill>
                  <a:srgbClr val="863D3D"/>
                </a:solidFill>
                <a:latin typeface="Roboto Condensed"/>
              </a:rPr>
              <a:t>, ra </a:t>
            </a:r>
            <a:r>
              <a:rPr lang="en-US" sz="3499" dirty="0" err="1">
                <a:solidFill>
                  <a:srgbClr val="863D3D"/>
                </a:solidFill>
                <a:latin typeface="Roboto Condensed"/>
              </a:rPr>
              <a:t>ngoài</a:t>
            </a:r>
            <a:r>
              <a:rPr lang="en-US" sz="3499" dirty="0">
                <a:solidFill>
                  <a:srgbClr val="863D3D"/>
                </a:solidFill>
                <a:latin typeface="Roboto Condensed"/>
              </a:rPr>
              <a:t> </a:t>
            </a:r>
            <a:r>
              <a:rPr lang="en-US" sz="3499" dirty="0" err="1">
                <a:solidFill>
                  <a:srgbClr val="863D3D"/>
                </a:solidFill>
                <a:latin typeface="Roboto Condensed"/>
              </a:rPr>
              <a:t>hào</a:t>
            </a:r>
            <a:r>
              <a:rPr lang="en-US" sz="3499" dirty="0">
                <a:solidFill>
                  <a:srgbClr val="863D3D"/>
                </a:solidFill>
                <a:latin typeface="Roboto Condensed"/>
              </a:rPr>
              <a:t> </a:t>
            </a:r>
            <a:r>
              <a:rPr lang="en-US" sz="3499" dirty="0" err="1">
                <a:solidFill>
                  <a:srgbClr val="863D3D"/>
                </a:solidFill>
                <a:latin typeface="Roboto Condensed"/>
              </a:rPr>
              <a:t>hoa</a:t>
            </a:r>
            <a:r>
              <a:rPr lang="en-US" sz="3499" dirty="0">
                <a:solidFill>
                  <a:srgbClr val="863D3D"/>
                </a:solidFill>
                <a:latin typeface="Roboto Condensed"/>
              </a:rPr>
              <a:t>: </a:t>
            </a:r>
            <a:r>
              <a:rPr lang="en-US" sz="3499" dirty="0" err="1">
                <a:solidFill>
                  <a:srgbClr val="473B3B"/>
                </a:solidFill>
                <a:latin typeface="Roboto Condensed"/>
              </a:rPr>
              <a:t>phong</a:t>
            </a:r>
            <a:r>
              <a:rPr lang="en-US" sz="3499" dirty="0">
                <a:solidFill>
                  <a:srgbClr val="473B3B"/>
                </a:solidFill>
                <a:latin typeface="Roboto Condensed"/>
              </a:rPr>
              <a:t> </a:t>
            </a:r>
            <a:r>
              <a:rPr lang="en-US" sz="3499" dirty="0" err="1">
                <a:solidFill>
                  <a:srgbClr val="473B3B"/>
                </a:solidFill>
                <a:latin typeface="Roboto Condensed"/>
              </a:rPr>
              <a:t>nhã</a:t>
            </a:r>
            <a:r>
              <a:rPr lang="en-US" sz="3499" dirty="0">
                <a:solidFill>
                  <a:srgbClr val="473B3B"/>
                </a:solidFill>
                <a:latin typeface="Roboto Condensed"/>
              </a:rPr>
              <a:t>, </a:t>
            </a:r>
            <a:r>
              <a:rPr lang="en-US" sz="3499" dirty="0" err="1">
                <a:solidFill>
                  <a:srgbClr val="473B3B"/>
                </a:solidFill>
                <a:latin typeface="Roboto Condensed"/>
              </a:rPr>
              <a:t>giao</a:t>
            </a:r>
            <a:r>
              <a:rPr lang="en-US" sz="3499" dirty="0">
                <a:solidFill>
                  <a:srgbClr val="473B3B"/>
                </a:solidFill>
                <a:latin typeface="Roboto Condensed"/>
              </a:rPr>
              <a:t> </a:t>
            </a:r>
            <a:r>
              <a:rPr lang="en-US" sz="3499" dirty="0" err="1">
                <a:solidFill>
                  <a:srgbClr val="473B3B"/>
                </a:solidFill>
                <a:latin typeface="Roboto Condensed"/>
              </a:rPr>
              <a:t>tiếp</a:t>
            </a:r>
            <a:r>
              <a:rPr lang="en-US" sz="3499" dirty="0">
                <a:solidFill>
                  <a:srgbClr val="473B3B"/>
                </a:solidFill>
                <a:latin typeface="Roboto Condensed"/>
              </a:rPr>
              <a:t>, </a:t>
            </a:r>
            <a:r>
              <a:rPr lang="en-US" sz="3499" dirty="0" err="1">
                <a:solidFill>
                  <a:srgbClr val="473B3B"/>
                </a:solidFill>
                <a:latin typeface="Roboto Condensed"/>
              </a:rPr>
              <a:t>ứng</a:t>
            </a:r>
            <a:r>
              <a:rPr lang="en-US" sz="3499" dirty="0">
                <a:solidFill>
                  <a:srgbClr val="473B3B"/>
                </a:solidFill>
                <a:latin typeface="Roboto Condensed"/>
              </a:rPr>
              <a:t> </a:t>
            </a:r>
            <a:r>
              <a:rPr lang="en-US" sz="3499" dirty="0" err="1">
                <a:solidFill>
                  <a:srgbClr val="473B3B"/>
                </a:solidFill>
                <a:latin typeface="Roboto Condensed"/>
              </a:rPr>
              <a:t>xử</a:t>
            </a:r>
            <a:r>
              <a:rPr lang="en-US" sz="3499" dirty="0">
                <a:solidFill>
                  <a:srgbClr val="473B3B"/>
                </a:solidFill>
                <a:latin typeface="Roboto Condensed"/>
              </a:rPr>
              <a:t> </a:t>
            </a:r>
            <a:r>
              <a:rPr lang="en-US" sz="3499" dirty="0" err="1">
                <a:solidFill>
                  <a:srgbClr val="473B3B"/>
                </a:solidFill>
                <a:latin typeface="Roboto Condensed"/>
              </a:rPr>
              <a:t>lịch</a:t>
            </a:r>
            <a:r>
              <a:rPr lang="en-US" sz="3499" dirty="0">
                <a:solidFill>
                  <a:srgbClr val="473B3B"/>
                </a:solidFill>
                <a:latin typeface="Roboto Condensed"/>
              </a:rPr>
              <a:t> </a:t>
            </a:r>
            <a:r>
              <a:rPr lang="en-US" sz="3499" dirty="0" err="1">
                <a:solidFill>
                  <a:srgbClr val="473B3B"/>
                </a:solidFill>
                <a:latin typeface="Roboto Condensed"/>
              </a:rPr>
              <a:t>sự</a:t>
            </a:r>
            <a:endParaRPr lang="en-US" sz="3499" dirty="0">
              <a:solidFill>
                <a:srgbClr val="473B3B"/>
              </a:solidFill>
              <a:latin typeface="Roboto Condensed"/>
            </a:endParaRPr>
          </a:p>
        </p:txBody>
      </p:sp>
      <p:sp>
        <p:nvSpPr>
          <p:cNvPr id="28" name="Freeform 28"/>
          <p:cNvSpPr/>
          <p:nvPr/>
        </p:nvSpPr>
        <p:spPr>
          <a:xfrm>
            <a:off x="189399" y="3580705"/>
            <a:ext cx="4274427" cy="6912820"/>
          </a:xfrm>
          <a:custGeom>
            <a:avLst/>
            <a:gdLst/>
            <a:ahLst/>
            <a:cxnLst/>
            <a:rect l="l" t="t" r="r" b="b"/>
            <a:pathLst>
              <a:path w="4274427" h="6912820">
                <a:moveTo>
                  <a:pt x="0" y="0"/>
                </a:moveTo>
                <a:lnTo>
                  <a:pt x="4274427" y="0"/>
                </a:lnTo>
                <a:lnTo>
                  <a:pt x="4274427" y="6912820"/>
                </a:lnTo>
                <a:lnTo>
                  <a:pt x="0" y="6912820"/>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500" fill="hold"/>
                                        <p:tgtEl>
                                          <p:spTgt spid="17"/>
                                        </p:tgtEl>
                                        <p:attrNameLst>
                                          <p:attrName>ppt_x</p:attrName>
                                        </p:attrNameLst>
                                      </p:cBhvr>
                                      <p:tavLst>
                                        <p:tav tm="0">
                                          <p:val>
                                            <p:strVal val="#ppt_x"/>
                                          </p:val>
                                        </p:tav>
                                        <p:tav tm="100000">
                                          <p:val>
                                            <p:strVal val="#ppt_x"/>
                                          </p:val>
                                        </p:tav>
                                      </p:tavLst>
                                    </p:anim>
                                    <p:anim calcmode="lin" valueType="num">
                                      <p:cBhvr additive="base">
                                        <p:cTn id="17" dur="500" fill="hold"/>
                                        <p:tgtEl>
                                          <p:spTgt spid="17"/>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cBhvr additive="base">
                                        <p:cTn id="20" dur="500" fill="hold"/>
                                        <p:tgtEl>
                                          <p:spTgt spid="28"/>
                                        </p:tgtEl>
                                        <p:attrNameLst>
                                          <p:attrName>ppt_x</p:attrName>
                                        </p:attrNameLst>
                                      </p:cBhvr>
                                      <p:tavLst>
                                        <p:tav tm="0">
                                          <p:val>
                                            <p:strVal val="#ppt_x"/>
                                          </p:val>
                                        </p:tav>
                                        <p:tav tm="100000">
                                          <p:val>
                                            <p:strVal val="#ppt_x"/>
                                          </p:val>
                                        </p:tav>
                                      </p:tavLst>
                                    </p:anim>
                                    <p:anim calcmode="lin" valueType="num">
                                      <p:cBhvr additive="base">
                                        <p:cTn id="21"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barn(inVertical)">
                                      <p:cBhvr>
                                        <p:cTn id="26" dur="500"/>
                                        <p:tgtEl>
                                          <p:spTgt spid="20"/>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barn(inVertical)">
                                      <p:cBhvr>
                                        <p:cTn id="31" dur="500"/>
                                        <p:tgtEl>
                                          <p:spTgt spid="19"/>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nodeType="click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barn(inVertical)">
                                      <p:cBhvr>
                                        <p:cTn id="36" dur="500"/>
                                        <p:tgtEl>
                                          <p:spTgt spid="13"/>
                                        </p:tgtEl>
                                      </p:cBhvr>
                                    </p:animEffect>
                                  </p:childTnLst>
                                </p:cTn>
                              </p:par>
                              <p:par>
                                <p:cTn id="37" presetID="16" presetClass="entr" presetSubtype="21" fill="hold"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barn(inVertical)">
                                      <p:cBhvr>
                                        <p:cTn id="39" dur="500"/>
                                        <p:tgtEl>
                                          <p:spTgt spid="12"/>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barn(inVertical)">
                                      <p:cBhvr>
                                        <p:cTn id="42" dur="500"/>
                                        <p:tgtEl>
                                          <p:spTgt spid="18"/>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barn(inVertical)">
                                      <p:cBhvr>
                                        <p:cTn id="47" dur="500"/>
                                        <p:tgtEl>
                                          <p:spTgt spid="14"/>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barn(inVertical)">
                                      <p:cBhvr>
                                        <p:cTn id="50" dur="500"/>
                                        <p:tgtEl>
                                          <p:spTgt spid="21"/>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ntr" presetSubtype="21" fill="hold" grpId="0" nodeType="click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barn(inVertical)">
                                      <p:cBhvr>
                                        <p:cTn id="55" dur="500"/>
                                        <p:tgtEl>
                                          <p:spTgt spid="22"/>
                                        </p:tgtEl>
                                      </p:cBhvr>
                                    </p:animEffect>
                                  </p:childTnLst>
                                </p:cTn>
                              </p:par>
                            </p:childTnLst>
                          </p:cTn>
                        </p:par>
                      </p:childTnLst>
                    </p:cTn>
                  </p:par>
                  <p:par>
                    <p:cTn id="56" fill="hold">
                      <p:stCondLst>
                        <p:cond delay="indefinite"/>
                      </p:stCondLst>
                      <p:childTnLst>
                        <p:par>
                          <p:cTn id="57" fill="hold">
                            <p:stCondLst>
                              <p:cond delay="0"/>
                            </p:stCondLst>
                            <p:childTnLst>
                              <p:par>
                                <p:cTn id="58" presetID="16" presetClass="entr" presetSubtype="21" fill="hold" nodeType="clickEffect">
                                  <p:stCondLst>
                                    <p:cond delay="0"/>
                                  </p:stCondLst>
                                  <p:childTnLst>
                                    <p:set>
                                      <p:cBhvr>
                                        <p:cTn id="59" dur="1" fill="hold">
                                          <p:stCondLst>
                                            <p:cond delay="0"/>
                                          </p:stCondLst>
                                        </p:cTn>
                                        <p:tgtEl>
                                          <p:spTgt spid="9"/>
                                        </p:tgtEl>
                                        <p:attrNameLst>
                                          <p:attrName>style.visibility</p:attrName>
                                        </p:attrNameLst>
                                      </p:cBhvr>
                                      <p:to>
                                        <p:strVal val="visible"/>
                                      </p:to>
                                    </p:set>
                                    <p:animEffect transition="in" filter="barn(inVertical)">
                                      <p:cBhvr>
                                        <p:cTn id="60" dur="500"/>
                                        <p:tgtEl>
                                          <p:spTgt spid="9"/>
                                        </p:tgtEl>
                                      </p:cBhvr>
                                    </p:animEffect>
                                  </p:childTnLst>
                                </p:cTn>
                              </p:par>
                              <p:par>
                                <p:cTn id="61" presetID="16" presetClass="entr" presetSubtype="21" fill="hold" nodeType="with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barn(inVertical)">
                                      <p:cBhvr>
                                        <p:cTn id="63" dur="500"/>
                                        <p:tgtEl>
                                          <p:spTgt spid="10"/>
                                        </p:tgtEl>
                                      </p:cBhvr>
                                    </p:animEffect>
                                  </p:childTnLst>
                                </p:cTn>
                              </p:par>
                              <p:par>
                                <p:cTn id="64" presetID="16" presetClass="entr" presetSubtype="21" fill="hold" grpId="0" nodeType="withEffect">
                                  <p:stCondLst>
                                    <p:cond delay="0"/>
                                  </p:stCondLst>
                                  <p:childTnLst>
                                    <p:set>
                                      <p:cBhvr>
                                        <p:cTn id="65" dur="1" fill="hold">
                                          <p:stCondLst>
                                            <p:cond delay="0"/>
                                          </p:stCondLst>
                                        </p:cTn>
                                        <p:tgtEl>
                                          <p:spTgt spid="23"/>
                                        </p:tgtEl>
                                        <p:attrNameLst>
                                          <p:attrName>style.visibility</p:attrName>
                                        </p:attrNameLst>
                                      </p:cBhvr>
                                      <p:to>
                                        <p:strVal val="visible"/>
                                      </p:to>
                                    </p:set>
                                    <p:animEffect transition="in" filter="barn(inVertical)">
                                      <p:cBhvr>
                                        <p:cTn id="66" dur="500"/>
                                        <p:tgtEl>
                                          <p:spTgt spid="23"/>
                                        </p:tgtEl>
                                      </p:cBhvr>
                                    </p:animEffect>
                                  </p:childTnLst>
                                </p:cTn>
                              </p:par>
                            </p:childTnLst>
                          </p:cTn>
                        </p:par>
                      </p:childTnLst>
                    </p:cTn>
                  </p:par>
                  <p:par>
                    <p:cTn id="67" fill="hold">
                      <p:stCondLst>
                        <p:cond delay="indefinite"/>
                      </p:stCondLst>
                      <p:childTnLst>
                        <p:par>
                          <p:cTn id="68" fill="hold">
                            <p:stCondLst>
                              <p:cond delay="0"/>
                            </p:stCondLst>
                            <p:childTnLst>
                              <p:par>
                                <p:cTn id="69" presetID="16" presetClass="entr" presetSubtype="21" fill="hold" nodeType="clickEffect">
                                  <p:stCondLst>
                                    <p:cond delay="0"/>
                                  </p:stCondLst>
                                  <p:childTnLst>
                                    <p:set>
                                      <p:cBhvr>
                                        <p:cTn id="70" dur="1" fill="hold">
                                          <p:stCondLst>
                                            <p:cond delay="0"/>
                                          </p:stCondLst>
                                        </p:cTn>
                                        <p:tgtEl>
                                          <p:spTgt spid="11"/>
                                        </p:tgtEl>
                                        <p:attrNameLst>
                                          <p:attrName>style.visibility</p:attrName>
                                        </p:attrNameLst>
                                      </p:cBhvr>
                                      <p:to>
                                        <p:strVal val="visible"/>
                                      </p:to>
                                    </p:set>
                                    <p:animEffect transition="in" filter="barn(inVertical)">
                                      <p:cBhvr>
                                        <p:cTn id="71" dur="500"/>
                                        <p:tgtEl>
                                          <p:spTgt spid="11"/>
                                        </p:tgtEl>
                                      </p:cBhvr>
                                    </p:animEffect>
                                  </p:childTnLst>
                                </p:cTn>
                              </p:par>
                              <p:par>
                                <p:cTn id="72" presetID="16" presetClass="entr" presetSubtype="21" fill="hold" grpId="0" nodeType="withEffect">
                                  <p:stCondLst>
                                    <p:cond delay="0"/>
                                  </p:stCondLst>
                                  <p:childTnLst>
                                    <p:set>
                                      <p:cBhvr>
                                        <p:cTn id="73" dur="1" fill="hold">
                                          <p:stCondLst>
                                            <p:cond delay="0"/>
                                          </p:stCondLst>
                                        </p:cTn>
                                        <p:tgtEl>
                                          <p:spTgt spid="25"/>
                                        </p:tgtEl>
                                        <p:attrNameLst>
                                          <p:attrName>style.visibility</p:attrName>
                                        </p:attrNameLst>
                                      </p:cBhvr>
                                      <p:to>
                                        <p:strVal val="visible"/>
                                      </p:to>
                                    </p:set>
                                    <p:animEffect transition="in" filter="barn(inVertical)">
                                      <p:cBhvr>
                                        <p:cTn id="74" dur="500"/>
                                        <p:tgtEl>
                                          <p:spTgt spid="25"/>
                                        </p:tgtEl>
                                      </p:cBhvr>
                                    </p:animEffect>
                                  </p:childTnLst>
                                </p:cTn>
                              </p:par>
                            </p:childTnLst>
                          </p:cTn>
                        </p:par>
                      </p:childTnLst>
                    </p:cTn>
                  </p:par>
                  <p:par>
                    <p:cTn id="75" fill="hold">
                      <p:stCondLst>
                        <p:cond delay="indefinite"/>
                      </p:stCondLst>
                      <p:childTnLst>
                        <p:par>
                          <p:cTn id="76" fill="hold">
                            <p:stCondLst>
                              <p:cond delay="0"/>
                            </p:stCondLst>
                            <p:childTnLst>
                              <p:par>
                                <p:cTn id="77" presetID="16" presetClass="entr" presetSubtype="21" fill="hold" grpId="0" nodeType="clickEffect">
                                  <p:stCondLst>
                                    <p:cond delay="0"/>
                                  </p:stCondLst>
                                  <p:childTnLst>
                                    <p:set>
                                      <p:cBhvr>
                                        <p:cTn id="78" dur="1" fill="hold">
                                          <p:stCondLst>
                                            <p:cond delay="0"/>
                                          </p:stCondLst>
                                        </p:cTn>
                                        <p:tgtEl>
                                          <p:spTgt spid="26"/>
                                        </p:tgtEl>
                                        <p:attrNameLst>
                                          <p:attrName>style.visibility</p:attrName>
                                        </p:attrNameLst>
                                      </p:cBhvr>
                                      <p:to>
                                        <p:strVal val="visible"/>
                                      </p:to>
                                    </p:set>
                                    <p:animEffect transition="in" filter="barn(inVertical)">
                                      <p:cBhvr>
                                        <p:cTn id="79" dur="500"/>
                                        <p:tgtEl>
                                          <p:spTgt spid="26"/>
                                        </p:tgtEl>
                                      </p:cBhvr>
                                    </p:animEffect>
                                  </p:childTnLst>
                                </p:cTn>
                              </p:par>
                            </p:childTnLst>
                          </p:cTn>
                        </p:par>
                      </p:childTnLst>
                    </p:cTn>
                  </p:par>
                  <p:par>
                    <p:cTn id="80" fill="hold">
                      <p:stCondLst>
                        <p:cond delay="indefinite"/>
                      </p:stCondLst>
                      <p:childTnLst>
                        <p:par>
                          <p:cTn id="81" fill="hold">
                            <p:stCondLst>
                              <p:cond delay="0"/>
                            </p:stCondLst>
                            <p:childTnLst>
                              <p:par>
                                <p:cTn id="82" presetID="16" presetClass="entr" presetSubtype="21" fill="hold" grpId="0" nodeType="click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barn(inVertical)">
                                      <p:cBhvr>
                                        <p:cTn id="8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2" grpId="0"/>
      <p:bldP spid="23" grpId="0"/>
      <p:bldP spid="25" grpId="0"/>
      <p:bldP spid="26" grpId="0"/>
      <p:bldP spid="27"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flipH="1">
            <a:off x="0" y="356770"/>
            <a:ext cx="18288000"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3"/>
            <a:stretch>
              <a:fillRect/>
            </a:stretch>
          </a:blipFill>
        </p:spPr>
      </p:sp>
      <p:sp>
        <p:nvSpPr>
          <p:cNvPr id="3" name="Freeform 3"/>
          <p:cNvSpPr/>
          <p:nvPr/>
        </p:nvSpPr>
        <p:spPr>
          <a:xfrm>
            <a:off x="-3264750" y="-667800"/>
            <a:ext cx="5169750" cy="5430200"/>
          </a:xfrm>
          <a:custGeom>
            <a:avLst/>
            <a:gdLst/>
            <a:ahLst/>
            <a:cxnLst/>
            <a:rect l="l" t="t" r="r" b="b"/>
            <a:pathLst>
              <a:path w="5169750" h="5430200">
                <a:moveTo>
                  <a:pt x="0" y="0"/>
                </a:moveTo>
                <a:lnTo>
                  <a:pt x="5169750" y="0"/>
                </a:lnTo>
                <a:lnTo>
                  <a:pt x="5169750" y="5430200"/>
                </a:lnTo>
                <a:lnTo>
                  <a:pt x="0" y="5430200"/>
                </a:lnTo>
                <a:lnTo>
                  <a:pt x="0" y="0"/>
                </a:lnTo>
                <a:close/>
              </a:path>
            </a:pathLst>
          </a:custGeom>
          <a:blipFill>
            <a:blip r:embed="rId4"/>
            <a:stretch>
              <a:fillRect/>
            </a:stretch>
          </a:blipFill>
        </p:spPr>
      </p:sp>
      <p:sp>
        <p:nvSpPr>
          <p:cNvPr id="4" name="Freeform 4"/>
          <p:cNvSpPr/>
          <p:nvPr/>
        </p:nvSpPr>
        <p:spPr>
          <a:xfrm>
            <a:off x="16299230" y="620794"/>
            <a:ext cx="1920140" cy="969000"/>
          </a:xfrm>
          <a:custGeom>
            <a:avLst/>
            <a:gdLst/>
            <a:ahLst/>
            <a:cxnLst/>
            <a:rect l="l" t="t" r="r" b="b"/>
            <a:pathLst>
              <a:path w="1920140" h="969000">
                <a:moveTo>
                  <a:pt x="0" y="0"/>
                </a:moveTo>
                <a:lnTo>
                  <a:pt x="1920140" y="0"/>
                </a:lnTo>
                <a:lnTo>
                  <a:pt x="1920140" y="969000"/>
                </a:lnTo>
                <a:lnTo>
                  <a:pt x="0" y="969000"/>
                </a:lnTo>
                <a:lnTo>
                  <a:pt x="0" y="0"/>
                </a:lnTo>
                <a:close/>
              </a:path>
            </a:pathLst>
          </a:custGeom>
          <a:blipFill>
            <a:blip r:embed="rId5"/>
            <a:stretch>
              <a:fillRect/>
            </a:stretch>
          </a:blipFill>
        </p:spPr>
      </p:sp>
      <p:sp>
        <p:nvSpPr>
          <p:cNvPr id="5" name="Freeform 5"/>
          <p:cNvSpPr/>
          <p:nvPr/>
        </p:nvSpPr>
        <p:spPr>
          <a:xfrm flipH="1">
            <a:off x="16482127" y="4871620"/>
            <a:ext cx="2523624" cy="5772150"/>
          </a:xfrm>
          <a:custGeom>
            <a:avLst/>
            <a:gdLst/>
            <a:ahLst/>
            <a:cxnLst/>
            <a:rect l="l" t="t" r="r" b="b"/>
            <a:pathLst>
              <a:path w="2523624" h="5772150">
                <a:moveTo>
                  <a:pt x="2523624" y="0"/>
                </a:moveTo>
                <a:lnTo>
                  <a:pt x="0" y="0"/>
                </a:lnTo>
                <a:lnTo>
                  <a:pt x="0" y="5772150"/>
                </a:lnTo>
                <a:lnTo>
                  <a:pt x="2523624" y="5772150"/>
                </a:lnTo>
                <a:lnTo>
                  <a:pt x="2523624" y="0"/>
                </a:lnTo>
                <a:close/>
              </a:path>
            </a:pathLst>
          </a:custGeom>
          <a:blipFill>
            <a:blip r:embed="rId6"/>
            <a:stretch>
              <a:fillRect/>
            </a:stretch>
          </a:blipFill>
        </p:spPr>
      </p:sp>
      <p:grpSp>
        <p:nvGrpSpPr>
          <p:cNvPr id="6" name="Group 6"/>
          <p:cNvGrpSpPr/>
          <p:nvPr/>
        </p:nvGrpSpPr>
        <p:grpSpPr>
          <a:xfrm>
            <a:off x="5178201" y="2373690"/>
            <a:ext cx="8545583" cy="1207015"/>
            <a:chOff x="0" y="0"/>
            <a:chExt cx="2250689" cy="317897"/>
          </a:xfrm>
        </p:grpSpPr>
        <p:sp>
          <p:nvSpPr>
            <p:cNvPr id="7" name="Freeform 7"/>
            <p:cNvSpPr/>
            <p:nvPr/>
          </p:nvSpPr>
          <p:spPr>
            <a:xfrm>
              <a:off x="0" y="0"/>
              <a:ext cx="2250689" cy="317897"/>
            </a:xfrm>
            <a:custGeom>
              <a:avLst/>
              <a:gdLst/>
              <a:ahLst/>
              <a:cxnLst/>
              <a:rect l="l" t="t" r="r" b="b"/>
              <a:pathLst>
                <a:path w="2250689" h="317897">
                  <a:moveTo>
                    <a:pt x="46204" y="0"/>
                  </a:moveTo>
                  <a:lnTo>
                    <a:pt x="2204485" y="0"/>
                  </a:lnTo>
                  <a:cubicBezTo>
                    <a:pt x="2230002" y="0"/>
                    <a:pt x="2250689" y="20686"/>
                    <a:pt x="2250689" y="46204"/>
                  </a:cubicBezTo>
                  <a:lnTo>
                    <a:pt x="2250689" y="271693"/>
                  </a:lnTo>
                  <a:cubicBezTo>
                    <a:pt x="2250689" y="297211"/>
                    <a:pt x="2230002" y="317897"/>
                    <a:pt x="2204485" y="317897"/>
                  </a:cubicBezTo>
                  <a:lnTo>
                    <a:pt x="46204" y="317897"/>
                  </a:lnTo>
                  <a:cubicBezTo>
                    <a:pt x="33950" y="317897"/>
                    <a:pt x="22198" y="313029"/>
                    <a:pt x="13533" y="304364"/>
                  </a:cubicBezTo>
                  <a:cubicBezTo>
                    <a:pt x="4868" y="295699"/>
                    <a:pt x="0" y="283947"/>
                    <a:pt x="0" y="271693"/>
                  </a:cubicBezTo>
                  <a:lnTo>
                    <a:pt x="0" y="46204"/>
                  </a:lnTo>
                  <a:cubicBezTo>
                    <a:pt x="0" y="20686"/>
                    <a:pt x="20686" y="0"/>
                    <a:pt x="46204" y="0"/>
                  </a:cubicBezTo>
                  <a:close/>
                </a:path>
              </a:pathLst>
            </a:custGeom>
            <a:solidFill>
              <a:srgbClr val="D8D6CA"/>
            </a:solidFill>
          </p:spPr>
        </p:sp>
        <p:sp>
          <p:nvSpPr>
            <p:cNvPr id="8" name="TextBox 8"/>
            <p:cNvSpPr txBox="1"/>
            <p:nvPr/>
          </p:nvSpPr>
          <p:spPr>
            <a:xfrm>
              <a:off x="0" y="-38100"/>
              <a:ext cx="2250689" cy="355997"/>
            </a:xfrm>
            <a:prstGeom prst="rect">
              <a:avLst/>
            </a:prstGeom>
          </p:spPr>
          <p:txBody>
            <a:bodyPr lIns="50800" tIns="50800" rIns="50800" bIns="50800" rtlCol="0" anchor="ctr"/>
            <a:lstStyle/>
            <a:p>
              <a:pPr algn="ctr">
                <a:lnSpc>
                  <a:spcPts val="3035"/>
                </a:lnSpc>
              </a:pPr>
              <a:endParaRPr/>
            </a:p>
          </p:txBody>
        </p:sp>
      </p:grpSp>
      <p:pic>
        <p:nvPicPr>
          <p:cNvPr id="9" name="Picture 9"/>
          <p:cNvPicPr>
            <a:picLocks noChangeAspect="1"/>
          </p:cNvPicPr>
          <p:nvPr/>
        </p:nvPicPr>
        <p:blipFill>
          <a:blip r:embed="rId7"/>
          <a:srcRect/>
          <a:stretch>
            <a:fillRect/>
          </a:stretch>
        </p:blipFill>
        <p:spPr>
          <a:xfrm>
            <a:off x="4069174" y="3450015"/>
            <a:ext cx="1109027" cy="1109027"/>
          </a:xfrm>
          <a:prstGeom prst="rect">
            <a:avLst/>
          </a:prstGeom>
        </p:spPr>
      </p:pic>
      <p:sp>
        <p:nvSpPr>
          <p:cNvPr id="10" name="TextBox 10"/>
          <p:cNvSpPr txBox="1"/>
          <p:nvPr/>
        </p:nvSpPr>
        <p:spPr>
          <a:xfrm>
            <a:off x="1966810" y="212860"/>
            <a:ext cx="15012221" cy="1376934"/>
          </a:xfrm>
          <a:prstGeom prst="rect">
            <a:avLst/>
          </a:prstGeom>
        </p:spPr>
        <p:txBody>
          <a:bodyPr lIns="0" tIns="0" rIns="0" bIns="0" rtlCol="0" anchor="t">
            <a:spAutoFit/>
          </a:bodyPr>
          <a:lstStyle/>
          <a:p>
            <a:pPr algn="just">
              <a:lnSpc>
                <a:spcPts val="5417"/>
              </a:lnSpc>
            </a:pPr>
            <a:r>
              <a:rPr lang="en-US" sz="4299">
                <a:solidFill>
                  <a:srgbClr val="863D3D"/>
                </a:solidFill>
                <a:latin typeface="#9Slide07 SVNUT Triumph Press"/>
              </a:rPr>
              <a:t>2. Các yếu tố đặc trưng của truyện thơ Nôm được thể hiện trong đoạn trích “Kim - Kiều gặp gỡ”</a:t>
            </a:r>
          </a:p>
        </p:txBody>
      </p:sp>
      <p:sp>
        <p:nvSpPr>
          <p:cNvPr id="11" name="TextBox 11"/>
          <p:cNvSpPr txBox="1"/>
          <p:nvPr/>
        </p:nvSpPr>
        <p:spPr>
          <a:xfrm>
            <a:off x="2584770" y="1625660"/>
            <a:ext cx="7912296" cy="748031"/>
          </a:xfrm>
          <a:prstGeom prst="rect">
            <a:avLst/>
          </a:prstGeom>
        </p:spPr>
        <p:txBody>
          <a:bodyPr lIns="0" tIns="0" rIns="0" bIns="0" rtlCol="0" anchor="t">
            <a:spAutoFit/>
          </a:bodyPr>
          <a:lstStyle/>
          <a:p>
            <a:pPr algn="just">
              <a:lnSpc>
                <a:spcPts val="6019"/>
              </a:lnSpc>
            </a:pPr>
            <a:r>
              <a:rPr lang="en-US" sz="4299">
                <a:solidFill>
                  <a:srgbClr val="473B3B"/>
                </a:solidFill>
                <a:latin typeface="Roboto Condensed Bold"/>
              </a:rPr>
              <a:t>b. Nhân vật</a:t>
            </a:r>
          </a:p>
        </p:txBody>
      </p:sp>
      <p:sp>
        <p:nvSpPr>
          <p:cNvPr id="12" name="TextBox 12"/>
          <p:cNvSpPr txBox="1"/>
          <p:nvPr/>
        </p:nvSpPr>
        <p:spPr>
          <a:xfrm>
            <a:off x="5554941" y="2468940"/>
            <a:ext cx="8168844" cy="981075"/>
          </a:xfrm>
          <a:prstGeom prst="rect">
            <a:avLst/>
          </a:prstGeom>
        </p:spPr>
        <p:txBody>
          <a:bodyPr lIns="0" tIns="0" rIns="0" bIns="0" rtlCol="0" anchor="t">
            <a:spAutoFit/>
          </a:bodyPr>
          <a:lstStyle/>
          <a:p>
            <a:pPr algn="l">
              <a:lnSpc>
                <a:spcPts val="7496"/>
              </a:lnSpc>
            </a:pPr>
            <a:r>
              <a:rPr lang="en-US" sz="6247">
                <a:solidFill>
                  <a:srgbClr val="863D3D"/>
                </a:solidFill>
                <a:latin typeface="#9Slide05 SVNCookie"/>
              </a:rPr>
              <a:t>Chân dung nhân vật Kim Trọng</a:t>
            </a:r>
          </a:p>
        </p:txBody>
      </p:sp>
      <p:sp>
        <p:nvSpPr>
          <p:cNvPr id="13" name="TextBox 13"/>
          <p:cNvSpPr txBox="1"/>
          <p:nvPr/>
        </p:nvSpPr>
        <p:spPr>
          <a:xfrm>
            <a:off x="5350169" y="3817907"/>
            <a:ext cx="10949061" cy="3916045"/>
          </a:xfrm>
          <a:prstGeom prst="rect">
            <a:avLst/>
          </a:prstGeom>
        </p:spPr>
        <p:txBody>
          <a:bodyPr lIns="0" tIns="0" rIns="0" bIns="0" rtlCol="0" anchor="t">
            <a:spAutoFit/>
          </a:bodyPr>
          <a:lstStyle/>
          <a:p>
            <a:pPr algn="just">
              <a:lnSpc>
                <a:spcPts val="5179"/>
              </a:lnSpc>
              <a:spcBef>
                <a:spcPct val="0"/>
              </a:spcBef>
            </a:pPr>
            <a:r>
              <a:rPr lang="en-US" sz="3699">
                <a:solidFill>
                  <a:srgbClr val="000000"/>
                </a:solidFill>
                <a:latin typeface="Roboto Condensed"/>
              </a:rPr>
              <a:t>Kim Trọng, cả tâm hồn lẫn trí tuệ, tính cách là sự hun đúc tài năng của “văn chương nết đất”, là sự hội tụ bao vẻ đẹp của trời “thông minh tính trời”. Xuất thân trong một gia đình quyền quý, rất giàu có (phú hậu), tài năng lỗi lạc nổi tiếng trong thiên hạ (bậc tài danh). Kim Trọng mang vẻ đẹp tuấn tú “tót vời”, vẻ đẹp “hào hoa”, “phong nhã”. </a:t>
            </a:r>
          </a:p>
        </p:txBody>
      </p:sp>
      <p:sp>
        <p:nvSpPr>
          <p:cNvPr id="14" name="Freeform 14"/>
          <p:cNvSpPr/>
          <p:nvPr/>
        </p:nvSpPr>
        <p:spPr>
          <a:xfrm>
            <a:off x="-955999" y="6616156"/>
            <a:ext cx="20141184" cy="6680159"/>
          </a:xfrm>
          <a:custGeom>
            <a:avLst/>
            <a:gdLst/>
            <a:ahLst/>
            <a:cxnLst/>
            <a:rect l="l" t="t" r="r" b="b"/>
            <a:pathLst>
              <a:path w="20141184" h="6680159">
                <a:moveTo>
                  <a:pt x="0" y="0"/>
                </a:moveTo>
                <a:lnTo>
                  <a:pt x="20141184" y="0"/>
                </a:lnTo>
                <a:lnTo>
                  <a:pt x="20141184" y="6680160"/>
                </a:lnTo>
                <a:lnTo>
                  <a:pt x="0" y="6680160"/>
                </a:lnTo>
                <a:lnTo>
                  <a:pt x="0" y="0"/>
                </a:lnTo>
                <a:close/>
              </a:path>
            </a:pathLst>
          </a:custGeom>
          <a:blipFill>
            <a:blip r:embed="rId8">
              <a:alphaModFix amt="42000"/>
            </a:blip>
            <a:stretch>
              <a:fillRect/>
            </a:stretch>
          </a:blipFill>
        </p:spPr>
      </p:sp>
      <p:sp>
        <p:nvSpPr>
          <p:cNvPr id="15" name="TextBox 15"/>
          <p:cNvSpPr txBox="1"/>
          <p:nvPr/>
        </p:nvSpPr>
        <p:spPr>
          <a:xfrm>
            <a:off x="5350169" y="8099801"/>
            <a:ext cx="10949061" cy="1287145"/>
          </a:xfrm>
          <a:prstGeom prst="rect">
            <a:avLst/>
          </a:prstGeom>
        </p:spPr>
        <p:txBody>
          <a:bodyPr lIns="0" tIns="0" rIns="0" bIns="0" rtlCol="0" anchor="t">
            <a:spAutoFit/>
          </a:bodyPr>
          <a:lstStyle/>
          <a:p>
            <a:pPr algn="just">
              <a:lnSpc>
                <a:spcPts val="5179"/>
              </a:lnSpc>
              <a:spcBef>
                <a:spcPct val="0"/>
              </a:spcBef>
            </a:pPr>
            <a:r>
              <a:rPr lang="en-US" sz="3699">
                <a:solidFill>
                  <a:srgbClr val="000000"/>
                </a:solidFill>
                <a:latin typeface="Roboto Condensed"/>
              </a:rPr>
              <a:t>Kim Trọng mang vẻ đẹp điển hình, mẫu mực của một nho sinh theo quy chuẩn phong kiến.</a:t>
            </a:r>
          </a:p>
        </p:txBody>
      </p:sp>
      <p:pic>
        <p:nvPicPr>
          <p:cNvPr id="16" name="Picture 16"/>
          <p:cNvPicPr>
            <a:picLocks noChangeAspect="1"/>
          </p:cNvPicPr>
          <p:nvPr/>
        </p:nvPicPr>
        <p:blipFill>
          <a:blip r:embed="rId7"/>
          <a:srcRect/>
          <a:stretch>
            <a:fillRect/>
          </a:stretch>
        </p:blipFill>
        <p:spPr>
          <a:xfrm>
            <a:off x="4241141" y="7733952"/>
            <a:ext cx="1109027" cy="1109027"/>
          </a:xfrm>
          <a:prstGeom prst="rect">
            <a:avLst/>
          </a:prstGeom>
        </p:spPr>
      </p:pic>
      <p:sp>
        <p:nvSpPr>
          <p:cNvPr id="17" name="Freeform 17"/>
          <p:cNvSpPr/>
          <p:nvPr/>
        </p:nvSpPr>
        <p:spPr>
          <a:xfrm>
            <a:off x="0" y="3884582"/>
            <a:ext cx="4274427" cy="6912820"/>
          </a:xfrm>
          <a:custGeom>
            <a:avLst/>
            <a:gdLst/>
            <a:ahLst/>
            <a:cxnLst/>
            <a:rect l="l" t="t" r="r" b="b"/>
            <a:pathLst>
              <a:path w="4274427" h="6912820">
                <a:moveTo>
                  <a:pt x="0" y="0"/>
                </a:moveTo>
                <a:lnTo>
                  <a:pt x="4274427" y="0"/>
                </a:lnTo>
                <a:lnTo>
                  <a:pt x="4274427" y="6912820"/>
                </a:lnTo>
                <a:lnTo>
                  <a:pt x="0" y="6912820"/>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12"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0-#ppt_w/2"/>
                                          </p:val>
                                        </p:tav>
                                        <p:tav tm="100000">
                                          <p:val>
                                            <p:strVal val="#ppt_x"/>
                                          </p:val>
                                        </p:tav>
                                      </p:tavLst>
                                    </p:anim>
                                    <p:anim calcmode="lin" valueType="num">
                                      <p:cBhvr additive="base">
                                        <p:cTn id="18" dur="500" fill="hold"/>
                                        <p:tgtEl>
                                          <p:spTgt spid="16"/>
                                        </p:tgtEl>
                                        <p:attrNameLst>
                                          <p:attrName>ppt_y</p:attrName>
                                        </p:attrNameLst>
                                      </p:cBhvr>
                                      <p:tavLst>
                                        <p:tav tm="0">
                                          <p:val>
                                            <p:strVal val="1+#ppt_h/2"/>
                                          </p:val>
                                        </p:tav>
                                        <p:tav tm="100000">
                                          <p:val>
                                            <p:strVal val="#ppt_y"/>
                                          </p:val>
                                        </p:tav>
                                      </p:tavLst>
                                    </p:anim>
                                  </p:childTnLst>
                                </p:cTn>
                              </p:par>
                              <p:par>
                                <p:cTn id="19" presetID="2" presetClass="entr" presetSubtype="12"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0-#ppt_w/2"/>
                                          </p:val>
                                        </p:tav>
                                        <p:tav tm="100000">
                                          <p:val>
                                            <p:strVal val="#ppt_x"/>
                                          </p:val>
                                        </p:tav>
                                      </p:tavLst>
                                    </p:anim>
                                    <p:anim calcmode="lin" valueType="num">
                                      <p:cBhvr additive="base">
                                        <p:cTn id="2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flipH="1">
            <a:off x="0" y="356770"/>
            <a:ext cx="18288000"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3"/>
            <a:stretch>
              <a:fillRect/>
            </a:stretch>
          </a:blipFill>
        </p:spPr>
      </p:sp>
      <p:sp>
        <p:nvSpPr>
          <p:cNvPr id="3" name="Freeform 3"/>
          <p:cNvSpPr/>
          <p:nvPr/>
        </p:nvSpPr>
        <p:spPr>
          <a:xfrm>
            <a:off x="-3264750" y="-667800"/>
            <a:ext cx="5169750" cy="5430200"/>
          </a:xfrm>
          <a:custGeom>
            <a:avLst/>
            <a:gdLst/>
            <a:ahLst/>
            <a:cxnLst/>
            <a:rect l="l" t="t" r="r" b="b"/>
            <a:pathLst>
              <a:path w="5169750" h="5430200">
                <a:moveTo>
                  <a:pt x="0" y="0"/>
                </a:moveTo>
                <a:lnTo>
                  <a:pt x="5169750" y="0"/>
                </a:lnTo>
                <a:lnTo>
                  <a:pt x="5169750" y="5430200"/>
                </a:lnTo>
                <a:lnTo>
                  <a:pt x="0" y="5430200"/>
                </a:lnTo>
                <a:lnTo>
                  <a:pt x="0" y="0"/>
                </a:lnTo>
                <a:close/>
              </a:path>
            </a:pathLst>
          </a:custGeom>
          <a:blipFill>
            <a:blip r:embed="rId4"/>
            <a:stretch>
              <a:fillRect/>
            </a:stretch>
          </a:blipFill>
        </p:spPr>
      </p:sp>
      <p:sp>
        <p:nvSpPr>
          <p:cNvPr id="4" name="Freeform 4"/>
          <p:cNvSpPr/>
          <p:nvPr/>
        </p:nvSpPr>
        <p:spPr>
          <a:xfrm>
            <a:off x="16299230" y="620794"/>
            <a:ext cx="1920140" cy="969000"/>
          </a:xfrm>
          <a:custGeom>
            <a:avLst/>
            <a:gdLst/>
            <a:ahLst/>
            <a:cxnLst/>
            <a:rect l="l" t="t" r="r" b="b"/>
            <a:pathLst>
              <a:path w="1920140" h="969000">
                <a:moveTo>
                  <a:pt x="0" y="0"/>
                </a:moveTo>
                <a:lnTo>
                  <a:pt x="1920140" y="0"/>
                </a:lnTo>
                <a:lnTo>
                  <a:pt x="1920140" y="969000"/>
                </a:lnTo>
                <a:lnTo>
                  <a:pt x="0" y="969000"/>
                </a:lnTo>
                <a:lnTo>
                  <a:pt x="0" y="0"/>
                </a:lnTo>
                <a:close/>
              </a:path>
            </a:pathLst>
          </a:custGeom>
          <a:blipFill>
            <a:blip r:embed="rId5"/>
            <a:stretch>
              <a:fillRect/>
            </a:stretch>
          </a:blipFill>
        </p:spPr>
      </p:sp>
      <p:grpSp>
        <p:nvGrpSpPr>
          <p:cNvPr id="5" name="Group 5"/>
          <p:cNvGrpSpPr/>
          <p:nvPr/>
        </p:nvGrpSpPr>
        <p:grpSpPr>
          <a:xfrm>
            <a:off x="5200129" y="2711025"/>
            <a:ext cx="8545583" cy="1207015"/>
            <a:chOff x="0" y="0"/>
            <a:chExt cx="2250689" cy="317897"/>
          </a:xfrm>
        </p:grpSpPr>
        <p:sp>
          <p:nvSpPr>
            <p:cNvPr id="6" name="Freeform 6"/>
            <p:cNvSpPr/>
            <p:nvPr/>
          </p:nvSpPr>
          <p:spPr>
            <a:xfrm>
              <a:off x="0" y="0"/>
              <a:ext cx="2250689" cy="317897"/>
            </a:xfrm>
            <a:custGeom>
              <a:avLst/>
              <a:gdLst/>
              <a:ahLst/>
              <a:cxnLst/>
              <a:rect l="l" t="t" r="r" b="b"/>
              <a:pathLst>
                <a:path w="2250689" h="317897">
                  <a:moveTo>
                    <a:pt x="46204" y="0"/>
                  </a:moveTo>
                  <a:lnTo>
                    <a:pt x="2204485" y="0"/>
                  </a:lnTo>
                  <a:cubicBezTo>
                    <a:pt x="2230002" y="0"/>
                    <a:pt x="2250689" y="20686"/>
                    <a:pt x="2250689" y="46204"/>
                  </a:cubicBezTo>
                  <a:lnTo>
                    <a:pt x="2250689" y="271693"/>
                  </a:lnTo>
                  <a:cubicBezTo>
                    <a:pt x="2250689" y="297211"/>
                    <a:pt x="2230002" y="317897"/>
                    <a:pt x="2204485" y="317897"/>
                  </a:cubicBezTo>
                  <a:lnTo>
                    <a:pt x="46204" y="317897"/>
                  </a:lnTo>
                  <a:cubicBezTo>
                    <a:pt x="33950" y="317897"/>
                    <a:pt x="22198" y="313029"/>
                    <a:pt x="13533" y="304364"/>
                  </a:cubicBezTo>
                  <a:cubicBezTo>
                    <a:pt x="4868" y="295699"/>
                    <a:pt x="0" y="283947"/>
                    <a:pt x="0" y="271693"/>
                  </a:cubicBezTo>
                  <a:lnTo>
                    <a:pt x="0" y="46204"/>
                  </a:lnTo>
                  <a:cubicBezTo>
                    <a:pt x="0" y="20686"/>
                    <a:pt x="20686" y="0"/>
                    <a:pt x="46204" y="0"/>
                  </a:cubicBezTo>
                  <a:close/>
                </a:path>
              </a:pathLst>
            </a:custGeom>
            <a:solidFill>
              <a:srgbClr val="D8D6CA"/>
            </a:solidFill>
          </p:spPr>
        </p:sp>
        <p:sp>
          <p:nvSpPr>
            <p:cNvPr id="7" name="TextBox 7"/>
            <p:cNvSpPr txBox="1"/>
            <p:nvPr/>
          </p:nvSpPr>
          <p:spPr>
            <a:xfrm>
              <a:off x="0" y="-38100"/>
              <a:ext cx="2250689" cy="355997"/>
            </a:xfrm>
            <a:prstGeom prst="rect">
              <a:avLst/>
            </a:prstGeom>
          </p:spPr>
          <p:txBody>
            <a:bodyPr lIns="50800" tIns="50800" rIns="50800" bIns="50800" rtlCol="0" anchor="ctr"/>
            <a:lstStyle/>
            <a:p>
              <a:pPr algn="ctr">
                <a:lnSpc>
                  <a:spcPts val="3035"/>
                </a:lnSpc>
              </a:pPr>
              <a:endParaRPr/>
            </a:p>
          </p:txBody>
        </p:sp>
      </p:grpSp>
      <p:sp>
        <p:nvSpPr>
          <p:cNvPr id="8" name="Freeform 8"/>
          <p:cNvSpPr/>
          <p:nvPr/>
        </p:nvSpPr>
        <p:spPr>
          <a:xfrm>
            <a:off x="949665" y="5500270"/>
            <a:ext cx="1910670" cy="539764"/>
          </a:xfrm>
          <a:custGeom>
            <a:avLst/>
            <a:gdLst/>
            <a:ahLst/>
            <a:cxnLst/>
            <a:rect l="l" t="t" r="r" b="b"/>
            <a:pathLst>
              <a:path w="1910670" h="539764">
                <a:moveTo>
                  <a:pt x="0" y="0"/>
                </a:moveTo>
                <a:lnTo>
                  <a:pt x="1910670" y="0"/>
                </a:lnTo>
                <a:lnTo>
                  <a:pt x="1910670" y="539764"/>
                </a:lnTo>
                <a:lnTo>
                  <a:pt x="0" y="539764"/>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9" name="Freeform 9"/>
          <p:cNvSpPr/>
          <p:nvPr/>
        </p:nvSpPr>
        <p:spPr>
          <a:xfrm>
            <a:off x="-955999" y="6616156"/>
            <a:ext cx="20141184" cy="6680159"/>
          </a:xfrm>
          <a:custGeom>
            <a:avLst/>
            <a:gdLst/>
            <a:ahLst/>
            <a:cxnLst/>
            <a:rect l="l" t="t" r="r" b="b"/>
            <a:pathLst>
              <a:path w="20141184" h="6680159">
                <a:moveTo>
                  <a:pt x="0" y="0"/>
                </a:moveTo>
                <a:lnTo>
                  <a:pt x="20141184" y="0"/>
                </a:lnTo>
                <a:lnTo>
                  <a:pt x="20141184" y="6680160"/>
                </a:lnTo>
                <a:lnTo>
                  <a:pt x="0" y="6680160"/>
                </a:lnTo>
                <a:lnTo>
                  <a:pt x="0" y="0"/>
                </a:lnTo>
                <a:close/>
              </a:path>
            </a:pathLst>
          </a:custGeom>
          <a:blipFill>
            <a:blip r:embed="rId8">
              <a:alphaModFix amt="42000"/>
            </a:blip>
            <a:stretch>
              <a:fillRect/>
            </a:stretch>
          </a:blipFill>
        </p:spPr>
      </p:sp>
      <p:sp>
        <p:nvSpPr>
          <p:cNvPr id="10" name="Freeform 10"/>
          <p:cNvSpPr/>
          <p:nvPr/>
        </p:nvSpPr>
        <p:spPr>
          <a:xfrm>
            <a:off x="14367015" y="4255374"/>
            <a:ext cx="4274427" cy="6912820"/>
          </a:xfrm>
          <a:custGeom>
            <a:avLst/>
            <a:gdLst/>
            <a:ahLst/>
            <a:cxnLst/>
            <a:rect l="l" t="t" r="r" b="b"/>
            <a:pathLst>
              <a:path w="4274427" h="6912820">
                <a:moveTo>
                  <a:pt x="0" y="0"/>
                </a:moveTo>
                <a:lnTo>
                  <a:pt x="4274427" y="0"/>
                </a:lnTo>
                <a:lnTo>
                  <a:pt x="4274427" y="6912820"/>
                </a:lnTo>
                <a:lnTo>
                  <a:pt x="0" y="6912820"/>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11" name="TextBox 11"/>
          <p:cNvSpPr txBox="1"/>
          <p:nvPr/>
        </p:nvSpPr>
        <p:spPr>
          <a:xfrm>
            <a:off x="1966810" y="556066"/>
            <a:ext cx="15012221" cy="1376934"/>
          </a:xfrm>
          <a:prstGeom prst="rect">
            <a:avLst/>
          </a:prstGeom>
        </p:spPr>
        <p:txBody>
          <a:bodyPr lIns="0" tIns="0" rIns="0" bIns="0" rtlCol="0" anchor="t">
            <a:spAutoFit/>
          </a:bodyPr>
          <a:lstStyle/>
          <a:p>
            <a:pPr algn="just">
              <a:lnSpc>
                <a:spcPts val="5417"/>
              </a:lnSpc>
            </a:pPr>
            <a:r>
              <a:rPr lang="en-US" sz="4299">
                <a:solidFill>
                  <a:srgbClr val="863D3D"/>
                </a:solidFill>
                <a:latin typeface="#9Slide07 SVNUT Triumph Press"/>
              </a:rPr>
              <a:t>2. Các yếu tố đặc trưng của truyện thơ Nôm được thể hiện trong đoạn trích “Kim - Kiều gặp gỡ”</a:t>
            </a:r>
          </a:p>
        </p:txBody>
      </p:sp>
      <p:sp>
        <p:nvSpPr>
          <p:cNvPr id="12" name="TextBox 12"/>
          <p:cNvSpPr txBox="1"/>
          <p:nvPr/>
        </p:nvSpPr>
        <p:spPr>
          <a:xfrm>
            <a:off x="2860335" y="1952050"/>
            <a:ext cx="7912296" cy="748031"/>
          </a:xfrm>
          <a:prstGeom prst="rect">
            <a:avLst/>
          </a:prstGeom>
        </p:spPr>
        <p:txBody>
          <a:bodyPr lIns="0" tIns="0" rIns="0" bIns="0" rtlCol="0" anchor="t">
            <a:spAutoFit/>
          </a:bodyPr>
          <a:lstStyle/>
          <a:p>
            <a:pPr algn="just">
              <a:lnSpc>
                <a:spcPts val="6019"/>
              </a:lnSpc>
            </a:pPr>
            <a:r>
              <a:rPr lang="en-US" sz="4299">
                <a:solidFill>
                  <a:srgbClr val="473B3B"/>
                </a:solidFill>
                <a:latin typeface="Roboto Condensed Bold"/>
              </a:rPr>
              <a:t>b. Nhân vật</a:t>
            </a:r>
          </a:p>
        </p:txBody>
      </p:sp>
      <p:sp>
        <p:nvSpPr>
          <p:cNvPr id="13" name="TextBox 13"/>
          <p:cNvSpPr txBox="1"/>
          <p:nvPr/>
        </p:nvSpPr>
        <p:spPr>
          <a:xfrm>
            <a:off x="5576869" y="2778999"/>
            <a:ext cx="8168844" cy="981075"/>
          </a:xfrm>
          <a:prstGeom prst="rect">
            <a:avLst/>
          </a:prstGeom>
        </p:spPr>
        <p:txBody>
          <a:bodyPr lIns="0" tIns="0" rIns="0" bIns="0" rtlCol="0" anchor="t">
            <a:spAutoFit/>
          </a:bodyPr>
          <a:lstStyle/>
          <a:p>
            <a:pPr algn="l">
              <a:lnSpc>
                <a:spcPts val="7496"/>
              </a:lnSpc>
            </a:pPr>
            <a:r>
              <a:rPr lang="en-US" sz="6247">
                <a:solidFill>
                  <a:srgbClr val="863D3D"/>
                </a:solidFill>
                <a:latin typeface="#9Slide05 SVNCookie"/>
              </a:rPr>
              <a:t>Chân dung nhân vật Kim Trọng</a:t>
            </a:r>
          </a:p>
        </p:txBody>
      </p:sp>
      <p:sp>
        <p:nvSpPr>
          <p:cNvPr id="14" name="TextBox 14"/>
          <p:cNvSpPr txBox="1"/>
          <p:nvPr/>
        </p:nvSpPr>
        <p:spPr>
          <a:xfrm>
            <a:off x="3311238" y="4188699"/>
            <a:ext cx="2923808" cy="629920"/>
          </a:xfrm>
          <a:prstGeom prst="rect">
            <a:avLst/>
          </a:prstGeom>
        </p:spPr>
        <p:txBody>
          <a:bodyPr lIns="0" tIns="0" rIns="0" bIns="0" rtlCol="0" anchor="t">
            <a:spAutoFit/>
          </a:bodyPr>
          <a:lstStyle/>
          <a:p>
            <a:pPr algn="just">
              <a:lnSpc>
                <a:spcPts val="5179"/>
              </a:lnSpc>
              <a:spcBef>
                <a:spcPct val="0"/>
              </a:spcBef>
            </a:pPr>
            <a:r>
              <a:rPr lang="en-US" sz="3699" dirty="0" err="1">
                <a:solidFill>
                  <a:srgbClr val="000000"/>
                </a:solidFill>
                <a:latin typeface="Roboto Condensed Bold"/>
              </a:rPr>
              <a:t>Nghệ</a:t>
            </a:r>
            <a:r>
              <a:rPr lang="en-US" sz="3699" dirty="0">
                <a:solidFill>
                  <a:srgbClr val="000000"/>
                </a:solidFill>
                <a:latin typeface="Roboto Condensed Bold"/>
              </a:rPr>
              <a:t> </a:t>
            </a:r>
            <a:r>
              <a:rPr lang="en-US" sz="3699" dirty="0" err="1">
                <a:solidFill>
                  <a:srgbClr val="000000"/>
                </a:solidFill>
                <a:latin typeface="Roboto Condensed Bold"/>
              </a:rPr>
              <a:t>thuật</a:t>
            </a:r>
            <a:endParaRPr lang="en-US" sz="3699" dirty="0">
              <a:solidFill>
                <a:srgbClr val="000000"/>
              </a:solidFill>
              <a:latin typeface="Roboto Condensed Bold"/>
            </a:endParaRPr>
          </a:p>
        </p:txBody>
      </p:sp>
      <p:sp>
        <p:nvSpPr>
          <p:cNvPr id="15" name="TextBox 15"/>
          <p:cNvSpPr txBox="1"/>
          <p:nvPr/>
        </p:nvSpPr>
        <p:spPr>
          <a:xfrm>
            <a:off x="3020152" y="5251372"/>
            <a:ext cx="12247696" cy="2601595"/>
          </a:xfrm>
          <a:prstGeom prst="rect">
            <a:avLst/>
          </a:prstGeom>
        </p:spPr>
        <p:txBody>
          <a:bodyPr lIns="0" tIns="0" rIns="0" bIns="0" rtlCol="0" anchor="t">
            <a:spAutoFit/>
          </a:bodyPr>
          <a:lstStyle/>
          <a:p>
            <a:pPr algn="ctr">
              <a:lnSpc>
                <a:spcPts val="5179"/>
              </a:lnSpc>
              <a:spcBef>
                <a:spcPct val="0"/>
              </a:spcBef>
            </a:pPr>
            <a:r>
              <a:rPr lang="en-US" sz="3699">
                <a:solidFill>
                  <a:srgbClr val="000000"/>
                </a:solidFill>
                <a:latin typeface="Roboto Condensed"/>
              </a:rPr>
              <a:t>Nguyễn Du đã sử dụng một hệ thống từ ngữ Hán Việt để nói về Kim Trọng với tất cả sự quý mến, trân trọng, đồng thời thể hiện tính cách nhân vật trên bình diện xã hội: trâm anh, phú hậu, tài danh, văn chương, thông minh, phong tư, phong nhã, hào hoa.</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2"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0-#ppt_w/2"/>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par>
                                <p:cTn id="14" presetID="2" presetClass="entr" presetSubtype="12"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fill="hold"/>
                                        <p:tgtEl>
                                          <p:spTgt spid="15"/>
                                        </p:tgtEl>
                                        <p:attrNameLst>
                                          <p:attrName>ppt_x</p:attrName>
                                        </p:attrNameLst>
                                      </p:cBhvr>
                                      <p:tavLst>
                                        <p:tav tm="0">
                                          <p:val>
                                            <p:strVal val="0-#ppt_w/2"/>
                                          </p:val>
                                        </p:tav>
                                        <p:tav tm="100000">
                                          <p:val>
                                            <p:strVal val="#ppt_x"/>
                                          </p:val>
                                        </p:tav>
                                      </p:tavLst>
                                    </p:anim>
                                    <p:anim calcmode="lin" valueType="num">
                                      <p:cBhvr additive="base">
                                        <p:cTn id="17"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a:stretch>
          </a:blipFill>
        </p:spPr>
      </p:sp>
      <p:sp>
        <p:nvSpPr>
          <p:cNvPr id="3" name="Freeform 3"/>
          <p:cNvSpPr/>
          <p:nvPr/>
        </p:nvSpPr>
        <p:spPr>
          <a:xfrm>
            <a:off x="-1112550" y="-1231400"/>
            <a:ext cx="2310400" cy="2310400"/>
          </a:xfrm>
          <a:custGeom>
            <a:avLst/>
            <a:gdLst/>
            <a:ahLst/>
            <a:cxnLst/>
            <a:rect l="l" t="t" r="r" b="b"/>
            <a:pathLst>
              <a:path w="2310400" h="2310400">
                <a:moveTo>
                  <a:pt x="0" y="0"/>
                </a:moveTo>
                <a:lnTo>
                  <a:pt x="2310400" y="0"/>
                </a:lnTo>
                <a:lnTo>
                  <a:pt x="2310400" y="2310400"/>
                </a:lnTo>
                <a:lnTo>
                  <a:pt x="0" y="2310400"/>
                </a:lnTo>
                <a:lnTo>
                  <a:pt x="0" y="0"/>
                </a:lnTo>
                <a:close/>
              </a:path>
            </a:pathLst>
          </a:custGeom>
          <a:blipFill>
            <a:blip r:embed="rId4"/>
            <a:stretch>
              <a:fillRect/>
            </a:stretch>
          </a:blipFill>
        </p:spPr>
      </p:sp>
      <p:sp>
        <p:nvSpPr>
          <p:cNvPr id="4" name="Freeform 4"/>
          <p:cNvSpPr/>
          <p:nvPr/>
        </p:nvSpPr>
        <p:spPr>
          <a:xfrm rot="-155221">
            <a:off x="16639339" y="-63797"/>
            <a:ext cx="4825850" cy="10371046"/>
          </a:xfrm>
          <a:custGeom>
            <a:avLst/>
            <a:gdLst/>
            <a:ahLst/>
            <a:cxnLst/>
            <a:rect l="l" t="t" r="r" b="b"/>
            <a:pathLst>
              <a:path w="4825850" h="10371046">
                <a:moveTo>
                  <a:pt x="0" y="0"/>
                </a:moveTo>
                <a:lnTo>
                  <a:pt x="4825850" y="0"/>
                </a:lnTo>
                <a:lnTo>
                  <a:pt x="4825850" y="10371046"/>
                </a:lnTo>
                <a:lnTo>
                  <a:pt x="0" y="10371046"/>
                </a:lnTo>
                <a:lnTo>
                  <a:pt x="0" y="0"/>
                </a:lnTo>
                <a:close/>
              </a:path>
            </a:pathLst>
          </a:custGeom>
          <a:blipFill>
            <a:blip r:embed="rId5"/>
            <a:stretch>
              <a:fillRect r="-5119" b="-4849"/>
            </a:stretch>
          </a:blipFill>
        </p:spPr>
      </p:sp>
      <p:sp>
        <p:nvSpPr>
          <p:cNvPr id="5" name="Freeform 5"/>
          <p:cNvSpPr/>
          <p:nvPr/>
        </p:nvSpPr>
        <p:spPr>
          <a:xfrm rot="120083" flipH="1">
            <a:off x="-3181500" y="-41272"/>
            <a:ext cx="4825852" cy="10371042"/>
          </a:xfrm>
          <a:custGeom>
            <a:avLst/>
            <a:gdLst/>
            <a:ahLst/>
            <a:cxnLst/>
            <a:rect l="l" t="t" r="r" b="b"/>
            <a:pathLst>
              <a:path w="4825852" h="10371042">
                <a:moveTo>
                  <a:pt x="4825852" y="0"/>
                </a:moveTo>
                <a:lnTo>
                  <a:pt x="0" y="0"/>
                </a:lnTo>
                <a:lnTo>
                  <a:pt x="0" y="10371042"/>
                </a:lnTo>
                <a:lnTo>
                  <a:pt x="4825852" y="10371042"/>
                </a:lnTo>
                <a:lnTo>
                  <a:pt x="4825852" y="0"/>
                </a:lnTo>
                <a:close/>
              </a:path>
            </a:pathLst>
          </a:custGeom>
          <a:blipFill>
            <a:blip r:embed="rId5"/>
            <a:stretch>
              <a:fillRect r="-5119" b="-4849"/>
            </a:stretch>
          </a:blipFill>
        </p:spPr>
      </p:sp>
      <p:sp>
        <p:nvSpPr>
          <p:cNvPr id="6" name="TextBox 6"/>
          <p:cNvSpPr txBox="1"/>
          <p:nvPr/>
        </p:nvSpPr>
        <p:spPr>
          <a:xfrm>
            <a:off x="0" y="914400"/>
            <a:ext cx="16584883" cy="1847354"/>
          </a:xfrm>
          <a:prstGeom prst="rect">
            <a:avLst/>
          </a:prstGeom>
        </p:spPr>
        <p:txBody>
          <a:bodyPr lIns="0" tIns="0" rIns="0" bIns="0" rtlCol="0" anchor="t">
            <a:spAutoFit/>
          </a:bodyPr>
          <a:lstStyle/>
          <a:p>
            <a:pPr marL="1137690" lvl="1" indent="-568845" algn="ctr">
              <a:lnSpc>
                <a:spcPts val="7377"/>
              </a:lnSpc>
              <a:spcBef>
                <a:spcPct val="0"/>
              </a:spcBef>
              <a:buFont typeface="Arial"/>
              <a:buChar char="•"/>
            </a:pPr>
            <a:r>
              <a:rPr lang="en-US" sz="5269" dirty="0" err="1">
                <a:solidFill>
                  <a:srgbClr val="863D3D"/>
                </a:solidFill>
                <a:latin typeface="#9Slide03 AmpleSoft Bold" panose="02000000000000000000" pitchFamily="2" charset="0"/>
              </a:rPr>
              <a:t>Nhóm</a:t>
            </a:r>
            <a:r>
              <a:rPr lang="en-US" sz="5269" dirty="0">
                <a:solidFill>
                  <a:srgbClr val="863D3D"/>
                </a:solidFill>
                <a:latin typeface="#9Slide03 AmpleSoft Bold" panose="02000000000000000000" pitchFamily="2" charset="0"/>
              </a:rPr>
              <a:t> 3,4  </a:t>
            </a:r>
            <a:r>
              <a:rPr lang="en-US" sz="5269" dirty="0" err="1">
                <a:solidFill>
                  <a:srgbClr val="863D3D"/>
                </a:solidFill>
                <a:latin typeface="#9Slide03 AmpleSoft Bold" panose="02000000000000000000" pitchFamily="2" charset="0"/>
              </a:rPr>
              <a:t>Tìm</a:t>
            </a:r>
            <a:r>
              <a:rPr lang="en-US" sz="5269" dirty="0">
                <a:solidFill>
                  <a:srgbClr val="863D3D"/>
                </a:solidFill>
                <a:latin typeface="#9Slide03 AmpleSoft Bold" panose="02000000000000000000" pitchFamily="2" charset="0"/>
              </a:rPr>
              <a:t> </a:t>
            </a:r>
            <a:r>
              <a:rPr lang="en-US" sz="5269" dirty="0" err="1">
                <a:solidFill>
                  <a:srgbClr val="863D3D"/>
                </a:solidFill>
                <a:latin typeface="#9Slide03 AmpleSoft Bold" panose="02000000000000000000" pitchFamily="2" charset="0"/>
              </a:rPr>
              <a:t>hiểu</a:t>
            </a:r>
            <a:r>
              <a:rPr lang="en-US" sz="5269" dirty="0">
                <a:solidFill>
                  <a:srgbClr val="863D3D"/>
                </a:solidFill>
                <a:latin typeface="#9Slide03 AmpleSoft Bold" panose="02000000000000000000" pitchFamily="2" charset="0"/>
              </a:rPr>
              <a:t> </a:t>
            </a:r>
            <a:r>
              <a:rPr lang="en-US" sz="5269" dirty="0" err="1">
                <a:solidFill>
                  <a:srgbClr val="863D3D"/>
                </a:solidFill>
                <a:latin typeface="#9Slide03 AmpleSoft Bold" panose="02000000000000000000" pitchFamily="2" charset="0"/>
              </a:rPr>
              <a:t>tâm</a:t>
            </a:r>
            <a:r>
              <a:rPr lang="en-US" sz="5269" dirty="0">
                <a:solidFill>
                  <a:srgbClr val="863D3D"/>
                </a:solidFill>
                <a:latin typeface="#9Slide03 AmpleSoft Bold" panose="02000000000000000000" pitchFamily="2" charset="0"/>
              </a:rPr>
              <a:t> </a:t>
            </a:r>
            <a:r>
              <a:rPr lang="en-US" sz="5269" dirty="0" err="1">
                <a:solidFill>
                  <a:srgbClr val="863D3D"/>
                </a:solidFill>
                <a:latin typeface="#9Slide03 AmpleSoft Bold" panose="02000000000000000000" pitchFamily="2" charset="0"/>
              </a:rPr>
              <a:t>trạng</a:t>
            </a:r>
            <a:r>
              <a:rPr lang="en-US" sz="5269" dirty="0">
                <a:solidFill>
                  <a:srgbClr val="863D3D"/>
                </a:solidFill>
                <a:latin typeface="#9Slide03 AmpleSoft Bold" panose="02000000000000000000" pitchFamily="2" charset="0"/>
              </a:rPr>
              <a:t>, </a:t>
            </a:r>
            <a:r>
              <a:rPr lang="en-US" sz="5269" dirty="0" err="1">
                <a:solidFill>
                  <a:srgbClr val="863D3D"/>
                </a:solidFill>
                <a:latin typeface="#9Slide03 AmpleSoft Bold" panose="02000000000000000000" pitchFamily="2" charset="0"/>
              </a:rPr>
              <a:t>cảm</a:t>
            </a:r>
            <a:r>
              <a:rPr lang="en-US" sz="5269" dirty="0">
                <a:solidFill>
                  <a:srgbClr val="863D3D"/>
                </a:solidFill>
                <a:latin typeface="#9Slide03 AmpleSoft Bold" panose="02000000000000000000" pitchFamily="2" charset="0"/>
              </a:rPr>
              <a:t> </a:t>
            </a:r>
            <a:r>
              <a:rPr lang="en-US" sz="5269" dirty="0" err="1">
                <a:solidFill>
                  <a:srgbClr val="863D3D"/>
                </a:solidFill>
                <a:latin typeface="#9Slide03 AmpleSoft Bold" panose="02000000000000000000" pitchFamily="2" charset="0"/>
              </a:rPr>
              <a:t>xúc</a:t>
            </a:r>
            <a:r>
              <a:rPr lang="en-US" sz="5269" dirty="0">
                <a:solidFill>
                  <a:srgbClr val="863D3D"/>
                </a:solidFill>
                <a:latin typeface="#9Slide03 AmpleSoft Bold" panose="02000000000000000000" pitchFamily="2" charset="0"/>
              </a:rPr>
              <a:t> </a:t>
            </a:r>
            <a:r>
              <a:rPr lang="en-US" sz="5269" dirty="0" err="1">
                <a:solidFill>
                  <a:srgbClr val="863D3D"/>
                </a:solidFill>
                <a:latin typeface="#9Slide03 AmpleSoft Bold" panose="02000000000000000000" pitchFamily="2" charset="0"/>
              </a:rPr>
              <a:t>của</a:t>
            </a:r>
            <a:r>
              <a:rPr lang="en-US" sz="5269" dirty="0">
                <a:solidFill>
                  <a:srgbClr val="863D3D"/>
                </a:solidFill>
                <a:latin typeface="#9Slide03 AmpleSoft Bold" panose="02000000000000000000" pitchFamily="2" charset="0"/>
              </a:rPr>
              <a:t> </a:t>
            </a:r>
            <a:r>
              <a:rPr lang="en-US" sz="5269" dirty="0" err="1">
                <a:solidFill>
                  <a:srgbClr val="863D3D"/>
                </a:solidFill>
                <a:latin typeface="#9Slide03 AmpleSoft Bold" panose="02000000000000000000" pitchFamily="2" charset="0"/>
              </a:rPr>
              <a:t>Thúy</a:t>
            </a:r>
            <a:r>
              <a:rPr lang="en-US" sz="5269" dirty="0">
                <a:solidFill>
                  <a:srgbClr val="863D3D"/>
                </a:solidFill>
                <a:latin typeface="#9Slide03 AmpleSoft Bold" panose="02000000000000000000" pitchFamily="2" charset="0"/>
              </a:rPr>
              <a:t> </a:t>
            </a:r>
            <a:r>
              <a:rPr lang="en-US" sz="5269" dirty="0" err="1">
                <a:solidFill>
                  <a:srgbClr val="863D3D"/>
                </a:solidFill>
                <a:latin typeface="#9Slide03 AmpleSoft Bold" panose="02000000000000000000" pitchFamily="2" charset="0"/>
              </a:rPr>
              <a:t>Kiều</a:t>
            </a:r>
            <a:r>
              <a:rPr lang="en-US" sz="5269" dirty="0">
                <a:solidFill>
                  <a:srgbClr val="863D3D"/>
                </a:solidFill>
                <a:latin typeface="#9Slide03 AmpleSoft Bold" panose="02000000000000000000" pitchFamily="2" charset="0"/>
              </a:rPr>
              <a:t>, Kim </a:t>
            </a:r>
            <a:r>
              <a:rPr lang="en-US" sz="5269" dirty="0" err="1">
                <a:solidFill>
                  <a:srgbClr val="863D3D"/>
                </a:solidFill>
                <a:latin typeface="#9Slide03 AmpleSoft Bold" panose="02000000000000000000" pitchFamily="2" charset="0"/>
              </a:rPr>
              <a:t>Trọng</a:t>
            </a:r>
            <a:r>
              <a:rPr lang="en-US" sz="5269" dirty="0">
                <a:solidFill>
                  <a:srgbClr val="863D3D"/>
                </a:solidFill>
                <a:latin typeface="#9Slide03 AmpleSoft Bold" panose="02000000000000000000" pitchFamily="2" charset="0"/>
              </a:rPr>
              <a:t> </a:t>
            </a:r>
            <a:r>
              <a:rPr lang="en-US" sz="5269" dirty="0" err="1">
                <a:solidFill>
                  <a:srgbClr val="863D3D"/>
                </a:solidFill>
                <a:latin typeface="#9Slide03 AmpleSoft Bold" panose="02000000000000000000" pitchFamily="2" charset="0"/>
              </a:rPr>
              <a:t>trong</a:t>
            </a:r>
            <a:r>
              <a:rPr lang="en-US" sz="5269" dirty="0">
                <a:solidFill>
                  <a:srgbClr val="863D3D"/>
                </a:solidFill>
                <a:latin typeface="#9Slide03 AmpleSoft Bold" panose="02000000000000000000" pitchFamily="2" charset="0"/>
              </a:rPr>
              <a:t> </a:t>
            </a:r>
            <a:r>
              <a:rPr lang="en-US" sz="5269" dirty="0" err="1">
                <a:solidFill>
                  <a:srgbClr val="863D3D"/>
                </a:solidFill>
                <a:latin typeface="#9Slide03 AmpleSoft Bold" panose="02000000000000000000" pitchFamily="2" charset="0"/>
              </a:rPr>
              <a:t>buổi</a:t>
            </a:r>
            <a:r>
              <a:rPr lang="en-US" sz="5269" dirty="0">
                <a:solidFill>
                  <a:srgbClr val="863D3D"/>
                </a:solidFill>
                <a:latin typeface="#9Slide03 AmpleSoft Bold" panose="02000000000000000000" pitchFamily="2" charset="0"/>
              </a:rPr>
              <a:t> </a:t>
            </a:r>
            <a:r>
              <a:rPr lang="en-US" sz="5269" dirty="0" err="1">
                <a:solidFill>
                  <a:srgbClr val="863D3D"/>
                </a:solidFill>
                <a:latin typeface="#9Slide03 AmpleSoft Bold" panose="02000000000000000000" pitchFamily="2" charset="0"/>
              </a:rPr>
              <a:t>hội</a:t>
            </a:r>
            <a:r>
              <a:rPr lang="en-US" sz="5269" dirty="0">
                <a:solidFill>
                  <a:srgbClr val="863D3D"/>
                </a:solidFill>
                <a:latin typeface="#9Slide03 AmpleSoft Bold" panose="02000000000000000000" pitchFamily="2" charset="0"/>
              </a:rPr>
              <a:t> </a:t>
            </a:r>
            <a:r>
              <a:rPr lang="en-US" sz="5269" dirty="0" err="1">
                <a:solidFill>
                  <a:srgbClr val="863D3D"/>
                </a:solidFill>
                <a:latin typeface="#9Slide03 AmpleSoft Bold" panose="02000000000000000000" pitchFamily="2" charset="0"/>
              </a:rPr>
              <a:t>ngộ</a:t>
            </a:r>
            <a:endParaRPr lang="en-US" sz="5269" dirty="0">
              <a:solidFill>
                <a:srgbClr val="863D3D"/>
              </a:solidFill>
              <a:latin typeface="#9Slide03 AmpleSoft Bold" panose="02000000000000000000" pitchFamily="2" charset="0"/>
            </a:endParaRPr>
          </a:p>
        </p:txBody>
      </p:sp>
      <p:sp>
        <p:nvSpPr>
          <p:cNvPr id="7" name="Freeform 7"/>
          <p:cNvSpPr/>
          <p:nvPr/>
        </p:nvSpPr>
        <p:spPr>
          <a:xfrm>
            <a:off x="-955999" y="6616156"/>
            <a:ext cx="20141184" cy="6680159"/>
          </a:xfrm>
          <a:custGeom>
            <a:avLst/>
            <a:gdLst/>
            <a:ahLst/>
            <a:cxnLst/>
            <a:rect l="l" t="t" r="r" b="b"/>
            <a:pathLst>
              <a:path w="20141184" h="6680159">
                <a:moveTo>
                  <a:pt x="0" y="0"/>
                </a:moveTo>
                <a:lnTo>
                  <a:pt x="20141184" y="0"/>
                </a:lnTo>
                <a:lnTo>
                  <a:pt x="20141184" y="6680160"/>
                </a:lnTo>
                <a:lnTo>
                  <a:pt x="0" y="6680160"/>
                </a:lnTo>
                <a:lnTo>
                  <a:pt x="0" y="0"/>
                </a:lnTo>
                <a:close/>
              </a:path>
            </a:pathLst>
          </a:custGeom>
          <a:blipFill>
            <a:blip r:embed="rId6">
              <a:alphaModFix amt="42000"/>
            </a:blip>
            <a:stretch>
              <a:fillRect/>
            </a:stretch>
          </a:blipFill>
        </p:spPr>
      </p:sp>
      <p:grpSp>
        <p:nvGrpSpPr>
          <p:cNvPr id="8" name="Group 8"/>
          <p:cNvGrpSpPr/>
          <p:nvPr/>
        </p:nvGrpSpPr>
        <p:grpSpPr>
          <a:xfrm>
            <a:off x="1823977" y="3340313"/>
            <a:ext cx="15095792" cy="5073211"/>
            <a:chOff x="0" y="0"/>
            <a:chExt cx="3975846" cy="1336154"/>
          </a:xfrm>
        </p:grpSpPr>
        <p:sp>
          <p:nvSpPr>
            <p:cNvPr id="9" name="Freeform 9"/>
            <p:cNvSpPr/>
            <p:nvPr/>
          </p:nvSpPr>
          <p:spPr>
            <a:xfrm>
              <a:off x="0" y="0"/>
              <a:ext cx="3975846" cy="1336154"/>
            </a:xfrm>
            <a:custGeom>
              <a:avLst/>
              <a:gdLst/>
              <a:ahLst/>
              <a:cxnLst/>
              <a:rect l="l" t="t" r="r" b="b"/>
              <a:pathLst>
                <a:path w="3975846" h="1336154">
                  <a:moveTo>
                    <a:pt x="11796" y="0"/>
                  </a:moveTo>
                  <a:lnTo>
                    <a:pt x="3964051" y="0"/>
                  </a:lnTo>
                  <a:cubicBezTo>
                    <a:pt x="3967179" y="0"/>
                    <a:pt x="3970179" y="1243"/>
                    <a:pt x="3972392" y="3455"/>
                  </a:cubicBezTo>
                  <a:cubicBezTo>
                    <a:pt x="3974604" y="5667"/>
                    <a:pt x="3975846" y="8667"/>
                    <a:pt x="3975846" y="11796"/>
                  </a:cubicBezTo>
                  <a:lnTo>
                    <a:pt x="3975846" y="1324359"/>
                  </a:lnTo>
                  <a:cubicBezTo>
                    <a:pt x="3975846" y="1327487"/>
                    <a:pt x="3974604" y="1330487"/>
                    <a:pt x="3972392" y="1332700"/>
                  </a:cubicBezTo>
                  <a:cubicBezTo>
                    <a:pt x="3970179" y="1334912"/>
                    <a:pt x="3967179" y="1336154"/>
                    <a:pt x="3964051" y="1336154"/>
                  </a:cubicBezTo>
                  <a:lnTo>
                    <a:pt x="11796" y="1336154"/>
                  </a:lnTo>
                  <a:cubicBezTo>
                    <a:pt x="8667" y="1336154"/>
                    <a:pt x="5667" y="1334912"/>
                    <a:pt x="3455" y="1332700"/>
                  </a:cubicBezTo>
                  <a:cubicBezTo>
                    <a:pt x="1243" y="1330487"/>
                    <a:pt x="0" y="1327487"/>
                    <a:pt x="0" y="1324359"/>
                  </a:cubicBezTo>
                  <a:lnTo>
                    <a:pt x="0" y="11796"/>
                  </a:lnTo>
                  <a:cubicBezTo>
                    <a:pt x="0" y="8667"/>
                    <a:pt x="1243" y="5667"/>
                    <a:pt x="3455" y="3455"/>
                  </a:cubicBezTo>
                  <a:cubicBezTo>
                    <a:pt x="5667" y="1243"/>
                    <a:pt x="8667" y="0"/>
                    <a:pt x="11796" y="0"/>
                  </a:cubicBezTo>
                  <a:close/>
                </a:path>
              </a:pathLst>
            </a:custGeom>
            <a:solidFill>
              <a:srgbClr val="FFFFFF"/>
            </a:solidFill>
          </p:spPr>
        </p:sp>
        <p:sp>
          <p:nvSpPr>
            <p:cNvPr id="10" name="TextBox 10"/>
            <p:cNvSpPr txBox="1"/>
            <p:nvPr/>
          </p:nvSpPr>
          <p:spPr>
            <a:xfrm>
              <a:off x="0" y="-38100"/>
              <a:ext cx="3975846" cy="1374254"/>
            </a:xfrm>
            <a:prstGeom prst="rect">
              <a:avLst/>
            </a:prstGeom>
          </p:spPr>
          <p:txBody>
            <a:bodyPr lIns="50800" tIns="50800" rIns="50800" bIns="50800" rtlCol="0" anchor="ctr"/>
            <a:lstStyle/>
            <a:p>
              <a:pPr algn="r">
                <a:lnSpc>
                  <a:spcPts val="3035"/>
                </a:lnSpc>
              </a:pPr>
              <a:endParaRPr/>
            </a:p>
          </p:txBody>
        </p:sp>
      </p:grpSp>
      <p:sp>
        <p:nvSpPr>
          <p:cNvPr id="11" name="TextBox 11"/>
          <p:cNvSpPr txBox="1"/>
          <p:nvPr/>
        </p:nvSpPr>
        <p:spPr>
          <a:xfrm>
            <a:off x="2168892" y="3769671"/>
            <a:ext cx="14415991" cy="4119246"/>
          </a:xfrm>
          <a:prstGeom prst="rect">
            <a:avLst/>
          </a:prstGeom>
        </p:spPr>
        <p:txBody>
          <a:bodyPr lIns="0" tIns="0" rIns="0" bIns="0" rtlCol="0" anchor="t">
            <a:spAutoFit/>
          </a:bodyPr>
          <a:lstStyle/>
          <a:p>
            <a:pPr algn="just">
              <a:lnSpc>
                <a:spcPts val="6579"/>
              </a:lnSpc>
              <a:spcBef>
                <a:spcPct val="0"/>
              </a:spcBef>
            </a:pPr>
            <a:r>
              <a:rPr lang="en-US" sz="4699">
                <a:solidFill>
                  <a:srgbClr val="863D3D"/>
                </a:solidFill>
                <a:latin typeface="Roboto Condensed"/>
              </a:rPr>
              <a:t>Trong 10 câu thơ đầu, Nguyễn Du đã tập trung miêu tả cảm xúc tâm trạng của những nhân vật nào? Phân tích các từ ngữ tiêu biểu được tác giả sử dụng để thể hiện cảm xúc, tâm trạng của các nhân vật khi lần đầu gặp gỡ, khi tình yêu chớm nở và lúc chia xa.</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rot="-10800000" flipH="1">
            <a:off x="0" y="0"/>
            <a:ext cx="18288000"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3"/>
            <a:stretch>
              <a:fillRect/>
            </a:stretch>
          </a:blipFill>
        </p:spPr>
      </p:sp>
      <p:sp>
        <p:nvSpPr>
          <p:cNvPr id="3" name="Freeform 3"/>
          <p:cNvSpPr/>
          <p:nvPr/>
        </p:nvSpPr>
        <p:spPr>
          <a:xfrm>
            <a:off x="-955999" y="6616156"/>
            <a:ext cx="20141184" cy="6680159"/>
          </a:xfrm>
          <a:custGeom>
            <a:avLst/>
            <a:gdLst/>
            <a:ahLst/>
            <a:cxnLst/>
            <a:rect l="l" t="t" r="r" b="b"/>
            <a:pathLst>
              <a:path w="20141184" h="6680159">
                <a:moveTo>
                  <a:pt x="0" y="0"/>
                </a:moveTo>
                <a:lnTo>
                  <a:pt x="20141184" y="0"/>
                </a:lnTo>
                <a:lnTo>
                  <a:pt x="20141184" y="6680160"/>
                </a:lnTo>
                <a:lnTo>
                  <a:pt x="0" y="6680160"/>
                </a:lnTo>
                <a:lnTo>
                  <a:pt x="0" y="0"/>
                </a:lnTo>
                <a:close/>
              </a:path>
            </a:pathLst>
          </a:custGeom>
          <a:blipFill>
            <a:blip r:embed="rId4">
              <a:alphaModFix amt="52000"/>
            </a:blip>
            <a:stretch>
              <a:fillRect/>
            </a:stretch>
          </a:blipFill>
        </p:spPr>
      </p:sp>
      <p:sp>
        <p:nvSpPr>
          <p:cNvPr id="4" name="Freeform 4"/>
          <p:cNvSpPr/>
          <p:nvPr/>
        </p:nvSpPr>
        <p:spPr>
          <a:xfrm rot="120083" flipH="1">
            <a:off x="-2975067" y="-42021"/>
            <a:ext cx="4825852" cy="10371042"/>
          </a:xfrm>
          <a:custGeom>
            <a:avLst/>
            <a:gdLst/>
            <a:ahLst/>
            <a:cxnLst/>
            <a:rect l="l" t="t" r="r" b="b"/>
            <a:pathLst>
              <a:path w="4825852" h="10371042">
                <a:moveTo>
                  <a:pt x="4825852" y="0"/>
                </a:moveTo>
                <a:lnTo>
                  <a:pt x="0" y="0"/>
                </a:lnTo>
                <a:lnTo>
                  <a:pt x="0" y="10371042"/>
                </a:lnTo>
                <a:lnTo>
                  <a:pt x="4825852" y="10371042"/>
                </a:lnTo>
                <a:lnTo>
                  <a:pt x="4825852" y="0"/>
                </a:lnTo>
                <a:close/>
              </a:path>
            </a:pathLst>
          </a:custGeom>
          <a:blipFill>
            <a:blip r:embed="rId5"/>
            <a:stretch>
              <a:fillRect r="-5119" b="-4849"/>
            </a:stretch>
          </a:blipFill>
        </p:spPr>
      </p:sp>
      <p:sp>
        <p:nvSpPr>
          <p:cNvPr id="5" name="Freeform 5"/>
          <p:cNvSpPr/>
          <p:nvPr/>
        </p:nvSpPr>
        <p:spPr>
          <a:xfrm flipH="1">
            <a:off x="16135407" y="2014951"/>
            <a:ext cx="4758000" cy="7532748"/>
          </a:xfrm>
          <a:custGeom>
            <a:avLst/>
            <a:gdLst/>
            <a:ahLst/>
            <a:cxnLst/>
            <a:rect l="l" t="t" r="r" b="b"/>
            <a:pathLst>
              <a:path w="4758000" h="7532748">
                <a:moveTo>
                  <a:pt x="4758000" y="0"/>
                </a:moveTo>
                <a:lnTo>
                  <a:pt x="0" y="0"/>
                </a:lnTo>
                <a:lnTo>
                  <a:pt x="0" y="7532748"/>
                </a:lnTo>
                <a:lnTo>
                  <a:pt x="4758000" y="7532748"/>
                </a:lnTo>
                <a:lnTo>
                  <a:pt x="4758000" y="0"/>
                </a:lnTo>
                <a:close/>
              </a:path>
            </a:pathLst>
          </a:custGeom>
          <a:blipFill>
            <a:blip r:embed="rId6"/>
            <a:stretch>
              <a:fillRect/>
            </a:stretch>
          </a:blipFill>
        </p:spPr>
      </p:sp>
      <p:sp>
        <p:nvSpPr>
          <p:cNvPr id="6" name="Freeform 6"/>
          <p:cNvSpPr/>
          <p:nvPr/>
        </p:nvSpPr>
        <p:spPr>
          <a:xfrm rot="-5400000" flipH="1">
            <a:off x="16649994" y="-2266950"/>
            <a:ext cx="3335448" cy="5791202"/>
          </a:xfrm>
          <a:custGeom>
            <a:avLst/>
            <a:gdLst/>
            <a:ahLst/>
            <a:cxnLst/>
            <a:rect l="l" t="t" r="r" b="b"/>
            <a:pathLst>
              <a:path w="3335448" h="5791202">
                <a:moveTo>
                  <a:pt x="3335448" y="0"/>
                </a:moveTo>
                <a:lnTo>
                  <a:pt x="0" y="0"/>
                </a:lnTo>
                <a:lnTo>
                  <a:pt x="0" y="5791202"/>
                </a:lnTo>
                <a:lnTo>
                  <a:pt x="3335448" y="5791202"/>
                </a:lnTo>
                <a:lnTo>
                  <a:pt x="3335448" y="0"/>
                </a:lnTo>
                <a:close/>
              </a:path>
            </a:pathLst>
          </a:custGeom>
          <a:blipFill>
            <a:blip r:embed="rId7"/>
            <a:stretch>
              <a:fillRect/>
            </a:stretch>
          </a:blipFill>
        </p:spPr>
      </p:sp>
      <p:grpSp>
        <p:nvGrpSpPr>
          <p:cNvPr id="7" name="Group 7"/>
          <p:cNvGrpSpPr/>
          <p:nvPr/>
        </p:nvGrpSpPr>
        <p:grpSpPr>
          <a:xfrm>
            <a:off x="2030411" y="1733527"/>
            <a:ext cx="562848" cy="562848"/>
            <a:chOff x="0" y="0"/>
            <a:chExt cx="812800" cy="812800"/>
          </a:xfrm>
        </p:grpSpPr>
        <p:sp>
          <p:nvSpPr>
            <p:cNvPr id="8" name="Freeform 8"/>
            <p:cNvSpPr/>
            <p:nvPr/>
          </p:nvSpPr>
          <p:spPr>
            <a:xfrm>
              <a:off x="0" y="0"/>
              <a:ext cx="812800" cy="812800"/>
            </a:xfrm>
            <a:custGeom>
              <a:avLst/>
              <a:gdLst/>
              <a:ahLst/>
              <a:cxnLst/>
              <a:rect l="l" t="t" r="r" b="b"/>
              <a:pathLst>
                <a:path w="812800" h="812800">
                  <a:moveTo>
                    <a:pt x="406400" y="0"/>
                  </a:moveTo>
                  <a:lnTo>
                    <a:pt x="523042" y="124802"/>
                  </a:lnTo>
                  <a:lnTo>
                    <a:pt x="693768" y="119032"/>
                  </a:lnTo>
                  <a:lnTo>
                    <a:pt x="687998" y="289758"/>
                  </a:lnTo>
                  <a:lnTo>
                    <a:pt x="812800" y="406400"/>
                  </a:lnTo>
                  <a:lnTo>
                    <a:pt x="687998" y="523042"/>
                  </a:lnTo>
                  <a:lnTo>
                    <a:pt x="693768" y="693768"/>
                  </a:lnTo>
                  <a:lnTo>
                    <a:pt x="523042" y="687998"/>
                  </a:lnTo>
                  <a:lnTo>
                    <a:pt x="406400" y="812800"/>
                  </a:lnTo>
                  <a:lnTo>
                    <a:pt x="289758" y="687998"/>
                  </a:lnTo>
                  <a:lnTo>
                    <a:pt x="119032" y="693768"/>
                  </a:lnTo>
                  <a:lnTo>
                    <a:pt x="124802" y="523042"/>
                  </a:lnTo>
                  <a:lnTo>
                    <a:pt x="0" y="406400"/>
                  </a:lnTo>
                  <a:lnTo>
                    <a:pt x="124802" y="289758"/>
                  </a:lnTo>
                  <a:lnTo>
                    <a:pt x="119032" y="119032"/>
                  </a:lnTo>
                  <a:lnTo>
                    <a:pt x="289758" y="124802"/>
                  </a:lnTo>
                  <a:lnTo>
                    <a:pt x="406400" y="0"/>
                  </a:lnTo>
                  <a:close/>
                </a:path>
              </a:pathLst>
            </a:custGeom>
            <a:solidFill>
              <a:srgbClr val="B22033"/>
            </a:solidFill>
          </p:spPr>
        </p:sp>
        <p:sp>
          <p:nvSpPr>
            <p:cNvPr id="9" name="TextBox 9"/>
            <p:cNvSpPr txBox="1"/>
            <p:nvPr/>
          </p:nvSpPr>
          <p:spPr>
            <a:xfrm>
              <a:off x="127000" y="88900"/>
              <a:ext cx="558800" cy="596900"/>
            </a:xfrm>
            <a:prstGeom prst="rect">
              <a:avLst/>
            </a:prstGeom>
          </p:spPr>
          <p:txBody>
            <a:bodyPr lIns="50800" tIns="50800" rIns="50800" bIns="50800" rtlCol="0" anchor="ctr"/>
            <a:lstStyle/>
            <a:p>
              <a:pPr algn="ctr">
                <a:lnSpc>
                  <a:spcPts val="3035"/>
                </a:lnSpc>
              </a:pPr>
              <a:endParaRPr/>
            </a:p>
          </p:txBody>
        </p:sp>
      </p:grpSp>
      <p:sp>
        <p:nvSpPr>
          <p:cNvPr id="10" name="Freeform 10"/>
          <p:cNvSpPr/>
          <p:nvPr/>
        </p:nvSpPr>
        <p:spPr>
          <a:xfrm>
            <a:off x="5194981" y="2531428"/>
            <a:ext cx="15272180" cy="8590601"/>
          </a:xfrm>
          <a:custGeom>
            <a:avLst/>
            <a:gdLst/>
            <a:ahLst/>
            <a:cxnLst/>
            <a:rect l="l" t="t" r="r" b="b"/>
            <a:pathLst>
              <a:path w="15272180" h="8590601">
                <a:moveTo>
                  <a:pt x="0" y="0"/>
                </a:moveTo>
                <a:lnTo>
                  <a:pt x="15272180" y="0"/>
                </a:lnTo>
                <a:lnTo>
                  <a:pt x="15272180" y="8590601"/>
                </a:lnTo>
                <a:lnTo>
                  <a:pt x="0" y="8590601"/>
                </a:lnTo>
                <a:lnTo>
                  <a:pt x="0" y="0"/>
                </a:lnTo>
                <a:close/>
              </a:path>
            </a:pathLst>
          </a:custGeom>
          <a:blipFill>
            <a:blip r:embed="rId8"/>
            <a:stretch>
              <a:fillRect/>
            </a:stretch>
          </a:blipFill>
        </p:spPr>
      </p:sp>
      <p:sp>
        <p:nvSpPr>
          <p:cNvPr id="11" name="TextBox 11"/>
          <p:cNvSpPr txBox="1"/>
          <p:nvPr/>
        </p:nvSpPr>
        <p:spPr>
          <a:xfrm>
            <a:off x="652764" y="280669"/>
            <a:ext cx="7912296" cy="771526"/>
          </a:xfrm>
          <a:prstGeom prst="rect">
            <a:avLst/>
          </a:prstGeom>
        </p:spPr>
        <p:txBody>
          <a:bodyPr lIns="0" tIns="0" rIns="0" bIns="0" rtlCol="0" anchor="t">
            <a:spAutoFit/>
          </a:bodyPr>
          <a:lstStyle/>
          <a:p>
            <a:pPr algn="just">
              <a:lnSpc>
                <a:spcPts val="6299"/>
              </a:lnSpc>
            </a:pPr>
            <a:r>
              <a:rPr lang="en-US" sz="4499">
                <a:solidFill>
                  <a:srgbClr val="473B3B"/>
                </a:solidFill>
                <a:latin typeface="Roboto Condensed Bold"/>
              </a:rPr>
              <a:t>b. Nhân vật</a:t>
            </a:r>
          </a:p>
        </p:txBody>
      </p:sp>
      <p:sp>
        <p:nvSpPr>
          <p:cNvPr id="12" name="TextBox 12"/>
          <p:cNvSpPr txBox="1"/>
          <p:nvPr/>
        </p:nvSpPr>
        <p:spPr>
          <a:xfrm>
            <a:off x="2723849" y="1611201"/>
            <a:ext cx="14627783" cy="771526"/>
          </a:xfrm>
          <a:prstGeom prst="rect">
            <a:avLst/>
          </a:prstGeom>
        </p:spPr>
        <p:txBody>
          <a:bodyPr wrap="square" lIns="0" tIns="0" rIns="0" bIns="0" rtlCol="0" anchor="t">
            <a:spAutoFit/>
          </a:bodyPr>
          <a:lstStyle/>
          <a:p>
            <a:pPr algn="ctr">
              <a:lnSpc>
                <a:spcPts val="6299"/>
              </a:lnSpc>
              <a:spcBef>
                <a:spcPct val="0"/>
              </a:spcBef>
            </a:pPr>
            <a:r>
              <a:rPr lang="en-US" sz="4499" dirty="0" err="1">
                <a:solidFill>
                  <a:srgbClr val="B22033"/>
                </a:solidFill>
                <a:latin typeface="Roboto Condensed"/>
              </a:rPr>
              <a:t>Tâm</a:t>
            </a:r>
            <a:r>
              <a:rPr lang="en-US" sz="4499" dirty="0">
                <a:solidFill>
                  <a:srgbClr val="B22033"/>
                </a:solidFill>
                <a:latin typeface="Roboto Condensed"/>
              </a:rPr>
              <a:t> </a:t>
            </a:r>
            <a:r>
              <a:rPr lang="en-US" sz="4499" dirty="0" err="1">
                <a:solidFill>
                  <a:srgbClr val="B22033"/>
                </a:solidFill>
                <a:latin typeface="Roboto Condensed"/>
              </a:rPr>
              <a:t>trạng</a:t>
            </a:r>
            <a:r>
              <a:rPr lang="en-US" sz="4499" dirty="0">
                <a:solidFill>
                  <a:srgbClr val="B22033"/>
                </a:solidFill>
                <a:latin typeface="Roboto Condensed"/>
              </a:rPr>
              <a:t>, </a:t>
            </a:r>
            <a:r>
              <a:rPr lang="en-US" sz="4499" dirty="0" err="1">
                <a:solidFill>
                  <a:srgbClr val="B22033"/>
                </a:solidFill>
                <a:latin typeface="Roboto Condensed"/>
              </a:rPr>
              <a:t>cảm</a:t>
            </a:r>
            <a:r>
              <a:rPr lang="en-US" sz="4499" dirty="0">
                <a:solidFill>
                  <a:srgbClr val="B22033"/>
                </a:solidFill>
                <a:latin typeface="Roboto Condensed"/>
              </a:rPr>
              <a:t> </a:t>
            </a:r>
            <a:r>
              <a:rPr lang="en-US" sz="4499" dirty="0" err="1">
                <a:solidFill>
                  <a:srgbClr val="B22033"/>
                </a:solidFill>
                <a:latin typeface="Roboto Condensed"/>
              </a:rPr>
              <a:t>xúc</a:t>
            </a:r>
            <a:r>
              <a:rPr lang="en-US" sz="4499" dirty="0">
                <a:solidFill>
                  <a:srgbClr val="B22033"/>
                </a:solidFill>
                <a:latin typeface="Roboto Condensed"/>
              </a:rPr>
              <a:t> </a:t>
            </a:r>
            <a:r>
              <a:rPr lang="en-US" sz="4499" dirty="0" err="1">
                <a:solidFill>
                  <a:srgbClr val="B22033"/>
                </a:solidFill>
                <a:latin typeface="Roboto Condensed"/>
              </a:rPr>
              <a:t>của</a:t>
            </a:r>
            <a:r>
              <a:rPr lang="en-US" sz="4499" dirty="0">
                <a:solidFill>
                  <a:srgbClr val="B22033"/>
                </a:solidFill>
                <a:latin typeface="Roboto Condensed"/>
              </a:rPr>
              <a:t> </a:t>
            </a:r>
            <a:r>
              <a:rPr lang="en-US" sz="4499" dirty="0" err="1">
                <a:solidFill>
                  <a:srgbClr val="B22033"/>
                </a:solidFill>
                <a:latin typeface="Roboto Condensed"/>
              </a:rPr>
              <a:t>Thúy</a:t>
            </a:r>
            <a:r>
              <a:rPr lang="en-US" sz="4499" dirty="0">
                <a:solidFill>
                  <a:srgbClr val="B22033"/>
                </a:solidFill>
                <a:latin typeface="Roboto Condensed"/>
              </a:rPr>
              <a:t> </a:t>
            </a:r>
            <a:r>
              <a:rPr lang="en-US" sz="4499" dirty="0" err="1">
                <a:solidFill>
                  <a:srgbClr val="B22033"/>
                </a:solidFill>
                <a:latin typeface="Roboto Condensed"/>
              </a:rPr>
              <a:t>Kiều</a:t>
            </a:r>
            <a:r>
              <a:rPr lang="en-US" sz="4499" dirty="0">
                <a:solidFill>
                  <a:srgbClr val="B22033"/>
                </a:solidFill>
                <a:latin typeface="Roboto Condensed"/>
              </a:rPr>
              <a:t>, Kim </a:t>
            </a:r>
            <a:r>
              <a:rPr lang="en-US" sz="4499" dirty="0" err="1">
                <a:solidFill>
                  <a:srgbClr val="B22033"/>
                </a:solidFill>
                <a:latin typeface="Roboto Condensed"/>
              </a:rPr>
              <a:t>Trọng</a:t>
            </a:r>
            <a:r>
              <a:rPr lang="en-US" sz="4499" dirty="0">
                <a:solidFill>
                  <a:srgbClr val="B22033"/>
                </a:solidFill>
                <a:latin typeface="Roboto Condensed"/>
              </a:rPr>
              <a:t> </a:t>
            </a:r>
            <a:r>
              <a:rPr lang="en-US" sz="4499" dirty="0" err="1">
                <a:solidFill>
                  <a:srgbClr val="B22033"/>
                </a:solidFill>
                <a:latin typeface="Roboto Condensed"/>
              </a:rPr>
              <a:t>trong</a:t>
            </a:r>
            <a:r>
              <a:rPr lang="en-US" sz="4499" dirty="0">
                <a:solidFill>
                  <a:srgbClr val="B22033"/>
                </a:solidFill>
                <a:latin typeface="Roboto Condensed"/>
              </a:rPr>
              <a:t> </a:t>
            </a:r>
            <a:r>
              <a:rPr lang="en-US" sz="4499" dirty="0" err="1">
                <a:solidFill>
                  <a:srgbClr val="B22033"/>
                </a:solidFill>
                <a:latin typeface="Roboto Condensed"/>
              </a:rPr>
              <a:t>buổi</a:t>
            </a:r>
            <a:r>
              <a:rPr lang="en-US" sz="4499" dirty="0">
                <a:solidFill>
                  <a:srgbClr val="B22033"/>
                </a:solidFill>
                <a:latin typeface="Roboto Condensed"/>
              </a:rPr>
              <a:t> </a:t>
            </a:r>
            <a:r>
              <a:rPr lang="en-US" sz="4499" dirty="0" err="1">
                <a:solidFill>
                  <a:srgbClr val="B22033"/>
                </a:solidFill>
                <a:latin typeface="Roboto Condensed"/>
              </a:rPr>
              <a:t>hội</a:t>
            </a:r>
            <a:r>
              <a:rPr lang="en-US" sz="4499" dirty="0">
                <a:solidFill>
                  <a:srgbClr val="B22033"/>
                </a:solidFill>
                <a:latin typeface="Roboto Condensed"/>
              </a:rPr>
              <a:t> </a:t>
            </a:r>
            <a:r>
              <a:rPr lang="en-US" sz="4499" dirty="0" err="1">
                <a:solidFill>
                  <a:srgbClr val="B22033"/>
                </a:solidFill>
                <a:latin typeface="Roboto Condensed"/>
              </a:rPr>
              <a:t>ngộ</a:t>
            </a:r>
            <a:endParaRPr lang="en-US" sz="4499" dirty="0">
              <a:solidFill>
                <a:srgbClr val="B22033"/>
              </a:solidFill>
              <a:latin typeface="Roboto Condensed"/>
            </a:endParaRPr>
          </a:p>
        </p:txBody>
      </p:sp>
      <p:sp>
        <p:nvSpPr>
          <p:cNvPr id="13" name="TextBox 13"/>
          <p:cNvSpPr txBox="1"/>
          <p:nvPr/>
        </p:nvSpPr>
        <p:spPr>
          <a:xfrm>
            <a:off x="2030411" y="2905539"/>
            <a:ext cx="15892035" cy="2089150"/>
          </a:xfrm>
          <a:prstGeom prst="rect">
            <a:avLst/>
          </a:prstGeom>
        </p:spPr>
        <p:txBody>
          <a:bodyPr lIns="0" tIns="0" rIns="0" bIns="0" rtlCol="0" anchor="t">
            <a:spAutoFit/>
          </a:bodyPr>
          <a:lstStyle/>
          <a:p>
            <a:pPr algn="l">
              <a:lnSpc>
                <a:spcPts val="5599"/>
              </a:lnSpc>
              <a:spcBef>
                <a:spcPct val="0"/>
              </a:spcBef>
            </a:pPr>
            <a:endParaRPr dirty="0"/>
          </a:p>
          <a:p>
            <a:pPr algn="l">
              <a:lnSpc>
                <a:spcPts val="5599"/>
              </a:lnSpc>
              <a:spcBef>
                <a:spcPct val="0"/>
              </a:spcBef>
            </a:pPr>
            <a:r>
              <a:rPr lang="en-US" sz="3999" dirty="0">
                <a:solidFill>
                  <a:srgbClr val="000000"/>
                </a:solidFill>
                <a:latin typeface="Roboto Condensed"/>
              </a:rPr>
              <a:t>+ </a:t>
            </a:r>
            <a:r>
              <a:rPr lang="en-US" sz="3999" dirty="0" err="1">
                <a:solidFill>
                  <a:srgbClr val="000000"/>
                </a:solidFill>
                <a:latin typeface="Roboto Condensed"/>
              </a:rPr>
              <a:t>Ấn</a:t>
            </a:r>
            <a:r>
              <a:rPr lang="en-US" sz="3999" dirty="0">
                <a:solidFill>
                  <a:srgbClr val="000000"/>
                </a:solidFill>
                <a:latin typeface="Roboto Condensed"/>
              </a:rPr>
              <a:t> </a:t>
            </a:r>
            <a:r>
              <a:rPr lang="en-US" sz="3999" dirty="0" err="1">
                <a:solidFill>
                  <a:srgbClr val="000000"/>
                </a:solidFill>
                <a:latin typeface="Roboto Condensed"/>
              </a:rPr>
              <a:t>tượng</a:t>
            </a:r>
            <a:r>
              <a:rPr lang="en-US" sz="3999" dirty="0">
                <a:solidFill>
                  <a:srgbClr val="000000"/>
                </a:solidFill>
                <a:latin typeface="Roboto Condensed"/>
              </a:rPr>
              <a:t> </a:t>
            </a:r>
            <a:r>
              <a:rPr lang="en-US" sz="3999" dirty="0" err="1">
                <a:solidFill>
                  <a:srgbClr val="000000"/>
                </a:solidFill>
                <a:latin typeface="Roboto Condensed"/>
              </a:rPr>
              <a:t>đầu</a:t>
            </a:r>
            <a:r>
              <a:rPr lang="en-US" sz="3999" dirty="0">
                <a:solidFill>
                  <a:srgbClr val="000000"/>
                </a:solidFill>
                <a:latin typeface="Roboto Condensed"/>
              </a:rPr>
              <a:t> </a:t>
            </a:r>
            <a:r>
              <a:rPr lang="en-US" sz="3999" dirty="0" err="1">
                <a:solidFill>
                  <a:srgbClr val="000000"/>
                </a:solidFill>
                <a:latin typeface="Roboto Condensed"/>
              </a:rPr>
              <a:t>tiên</a:t>
            </a:r>
            <a:r>
              <a:rPr lang="en-US" sz="3999" dirty="0">
                <a:solidFill>
                  <a:srgbClr val="000000"/>
                </a:solidFill>
                <a:latin typeface="Roboto Condensed"/>
              </a:rPr>
              <a:t> </a:t>
            </a:r>
            <a:r>
              <a:rPr lang="en-US" sz="3999" dirty="0" err="1">
                <a:solidFill>
                  <a:srgbClr val="000000"/>
                </a:solidFill>
                <a:latin typeface="Roboto Condensed"/>
              </a:rPr>
              <a:t>khi</a:t>
            </a:r>
            <a:r>
              <a:rPr lang="en-US" sz="3999" dirty="0">
                <a:solidFill>
                  <a:srgbClr val="000000"/>
                </a:solidFill>
                <a:latin typeface="Roboto Condensed"/>
              </a:rPr>
              <a:t> </a:t>
            </a:r>
            <a:r>
              <a:rPr lang="en-US" sz="3999" dirty="0" err="1">
                <a:solidFill>
                  <a:srgbClr val="000000"/>
                </a:solidFill>
                <a:latin typeface="Roboto Condensed"/>
              </a:rPr>
              <a:t>gặp</a:t>
            </a:r>
            <a:r>
              <a:rPr lang="en-US" sz="3999" dirty="0">
                <a:solidFill>
                  <a:srgbClr val="000000"/>
                </a:solidFill>
                <a:latin typeface="Roboto Condensed"/>
              </a:rPr>
              <a:t> </a:t>
            </a:r>
            <a:r>
              <a:rPr lang="en-US" sz="3999" dirty="0" err="1">
                <a:solidFill>
                  <a:srgbClr val="000000"/>
                </a:solidFill>
                <a:latin typeface="Roboto Condensed"/>
              </a:rPr>
              <a:t>gỡ</a:t>
            </a:r>
            <a:r>
              <a:rPr lang="en-US" sz="3999" dirty="0">
                <a:solidFill>
                  <a:srgbClr val="000000"/>
                </a:solidFill>
                <a:latin typeface="Roboto Condensed"/>
              </a:rPr>
              <a:t>: </a:t>
            </a:r>
            <a:r>
              <a:rPr lang="en-US" sz="3999" dirty="0" err="1">
                <a:solidFill>
                  <a:srgbClr val="000000"/>
                </a:solidFill>
                <a:latin typeface="Roboto Condensed"/>
              </a:rPr>
              <a:t>cảm</a:t>
            </a:r>
            <a:r>
              <a:rPr lang="en-US" sz="3999" dirty="0">
                <a:solidFill>
                  <a:srgbClr val="000000"/>
                </a:solidFill>
                <a:latin typeface="Roboto Condensed"/>
              </a:rPr>
              <a:t> </a:t>
            </a:r>
            <a:r>
              <a:rPr lang="en-US" sz="3999" dirty="0" err="1">
                <a:solidFill>
                  <a:srgbClr val="000000"/>
                </a:solidFill>
                <a:latin typeface="Roboto Condensed"/>
              </a:rPr>
              <a:t>giác</a:t>
            </a:r>
            <a:r>
              <a:rPr lang="en-US" sz="3999" dirty="0">
                <a:solidFill>
                  <a:srgbClr val="000000"/>
                </a:solidFill>
                <a:latin typeface="Roboto Condensed"/>
              </a:rPr>
              <a:t> </a:t>
            </a:r>
            <a:r>
              <a:rPr lang="en-US" sz="3999" dirty="0" err="1">
                <a:solidFill>
                  <a:srgbClr val="000000"/>
                </a:solidFill>
                <a:latin typeface="Roboto Condensed"/>
              </a:rPr>
              <a:t>ngỡ</a:t>
            </a:r>
            <a:r>
              <a:rPr lang="en-US" sz="3999" dirty="0">
                <a:solidFill>
                  <a:srgbClr val="000000"/>
                </a:solidFill>
                <a:latin typeface="Roboto Condensed"/>
              </a:rPr>
              <a:t> </a:t>
            </a:r>
            <a:r>
              <a:rPr lang="en-US" sz="3999" dirty="0" err="1">
                <a:solidFill>
                  <a:srgbClr val="000000"/>
                </a:solidFill>
                <a:latin typeface="Roboto Condensed"/>
              </a:rPr>
              <a:t>ngàng</a:t>
            </a:r>
            <a:r>
              <a:rPr lang="en-US" sz="3999" dirty="0">
                <a:solidFill>
                  <a:srgbClr val="000000"/>
                </a:solidFill>
                <a:latin typeface="Roboto Condensed"/>
              </a:rPr>
              <a:t>, </a:t>
            </a:r>
            <a:r>
              <a:rPr lang="en-US" sz="3999" dirty="0" err="1">
                <a:solidFill>
                  <a:srgbClr val="000000"/>
                </a:solidFill>
                <a:latin typeface="Roboto Condensed"/>
              </a:rPr>
              <a:t>ngưỡng</a:t>
            </a:r>
            <a:r>
              <a:rPr lang="en-US" sz="3999" dirty="0">
                <a:solidFill>
                  <a:srgbClr val="000000"/>
                </a:solidFill>
                <a:latin typeface="Roboto Condensed"/>
              </a:rPr>
              <a:t> </a:t>
            </a:r>
            <a:r>
              <a:rPr lang="en-US" sz="3999" dirty="0" err="1">
                <a:solidFill>
                  <a:srgbClr val="000000"/>
                </a:solidFill>
                <a:latin typeface="Roboto Condensed"/>
              </a:rPr>
              <a:t>mộ</a:t>
            </a:r>
            <a:r>
              <a:rPr lang="en-US" sz="3999" dirty="0">
                <a:solidFill>
                  <a:srgbClr val="000000"/>
                </a:solidFill>
                <a:latin typeface="Roboto Condensed"/>
              </a:rPr>
              <a:t> </a:t>
            </a:r>
            <a:r>
              <a:rPr lang="en-US" sz="3999" dirty="0" err="1">
                <a:solidFill>
                  <a:srgbClr val="000000"/>
                </a:solidFill>
                <a:latin typeface="Roboto Condensed"/>
              </a:rPr>
              <a:t>của</a:t>
            </a:r>
            <a:r>
              <a:rPr lang="en-US" sz="3999" dirty="0">
                <a:solidFill>
                  <a:srgbClr val="000000"/>
                </a:solidFill>
                <a:latin typeface="Roboto Condensed"/>
              </a:rPr>
              <a:t> Kim </a:t>
            </a:r>
            <a:r>
              <a:rPr lang="en-US" sz="3999" dirty="0" err="1">
                <a:solidFill>
                  <a:srgbClr val="000000"/>
                </a:solidFill>
                <a:latin typeface="Roboto Condensed"/>
              </a:rPr>
              <a:t>Trọng</a:t>
            </a:r>
            <a:r>
              <a:rPr lang="en-US" sz="3999" dirty="0">
                <a:solidFill>
                  <a:srgbClr val="000000"/>
                </a:solidFill>
                <a:latin typeface="Roboto Condensed"/>
              </a:rPr>
              <a:t> </a:t>
            </a:r>
            <a:r>
              <a:rPr lang="en-US" sz="3999" dirty="0" err="1">
                <a:solidFill>
                  <a:srgbClr val="000000"/>
                </a:solidFill>
                <a:latin typeface="Roboto Condensed"/>
              </a:rPr>
              <a:t>trước</a:t>
            </a:r>
            <a:r>
              <a:rPr lang="en-US" sz="3999" dirty="0">
                <a:solidFill>
                  <a:srgbClr val="000000"/>
                </a:solidFill>
                <a:latin typeface="Roboto Condensed"/>
              </a:rPr>
              <a:t> </a:t>
            </a:r>
            <a:r>
              <a:rPr lang="en-US" sz="3999" dirty="0" err="1">
                <a:solidFill>
                  <a:srgbClr val="000000"/>
                </a:solidFill>
                <a:latin typeface="Roboto Condensed"/>
              </a:rPr>
              <a:t>vẻ</a:t>
            </a:r>
            <a:r>
              <a:rPr lang="en-US" sz="3999" dirty="0">
                <a:solidFill>
                  <a:srgbClr val="000000"/>
                </a:solidFill>
                <a:latin typeface="Roboto Condensed"/>
              </a:rPr>
              <a:t> </a:t>
            </a:r>
            <a:r>
              <a:rPr lang="en-US" sz="3999" dirty="0" err="1">
                <a:solidFill>
                  <a:srgbClr val="000000"/>
                </a:solidFill>
                <a:latin typeface="Roboto Condensed"/>
              </a:rPr>
              <a:t>đẹp</a:t>
            </a:r>
            <a:r>
              <a:rPr lang="en-US" sz="3999" dirty="0">
                <a:solidFill>
                  <a:srgbClr val="000000"/>
                </a:solidFill>
                <a:latin typeface="Roboto Condensed"/>
              </a:rPr>
              <a:t> </a:t>
            </a:r>
            <a:r>
              <a:rPr lang="en-US" sz="3999" dirty="0" err="1">
                <a:solidFill>
                  <a:srgbClr val="000000"/>
                </a:solidFill>
                <a:latin typeface="Roboto Condensed"/>
              </a:rPr>
              <a:t>mặn</a:t>
            </a:r>
            <a:r>
              <a:rPr lang="en-US" sz="3999" dirty="0">
                <a:solidFill>
                  <a:srgbClr val="000000"/>
                </a:solidFill>
                <a:latin typeface="Roboto Condensed"/>
              </a:rPr>
              <a:t> </a:t>
            </a:r>
            <a:r>
              <a:rPr lang="en-US" sz="3999" dirty="0" err="1">
                <a:solidFill>
                  <a:srgbClr val="000000"/>
                </a:solidFill>
                <a:latin typeface="Roboto Condensed"/>
              </a:rPr>
              <a:t>mà</a:t>
            </a:r>
            <a:r>
              <a:rPr lang="en-US" sz="3999" dirty="0">
                <a:solidFill>
                  <a:srgbClr val="000000"/>
                </a:solidFill>
                <a:latin typeface="Roboto Condensed"/>
              </a:rPr>
              <a:t>, </a:t>
            </a:r>
            <a:r>
              <a:rPr lang="en-US" sz="3999" dirty="0" err="1">
                <a:solidFill>
                  <a:srgbClr val="000000"/>
                </a:solidFill>
                <a:latin typeface="Roboto Condensed"/>
              </a:rPr>
              <a:t>đằm</a:t>
            </a:r>
            <a:r>
              <a:rPr lang="en-US" sz="3999" dirty="0">
                <a:solidFill>
                  <a:srgbClr val="000000"/>
                </a:solidFill>
                <a:latin typeface="Roboto Condensed"/>
              </a:rPr>
              <a:t> </a:t>
            </a:r>
            <a:r>
              <a:rPr lang="en-US" sz="3999" dirty="0" err="1">
                <a:solidFill>
                  <a:srgbClr val="000000"/>
                </a:solidFill>
                <a:latin typeface="Roboto Condensed"/>
              </a:rPr>
              <a:t>thắm</a:t>
            </a:r>
            <a:r>
              <a:rPr lang="en-US" sz="3999" dirty="0">
                <a:solidFill>
                  <a:srgbClr val="000000"/>
                </a:solidFill>
                <a:latin typeface="Roboto Condensed"/>
              </a:rPr>
              <a:t> </a:t>
            </a:r>
            <a:r>
              <a:rPr lang="en-US" sz="3999" dirty="0" err="1">
                <a:solidFill>
                  <a:srgbClr val="000000"/>
                </a:solidFill>
                <a:latin typeface="Roboto Condensed"/>
              </a:rPr>
              <a:t>của</a:t>
            </a:r>
            <a:r>
              <a:rPr lang="en-US" sz="3999" dirty="0">
                <a:solidFill>
                  <a:srgbClr val="000000"/>
                </a:solidFill>
                <a:latin typeface="Roboto Condensed"/>
              </a:rPr>
              <a:t> </a:t>
            </a:r>
            <a:r>
              <a:rPr lang="en-US" sz="3999" dirty="0" err="1">
                <a:solidFill>
                  <a:srgbClr val="000000"/>
                </a:solidFill>
                <a:latin typeface="Roboto Condensed"/>
              </a:rPr>
              <a:t>hai</a:t>
            </a:r>
            <a:r>
              <a:rPr lang="en-US" sz="3999" dirty="0">
                <a:solidFill>
                  <a:srgbClr val="000000"/>
                </a:solidFill>
                <a:latin typeface="Roboto Condensed"/>
              </a:rPr>
              <a:t> </a:t>
            </a:r>
            <a:r>
              <a:rPr lang="en-US" sz="3999" dirty="0" err="1">
                <a:solidFill>
                  <a:srgbClr val="000000"/>
                </a:solidFill>
                <a:latin typeface="Roboto Condensed"/>
              </a:rPr>
              <a:t>chị</a:t>
            </a:r>
            <a:r>
              <a:rPr lang="en-US" sz="3999" dirty="0">
                <a:solidFill>
                  <a:srgbClr val="000000"/>
                </a:solidFill>
                <a:latin typeface="Roboto Condensed"/>
              </a:rPr>
              <a:t> </a:t>
            </a:r>
            <a:r>
              <a:rPr lang="en-US" sz="3999" dirty="0" err="1">
                <a:solidFill>
                  <a:srgbClr val="000000"/>
                </a:solidFill>
                <a:latin typeface="Roboto Condensed"/>
              </a:rPr>
              <a:t>em</a:t>
            </a:r>
            <a:r>
              <a:rPr lang="en-US" sz="3999" dirty="0">
                <a:solidFill>
                  <a:srgbClr val="000000"/>
                </a:solidFill>
                <a:latin typeface="Roboto Condensed"/>
              </a:rPr>
              <a:t> </a:t>
            </a:r>
            <a:r>
              <a:rPr lang="en-US" sz="3999" dirty="0" err="1">
                <a:solidFill>
                  <a:srgbClr val="000000"/>
                </a:solidFill>
                <a:latin typeface="Roboto Condensed"/>
              </a:rPr>
              <a:t>Thuý</a:t>
            </a:r>
            <a:r>
              <a:rPr lang="en-US" sz="3999" dirty="0">
                <a:solidFill>
                  <a:srgbClr val="000000"/>
                </a:solidFill>
                <a:latin typeface="Roboto Condensed"/>
              </a:rPr>
              <a:t> </a:t>
            </a:r>
            <a:r>
              <a:rPr lang="en-US" sz="3999" dirty="0" err="1">
                <a:solidFill>
                  <a:srgbClr val="000000"/>
                </a:solidFill>
                <a:latin typeface="Roboto Condensed"/>
              </a:rPr>
              <a:t>Kiều</a:t>
            </a:r>
            <a:r>
              <a:rPr lang="en-US" sz="3999" dirty="0">
                <a:solidFill>
                  <a:srgbClr val="000000"/>
                </a:solidFill>
                <a:latin typeface="Roboto Condensed"/>
              </a:rPr>
              <a:t>.</a:t>
            </a:r>
          </a:p>
        </p:txBody>
      </p:sp>
      <p:sp>
        <p:nvSpPr>
          <p:cNvPr id="14" name="TextBox 14"/>
          <p:cNvSpPr txBox="1"/>
          <p:nvPr/>
        </p:nvSpPr>
        <p:spPr>
          <a:xfrm>
            <a:off x="1673331" y="5048250"/>
            <a:ext cx="13579718" cy="2168525"/>
          </a:xfrm>
          <a:prstGeom prst="rect">
            <a:avLst/>
          </a:prstGeom>
        </p:spPr>
        <p:txBody>
          <a:bodyPr lIns="0" tIns="0" rIns="0" bIns="0" rtlCol="0" anchor="t">
            <a:spAutoFit/>
          </a:bodyPr>
          <a:lstStyle/>
          <a:p>
            <a:pPr marL="863599" lvl="1" indent="-431800" algn="just">
              <a:lnSpc>
                <a:spcPts val="5799"/>
              </a:lnSpc>
              <a:buFont typeface="Arial"/>
              <a:buChar char="•"/>
            </a:pPr>
            <a:r>
              <a:rPr lang="en-US" sz="3999" dirty="0" err="1">
                <a:solidFill>
                  <a:srgbClr val="000000"/>
                </a:solidFill>
                <a:latin typeface="Roboto Condensed"/>
              </a:rPr>
              <a:t>Cảm</a:t>
            </a:r>
            <a:r>
              <a:rPr lang="en-US" sz="3999" dirty="0">
                <a:solidFill>
                  <a:srgbClr val="000000"/>
                </a:solidFill>
                <a:latin typeface="Roboto Condensed"/>
              </a:rPr>
              <a:t> </a:t>
            </a:r>
            <a:r>
              <a:rPr lang="en-US" sz="3999" dirty="0" err="1">
                <a:solidFill>
                  <a:srgbClr val="000000"/>
                </a:solidFill>
                <a:latin typeface="Roboto Condensed"/>
              </a:rPr>
              <a:t>xúc</a:t>
            </a:r>
            <a:r>
              <a:rPr lang="en-US" sz="3999" dirty="0">
                <a:solidFill>
                  <a:srgbClr val="000000"/>
                </a:solidFill>
                <a:latin typeface="Roboto Condensed"/>
              </a:rPr>
              <a:t> </a:t>
            </a:r>
            <a:r>
              <a:rPr lang="en-US" sz="3999" dirty="0" err="1">
                <a:solidFill>
                  <a:srgbClr val="000000"/>
                </a:solidFill>
                <a:latin typeface="Roboto Condensed"/>
              </a:rPr>
              <a:t>khi</a:t>
            </a:r>
            <a:r>
              <a:rPr lang="en-US" sz="3999" dirty="0">
                <a:solidFill>
                  <a:srgbClr val="000000"/>
                </a:solidFill>
                <a:latin typeface="Roboto Condensed"/>
              </a:rPr>
              <a:t> </a:t>
            </a:r>
            <a:r>
              <a:rPr lang="en-US" sz="3999" dirty="0" err="1">
                <a:solidFill>
                  <a:srgbClr val="000000"/>
                </a:solidFill>
                <a:latin typeface="Roboto Condensed"/>
              </a:rPr>
              <a:t>tình</a:t>
            </a:r>
            <a:r>
              <a:rPr lang="en-US" sz="3999" dirty="0">
                <a:solidFill>
                  <a:srgbClr val="000000"/>
                </a:solidFill>
                <a:latin typeface="Roboto Condensed"/>
              </a:rPr>
              <a:t> </a:t>
            </a:r>
            <a:r>
              <a:rPr lang="en-US" sz="3999" dirty="0" err="1">
                <a:solidFill>
                  <a:srgbClr val="000000"/>
                </a:solidFill>
                <a:latin typeface="Roboto Condensed"/>
              </a:rPr>
              <a:t>yêu</a:t>
            </a:r>
            <a:r>
              <a:rPr lang="en-US" sz="3999" dirty="0">
                <a:solidFill>
                  <a:srgbClr val="000000"/>
                </a:solidFill>
                <a:latin typeface="Roboto Condensed"/>
              </a:rPr>
              <a:t> </a:t>
            </a:r>
            <a:r>
              <a:rPr lang="en-US" sz="3999" dirty="0" err="1">
                <a:solidFill>
                  <a:srgbClr val="000000"/>
                </a:solidFill>
                <a:latin typeface="Roboto Condensed"/>
              </a:rPr>
              <a:t>chớm</a:t>
            </a:r>
            <a:r>
              <a:rPr lang="en-US" sz="3999" dirty="0">
                <a:solidFill>
                  <a:srgbClr val="000000"/>
                </a:solidFill>
                <a:latin typeface="Roboto Condensed"/>
              </a:rPr>
              <a:t> </a:t>
            </a:r>
            <a:r>
              <a:rPr lang="en-US" sz="3999" dirty="0" err="1">
                <a:solidFill>
                  <a:srgbClr val="000000"/>
                </a:solidFill>
                <a:latin typeface="Roboto Condensed"/>
              </a:rPr>
              <a:t>nở</a:t>
            </a:r>
            <a:r>
              <a:rPr lang="en-US" sz="3999" dirty="0">
                <a:solidFill>
                  <a:srgbClr val="000000"/>
                </a:solidFill>
                <a:latin typeface="Roboto Condensed"/>
              </a:rPr>
              <a:t>: </a:t>
            </a:r>
            <a:r>
              <a:rPr lang="en-US" sz="3999" dirty="0" err="1">
                <a:solidFill>
                  <a:srgbClr val="B22033"/>
                </a:solidFill>
                <a:latin typeface="Roboto Condensed Bold Italics"/>
              </a:rPr>
              <a:t>Chập</a:t>
            </a:r>
            <a:r>
              <a:rPr lang="en-US" sz="3999" dirty="0">
                <a:solidFill>
                  <a:srgbClr val="B22033"/>
                </a:solidFill>
                <a:latin typeface="Roboto Condensed Bold Italics"/>
              </a:rPr>
              <a:t> </a:t>
            </a:r>
            <a:r>
              <a:rPr lang="en-US" sz="3999" dirty="0" err="1">
                <a:solidFill>
                  <a:srgbClr val="B22033"/>
                </a:solidFill>
                <a:latin typeface="Roboto Condensed Bold Italics"/>
              </a:rPr>
              <a:t>chờn</a:t>
            </a:r>
            <a:r>
              <a:rPr lang="en-US" sz="3999" dirty="0">
                <a:solidFill>
                  <a:srgbClr val="B22033"/>
                </a:solidFill>
                <a:latin typeface="Roboto Condensed Bold Italics"/>
              </a:rPr>
              <a:t> </a:t>
            </a:r>
            <a:r>
              <a:rPr lang="en-US" sz="3999" dirty="0" err="1">
                <a:solidFill>
                  <a:srgbClr val="B22033"/>
                </a:solidFill>
                <a:latin typeface="Roboto Condensed Bold Italics"/>
              </a:rPr>
              <a:t>cơn</a:t>
            </a:r>
            <a:r>
              <a:rPr lang="en-US" sz="3999" dirty="0">
                <a:solidFill>
                  <a:srgbClr val="B22033"/>
                </a:solidFill>
                <a:latin typeface="Roboto Condensed Bold Italics"/>
              </a:rPr>
              <a:t> </a:t>
            </a:r>
            <a:r>
              <a:rPr lang="en-US" sz="3999" dirty="0" err="1">
                <a:solidFill>
                  <a:srgbClr val="B22033"/>
                </a:solidFill>
                <a:latin typeface="Roboto Condensed Bold Italics"/>
              </a:rPr>
              <a:t>tỉnh</a:t>
            </a:r>
            <a:r>
              <a:rPr lang="en-US" sz="3999" dirty="0">
                <a:solidFill>
                  <a:srgbClr val="B22033"/>
                </a:solidFill>
                <a:latin typeface="Roboto Condensed Bold Italics"/>
              </a:rPr>
              <a:t> </a:t>
            </a:r>
            <a:r>
              <a:rPr lang="en-US" sz="3999" dirty="0" err="1">
                <a:solidFill>
                  <a:srgbClr val="B22033"/>
                </a:solidFill>
                <a:latin typeface="Roboto Condensed Bold Italics"/>
              </a:rPr>
              <a:t>cơn</a:t>
            </a:r>
            <a:r>
              <a:rPr lang="en-US" sz="3999" dirty="0">
                <a:solidFill>
                  <a:srgbClr val="B22033"/>
                </a:solidFill>
                <a:latin typeface="Roboto Condensed Bold Italics"/>
              </a:rPr>
              <a:t> </a:t>
            </a:r>
            <a:r>
              <a:rPr lang="en-US" sz="3999" dirty="0" err="1">
                <a:solidFill>
                  <a:srgbClr val="B22033"/>
                </a:solidFill>
                <a:latin typeface="Roboto Condensed Bold Italics"/>
              </a:rPr>
              <a:t>mê</a:t>
            </a:r>
            <a:r>
              <a:rPr lang="en-US" sz="3999" dirty="0">
                <a:solidFill>
                  <a:srgbClr val="B22033"/>
                </a:solidFill>
                <a:latin typeface="Roboto Condensed Bold Italics"/>
              </a:rPr>
              <a:t> </a:t>
            </a:r>
            <a:r>
              <a:rPr lang="en-US" sz="3999" dirty="0" err="1">
                <a:solidFill>
                  <a:srgbClr val="000000"/>
                </a:solidFill>
                <a:latin typeface="Roboto Condensed"/>
              </a:rPr>
              <a:t>choáng</a:t>
            </a:r>
            <a:r>
              <a:rPr lang="en-US" sz="3999" dirty="0">
                <a:solidFill>
                  <a:srgbClr val="000000"/>
                </a:solidFill>
                <a:latin typeface="Roboto Condensed"/>
              </a:rPr>
              <a:t> </a:t>
            </a:r>
            <a:r>
              <a:rPr lang="en-US" sz="3999" dirty="0" err="1">
                <a:solidFill>
                  <a:srgbClr val="000000"/>
                </a:solidFill>
                <a:latin typeface="Roboto Condensed"/>
              </a:rPr>
              <a:t>váng</a:t>
            </a:r>
            <a:r>
              <a:rPr lang="en-US" sz="3999" dirty="0">
                <a:solidFill>
                  <a:srgbClr val="000000"/>
                </a:solidFill>
                <a:latin typeface="Roboto Condensed"/>
              </a:rPr>
              <a:t> </a:t>
            </a:r>
            <a:r>
              <a:rPr lang="en-US" sz="3999" dirty="0" err="1">
                <a:solidFill>
                  <a:srgbClr val="000000"/>
                </a:solidFill>
                <a:latin typeface="Roboto Condensed"/>
              </a:rPr>
              <a:t>như</a:t>
            </a:r>
            <a:r>
              <a:rPr lang="en-US" sz="3999" dirty="0">
                <a:solidFill>
                  <a:srgbClr val="000000"/>
                </a:solidFill>
                <a:latin typeface="Roboto Condensed"/>
              </a:rPr>
              <a:t> </a:t>
            </a:r>
            <a:r>
              <a:rPr lang="en-US" sz="3999" dirty="0" err="1">
                <a:solidFill>
                  <a:srgbClr val="000000"/>
                </a:solidFill>
                <a:latin typeface="Roboto Condensed"/>
              </a:rPr>
              <a:t>trúng</a:t>
            </a:r>
            <a:r>
              <a:rPr lang="en-US" sz="3999" dirty="0">
                <a:solidFill>
                  <a:srgbClr val="000000"/>
                </a:solidFill>
                <a:latin typeface="Roboto Condensed"/>
              </a:rPr>
              <a:t> </a:t>
            </a:r>
            <a:r>
              <a:rPr lang="en-US" sz="3999" dirty="0" err="1">
                <a:solidFill>
                  <a:srgbClr val="000000"/>
                </a:solidFill>
                <a:latin typeface="Roboto Condensed"/>
              </a:rPr>
              <a:t>tiếng</a:t>
            </a:r>
            <a:r>
              <a:rPr lang="en-US" sz="3999" dirty="0">
                <a:solidFill>
                  <a:srgbClr val="000000"/>
                </a:solidFill>
                <a:latin typeface="Roboto Condensed"/>
              </a:rPr>
              <a:t> </a:t>
            </a:r>
            <a:r>
              <a:rPr lang="en-US" sz="3999" dirty="0" err="1">
                <a:solidFill>
                  <a:srgbClr val="000000"/>
                </a:solidFill>
                <a:latin typeface="Roboto Condensed"/>
              </a:rPr>
              <a:t>sét</a:t>
            </a:r>
            <a:r>
              <a:rPr lang="en-US" sz="3999" dirty="0">
                <a:solidFill>
                  <a:srgbClr val="000000"/>
                </a:solidFill>
                <a:latin typeface="Roboto Condensed"/>
              </a:rPr>
              <a:t> </a:t>
            </a:r>
            <a:r>
              <a:rPr lang="en-US" sz="3999" dirty="0" err="1">
                <a:solidFill>
                  <a:srgbClr val="000000"/>
                </a:solidFill>
                <a:latin typeface="Roboto Condensed"/>
              </a:rPr>
              <a:t>ái</a:t>
            </a:r>
            <a:r>
              <a:rPr lang="en-US" sz="3999" dirty="0">
                <a:solidFill>
                  <a:srgbClr val="000000"/>
                </a:solidFill>
                <a:latin typeface="Roboto Condensed"/>
              </a:rPr>
              <a:t> </a:t>
            </a:r>
            <a:r>
              <a:rPr lang="en-US" sz="3999" dirty="0" err="1">
                <a:solidFill>
                  <a:srgbClr val="000000"/>
                </a:solidFill>
                <a:latin typeface="Roboto Condensed"/>
              </a:rPr>
              <a:t>tình</a:t>
            </a:r>
            <a:r>
              <a:rPr lang="en-US" sz="3999" dirty="0">
                <a:solidFill>
                  <a:srgbClr val="000000"/>
                </a:solidFill>
                <a:latin typeface="Roboto Condensed"/>
              </a:rPr>
              <a:t>, say </a:t>
            </a:r>
            <a:r>
              <a:rPr lang="en-US" sz="3999" dirty="0" err="1">
                <a:solidFill>
                  <a:srgbClr val="000000"/>
                </a:solidFill>
                <a:latin typeface="Roboto Condensed"/>
              </a:rPr>
              <a:t>đắm</a:t>
            </a:r>
            <a:r>
              <a:rPr lang="en-US" sz="3999" dirty="0">
                <a:solidFill>
                  <a:srgbClr val="000000"/>
                </a:solidFill>
                <a:latin typeface="Roboto Condensed"/>
              </a:rPr>
              <a:t> </a:t>
            </a:r>
            <a:r>
              <a:rPr lang="en-US" sz="3999" dirty="0" err="1">
                <a:solidFill>
                  <a:srgbClr val="000000"/>
                </a:solidFill>
                <a:latin typeface="Roboto Condensed"/>
              </a:rPr>
              <a:t>mãnh</a:t>
            </a:r>
            <a:r>
              <a:rPr lang="en-US" sz="3999" dirty="0">
                <a:solidFill>
                  <a:srgbClr val="000000"/>
                </a:solidFill>
                <a:latin typeface="Roboto Condensed"/>
              </a:rPr>
              <a:t> </a:t>
            </a:r>
            <a:r>
              <a:rPr lang="en-US" sz="3999" dirty="0" err="1">
                <a:solidFill>
                  <a:srgbClr val="000000"/>
                </a:solidFill>
                <a:latin typeface="Roboto Condensed"/>
              </a:rPr>
              <a:t>liệt</a:t>
            </a:r>
            <a:r>
              <a:rPr lang="en-US" sz="3999" dirty="0">
                <a:solidFill>
                  <a:srgbClr val="000000"/>
                </a:solidFill>
                <a:latin typeface="Roboto Condensed"/>
              </a:rPr>
              <a:t>.</a:t>
            </a:r>
          </a:p>
          <a:p>
            <a:pPr marL="863599" lvl="1" indent="-431800" algn="just">
              <a:lnSpc>
                <a:spcPts val="5799"/>
              </a:lnSpc>
              <a:buFont typeface="Arial"/>
              <a:buChar char="•"/>
            </a:pPr>
            <a:r>
              <a:rPr lang="en-US" sz="3999" dirty="0" err="1">
                <a:solidFill>
                  <a:srgbClr val="000000"/>
                </a:solidFill>
                <a:latin typeface="Roboto Condensed"/>
              </a:rPr>
              <a:t>Cảm</a:t>
            </a:r>
            <a:r>
              <a:rPr lang="en-US" sz="3999" dirty="0">
                <a:solidFill>
                  <a:srgbClr val="000000"/>
                </a:solidFill>
                <a:latin typeface="Roboto Condensed"/>
              </a:rPr>
              <a:t> </a:t>
            </a:r>
            <a:r>
              <a:rPr lang="en-US" sz="3999" dirty="0" err="1">
                <a:solidFill>
                  <a:srgbClr val="000000"/>
                </a:solidFill>
                <a:latin typeface="Roboto Condensed"/>
              </a:rPr>
              <a:t>xúc</a:t>
            </a:r>
            <a:r>
              <a:rPr lang="en-US" sz="3999" dirty="0">
                <a:solidFill>
                  <a:srgbClr val="000000"/>
                </a:solidFill>
                <a:latin typeface="Roboto Condensed"/>
              </a:rPr>
              <a:t> </a:t>
            </a:r>
            <a:r>
              <a:rPr lang="en-US" sz="3999" dirty="0" err="1">
                <a:solidFill>
                  <a:srgbClr val="000000"/>
                </a:solidFill>
                <a:latin typeface="Roboto Condensed"/>
              </a:rPr>
              <a:t>khi</a:t>
            </a:r>
            <a:r>
              <a:rPr lang="en-US" sz="3999" dirty="0">
                <a:solidFill>
                  <a:srgbClr val="000000"/>
                </a:solidFill>
                <a:latin typeface="Roboto Condensed"/>
              </a:rPr>
              <a:t> chia </a:t>
            </a:r>
            <a:r>
              <a:rPr lang="en-US" sz="3999" dirty="0" err="1">
                <a:solidFill>
                  <a:srgbClr val="000000"/>
                </a:solidFill>
                <a:latin typeface="Roboto Condensed"/>
              </a:rPr>
              <a:t>tay</a:t>
            </a:r>
            <a:r>
              <a:rPr lang="en-US" sz="3999" dirty="0">
                <a:solidFill>
                  <a:srgbClr val="000000"/>
                </a:solidFill>
                <a:latin typeface="Roboto Condensed"/>
              </a:rPr>
              <a:t>: </a:t>
            </a:r>
            <a:r>
              <a:rPr lang="en-US" sz="3999" dirty="0" err="1">
                <a:solidFill>
                  <a:srgbClr val="000000"/>
                </a:solidFill>
                <a:latin typeface="Roboto Condensed"/>
              </a:rPr>
              <a:t>vấn</a:t>
            </a:r>
            <a:r>
              <a:rPr lang="en-US" sz="3999" dirty="0">
                <a:solidFill>
                  <a:srgbClr val="000000"/>
                </a:solidFill>
                <a:latin typeface="Roboto Condensed"/>
              </a:rPr>
              <a:t> </a:t>
            </a:r>
            <a:r>
              <a:rPr lang="en-US" sz="3999" dirty="0" err="1">
                <a:solidFill>
                  <a:srgbClr val="000000"/>
                </a:solidFill>
                <a:latin typeface="Roboto Condensed"/>
              </a:rPr>
              <a:t>vương</a:t>
            </a:r>
            <a:r>
              <a:rPr lang="en-US" sz="3999" dirty="0">
                <a:solidFill>
                  <a:srgbClr val="000000"/>
                </a:solidFill>
                <a:latin typeface="Roboto Condensed"/>
              </a:rPr>
              <a:t>, </a:t>
            </a:r>
            <a:r>
              <a:rPr lang="en-US" sz="3999" dirty="0" err="1">
                <a:solidFill>
                  <a:srgbClr val="000000"/>
                </a:solidFill>
                <a:latin typeface="Roboto Condensed"/>
              </a:rPr>
              <a:t>không</a:t>
            </a:r>
            <a:r>
              <a:rPr lang="en-US" sz="3999" dirty="0">
                <a:solidFill>
                  <a:srgbClr val="000000"/>
                </a:solidFill>
                <a:latin typeface="Roboto Condensed"/>
              </a:rPr>
              <a:t> </a:t>
            </a:r>
            <a:r>
              <a:rPr lang="en-US" sz="3999" dirty="0" err="1">
                <a:solidFill>
                  <a:srgbClr val="000000"/>
                </a:solidFill>
                <a:latin typeface="Roboto Condensed"/>
              </a:rPr>
              <a:t>nỡ</a:t>
            </a:r>
            <a:r>
              <a:rPr lang="en-US" sz="3999" dirty="0">
                <a:solidFill>
                  <a:srgbClr val="000000"/>
                </a:solidFill>
                <a:latin typeface="Roboto Condensed"/>
              </a:rPr>
              <a:t> </a:t>
            </a:r>
            <a:r>
              <a:rPr lang="en-US" sz="3999" dirty="0" err="1">
                <a:solidFill>
                  <a:srgbClr val="000000"/>
                </a:solidFill>
                <a:latin typeface="Roboto Condensed"/>
              </a:rPr>
              <a:t>rời</a:t>
            </a:r>
            <a:r>
              <a:rPr lang="en-US" sz="3999" dirty="0">
                <a:solidFill>
                  <a:srgbClr val="000000"/>
                </a:solidFill>
                <a:latin typeface="Roboto Condensed"/>
              </a:rPr>
              <a:t>. </a:t>
            </a:r>
          </a:p>
        </p:txBody>
      </p:sp>
      <p:sp>
        <p:nvSpPr>
          <p:cNvPr id="15" name="TextBox 15"/>
          <p:cNvSpPr txBox="1"/>
          <p:nvPr/>
        </p:nvSpPr>
        <p:spPr>
          <a:xfrm>
            <a:off x="1823977" y="2745218"/>
            <a:ext cx="4366286" cy="695961"/>
          </a:xfrm>
          <a:prstGeom prst="rect">
            <a:avLst/>
          </a:prstGeom>
        </p:spPr>
        <p:txBody>
          <a:bodyPr lIns="0" tIns="0" rIns="0" bIns="0" rtlCol="0" anchor="t">
            <a:spAutoFit/>
          </a:bodyPr>
          <a:lstStyle/>
          <a:p>
            <a:pPr algn="ctr">
              <a:lnSpc>
                <a:spcPts val="5739"/>
              </a:lnSpc>
              <a:spcBef>
                <a:spcPct val="0"/>
              </a:spcBef>
            </a:pPr>
            <a:r>
              <a:rPr lang="en-US" sz="4099" dirty="0">
                <a:solidFill>
                  <a:srgbClr val="863D3D"/>
                </a:solidFill>
                <a:latin typeface="Roboto Condensed Bold"/>
              </a:rPr>
              <a:t>- </a:t>
            </a:r>
            <a:r>
              <a:rPr lang="en-US" sz="4099" dirty="0" err="1">
                <a:solidFill>
                  <a:srgbClr val="863D3D"/>
                </a:solidFill>
                <a:latin typeface="Roboto Condensed Bold"/>
              </a:rPr>
              <a:t>Cảm</a:t>
            </a:r>
            <a:r>
              <a:rPr lang="en-US" sz="4099" dirty="0">
                <a:solidFill>
                  <a:srgbClr val="863D3D"/>
                </a:solidFill>
                <a:latin typeface="Roboto Condensed Bold"/>
              </a:rPr>
              <a:t> </a:t>
            </a:r>
            <a:r>
              <a:rPr lang="en-US" sz="4099" dirty="0" err="1">
                <a:solidFill>
                  <a:srgbClr val="863D3D"/>
                </a:solidFill>
                <a:latin typeface="Roboto Condensed Bold"/>
              </a:rPr>
              <a:t>xúc</a:t>
            </a:r>
            <a:r>
              <a:rPr lang="en-US" sz="4099" dirty="0">
                <a:solidFill>
                  <a:srgbClr val="863D3D"/>
                </a:solidFill>
                <a:latin typeface="Roboto Condensed Bold"/>
              </a:rPr>
              <a:t> Kim </a:t>
            </a:r>
            <a:r>
              <a:rPr lang="en-US" sz="4099" dirty="0" err="1">
                <a:solidFill>
                  <a:srgbClr val="863D3D"/>
                </a:solidFill>
                <a:latin typeface="Roboto Condensed Bold"/>
              </a:rPr>
              <a:t>Trọng</a:t>
            </a:r>
            <a:endParaRPr lang="en-US" sz="4099" dirty="0">
              <a:solidFill>
                <a:srgbClr val="863D3D"/>
              </a:solidFill>
              <a:latin typeface="Roboto Condensed Bold"/>
            </a:endParaRP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barn(inVertical)">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barn(inVertical)">
                                      <p:cBhvr>
                                        <p:cTn id="2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rot="-10800000" flipH="1">
            <a:off x="0" y="0"/>
            <a:ext cx="18288000"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3"/>
            <a:stretch>
              <a:fillRect/>
            </a:stretch>
          </a:blipFill>
        </p:spPr>
      </p:sp>
      <p:sp>
        <p:nvSpPr>
          <p:cNvPr id="3" name="Freeform 3"/>
          <p:cNvSpPr/>
          <p:nvPr/>
        </p:nvSpPr>
        <p:spPr>
          <a:xfrm rot="120083" flipH="1">
            <a:off x="-2943715" y="81105"/>
            <a:ext cx="4825852" cy="10371042"/>
          </a:xfrm>
          <a:custGeom>
            <a:avLst/>
            <a:gdLst/>
            <a:ahLst/>
            <a:cxnLst/>
            <a:rect l="l" t="t" r="r" b="b"/>
            <a:pathLst>
              <a:path w="4825852" h="10371042">
                <a:moveTo>
                  <a:pt x="4825852" y="0"/>
                </a:moveTo>
                <a:lnTo>
                  <a:pt x="0" y="0"/>
                </a:lnTo>
                <a:lnTo>
                  <a:pt x="0" y="10371042"/>
                </a:lnTo>
                <a:lnTo>
                  <a:pt x="4825852" y="10371042"/>
                </a:lnTo>
                <a:lnTo>
                  <a:pt x="4825852" y="0"/>
                </a:lnTo>
                <a:close/>
              </a:path>
            </a:pathLst>
          </a:custGeom>
          <a:blipFill>
            <a:blip r:embed="rId4"/>
            <a:stretch>
              <a:fillRect r="-5119" b="-4849"/>
            </a:stretch>
          </a:blipFill>
        </p:spPr>
      </p:sp>
      <p:sp>
        <p:nvSpPr>
          <p:cNvPr id="4" name="Freeform 4"/>
          <p:cNvSpPr/>
          <p:nvPr/>
        </p:nvSpPr>
        <p:spPr>
          <a:xfrm>
            <a:off x="-955999" y="6616156"/>
            <a:ext cx="20141184" cy="6680159"/>
          </a:xfrm>
          <a:custGeom>
            <a:avLst/>
            <a:gdLst/>
            <a:ahLst/>
            <a:cxnLst/>
            <a:rect l="l" t="t" r="r" b="b"/>
            <a:pathLst>
              <a:path w="20141184" h="6680159">
                <a:moveTo>
                  <a:pt x="0" y="0"/>
                </a:moveTo>
                <a:lnTo>
                  <a:pt x="20141184" y="0"/>
                </a:lnTo>
                <a:lnTo>
                  <a:pt x="20141184" y="6680160"/>
                </a:lnTo>
                <a:lnTo>
                  <a:pt x="0" y="6680160"/>
                </a:lnTo>
                <a:lnTo>
                  <a:pt x="0" y="0"/>
                </a:lnTo>
                <a:close/>
              </a:path>
            </a:pathLst>
          </a:custGeom>
          <a:blipFill>
            <a:blip r:embed="rId5">
              <a:alphaModFix amt="51000"/>
            </a:blip>
            <a:stretch>
              <a:fillRect/>
            </a:stretch>
          </a:blipFill>
        </p:spPr>
      </p:sp>
      <p:sp>
        <p:nvSpPr>
          <p:cNvPr id="5" name="Freeform 5"/>
          <p:cNvSpPr/>
          <p:nvPr/>
        </p:nvSpPr>
        <p:spPr>
          <a:xfrm flipH="1">
            <a:off x="17102704" y="3935350"/>
            <a:ext cx="4758000" cy="7532748"/>
          </a:xfrm>
          <a:custGeom>
            <a:avLst/>
            <a:gdLst/>
            <a:ahLst/>
            <a:cxnLst/>
            <a:rect l="l" t="t" r="r" b="b"/>
            <a:pathLst>
              <a:path w="4758000" h="7532748">
                <a:moveTo>
                  <a:pt x="4758000" y="0"/>
                </a:moveTo>
                <a:lnTo>
                  <a:pt x="0" y="0"/>
                </a:lnTo>
                <a:lnTo>
                  <a:pt x="0" y="7532748"/>
                </a:lnTo>
                <a:lnTo>
                  <a:pt x="4758000" y="7532748"/>
                </a:lnTo>
                <a:lnTo>
                  <a:pt x="4758000" y="0"/>
                </a:lnTo>
                <a:close/>
              </a:path>
            </a:pathLst>
          </a:custGeom>
          <a:blipFill>
            <a:blip r:embed="rId6"/>
            <a:stretch>
              <a:fillRect/>
            </a:stretch>
          </a:blipFill>
        </p:spPr>
      </p:sp>
      <p:sp>
        <p:nvSpPr>
          <p:cNvPr id="6" name="Freeform 6"/>
          <p:cNvSpPr/>
          <p:nvPr/>
        </p:nvSpPr>
        <p:spPr>
          <a:xfrm rot="-5400000" flipH="1">
            <a:off x="16649994" y="-2266950"/>
            <a:ext cx="3335448" cy="5791202"/>
          </a:xfrm>
          <a:custGeom>
            <a:avLst/>
            <a:gdLst/>
            <a:ahLst/>
            <a:cxnLst/>
            <a:rect l="l" t="t" r="r" b="b"/>
            <a:pathLst>
              <a:path w="3335448" h="5791202">
                <a:moveTo>
                  <a:pt x="3335448" y="0"/>
                </a:moveTo>
                <a:lnTo>
                  <a:pt x="0" y="0"/>
                </a:lnTo>
                <a:lnTo>
                  <a:pt x="0" y="5791202"/>
                </a:lnTo>
                <a:lnTo>
                  <a:pt x="3335448" y="5791202"/>
                </a:lnTo>
                <a:lnTo>
                  <a:pt x="3335448" y="0"/>
                </a:lnTo>
                <a:close/>
              </a:path>
            </a:pathLst>
          </a:custGeom>
          <a:blipFill>
            <a:blip r:embed="rId7"/>
            <a:stretch>
              <a:fillRect/>
            </a:stretch>
          </a:blipFill>
        </p:spPr>
      </p:sp>
      <p:sp>
        <p:nvSpPr>
          <p:cNvPr id="7" name="TextBox 7"/>
          <p:cNvSpPr txBox="1"/>
          <p:nvPr/>
        </p:nvSpPr>
        <p:spPr>
          <a:xfrm>
            <a:off x="1627563" y="383699"/>
            <a:ext cx="7912296" cy="771526"/>
          </a:xfrm>
          <a:prstGeom prst="rect">
            <a:avLst/>
          </a:prstGeom>
        </p:spPr>
        <p:txBody>
          <a:bodyPr lIns="0" tIns="0" rIns="0" bIns="0" rtlCol="0" anchor="t">
            <a:spAutoFit/>
          </a:bodyPr>
          <a:lstStyle/>
          <a:p>
            <a:pPr algn="just">
              <a:lnSpc>
                <a:spcPts val="6299"/>
              </a:lnSpc>
            </a:pPr>
            <a:r>
              <a:rPr lang="en-US" sz="4499" dirty="0">
                <a:solidFill>
                  <a:srgbClr val="473B3B"/>
                </a:solidFill>
                <a:latin typeface="Roboto Condensed Bold"/>
              </a:rPr>
              <a:t>b. </a:t>
            </a:r>
            <a:r>
              <a:rPr lang="en-US" sz="4499" dirty="0" err="1">
                <a:solidFill>
                  <a:srgbClr val="473B3B"/>
                </a:solidFill>
                <a:latin typeface="Roboto Condensed Bold"/>
              </a:rPr>
              <a:t>Nhân</a:t>
            </a:r>
            <a:r>
              <a:rPr lang="en-US" sz="4499" dirty="0">
                <a:solidFill>
                  <a:srgbClr val="473B3B"/>
                </a:solidFill>
                <a:latin typeface="Roboto Condensed Bold"/>
              </a:rPr>
              <a:t> </a:t>
            </a:r>
            <a:r>
              <a:rPr lang="en-US" sz="4499" dirty="0" err="1">
                <a:solidFill>
                  <a:srgbClr val="473B3B"/>
                </a:solidFill>
                <a:latin typeface="Roboto Condensed Bold"/>
              </a:rPr>
              <a:t>vật</a:t>
            </a:r>
            <a:endParaRPr lang="en-US" sz="4499" dirty="0">
              <a:solidFill>
                <a:srgbClr val="473B3B"/>
              </a:solidFill>
              <a:latin typeface="Roboto Condensed Bold"/>
            </a:endParaRPr>
          </a:p>
        </p:txBody>
      </p:sp>
      <p:grpSp>
        <p:nvGrpSpPr>
          <p:cNvPr id="8" name="Group 8"/>
          <p:cNvGrpSpPr/>
          <p:nvPr/>
        </p:nvGrpSpPr>
        <p:grpSpPr>
          <a:xfrm>
            <a:off x="2591813" y="1417881"/>
            <a:ext cx="503401" cy="503401"/>
            <a:chOff x="0" y="0"/>
            <a:chExt cx="812800" cy="812800"/>
          </a:xfrm>
        </p:grpSpPr>
        <p:sp>
          <p:nvSpPr>
            <p:cNvPr id="9" name="Freeform 9"/>
            <p:cNvSpPr/>
            <p:nvPr/>
          </p:nvSpPr>
          <p:spPr>
            <a:xfrm>
              <a:off x="0" y="0"/>
              <a:ext cx="812800" cy="812800"/>
            </a:xfrm>
            <a:custGeom>
              <a:avLst/>
              <a:gdLst/>
              <a:ahLst/>
              <a:cxnLst/>
              <a:rect l="l" t="t" r="r" b="b"/>
              <a:pathLst>
                <a:path w="812800" h="812800">
                  <a:moveTo>
                    <a:pt x="406400" y="0"/>
                  </a:moveTo>
                  <a:lnTo>
                    <a:pt x="523042" y="124802"/>
                  </a:lnTo>
                  <a:lnTo>
                    <a:pt x="693768" y="119032"/>
                  </a:lnTo>
                  <a:lnTo>
                    <a:pt x="687998" y="289758"/>
                  </a:lnTo>
                  <a:lnTo>
                    <a:pt x="812800" y="406400"/>
                  </a:lnTo>
                  <a:lnTo>
                    <a:pt x="687998" y="523042"/>
                  </a:lnTo>
                  <a:lnTo>
                    <a:pt x="693768" y="693768"/>
                  </a:lnTo>
                  <a:lnTo>
                    <a:pt x="523042" y="687998"/>
                  </a:lnTo>
                  <a:lnTo>
                    <a:pt x="406400" y="812800"/>
                  </a:lnTo>
                  <a:lnTo>
                    <a:pt x="289758" y="687998"/>
                  </a:lnTo>
                  <a:lnTo>
                    <a:pt x="119032" y="693768"/>
                  </a:lnTo>
                  <a:lnTo>
                    <a:pt x="124802" y="523042"/>
                  </a:lnTo>
                  <a:lnTo>
                    <a:pt x="0" y="406400"/>
                  </a:lnTo>
                  <a:lnTo>
                    <a:pt x="124802" y="289758"/>
                  </a:lnTo>
                  <a:lnTo>
                    <a:pt x="119032" y="119032"/>
                  </a:lnTo>
                  <a:lnTo>
                    <a:pt x="289758" y="124802"/>
                  </a:lnTo>
                  <a:lnTo>
                    <a:pt x="406400" y="0"/>
                  </a:lnTo>
                  <a:close/>
                </a:path>
              </a:pathLst>
            </a:custGeom>
            <a:solidFill>
              <a:srgbClr val="B22033"/>
            </a:solidFill>
          </p:spPr>
        </p:sp>
        <p:sp>
          <p:nvSpPr>
            <p:cNvPr id="10" name="TextBox 10"/>
            <p:cNvSpPr txBox="1"/>
            <p:nvPr/>
          </p:nvSpPr>
          <p:spPr>
            <a:xfrm>
              <a:off x="127000" y="88900"/>
              <a:ext cx="558800" cy="596900"/>
            </a:xfrm>
            <a:prstGeom prst="rect">
              <a:avLst/>
            </a:prstGeom>
          </p:spPr>
          <p:txBody>
            <a:bodyPr lIns="50800" tIns="50800" rIns="50800" bIns="50800" rtlCol="0" anchor="ctr"/>
            <a:lstStyle/>
            <a:p>
              <a:pPr algn="ctr">
                <a:lnSpc>
                  <a:spcPts val="3035"/>
                </a:lnSpc>
              </a:pPr>
              <a:endParaRPr/>
            </a:p>
          </p:txBody>
        </p:sp>
      </p:grpSp>
      <p:sp>
        <p:nvSpPr>
          <p:cNvPr id="11" name="TextBox 11"/>
          <p:cNvSpPr txBox="1"/>
          <p:nvPr/>
        </p:nvSpPr>
        <p:spPr>
          <a:xfrm>
            <a:off x="3173870" y="1300312"/>
            <a:ext cx="14115585" cy="714939"/>
          </a:xfrm>
          <a:prstGeom prst="rect">
            <a:avLst/>
          </a:prstGeom>
        </p:spPr>
        <p:txBody>
          <a:bodyPr wrap="square" lIns="0" tIns="0" rIns="0" bIns="0" rtlCol="0" anchor="t">
            <a:spAutoFit/>
          </a:bodyPr>
          <a:lstStyle/>
          <a:p>
            <a:pPr algn="ctr">
              <a:lnSpc>
                <a:spcPts val="6019"/>
              </a:lnSpc>
              <a:spcBef>
                <a:spcPct val="0"/>
              </a:spcBef>
            </a:pPr>
            <a:r>
              <a:rPr lang="en-US" sz="4299" dirty="0" err="1">
                <a:solidFill>
                  <a:srgbClr val="B22033"/>
                </a:solidFill>
                <a:latin typeface="Roboto Condensed"/>
              </a:rPr>
              <a:t>Tâm</a:t>
            </a:r>
            <a:r>
              <a:rPr lang="en-US" sz="4299" dirty="0">
                <a:solidFill>
                  <a:srgbClr val="B22033"/>
                </a:solidFill>
                <a:latin typeface="Roboto Condensed"/>
              </a:rPr>
              <a:t> </a:t>
            </a:r>
            <a:r>
              <a:rPr lang="en-US" sz="4299" dirty="0" err="1">
                <a:solidFill>
                  <a:srgbClr val="B22033"/>
                </a:solidFill>
                <a:latin typeface="Roboto Condensed"/>
              </a:rPr>
              <a:t>trạng</a:t>
            </a:r>
            <a:r>
              <a:rPr lang="en-US" sz="4299" dirty="0">
                <a:solidFill>
                  <a:srgbClr val="B22033"/>
                </a:solidFill>
                <a:latin typeface="Roboto Condensed"/>
              </a:rPr>
              <a:t>, </a:t>
            </a:r>
            <a:r>
              <a:rPr lang="en-US" sz="4299" dirty="0" err="1">
                <a:solidFill>
                  <a:srgbClr val="B22033"/>
                </a:solidFill>
                <a:latin typeface="Roboto Condensed"/>
              </a:rPr>
              <a:t>cảm</a:t>
            </a:r>
            <a:r>
              <a:rPr lang="en-US" sz="4299" dirty="0">
                <a:solidFill>
                  <a:srgbClr val="B22033"/>
                </a:solidFill>
                <a:latin typeface="Roboto Condensed"/>
              </a:rPr>
              <a:t> </a:t>
            </a:r>
            <a:r>
              <a:rPr lang="en-US" sz="4299" dirty="0" err="1">
                <a:solidFill>
                  <a:srgbClr val="B22033"/>
                </a:solidFill>
                <a:latin typeface="Roboto Condensed"/>
              </a:rPr>
              <a:t>xúc</a:t>
            </a:r>
            <a:r>
              <a:rPr lang="en-US" sz="4299" dirty="0">
                <a:solidFill>
                  <a:srgbClr val="B22033"/>
                </a:solidFill>
                <a:latin typeface="Roboto Condensed"/>
              </a:rPr>
              <a:t> </a:t>
            </a:r>
            <a:r>
              <a:rPr lang="en-US" sz="4299" dirty="0" err="1">
                <a:solidFill>
                  <a:srgbClr val="B22033"/>
                </a:solidFill>
                <a:latin typeface="Roboto Condensed"/>
              </a:rPr>
              <a:t>của</a:t>
            </a:r>
            <a:r>
              <a:rPr lang="en-US" sz="4299" dirty="0">
                <a:solidFill>
                  <a:srgbClr val="B22033"/>
                </a:solidFill>
                <a:latin typeface="Roboto Condensed"/>
              </a:rPr>
              <a:t> </a:t>
            </a:r>
            <a:r>
              <a:rPr lang="en-US" sz="4299" dirty="0" err="1">
                <a:solidFill>
                  <a:srgbClr val="B22033"/>
                </a:solidFill>
                <a:latin typeface="Roboto Condensed"/>
              </a:rPr>
              <a:t>Thúy</a:t>
            </a:r>
            <a:r>
              <a:rPr lang="en-US" sz="4299" dirty="0">
                <a:solidFill>
                  <a:srgbClr val="B22033"/>
                </a:solidFill>
                <a:latin typeface="Roboto Condensed"/>
              </a:rPr>
              <a:t> </a:t>
            </a:r>
            <a:r>
              <a:rPr lang="en-US" sz="4299" dirty="0" err="1">
                <a:solidFill>
                  <a:srgbClr val="B22033"/>
                </a:solidFill>
                <a:latin typeface="Roboto Condensed"/>
              </a:rPr>
              <a:t>Kiều</a:t>
            </a:r>
            <a:r>
              <a:rPr lang="en-US" sz="4299" dirty="0">
                <a:solidFill>
                  <a:srgbClr val="B22033"/>
                </a:solidFill>
                <a:latin typeface="Roboto Condensed"/>
              </a:rPr>
              <a:t>, Kim </a:t>
            </a:r>
            <a:r>
              <a:rPr lang="en-US" sz="4299" dirty="0" err="1">
                <a:solidFill>
                  <a:srgbClr val="B22033"/>
                </a:solidFill>
                <a:latin typeface="Roboto Condensed"/>
              </a:rPr>
              <a:t>Trọng</a:t>
            </a:r>
            <a:r>
              <a:rPr lang="en-US" sz="4299" dirty="0">
                <a:solidFill>
                  <a:srgbClr val="B22033"/>
                </a:solidFill>
                <a:latin typeface="Roboto Condensed"/>
              </a:rPr>
              <a:t> </a:t>
            </a:r>
            <a:r>
              <a:rPr lang="en-US" sz="4299" dirty="0" err="1">
                <a:solidFill>
                  <a:srgbClr val="B22033"/>
                </a:solidFill>
                <a:latin typeface="Roboto Condensed"/>
              </a:rPr>
              <a:t>trong</a:t>
            </a:r>
            <a:r>
              <a:rPr lang="en-US" sz="4299" dirty="0">
                <a:solidFill>
                  <a:srgbClr val="B22033"/>
                </a:solidFill>
                <a:latin typeface="Roboto Condensed"/>
              </a:rPr>
              <a:t> </a:t>
            </a:r>
            <a:r>
              <a:rPr lang="en-US" sz="4299" dirty="0" err="1">
                <a:solidFill>
                  <a:srgbClr val="B22033"/>
                </a:solidFill>
                <a:latin typeface="Roboto Condensed"/>
              </a:rPr>
              <a:t>buổi</a:t>
            </a:r>
            <a:r>
              <a:rPr lang="en-US" sz="4299" dirty="0">
                <a:solidFill>
                  <a:srgbClr val="B22033"/>
                </a:solidFill>
                <a:latin typeface="Roboto Condensed"/>
              </a:rPr>
              <a:t> </a:t>
            </a:r>
            <a:r>
              <a:rPr lang="en-US" sz="4299" dirty="0" err="1">
                <a:solidFill>
                  <a:srgbClr val="B22033"/>
                </a:solidFill>
                <a:latin typeface="Roboto Condensed"/>
              </a:rPr>
              <a:t>hội</a:t>
            </a:r>
            <a:r>
              <a:rPr lang="en-US" sz="4299" dirty="0">
                <a:solidFill>
                  <a:srgbClr val="B22033"/>
                </a:solidFill>
                <a:latin typeface="Roboto Condensed"/>
              </a:rPr>
              <a:t> </a:t>
            </a:r>
            <a:r>
              <a:rPr lang="en-US" sz="4299" dirty="0" err="1">
                <a:solidFill>
                  <a:srgbClr val="B22033"/>
                </a:solidFill>
                <a:latin typeface="Roboto Condensed"/>
              </a:rPr>
              <a:t>ngộ</a:t>
            </a:r>
            <a:endParaRPr lang="en-US" sz="4299" dirty="0">
              <a:solidFill>
                <a:srgbClr val="B22033"/>
              </a:solidFill>
              <a:latin typeface="Roboto Condensed"/>
            </a:endParaRPr>
          </a:p>
        </p:txBody>
      </p:sp>
      <p:sp>
        <p:nvSpPr>
          <p:cNvPr id="12" name="TextBox 12"/>
          <p:cNvSpPr txBox="1"/>
          <p:nvPr/>
        </p:nvSpPr>
        <p:spPr>
          <a:xfrm>
            <a:off x="4841245" y="2220175"/>
            <a:ext cx="12418055" cy="7520940"/>
          </a:xfrm>
          <a:prstGeom prst="rect">
            <a:avLst/>
          </a:prstGeom>
        </p:spPr>
        <p:txBody>
          <a:bodyPr lIns="0" tIns="0" rIns="0" bIns="0" rtlCol="0" anchor="t">
            <a:spAutoFit/>
          </a:bodyPr>
          <a:lstStyle/>
          <a:p>
            <a:pPr marL="842010" lvl="1" indent="-421005" algn="just">
              <a:lnSpc>
                <a:spcPts val="5459"/>
              </a:lnSpc>
              <a:buFont typeface="Arial"/>
              <a:buChar char="•"/>
            </a:pPr>
            <a:r>
              <a:rPr lang="en-US" sz="3900" dirty="0" err="1">
                <a:solidFill>
                  <a:srgbClr val="B22033"/>
                </a:solidFill>
                <a:latin typeface="Roboto Condensed Bold Italics"/>
              </a:rPr>
              <a:t>Khách</a:t>
            </a:r>
            <a:r>
              <a:rPr lang="en-US" sz="3900" dirty="0">
                <a:solidFill>
                  <a:srgbClr val="B22033"/>
                </a:solidFill>
                <a:latin typeface="Roboto Condensed Bold Italics"/>
              </a:rPr>
              <a:t> </a:t>
            </a:r>
            <a:r>
              <a:rPr lang="en-US" sz="3900" dirty="0" err="1">
                <a:solidFill>
                  <a:srgbClr val="B22033"/>
                </a:solidFill>
                <a:latin typeface="Roboto Condensed Bold Italics"/>
              </a:rPr>
              <a:t>đà</a:t>
            </a:r>
            <a:r>
              <a:rPr lang="en-US" sz="3900" dirty="0">
                <a:solidFill>
                  <a:srgbClr val="B22033"/>
                </a:solidFill>
                <a:latin typeface="Roboto Condensed Bold Italics"/>
              </a:rPr>
              <a:t> </a:t>
            </a:r>
            <a:r>
              <a:rPr lang="en-US" sz="3900" dirty="0" err="1">
                <a:solidFill>
                  <a:srgbClr val="B22033"/>
                </a:solidFill>
                <a:latin typeface="Roboto Condensed Bold Italics"/>
              </a:rPr>
              <a:t>lên</a:t>
            </a:r>
            <a:r>
              <a:rPr lang="en-US" sz="3900" dirty="0">
                <a:solidFill>
                  <a:srgbClr val="B22033"/>
                </a:solidFill>
                <a:latin typeface="Roboto Condensed Bold Italics"/>
              </a:rPr>
              <a:t> </a:t>
            </a:r>
            <a:r>
              <a:rPr lang="en-US" sz="3900" dirty="0" err="1">
                <a:solidFill>
                  <a:srgbClr val="B22033"/>
                </a:solidFill>
                <a:latin typeface="Roboto Condensed Bold Italics"/>
              </a:rPr>
              <a:t>ngựa</a:t>
            </a:r>
            <a:r>
              <a:rPr lang="en-US" sz="3900" dirty="0">
                <a:solidFill>
                  <a:srgbClr val="B22033"/>
                </a:solidFill>
                <a:latin typeface="Roboto Condensed Bold Italics"/>
              </a:rPr>
              <a:t> </a:t>
            </a:r>
            <a:r>
              <a:rPr lang="en-US" sz="3900" dirty="0" err="1">
                <a:solidFill>
                  <a:srgbClr val="B22033"/>
                </a:solidFill>
                <a:latin typeface="Roboto Condensed Bold Italics"/>
              </a:rPr>
              <a:t>người</a:t>
            </a:r>
            <a:r>
              <a:rPr lang="en-US" sz="3900" dirty="0">
                <a:solidFill>
                  <a:srgbClr val="B22033"/>
                </a:solidFill>
                <a:latin typeface="Roboto Condensed Bold Italics"/>
              </a:rPr>
              <a:t> </a:t>
            </a:r>
            <a:r>
              <a:rPr lang="en-US" sz="3900" dirty="0" err="1">
                <a:solidFill>
                  <a:srgbClr val="B22033"/>
                </a:solidFill>
                <a:latin typeface="Roboto Condensed Bold Italics"/>
              </a:rPr>
              <a:t>còn</a:t>
            </a:r>
            <a:r>
              <a:rPr lang="en-US" sz="3900" dirty="0">
                <a:solidFill>
                  <a:srgbClr val="B22033"/>
                </a:solidFill>
                <a:latin typeface="Roboto Condensed Bold Italics"/>
              </a:rPr>
              <a:t> </a:t>
            </a:r>
            <a:r>
              <a:rPr lang="en-US" sz="3900" dirty="0" err="1">
                <a:solidFill>
                  <a:srgbClr val="B22033"/>
                </a:solidFill>
                <a:latin typeface="Roboto Condensed Bold Italics"/>
              </a:rPr>
              <a:t>ghé</a:t>
            </a:r>
            <a:r>
              <a:rPr lang="en-US" sz="3900" dirty="0">
                <a:solidFill>
                  <a:srgbClr val="B22033"/>
                </a:solidFill>
                <a:latin typeface="Roboto Condensed Bold Italics"/>
              </a:rPr>
              <a:t> </a:t>
            </a:r>
            <a:r>
              <a:rPr lang="en-US" sz="3900" dirty="0" err="1">
                <a:solidFill>
                  <a:srgbClr val="B22033"/>
                </a:solidFill>
                <a:latin typeface="Roboto Condensed Bold Italics"/>
              </a:rPr>
              <a:t>theo</a:t>
            </a:r>
            <a:r>
              <a:rPr lang="en-US" sz="3900" dirty="0">
                <a:solidFill>
                  <a:srgbClr val="000000"/>
                </a:solidFill>
                <a:latin typeface="Roboto Condensed"/>
              </a:rPr>
              <a:t>: </a:t>
            </a:r>
            <a:r>
              <a:rPr lang="en-US" sz="3900" dirty="0" err="1">
                <a:solidFill>
                  <a:srgbClr val="000000"/>
                </a:solidFill>
                <a:latin typeface="Roboto Condensed"/>
              </a:rPr>
              <a:t>lưu</a:t>
            </a:r>
            <a:r>
              <a:rPr lang="en-US" sz="3900" dirty="0">
                <a:solidFill>
                  <a:srgbClr val="000000"/>
                </a:solidFill>
                <a:latin typeface="Roboto Condensed"/>
              </a:rPr>
              <a:t> </a:t>
            </a:r>
            <a:r>
              <a:rPr lang="en-US" sz="3900" dirty="0" err="1">
                <a:solidFill>
                  <a:srgbClr val="000000"/>
                </a:solidFill>
                <a:latin typeface="Roboto Condensed"/>
              </a:rPr>
              <a:t>luyến</a:t>
            </a:r>
            <a:r>
              <a:rPr lang="en-US" sz="3900" dirty="0">
                <a:solidFill>
                  <a:srgbClr val="000000"/>
                </a:solidFill>
                <a:latin typeface="Roboto Condensed"/>
              </a:rPr>
              <a:t> </a:t>
            </a:r>
            <a:r>
              <a:rPr lang="en-US" sz="3900" dirty="0" err="1">
                <a:solidFill>
                  <a:srgbClr val="000000"/>
                </a:solidFill>
                <a:latin typeface="Roboto Condensed"/>
              </a:rPr>
              <a:t>khi</a:t>
            </a:r>
            <a:r>
              <a:rPr lang="en-US" sz="3900" dirty="0">
                <a:solidFill>
                  <a:srgbClr val="000000"/>
                </a:solidFill>
                <a:latin typeface="Roboto Condensed"/>
              </a:rPr>
              <a:t> chia </a:t>
            </a:r>
            <a:r>
              <a:rPr lang="en-US" sz="3900" dirty="0" err="1">
                <a:solidFill>
                  <a:srgbClr val="000000"/>
                </a:solidFill>
                <a:latin typeface="Roboto Condensed"/>
              </a:rPr>
              <a:t>tay</a:t>
            </a:r>
            <a:r>
              <a:rPr lang="en-US" sz="3900" dirty="0">
                <a:solidFill>
                  <a:srgbClr val="000000"/>
                </a:solidFill>
                <a:latin typeface="Roboto Condensed"/>
              </a:rPr>
              <a:t> </a:t>
            </a:r>
            <a:r>
              <a:rPr lang="en-US" sz="3900" dirty="0" err="1">
                <a:solidFill>
                  <a:srgbClr val="000000"/>
                </a:solidFill>
                <a:latin typeface="Roboto Condensed"/>
              </a:rPr>
              <a:t>Thúy</a:t>
            </a:r>
            <a:r>
              <a:rPr lang="en-US" sz="3900" dirty="0">
                <a:solidFill>
                  <a:srgbClr val="000000"/>
                </a:solidFill>
                <a:latin typeface="Roboto Condensed"/>
              </a:rPr>
              <a:t> </a:t>
            </a:r>
            <a:r>
              <a:rPr lang="en-US" sz="3900" dirty="0" err="1">
                <a:solidFill>
                  <a:srgbClr val="000000"/>
                </a:solidFill>
                <a:latin typeface="Roboto Condensed"/>
              </a:rPr>
              <a:t>Kiều</a:t>
            </a:r>
            <a:r>
              <a:rPr lang="en-US" sz="3900" dirty="0">
                <a:solidFill>
                  <a:srgbClr val="000000"/>
                </a:solidFill>
                <a:latin typeface="Roboto Condensed"/>
              </a:rPr>
              <a:t>, </a:t>
            </a:r>
            <a:r>
              <a:rPr lang="en-US" sz="3900" dirty="0" err="1">
                <a:solidFill>
                  <a:srgbClr val="000000"/>
                </a:solidFill>
                <a:latin typeface="Roboto Condensed"/>
              </a:rPr>
              <a:t>không</a:t>
            </a:r>
            <a:r>
              <a:rPr lang="en-US" sz="3900" dirty="0">
                <a:solidFill>
                  <a:srgbClr val="000000"/>
                </a:solidFill>
                <a:latin typeface="Roboto Condensed"/>
              </a:rPr>
              <a:t> </a:t>
            </a:r>
            <a:r>
              <a:rPr lang="en-US" sz="3900" dirty="0" err="1">
                <a:solidFill>
                  <a:srgbClr val="000000"/>
                </a:solidFill>
                <a:latin typeface="Roboto Condensed"/>
              </a:rPr>
              <a:t>muốn</a:t>
            </a:r>
            <a:r>
              <a:rPr lang="en-US" sz="3900" dirty="0">
                <a:solidFill>
                  <a:srgbClr val="000000"/>
                </a:solidFill>
                <a:latin typeface="Roboto Condensed"/>
              </a:rPr>
              <a:t> chia </a:t>
            </a:r>
            <a:r>
              <a:rPr lang="en-US" sz="3900" dirty="0" err="1">
                <a:solidFill>
                  <a:srgbClr val="000000"/>
                </a:solidFill>
                <a:latin typeface="Roboto Condensed"/>
              </a:rPr>
              <a:t>xa</a:t>
            </a:r>
            <a:r>
              <a:rPr lang="en-US" sz="3900" dirty="0">
                <a:solidFill>
                  <a:srgbClr val="000000"/>
                </a:solidFill>
                <a:latin typeface="Roboto Condensed"/>
              </a:rPr>
              <a:t>. </a:t>
            </a:r>
            <a:r>
              <a:rPr lang="en-US" sz="3900" dirty="0" err="1">
                <a:solidFill>
                  <a:srgbClr val="000000"/>
                </a:solidFill>
                <a:latin typeface="Roboto Condensed"/>
              </a:rPr>
              <a:t>Tình</a:t>
            </a:r>
            <a:r>
              <a:rPr lang="en-US" sz="3900" dirty="0">
                <a:solidFill>
                  <a:srgbClr val="000000"/>
                </a:solidFill>
                <a:latin typeface="Roboto Condensed"/>
              </a:rPr>
              <a:t> </a:t>
            </a:r>
            <a:r>
              <a:rPr lang="en-US" sz="3900" dirty="0" err="1">
                <a:solidFill>
                  <a:srgbClr val="000000"/>
                </a:solidFill>
                <a:latin typeface="Roboto Condensed"/>
              </a:rPr>
              <a:t>yêu</a:t>
            </a:r>
            <a:r>
              <a:rPr lang="en-US" sz="3900" dirty="0">
                <a:solidFill>
                  <a:srgbClr val="000000"/>
                </a:solidFill>
                <a:latin typeface="Roboto Condensed"/>
              </a:rPr>
              <a:t> </a:t>
            </a:r>
            <a:r>
              <a:rPr lang="en-US" sz="3900" dirty="0" err="1">
                <a:solidFill>
                  <a:srgbClr val="000000"/>
                </a:solidFill>
                <a:latin typeface="Roboto Condensed"/>
              </a:rPr>
              <a:t>giăng</a:t>
            </a:r>
            <a:r>
              <a:rPr lang="en-US" sz="3900" dirty="0">
                <a:solidFill>
                  <a:srgbClr val="000000"/>
                </a:solidFill>
                <a:latin typeface="Roboto Condensed"/>
              </a:rPr>
              <a:t> </a:t>
            </a:r>
            <a:r>
              <a:rPr lang="en-US" sz="3900" dirty="0" err="1">
                <a:solidFill>
                  <a:srgbClr val="000000"/>
                </a:solidFill>
                <a:latin typeface="Roboto Condensed"/>
              </a:rPr>
              <a:t>mắc</a:t>
            </a:r>
            <a:r>
              <a:rPr lang="en-US" sz="3900" dirty="0">
                <a:solidFill>
                  <a:srgbClr val="000000"/>
                </a:solidFill>
                <a:latin typeface="Roboto Condensed"/>
              </a:rPr>
              <a:t> </a:t>
            </a:r>
            <a:r>
              <a:rPr lang="en-US" sz="3900" dirty="0" err="1">
                <a:solidFill>
                  <a:srgbClr val="000000"/>
                </a:solidFill>
                <a:latin typeface="Roboto Condensed"/>
              </a:rPr>
              <a:t>lên</a:t>
            </a:r>
            <a:r>
              <a:rPr lang="en-US" sz="3900" dirty="0">
                <a:solidFill>
                  <a:srgbClr val="000000"/>
                </a:solidFill>
                <a:latin typeface="Roboto Condensed"/>
              </a:rPr>
              <a:t> </a:t>
            </a:r>
            <a:r>
              <a:rPr lang="en-US" sz="3900" dirty="0" err="1">
                <a:solidFill>
                  <a:srgbClr val="000000"/>
                </a:solidFill>
                <a:latin typeface="Roboto Condensed"/>
              </a:rPr>
              <a:t>cả</a:t>
            </a:r>
            <a:r>
              <a:rPr lang="en-US" sz="3900" dirty="0">
                <a:solidFill>
                  <a:srgbClr val="000000"/>
                </a:solidFill>
                <a:latin typeface="Roboto Condensed"/>
              </a:rPr>
              <a:t> </a:t>
            </a:r>
            <a:r>
              <a:rPr lang="en-US" sz="3900" dirty="0" err="1">
                <a:solidFill>
                  <a:srgbClr val="000000"/>
                </a:solidFill>
                <a:latin typeface="Roboto Condensed"/>
              </a:rPr>
              <a:t>cảnh</a:t>
            </a:r>
            <a:r>
              <a:rPr lang="en-US" sz="3900" dirty="0">
                <a:solidFill>
                  <a:srgbClr val="000000"/>
                </a:solidFill>
                <a:latin typeface="Roboto Condensed"/>
              </a:rPr>
              <a:t> </a:t>
            </a:r>
            <a:r>
              <a:rPr lang="en-US" sz="3900" dirty="0" err="1">
                <a:solidFill>
                  <a:srgbClr val="000000"/>
                </a:solidFill>
                <a:latin typeface="Roboto Condensed"/>
              </a:rPr>
              <a:t>vật</a:t>
            </a:r>
            <a:r>
              <a:rPr lang="en-US" sz="3900" dirty="0">
                <a:solidFill>
                  <a:srgbClr val="000000"/>
                </a:solidFill>
                <a:latin typeface="Roboto Condensed"/>
              </a:rPr>
              <a:t> </a:t>
            </a:r>
            <a:r>
              <a:rPr lang="en-US" sz="3900" dirty="0" err="1">
                <a:solidFill>
                  <a:srgbClr val="000000"/>
                </a:solidFill>
                <a:latin typeface="Roboto Condensed"/>
              </a:rPr>
              <a:t>thiên</a:t>
            </a:r>
            <a:r>
              <a:rPr lang="en-US" sz="3900" dirty="0">
                <a:solidFill>
                  <a:srgbClr val="000000"/>
                </a:solidFill>
                <a:latin typeface="Roboto Condensed"/>
              </a:rPr>
              <a:t> </a:t>
            </a:r>
            <a:r>
              <a:rPr lang="en-US" sz="3900" dirty="0" err="1">
                <a:solidFill>
                  <a:srgbClr val="000000"/>
                </a:solidFill>
                <a:latin typeface="Roboto Condensed"/>
              </a:rPr>
              <a:t>nhiên</a:t>
            </a:r>
            <a:r>
              <a:rPr lang="en-US" sz="3900" dirty="0">
                <a:solidFill>
                  <a:srgbClr val="000000"/>
                </a:solidFill>
                <a:latin typeface="Roboto Condensed"/>
              </a:rPr>
              <a:t>, </a:t>
            </a:r>
            <a:r>
              <a:rPr lang="en-US" sz="3900" dirty="0" err="1">
                <a:solidFill>
                  <a:srgbClr val="000000"/>
                </a:solidFill>
                <a:latin typeface="Roboto Condensed"/>
              </a:rPr>
              <a:t>khiến</a:t>
            </a:r>
            <a:r>
              <a:rPr lang="en-US" sz="3900" dirty="0">
                <a:solidFill>
                  <a:srgbClr val="000000"/>
                </a:solidFill>
                <a:latin typeface="Roboto Condensed"/>
              </a:rPr>
              <a:t> </a:t>
            </a:r>
            <a:r>
              <a:rPr lang="en-US" sz="3900" dirty="0" err="1">
                <a:solidFill>
                  <a:srgbClr val="000000"/>
                </a:solidFill>
                <a:latin typeface="Roboto Condensed"/>
              </a:rPr>
              <a:t>nhịp</a:t>
            </a:r>
            <a:r>
              <a:rPr lang="en-US" sz="3900" dirty="0">
                <a:solidFill>
                  <a:srgbClr val="000000"/>
                </a:solidFill>
                <a:latin typeface="Roboto Condensed"/>
              </a:rPr>
              <a:t> </a:t>
            </a:r>
            <a:r>
              <a:rPr lang="en-US" sz="3900" dirty="0" err="1">
                <a:solidFill>
                  <a:srgbClr val="000000"/>
                </a:solidFill>
                <a:latin typeface="Roboto Condensed"/>
              </a:rPr>
              <a:t>cầu</a:t>
            </a:r>
            <a:r>
              <a:rPr lang="en-US" sz="3900" dirty="0">
                <a:solidFill>
                  <a:srgbClr val="000000"/>
                </a:solidFill>
                <a:latin typeface="Roboto Condensed"/>
              </a:rPr>
              <a:t>, </a:t>
            </a:r>
            <a:r>
              <a:rPr lang="en-US" sz="3900" dirty="0" err="1">
                <a:solidFill>
                  <a:srgbClr val="000000"/>
                </a:solidFill>
                <a:latin typeface="Roboto Condensed"/>
              </a:rPr>
              <a:t>dòng</a:t>
            </a:r>
            <a:r>
              <a:rPr lang="en-US" sz="3900" dirty="0">
                <a:solidFill>
                  <a:srgbClr val="000000"/>
                </a:solidFill>
                <a:latin typeface="Roboto Condensed"/>
              </a:rPr>
              <a:t> </a:t>
            </a:r>
            <a:r>
              <a:rPr lang="en-US" sz="3900" dirty="0" err="1">
                <a:solidFill>
                  <a:srgbClr val="000000"/>
                </a:solidFill>
                <a:latin typeface="Roboto Condensed"/>
              </a:rPr>
              <a:t>nước</a:t>
            </a:r>
            <a:r>
              <a:rPr lang="en-US" sz="3900" dirty="0">
                <a:solidFill>
                  <a:srgbClr val="000000"/>
                </a:solidFill>
                <a:latin typeface="Roboto Condensed"/>
              </a:rPr>
              <a:t>, </a:t>
            </a:r>
            <a:r>
              <a:rPr lang="en-US" sz="3900" dirty="0" err="1">
                <a:solidFill>
                  <a:srgbClr val="000000"/>
                </a:solidFill>
                <a:latin typeface="Roboto Condensed"/>
              </a:rPr>
              <a:t>tơ</a:t>
            </a:r>
            <a:r>
              <a:rPr lang="en-US" sz="3900" dirty="0">
                <a:solidFill>
                  <a:srgbClr val="000000"/>
                </a:solidFill>
                <a:latin typeface="Roboto Condensed"/>
              </a:rPr>
              <a:t> </a:t>
            </a:r>
            <a:r>
              <a:rPr lang="en-US" sz="3900" dirty="0" err="1">
                <a:solidFill>
                  <a:srgbClr val="000000"/>
                </a:solidFill>
                <a:latin typeface="Roboto Condensed"/>
              </a:rPr>
              <a:t>liễu</a:t>
            </a:r>
            <a:r>
              <a:rPr lang="en-US" sz="3900" dirty="0">
                <a:solidFill>
                  <a:srgbClr val="000000"/>
                </a:solidFill>
                <a:latin typeface="Roboto Condensed"/>
              </a:rPr>
              <a:t> </a:t>
            </a:r>
            <a:r>
              <a:rPr lang="en-US" sz="3900" dirty="0" err="1">
                <a:solidFill>
                  <a:srgbClr val="000000"/>
                </a:solidFill>
                <a:latin typeface="Roboto Condensed"/>
              </a:rPr>
              <a:t>và</a:t>
            </a:r>
            <a:r>
              <a:rPr lang="en-US" sz="3900" dirty="0">
                <a:solidFill>
                  <a:srgbClr val="000000"/>
                </a:solidFill>
                <a:latin typeface="Roboto Condensed"/>
              </a:rPr>
              <a:t> </a:t>
            </a:r>
            <a:r>
              <a:rPr lang="en-US" sz="3900" dirty="0" err="1">
                <a:solidFill>
                  <a:srgbClr val="000000"/>
                </a:solidFill>
                <a:latin typeface="Roboto Condensed"/>
              </a:rPr>
              <a:t>bóng</a:t>
            </a:r>
            <a:r>
              <a:rPr lang="en-US" sz="3900" dirty="0">
                <a:solidFill>
                  <a:srgbClr val="000000"/>
                </a:solidFill>
                <a:latin typeface="Roboto Condensed"/>
              </a:rPr>
              <a:t> </a:t>
            </a:r>
            <a:r>
              <a:rPr lang="en-US" sz="3900" dirty="0" err="1">
                <a:solidFill>
                  <a:srgbClr val="000000"/>
                </a:solidFill>
                <a:latin typeface="Roboto Condensed"/>
              </a:rPr>
              <a:t>chiều</a:t>
            </a:r>
            <a:r>
              <a:rPr lang="en-US" sz="3900" dirty="0">
                <a:solidFill>
                  <a:srgbClr val="000000"/>
                </a:solidFill>
                <a:latin typeface="Roboto Condensed"/>
              </a:rPr>
              <a:t> </a:t>
            </a:r>
            <a:r>
              <a:rPr lang="en-US" sz="3900" dirty="0" err="1">
                <a:solidFill>
                  <a:srgbClr val="000000"/>
                </a:solidFill>
                <a:latin typeface="Roboto Condensed"/>
              </a:rPr>
              <a:t>cũng</a:t>
            </a:r>
            <a:r>
              <a:rPr lang="en-US" sz="3900" dirty="0">
                <a:solidFill>
                  <a:srgbClr val="000000"/>
                </a:solidFill>
                <a:latin typeface="Roboto Condensed"/>
              </a:rPr>
              <a:t> </a:t>
            </a:r>
            <a:r>
              <a:rPr lang="en-US" sz="3900" dirty="0" err="1">
                <a:solidFill>
                  <a:srgbClr val="000000"/>
                </a:solidFill>
                <a:latin typeface="Roboto Condensed"/>
              </a:rPr>
              <a:t>trở</a:t>
            </a:r>
            <a:r>
              <a:rPr lang="en-US" sz="3900" dirty="0">
                <a:solidFill>
                  <a:srgbClr val="000000"/>
                </a:solidFill>
                <a:latin typeface="Roboto Condensed"/>
              </a:rPr>
              <a:t> </a:t>
            </a:r>
            <a:r>
              <a:rPr lang="en-US" sz="3900" dirty="0" err="1">
                <a:solidFill>
                  <a:srgbClr val="000000"/>
                </a:solidFill>
                <a:latin typeface="Roboto Condensed"/>
              </a:rPr>
              <a:t>nên</a:t>
            </a:r>
            <a:r>
              <a:rPr lang="en-US" sz="3900" dirty="0">
                <a:solidFill>
                  <a:srgbClr val="000000"/>
                </a:solidFill>
                <a:latin typeface="Roboto Condensed"/>
              </a:rPr>
              <a:t> </a:t>
            </a:r>
            <a:r>
              <a:rPr lang="en-US" sz="3900" dirty="0" err="1">
                <a:solidFill>
                  <a:srgbClr val="000000"/>
                </a:solidFill>
                <a:latin typeface="Roboto Condensed"/>
              </a:rPr>
              <a:t>thơ</a:t>
            </a:r>
            <a:r>
              <a:rPr lang="en-US" sz="3900" dirty="0">
                <a:solidFill>
                  <a:srgbClr val="000000"/>
                </a:solidFill>
                <a:latin typeface="Roboto Condensed"/>
              </a:rPr>
              <a:t> </a:t>
            </a:r>
            <a:r>
              <a:rPr lang="en-US" sz="3900" dirty="0" err="1">
                <a:solidFill>
                  <a:srgbClr val="000000"/>
                </a:solidFill>
                <a:latin typeface="Roboto Condensed"/>
              </a:rPr>
              <a:t>mộng</a:t>
            </a:r>
            <a:r>
              <a:rPr lang="en-US" sz="3900" dirty="0">
                <a:solidFill>
                  <a:srgbClr val="000000"/>
                </a:solidFill>
                <a:latin typeface="Roboto Condensed"/>
              </a:rPr>
              <a:t>, </a:t>
            </a:r>
            <a:r>
              <a:rPr lang="en-US" sz="3900" dirty="0" err="1">
                <a:solidFill>
                  <a:srgbClr val="000000"/>
                </a:solidFill>
                <a:latin typeface="Roboto Condensed"/>
              </a:rPr>
              <a:t>trữ</a:t>
            </a:r>
            <a:r>
              <a:rPr lang="en-US" sz="3900" dirty="0">
                <a:solidFill>
                  <a:srgbClr val="000000"/>
                </a:solidFill>
                <a:latin typeface="Roboto Condensed"/>
              </a:rPr>
              <a:t> </a:t>
            </a:r>
            <a:r>
              <a:rPr lang="en-US" sz="3900" dirty="0" err="1">
                <a:solidFill>
                  <a:srgbClr val="000000"/>
                </a:solidFill>
                <a:latin typeface="Roboto Condensed"/>
              </a:rPr>
              <a:t>tình</a:t>
            </a:r>
            <a:r>
              <a:rPr lang="en-US" sz="3900" dirty="0">
                <a:solidFill>
                  <a:srgbClr val="000000"/>
                </a:solidFill>
                <a:latin typeface="Roboto Condensed"/>
              </a:rPr>
              <a:t> </a:t>
            </a:r>
            <a:r>
              <a:rPr lang="en-US" sz="3900" dirty="0" err="1">
                <a:solidFill>
                  <a:srgbClr val="000000"/>
                </a:solidFill>
                <a:latin typeface="Roboto Condensed"/>
              </a:rPr>
              <a:t>hơn</a:t>
            </a:r>
            <a:r>
              <a:rPr lang="en-US" sz="3900" dirty="0">
                <a:solidFill>
                  <a:srgbClr val="000000"/>
                </a:solidFill>
                <a:latin typeface="Roboto Condensed"/>
              </a:rPr>
              <a:t> </a:t>
            </a:r>
          </a:p>
          <a:p>
            <a:pPr marL="842010" lvl="1" indent="-421005" algn="just">
              <a:lnSpc>
                <a:spcPts val="5459"/>
              </a:lnSpc>
              <a:buFont typeface="Arial"/>
              <a:buChar char="•"/>
            </a:pPr>
            <a:r>
              <a:rPr lang="en-US" sz="3900" dirty="0" err="1">
                <a:solidFill>
                  <a:srgbClr val="B22033"/>
                </a:solidFill>
                <a:latin typeface="Roboto Condensed Bold Italics"/>
              </a:rPr>
              <a:t>Dưới</a:t>
            </a:r>
            <a:r>
              <a:rPr lang="en-US" sz="3900" dirty="0">
                <a:solidFill>
                  <a:srgbClr val="B22033"/>
                </a:solidFill>
                <a:latin typeface="Roboto Condensed Bold Italics"/>
              </a:rPr>
              <a:t> </a:t>
            </a:r>
            <a:r>
              <a:rPr lang="en-US" sz="3900" dirty="0" err="1">
                <a:solidFill>
                  <a:srgbClr val="B22033"/>
                </a:solidFill>
                <a:latin typeface="Roboto Condensed Bold Italics"/>
              </a:rPr>
              <a:t>cầu</a:t>
            </a:r>
            <a:r>
              <a:rPr lang="en-US" sz="3900" dirty="0">
                <a:solidFill>
                  <a:srgbClr val="B22033"/>
                </a:solidFill>
                <a:latin typeface="Roboto Condensed Bold Italics"/>
              </a:rPr>
              <a:t> </a:t>
            </a:r>
            <a:r>
              <a:rPr lang="en-US" sz="3900" dirty="0" err="1">
                <a:solidFill>
                  <a:srgbClr val="B22033"/>
                </a:solidFill>
                <a:latin typeface="Roboto Condensed Bold Italics"/>
              </a:rPr>
              <a:t>nước</a:t>
            </a:r>
            <a:r>
              <a:rPr lang="en-US" sz="3900" dirty="0">
                <a:solidFill>
                  <a:srgbClr val="B22033"/>
                </a:solidFill>
                <a:latin typeface="Roboto Condensed Bold Italics"/>
              </a:rPr>
              <a:t> </a:t>
            </a:r>
            <a:r>
              <a:rPr lang="en-US" sz="3900" dirty="0" err="1">
                <a:solidFill>
                  <a:srgbClr val="B22033"/>
                </a:solidFill>
                <a:latin typeface="Roboto Condensed Bold Italics"/>
              </a:rPr>
              <a:t>chảy</a:t>
            </a:r>
            <a:r>
              <a:rPr lang="en-US" sz="3900" dirty="0">
                <a:solidFill>
                  <a:srgbClr val="B22033"/>
                </a:solidFill>
                <a:latin typeface="Roboto Condensed Bold Italics"/>
              </a:rPr>
              <a:t> </a:t>
            </a:r>
            <a:r>
              <a:rPr lang="en-US" sz="3900" dirty="0" err="1">
                <a:solidFill>
                  <a:srgbClr val="B22033"/>
                </a:solidFill>
                <a:latin typeface="Roboto Condensed Bold Italics"/>
              </a:rPr>
              <a:t>trong</a:t>
            </a:r>
            <a:r>
              <a:rPr lang="en-US" sz="3900" dirty="0">
                <a:solidFill>
                  <a:srgbClr val="B22033"/>
                </a:solidFill>
                <a:latin typeface="Roboto Condensed Bold Italics"/>
              </a:rPr>
              <a:t> </a:t>
            </a:r>
            <a:r>
              <a:rPr lang="en-US" sz="3900" dirty="0" err="1">
                <a:solidFill>
                  <a:srgbClr val="B22033"/>
                </a:solidFill>
                <a:latin typeface="Roboto Condensed Bold Italics"/>
              </a:rPr>
              <a:t>veo</a:t>
            </a:r>
            <a:r>
              <a:rPr lang="en-US" sz="3900" dirty="0">
                <a:solidFill>
                  <a:srgbClr val="000000"/>
                </a:solidFill>
                <a:latin typeface="Roboto Condensed"/>
              </a:rPr>
              <a:t>: </a:t>
            </a:r>
            <a:r>
              <a:rPr lang="en-US" sz="3900" dirty="0" err="1">
                <a:solidFill>
                  <a:srgbClr val="000000"/>
                </a:solidFill>
                <a:latin typeface="Roboto Condensed"/>
              </a:rPr>
              <a:t>dòng</a:t>
            </a:r>
            <a:r>
              <a:rPr lang="en-US" sz="3900" dirty="0">
                <a:solidFill>
                  <a:srgbClr val="000000"/>
                </a:solidFill>
                <a:latin typeface="Roboto Condensed"/>
              </a:rPr>
              <a:t> </a:t>
            </a:r>
            <a:r>
              <a:rPr lang="en-US" sz="3900" dirty="0" err="1">
                <a:solidFill>
                  <a:srgbClr val="000000"/>
                </a:solidFill>
                <a:latin typeface="Roboto Condensed"/>
              </a:rPr>
              <a:t>nước</a:t>
            </a:r>
            <a:r>
              <a:rPr lang="en-US" sz="3900" dirty="0">
                <a:solidFill>
                  <a:srgbClr val="000000"/>
                </a:solidFill>
                <a:latin typeface="Roboto Condensed"/>
              </a:rPr>
              <a:t> </a:t>
            </a:r>
            <a:r>
              <a:rPr lang="en-US" sz="3900" dirty="0" err="1">
                <a:solidFill>
                  <a:srgbClr val="000000"/>
                </a:solidFill>
                <a:latin typeface="Roboto Condensed"/>
              </a:rPr>
              <a:t>như</a:t>
            </a:r>
            <a:r>
              <a:rPr lang="en-US" sz="3900" dirty="0">
                <a:solidFill>
                  <a:srgbClr val="000000"/>
                </a:solidFill>
                <a:latin typeface="Roboto Condensed"/>
              </a:rPr>
              <a:t> </a:t>
            </a:r>
            <a:r>
              <a:rPr lang="en-US" sz="3900" dirty="0" err="1">
                <a:solidFill>
                  <a:srgbClr val="000000"/>
                </a:solidFill>
                <a:latin typeface="Roboto Condensed"/>
              </a:rPr>
              <a:t>tình</a:t>
            </a:r>
            <a:r>
              <a:rPr lang="en-US" sz="3900" dirty="0">
                <a:solidFill>
                  <a:srgbClr val="000000"/>
                </a:solidFill>
                <a:latin typeface="Roboto Condensed"/>
              </a:rPr>
              <a:t> </a:t>
            </a:r>
            <a:r>
              <a:rPr lang="en-US" sz="3900" dirty="0" err="1">
                <a:solidFill>
                  <a:srgbClr val="000000"/>
                </a:solidFill>
                <a:latin typeface="Roboto Condensed"/>
              </a:rPr>
              <a:t>cảm</a:t>
            </a:r>
            <a:r>
              <a:rPr lang="en-US" sz="3900" dirty="0">
                <a:solidFill>
                  <a:srgbClr val="000000"/>
                </a:solidFill>
                <a:latin typeface="Roboto Condensed"/>
              </a:rPr>
              <a:t> </a:t>
            </a:r>
            <a:r>
              <a:rPr lang="en-US" sz="3900" dirty="0" err="1">
                <a:solidFill>
                  <a:srgbClr val="000000"/>
                </a:solidFill>
                <a:latin typeface="Roboto Condensed"/>
              </a:rPr>
              <a:t>trong</a:t>
            </a:r>
            <a:r>
              <a:rPr lang="en-US" sz="3900" dirty="0">
                <a:solidFill>
                  <a:srgbClr val="000000"/>
                </a:solidFill>
                <a:latin typeface="Roboto Condensed"/>
              </a:rPr>
              <a:t> </a:t>
            </a:r>
            <a:r>
              <a:rPr lang="en-US" sz="3900" dirty="0" err="1">
                <a:solidFill>
                  <a:srgbClr val="000000"/>
                </a:solidFill>
                <a:latin typeface="Roboto Condensed"/>
              </a:rPr>
              <a:t>sáng</a:t>
            </a:r>
            <a:r>
              <a:rPr lang="en-US" sz="3900" dirty="0">
                <a:solidFill>
                  <a:srgbClr val="000000"/>
                </a:solidFill>
                <a:latin typeface="Roboto Condensed"/>
              </a:rPr>
              <a:t> </a:t>
            </a:r>
            <a:r>
              <a:rPr lang="en-US" sz="3900" dirty="0" err="1">
                <a:solidFill>
                  <a:srgbClr val="000000"/>
                </a:solidFill>
                <a:latin typeface="Roboto Condensed"/>
              </a:rPr>
              <a:t>đang</a:t>
            </a:r>
            <a:r>
              <a:rPr lang="en-US" sz="3900" dirty="0">
                <a:solidFill>
                  <a:srgbClr val="000000"/>
                </a:solidFill>
                <a:latin typeface="Roboto Condensed"/>
              </a:rPr>
              <a:t> </a:t>
            </a:r>
            <a:r>
              <a:rPr lang="en-US" sz="3900" dirty="0" err="1">
                <a:solidFill>
                  <a:srgbClr val="000000"/>
                </a:solidFill>
                <a:latin typeface="Roboto Condensed"/>
              </a:rPr>
              <a:t>tuôn</a:t>
            </a:r>
            <a:r>
              <a:rPr lang="en-US" sz="3900" dirty="0">
                <a:solidFill>
                  <a:srgbClr val="000000"/>
                </a:solidFill>
                <a:latin typeface="Roboto Condensed"/>
              </a:rPr>
              <a:t> </a:t>
            </a:r>
            <a:r>
              <a:rPr lang="en-US" sz="3900" dirty="0" err="1">
                <a:solidFill>
                  <a:srgbClr val="000000"/>
                </a:solidFill>
                <a:latin typeface="Roboto Condensed"/>
              </a:rPr>
              <a:t>trào</a:t>
            </a:r>
            <a:r>
              <a:rPr lang="en-US" sz="3900" dirty="0">
                <a:solidFill>
                  <a:srgbClr val="000000"/>
                </a:solidFill>
                <a:latin typeface="Roboto Condensed"/>
              </a:rPr>
              <a:t> </a:t>
            </a:r>
            <a:r>
              <a:rPr lang="en-US" sz="3900" dirty="0" err="1">
                <a:solidFill>
                  <a:srgbClr val="000000"/>
                </a:solidFill>
                <a:latin typeface="Roboto Condensed"/>
              </a:rPr>
              <a:t>trong</a:t>
            </a:r>
            <a:r>
              <a:rPr lang="en-US" sz="3900" dirty="0">
                <a:solidFill>
                  <a:srgbClr val="000000"/>
                </a:solidFill>
                <a:latin typeface="Roboto Condensed"/>
              </a:rPr>
              <a:t> </a:t>
            </a:r>
            <a:r>
              <a:rPr lang="en-US" sz="3900" dirty="0" err="1">
                <a:solidFill>
                  <a:srgbClr val="000000"/>
                </a:solidFill>
                <a:latin typeface="Roboto Condensed"/>
              </a:rPr>
              <a:t>lòng</a:t>
            </a:r>
            <a:r>
              <a:rPr lang="en-US" sz="3900" dirty="0">
                <a:solidFill>
                  <a:srgbClr val="000000"/>
                </a:solidFill>
                <a:latin typeface="Roboto Condensed"/>
              </a:rPr>
              <a:t>. </a:t>
            </a:r>
          </a:p>
          <a:p>
            <a:pPr marL="842010" lvl="1" indent="-421005" algn="just">
              <a:lnSpc>
                <a:spcPts val="5459"/>
              </a:lnSpc>
              <a:buFont typeface="Arial"/>
              <a:buChar char="•"/>
            </a:pPr>
            <a:r>
              <a:rPr lang="en-US" sz="3900" dirty="0" err="1">
                <a:solidFill>
                  <a:srgbClr val="B22033"/>
                </a:solidFill>
                <a:latin typeface="Roboto Condensed Bold Italics"/>
              </a:rPr>
              <a:t>Bên</a:t>
            </a:r>
            <a:r>
              <a:rPr lang="en-US" sz="3900" dirty="0">
                <a:solidFill>
                  <a:srgbClr val="B22033"/>
                </a:solidFill>
                <a:latin typeface="Roboto Condensed Bold Italics"/>
              </a:rPr>
              <a:t> </a:t>
            </a:r>
            <a:r>
              <a:rPr lang="en-US" sz="3900" dirty="0" err="1">
                <a:solidFill>
                  <a:srgbClr val="B22033"/>
                </a:solidFill>
                <a:latin typeface="Roboto Condensed Bold Italics"/>
              </a:rPr>
              <a:t>cầu</a:t>
            </a:r>
            <a:r>
              <a:rPr lang="en-US" sz="3900" dirty="0">
                <a:solidFill>
                  <a:srgbClr val="B22033"/>
                </a:solidFill>
                <a:latin typeface="Roboto Condensed Bold Italics"/>
              </a:rPr>
              <a:t> </a:t>
            </a:r>
            <a:r>
              <a:rPr lang="en-US" sz="3900" dirty="0" err="1">
                <a:solidFill>
                  <a:srgbClr val="B22033"/>
                </a:solidFill>
                <a:latin typeface="Roboto Condensed Bold Italics"/>
              </a:rPr>
              <a:t>tơ</a:t>
            </a:r>
            <a:r>
              <a:rPr lang="en-US" sz="3900" dirty="0">
                <a:solidFill>
                  <a:srgbClr val="B22033"/>
                </a:solidFill>
                <a:latin typeface="Roboto Condensed Bold Italics"/>
              </a:rPr>
              <a:t> </a:t>
            </a:r>
            <a:r>
              <a:rPr lang="en-US" sz="3900" dirty="0" err="1">
                <a:solidFill>
                  <a:srgbClr val="B22033"/>
                </a:solidFill>
                <a:latin typeface="Roboto Condensed Bold Italics"/>
              </a:rPr>
              <a:t>liễu</a:t>
            </a:r>
            <a:r>
              <a:rPr lang="en-US" sz="3900" dirty="0">
                <a:solidFill>
                  <a:srgbClr val="B22033"/>
                </a:solidFill>
                <a:latin typeface="Roboto Condensed Bold Italics"/>
              </a:rPr>
              <a:t> </a:t>
            </a:r>
            <a:r>
              <a:rPr lang="en-US" sz="3900" dirty="0" err="1">
                <a:solidFill>
                  <a:srgbClr val="B22033"/>
                </a:solidFill>
                <a:latin typeface="Roboto Condensed Bold Italics"/>
              </a:rPr>
              <a:t>bóng</a:t>
            </a:r>
            <a:r>
              <a:rPr lang="en-US" sz="3900" dirty="0">
                <a:solidFill>
                  <a:srgbClr val="B22033"/>
                </a:solidFill>
                <a:latin typeface="Roboto Condensed Bold Italics"/>
              </a:rPr>
              <a:t> </a:t>
            </a:r>
            <a:r>
              <a:rPr lang="en-US" sz="3900" dirty="0" err="1">
                <a:solidFill>
                  <a:srgbClr val="B22033"/>
                </a:solidFill>
                <a:latin typeface="Roboto Condensed Bold Italics"/>
              </a:rPr>
              <a:t>chiều</a:t>
            </a:r>
            <a:r>
              <a:rPr lang="en-US" sz="3900" dirty="0">
                <a:solidFill>
                  <a:srgbClr val="B22033"/>
                </a:solidFill>
                <a:latin typeface="Roboto Condensed Bold Italics"/>
              </a:rPr>
              <a:t> </a:t>
            </a:r>
            <a:r>
              <a:rPr lang="en-US" sz="3900" dirty="0" err="1">
                <a:solidFill>
                  <a:srgbClr val="B22033"/>
                </a:solidFill>
                <a:latin typeface="Roboto Condensed Bold Italics"/>
              </a:rPr>
              <a:t>thướt</a:t>
            </a:r>
            <a:r>
              <a:rPr lang="en-US" sz="3900" dirty="0">
                <a:solidFill>
                  <a:srgbClr val="B22033"/>
                </a:solidFill>
                <a:latin typeface="Roboto Condensed Bold Italics"/>
              </a:rPr>
              <a:t> </a:t>
            </a:r>
            <a:r>
              <a:rPr lang="en-US" sz="3900" dirty="0" err="1">
                <a:solidFill>
                  <a:srgbClr val="B22033"/>
                </a:solidFill>
                <a:latin typeface="Roboto Condensed Bold Italics"/>
              </a:rPr>
              <a:t>tha</a:t>
            </a:r>
            <a:r>
              <a:rPr lang="en-US" sz="3900" dirty="0">
                <a:solidFill>
                  <a:srgbClr val="000000"/>
                </a:solidFill>
                <a:latin typeface="Roboto Condensed"/>
              </a:rPr>
              <a:t>:  </a:t>
            </a:r>
            <a:r>
              <a:rPr lang="en-US" sz="3900" dirty="0" err="1">
                <a:solidFill>
                  <a:srgbClr val="000000"/>
                </a:solidFill>
                <a:latin typeface="Roboto Condensed"/>
              </a:rPr>
              <a:t>cành</a:t>
            </a:r>
            <a:r>
              <a:rPr lang="en-US" sz="3900" dirty="0">
                <a:solidFill>
                  <a:srgbClr val="000000"/>
                </a:solidFill>
                <a:latin typeface="Roboto Condensed"/>
              </a:rPr>
              <a:t> </a:t>
            </a:r>
            <a:r>
              <a:rPr lang="en-US" sz="3900" dirty="0" err="1">
                <a:solidFill>
                  <a:srgbClr val="000000"/>
                </a:solidFill>
                <a:latin typeface="Roboto Condensed"/>
              </a:rPr>
              <a:t>liễu</a:t>
            </a:r>
            <a:r>
              <a:rPr lang="en-US" sz="3900" dirty="0">
                <a:solidFill>
                  <a:srgbClr val="000000"/>
                </a:solidFill>
                <a:latin typeface="Roboto Condensed"/>
              </a:rPr>
              <a:t> </a:t>
            </a:r>
            <a:r>
              <a:rPr lang="en-US" sz="3900" dirty="0" err="1">
                <a:solidFill>
                  <a:srgbClr val="000000"/>
                </a:solidFill>
                <a:latin typeface="Roboto Condensed"/>
              </a:rPr>
              <a:t>trước</a:t>
            </a:r>
            <a:r>
              <a:rPr lang="en-US" sz="3900" dirty="0">
                <a:solidFill>
                  <a:srgbClr val="000000"/>
                </a:solidFill>
                <a:latin typeface="Roboto Condensed"/>
              </a:rPr>
              <a:t> </a:t>
            </a:r>
            <a:r>
              <a:rPr lang="en-US" sz="3900" dirty="0" err="1">
                <a:solidFill>
                  <a:srgbClr val="000000"/>
                </a:solidFill>
                <a:latin typeface="Roboto Condensed"/>
              </a:rPr>
              <a:t>gió</a:t>
            </a:r>
            <a:r>
              <a:rPr lang="en-US" sz="3900" dirty="0">
                <a:solidFill>
                  <a:srgbClr val="000000"/>
                </a:solidFill>
                <a:latin typeface="Roboto Condensed"/>
              </a:rPr>
              <a:t> </a:t>
            </a:r>
            <a:r>
              <a:rPr lang="en-US" sz="3900" dirty="0" err="1">
                <a:solidFill>
                  <a:srgbClr val="000000"/>
                </a:solidFill>
                <a:latin typeface="Roboto Condensed"/>
              </a:rPr>
              <a:t>nhẹ</a:t>
            </a:r>
            <a:r>
              <a:rPr lang="en-US" sz="3900" dirty="0">
                <a:solidFill>
                  <a:srgbClr val="000000"/>
                </a:solidFill>
                <a:latin typeface="Roboto Condensed"/>
              </a:rPr>
              <a:t> </a:t>
            </a:r>
            <a:r>
              <a:rPr lang="en-US" sz="3900" dirty="0" err="1">
                <a:solidFill>
                  <a:srgbClr val="000000"/>
                </a:solidFill>
                <a:latin typeface="Roboto Condensed"/>
              </a:rPr>
              <a:t>mang</a:t>
            </a:r>
            <a:r>
              <a:rPr lang="en-US" sz="3900" dirty="0">
                <a:solidFill>
                  <a:srgbClr val="000000"/>
                </a:solidFill>
                <a:latin typeface="Roboto Condensed"/>
              </a:rPr>
              <a:t> </a:t>
            </a:r>
            <a:r>
              <a:rPr lang="en-US" sz="3900" dirty="0" err="1">
                <a:solidFill>
                  <a:srgbClr val="000000"/>
                </a:solidFill>
                <a:latin typeface="Roboto Condensed"/>
              </a:rPr>
              <a:t>theo</a:t>
            </a:r>
            <a:r>
              <a:rPr lang="en-US" sz="3900" dirty="0">
                <a:solidFill>
                  <a:srgbClr val="000000"/>
                </a:solidFill>
                <a:latin typeface="Roboto Condensed"/>
              </a:rPr>
              <a:t> bao ý </a:t>
            </a:r>
            <a:r>
              <a:rPr lang="en-US" sz="3900" dirty="0" err="1">
                <a:solidFill>
                  <a:srgbClr val="000000"/>
                </a:solidFill>
                <a:latin typeface="Roboto Condensed"/>
              </a:rPr>
              <a:t>tình</a:t>
            </a:r>
            <a:r>
              <a:rPr lang="en-US" sz="3900" dirty="0">
                <a:solidFill>
                  <a:srgbClr val="000000"/>
                </a:solidFill>
                <a:latin typeface="Roboto Condensed"/>
              </a:rPr>
              <a:t>, </a:t>
            </a:r>
            <a:r>
              <a:rPr lang="en-US" sz="3900" dirty="0" err="1">
                <a:solidFill>
                  <a:srgbClr val="000000"/>
                </a:solidFill>
                <a:latin typeface="Roboto Condensed"/>
              </a:rPr>
              <a:t>nỗi</a:t>
            </a:r>
            <a:r>
              <a:rPr lang="en-US" sz="3900" dirty="0">
                <a:solidFill>
                  <a:srgbClr val="000000"/>
                </a:solidFill>
                <a:latin typeface="Roboto Condensed"/>
              </a:rPr>
              <a:t> </a:t>
            </a:r>
            <a:r>
              <a:rPr lang="en-US" sz="3900" dirty="0" err="1">
                <a:solidFill>
                  <a:srgbClr val="000000"/>
                </a:solidFill>
                <a:latin typeface="Roboto Condensed"/>
              </a:rPr>
              <a:t>lòng</a:t>
            </a:r>
            <a:r>
              <a:rPr lang="en-US" sz="3900" dirty="0">
                <a:solidFill>
                  <a:srgbClr val="000000"/>
                </a:solidFill>
                <a:latin typeface="Roboto Condensed"/>
              </a:rPr>
              <a:t> </a:t>
            </a:r>
            <a:r>
              <a:rPr lang="en-US" sz="3900" dirty="0" err="1">
                <a:solidFill>
                  <a:srgbClr val="000000"/>
                </a:solidFill>
                <a:latin typeface="Roboto Condensed"/>
              </a:rPr>
              <a:t>bâng</a:t>
            </a:r>
            <a:r>
              <a:rPr lang="en-US" sz="3900" dirty="0">
                <a:solidFill>
                  <a:srgbClr val="000000"/>
                </a:solidFill>
                <a:latin typeface="Roboto Condensed"/>
              </a:rPr>
              <a:t> </a:t>
            </a:r>
            <a:r>
              <a:rPr lang="en-US" sz="3900" dirty="0" err="1">
                <a:solidFill>
                  <a:srgbClr val="000000"/>
                </a:solidFill>
                <a:latin typeface="Roboto Condensed"/>
              </a:rPr>
              <a:t>khuâng</a:t>
            </a:r>
            <a:r>
              <a:rPr lang="en-US" sz="3900" dirty="0">
                <a:solidFill>
                  <a:srgbClr val="000000"/>
                </a:solidFill>
                <a:latin typeface="Roboto Condensed"/>
              </a:rPr>
              <a:t>, </a:t>
            </a:r>
            <a:r>
              <a:rPr lang="en-US" sz="3900" dirty="0" err="1">
                <a:solidFill>
                  <a:srgbClr val="000000"/>
                </a:solidFill>
                <a:latin typeface="Roboto Condensed"/>
              </a:rPr>
              <a:t>xao</a:t>
            </a:r>
            <a:r>
              <a:rPr lang="en-US" sz="3900" dirty="0">
                <a:solidFill>
                  <a:srgbClr val="000000"/>
                </a:solidFill>
                <a:latin typeface="Roboto Condensed"/>
              </a:rPr>
              <a:t> </a:t>
            </a:r>
            <a:r>
              <a:rPr lang="en-US" sz="3900" dirty="0" err="1">
                <a:solidFill>
                  <a:srgbClr val="000000"/>
                </a:solidFill>
                <a:latin typeface="Roboto Condensed"/>
              </a:rPr>
              <a:t>xuyến</a:t>
            </a:r>
            <a:r>
              <a:rPr lang="en-US" sz="3900" dirty="0">
                <a:solidFill>
                  <a:srgbClr val="000000"/>
                </a:solidFill>
                <a:latin typeface="Roboto Condensed"/>
              </a:rPr>
              <a:t>. </a:t>
            </a:r>
            <a:r>
              <a:rPr lang="en-US" sz="3900" dirty="0" err="1">
                <a:solidFill>
                  <a:srgbClr val="000000"/>
                </a:solidFill>
                <a:latin typeface="Roboto Condensed"/>
              </a:rPr>
              <a:t>Chiếc</a:t>
            </a:r>
            <a:r>
              <a:rPr lang="en-US" sz="3900" dirty="0">
                <a:solidFill>
                  <a:srgbClr val="000000"/>
                </a:solidFill>
                <a:latin typeface="Roboto Condensed"/>
              </a:rPr>
              <a:t> </a:t>
            </a:r>
            <a:r>
              <a:rPr lang="en-US" sz="3900" dirty="0" err="1">
                <a:solidFill>
                  <a:srgbClr val="000000"/>
                </a:solidFill>
                <a:latin typeface="Roboto Condensed"/>
              </a:rPr>
              <a:t>cầu</a:t>
            </a:r>
            <a:r>
              <a:rPr lang="en-US" sz="3900" dirty="0">
                <a:solidFill>
                  <a:srgbClr val="000000"/>
                </a:solidFill>
                <a:latin typeface="Roboto Condensed"/>
              </a:rPr>
              <a:t> </a:t>
            </a:r>
            <a:r>
              <a:rPr lang="en-US" sz="3900" dirty="0" err="1">
                <a:solidFill>
                  <a:srgbClr val="000000"/>
                </a:solidFill>
                <a:latin typeface="Roboto Condensed"/>
              </a:rPr>
              <a:t>và</a:t>
            </a:r>
            <a:r>
              <a:rPr lang="en-US" sz="3900" dirty="0">
                <a:solidFill>
                  <a:srgbClr val="000000"/>
                </a:solidFill>
                <a:latin typeface="Roboto Condensed"/>
              </a:rPr>
              <a:t> </a:t>
            </a:r>
            <a:r>
              <a:rPr lang="en-US" sz="3900" dirty="0" err="1">
                <a:solidFill>
                  <a:srgbClr val="000000"/>
                </a:solidFill>
                <a:latin typeface="Roboto Condensed"/>
              </a:rPr>
              <a:t>dòng</a:t>
            </a:r>
            <a:r>
              <a:rPr lang="en-US" sz="3900" dirty="0">
                <a:solidFill>
                  <a:srgbClr val="000000"/>
                </a:solidFill>
                <a:latin typeface="Roboto Condensed"/>
              </a:rPr>
              <a:t> </a:t>
            </a:r>
            <a:r>
              <a:rPr lang="en-US" sz="3900" dirty="0" err="1">
                <a:solidFill>
                  <a:srgbClr val="000000"/>
                </a:solidFill>
                <a:latin typeface="Roboto Condensed"/>
              </a:rPr>
              <a:t>nước</a:t>
            </a:r>
            <a:r>
              <a:rPr lang="en-US" sz="3900" dirty="0">
                <a:solidFill>
                  <a:srgbClr val="000000"/>
                </a:solidFill>
                <a:latin typeface="Roboto Condensed"/>
              </a:rPr>
              <a:t> </a:t>
            </a:r>
            <a:r>
              <a:rPr lang="en-US" sz="3900" dirty="0" err="1">
                <a:solidFill>
                  <a:srgbClr val="000000"/>
                </a:solidFill>
                <a:latin typeface="Roboto Condensed"/>
              </a:rPr>
              <a:t>trong</a:t>
            </a:r>
            <a:r>
              <a:rPr lang="en-US" sz="3900" dirty="0">
                <a:solidFill>
                  <a:srgbClr val="000000"/>
                </a:solidFill>
                <a:latin typeface="Roboto Condensed"/>
              </a:rPr>
              <a:t> </a:t>
            </a:r>
            <a:r>
              <a:rPr lang="en-US" sz="3900" dirty="0" err="1">
                <a:solidFill>
                  <a:srgbClr val="000000"/>
                </a:solidFill>
                <a:latin typeface="Roboto Condensed"/>
              </a:rPr>
              <a:t>veo</a:t>
            </a:r>
            <a:r>
              <a:rPr lang="en-US" sz="3900" dirty="0">
                <a:solidFill>
                  <a:srgbClr val="000000"/>
                </a:solidFill>
                <a:latin typeface="Roboto Condensed"/>
              </a:rPr>
              <a:t>, </a:t>
            </a:r>
            <a:r>
              <a:rPr lang="en-US" sz="3900" dirty="0" err="1">
                <a:solidFill>
                  <a:srgbClr val="000000"/>
                </a:solidFill>
                <a:latin typeface="Roboto Condensed"/>
              </a:rPr>
              <a:t>cành</a:t>
            </a:r>
            <a:r>
              <a:rPr lang="en-US" sz="3900" dirty="0">
                <a:solidFill>
                  <a:srgbClr val="000000"/>
                </a:solidFill>
                <a:latin typeface="Roboto Condensed"/>
              </a:rPr>
              <a:t> </a:t>
            </a:r>
            <a:r>
              <a:rPr lang="en-US" sz="3900" dirty="0" err="1">
                <a:solidFill>
                  <a:srgbClr val="000000"/>
                </a:solidFill>
                <a:latin typeface="Roboto Condensed"/>
              </a:rPr>
              <a:t>tơ</a:t>
            </a:r>
            <a:r>
              <a:rPr lang="en-US" sz="3900" dirty="0">
                <a:solidFill>
                  <a:srgbClr val="000000"/>
                </a:solidFill>
                <a:latin typeface="Roboto Condensed"/>
              </a:rPr>
              <a:t> </a:t>
            </a:r>
            <a:r>
              <a:rPr lang="en-US" sz="3900" dirty="0" err="1">
                <a:solidFill>
                  <a:srgbClr val="000000"/>
                </a:solidFill>
                <a:latin typeface="Roboto Condensed"/>
              </a:rPr>
              <a:t>liễu</a:t>
            </a:r>
            <a:r>
              <a:rPr lang="en-US" sz="3900" dirty="0">
                <a:solidFill>
                  <a:srgbClr val="000000"/>
                </a:solidFill>
                <a:latin typeface="Roboto Condensed"/>
              </a:rPr>
              <a:t> </a:t>
            </a:r>
            <a:r>
              <a:rPr lang="en-US" sz="3900" dirty="0" err="1">
                <a:solidFill>
                  <a:srgbClr val="000000"/>
                </a:solidFill>
                <a:latin typeface="Roboto Condensed"/>
              </a:rPr>
              <a:t>và</a:t>
            </a:r>
            <a:r>
              <a:rPr lang="en-US" sz="3900" dirty="0">
                <a:solidFill>
                  <a:srgbClr val="000000"/>
                </a:solidFill>
                <a:latin typeface="Roboto Condensed"/>
              </a:rPr>
              <a:t> </a:t>
            </a:r>
            <a:r>
              <a:rPr lang="en-US" sz="3900" dirty="0" err="1">
                <a:solidFill>
                  <a:srgbClr val="000000"/>
                </a:solidFill>
                <a:latin typeface="Roboto Condensed"/>
              </a:rPr>
              <a:t>bóng</a:t>
            </a:r>
            <a:r>
              <a:rPr lang="en-US" sz="3900" dirty="0">
                <a:solidFill>
                  <a:srgbClr val="000000"/>
                </a:solidFill>
                <a:latin typeface="Roboto Condensed"/>
              </a:rPr>
              <a:t> </a:t>
            </a:r>
            <a:r>
              <a:rPr lang="en-US" sz="3900" dirty="0" err="1">
                <a:solidFill>
                  <a:srgbClr val="000000"/>
                </a:solidFill>
                <a:latin typeface="Roboto Condensed"/>
              </a:rPr>
              <a:t>chiều</a:t>
            </a:r>
            <a:r>
              <a:rPr lang="en-US" sz="3900" dirty="0">
                <a:solidFill>
                  <a:srgbClr val="000000"/>
                </a:solidFill>
                <a:latin typeface="Roboto Condensed"/>
              </a:rPr>
              <a:t> </a:t>
            </a:r>
            <a:r>
              <a:rPr lang="en-US" sz="3900" dirty="0" err="1">
                <a:solidFill>
                  <a:srgbClr val="000000"/>
                </a:solidFill>
                <a:latin typeface="Roboto Condensed"/>
              </a:rPr>
              <a:t>thướt</a:t>
            </a:r>
            <a:r>
              <a:rPr lang="en-US" sz="3900" dirty="0">
                <a:solidFill>
                  <a:srgbClr val="000000"/>
                </a:solidFill>
                <a:latin typeface="Roboto Condensed"/>
              </a:rPr>
              <a:t> </a:t>
            </a:r>
            <a:r>
              <a:rPr lang="en-US" sz="3900" dirty="0" err="1">
                <a:solidFill>
                  <a:srgbClr val="000000"/>
                </a:solidFill>
                <a:latin typeface="Roboto Condensed"/>
              </a:rPr>
              <a:t>tha</a:t>
            </a:r>
            <a:r>
              <a:rPr lang="en-US" sz="3900" dirty="0">
                <a:solidFill>
                  <a:srgbClr val="000000"/>
                </a:solidFill>
                <a:latin typeface="Roboto Condensed"/>
              </a:rPr>
              <a:t> </a:t>
            </a:r>
            <a:r>
              <a:rPr lang="en-US" sz="3900" dirty="0" err="1">
                <a:solidFill>
                  <a:srgbClr val="000000"/>
                </a:solidFill>
                <a:latin typeface="Roboto Condensed"/>
              </a:rPr>
              <a:t>như</a:t>
            </a:r>
            <a:r>
              <a:rPr lang="en-US" sz="3900" dirty="0">
                <a:solidFill>
                  <a:srgbClr val="000000"/>
                </a:solidFill>
                <a:latin typeface="Roboto Condensed"/>
              </a:rPr>
              <a:t> </a:t>
            </a:r>
            <a:r>
              <a:rPr lang="en-US" sz="3900" dirty="0" err="1">
                <a:solidFill>
                  <a:srgbClr val="000000"/>
                </a:solidFill>
                <a:latin typeface="Roboto Condensed"/>
              </a:rPr>
              <a:t>những</a:t>
            </a:r>
            <a:r>
              <a:rPr lang="en-US" sz="3900" dirty="0">
                <a:solidFill>
                  <a:srgbClr val="000000"/>
                </a:solidFill>
                <a:latin typeface="Roboto Condensed"/>
              </a:rPr>
              <a:t> </a:t>
            </a:r>
            <a:r>
              <a:rPr lang="en-US" sz="3900" dirty="0" err="1">
                <a:solidFill>
                  <a:srgbClr val="000000"/>
                </a:solidFill>
                <a:latin typeface="Roboto Condensed"/>
              </a:rPr>
              <a:t>chứng</a:t>
            </a:r>
            <a:r>
              <a:rPr lang="en-US" sz="3900" dirty="0">
                <a:solidFill>
                  <a:srgbClr val="000000"/>
                </a:solidFill>
                <a:latin typeface="Roboto Condensed"/>
              </a:rPr>
              <a:t> </a:t>
            </a:r>
            <a:r>
              <a:rPr lang="en-US" sz="3900" dirty="0" err="1">
                <a:solidFill>
                  <a:srgbClr val="000000"/>
                </a:solidFill>
                <a:latin typeface="Roboto Condensed"/>
              </a:rPr>
              <a:t>nhân</a:t>
            </a:r>
            <a:r>
              <a:rPr lang="en-US" sz="3900" dirty="0">
                <a:solidFill>
                  <a:srgbClr val="000000"/>
                </a:solidFill>
                <a:latin typeface="Roboto Condensed"/>
              </a:rPr>
              <a:t> </a:t>
            </a:r>
            <a:r>
              <a:rPr lang="en-US" sz="3900" dirty="0" err="1">
                <a:solidFill>
                  <a:srgbClr val="000000"/>
                </a:solidFill>
                <a:latin typeface="Roboto Condensed"/>
              </a:rPr>
              <a:t>cho</a:t>
            </a:r>
            <a:r>
              <a:rPr lang="en-US" sz="3900" dirty="0">
                <a:solidFill>
                  <a:srgbClr val="000000"/>
                </a:solidFill>
                <a:latin typeface="Roboto Condensed"/>
              </a:rPr>
              <a:t> </a:t>
            </a:r>
            <a:r>
              <a:rPr lang="en-US" sz="3900" dirty="0" err="1">
                <a:solidFill>
                  <a:srgbClr val="000000"/>
                </a:solidFill>
                <a:latin typeface="Roboto Condensed"/>
              </a:rPr>
              <a:t>một</a:t>
            </a:r>
            <a:r>
              <a:rPr lang="en-US" sz="3900" dirty="0">
                <a:solidFill>
                  <a:srgbClr val="000000"/>
                </a:solidFill>
                <a:latin typeface="Roboto Condensed"/>
              </a:rPr>
              <a:t> </a:t>
            </a:r>
            <a:r>
              <a:rPr lang="en-US" sz="3900" dirty="0" err="1">
                <a:solidFill>
                  <a:srgbClr val="000000"/>
                </a:solidFill>
                <a:latin typeface="Roboto Condensed"/>
              </a:rPr>
              <a:t>thiên</a:t>
            </a:r>
            <a:r>
              <a:rPr lang="en-US" sz="3900" dirty="0">
                <a:solidFill>
                  <a:srgbClr val="000000"/>
                </a:solidFill>
                <a:latin typeface="Roboto Condensed"/>
              </a:rPr>
              <a:t> </a:t>
            </a:r>
            <a:r>
              <a:rPr lang="en-US" sz="3900" dirty="0" err="1">
                <a:solidFill>
                  <a:srgbClr val="000000"/>
                </a:solidFill>
                <a:latin typeface="Roboto Condensed"/>
              </a:rPr>
              <a:t>diễm</a:t>
            </a:r>
            <a:r>
              <a:rPr lang="en-US" sz="3900" dirty="0">
                <a:solidFill>
                  <a:srgbClr val="000000"/>
                </a:solidFill>
                <a:latin typeface="Roboto Condensed"/>
              </a:rPr>
              <a:t> </a:t>
            </a:r>
            <a:r>
              <a:rPr lang="en-US" sz="3900" dirty="0" err="1">
                <a:solidFill>
                  <a:srgbClr val="000000"/>
                </a:solidFill>
                <a:latin typeface="Roboto Condensed"/>
              </a:rPr>
              <a:t>tình</a:t>
            </a:r>
            <a:r>
              <a:rPr lang="en-US" sz="3900" dirty="0">
                <a:solidFill>
                  <a:srgbClr val="000000"/>
                </a:solidFill>
                <a:latin typeface="Roboto Condensed"/>
              </a:rPr>
              <a:t> </a:t>
            </a:r>
            <a:r>
              <a:rPr lang="en-US" sz="3900" dirty="0" err="1">
                <a:solidFill>
                  <a:srgbClr val="000000"/>
                </a:solidFill>
                <a:latin typeface="Roboto Condensed"/>
              </a:rPr>
              <a:t>giữa</a:t>
            </a:r>
            <a:r>
              <a:rPr lang="en-US" sz="3900" dirty="0">
                <a:solidFill>
                  <a:srgbClr val="000000"/>
                </a:solidFill>
                <a:latin typeface="Roboto Condensed"/>
              </a:rPr>
              <a:t> </a:t>
            </a:r>
            <a:r>
              <a:rPr lang="en-US" sz="3900" dirty="0" err="1">
                <a:solidFill>
                  <a:srgbClr val="000000"/>
                </a:solidFill>
                <a:latin typeface="Roboto Condensed"/>
              </a:rPr>
              <a:t>giai</a:t>
            </a:r>
            <a:r>
              <a:rPr lang="en-US" sz="3900" dirty="0">
                <a:solidFill>
                  <a:srgbClr val="000000"/>
                </a:solidFill>
                <a:latin typeface="Roboto Condensed"/>
              </a:rPr>
              <a:t> </a:t>
            </a:r>
            <a:r>
              <a:rPr lang="en-US" sz="3900" dirty="0" err="1">
                <a:solidFill>
                  <a:srgbClr val="000000"/>
                </a:solidFill>
                <a:latin typeface="Roboto Condensed"/>
              </a:rPr>
              <a:t>nhân</a:t>
            </a:r>
            <a:r>
              <a:rPr lang="en-US" sz="3900" dirty="0">
                <a:solidFill>
                  <a:srgbClr val="000000"/>
                </a:solidFill>
                <a:latin typeface="Roboto Condensed"/>
              </a:rPr>
              <a:t> </a:t>
            </a:r>
            <a:r>
              <a:rPr lang="en-US" sz="3900" dirty="0" err="1">
                <a:solidFill>
                  <a:srgbClr val="000000"/>
                </a:solidFill>
                <a:latin typeface="Roboto Condensed"/>
              </a:rPr>
              <a:t>và</a:t>
            </a:r>
            <a:r>
              <a:rPr lang="en-US" sz="3900" dirty="0">
                <a:solidFill>
                  <a:srgbClr val="000000"/>
                </a:solidFill>
                <a:latin typeface="Roboto Condensed"/>
              </a:rPr>
              <a:t> </a:t>
            </a:r>
            <a:r>
              <a:rPr lang="en-US" sz="3900" dirty="0" err="1">
                <a:solidFill>
                  <a:srgbClr val="000000"/>
                </a:solidFill>
                <a:latin typeface="Roboto Condensed"/>
              </a:rPr>
              <a:t>tài</a:t>
            </a:r>
            <a:r>
              <a:rPr lang="en-US" sz="3900" dirty="0">
                <a:solidFill>
                  <a:srgbClr val="000000"/>
                </a:solidFill>
                <a:latin typeface="Roboto Condensed"/>
              </a:rPr>
              <a:t> </a:t>
            </a:r>
            <a:r>
              <a:rPr lang="en-US" sz="3900" dirty="0" err="1">
                <a:solidFill>
                  <a:srgbClr val="000000"/>
                </a:solidFill>
                <a:latin typeface="Roboto Condensed"/>
              </a:rPr>
              <a:t>tử</a:t>
            </a:r>
            <a:r>
              <a:rPr lang="en-US" sz="3900" dirty="0">
                <a:solidFill>
                  <a:srgbClr val="000000"/>
                </a:solidFill>
                <a:latin typeface="Roboto Condensed"/>
              </a:rPr>
              <a:t>.</a:t>
            </a:r>
          </a:p>
        </p:txBody>
      </p:sp>
      <p:sp>
        <p:nvSpPr>
          <p:cNvPr id="13" name="Freeform 13"/>
          <p:cNvSpPr/>
          <p:nvPr/>
        </p:nvSpPr>
        <p:spPr>
          <a:xfrm>
            <a:off x="-9506807" y="960914"/>
            <a:ext cx="16813180" cy="9457414"/>
          </a:xfrm>
          <a:custGeom>
            <a:avLst/>
            <a:gdLst/>
            <a:ahLst/>
            <a:cxnLst/>
            <a:rect l="l" t="t" r="r" b="b"/>
            <a:pathLst>
              <a:path w="16813180" h="9457414">
                <a:moveTo>
                  <a:pt x="0" y="0"/>
                </a:moveTo>
                <a:lnTo>
                  <a:pt x="16813180" y="0"/>
                </a:lnTo>
                <a:lnTo>
                  <a:pt x="16813180" y="9457414"/>
                </a:lnTo>
                <a:lnTo>
                  <a:pt x="0" y="9457414"/>
                </a:lnTo>
                <a:lnTo>
                  <a:pt x="0" y="0"/>
                </a:lnTo>
                <a:close/>
              </a:path>
            </a:pathLst>
          </a:custGeom>
          <a:blipFill>
            <a:blip r:embed="rId8"/>
            <a:stretch>
              <a:fillRect/>
            </a:stretch>
          </a:blipFill>
        </p:spPr>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a:stretch>
          </a:blipFill>
        </p:spPr>
      </p:sp>
      <p:sp>
        <p:nvSpPr>
          <p:cNvPr id="3" name="Freeform 3"/>
          <p:cNvSpPr/>
          <p:nvPr/>
        </p:nvSpPr>
        <p:spPr>
          <a:xfrm>
            <a:off x="-1112550" y="-1231400"/>
            <a:ext cx="2310400" cy="2310400"/>
          </a:xfrm>
          <a:custGeom>
            <a:avLst/>
            <a:gdLst/>
            <a:ahLst/>
            <a:cxnLst/>
            <a:rect l="l" t="t" r="r" b="b"/>
            <a:pathLst>
              <a:path w="2310400" h="2310400">
                <a:moveTo>
                  <a:pt x="0" y="0"/>
                </a:moveTo>
                <a:lnTo>
                  <a:pt x="2310400" y="0"/>
                </a:lnTo>
                <a:lnTo>
                  <a:pt x="2310400" y="2310400"/>
                </a:lnTo>
                <a:lnTo>
                  <a:pt x="0" y="2310400"/>
                </a:lnTo>
                <a:lnTo>
                  <a:pt x="0" y="0"/>
                </a:lnTo>
                <a:close/>
              </a:path>
            </a:pathLst>
          </a:custGeom>
          <a:blipFill>
            <a:blip r:embed="rId4"/>
            <a:stretch>
              <a:fillRect/>
            </a:stretch>
          </a:blipFill>
        </p:spPr>
      </p:sp>
      <p:sp>
        <p:nvSpPr>
          <p:cNvPr id="4" name="Freeform 4"/>
          <p:cNvSpPr/>
          <p:nvPr/>
        </p:nvSpPr>
        <p:spPr>
          <a:xfrm rot="-1500471" flipH="1">
            <a:off x="-1123658" y="6522950"/>
            <a:ext cx="3335448" cy="5791200"/>
          </a:xfrm>
          <a:custGeom>
            <a:avLst/>
            <a:gdLst/>
            <a:ahLst/>
            <a:cxnLst/>
            <a:rect l="l" t="t" r="r" b="b"/>
            <a:pathLst>
              <a:path w="3335448" h="5791200">
                <a:moveTo>
                  <a:pt x="3335448" y="0"/>
                </a:moveTo>
                <a:lnTo>
                  <a:pt x="0" y="0"/>
                </a:lnTo>
                <a:lnTo>
                  <a:pt x="0" y="5791200"/>
                </a:lnTo>
                <a:lnTo>
                  <a:pt x="3335448" y="5791200"/>
                </a:lnTo>
                <a:lnTo>
                  <a:pt x="3335448" y="0"/>
                </a:lnTo>
                <a:close/>
              </a:path>
            </a:pathLst>
          </a:custGeom>
          <a:blipFill>
            <a:blip r:embed="rId5"/>
            <a:stretch>
              <a:fillRect/>
            </a:stretch>
          </a:blipFill>
        </p:spPr>
      </p:sp>
      <p:sp>
        <p:nvSpPr>
          <p:cNvPr id="5" name="Freeform 5"/>
          <p:cNvSpPr/>
          <p:nvPr/>
        </p:nvSpPr>
        <p:spPr>
          <a:xfrm>
            <a:off x="-955999" y="6616156"/>
            <a:ext cx="20141184" cy="6680159"/>
          </a:xfrm>
          <a:custGeom>
            <a:avLst/>
            <a:gdLst/>
            <a:ahLst/>
            <a:cxnLst/>
            <a:rect l="l" t="t" r="r" b="b"/>
            <a:pathLst>
              <a:path w="20141184" h="6680159">
                <a:moveTo>
                  <a:pt x="0" y="0"/>
                </a:moveTo>
                <a:lnTo>
                  <a:pt x="20141184" y="0"/>
                </a:lnTo>
                <a:lnTo>
                  <a:pt x="20141184" y="6680160"/>
                </a:lnTo>
                <a:lnTo>
                  <a:pt x="0" y="6680160"/>
                </a:lnTo>
                <a:lnTo>
                  <a:pt x="0" y="0"/>
                </a:lnTo>
                <a:close/>
              </a:path>
            </a:pathLst>
          </a:custGeom>
          <a:blipFill>
            <a:blip r:embed="rId6">
              <a:alphaModFix amt="68000"/>
            </a:blip>
            <a:stretch>
              <a:fillRect/>
            </a:stretch>
          </a:blipFill>
        </p:spPr>
      </p:sp>
      <p:sp>
        <p:nvSpPr>
          <p:cNvPr id="6" name="Freeform 6"/>
          <p:cNvSpPr/>
          <p:nvPr/>
        </p:nvSpPr>
        <p:spPr>
          <a:xfrm rot="-155221">
            <a:off x="16640350" y="-79372"/>
            <a:ext cx="4825850" cy="10371046"/>
          </a:xfrm>
          <a:custGeom>
            <a:avLst/>
            <a:gdLst/>
            <a:ahLst/>
            <a:cxnLst/>
            <a:rect l="l" t="t" r="r" b="b"/>
            <a:pathLst>
              <a:path w="4825850" h="10371046">
                <a:moveTo>
                  <a:pt x="0" y="0"/>
                </a:moveTo>
                <a:lnTo>
                  <a:pt x="4825850" y="0"/>
                </a:lnTo>
                <a:lnTo>
                  <a:pt x="4825850" y="10371046"/>
                </a:lnTo>
                <a:lnTo>
                  <a:pt x="0" y="10371046"/>
                </a:lnTo>
                <a:lnTo>
                  <a:pt x="0" y="0"/>
                </a:lnTo>
                <a:close/>
              </a:path>
            </a:pathLst>
          </a:custGeom>
          <a:blipFill>
            <a:blip r:embed="rId7"/>
            <a:stretch>
              <a:fillRect r="-5119" b="-4849"/>
            </a:stretch>
          </a:blipFill>
        </p:spPr>
      </p:sp>
      <p:sp>
        <p:nvSpPr>
          <p:cNvPr id="7" name="Freeform 7"/>
          <p:cNvSpPr/>
          <p:nvPr/>
        </p:nvSpPr>
        <p:spPr>
          <a:xfrm rot="120083" flipH="1">
            <a:off x="-3181500" y="-41272"/>
            <a:ext cx="4825852" cy="10371042"/>
          </a:xfrm>
          <a:custGeom>
            <a:avLst/>
            <a:gdLst/>
            <a:ahLst/>
            <a:cxnLst/>
            <a:rect l="l" t="t" r="r" b="b"/>
            <a:pathLst>
              <a:path w="4825852" h="10371042">
                <a:moveTo>
                  <a:pt x="4825852" y="0"/>
                </a:moveTo>
                <a:lnTo>
                  <a:pt x="0" y="0"/>
                </a:lnTo>
                <a:lnTo>
                  <a:pt x="0" y="10371042"/>
                </a:lnTo>
                <a:lnTo>
                  <a:pt x="4825852" y="10371042"/>
                </a:lnTo>
                <a:lnTo>
                  <a:pt x="4825852" y="0"/>
                </a:lnTo>
                <a:close/>
              </a:path>
            </a:pathLst>
          </a:custGeom>
          <a:blipFill>
            <a:blip r:embed="rId7"/>
            <a:stretch>
              <a:fillRect r="-5119" b="-4849"/>
            </a:stretch>
          </a:blipFill>
        </p:spPr>
      </p:sp>
      <p:sp>
        <p:nvSpPr>
          <p:cNvPr id="8" name="TextBox 8"/>
          <p:cNvSpPr txBox="1"/>
          <p:nvPr/>
        </p:nvSpPr>
        <p:spPr>
          <a:xfrm>
            <a:off x="1231704" y="257174"/>
            <a:ext cx="7912296" cy="771526"/>
          </a:xfrm>
          <a:prstGeom prst="rect">
            <a:avLst/>
          </a:prstGeom>
        </p:spPr>
        <p:txBody>
          <a:bodyPr lIns="0" tIns="0" rIns="0" bIns="0" rtlCol="0" anchor="t">
            <a:spAutoFit/>
          </a:bodyPr>
          <a:lstStyle/>
          <a:p>
            <a:pPr algn="just">
              <a:lnSpc>
                <a:spcPts val="6299"/>
              </a:lnSpc>
            </a:pPr>
            <a:r>
              <a:rPr lang="en-US" sz="4499">
                <a:solidFill>
                  <a:srgbClr val="473B3B"/>
                </a:solidFill>
                <a:latin typeface="Roboto Condensed Bold"/>
              </a:rPr>
              <a:t>b. Nhân vật</a:t>
            </a:r>
          </a:p>
        </p:txBody>
      </p:sp>
      <p:grpSp>
        <p:nvGrpSpPr>
          <p:cNvPr id="9" name="Group 9"/>
          <p:cNvGrpSpPr/>
          <p:nvPr/>
        </p:nvGrpSpPr>
        <p:grpSpPr>
          <a:xfrm>
            <a:off x="1823977" y="1391499"/>
            <a:ext cx="503401" cy="503401"/>
            <a:chOff x="0" y="0"/>
            <a:chExt cx="812800" cy="812800"/>
          </a:xfrm>
        </p:grpSpPr>
        <p:sp>
          <p:nvSpPr>
            <p:cNvPr id="10" name="Freeform 10"/>
            <p:cNvSpPr/>
            <p:nvPr/>
          </p:nvSpPr>
          <p:spPr>
            <a:xfrm>
              <a:off x="0" y="0"/>
              <a:ext cx="812800" cy="812800"/>
            </a:xfrm>
            <a:custGeom>
              <a:avLst/>
              <a:gdLst/>
              <a:ahLst/>
              <a:cxnLst/>
              <a:rect l="l" t="t" r="r" b="b"/>
              <a:pathLst>
                <a:path w="812800" h="812800">
                  <a:moveTo>
                    <a:pt x="406400" y="0"/>
                  </a:moveTo>
                  <a:lnTo>
                    <a:pt x="523042" y="124802"/>
                  </a:lnTo>
                  <a:lnTo>
                    <a:pt x="693768" y="119032"/>
                  </a:lnTo>
                  <a:lnTo>
                    <a:pt x="687998" y="289758"/>
                  </a:lnTo>
                  <a:lnTo>
                    <a:pt x="812800" y="406400"/>
                  </a:lnTo>
                  <a:lnTo>
                    <a:pt x="687998" y="523042"/>
                  </a:lnTo>
                  <a:lnTo>
                    <a:pt x="693768" y="693768"/>
                  </a:lnTo>
                  <a:lnTo>
                    <a:pt x="523042" y="687998"/>
                  </a:lnTo>
                  <a:lnTo>
                    <a:pt x="406400" y="812800"/>
                  </a:lnTo>
                  <a:lnTo>
                    <a:pt x="289758" y="687998"/>
                  </a:lnTo>
                  <a:lnTo>
                    <a:pt x="119032" y="693768"/>
                  </a:lnTo>
                  <a:lnTo>
                    <a:pt x="124802" y="523042"/>
                  </a:lnTo>
                  <a:lnTo>
                    <a:pt x="0" y="406400"/>
                  </a:lnTo>
                  <a:lnTo>
                    <a:pt x="124802" y="289758"/>
                  </a:lnTo>
                  <a:lnTo>
                    <a:pt x="119032" y="119032"/>
                  </a:lnTo>
                  <a:lnTo>
                    <a:pt x="289758" y="124802"/>
                  </a:lnTo>
                  <a:lnTo>
                    <a:pt x="406400" y="0"/>
                  </a:lnTo>
                  <a:close/>
                </a:path>
              </a:pathLst>
            </a:custGeom>
            <a:solidFill>
              <a:srgbClr val="B22033"/>
            </a:solidFill>
          </p:spPr>
        </p:sp>
        <p:sp>
          <p:nvSpPr>
            <p:cNvPr id="11" name="TextBox 11"/>
            <p:cNvSpPr txBox="1"/>
            <p:nvPr/>
          </p:nvSpPr>
          <p:spPr>
            <a:xfrm>
              <a:off x="127000" y="88900"/>
              <a:ext cx="558800" cy="596900"/>
            </a:xfrm>
            <a:prstGeom prst="rect">
              <a:avLst/>
            </a:prstGeom>
          </p:spPr>
          <p:txBody>
            <a:bodyPr lIns="50800" tIns="50800" rIns="50800" bIns="50800" rtlCol="0" anchor="ctr"/>
            <a:lstStyle/>
            <a:p>
              <a:pPr algn="ctr">
                <a:lnSpc>
                  <a:spcPts val="3035"/>
                </a:lnSpc>
              </a:pPr>
              <a:endParaRPr/>
            </a:p>
          </p:txBody>
        </p:sp>
      </p:grpSp>
      <p:sp>
        <p:nvSpPr>
          <p:cNvPr id="12" name="TextBox 12"/>
          <p:cNvSpPr txBox="1"/>
          <p:nvPr/>
        </p:nvSpPr>
        <p:spPr>
          <a:xfrm>
            <a:off x="2327377" y="1209812"/>
            <a:ext cx="14690974" cy="771526"/>
          </a:xfrm>
          <a:prstGeom prst="rect">
            <a:avLst/>
          </a:prstGeom>
        </p:spPr>
        <p:txBody>
          <a:bodyPr wrap="square" lIns="0" tIns="0" rIns="0" bIns="0" rtlCol="0" anchor="t">
            <a:spAutoFit/>
          </a:bodyPr>
          <a:lstStyle/>
          <a:p>
            <a:pPr algn="ctr">
              <a:lnSpc>
                <a:spcPts val="6299"/>
              </a:lnSpc>
              <a:spcBef>
                <a:spcPct val="0"/>
              </a:spcBef>
            </a:pPr>
            <a:r>
              <a:rPr lang="en-US" sz="4499" dirty="0" err="1">
                <a:solidFill>
                  <a:srgbClr val="B22033"/>
                </a:solidFill>
                <a:latin typeface="Roboto Condensed"/>
              </a:rPr>
              <a:t>Tâm</a:t>
            </a:r>
            <a:r>
              <a:rPr lang="en-US" sz="4499" dirty="0">
                <a:solidFill>
                  <a:srgbClr val="B22033"/>
                </a:solidFill>
                <a:latin typeface="Roboto Condensed"/>
              </a:rPr>
              <a:t> </a:t>
            </a:r>
            <a:r>
              <a:rPr lang="en-US" sz="4499" dirty="0" err="1">
                <a:solidFill>
                  <a:srgbClr val="B22033"/>
                </a:solidFill>
                <a:latin typeface="Roboto Condensed"/>
              </a:rPr>
              <a:t>trạng</a:t>
            </a:r>
            <a:r>
              <a:rPr lang="en-US" sz="4499" dirty="0">
                <a:solidFill>
                  <a:srgbClr val="B22033"/>
                </a:solidFill>
                <a:latin typeface="Roboto Condensed"/>
              </a:rPr>
              <a:t>, </a:t>
            </a:r>
            <a:r>
              <a:rPr lang="en-US" sz="4499" dirty="0" err="1">
                <a:solidFill>
                  <a:srgbClr val="B22033"/>
                </a:solidFill>
                <a:latin typeface="Roboto Condensed"/>
              </a:rPr>
              <a:t>cảm</a:t>
            </a:r>
            <a:r>
              <a:rPr lang="en-US" sz="4499" dirty="0">
                <a:solidFill>
                  <a:srgbClr val="B22033"/>
                </a:solidFill>
                <a:latin typeface="Roboto Condensed"/>
              </a:rPr>
              <a:t> </a:t>
            </a:r>
            <a:r>
              <a:rPr lang="en-US" sz="4499" dirty="0" err="1">
                <a:solidFill>
                  <a:srgbClr val="B22033"/>
                </a:solidFill>
                <a:latin typeface="Roboto Condensed"/>
              </a:rPr>
              <a:t>xúc</a:t>
            </a:r>
            <a:r>
              <a:rPr lang="en-US" sz="4499" dirty="0">
                <a:solidFill>
                  <a:srgbClr val="B22033"/>
                </a:solidFill>
                <a:latin typeface="Roboto Condensed"/>
              </a:rPr>
              <a:t> </a:t>
            </a:r>
            <a:r>
              <a:rPr lang="en-US" sz="4499" dirty="0" err="1">
                <a:solidFill>
                  <a:srgbClr val="B22033"/>
                </a:solidFill>
                <a:latin typeface="Roboto Condensed"/>
              </a:rPr>
              <a:t>của</a:t>
            </a:r>
            <a:r>
              <a:rPr lang="en-US" sz="4499" dirty="0">
                <a:solidFill>
                  <a:srgbClr val="B22033"/>
                </a:solidFill>
                <a:latin typeface="Roboto Condensed"/>
              </a:rPr>
              <a:t> </a:t>
            </a:r>
            <a:r>
              <a:rPr lang="en-US" sz="4499" dirty="0" err="1">
                <a:solidFill>
                  <a:srgbClr val="B22033"/>
                </a:solidFill>
                <a:latin typeface="Roboto Condensed"/>
              </a:rPr>
              <a:t>Thúy</a:t>
            </a:r>
            <a:r>
              <a:rPr lang="en-US" sz="4499" dirty="0">
                <a:solidFill>
                  <a:srgbClr val="B22033"/>
                </a:solidFill>
                <a:latin typeface="Roboto Condensed"/>
              </a:rPr>
              <a:t> </a:t>
            </a:r>
            <a:r>
              <a:rPr lang="en-US" sz="4499" dirty="0" err="1">
                <a:solidFill>
                  <a:srgbClr val="B22033"/>
                </a:solidFill>
                <a:latin typeface="Roboto Condensed"/>
              </a:rPr>
              <a:t>Kiều</a:t>
            </a:r>
            <a:r>
              <a:rPr lang="en-US" sz="4499" dirty="0">
                <a:solidFill>
                  <a:srgbClr val="B22033"/>
                </a:solidFill>
                <a:latin typeface="Roboto Condensed"/>
              </a:rPr>
              <a:t>, Kim </a:t>
            </a:r>
            <a:r>
              <a:rPr lang="en-US" sz="4499" dirty="0" err="1">
                <a:solidFill>
                  <a:srgbClr val="B22033"/>
                </a:solidFill>
                <a:latin typeface="Roboto Condensed"/>
              </a:rPr>
              <a:t>Trọng</a:t>
            </a:r>
            <a:r>
              <a:rPr lang="en-US" sz="4499" dirty="0">
                <a:solidFill>
                  <a:srgbClr val="B22033"/>
                </a:solidFill>
                <a:latin typeface="Roboto Condensed"/>
              </a:rPr>
              <a:t> </a:t>
            </a:r>
            <a:r>
              <a:rPr lang="en-US" sz="4499" dirty="0" err="1">
                <a:solidFill>
                  <a:srgbClr val="B22033"/>
                </a:solidFill>
                <a:latin typeface="Roboto Condensed"/>
              </a:rPr>
              <a:t>trong</a:t>
            </a:r>
            <a:r>
              <a:rPr lang="en-US" sz="4499" dirty="0">
                <a:solidFill>
                  <a:srgbClr val="B22033"/>
                </a:solidFill>
                <a:latin typeface="Roboto Condensed"/>
              </a:rPr>
              <a:t> </a:t>
            </a:r>
            <a:r>
              <a:rPr lang="en-US" sz="4499" dirty="0" err="1">
                <a:solidFill>
                  <a:srgbClr val="B22033"/>
                </a:solidFill>
                <a:latin typeface="Roboto Condensed"/>
              </a:rPr>
              <a:t>buổi</a:t>
            </a:r>
            <a:r>
              <a:rPr lang="en-US" sz="4499" dirty="0">
                <a:solidFill>
                  <a:srgbClr val="B22033"/>
                </a:solidFill>
                <a:latin typeface="Roboto Condensed"/>
              </a:rPr>
              <a:t> </a:t>
            </a:r>
            <a:r>
              <a:rPr lang="en-US" sz="4499" dirty="0" err="1">
                <a:solidFill>
                  <a:srgbClr val="B22033"/>
                </a:solidFill>
                <a:latin typeface="Roboto Condensed"/>
              </a:rPr>
              <a:t>hội</a:t>
            </a:r>
            <a:r>
              <a:rPr lang="en-US" sz="4499" dirty="0">
                <a:solidFill>
                  <a:srgbClr val="B22033"/>
                </a:solidFill>
                <a:latin typeface="Roboto Condensed"/>
              </a:rPr>
              <a:t> </a:t>
            </a:r>
            <a:r>
              <a:rPr lang="en-US" sz="4499" dirty="0" err="1">
                <a:solidFill>
                  <a:srgbClr val="B22033"/>
                </a:solidFill>
                <a:latin typeface="Roboto Condensed"/>
              </a:rPr>
              <a:t>ngộ</a:t>
            </a:r>
            <a:endParaRPr lang="en-US" sz="4499" dirty="0">
              <a:solidFill>
                <a:srgbClr val="B22033"/>
              </a:solidFill>
              <a:latin typeface="Roboto Condensed"/>
            </a:endParaRPr>
          </a:p>
        </p:txBody>
      </p:sp>
      <p:sp>
        <p:nvSpPr>
          <p:cNvPr id="13" name="TextBox 13"/>
          <p:cNvSpPr txBox="1"/>
          <p:nvPr/>
        </p:nvSpPr>
        <p:spPr>
          <a:xfrm>
            <a:off x="2327379" y="2411515"/>
            <a:ext cx="4698339" cy="771526"/>
          </a:xfrm>
          <a:prstGeom prst="rect">
            <a:avLst/>
          </a:prstGeom>
        </p:spPr>
        <p:txBody>
          <a:bodyPr lIns="0" tIns="0" rIns="0" bIns="0" rtlCol="0" anchor="t">
            <a:spAutoFit/>
          </a:bodyPr>
          <a:lstStyle/>
          <a:p>
            <a:pPr algn="ctr">
              <a:lnSpc>
                <a:spcPts val="6299"/>
              </a:lnSpc>
              <a:spcBef>
                <a:spcPct val="0"/>
              </a:spcBef>
            </a:pPr>
            <a:r>
              <a:rPr lang="en-US" sz="4499" dirty="0">
                <a:solidFill>
                  <a:srgbClr val="863D3D"/>
                </a:solidFill>
                <a:latin typeface="Roboto Condensed Bold"/>
              </a:rPr>
              <a:t>- </a:t>
            </a:r>
            <a:r>
              <a:rPr lang="en-US" sz="4499" dirty="0" err="1">
                <a:solidFill>
                  <a:srgbClr val="863D3D"/>
                </a:solidFill>
                <a:latin typeface="Roboto Condensed Bold"/>
              </a:rPr>
              <a:t>Cảm</a:t>
            </a:r>
            <a:r>
              <a:rPr lang="en-US" sz="4499" dirty="0">
                <a:solidFill>
                  <a:srgbClr val="863D3D"/>
                </a:solidFill>
                <a:latin typeface="Roboto Condensed Bold"/>
              </a:rPr>
              <a:t> </a:t>
            </a:r>
            <a:r>
              <a:rPr lang="en-US" sz="4499" dirty="0" err="1">
                <a:solidFill>
                  <a:srgbClr val="863D3D"/>
                </a:solidFill>
                <a:latin typeface="Roboto Condensed Bold"/>
              </a:rPr>
              <a:t>xúc</a:t>
            </a:r>
            <a:r>
              <a:rPr lang="en-US" sz="4499" dirty="0">
                <a:solidFill>
                  <a:srgbClr val="863D3D"/>
                </a:solidFill>
                <a:latin typeface="Roboto Condensed Bold"/>
              </a:rPr>
              <a:t> </a:t>
            </a:r>
            <a:r>
              <a:rPr lang="en-US" sz="4499" dirty="0" err="1">
                <a:solidFill>
                  <a:srgbClr val="863D3D"/>
                </a:solidFill>
                <a:latin typeface="Roboto Condensed Bold"/>
              </a:rPr>
              <a:t>Thúy</a:t>
            </a:r>
            <a:r>
              <a:rPr lang="en-US" sz="4499" dirty="0">
                <a:solidFill>
                  <a:srgbClr val="863D3D"/>
                </a:solidFill>
                <a:latin typeface="Roboto Condensed Bold"/>
              </a:rPr>
              <a:t> </a:t>
            </a:r>
            <a:r>
              <a:rPr lang="en-US" sz="4499" dirty="0" err="1">
                <a:solidFill>
                  <a:srgbClr val="863D3D"/>
                </a:solidFill>
                <a:latin typeface="Roboto Condensed Bold"/>
              </a:rPr>
              <a:t>Kiều</a:t>
            </a:r>
            <a:endParaRPr lang="en-US" sz="4499" dirty="0">
              <a:solidFill>
                <a:srgbClr val="863D3D"/>
              </a:solidFill>
              <a:latin typeface="Roboto Condensed Bold"/>
            </a:endParaRPr>
          </a:p>
        </p:txBody>
      </p:sp>
      <p:sp>
        <p:nvSpPr>
          <p:cNvPr id="14" name="TextBox 14"/>
          <p:cNvSpPr txBox="1"/>
          <p:nvPr/>
        </p:nvSpPr>
        <p:spPr>
          <a:xfrm>
            <a:off x="5187852" y="3197860"/>
            <a:ext cx="11269284" cy="3796030"/>
          </a:xfrm>
          <a:prstGeom prst="rect">
            <a:avLst/>
          </a:prstGeom>
        </p:spPr>
        <p:txBody>
          <a:bodyPr lIns="0" tIns="0" rIns="0" bIns="0" rtlCol="0" anchor="t">
            <a:spAutoFit/>
          </a:bodyPr>
          <a:lstStyle/>
          <a:p>
            <a:pPr marL="928368" lvl="1" indent="-464184" algn="just">
              <a:lnSpc>
                <a:spcPts val="6019"/>
              </a:lnSpc>
              <a:buFont typeface="Arial"/>
              <a:buChar char="•"/>
            </a:pPr>
            <a:r>
              <a:rPr lang="en-US" sz="4299" dirty="0" err="1">
                <a:solidFill>
                  <a:srgbClr val="000000"/>
                </a:solidFill>
                <a:latin typeface="Roboto Condensed"/>
              </a:rPr>
              <a:t>Ấn</a:t>
            </a:r>
            <a:r>
              <a:rPr lang="en-US" sz="4299" dirty="0">
                <a:solidFill>
                  <a:srgbClr val="000000"/>
                </a:solidFill>
                <a:latin typeface="Roboto Condensed"/>
              </a:rPr>
              <a:t> </a:t>
            </a:r>
            <a:r>
              <a:rPr lang="en-US" sz="4299" dirty="0" err="1">
                <a:solidFill>
                  <a:srgbClr val="000000"/>
                </a:solidFill>
                <a:latin typeface="Roboto Condensed"/>
              </a:rPr>
              <a:t>tượng</a:t>
            </a:r>
            <a:r>
              <a:rPr lang="en-US" sz="4299" dirty="0">
                <a:solidFill>
                  <a:srgbClr val="000000"/>
                </a:solidFill>
                <a:latin typeface="Roboto Condensed"/>
              </a:rPr>
              <a:t> </a:t>
            </a:r>
            <a:r>
              <a:rPr lang="en-US" sz="4299" dirty="0" err="1">
                <a:solidFill>
                  <a:srgbClr val="000000"/>
                </a:solidFill>
                <a:latin typeface="Roboto Condensed"/>
              </a:rPr>
              <a:t>đầu</a:t>
            </a:r>
            <a:r>
              <a:rPr lang="en-US" sz="4299" dirty="0">
                <a:solidFill>
                  <a:srgbClr val="000000"/>
                </a:solidFill>
                <a:latin typeface="Roboto Condensed"/>
              </a:rPr>
              <a:t> </a:t>
            </a:r>
            <a:r>
              <a:rPr lang="en-US" sz="4299" dirty="0" err="1">
                <a:solidFill>
                  <a:srgbClr val="000000"/>
                </a:solidFill>
                <a:latin typeface="Roboto Condensed"/>
              </a:rPr>
              <a:t>tiên</a:t>
            </a:r>
            <a:r>
              <a:rPr lang="en-US" sz="4299" dirty="0">
                <a:solidFill>
                  <a:srgbClr val="000000"/>
                </a:solidFill>
                <a:latin typeface="Roboto Condensed"/>
              </a:rPr>
              <a:t>: </a:t>
            </a:r>
            <a:r>
              <a:rPr lang="en-US" sz="4299" dirty="0" err="1">
                <a:solidFill>
                  <a:srgbClr val="000000"/>
                </a:solidFill>
                <a:latin typeface="Roboto Condensed"/>
              </a:rPr>
              <a:t>ngại</a:t>
            </a:r>
            <a:r>
              <a:rPr lang="en-US" sz="4299" dirty="0">
                <a:solidFill>
                  <a:srgbClr val="000000"/>
                </a:solidFill>
                <a:latin typeface="Roboto Condensed"/>
              </a:rPr>
              <a:t> </a:t>
            </a:r>
            <a:r>
              <a:rPr lang="en-US" sz="4299" dirty="0" err="1">
                <a:solidFill>
                  <a:srgbClr val="000000"/>
                </a:solidFill>
                <a:latin typeface="Roboto Condensed"/>
              </a:rPr>
              <a:t>ngùng</a:t>
            </a:r>
            <a:endParaRPr lang="en-US" sz="4299" dirty="0">
              <a:solidFill>
                <a:srgbClr val="000000"/>
              </a:solidFill>
              <a:latin typeface="Roboto Condensed"/>
            </a:endParaRPr>
          </a:p>
          <a:p>
            <a:pPr marL="928368" lvl="1" indent="-464184" algn="just">
              <a:lnSpc>
                <a:spcPts val="6019"/>
              </a:lnSpc>
              <a:buFont typeface="Arial"/>
              <a:buChar char="•"/>
            </a:pPr>
            <a:r>
              <a:rPr lang="en-US" sz="4299" dirty="0" err="1">
                <a:solidFill>
                  <a:srgbClr val="000000"/>
                </a:solidFill>
                <a:latin typeface="Roboto Condensed"/>
              </a:rPr>
              <a:t>Cảm</a:t>
            </a:r>
            <a:r>
              <a:rPr lang="en-US" sz="4299" dirty="0">
                <a:solidFill>
                  <a:srgbClr val="000000"/>
                </a:solidFill>
                <a:latin typeface="Roboto Condensed"/>
              </a:rPr>
              <a:t> </a:t>
            </a:r>
            <a:r>
              <a:rPr lang="en-US" sz="4299" dirty="0" err="1">
                <a:solidFill>
                  <a:srgbClr val="000000"/>
                </a:solidFill>
                <a:latin typeface="Roboto Condensed"/>
              </a:rPr>
              <a:t>xúc</a:t>
            </a:r>
            <a:r>
              <a:rPr lang="en-US" sz="4299" dirty="0">
                <a:solidFill>
                  <a:srgbClr val="000000"/>
                </a:solidFill>
                <a:latin typeface="Roboto Condensed"/>
              </a:rPr>
              <a:t> </a:t>
            </a:r>
            <a:r>
              <a:rPr lang="en-US" sz="4299" dirty="0" err="1">
                <a:solidFill>
                  <a:srgbClr val="000000"/>
                </a:solidFill>
                <a:latin typeface="Roboto Condensed"/>
              </a:rPr>
              <a:t>khi</a:t>
            </a:r>
            <a:r>
              <a:rPr lang="en-US" sz="4299" dirty="0">
                <a:solidFill>
                  <a:srgbClr val="000000"/>
                </a:solidFill>
                <a:latin typeface="Roboto Condensed"/>
              </a:rPr>
              <a:t> </a:t>
            </a:r>
            <a:r>
              <a:rPr lang="en-US" sz="4299" dirty="0" err="1">
                <a:solidFill>
                  <a:srgbClr val="000000"/>
                </a:solidFill>
                <a:latin typeface="Roboto Condensed"/>
              </a:rPr>
              <a:t>tình</a:t>
            </a:r>
            <a:r>
              <a:rPr lang="en-US" sz="4299" dirty="0">
                <a:solidFill>
                  <a:srgbClr val="000000"/>
                </a:solidFill>
                <a:latin typeface="Roboto Condensed"/>
              </a:rPr>
              <a:t> </a:t>
            </a:r>
            <a:r>
              <a:rPr lang="en-US" sz="4299" dirty="0" err="1">
                <a:solidFill>
                  <a:srgbClr val="000000"/>
                </a:solidFill>
                <a:latin typeface="Roboto Condensed"/>
              </a:rPr>
              <a:t>yêu</a:t>
            </a:r>
            <a:r>
              <a:rPr lang="en-US" sz="4299" dirty="0">
                <a:solidFill>
                  <a:srgbClr val="000000"/>
                </a:solidFill>
                <a:latin typeface="Roboto Condensed"/>
              </a:rPr>
              <a:t> </a:t>
            </a:r>
            <a:r>
              <a:rPr lang="en-US" sz="4299" dirty="0" err="1">
                <a:solidFill>
                  <a:srgbClr val="000000"/>
                </a:solidFill>
                <a:latin typeface="Roboto Condensed"/>
              </a:rPr>
              <a:t>chớm</a:t>
            </a:r>
            <a:r>
              <a:rPr lang="en-US" sz="4299" dirty="0">
                <a:solidFill>
                  <a:srgbClr val="000000"/>
                </a:solidFill>
                <a:latin typeface="Roboto Condensed"/>
              </a:rPr>
              <a:t> </a:t>
            </a:r>
            <a:r>
              <a:rPr lang="en-US" sz="4299" dirty="0" err="1">
                <a:solidFill>
                  <a:srgbClr val="000000"/>
                </a:solidFill>
                <a:latin typeface="Roboto Condensed"/>
              </a:rPr>
              <a:t>nở</a:t>
            </a:r>
            <a:r>
              <a:rPr lang="en-US" sz="4299" dirty="0">
                <a:solidFill>
                  <a:srgbClr val="000000"/>
                </a:solidFill>
                <a:latin typeface="Roboto Condensed"/>
              </a:rPr>
              <a:t>: </a:t>
            </a:r>
            <a:r>
              <a:rPr lang="en-US" sz="4299" dirty="0" err="1">
                <a:solidFill>
                  <a:srgbClr val="000000"/>
                </a:solidFill>
                <a:latin typeface="Roboto Condensed"/>
              </a:rPr>
              <a:t>trạng</a:t>
            </a:r>
            <a:r>
              <a:rPr lang="en-US" sz="4299" dirty="0">
                <a:solidFill>
                  <a:srgbClr val="000000"/>
                </a:solidFill>
                <a:latin typeface="Roboto Condensed"/>
              </a:rPr>
              <a:t> </a:t>
            </a:r>
            <a:r>
              <a:rPr lang="en-US" sz="4299" dirty="0" err="1">
                <a:solidFill>
                  <a:srgbClr val="000000"/>
                </a:solidFill>
                <a:latin typeface="Roboto Condensed"/>
              </a:rPr>
              <a:t>thái</a:t>
            </a:r>
            <a:r>
              <a:rPr lang="en-US" sz="4299" dirty="0">
                <a:solidFill>
                  <a:srgbClr val="000000"/>
                </a:solidFill>
                <a:latin typeface="Roboto Condensed"/>
              </a:rPr>
              <a:t> </a:t>
            </a:r>
            <a:r>
              <a:rPr lang="en-US" sz="4299" dirty="0" err="1">
                <a:solidFill>
                  <a:srgbClr val="000000"/>
                </a:solidFill>
                <a:latin typeface="Roboto Condensed"/>
              </a:rPr>
              <a:t>ngại</a:t>
            </a:r>
            <a:r>
              <a:rPr lang="en-US" sz="4299" dirty="0">
                <a:solidFill>
                  <a:srgbClr val="000000"/>
                </a:solidFill>
                <a:latin typeface="Roboto Condensed"/>
              </a:rPr>
              <a:t> </a:t>
            </a:r>
            <a:r>
              <a:rPr lang="en-US" sz="4299" dirty="0" err="1">
                <a:solidFill>
                  <a:srgbClr val="000000"/>
                </a:solidFill>
                <a:latin typeface="Roboto Condensed"/>
              </a:rPr>
              <a:t>ngùng</a:t>
            </a:r>
            <a:r>
              <a:rPr lang="en-US" sz="4299" dirty="0">
                <a:solidFill>
                  <a:srgbClr val="000000"/>
                </a:solidFill>
                <a:latin typeface="Roboto Condensed"/>
              </a:rPr>
              <a:t>, </a:t>
            </a:r>
            <a:r>
              <a:rPr lang="en-US" sz="4299" dirty="0" err="1">
                <a:solidFill>
                  <a:srgbClr val="000000"/>
                </a:solidFill>
                <a:latin typeface="Roboto Condensed"/>
              </a:rPr>
              <a:t>bối</a:t>
            </a:r>
            <a:r>
              <a:rPr lang="en-US" sz="4299" dirty="0">
                <a:solidFill>
                  <a:srgbClr val="000000"/>
                </a:solidFill>
                <a:latin typeface="Roboto Condensed"/>
              </a:rPr>
              <a:t> </a:t>
            </a:r>
            <a:r>
              <a:rPr lang="en-US" sz="4299" dirty="0" err="1">
                <a:solidFill>
                  <a:srgbClr val="000000"/>
                </a:solidFill>
                <a:latin typeface="Roboto Condensed"/>
              </a:rPr>
              <a:t>rối</a:t>
            </a:r>
            <a:r>
              <a:rPr lang="en-US" sz="4299" dirty="0">
                <a:solidFill>
                  <a:srgbClr val="000000"/>
                </a:solidFill>
                <a:latin typeface="Roboto Condensed"/>
              </a:rPr>
              <a:t>, e </a:t>
            </a:r>
            <a:r>
              <a:rPr lang="en-US" sz="4299" dirty="0" err="1">
                <a:solidFill>
                  <a:srgbClr val="000000"/>
                </a:solidFill>
                <a:latin typeface="Roboto Condensed"/>
              </a:rPr>
              <a:t>ấp</a:t>
            </a:r>
            <a:r>
              <a:rPr lang="en-US" sz="4299" dirty="0">
                <a:solidFill>
                  <a:srgbClr val="000000"/>
                </a:solidFill>
                <a:latin typeface="Roboto Condensed"/>
              </a:rPr>
              <a:t> </a:t>
            </a:r>
            <a:r>
              <a:rPr lang="en-US" sz="4299" dirty="0" err="1">
                <a:solidFill>
                  <a:srgbClr val="000000"/>
                </a:solidFill>
                <a:latin typeface="Roboto Condensed"/>
              </a:rPr>
              <a:t>của</a:t>
            </a:r>
            <a:r>
              <a:rPr lang="en-US" sz="4299" dirty="0">
                <a:solidFill>
                  <a:srgbClr val="000000"/>
                </a:solidFill>
                <a:latin typeface="Roboto Condensed"/>
              </a:rPr>
              <a:t> </a:t>
            </a:r>
            <a:r>
              <a:rPr lang="en-US" sz="4299" dirty="0" err="1">
                <a:solidFill>
                  <a:srgbClr val="000000"/>
                </a:solidFill>
                <a:latin typeface="Roboto Condensed"/>
              </a:rPr>
              <a:t>Thuý</a:t>
            </a:r>
            <a:r>
              <a:rPr lang="en-US" sz="4299" dirty="0">
                <a:solidFill>
                  <a:srgbClr val="000000"/>
                </a:solidFill>
                <a:latin typeface="Roboto Condensed"/>
              </a:rPr>
              <a:t> </a:t>
            </a:r>
            <a:r>
              <a:rPr lang="en-US" sz="4299" dirty="0" err="1">
                <a:solidFill>
                  <a:srgbClr val="000000"/>
                </a:solidFill>
                <a:latin typeface="Roboto Condensed"/>
              </a:rPr>
              <a:t>Kiều</a:t>
            </a:r>
            <a:r>
              <a:rPr lang="en-US" sz="4299" dirty="0">
                <a:solidFill>
                  <a:srgbClr val="000000"/>
                </a:solidFill>
                <a:latin typeface="Roboto Condensed"/>
              </a:rPr>
              <a:t>, </a:t>
            </a:r>
            <a:r>
              <a:rPr lang="en-US" sz="4299" dirty="0">
                <a:solidFill>
                  <a:srgbClr val="B22033"/>
                </a:solidFill>
                <a:latin typeface="Roboto Condensed Italics"/>
              </a:rPr>
              <a:t>“</a:t>
            </a:r>
            <a:r>
              <a:rPr lang="en-US" sz="4299" dirty="0" err="1">
                <a:solidFill>
                  <a:srgbClr val="B22033"/>
                </a:solidFill>
                <a:latin typeface="Roboto Condensed Italics"/>
              </a:rPr>
              <a:t>Một</a:t>
            </a:r>
            <a:r>
              <a:rPr lang="en-US" sz="4299" dirty="0">
                <a:solidFill>
                  <a:srgbClr val="B22033"/>
                </a:solidFill>
                <a:latin typeface="Roboto Condensed Italics"/>
              </a:rPr>
              <a:t> </a:t>
            </a:r>
            <a:r>
              <a:rPr lang="en-US" sz="4299" dirty="0" err="1">
                <a:solidFill>
                  <a:srgbClr val="B22033"/>
                </a:solidFill>
                <a:latin typeface="Roboto Condensed Italics"/>
              </a:rPr>
              <a:t>mình</a:t>
            </a:r>
            <a:r>
              <a:rPr lang="en-US" sz="4299" dirty="0">
                <a:solidFill>
                  <a:srgbClr val="B22033"/>
                </a:solidFill>
                <a:latin typeface="Roboto Condensed Italics"/>
              </a:rPr>
              <a:t> </a:t>
            </a:r>
            <a:r>
              <a:rPr lang="en-US" sz="4299" dirty="0" err="1">
                <a:solidFill>
                  <a:srgbClr val="B22033"/>
                </a:solidFill>
                <a:latin typeface="Roboto Condensed Italics"/>
              </a:rPr>
              <a:t>lặng</a:t>
            </a:r>
            <a:r>
              <a:rPr lang="en-US" sz="4299" dirty="0">
                <a:solidFill>
                  <a:srgbClr val="B22033"/>
                </a:solidFill>
                <a:latin typeface="Roboto Condensed Italics"/>
              </a:rPr>
              <a:t> </a:t>
            </a:r>
            <a:r>
              <a:rPr lang="en-US" sz="4299" dirty="0" err="1">
                <a:solidFill>
                  <a:srgbClr val="B22033"/>
                </a:solidFill>
                <a:latin typeface="Roboto Condensed Italics"/>
              </a:rPr>
              <a:t>ngắm</a:t>
            </a:r>
            <a:r>
              <a:rPr lang="en-US" sz="4299" dirty="0">
                <a:solidFill>
                  <a:srgbClr val="B22033"/>
                </a:solidFill>
                <a:latin typeface="Roboto Condensed Italics"/>
              </a:rPr>
              <a:t> </a:t>
            </a:r>
            <a:r>
              <a:rPr lang="en-US" sz="4299" dirty="0" err="1">
                <a:solidFill>
                  <a:srgbClr val="B22033"/>
                </a:solidFill>
                <a:latin typeface="Roboto Condensed Italics"/>
              </a:rPr>
              <a:t>bóng</a:t>
            </a:r>
            <a:r>
              <a:rPr lang="en-US" sz="4299" dirty="0">
                <a:solidFill>
                  <a:srgbClr val="B22033"/>
                </a:solidFill>
                <a:latin typeface="Roboto Condensed Italics"/>
              </a:rPr>
              <a:t> </a:t>
            </a:r>
            <a:r>
              <a:rPr lang="en-US" sz="4299" dirty="0" err="1">
                <a:solidFill>
                  <a:srgbClr val="B22033"/>
                </a:solidFill>
                <a:latin typeface="Roboto Condensed Italics"/>
              </a:rPr>
              <a:t>nga</a:t>
            </a:r>
            <a:r>
              <a:rPr lang="en-US" sz="4299" dirty="0">
                <a:solidFill>
                  <a:srgbClr val="B22033"/>
                </a:solidFill>
                <a:latin typeface="Roboto Condensed Italics"/>
              </a:rPr>
              <a:t>”, “</a:t>
            </a:r>
            <a:r>
              <a:rPr lang="en-US" sz="4299" dirty="0" err="1">
                <a:solidFill>
                  <a:srgbClr val="B22033"/>
                </a:solidFill>
                <a:latin typeface="Roboto Condensed Italics"/>
              </a:rPr>
              <a:t>nỗi</a:t>
            </a:r>
            <a:r>
              <a:rPr lang="en-US" sz="4299" dirty="0">
                <a:solidFill>
                  <a:srgbClr val="B22033"/>
                </a:solidFill>
                <a:latin typeface="Roboto Condensed Italics"/>
              </a:rPr>
              <a:t> </a:t>
            </a:r>
            <a:r>
              <a:rPr lang="en-US" sz="4299" dirty="0" err="1">
                <a:solidFill>
                  <a:srgbClr val="B22033"/>
                </a:solidFill>
                <a:latin typeface="Roboto Condensed Italics"/>
              </a:rPr>
              <a:t>xa</a:t>
            </a:r>
            <a:r>
              <a:rPr lang="en-US" sz="4299" dirty="0">
                <a:solidFill>
                  <a:srgbClr val="B22033"/>
                </a:solidFill>
                <a:latin typeface="Roboto Condensed Italics"/>
              </a:rPr>
              <a:t> </a:t>
            </a:r>
            <a:r>
              <a:rPr lang="en-US" sz="4299" dirty="0" err="1">
                <a:solidFill>
                  <a:srgbClr val="B22033"/>
                </a:solidFill>
                <a:latin typeface="Roboto Condensed Italics"/>
              </a:rPr>
              <a:t>bời</a:t>
            </a:r>
            <a:r>
              <a:rPr lang="en-US" sz="4299" dirty="0">
                <a:solidFill>
                  <a:srgbClr val="B22033"/>
                </a:solidFill>
                <a:latin typeface="Roboto Condensed Italics"/>
              </a:rPr>
              <a:t> </a:t>
            </a:r>
            <a:r>
              <a:rPr lang="en-US" sz="4299" dirty="0" err="1">
                <a:solidFill>
                  <a:srgbClr val="B22033"/>
                </a:solidFill>
                <a:latin typeface="Roboto Condensed Italics"/>
              </a:rPr>
              <a:t>bờ</a:t>
            </a:r>
            <a:r>
              <a:rPr lang="en-US" sz="4299" dirty="0">
                <a:solidFill>
                  <a:srgbClr val="B22033"/>
                </a:solidFill>
                <a:latin typeface="Roboto Condensed Italics"/>
              </a:rPr>
              <a:t>”</a:t>
            </a:r>
            <a:r>
              <a:rPr lang="en-US" sz="4299" dirty="0">
                <a:solidFill>
                  <a:srgbClr val="000000"/>
                </a:solidFill>
                <a:latin typeface="Roboto Condensed Italics"/>
              </a:rPr>
              <a:t>: </a:t>
            </a:r>
            <a:r>
              <a:rPr lang="en-US" sz="4299" dirty="0">
                <a:solidFill>
                  <a:srgbClr val="000000"/>
                </a:solidFill>
                <a:latin typeface="Roboto Condensed"/>
              </a:rPr>
              <a:t> </a:t>
            </a:r>
            <a:r>
              <a:rPr lang="en-US" sz="4299" dirty="0" err="1">
                <a:solidFill>
                  <a:srgbClr val="000000"/>
                </a:solidFill>
                <a:latin typeface="Roboto Condensed"/>
              </a:rPr>
              <a:t>rối</a:t>
            </a:r>
            <a:r>
              <a:rPr lang="en-US" sz="4299" dirty="0">
                <a:solidFill>
                  <a:srgbClr val="000000"/>
                </a:solidFill>
                <a:latin typeface="Roboto Condensed"/>
              </a:rPr>
              <a:t> </a:t>
            </a:r>
            <a:r>
              <a:rPr lang="en-US" sz="4299" dirty="0" err="1">
                <a:solidFill>
                  <a:srgbClr val="000000"/>
                </a:solidFill>
                <a:latin typeface="Roboto Condensed"/>
              </a:rPr>
              <a:t>bời</a:t>
            </a:r>
            <a:endParaRPr lang="en-US" sz="4299" dirty="0">
              <a:solidFill>
                <a:srgbClr val="000000"/>
              </a:solidFill>
              <a:latin typeface="Roboto Condensed"/>
            </a:endParaRPr>
          </a:p>
          <a:p>
            <a:pPr marL="928368" lvl="1" indent="-464184" algn="just">
              <a:lnSpc>
                <a:spcPts val="6019"/>
              </a:lnSpc>
              <a:buFont typeface="Arial"/>
              <a:buChar char="•"/>
            </a:pPr>
            <a:r>
              <a:rPr lang="en-US" sz="4299" dirty="0" err="1">
                <a:solidFill>
                  <a:srgbClr val="000000"/>
                </a:solidFill>
                <a:latin typeface="Roboto Condensed"/>
              </a:rPr>
              <a:t>Cảm</a:t>
            </a:r>
            <a:r>
              <a:rPr lang="en-US" sz="4299" dirty="0">
                <a:solidFill>
                  <a:srgbClr val="000000"/>
                </a:solidFill>
                <a:latin typeface="Roboto Condensed"/>
              </a:rPr>
              <a:t> </a:t>
            </a:r>
            <a:r>
              <a:rPr lang="en-US" sz="4299" dirty="0" err="1">
                <a:solidFill>
                  <a:srgbClr val="000000"/>
                </a:solidFill>
                <a:latin typeface="Roboto Condensed"/>
              </a:rPr>
              <a:t>xúc</a:t>
            </a:r>
            <a:r>
              <a:rPr lang="en-US" sz="4299" dirty="0">
                <a:solidFill>
                  <a:srgbClr val="000000"/>
                </a:solidFill>
                <a:latin typeface="Roboto Condensed"/>
              </a:rPr>
              <a:t> </a:t>
            </a:r>
            <a:r>
              <a:rPr lang="en-US" sz="4299" dirty="0" err="1">
                <a:solidFill>
                  <a:srgbClr val="000000"/>
                </a:solidFill>
                <a:latin typeface="Roboto Condensed"/>
              </a:rPr>
              <a:t>khi</a:t>
            </a:r>
            <a:r>
              <a:rPr lang="en-US" sz="4299" dirty="0">
                <a:solidFill>
                  <a:srgbClr val="000000"/>
                </a:solidFill>
                <a:latin typeface="Roboto Condensed"/>
              </a:rPr>
              <a:t> chia </a:t>
            </a:r>
            <a:r>
              <a:rPr lang="en-US" sz="4299" dirty="0" err="1">
                <a:solidFill>
                  <a:srgbClr val="000000"/>
                </a:solidFill>
                <a:latin typeface="Roboto Condensed"/>
              </a:rPr>
              <a:t>tay</a:t>
            </a:r>
            <a:r>
              <a:rPr lang="en-US" sz="4299" dirty="0">
                <a:solidFill>
                  <a:srgbClr val="000000"/>
                </a:solidFill>
                <a:latin typeface="Roboto Condensed"/>
              </a:rPr>
              <a:t>: </a:t>
            </a:r>
            <a:r>
              <a:rPr lang="en-US" sz="4299" dirty="0" err="1">
                <a:solidFill>
                  <a:srgbClr val="000000"/>
                </a:solidFill>
                <a:latin typeface="Roboto Condensed"/>
              </a:rPr>
              <a:t>lưu</a:t>
            </a:r>
            <a:r>
              <a:rPr lang="en-US" sz="4299" dirty="0">
                <a:solidFill>
                  <a:srgbClr val="000000"/>
                </a:solidFill>
                <a:latin typeface="Roboto Condensed"/>
              </a:rPr>
              <a:t> </a:t>
            </a:r>
            <a:r>
              <a:rPr lang="en-US" sz="4299" dirty="0" err="1">
                <a:solidFill>
                  <a:srgbClr val="000000"/>
                </a:solidFill>
                <a:latin typeface="Roboto Condensed"/>
              </a:rPr>
              <a:t>luyến</a:t>
            </a:r>
            <a:r>
              <a:rPr lang="en-US" sz="4299" dirty="0">
                <a:solidFill>
                  <a:srgbClr val="000000"/>
                </a:solidFill>
                <a:latin typeface="Roboto Condensed"/>
              </a:rPr>
              <a:t>, </a:t>
            </a:r>
            <a:r>
              <a:rPr lang="en-US" sz="4299" dirty="0" err="1">
                <a:solidFill>
                  <a:srgbClr val="000000"/>
                </a:solidFill>
                <a:latin typeface="Roboto Condensed"/>
              </a:rPr>
              <a:t>bâng</a:t>
            </a:r>
            <a:r>
              <a:rPr lang="en-US" sz="4299" dirty="0">
                <a:solidFill>
                  <a:srgbClr val="000000"/>
                </a:solidFill>
                <a:latin typeface="Roboto Condensed"/>
              </a:rPr>
              <a:t> </a:t>
            </a:r>
            <a:r>
              <a:rPr lang="en-US" sz="4299" dirty="0" err="1">
                <a:solidFill>
                  <a:srgbClr val="000000"/>
                </a:solidFill>
                <a:latin typeface="Roboto Condensed"/>
              </a:rPr>
              <a:t>khuâng</a:t>
            </a:r>
            <a:r>
              <a:rPr lang="en-US" sz="4299" dirty="0">
                <a:solidFill>
                  <a:srgbClr val="000000"/>
                </a:solidFill>
                <a:latin typeface="Roboto Condensed"/>
              </a:rPr>
              <a:t> </a:t>
            </a:r>
          </a:p>
        </p:txBody>
      </p:sp>
      <p:sp>
        <p:nvSpPr>
          <p:cNvPr id="15" name="Freeform 15"/>
          <p:cNvSpPr/>
          <p:nvPr/>
        </p:nvSpPr>
        <p:spPr>
          <a:xfrm>
            <a:off x="-8656934" y="1546130"/>
            <a:ext cx="16127576" cy="9071762"/>
          </a:xfrm>
          <a:custGeom>
            <a:avLst/>
            <a:gdLst/>
            <a:ahLst/>
            <a:cxnLst/>
            <a:rect l="l" t="t" r="r" b="b"/>
            <a:pathLst>
              <a:path w="16127576" h="9071762">
                <a:moveTo>
                  <a:pt x="0" y="0"/>
                </a:moveTo>
                <a:lnTo>
                  <a:pt x="16127576" y="0"/>
                </a:lnTo>
                <a:lnTo>
                  <a:pt x="16127576" y="9071762"/>
                </a:lnTo>
                <a:lnTo>
                  <a:pt x="0" y="9071762"/>
                </a:lnTo>
                <a:lnTo>
                  <a:pt x="0" y="0"/>
                </a:lnTo>
                <a:close/>
              </a:path>
            </a:pathLst>
          </a:custGeom>
          <a:blipFill>
            <a:blip r:embed="rId8"/>
            <a:stretch>
              <a:fillRect/>
            </a:stretch>
          </a:blipFill>
        </p:spPr>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a:stretch>
          </a:blipFill>
        </p:spPr>
      </p:sp>
      <p:sp>
        <p:nvSpPr>
          <p:cNvPr id="3" name="Freeform 3"/>
          <p:cNvSpPr/>
          <p:nvPr/>
        </p:nvSpPr>
        <p:spPr>
          <a:xfrm>
            <a:off x="-1112550" y="-1231400"/>
            <a:ext cx="2310400" cy="2310400"/>
          </a:xfrm>
          <a:custGeom>
            <a:avLst/>
            <a:gdLst/>
            <a:ahLst/>
            <a:cxnLst/>
            <a:rect l="l" t="t" r="r" b="b"/>
            <a:pathLst>
              <a:path w="2310400" h="2310400">
                <a:moveTo>
                  <a:pt x="0" y="0"/>
                </a:moveTo>
                <a:lnTo>
                  <a:pt x="2310400" y="0"/>
                </a:lnTo>
                <a:lnTo>
                  <a:pt x="2310400" y="2310400"/>
                </a:lnTo>
                <a:lnTo>
                  <a:pt x="0" y="2310400"/>
                </a:lnTo>
                <a:lnTo>
                  <a:pt x="0" y="0"/>
                </a:lnTo>
                <a:close/>
              </a:path>
            </a:pathLst>
          </a:custGeom>
          <a:blipFill>
            <a:blip r:embed="rId4"/>
            <a:stretch>
              <a:fillRect/>
            </a:stretch>
          </a:blipFill>
        </p:spPr>
      </p:sp>
      <p:sp>
        <p:nvSpPr>
          <p:cNvPr id="4" name="Freeform 4"/>
          <p:cNvSpPr/>
          <p:nvPr/>
        </p:nvSpPr>
        <p:spPr>
          <a:xfrm rot="-155221">
            <a:off x="16639339" y="-63797"/>
            <a:ext cx="4825850" cy="10371046"/>
          </a:xfrm>
          <a:custGeom>
            <a:avLst/>
            <a:gdLst/>
            <a:ahLst/>
            <a:cxnLst/>
            <a:rect l="l" t="t" r="r" b="b"/>
            <a:pathLst>
              <a:path w="4825850" h="10371046">
                <a:moveTo>
                  <a:pt x="0" y="0"/>
                </a:moveTo>
                <a:lnTo>
                  <a:pt x="4825850" y="0"/>
                </a:lnTo>
                <a:lnTo>
                  <a:pt x="4825850" y="10371046"/>
                </a:lnTo>
                <a:lnTo>
                  <a:pt x="0" y="10371046"/>
                </a:lnTo>
                <a:lnTo>
                  <a:pt x="0" y="0"/>
                </a:lnTo>
                <a:close/>
              </a:path>
            </a:pathLst>
          </a:custGeom>
          <a:blipFill>
            <a:blip r:embed="rId5"/>
            <a:stretch>
              <a:fillRect r="-5119" b="-4849"/>
            </a:stretch>
          </a:blipFill>
        </p:spPr>
      </p:sp>
      <p:sp>
        <p:nvSpPr>
          <p:cNvPr id="5" name="Freeform 5"/>
          <p:cNvSpPr/>
          <p:nvPr/>
        </p:nvSpPr>
        <p:spPr>
          <a:xfrm rot="120083" flipH="1">
            <a:off x="-3181500" y="-41272"/>
            <a:ext cx="4825852" cy="10371042"/>
          </a:xfrm>
          <a:custGeom>
            <a:avLst/>
            <a:gdLst/>
            <a:ahLst/>
            <a:cxnLst/>
            <a:rect l="l" t="t" r="r" b="b"/>
            <a:pathLst>
              <a:path w="4825852" h="10371042">
                <a:moveTo>
                  <a:pt x="4825852" y="0"/>
                </a:moveTo>
                <a:lnTo>
                  <a:pt x="0" y="0"/>
                </a:lnTo>
                <a:lnTo>
                  <a:pt x="0" y="10371042"/>
                </a:lnTo>
                <a:lnTo>
                  <a:pt x="4825852" y="10371042"/>
                </a:lnTo>
                <a:lnTo>
                  <a:pt x="4825852" y="0"/>
                </a:lnTo>
                <a:close/>
              </a:path>
            </a:pathLst>
          </a:custGeom>
          <a:blipFill>
            <a:blip r:embed="rId5"/>
            <a:stretch>
              <a:fillRect r="-5119" b="-4849"/>
            </a:stretch>
          </a:blipFill>
        </p:spPr>
      </p:sp>
      <p:sp>
        <p:nvSpPr>
          <p:cNvPr id="6" name="TextBox 6"/>
          <p:cNvSpPr txBox="1"/>
          <p:nvPr/>
        </p:nvSpPr>
        <p:spPr>
          <a:xfrm>
            <a:off x="609601" y="379195"/>
            <a:ext cx="15933148" cy="1838580"/>
          </a:xfrm>
          <a:prstGeom prst="rect">
            <a:avLst/>
          </a:prstGeom>
        </p:spPr>
        <p:txBody>
          <a:bodyPr wrap="square" lIns="0" tIns="0" rIns="0" bIns="0" rtlCol="0" anchor="t">
            <a:spAutoFit/>
          </a:bodyPr>
          <a:lstStyle/>
          <a:p>
            <a:pPr marL="1137690" lvl="1" indent="-568845" algn="ctr">
              <a:lnSpc>
                <a:spcPts val="7377"/>
              </a:lnSpc>
              <a:spcBef>
                <a:spcPct val="0"/>
              </a:spcBef>
              <a:buFont typeface="Arial"/>
              <a:buChar char="•"/>
            </a:pPr>
            <a:r>
              <a:rPr lang="en-US" sz="5269" dirty="0" err="1">
                <a:solidFill>
                  <a:srgbClr val="863D3D"/>
                </a:solidFill>
                <a:latin typeface="#9Slide03 AmpleSoft Bold" panose="02000000000000000000" pitchFamily="2" charset="0"/>
              </a:rPr>
              <a:t>Nhóm</a:t>
            </a:r>
            <a:r>
              <a:rPr lang="en-US" sz="5269" dirty="0">
                <a:solidFill>
                  <a:srgbClr val="863D3D"/>
                </a:solidFill>
                <a:latin typeface="#9Slide03 AmpleSoft Bold" panose="02000000000000000000" pitchFamily="2" charset="0"/>
              </a:rPr>
              <a:t> 5,6  </a:t>
            </a:r>
            <a:r>
              <a:rPr lang="en-US" sz="5269" dirty="0" err="1">
                <a:solidFill>
                  <a:srgbClr val="863D3D"/>
                </a:solidFill>
                <a:latin typeface="#9Slide03 AmpleSoft Bold" panose="02000000000000000000" pitchFamily="2" charset="0"/>
              </a:rPr>
              <a:t>Tìm</a:t>
            </a:r>
            <a:r>
              <a:rPr lang="en-US" sz="5269" dirty="0">
                <a:solidFill>
                  <a:srgbClr val="863D3D"/>
                </a:solidFill>
                <a:latin typeface="#9Slide03 AmpleSoft Bold" panose="02000000000000000000" pitchFamily="2" charset="0"/>
              </a:rPr>
              <a:t> </a:t>
            </a:r>
            <a:r>
              <a:rPr lang="en-US" sz="5269" dirty="0" err="1">
                <a:solidFill>
                  <a:srgbClr val="863D3D"/>
                </a:solidFill>
                <a:latin typeface="#9Slide03 AmpleSoft Bold" panose="02000000000000000000" pitchFamily="2" charset="0"/>
              </a:rPr>
              <a:t>hiểu</a:t>
            </a:r>
            <a:r>
              <a:rPr lang="en-US" sz="5269" dirty="0">
                <a:solidFill>
                  <a:srgbClr val="863D3D"/>
                </a:solidFill>
                <a:latin typeface="#9Slide03 AmpleSoft Bold" panose="02000000000000000000" pitchFamily="2" charset="0"/>
              </a:rPr>
              <a:t> </a:t>
            </a:r>
            <a:r>
              <a:rPr lang="en-US" sz="5269" dirty="0" err="1">
                <a:solidFill>
                  <a:srgbClr val="863D3D"/>
                </a:solidFill>
                <a:latin typeface="#9Slide03 AmpleSoft Bold" panose="02000000000000000000" pitchFamily="2" charset="0"/>
              </a:rPr>
              <a:t>thế</a:t>
            </a:r>
            <a:r>
              <a:rPr lang="en-US" sz="5269" dirty="0">
                <a:solidFill>
                  <a:srgbClr val="863D3D"/>
                </a:solidFill>
                <a:latin typeface="#9Slide03 AmpleSoft Bold" panose="02000000000000000000" pitchFamily="2" charset="0"/>
              </a:rPr>
              <a:t> </a:t>
            </a:r>
            <a:r>
              <a:rPr lang="en-US" sz="5269" dirty="0" err="1">
                <a:solidFill>
                  <a:srgbClr val="863D3D"/>
                </a:solidFill>
                <a:latin typeface="#9Slide03 AmpleSoft Bold" panose="02000000000000000000" pitchFamily="2" charset="0"/>
              </a:rPr>
              <a:t>giới</a:t>
            </a:r>
            <a:r>
              <a:rPr lang="en-US" sz="5269" dirty="0">
                <a:solidFill>
                  <a:srgbClr val="863D3D"/>
                </a:solidFill>
                <a:latin typeface="#9Slide03 AmpleSoft Bold" panose="02000000000000000000" pitchFamily="2" charset="0"/>
              </a:rPr>
              <a:t> </a:t>
            </a:r>
            <a:r>
              <a:rPr lang="en-US" sz="5269" dirty="0" err="1">
                <a:solidFill>
                  <a:srgbClr val="863D3D"/>
                </a:solidFill>
                <a:latin typeface="#9Slide03 AmpleSoft Bold" panose="02000000000000000000" pitchFamily="2" charset="0"/>
              </a:rPr>
              <a:t>nội</a:t>
            </a:r>
            <a:r>
              <a:rPr lang="en-US" sz="5269" dirty="0">
                <a:solidFill>
                  <a:srgbClr val="863D3D"/>
                </a:solidFill>
                <a:latin typeface="#9Slide03 AmpleSoft Bold" panose="02000000000000000000" pitchFamily="2" charset="0"/>
              </a:rPr>
              <a:t> </a:t>
            </a:r>
            <a:r>
              <a:rPr lang="en-US" sz="5269" dirty="0" err="1">
                <a:solidFill>
                  <a:srgbClr val="863D3D"/>
                </a:solidFill>
                <a:latin typeface="#9Slide03 AmpleSoft Bold" panose="02000000000000000000" pitchFamily="2" charset="0"/>
              </a:rPr>
              <a:t>tâm</a:t>
            </a:r>
            <a:r>
              <a:rPr lang="en-US" sz="5269" dirty="0">
                <a:solidFill>
                  <a:srgbClr val="863D3D"/>
                </a:solidFill>
                <a:latin typeface="#9Slide03 AmpleSoft Bold" panose="02000000000000000000" pitchFamily="2" charset="0"/>
              </a:rPr>
              <a:t> </a:t>
            </a:r>
            <a:r>
              <a:rPr lang="en-US" sz="5269" dirty="0" err="1">
                <a:solidFill>
                  <a:srgbClr val="863D3D"/>
                </a:solidFill>
                <a:latin typeface="#9Slide03 AmpleSoft Bold" panose="02000000000000000000" pitchFamily="2" charset="0"/>
              </a:rPr>
              <a:t>của</a:t>
            </a:r>
            <a:r>
              <a:rPr lang="en-US" sz="5269" dirty="0">
                <a:solidFill>
                  <a:srgbClr val="863D3D"/>
                </a:solidFill>
                <a:latin typeface="#9Slide03 AmpleSoft Bold" panose="02000000000000000000" pitchFamily="2" charset="0"/>
              </a:rPr>
              <a:t> </a:t>
            </a:r>
            <a:r>
              <a:rPr lang="en-US" sz="5269" dirty="0" err="1">
                <a:solidFill>
                  <a:srgbClr val="863D3D"/>
                </a:solidFill>
                <a:latin typeface="#9Slide03 AmpleSoft Bold" panose="02000000000000000000" pitchFamily="2" charset="0"/>
              </a:rPr>
              <a:t>Thúy</a:t>
            </a:r>
            <a:r>
              <a:rPr lang="en-US" sz="5269" dirty="0">
                <a:solidFill>
                  <a:srgbClr val="863D3D"/>
                </a:solidFill>
                <a:latin typeface="#9Slide03 AmpleSoft Bold" panose="02000000000000000000" pitchFamily="2" charset="0"/>
              </a:rPr>
              <a:t> </a:t>
            </a:r>
            <a:r>
              <a:rPr lang="en-US" sz="5269" dirty="0" err="1">
                <a:solidFill>
                  <a:srgbClr val="863D3D"/>
                </a:solidFill>
                <a:latin typeface="#9Slide03 AmpleSoft Bold" panose="02000000000000000000" pitchFamily="2" charset="0"/>
              </a:rPr>
              <a:t>Kiều</a:t>
            </a:r>
            <a:r>
              <a:rPr lang="en-US" sz="5269" dirty="0">
                <a:solidFill>
                  <a:srgbClr val="863D3D"/>
                </a:solidFill>
                <a:latin typeface="#9Slide03 AmpleSoft Bold" panose="02000000000000000000" pitchFamily="2" charset="0"/>
              </a:rPr>
              <a:t> </a:t>
            </a:r>
          </a:p>
          <a:p>
            <a:pPr algn="ctr">
              <a:lnSpc>
                <a:spcPts val="7377"/>
              </a:lnSpc>
              <a:spcBef>
                <a:spcPct val="0"/>
              </a:spcBef>
            </a:pPr>
            <a:r>
              <a:rPr lang="en-US" sz="5269" dirty="0" err="1">
                <a:solidFill>
                  <a:srgbClr val="863D3D"/>
                </a:solidFill>
                <a:latin typeface="#9Slide03 AmpleSoft Bold" panose="02000000000000000000" pitchFamily="2" charset="0"/>
              </a:rPr>
              <a:t>khi</a:t>
            </a:r>
            <a:r>
              <a:rPr lang="en-US" sz="5269" dirty="0">
                <a:solidFill>
                  <a:srgbClr val="863D3D"/>
                </a:solidFill>
                <a:latin typeface="#9Slide03 AmpleSoft Bold" panose="02000000000000000000" pitchFamily="2" charset="0"/>
              </a:rPr>
              <a:t> </a:t>
            </a:r>
            <a:r>
              <a:rPr lang="en-US" sz="5269" dirty="0" err="1">
                <a:solidFill>
                  <a:srgbClr val="863D3D"/>
                </a:solidFill>
                <a:latin typeface="#9Slide03 AmpleSoft Bold" panose="02000000000000000000" pitchFamily="2" charset="0"/>
              </a:rPr>
              <a:t>trở</a:t>
            </a:r>
            <a:r>
              <a:rPr lang="en-US" sz="5269" dirty="0">
                <a:solidFill>
                  <a:srgbClr val="863D3D"/>
                </a:solidFill>
                <a:latin typeface="#9Slide03 AmpleSoft Bold" panose="02000000000000000000" pitchFamily="2" charset="0"/>
              </a:rPr>
              <a:t> </a:t>
            </a:r>
            <a:r>
              <a:rPr lang="en-US" sz="5269" dirty="0" err="1">
                <a:solidFill>
                  <a:srgbClr val="863D3D"/>
                </a:solidFill>
                <a:latin typeface="#9Slide03 AmpleSoft Bold" panose="02000000000000000000" pitchFamily="2" charset="0"/>
              </a:rPr>
              <a:t>về</a:t>
            </a:r>
            <a:r>
              <a:rPr lang="en-US" sz="5269" dirty="0">
                <a:solidFill>
                  <a:srgbClr val="863D3D"/>
                </a:solidFill>
                <a:latin typeface="#9Slide03 AmpleSoft Bold" panose="02000000000000000000" pitchFamily="2" charset="0"/>
              </a:rPr>
              <a:t> </a:t>
            </a:r>
            <a:r>
              <a:rPr lang="en-US" sz="5269" dirty="0" err="1">
                <a:solidFill>
                  <a:srgbClr val="863D3D"/>
                </a:solidFill>
                <a:latin typeface="#9Slide03 AmpleSoft Bold" panose="02000000000000000000" pitchFamily="2" charset="0"/>
              </a:rPr>
              <a:t>khuê</a:t>
            </a:r>
            <a:r>
              <a:rPr lang="en-US" sz="5269" dirty="0">
                <a:solidFill>
                  <a:srgbClr val="863D3D"/>
                </a:solidFill>
                <a:latin typeface="#9Slide03 AmpleSoft Bold" panose="02000000000000000000" pitchFamily="2" charset="0"/>
              </a:rPr>
              <a:t> </a:t>
            </a:r>
            <a:r>
              <a:rPr lang="en-US" sz="5269" dirty="0" err="1">
                <a:solidFill>
                  <a:srgbClr val="863D3D"/>
                </a:solidFill>
                <a:latin typeface="#9Slide03 AmpleSoft Bold" panose="02000000000000000000" pitchFamily="2" charset="0"/>
              </a:rPr>
              <a:t>phòng</a:t>
            </a:r>
            <a:endParaRPr lang="en-US" sz="5269" dirty="0">
              <a:solidFill>
                <a:srgbClr val="863D3D"/>
              </a:solidFill>
              <a:latin typeface="#9Slide03 AmpleSoft Bold" panose="02000000000000000000" pitchFamily="2" charset="0"/>
            </a:endParaRPr>
          </a:p>
        </p:txBody>
      </p:sp>
      <p:grpSp>
        <p:nvGrpSpPr>
          <p:cNvPr id="7" name="Group 7"/>
          <p:cNvGrpSpPr/>
          <p:nvPr/>
        </p:nvGrpSpPr>
        <p:grpSpPr>
          <a:xfrm>
            <a:off x="1596104" y="2548197"/>
            <a:ext cx="15363300" cy="7332171"/>
            <a:chOff x="0" y="0"/>
            <a:chExt cx="4046301" cy="1931107"/>
          </a:xfrm>
        </p:grpSpPr>
        <p:sp>
          <p:nvSpPr>
            <p:cNvPr id="8" name="Freeform 8"/>
            <p:cNvSpPr/>
            <p:nvPr/>
          </p:nvSpPr>
          <p:spPr>
            <a:xfrm>
              <a:off x="0" y="0"/>
              <a:ext cx="4046301" cy="1931107"/>
            </a:xfrm>
            <a:custGeom>
              <a:avLst/>
              <a:gdLst/>
              <a:ahLst/>
              <a:cxnLst/>
              <a:rect l="l" t="t" r="r" b="b"/>
              <a:pathLst>
                <a:path w="4046301" h="1931107">
                  <a:moveTo>
                    <a:pt x="11590" y="0"/>
                  </a:moveTo>
                  <a:lnTo>
                    <a:pt x="4034711" y="0"/>
                  </a:lnTo>
                  <a:cubicBezTo>
                    <a:pt x="4041112" y="0"/>
                    <a:pt x="4046301" y="5189"/>
                    <a:pt x="4046301" y="11590"/>
                  </a:cubicBezTo>
                  <a:lnTo>
                    <a:pt x="4046301" y="1919517"/>
                  </a:lnTo>
                  <a:cubicBezTo>
                    <a:pt x="4046301" y="1922590"/>
                    <a:pt x="4045080" y="1925538"/>
                    <a:pt x="4042907" y="1927712"/>
                  </a:cubicBezTo>
                  <a:cubicBezTo>
                    <a:pt x="4040733" y="1929886"/>
                    <a:pt x="4037785" y="1931107"/>
                    <a:pt x="4034711" y="1931107"/>
                  </a:cubicBezTo>
                  <a:lnTo>
                    <a:pt x="11590" y="1931107"/>
                  </a:lnTo>
                  <a:cubicBezTo>
                    <a:pt x="8516" y="1931107"/>
                    <a:pt x="5568" y="1929886"/>
                    <a:pt x="3395" y="1927712"/>
                  </a:cubicBezTo>
                  <a:cubicBezTo>
                    <a:pt x="1221" y="1925538"/>
                    <a:pt x="0" y="1922590"/>
                    <a:pt x="0" y="1919517"/>
                  </a:cubicBezTo>
                  <a:lnTo>
                    <a:pt x="0" y="11590"/>
                  </a:lnTo>
                  <a:cubicBezTo>
                    <a:pt x="0" y="8516"/>
                    <a:pt x="1221" y="5568"/>
                    <a:pt x="3395" y="3395"/>
                  </a:cubicBezTo>
                  <a:cubicBezTo>
                    <a:pt x="5568" y="1221"/>
                    <a:pt x="8516" y="0"/>
                    <a:pt x="11590" y="0"/>
                  </a:cubicBezTo>
                  <a:close/>
                </a:path>
              </a:pathLst>
            </a:custGeom>
            <a:solidFill>
              <a:srgbClr val="FFFFFF"/>
            </a:solidFill>
          </p:spPr>
        </p:sp>
        <p:sp>
          <p:nvSpPr>
            <p:cNvPr id="9" name="TextBox 9"/>
            <p:cNvSpPr txBox="1"/>
            <p:nvPr/>
          </p:nvSpPr>
          <p:spPr>
            <a:xfrm>
              <a:off x="0" y="-38100"/>
              <a:ext cx="4046301" cy="1969207"/>
            </a:xfrm>
            <a:prstGeom prst="rect">
              <a:avLst/>
            </a:prstGeom>
          </p:spPr>
          <p:txBody>
            <a:bodyPr lIns="50800" tIns="50800" rIns="50800" bIns="50800" rtlCol="0" anchor="ctr"/>
            <a:lstStyle/>
            <a:p>
              <a:pPr algn="r">
                <a:lnSpc>
                  <a:spcPts val="3035"/>
                </a:lnSpc>
              </a:pPr>
              <a:endParaRPr/>
            </a:p>
          </p:txBody>
        </p:sp>
      </p:grpSp>
      <p:sp>
        <p:nvSpPr>
          <p:cNvPr id="10" name="TextBox 10"/>
          <p:cNvSpPr txBox="1"/>
          <p:nvPr/>
        </p:nvSpPr>
        <p:spPr>
          <a:xfrm>
            <a:off x="1823977" y="2566438"/>
            <a:ext cx="14933033" cy="7313930"/>
          </a:xfrm>
          <a:prstGeom prst="rect">
            <a:avLst/>
          </a:prstGeom>
        </p:spPr>
        <p:txBody>
          <a:bodyPr lIns="0" tIns="0" rIns="0" bIns="0" rtlCol="0" anchor="t">
            <a:spAutoFit/>
          </a:bodyPr>
          <a:lstStyle/>
          <a:p>
            <a:pPr algn="just">
              <a:lnSpc>
                <a:spcPts val="5320"/>
              </a:lnSpc>
            </a:pPr>
            <a:r>
              <a:rPr lang="en-US" sz="3800">
                <a:solidFill>
                  <a:srgbClr val="863D3D"/>
                </a:solidFill>
                <a:latin typeface="Roboto Condensed"/>
              </a:rPr>
              <a:t> Trong 14 dòng thơ cuối, Nguyễn Du đã sử dụng nhiều phương tiện (lời người kể chuyện, lời nhân vật, bút pháp tả cảnh ngụ tình) để thể hiện thế giới nội tâm của nhân vật Thúy Kiều. Em hãy</a:t>
            </a:r>
          </a:p>
          <a:p>
            <a:pPr algn="just">
              <a:lnSpc>
                <a:spcPts val="5320"/>
              </a:lnSpc>
            </a:pPr>
            <a:r>
              <a:rPr lang="en-US" sz="3800">
                <a:solidFill>
                  <a:srgbClr val="863D3D"/>
                </a:solidFill>
                <a:latin typeface="Roboto Condensed"/>
              </a:rPr>
              <a:t>+ Phân tích đặc điểm của bức tranh thiên nhiên (thời gian, không gian, sự vật). Miêu tả bức tranh ấy, tác giả muốn thể hiện trạng thái cảm xúc nào ở nhân vật?</a:t>
            </a:r>
          </a:p>
          <a:p>
            <a:pPr algn="just">
              <a:lnSpc>
                <a:spcPts val="5320"/>
              </a:lnSpc>
            </a:pPr>
            <a:r>
              <a:rPr lang="en-US" sz="3800">
                <a:solidFill>
                  <a:srgbClr val="863D3D"/>
                </a:solidFill>
                <a:latin typeface="Roboto Condensed"/>
              </a:rPr>
              <a:t>+ Chỉ ra đâu là lời người kể chuyện, đâu là lời nhân vật. Lời nhân vật được thể hiện ở hình thức nào và điều gì giúp em nhận biết hình thức ngôn ngữ đó.</a:t>
            </a:r>
          </a:p>
          <a:p>
            <a:pPr algn="just">
              <a:lnSpc>
                <a:spcPts val="5320"/>
              </a:lnSpc>
              <a:spcBef>
                <a:spcPct val="0"/>
              </a:spcBef>
            </a:pPr>
            <a:r>
              <a:rPr lang="en-US" sz="3800">
                <a:solidFill>
                  <a:srgbClr val="863D3D"/>
                </a:solidFill>
                <a:latin typeface="Roboto Condensed"/>
              </a:rPr>
              <a:t>+ Cho biết nhân vật đã bộc lộ những cảm xúc, suy nghĩ gì trong lời nói của mình. Từ đó xác định đặc điểm tính cách của nhân vật Thúy Kiều được thể hiện trong đoạn thơ. </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rot="-10800000">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a:stretch>
          </a:blipFill>
        </p:spPr>
      </p:sp>
      <p:sp>
        <p:nvSpPr>
          <p:cNvPr id="3" name="Freeform 3"/>
          <p:cNvSpPr/>
          <p:nvPr/>
        </p:nvSpPr>
        <p:spPr>
          <a:xfrm>
            <a:off x="-2584875" y="-286700"/>
            <a:ext cx="5169750" cy="5430200"/>
          </a:xfrm>
          <a:custGeom>
            <a:avLst/>
            <a:gdLst/>
            <a:ahLst/>
            <a:cxnLst/>
            <a:rect l="l" t="t" r="r" b="b"/>
            <a:pathLst>
              <a:path w="5169750" h="5430200">
                <a:moveTo>
                  <a:pt x="0" y="0"/>
                </a:moveTo>
                <a:lnTo>
                  <a:pt x="5169750" y="0"/>
                </a:lnTo>
                <a:lnTo>
                  <a:pt x="5169750" y="5430200"/>
                </a:lnTo>
                <a:lnTo>
                  <a:pt x="0" y="5430200"/>
                </a:lnTo>
                <a:lnTo>
                  <a:pt x="0" y="0"/>
                </a:lnTo>
                <a:close/>
              </a:path>
            </a:pathLst>
          </a:custGeom>
          <a:blipFill>
            <a:blip r:embed="rId4"/>
            <a:stretch>
              <a:fillRect/>
            </a:stretch>
          </a:blipFill>
        </p:spPr>
      </p:sp>
      <p:sp>
        <p:nvSpPr>
          <p:cNvPr id="4" name="Freeform 4"/>
          <p:cNvSpPr/>
          <p:nvPr/>
        </p:nvSpPr>
        <p:spPr>
          <a:xfrm>
            <a:off x="15942910" y="250960"/>
            <a:ext cx="1920140" cy="969000"/>
          </a:xfrm>
          <a:custGeom>
            <a:avLst/>
            <a:gdLst/>
            <a:ahLst/>
            <a:cxnLst/>
            <a:rect l="l" t="t" r="r" b="b"/>
            <a:pathLst>
              <a:path w="1920140" h="969000">
                <a:moveTo>
                  <a:pt x="0" y="0"/>
                </a:moveTo>
                <a:lnTo>
                  <a:pt x="1920140" y="0"/>
                </a:lnTo>
                <a:lnTo>
                  <a:pt x="1920140" y="969000"/>
                </a:lnTo>
                <a:lnTo>
                  <a:pt x="0" y="969000"/>
                </a:lnTo>
                <a:lnTo>
                  <a:pt x="0" y="0"/>
                </a:lnTo>
                <a:close/>
              </a:path>
            </a:pathLst>
          </a:custGeom>
          <a:blipFill>
            <a:blip r:embed="rId5"/>
            <a:stretch>
              <a:fillRect/>
            </a:stretch>
          </a:blipFill>
        </p:spPr>
      </p:sp>
      <p:sp>
        <p:nvSpPr>
          <p:cNvPr id="5" name="Freeform 5"/>
          <p:cNvSpPr/>
          <p:nvPr/>
        </p:nvSpPr>
        <p:spPr>
          <a:xfrm flipH="1">
            <a:off x="16719912" y="5638800"/>
            <a:ext cx="2523624" cy="5772150"/>
          </a:xfrm>
          <a:custGeom>
            <a:avLst/>
            <a:gdLst/>
            <a:ahLst/>
            <a:cxnLst/>
            <a:rect l="l" t="t" r="r" b="b"/>
            <a:pathLst>
              <a:path w="2523624" h="5772150">
                <a:moveTo>
                  <a:pt x="2523624" y="0"/>
                </a:moveTo>
                <a:lnTo>
                  <a:pt x="0" y="0"/>
                </a:lnTo>
                <a:lnTo>
                  <a:pt x="0" y="5772150"/>
                </a:lnTo>
                <a:lnTo>
                  <a:pt x="2523624" y="5772150"/>
                </a:lnTo>
                <a:lnTo>
                  <a:pt x="2523624" y="0"/>
                </a:lnTo>
                <a:close/>
              </a:path>
            </a:pathLst>
          </a:custGeom>
          <a:blipFill>
            <a:blip r:embed="rId6"/>
            <a:stretch>
              <a:fillRect/>
            </a:stretch>
          </a:blipFill>
        </p:spPr>
      </p:sp>
      <p:grpSp>
        <p:nvGrpSpPr>
          <p:cNvPr id="6" name="Group 6"/>
          <p:cNvGrpSpPr/>
          <p:nvPr/>
        </p:nvGrpSpPr>
        <p:grpSpPr>
          <a:xfrm>
            <a:off x="2880051" y="1426083"/>
            <a:ext cx="503401" cy="503401"/>
            <a:chOff x="0" y="0"/>
            <a:chExt cx="812800" cy="812800"/>
          </a:xfrm>
        </p:grpSpPr>
        <p:sp>
          <p:nvSpPr>
            <p:cNvPr id="7" name="Freeform 7"/>
            <p:cNvSpPr/>
            <p:nvPr/>
          </p:nvSpPr>
          <p:spPr>
            <a:xfrm>
              <a:off x="0" y="0"/>
              <a:ext cx="812800" cy="812800"/>
            </a:xfrm>
            <a:custGeom>
              <a:avLst/>
              <a:gdLst/>
              <a:ahLst/>
              <a:cxnLst/>
              <a:rect l="l" t="t" r="r" b="b"/>
              <a:pathLst>
                <a:path w="812800" h="812800">
                  <a:moveTo>
                    <a:pt x="406400" y="0"/>
                  </a:moveTo>
                  <a:lnTo>
                    <a:pt x="523042" y="124802"/>
                  </a:lnTo>
                  <a:lnTo>
                    <a:pt x="693768" y="119032"/>
                  </a:lnTo>
                  <a:lnTo>
                    <a:pt x="687998" y="289758"/>
                  </a:lnTo>
                  <a:lnTo>
                    <a:pt x="812800" y="406400"/>
                  </a:lnTo>
                  <a:lnTo>
                    <a:pt x="687998" y="523042"/>
                  </a:lnTo>
                  <a:lnTo>
                    <a:pt x="693768" y="693768"/>
                  </a:lnTo>
                  <a:lnTo>
                    <a:pt x="523042" y="687998"/>
                  </a:lnTo>
                  <a:lnTo>
                    <a:pt x="406400" y="812800"/>
                  </a:lnTo>
                  <a:lnTo>
                    <a:pt x="289758" y="687998"/>
                  </a:lnTo>
                  <a:lnTo>
                    <a:pt x="119032" y="693768"/>
                  </a:lnTo>
                  <a:lnTo>
                    <a:pt x="124802" y="523042"/>
                  </a:lnTo>
                  <a:lnTo>
                    <a:pt x="0" y="406400"/>
                  </a:lnTo>
                  <a:lnTo>
                    <a:pt x="124802" y="289758"/>
                  </a:lnTo>
                  <a:lnTo>
                    <a:pt x="119032" y="119032"/>
                  </a:lnTo>
                  <a:lnTo>
                    <a:pt x="289758" y="124802"/>
                  </a:lnTo>
                  <a:lnTo>
                    <a:pt x="406400" y="0"/>
                  </a:lnTo>
                  <a:close/>
                </a:path>
              </a:pathLst>
            </a:custGeom>
            <a:solidFill>
              <a:srgbClr val="B22033"/>
            </a:solidFill>
          </p:spPr>
        </p:sp>
        <p:sp>
          <p:nvSpPr>
            <p:cNvPr id="8" name="TextBox 8"/>
            <p:cNvSpPr txBox="1"/>
            <p:nvPr/>
          </p:nvSpPr>
          <p:spPr>
            <a:xfrm>
              <a:off x="127000" y="88900"/>
              <a:ext cx="558800" cy="596900"/>
            </a:xfrm>
            <a:prstGeom prst="rect">
              <a:avLst/>
            </a:prstGeom>
          </p:spPr>
          <p:txBody>
            <a:bodyPr lIns="50800" tIns="50800" rIns="50800" bIns="50800" rtlCol="0" anchor="ctr"/>
            <a:lstStyle/>
            <a:p>
              <a:pPr algn="ctr">
                <a:lnSpc>
                  <a:spcPts val="3035"/>
                </a:lnSpc>
              </a:pPr>
              <a:endParaRPr/>
            </a:p>
          </p:txBody>
        </p:sp>
      </p:grpSp>
      <p:sp>
        <p:nvSpPr>
          <p:cNvPr id="9" name="Freeform 9"/>
          <p:cNvSpPr/>
          <p:nvPr/>
        </p:nvSpPr>
        <p:spPr>
          <a:xfrm>
            <a:off x="-955999" y="6616156"/>
            <a:ext cx="20141184" cy="6680159"/>
          </a:xfrm>
          <a:custGeom>
            <a:avLst/>
            <a:gdLst/>
            <a:ahLst/>
            <a:cxnLst/>
            <a:rect l="l" t="t" r="r" b="b"/>
            <a:pathLst>
              <a:path w="20141184" h="6680159">
                <a:moveTo>
                  <a:pt x="0" y="0"/>
                </a:moveTo>
                <a:lnTo>
                  <a:pt x="20141184" y="0"/>
                </a:lnTo>
                <a:lnTo>
                  <a:pt x="20141184" y="6680160"/>
                </a:lnTo>
                <a:lnTo>
                  <a:pt x="0" y="6680160"/>
                </a:lnTo>
                <a:lnTo>
                  <a:pt x="0" y="0"/>
                </a:lnTo>
                <a:close/>
              </a:path>
            </a:pathLst>
          </a:custGeom>
          <a:blipFill>
            <a:blip r:embed="rId7">
              <a:alphaModFix amt="42000"/>
            </a:blip>
            <a:stretch>
              <a:fillRect/>
            </a:stretch>
          </a:blipFill>
        </p:spPr>
      </p:sp>
      <p:sp>
        <p:nvSpPr>
          <p:cNvPr id="10" name="TextBox 10"/>
          <p:cNvSpPr txBox="1"/>
          <p:nvPr/>
        </p:nvSpPr>
        <p:spPr>
          <a:xfrm>
            <a:off x="3435532" y="2123500"/>
            <a:ext cx="13284380" cy="1384300"/>
          </a:xfrm>
          <a:prstGeom prst="rect">
            <a:avLst/>
          </a:prstGeom>
        </p:spPr>
        <p:txBody>
          <a:bodyPr lIns="0" tIns="0" rIns="0" bIns="0" rtlCol="0" anchor="t">
            <a:spAutoFit/>
          </a:bodyPr>
          <a:lstStyle/>
          <a:p>
            <a:pPr algn="just">
              <a:lnSpc>
                <a:spcPts val="5599"/>
              </a:lnSpc>
              <a:spcBef>
                <a:spcPct val="0"/>
              </a:spcBef>
            </a:pPr>
            <a:r>
              <a:rPr lang="en-US" sz="3999" dirty="0">
                <a:solidFill>
                  <a:srgbClr val="000000"/>
                </a:solidFill>
                <a:latin typeface="Roboto Condensed"/>
              </a:rPr>
              <a:t>- </a:t>
            </a:r>
            <a:r>
              <a:rPr lang="en-US" sz="3999" dirty="0" err="1">
                <a:solidFill>
                  <a:srgbClr val="000000"/>
                </a:solidFill>
                <a:latin typeface="Roboto Condensed Bold"/>
              </a:rPr>
              <a:t>Hoàn</a:t>
            </a:r>
            <a:r>
              <a:rPr lang="en-US" sz="3999" dirty="0">
                <a:solidFill>
                  <a:srgbClr val="000000"/>
                </a:solidFill>
                <a:latin typeface="Roboto Condensed Bold"/>
              </a:rPr>
              <a:t> </a:t>
            </a:r>
            <a:r>
              <a:rPr lang="en-US" sz="3999" dirty="0" err="1">
                <a:solidFill>
                  <a:srgbClr val="000000"/>
                </a:solidFill>
                <a:latin typeface="Roboto Condensed Bold"/>
              </a:rPr>
              <a:t>cảnh</a:t>
            </a:r>
            <a:r>
              <a:rPr lang="en-US" sz="3999" dirty="0">
                <a:solidFill>
                  <a:srgbClr val="000000"/>
                </a:solidFill>
                <a:latin typeface="Roboto Condensed Bold"/>
              </a:rPr>
              <a:t>: </a:t>
            </a:r>
            <a:r>
              <a:rPr lang="en-US" sz="3999" dirty="0">
                <a:solidFill>
                  <a:srgbClr val="B22033"/>
                </a:solidFill>
                <a:latin typeface="Roboto Condensed Bold Italics"/>
              </a:rPr>
              <a:t>“</a:t>
            </a:r>
            <a:r>
              <a:rPr lang="en-US" sz="3999" dirty="0" err="1">
                <a:solidFill>
                  <a:srgbClr val="B22033"/>
                </a:solidFill>
                <a:latin typeface="Roboto Condensed Bold Italics"/>
              </a:rPr>
              <a:t>Kiều</a:t>
            </a:r>
            <a:r>
              <a:rPr lang="en-US" sz="3999" dirty="0">
                <a:solidFill>
                  <a:srgbClr val="B22033"/>
                </a:solidFill>
                <a:latin typeface="Roboto Condensed Bold Italics"/>
              </a:rPr>
              <a:t> </a:t>
            </a:r>
            <a:r>
              <a:rPr lang="en-US" sz="3999" dirty="0" err="1">
                <a:solidFill>
                  <a:srgbClr val="B22033"/>
                </a:solidFill>
                <a:latin typeface="Roboto Condensed Bold Italics"/>
              </a:rPr>
              <a:t>từ</a:t>
            </a:r>
            <a:r>
              <a:rPr lang="en-US" sz="3999" dirty="0">
                <a:solidFill>
                  <a:srgbClr val="B22033"/>
                </a:solidFill>
                <a:latin typeface="Roboto Condensed Bold Italics"/>
              </a:rPr>
              <a:t> </a:t>
            </a:r>
            <a:r>
              <a:rPr lang="en-US" sz="3999" dirty="0" err="1">
                <a:solidFill>
                  <a:srgbClr val="B22033"/>
                </a:solidFill>
                <a:latin typeface="Roboto Condensed Bold Italics"/>
              </a:rPr>
              <a:t>trở</a:t>
            </a:r>
            <a:r>
              <a:rPr lang="en-US" sz="3999" dirty="0">
                <a:solidFill>
                  <a:srgbClr val="B22033"/>
                </a:solidFill>
                <a:latin typeface="Roboto Condensed Bold Italics"/>
              </a:rPr>
              <a:t> </a:t>
            </a:r>
            <a:r>
              <a:rPr lang="en-US" sz="3999" dirty="0" err="1">
                <a:solidFill>
                  <a:srgbClr val="B22033"/>
                </a:solidFill>
                <a:latin typeface="Roboto Condensed Bold Italics"/>
              </a:rPr>
              <a:t>gót</a:t>
            </a:r>
            <a:r>
              <a:rPr lang="en-US" sz="3999" dirty="0">
                <a:solidFill>
                  <a:srgbClr val="B22033"/>
                </a:solidFill>
                <a:latin typeface="Roboto Condensed Bold Italics"/>
              </a:rPr>
              <a:t> </a:t>
            </a:r>
            <a:r>
              <a:rPr lang="en-US" sz="3999" dirty="0" err="1">
                <a:solidFill>
                  <a:srgbClr val="B22033"/>
                </a:solidFill>
                <a:latin typeface="Roboto Condensed Bold Italics"/>
              </a:rPr>
              <a:t>trướng</a:t>
            </a:r>
            <a:r>
              <a:rPr lang="en-US" sz="3999" dirty="0">
                <a:solidFill>
                  <a:srgbClr val="B22033"/>
                </a:solidFill>
                <a:latin typeface="Roboto Condensed Bold Italics"/>
              </a:rPr>
              <a:t> </a:t>
            </a:r>
            <a:r>
              <a:rPr lang="en-US" sz="3999" dirty="0" err="1">
                <a:solidFill>
                  <a:srgbClr val="B22033"/>
                </a:solidFill>
                <a:latin typeface="Roboto Condensed Bold Italics"/>
              </a:rPr>
              <a:t>hoa</a:t>
            </a:r>
            <a:r>
              <a:rPr lang="en-US" sz="3999" dirty="0">
                <a:solidFill>
                  <a:srgbClr val="B22033"/>
                </a:solidFill>
                <a:latin typeface="Roboto Condensed Bold Italics"/>
              </a:rPr>
              <a:t>” </a:t>
            </a:r>
            <a:r>
              <a:rPr lang="en-US" sz="3999" dirty="0" err="1">
                <a:solidFill>
                  <a:srgbClr val="000000"/>
                </a:solidFill>
                <a:latin typeface="Roboto Condensed"/>
              </a:rPr>
              <a:t>Thúy</a:t>
            </a:r>
            <a:r>
              <a:rPr lang="en-US" sz="3999" dirty="0">
                <a:solidFill>
                  <a:srgbClr val="000000"/>
                </a:solidFill>
                <a:latin typeface="Roboto Condensed"/>
              </a:rPr>
              <a:t> </a:t>
            </a:r>
            <a:r>
              <a:rPr lang="en-US" sz="3999" dirty="0" err="1">
                <a:solidFill>
                  <a:srgbClr val="000000"/>
                </a:solidFill>
                <a:latin typeface="Roboto Condensed"/>
              </a:rPr>
              <a:t>Kiều</a:t>
            </a:r>
            <a:r>
              <a:rPr lang="en-US" sz="3999" dirty="0">
                <a:solidFill>
                  <a:srgbClr val="000000"/>
                </a:solidFill>
                <a:latin typeface="Roboto Condensed"/>
              </a:rPr>
              <a:t> </a:t>
            </a:r>
            <a:r>
              <a:rPr lang="en-US" sz="3999" dirty="0" err="1">
                <a:solidFill>
                  <a:srgbClr val="000000"/>
                </a:solidFill>
                <a:latin typeface="Roboto Condensed"/>
              </a:rPr>
              <a:t>từ</a:t>
            </a:r>
            <a:r>
              <a:rPr lang="en-US" sz="3999" dirty="0">
                <a:solidFill>
                  <a:srgbClr val="000000"/>
                </a:solidFill>
                <a:latin typeface="Roboto Condensed"/>
              </a:rPr>
              <a:t> </a:t>
            </a:r>
            <a:r>
              <a:rPr lang="en-US" sz="3999" dirty="0" err="1">
                <a:solidFill>
                  <a:srgbClr val="000000"/>
                </a:solidFill>
                <a:latin typeface="Roboto Condensed"/>
              </a:rPr>
              <a:t>biệt</a:t>
            </a:r>
            <a:r>
              <a:rPr lang="en-US" sz="3999" dirty="0">
                <a:solidFill>
                  <a:srgbClr val="000000"/>
                </a:solidFill>
                <a:latin typeface="Roboto Condensed"/>
              </a:rPr>
              <a:t> Kim </a:t>
            </a:r>
            <a:r>
              <a:rPr lang="en-US" sz="3999" dirty="0" err="1">
                <a:solidFill>
                  <a:srgbClr val="000000"/>
                </a:solidFill>
                <a:latin typeface="Roboto Condensed"/>
              </a:rPr>
              <a:t>Trọng</a:t>
            </a:r>
            <a:r>
              <a:rPr lang="en-US" sz="3999" dirty="0">
                <a:solidFill>
                  <a:srgbClr val="000000"/>
                </a:solidFill>
                <a:latin typeface="Roboto Condensed"/>
              </a:rPr>
              <a:t> </a:t>
            </a:r>
            <a:r>
              <a:rPr lang="en-US" sz="3999" dirty="0" err="1">
                <a:solidFill>
                  <a:srgbClr val="000000"/>
                </a:solidFill>
                <a:latin typeface="Roboto Condensed"/>
              </a:rPr>
              <a:t>để</a:t>
            </a:r>
            <a:r>
              <a:rPr lang="en-US" sz="3999" dirty="0">
                <a:solidFill>
                  <a:srgbClr val="000000"/>
                </a:solidFill>
                <a:latin typeface="Roboto Condensed"/>
              </a:rPr>
              <a:t> </a:t>
            </a:r>
            <a:r>
              <a:rPr lang="en-US" sz="3999" dirty="0" err="1">
                <a:solidFill>
                  <a:srgbClr val="000000"/>
                </a:solidFill>
                <a:latin typeface="Roboto Condensed"/>
              </a:rPr>
              <a:t>trở</a:t>
            </a:r>
            <a:r>
              <a:rPr lang="en-US" sz="3999" dirty="0">
                <a:solidFill>
                  <a:srgbClr val="000000"/>
                </a:solidFill>
                <a:latin typeface="Roboto Condensed"/>
              </a:rPr>
              <a:t> </a:t>
            </a:r>
            <a:r>
              <a:rPr lang="en-US" sz="3999" dirty="0" err="1">
                <a:solidFill>
                  <a:srgbClr val="000000"/>
                </a:solidFill>
                <a:latin typeface="Roboto Condensed"/>
              </a:rPr>
              <a:t>về</a:t>
            </a:r>
            <a:r>
              <a:rPr lang="en-US" sz="3999" dirty="0">
                <a:solidFill>
                  <a:srgbClr val="000000"/>
                </a:solidFill>
                <a:latin typeface="Roboto Condensed"/>
              </a:rPr>
              <a:t> </a:t>
            </a:r>
          </a:p>
        </p:txBody>
      </p:sp>
      <p:sp>
        <p:nvSpPr>
          <p:cNvPr id="11" name="Freeform 11"/>
          <p:cNvSpPr/>
          <p:nvPr/>
        </p:nvSpPr>
        <p:spPr>
          <a:xfrm>
            <a:off x="-3455589" y="735460"/>
            <a:ext cx="7761078" cy="11159990"/>
          </a:xfrm>
          <a:custGeom>
            <a:avLst/>
            <a:gdLst/>
            <a:ahLst/>
            <a:cxnLst/>
            <a:rect l="l" t="t" r="r" b="b"/>
            <a:pathLst>
              <a:path w="7761078" h="11159990">
                <a:moveTo>
                  <a:pt x="0" y="0"/>
                </a:moveTo>
                <a:lnTo>
                  <a:pt x="7761078" y="0"/>
                </a:lnTo>
                <a:lnTo>
                  <a:pt x="7761078" y="11159990"/>
                </a:lnTo>
                <a:lnTo>
                  <a:pt x="0" y="11159990"/>
                </a:lnTo>
                <a:lnTo>
                  <a:pt x="0" y="0"/>
                </a:lnTo>
                <a:close/>
              </a:path>
            </a:pathLst>
          </a:custGeom>
          <a:blipFill>
            <a:blip r:embed="rId8"/>
            <a:stretch>
              <a:fillRect/>
            </a:stretch>
          </a:blipFill>
        </p:spPr>
      </p:sp>
      <p:sp>
        <p:nvSpPr>
          <p:cNvPr id="12" name="TextBox 12"/>
          <p:cNvSpPr txBox="1"/>
          <p:nvPr/>
        </p:nvSpPr>
        <p:spPr>
          <a:xfrm>
            <a:off x="2769153" y="447098"/>
            <a:ext cx="7912296" cy="771526"/>
          </a:xfrm>
          <a:prstGeom prst="rect">
            <a:avLst/>
          </a:prstGeom>
        </p:spPr>
        <p:txBody>
          <a:bodyPr lIns="0" tIns="0" rIns="0" bIns="0" rtlCol="0" anchor="t">
            <a:spAutoFit/>
          </a:bodyPr>
          <a:lstStyle/>
          <a:p>
            <a:pPr algn="just">
              <a:lnSpc>
                <a:spcPts val="6299"/>
              </a:lnSpc>
            </a:pPr>
            <a:r>
              <a:rPr lang="en-US" sz="4499">
                <a:solidFill>
                  <a:srgbClr val="473B3B"/>
                </a:solidFill>
                <a:latin typeface="Roboto Condensed Bold"/>
              </a:rPr>
              <a:t>b. Nhân vật</a:t>
            </a:r>
          </a:p>
        </p:txBody>
      </p:sp>
      <p:sp>
        <p:nvSpPr>
          <p:cNvPr id="13" name="TextBox 13"/>
          <p:cNvSpPr txBox="1"/>
          <p:nvPr/>
        </p:nvSpPr>
        <p:spPr>
          <a:xfrm>
            <a:off x="3278658" y="1244024"/>
            <a:ext cx="10032447" cy="771526"/>
          </a:xfrm>
          <a:prstGeom prst="rect">
            <a:avLst/>
          </a:prstGeom>
        </p:spPr>
        <p:txBody>
          <a:bodyPr wrap="square" lIns="0" tIns="0" rIns="0" bIns="0" rtlCol="0" anchor="t">
            <a:spAutoFit/>
          </a:bodyPr>
          <a:lstStyle/>
          <a:p>
            <a:pPr algn="ctr">
              <a:lnSpc>
                <a:spcPts val="6299"/>
              </a:lnSpc>
              <a:spcBef>
                <a:spcPct val="0"/>
              </a:spcBef>
            </a:pPr>
            <a:r>
              <a:rPr lang="en-US" sz="4499" dirty="0" err="1">
                <a:solidFill>
                  <a:srgbClr val="B22033"/>
                </a:solidFill>
                <a:latin typeface="Roboto Condensed"/>
              </a:rPr>
              <a:t>Tâm</a:t>
            </a:r>
            <a:r>
              <a:rPr lang="en-US" sz="4499" dirty="0">
                <a:solidFill>
                  <a:srgbClr val="B22033"/>
                </a:solidFill>
                <a:latin typeface="Roboto Condensed"/>
              </a:rPr>
              <a:t> </a:t>
            </a:r>
            <a:r>
              <a:rPr lang="en-US" sz="4499" dirty="0" err="1">
                <a:solidFill>
                  <a:srgbClr val="B22033"/>
                </a:solidFill>
                <a:latin typeface="Roboto Condensed"/>
              </a:rPr>
              <a:t>trạng</a:t>
            </a:r>
            <a:r>
              <a:rPr lang="en-US" sz="4499" dirty="0">
                <a:solidFill>
                  <a:srgbClr val="B22033"/>
                </a:solidFill>
                <a:latin typeface="Roboto Condensed"/>
              </a:rPr>
              <a:t> </a:t>
            </a:r>
            <a:r>
              <a:rPr lang="en-US" sz="4499" dirty="0" err="1">
                <a:solidFill>
                  <a:srgbClr val="B22033"/>
                </a:solidFill>
                <a:latin typeface="Roboto Condensed"/>
              </a:rPr>
              <a:t>Thúy</a:t>
            </a:r>
            <a:r>
              <a:rPr lang="en-US" sz="4499" dirty="0">
                <a:solidFill>
                  <a:srgbClr val="B22033"/>
                </a:solidFill>
                <a:latin typeface="Roboto Condensed"/>
              </a:rPr>
              <a:t> </a:t>
            </a:r>
            <a:r>
              <a:rPr lang="en-US" sz="4499" dirty="0" err="1">
                <a:solidFill>
                  <a:srgbClr val="B22033"/>
                </a:solidFill>
                <a:latin typeface="Roboto Condensed"/>
              </a:rPr>
              <a:t>Kiều</a:t>
            </a:r>
            <a:r>
              <a:rPr lang="en-US" sz="4499" dirty="0">
                <a:solidFill>
                  <a:srgbClr val="B22033"/>
                </a:solidFill>
                <a:latin typeface="Roboto Condensed"/>
              </a:rPr>
              <a:t> </a:t>
            </a:r>
            <a:r>
              <a:rPr lang="en-US" sz="4499" dirty="0" err="1">
                <a:solidFill>
                  <a:srgbClr val="B22033"/>
                </a:solidFill>
                <a:latin typeface="Roboto Condensed"/>
              </a:rPr>
              <a:t>khi</a:t>
            </a:r>
            <a:r>
              <a:rPr lang="en-US" sz="4499" dirty="0">
                <a:solidFill>
                  <a:srgbClr val="B22033"/>
                </a:solidFill>
                <a:latin typeface="Roboto Condensed"/>
              </a:rPr>
              <a:t> </a:t>
            </a:r>
            <a:r>
              <a:rPr lang="en-US" sz="4499" dirty="0" err="1">
                <a:solidFill>
                  <a:srgbClr val="B22033"/>
                </a:solidFill>
                <a:latin typeface="Roboto Condensed"/>
              </a:rPr>
              <a:t>trở</a:t>
            </a:r>
            <a:r>
              <a:rPr lang="en-US" sz="4499" dirty="0">
                <a:solidFill>
                  <a:srgbClr val="B22033"/>
                </a:solidFill>
                <a:latin typeface="Roboto Condensed"/>
              </a:rPr>
              <a:t> </a:t>
            </a:r>
            <a:r>
              <a:rPr lang="en-US" sz="4499" dirty="0" err="1">
                <a:solidFill>
                  <a:srgbClr val="B22033"/>
                </a:solidFill>
                <a:latin typeface="Roboto Condensed"/>
              </a:rPr>
              <a:t>về</a:t>
            </a:r>
            <a:r>
              <a:rPr lang="en-US" sz="4499" dirty="0">
                <a:solidFill>
                  <a:srgbClr val="B22033"/>
                </a:solidFill>
                <a:latin typeface="Roboto Condensed"/>
              </a:rPr>
              <a:t> </a:t>
            </a:r>
            <a:r>
              <a:rPr lang="en-US" sz="4499" dirty="0" err="1">
                <a:solidFill>
                  <a:srgbClr val="B22033"/>
                </a:solidFill>
                <a:latin typeface="Roboto Condensed"/>
              </a:rPr>
              <a:t>khuê</a:t>
            </a:r>
            <a:r>
              <a:rPr lang="en-US" sz="4499" dirty="0">
                <a:solidFill>
                  <a:srgbClr val="B22033"/>
                </a:solidFill>
                <a:latin typeface="Roboto Condensed"/>
              </a:rPr>
              <a:t> </a:t>
            </a:r>
            <a:r>
              <a:rPr lang="en-US" sz="4499" dirty="0" err="1">
                <a:solidFill>
                  <a:srgbClr val="B22033"/>
                </a:solidFill>
                <a:latin typeface="Roboto Condensed"/>
              </a:rPr>
              <a:t>phòng</a:t>
            </a:r>
            <a:endParaRPr lang="en-US" sz="4499" dirty="0">
              <a:solidFill>
                <a:srgbClr val="B22033"/>
              </a:solidFill>
              <a:latin typeface="Roboto Condensed"/>
            </a:endParaRPr>
          </a:p>
        </p:txBody>
      </p:sp>
      <p:sp>
        <p:nvSpPr>
          <p:cNvPr id="14" name="TextBox 14"/>
          <p:cNvSpPr txBox="1"/>
          <p:nvPr/>
        </p:nvSpPr>
        <p:spPr>
          <a:xfrm>
            <a:off x="3435532" y="2933136"/>
            <a:ext cx="13284380" cy="2794000"/>
          </a:xfrm>
          <a:prstGeom prst="rect">
            <a:avLst/>
          </a:prstGeom>
        </p:spPr>
        <p:txBody>
          <a:bodyPr lIns="0" tIns="0" rIns="0" bIns="0" rtlCol="0" anchor="t">
            <a:spAutoFit/>
          </a:bodyPr>
          <a:lstStyle/>
          <a:p>
            <a:pPr algn="just">
              <a:lnSpc>
                <a:spcPts val="5599"/>
              </a:lnSpc>
              <a:spcBef>
                <a:spcPct val="0"/>
              </a:spcBef>
            </a:pPr>
            <a:endParaRPr dirty="0"/>
          </a:p>
          <a:p>
            <a:pPr algn="just">
              <a:lnSpc>
                <a:spcPts val="5599"/>
              </a:lnSpc>
              <a:spcBef>
                <a:spcPct val="0"/>
              </a:spcBef>
            </a:pPr>
            <a:r>
              <a:rPr lang="en-US" sz="3999" dirty="0">
                <a:solidFill>
                  <a:srgbClr val="000000"/>
                </a:solidFill>
                <a:latin typeface="Roboto Condensed"/>
              </a:rPr>
              <a:t>- </a:t>
            </a:r>
            <a:r>
              <a:rPr lang="en-US" sz="3999" dirty="0" err="1">
                <a:solidFill>
                  <a:srgbClr val="000000"/>
                </a:solidFill>
                <a:latin typeface="Roboto Condensed Bold"/>
              </a:rPr>
              <a:t>Bức</a:t>
            </a:r>
            <a:r>
              <a:rPr lang="en-US" sz="3999" dirty="0">
                <a:solidFill>
                  <a:srgbClr val="000000"/>
                </a:solidFill>
                <a:latin typeface="Roboto Condensed Bold"/>
              </a:rPr>
              <a:t> </a:t>
            </a:r>
            <a:r>
              <a:rPr lang="en-US" sz="3999" dirty="0" err="1">
                <a:solidFill>
                  <a:srgbClr val="000000"/>
                </a:solidFill>
                <a:latin typeface="Roboto Condensed Bold"/>
              </a:rPr>
              <a:t>tranh</a:t>
            </a:r>
            <a:r>
              <a:rPr lang="en-US" sz="3999" dirty="0">
                <a:solidFill>
                  <a:srgbClr val="000000"/>
                </a:solidFill>
                <a:latin typeface="Roboto Condensed Bold"/>
              </a:rPr>
              <a:t> </a:t>
            </a:r>
            <a:r>
              <a:rPr lang="en-US" sz="3999" dirty="0" err="1">
                <a:solidFill>
                  <a:srgbClr val="000000"/>
                </a:solidFill>
                <a:latin typeface="Roboto Condensed Bold"/>
              </a:rPr>
              <a:t>thiên</a:t>
            </a:r>
            <a:r>
              <a:rPr lang="en-US" sz="3999" dirty="0">
                <a:solidFill>
                  <a:srgbClr val="000000"/>
                </a:solidFill>
                <a:latin typeface="Roboto Condensed Bold"/>
              </a:rPr>
              <a:t> </a:t>
            </a:r>
            <a:r>
              <a:rPr lang="en-US" sz="3999" dirty="0" err="1">
                <a:solidFill>
                  <a:srgbClr val="000000"/>
                </a:solidFill>
                <a:latin typeface="Roboto Condensed Bold"/>
              </a:rPr>
              <a:t>nhiên</a:t>
            </a:r>
            <a:r>
              <a:rPr lang="en-US" sz="3999" dirty="0">
                <a:solidFill>
                  <a:srgbClr val="000000"/>
                </a:solidFill>
                <a:latin typeface="Roboto Condensed Bold"/>
              </a:rPr>
              <a:t>: </a:t>
            </a:r>
          </a:p>
          <a:p>
            <a:pPr algn="just">
              <a:lnSpc>
                <a:spcPts val="5599"/>
              </a:lnSpc>
              <a:spcBef>
                <a:spcPct val="0"/>
              </a:spcBef>
            </a:pPr>
            <a:r>
              <a:rPr lang="en-US" sz="3999" dirty="0">
                <a:solidFill>
                  <a:srgbClr val="000000"/>
                </a:solidFill>
                <a:latin typeface="Roboto Condensed"/>
              </a:rPr>
              <a:t>+ </a:t>
            </a:r>
            <a:r>
              <a:rPr lang="en-US" sz="3999" dirty="0" err="1">
                <a:solidFill>
                  <a:srgbClr val="000000"/>
                </a:solidFill>
                <a:latin typeface="Roboto Condensed Bold"/>
              </a:rPr>
              <a:t>Thời</a:t>
            </a:r>
            <a:r>
              <a:rPr lang="en-US" sz="3999" dirty="0">
                <a:solidFill>
                  <a:srgbClr val="000000"/>
                </a:solidFill>
                <a:latin typeface="Roboto Condensed Bold"/>
              </a:rPr>
              <a:t> </a:t>
            </a:r>
            <a:r>
              <a:rPr lang="en-US" sz="3999" dirty="0" err="1">
                <a:solidFill>
                  <a:srgbClr val="000000"/>
                </a:solidFill>
                <a:latin typeface="Roboto Condensed Bold"/>
              </a:rPr>
              <a:t>gian</a:t>
            </a:r>
            <a:r>
              <a:rPr lang="en-US" sz="3999" dirty="0">
                <a:solidFill>
                  <a:srgbClr val="000000"/>
                </a:solidFill>
                <a:latin typeface="Roboto Condensed Bold"/>
              </a:rPr>
              <a:t>:</a:t>
            </a:r>
            <a:r>
              <a:rPr lang="en-US" sz="3999" dirty="0">
                <a:solidFill>
                  <a:srgbClr val="000000"/>
                </a:solidFill>
                <a:latin typeface="Roboto Condensed"/>
              </a:rPr>
              <a:t> </a:t>
            </a:r>
            <a:r>
              <a:rPr lang="en-US" sz="3999" dirty="0">
                <a:solidFill>
                  <a:srgbClr val="000000"/>
                </a:solidFill>
                <a:latin typeface="Roboto Condensed Bold Italics"/>
              </a:rPr>
              <a:t>“</a:t>
            </a:r>
            <a:r>
              <a:rPr lang="en-US" sz="3999" dirty="0" err="1">
                <a:solidFill>
                  <a:srgbClr val="000000"/>
                </a:solidFill>
                <a:latin typeface="Roboto Condensed Bold Italics"/>
              </a:rPr>
              <a:t>bóng</a:t>
            </a:r>
            <a:r>
              <a:rPr lang="en-US" sz="3999" dirty="0">
                <a:solidFill>
                  <a:srgbClr val="000000"/>
                </a:solidFill>
                <a:latin typeface="Roboto Condensed Bold Italics"/>
              </a:rPr>
              <a:t> </a:t>
            </a:r>
            <a:r>
              <a:rPr lang="en-US" sz="3999" dirty="0" err="1">
                <a:solidFill>
                  <a:srgbClr val="000000"/>
                </a:solidFill>
                <a:latin typeface="Roboto Condensed Bold Italics"/>
              </a:rPr>
              <a:t>chiều</a:t>
            </a:r>
            <a:r>
              <a:rPr lang="en-US" sz="3999" dirty="0">
                <a:solidFill>
                  <a:srgbClr val="000000"/>
                </a:solidFill>
                <a:latin typeface="Roboto Condensed Bold Italics"/>
              </a:rPr>
              <a:t>”,“</a:t>
            </a:r>
            <a:r>
              <a:rPr lang="en-US" sz="3999" dirty="0" err="1">
                <a:solidFill>
                  <a:srgbClr val="000000"/>
                </a:solidFill>
                <a:latin typeface="Roboto Condensed Bold Italics"/>
              </a:rPr>
              <a:t>mặt</a:t>
            </a:r>
            <a:r>
              <a:rPr lang="en-US" sz="3999" dirty="0">
                <a:solidFill>
                  <a:srgbClr val="000000"/>
                </a:solidFill>
                <a:latin typeface="Roboto Condensed Bold Italics"/>
              </a:rPr>
              <a:t> </a:t>
            </a:r>
            <a:r>
              <a:rPr lang="en-US" sz="3999" dirty="0" err="1">
                <a:solidFill>
                  <a:srgbClr val="000000"/>
                </a:solidFill>
                <a:latin typeface="Roboto Condensed Bold Italics"/>
              </a:rPr>
              <a:t>trời</a:t>
            </a:r>
            <a:r>
              <a:rPr lang="en-US" sz="3999" dirty="0">
                <a:solidFill>
                  <a:srgbClr val="000000"/>
                </a:solidFill>
                <a:latin typeface="Roboto Condensed Bold Italics"/>
              </a:rPr>
              <a:t> </a:t>
            </a:r>
            <a:r>
              <a:rPr lang="en-US" sz="3999" dirty="0" err="1">
                <a:solidFill>
                  <a:srgbClr val="000000"/>
                </a:solidFill>
                <a:latin typeface="Roboto Condensed Bold Italics"/>
              </a:rPr>
              <a:t>gác</a:t>
            </a:r>
            <a:r>
              <a:rPr lang="en-US" sz="3999" dirty="0">
                <a:solidFill>
                  <a:srgbClr val="000000"/>
                </a:solidFill>
                <a:latin typeface="Roboto Condensed Bold Italics"/>
              </a:rPr>
              <a:t> </a:t>
            </a:r>
            <a:r>
              <a:rPr lang="en-US" sz="3999" dirty="0" err="1">
                <a:solidFill>
                  <a:srgbClr val="000000"/>
                </a:solidFill>
                <a:latin typeface="Roboto Condensed Bold Italics"/>
              </a:rPr>
              <a:t>núi</a:t>
            </a:r>
            <a:r>
              <a:rPr lang="en-US" sz="3999" dirty="0">
                <a:solidFill>
                  <a:srgbClr val="000000"/>
                </a:solidFill>
                <a:latin typeface="Roboto Condensed Bold Italics"/>
              </a:rPr>
              <a:t> </a:t>
            </a:r>
            <a:r>
              <a:rPr lang="en-US" sz="3999" dirty="0" err="1">
                <a:solidFill>
                  <a:srgbClr val="000000"/>
                </a:solidFill>
                <a:latin typeface="Roboto Condensed Bold Italics"/>
              </a:rPr>
              <a:t>chiêng</a:t>
            </a:r>
            <a:r>
              <a:rPr lang="en-US" sz="3999" dirty="0">
                <a:solidFill>
                  <a:srgbClr val="000000"/>
                </a:solidFill>
                <a:latin typeface="Roboto Condensed Bold Italics"/>
              </a:rPr>
              <a:t> </a:t>
            </a:r>
            <a:r>
              <a:rPr lang="en-US" sz="3999" dirty="0" err="1">
                <a:solidFill>
                  <a:srgbClr val="000000"/>
                </a:solidFill>
                <a:latin typeface="Roboto Condensed Bold Italics"/>
              </a:rPr>
              <a:t>đà</a:t>
            </a:r>
            <a:r>
              <a:rPr lang="en-US" sz="3999" dirty="0">
                <a:solidFill>
                  <a:srgbClr val="000000"/>
                </a:solidFill>
                <a:latin typeface="Roboto Condensed Bold Italics"/>
              </a:rPr>
              <a:t> </a:t>
            </a:r>
            <a:r>
              <a:rPr lang="en-US" sz="3999" dirty="0" err="1">
                <a:solidFill>
                  <a:srgbClr val="000000"/>
                </a:solidFill>
                <a:latin typeface="Roboto Condensed Bold Italics"/>
              </a:rPr>
              <a:t>thu</a:t>
            </a:r>
            <a:r>
              <a:rPr lang="en-US" sz="3999" dirty="0">
                <a:solidFill>
                  <a:srgbClr val="000000"/>
                </a:solidFill>
                <a:latin typeface="Roboto Condensed Bold Italics"/>
              </a:rPr>
              <a:t> </a:t>
            </a:r>
            <a:r>
              <a:rPr lang="en-US" sz="3999" dirty="0" err="1">
                <a:solidFill>
                  <a:srgbClr val="000000"/>
                </a:solidFill>
                <a:latin typeface="Roboto Condensed Bold Italics"/>
              </a:rPr>
              <a:t>không</a:t>
            </a:r>
            <a:r>
              <a:rPr lang="en-US" sz="3999" dirty="0">
                <a:solidFill>
                  <a:srgbClr val="000000"/>
                </a:solidFill>
                <a:latin typeface="Roboto Condensed"/>
              </a:rPr>
              <a:t>”: </a:t>
            </a:r>
            <a:r>
              <a:rPr lang="en-US" sz="3999" dirty="0" err="1">
                <a:solidFill>
                  <a:srgbClr val="000000"/>
                </a:solidFill>
                <a:latin typeface="Roboto Condensed"/>
              </a:rPr>
              <a:t>chiều</a:t>
            </a:r>
            <a:r>
              <a:rPr lang="en-US" sz="3999" dirty="0">
                <a:solidFill>
                  <a:srgbClr val="000000"/>
                </a:solidFill>
                <a:latin typeface="Roboto Condensed"/>
              </a:rPr>
              <a:t> </a:t>
            </a:r>
            <a:r>
              <a:rPr lang="en-US" sz="3999" dirty="0" err="1">
                <a:solidFill>
                  <a:srgbClr val="000000"/>
                </a:solidFill>
                <a:latin typeface="Roboto Condensed"/>
              </a:rPr>
              <a:t>tối</a:t>
            </a:r>
            <a:r>
              <a:rPr lang="en-US" sz="3999" dirty="0">
                <a:solidFill>
                  <a:srgbClr val="000000"/>
                </a:solidFill>
                <a:latin typeface="Roboto Condensed"/>
              </a:rPr>
              <a:t> </a:t>
            </a:r>
          </a:p>
        </p:txBody>
      </p:sp>
      <p:sp>
        <p:nvSpPr>
          <p:cNvPr id="15" name="TextBox 15"/>
          <p:cNvSpPr txBox="1"/>
          <p:nvPr/>
        </p:nvSpPr>
        <p:spPr>
          <a:xfrm>
            <a:off x="3435532" y="5752536"/>
            <a:ext cx="13284380" cy="4203700"/>
          </a:xfrm>
          <a:prstGeom prst="rect">
            <a:avLst/>
          </a:prstGeom>
        </p:spPr>
        <p:txBody>
          <a:bodyPr lIns="0" tIns="0" rIns="0" bIns="0" rtlCol="0" anchor="t">
            <a:spAutoFit/>
          </a:bodyPr>
          <a:lstStyle/>
          <a:p>
            <a:pPr algn="just">
              <a:lnSpc>
                <a:spcPts val="5599"/>
              </a:lnSpc>
              <a:spcBef>
                <a:spcPct val="0"/>
              </a:spcBef>
            </a:pPr>
            <a:r>
              <a:rPr lang="en-US" sz="3999" dirty="0">
                <a:solidFill>
                  <a:srgbClr val="000000"/>
                </a:solidFill>
                <a:latin typeface="Roboto Condensed"/>
              </a:rPr>
              <a:t>+ </a:t>
            </a:r>
            <a:r>
              <a:rPr lang="en-US" sz="3999" dirty="0" err="1">
                <a:solidFill>
                  <a:srgbClr val="000000"/>
                </a:solidFill>
                <a:latin typeface="Roboto Condensed Bold"/>
              </a:rPr>
              <a:t>Không</a:t>
            </a:r>
            <a:r>
              <a:rPr lang="en-US" sz="3999" dirty="0">
                <a:solidFill>
                  <a:srgbClr val="000000"/>
                </a:solidFill>
                <a:latin typeface="Roboto Condensed Bold"/>
              </a:rPr>
              <a:t> </a:t>
            </a:r>
            <a:r>
              <a:rPr lang="en-US" sz="3999" dirty="0" err="1">
                <a:solidFill>
                  <a:srgbClr val="000000"/>
                </a:solidFill>
                <a:latin typeface="Roboto Condensed Bold"/>
              </a:rPr>
              <a:t>gian</a:t>
            </a:r>
            <a:r>
              <a:rPr lang="en-US" sz="3999" dirty="0">
                <a:solidFill>
                  <a:srgbClr val="000000"/>
                </a:solidFill>
                <a:latin typeface="Roboto Condensed Bold"/>
              </a:rPr>
              <a:t>: </a:t>
            </a:r>
            <a:r>
              <a:rPr lang="en-US" sz="3999" dirty="0">
                <a:solidFill>
                  <a:srgbClr val="B22033"/>
                </a:solidFill>
                <a:latin typeface="Roboto Condensed Bold Italics"/>
              </a:rPr>
              <a:t>“</a:t>
            </a:r>
            <a:r>
              <a:rPr lang="en-US" sz="3999" dirty="0" err="1">
                <a:solidFill>
                  <a:srgbClr val="B22033"/>
                </a:solidFill>
                <a:latin typeface="Roboto Condensed Bold Italics"/>
              </a:rPr>
              <a:t>vàng</a:t>
            </a:r>
            <a:r>
              <a:rPr lang="en-US" sz="3999" dirty="0">
                <a:solidFill>
                  <a:srgbClr val="B22033"/>
                </a:solidFill>
                <a:latin typeface="Roboto Condensed Bold Italics"/>
              </a:rPr>
              <a:t> </a:t>
            </a:r>
            <a:r>
              <a:rPr lang="en-US" sz="3999" dirty="0" err="1">
                <a:solidFill>
                  <a:srgbClr val="B22033"/>
                </a:solidFill>
                <a:latin typeface="Roboto Condensed Bold Italics"/>
              </a:rPr>
              <a:t>treo</a:t>
            </a:r>
            <a:r>
              <a:rPr lang="en-US" sz="3999" dirty="0">
                <a:solidFill>
                  <a:srgbClr val="B22033"/>
                </a:solidFill>
                <a:latin typeface="Roboto Condensed Bold Italics"/>
              </a:rPr>
              <a:t> </a:t>
            </a:r>
            <a:r>
              <a:rPr lang="en-US" sz="3999" dirty="0" err="1">
                <a:solidFill>
                  <a:srgbClr val="B22033"/>
                </a:solidFill>
                <a:latin typeface="Roboto Condensed Bold Italics"/>
              </a:rPr>
              <a:t>ngấn</a:t>
            </a:r>
            <a:r>
              <a:rPr lang="en-US" sz="3999" dirty="0">
                <a:solidFill>
                  <a:srgbClr val="B22033"/>
                </a:solidFill>
                <a:latin typeface="Roboto Condensed Bold Italics"/>
              </a:rPr>
              <a:t> </a:t>
            </a:r>
            <a:r>
              <a:rPr lang="en-US" sz="3999" dirty="0" err="1">
                <a:solidFill>
                  <a:srgbClr val="B22033"/>
                </a:solidFill>
                <a:latin typeface="Roboto Condensed Bold Italics"/>
              </a:rPr>
              <a:t>nước</a:t>
            </a:r>
            <a:r>
              <a:rPr lang="en-US" sz="3999" dirty="0">
                <a:solidFill>
                  <a:srgbClr val="B22033"/>
                </a:solidFill>
                <a:latin typeface="Roboto Condensed Bold Italics"/>
              </a:rPr>
              <a:t>”, “</a:t>
            </a:r>
            <a:r>
              <a:rPr lang="en-US" sz="3999" dirty="0" err="1">
                <a:solidFill>
                  <a:srgbClr val="B22033"/>
                </a:solidFill>
                <a:latin typeface="Roboto Condensed Bold Italics"/>
              </a:rPr>
              <a:t>gương</a:t>
            </a:r>
            <a:r>
              <a:rPr lang="en-US" sz="3999" dirty="0">
                <a:solidFill>
                  <a:srgbClr val="B22033"/>
                </a:solidFill>
                <a:latin typeface="Roboto Condensed Bold Italics"/>
              </a:rPr>
              <a:t> </a:t>
            </a:r>
            <a:r>
              <a:rPr lang="en-US" sz="3999" dirty="0" err="1">
                <a:solidFill>
                  <a:srgbClr val="B22033"/>
                </a:solidFill>
                <a:latin typeface="Roboto Condensed Bold Italics"/>
              </a:rPr>
              <a:t>nga</a:t>
            </a:r>
            <a:r>
              <a:rPr lang="en-US" sz="3999" dirty="0">
                <a:solidFill>
                  <a:srgbClr val="B22033"/>
                </a:solidFill>
                <a:latin typeface="Roboto Condensed Bold Italics"/>
              </a:rPr>
              <a:t> </a:t>
            </a:r>
            <a:r>
              <a:rPr lang="en-US" sz="3999" dirty="0" err="1">
                <a:solidFill>
                  <a:srgbClr val="B22033"/>
                </a:solidFill>
                <a:latin typeface="Roboto Condensed Bold Italics"/>
              </a:rPr>
              <a:t>chênh</a:t>
            </a:r>
            <a:r>
              <a:rPr lang="en-US" sz="3999" dirty="0">
                <a:solidFill>
                  <a:srgbClr val="B22033"/>
                </a:solidFill>
                <a:latin typeface="Roboto Condensed Bold Italics"/>
              </a:rPr>
              <a:t> </a:t>
            </a:r>
            <a:r>
              <a:rPr lang="en-US" sz="3999" dirty="0" err="1">
                <a:solidFill>
                  <a:srgbClr val="B22033"/>
                </a:solidFill>
                <a:latin typeface="Roboto Condensed Bold Italics"/>
              </a:rPr>
              <a:t>chếch</a:t>
            </a:r>
            <a:r>
              <a:rPr lang="en-US" sz="3999" dirty="0">
                <a:solidFill>
                  <a:srgbClr val="B22033"/>
                </a:solidFill>
                <a:latin typeface="Roboto Condensed Bold Italics"/>
              </a:rPr>
              <a:t> </a:t>
            </a:r>
            <a:r>
              <a:rPr lang="en-US" sz="3999" dirty="0" err="1">
                <a:solidFill>
                  <a:srgbClr val="B22033"/>
                </a:solidFill>
                <a:latin typeface="Roboto Condensed Bold Italics"/>
              </a:rPr>
              <a:t>dòm</a:t>
            </a:r>
            <a:r>
              <a:rPr lang="en-US" sz="3999" dirty="0">
                <a:solidFill>
                  <a:srgbClr val="B22033"/>
                </a:solidFill>
                <a:latin typeface="Roboto Condensed Bold Italics"/>
              </a:rPr>
              <a:t> song”</a:t>
            </a:r>
            <a:r>
              <a:rPr lang="en-US" sz="3999" dirty="0">
                <a:solidFill>
                  <a:srgbClr val="000000"/>
                </a:solidFill>
                <a:latin typeface="Roboto Condensed"/>
              </a:rPr>
              <a:t>: </a:t>
            </a:r>
            <a:r>
              <a:rPr lang="en-US" sz="3999" dirty="0" err="1">
                <a:solidFill>
                  <a:srgbClr val="000000"/>
                </a:solidFill>
                <a:latin typeface="Roboto Condensed"/>
              </a:rPr>
              <a:t>vầng</a:t>
            </a:r>
            <a:r>
              <a:rPr lang="en-US" sz="3999" dirty="0">
                <a:solidFill>
                  <a:srgbClr val="000000"/>
                </a:solidFill>
                <a:latin typeface="Roboto Condensed"/>
              </a:rPr>
              <a:t> </a:t>
            </a:r>
            <a:r>
              <a:rPr lang="en-US" sz="3999" dirty="0" err="1">
                <a:solidFill>
                  <a:srgbClr val="000000"/>
                </a:solidFill>
                <a:latin typeface="Roboto Condensed"/>
              </a:rPr>
              <a:t>trăng</a:t>
            </a:r>
            <a:r>
              <a:rPr lang="en-US" sz="3999" dirty="0">
                <a:solidFill>
                  <a:srgbClr val="000000"/>
                </a:solidFill>
                <a:latin typeface="Roboto Condensed"/>
              </a:rPr>
              <a:t>, </a:t>
            </a:r>
            <a:r>
              <a:rPr lang="en-US" sz="3999" dirty="0" err="1">
                <a:solidFill>
                  <a:srgbClr val="000000"/>
                </a:solidFill>
                <a:latin typeface="Roboto Condensed"/>
              </a:rPr>
              <a:t>lên</a:t>
            </a:r>
            <a:r>
              <a:rPr lang="en-US" sz="3999" dirty="0">
                <a:solidFill>
                  <a:srgbClr val="000000"/>
                </a:solidFill>
                <a:latin typeface="Roboto Condensed"/>
              </a:rPr>
              <a:t> </a:t>
            </a:r>
            <a:r>
              <a:rPr lang="en-US" sz="3999" dirty="0" err="1">
                <a:solidFill>
                  <a:srgbClr val="000000"/>
                </a:solidFill>
                <a:latin typeface="Roboto Condensed"/>
              </a:rPr>
              <a:t>cao</a:t>
            </a:r>
            <a:r>
              <a:rPr lang="en-US" sz="3999" dirty="0">
                <a:solidFill>
                  <a:srgbClr val="000000"/>
                </a:solidFill>
                <a:latin typeface="Roboto Condensed"/>
              </a:rPr>
              <a:t> </a:t>
            </a:r>
            <a:r>
              <a:rPr lang="en-US" sz="3999" dirty="0" err="1">
                <a:solidFill>
                  <a:srgbClr val="000000"/>
                </a:solidFill>
                <a:latin typeface="Roboto Condensed"/>
              </a:rPr>
              <a:t>chiếu</a:t>
            </a:r>
            <a:r>
              <a:rPr lang="en-US" sz="3999" dirty="0">
                <a:solidFill>
                  <a:srgbClr val="000000"/>
                </a:solidFill>
                <a:latin typeface="Roboto Condensed"/>
              </a:rPr>
              <a:t> </a:t>
            </a:r>
            <a:r>
              <a:rPr lang="en-US" sz="3999" dirty="0" err="1">
                <a:solidFill>
                  <a:srgbClr val="000000"/>
                </a:solidFill>
                <a:latin typeface="Roboto Condensed"/>
              </a:rPr>
              <a:t>xuyên</a:t>
            </a:r>
            <a:r>
              <a:rPr lang="en-US" sz="3999" dirty="0">
                <a:solidFill>
                  <a:srgbClr val="000000"/>
                </a:solidFill>
                <a:latin typeface="Roboto Condensed"/>
              </a:rPr>
              <a:t> qua song </a:t>
            </a:r>
            <a:r>
              <a:rPr lang="en-US" sz="3999" dirty="0" err="1">
                <a:solidFill>
                  <a:srgbClr val="000000"/>
                </a:solidFill>
                <a:latin typeface="Roboto Condensed"/>
              </a:rPr>
              <a:t>cửa</a:t>
            </a:r>
            <a:r>
              <a:rPr lang="en-US" sz="3999" dirty="0">
                <a:solidFill>
                  <a:srgbClr val="000000"/>
                </a:solidFill>
                <a:latin typeface="Roboto Condensed"/>
              </a:rPr>
              <a:t>. </a:t>
            </a:r>
            <a:r>
              <a:rPr lang="en-US" sz="3999" dirty="0" err="1">
                <a:solidFill>
                  <a:srgbClr val="000000"/>
                </a:solidFill>
                <a:latin typeface="Roboto Condensed"/>
              </a:rPr>
              <a:t>Ánh</a:t>
            </a:r>
            <a:r>
              <a:rPr lang="en-US" sz="3999" dirty="0">
                <a:solidFill>
                  <a:srgbClr val="000000"/>
                </a:solidFill>
                <a:latin typeface="Roboto Condensed"/>
              </a:rPr>
              <a:t> </a:t>
            </a:r>
            <a:r>
              <a:rPr lang="en-US" sz="3999" dirty="0" err="1">
                <a:solidFill>
                  <a:srgbClr val="000000"/>
                </a:solidFill>
                <a:latin typeface="Roboto Condensed"/>
              </a:rPr>
              <a:t>trăng</a:t>
            </a:r>
            <a:r>
              <a:rPr lang="en-US" sz="3999" dirty="0">
                <a:solidFill>
                  <a:srgbClr val="000000"/>
                </a:solidFill>
                <a:latin typeface="Roboto Condensed"/>
              </a:rPr>
              <a:t> lung </a:t>
            </a:r>
            <a:r>
              <a:rPr lang="en-US" sz="3999" dirty="0" err="1">
                <a:solidFill>
                  <a:srgbClr val="000000"/>
                </a:solidFill>
                <a:latin typeface="Roboto Condensed"/>
              </a:rPr>
              <a:t>linh</a:t>
            </a:r>
            <a:r>
              <a:rPr lang="en-US" sz="3999" dirty="0">
                <a:solidFill>
                  <a:srgbClr val="000000"/>
                </a:solidFill>
                <a:latin typeface="Roboto Condensed"/>
              </a:rPr>
              <a:t> </a:t>
            </a:r>
            <a:r>
              <a:rPr lang="en-US" sz="3999" dirty="0" err="1">
                <a:solidFill>
                  <a:srgbClr val="000000"/>
                </a:solidFill>
                <a:latin typeface="Roboto Condensed"/>
              </a:rPr>
              <a:t>trên</a:t>
            </a:r>
            <a:r>
              <a:rPr lang="en-US" sz="3999" dirty="0">
                <a:solidFill>
                  <a:srgbClr val="000000"/>
                </a:solidFill>
                <a:latin typeface="Roboto Condensed"/>
              </a:rPr>
              <a:t> </a:t>
            </a:r>
            <a:r>
              <a:rPr lang="en-US" sz="3999" dirty="0" err="1">
                <a:solidFill>
                  <a:srgbClr val="000000"/>
                </a:solidFill>
                <a:latin typeface="Roboto Condensed"/>
              </a:rPr>
              <a:t>mặt</a:t>
            </a:r>
            <a:r>
              <a:rPr lang="en-US" sz="3999" dirty="0">
                <a:solidFill>
                  <a:srgbClr val="000000"/>
                </a:solidFill>
                <a:latin typeface="Roboto Condensed"/>
              </a:rPr>
              <a:t> </a:t>
            </a:r>
            <a:r>
              <a:rPr lang="en-US" sz="3999" dirty="0" err="1">
                <a:solidFill>
                  <a:srgbClr val="000000"/>
                </a:solidFill>
                <a:latin typeface="Roboto Condensed"/>
              </a:rPr>
              <a:t>nước</a:t>
            </a:r>
            <a:r>
              <a:rPr lang="en-US" sz="3999" dirty="0">
                <a:solidFill>
                  <a:srgbClr val="000000"/>
                </a:solidFill>
                <a:latin typeface="Roboto Condensed"/>
              </a:rPr>
              <a:t> </a:t>
            </a:r>
            <a:r>
              <a:rPr lang="en-US" sz="3999" dirty="0" err="1">
                <a:solidFill>
                  <a:srgbClr val="000000"/>
                </a:solidFill>
                <a:latin typeface="Roboto Condensed"/>
              </a:rPr>
              <a:t>và</a:t>
            </a:r>
            <a:r>
              <a:rPr lang="en-US" sz="3999" dirty="0">
                <a:solidFill>
                  <a:srgbClr val="000000"/>
                </a:solidFill>
                <a:latin typeface="Roboto Condensed"/>
              </a:rPr>
              <a:t> </a:t>
            </a:r>
            <a:r>
              <a:rPr lang="en-US" sz="3999" dirty="0" err="1">
                <a:solidFill>
                  <a:srgbClr val="000000"/>
                </a:solidFill>
                <a:latin typeface="Roboto Condensed"/>
              </a:rPr>
              <a:t>ngân</a:t>
            </a:r>
            <a:r>
              <a:rPr lang="en-US" sz="3999" dirty="0">
                <a:solidFill>
                  <a:srgbClr val="000000"/>
                </a:solidFill>
                <a:latin typeface="Roboto Condensed"/>
              </a:rPr>
              <a:t> </a:t>
            </a:r>
            <a:r>
              <a:rPr lang="en-US" sz="3999" dirty="0" err="1">
                <a:solidFill>
                  <a:srgbClr val="000000"/>
                </a:solidFill>
                <a:latin typeface="Roboto Condensed"/>
              </a:rPr>
              <a:t>ngấn</a:t>
            </a:r>
            <a:r>
              <a:rPr lang="en-US" sz="3999" dirty="0">
                <a:solidFill>
                  <a:srgbClr val="000000"/>
                </a:solidFill>
                <a:latin typeface="Roboto Condensed"/>
              </a:rPr>
              <a:t> </a:t>
            </a:r>
            <a:r>
              <a:rPr lang="en-US" sz="3999" dirty="0" err="1">
                <a:solidFill>
                  <a:srgbClr val="000000"/>
                </a:solidFill>
                <a:latin typeface="Roboto Condensed"/>
              </a:rPr>
              <a:t>theo</a:t>
            </a:r>
            <a:r>
              <a:rPr lang="en-US" sz="3999" dirty="0">
                <a:solidFill>
                  <a:srgbClr val="000000"/>
                </a:solidFill>
                <a:latin typeface="Roboto Condensed"/>
              </a:rPr>
              <a:t> </a:t>
            </a:r>
            <a:r>
              <a:rPr lang="en-US" sz="3999" dirty="0" err="1">
                <a:solidFill>
                  <a:srgbClr val="000000"/>
                </a:solidFill>
                <a:latin typeface="Roboto Condensed"/>
              </a:rPr>
              <a:t>nhịp</a:t>
            </a:r>
            <a:r>
              <a:rPr lang="en-US" sz="3999" dirty="0">
                <a:solidFill>
                  <a:srgbClr val="000000"/>
                </a:solidFill>
                <a:latin typeface="Roboto Condensed"/>
              </a:rPr>
              <a:t> </a:t>
            </a:r>
            <a:r>
              <a:rPr lang="en-US" sz="3999" dirty="0" err="1">
                <a:solidFill>
                  <a:srgbClr val="000000"/>
                </a:solidFill>
                <a:latin typeface="Roboto Condensed"/>
              </a:rPr>
              <a:t>dợn</a:t>
            </a:r>
            <a:r>
              <a:rPr lang="en-US" sz="3999" dirty="0">
                <a:solidFill>
                  <a:srgbClr val="000000"/>
                </a:solidFill>
                <a:latin typeface="Roboto Condensed"/>
              </a:rPr>
              <a:t> </a:t>
            </a:r>
            <a:r>
              <a:rPr lang="en-US" sz="3999" dirty="0" err="1">
                <a:solidFill>
                  <a:srgbClr val="000000"/>
                </a:solidFill>
                <a:latin typeface="Roboto Condensed"/>
              </a:rPr>
              <a:t>của</a:t>
            </a:r>
            <a:r>
              <a:rPr lang="en-US" sz="3999" dirty="0">
                <a:solidFill>
                  <a:srgbClr val="000000"/>
                </a:solidFill>
                <a:latin typeface="Roboto Condensed"/>
              </a:rPr>
              <a:t> </a:t>
            </a:r>
            <a:r>
              <a:rPr lang="en-US" sz="3999" dirty="0" err="1">
                <a:solidFill>
                  <a:srgbClr val="000000"/>
                </a:solidFill>
                <a:latin typeface="Roboto Condensed"/>
              </a:rPr>
              <a:t>sóng</a:t>
            </a:r>
            <a:r>
              <a:rPr lang="en-US" sz="3999" dirty="0">
                <a:solidFill>
                  <a:srgbClr val="000000"/>
                </a:solidFill>
                <a:latin typeface="Roboto Condensed"/>
              </a:rPr>
              <a:t> </a:t>
            </a:r>
            <a:r>
              <a:rPr lang="en-US" sz="3999" dirty="0" err="1">
                <a:solidFill>
                  <a:srgbClr val="000000"/>
                </a:solidFill>
                <a:latin typeface="Roboto Condensed"/>
              </a:rPr>
              <a:t>đồng</a:t>
            </a:r>
            <a:r>
              <a:rPr lang="en-US" sz="3999" dirty="0">
                <a:solidFill>
                  <a:srgbClr val="000000"/>
                </a:solidFill>
                <a:latin typeface="Roboto Condensed"/>
              </a:rPr>
              <a:t> </a:t>
            </a:r>
            <a:r>
              <a:rPr lang="en-US" sz="3999" dirty="0" err="1">
                <a:solidFill>
                  <a:srgbClr val="000000"/>
                </a:solidFill>
                <a:latin typeface="Roboto Condensed"/>
              </a:rPr>
              <a:t>thời</a:t>
            </a:r>
            <a:r>
              <a:rPr lang="en-US" sz="3999" dirty="0">
                <a:solidFill>
                  <a:srgbClr val="000000"/>
                </a:solidFill>
                <a:latin typeface="Roboto Condensed"/>
              </a:rPr>
              <a:t> </a:t>
            </a:r>
            <a:r>
              <a:rPr lang="en-US" sz="3999" dirty="0" err="1">
                <a:solidFill>
                  <a:srgbClr val="000000"/>
                </a:solidFill>
                <a:latin typeface="Roboto Condensed"/>
              </a:rPr>
              <a:t>trên</a:t>
            </a:r>
            <a:r>
              <a:rPr lang="en-US" sz="3999" dirty="0">
                <a:solidFill>
                  <a:srgbClr val="000000"/>
                </a:solidFill>
                <a:latin typeface="Roboto Condensed"/>
              </a:rPr>
              <a:t> </a:t>
            </a:r>
            <a:r>
              <a:rPr lang="en-US" sz="3999" dirty="0" err="1">
                <a:solidFill>
                  <a:srgbClr val="000000"/>
                </a:solidFill>
                <a:latin typeface="Roboto Condensed"/>
              </a:rPr>
              <a:t>sân</a:t>
            </a:r>
            <a:r>
              <a:rPr lang="en-US" sz="3999" dirty="0">
                <a:solidFill>
                  <a:srgbClr val="000000"/>
                </a:solidFill>
                <a:latin typeface="Roboto Condensed"/>
              </a:rPr>
              <a:t> </a:t>
            </a:r>
            <a:r>
              <a:rPr lang="en-US" sz="3999" dirty="0" err="1">
                <a:solidFill>
                  <a:srgbClr val="000000"/>
                </a:solidFill>
                <a:latin typeface="Roboto Condensed"/>
              </a:rPr>
              <a:t>thì</a:t>
            </a:r>
            <a:r>
              <a:rPr lang="en-US" sz="3999" dirty="0">
                <a:solidFill>
                  <a:srgbClr val="000000"/>
                </a:solidFill>
                <a:latin typeface="Roboto Condensed"/>
              </a:rPr>
              <a:t> </a:t>
            </a:r>
            <a:r>
              <a:rPr lang="en-US" sz="3999" dirty="0" err="1">
                <a:solidFill>
                  <a:srgbClr val="000000"/>
                </a:solidFill>
                <a:latin typeface="Roboto Condensed"/>
              </a:rPr>
              <a:t>ánh</a:t>
            </a:r>
            <a:r>
              <a:rPr lang="en-US" sz="3999" dirty="0">
                <a:solidFill>
                  <a:srgbClr val="000000"/>
                </a:solidFill>
                <a:latin typeface="Roboto Condensed"/>
              </a:rPr>
              <a:t> </a:t>
            </a:r>
            <a:r>
              <a:rPr lang="en-US" sz="3999" dirty="0" err="1">
                <a:solidFill>
                  <a:srgbClr val="000000"/>
                </a:solidFill>
                <a:latin typeface="Roboto Condensed"/>
              </a:rPr>
              <a:t>trăng</a:t>
            </a:r>
            <a:r>
              <a:rPr lang="en-US" sz="3999" dirty="0">
                <a:solidFill>
                  <a:srgbClr val="000000"/>
                </a:solidFill>
                <a:latin typeface="Roboto Condensed"/>
              </a:rPr>
              <a:t> </a:t>
            </a:r>
            <a:r>
              <a:rPr lang="en-US" sz="3999" dirty="0" err="1">
                <a:solidFill>
                  <a:srgbClr val="000000"/>
                </a:solidFill>
                <a:latin typeface="Roboto Condensed"/>
              </a:rPr>
              <a:t>xuyên</a:t>
            </a:r>
            <a:r>
              <a:rPr lang="en-US" sz="3999" dirty="0">
                <a:solidFill>
                  <a:srgbClr val="000000"/>
                </a:solidFill>
                <a:latin typeface="Roboto Condensed"/>
              </a:rPr>
              <a:t> qua </a:t>
            </a:r>
            <a:r>
              <a:rPr lang="en-US" sz="3999" dirty="0" err="1">
                <a:solidFill>
                  <a:srgbClr val="000000"/>
                </a:solidFill>
                <a:latin typeface="Roboto Condensed"/>
              </a:rPr>
              <a:t>cành</a:t>
            </a:r>
            <a:r>
              <a:rPr lang="en-US" sz="3999" dirty="0">
                <a:solidFill>
                  <a:srgbClr val="000000"/>
                </a:solidFill>
                <a:latin typeface="Roboto Condensed"/>
              </a:rPr>
              <a:t> </a:t>
            </a:r>
            <a:r>
              <a:rPr lang="en-US" sz="3999" dirty="0" err="1">
                <a:solidFill>
                  <a:srgbClr val="000000"/>
                </a:solidFill>
                <a:latin typeface="Roboto Condensed"/>
              </a:rPr>
              <a:t>lá</a:t>
            </a:r>
            <a:r>
              <a:rPr lang="en-US" sz="3999" dirty="0">
                <a:solidFill>
                  <a:srgbClr val="000000"/>
                </a:solidFill>
                <a:latin typeface="Roboto Condensed"/>
              </a:rPr>
              <a:t> </a:t>
            </a:r>
            <a:r>
              <a:rPr lang="en-US" sz="3999" dirty="0" err="1">
                <a:solidFill>
                  <a:srgbClr val="000000"/>
                </a:solidFill>
                <a:latin typeface="Roboto Condensed"/>
              </a:rPr>
              <a:t>tạo</a:t>
            </a:r>
            <a:r>
              <a:rPr lang="en-US" sz="3999" dirty="0">
                <a:solidFill>
                  <a:srgbClr val="000000"/>
                </a:solidFill>
                <a:latin typeface="Roboto Condensed"/>
              </a:rPr>
              <a:t> </a:t>
            </a:r>
            <a:r>
              <a:rPr lang="en-US" sz="3999" dirty="0" err="1">
                <a:solidFill>
                  <a:srgbClr val="000000"/>
                </a:solidFill>
                <a:latin typeface="Roboto Condensed"/>
              </a:rPr>
              <a:t>thành</a:t>
            </a:r>
            <a:r>
              <a:rPr lang="en-US" sz="3999" dirty="0">
                <a:solidFill>
                  <a:srgbClr val="000000"/>
                </a:solidFill>
                <a:latin typeface="Roboto Condensed"/>
              </a:rPr>
              <a:t> </a:t>
            </a:r>
            <a:r>
              <a:rPr lang="en-US" sz="3999" dirty="0" err="1">
                <a:solidFill>
                  <a:srgbClr val="000000"/>
                </a:solidFill>
                <a:latin typeface="Roboto Condensed"/>
              </a:rPr>
              <a:t>những</a:t>
            </a:r>
            <a:r>
              <a:rPr lang="en-US" sz="3999" dirty="0">
                <a:solidFill>
                  <a:srgbClr val="000000"/>
                </a:solidFill>
                <a:latin typeface="Roboto Condensed"/>
              </a:rPr>
              <a:t> </a:t>
            </a:r>
            <a:r>
              <a:rPr lang="en-US" sz="3999" dirty="0" err="1">
                <a:solidFill>
                  <a:srgbClr val="000000"/>
                </a:solidFill>
                <a:latin typeface="Roboto Condensed"/>
              </a:rPr>
              <a:t>đốm</a:t>
            </a:r>
            <a:r>
              <a:rPr lang="en-US" sz="3999" dirty="0">
                <a:solidFill>
                  <a:srgbClr val="000000"/>
                </a:solidFill>
                <a:latin typeface="Roboto Condensed"/>
              </a:rPr>
              <a:t> </a:t>
            </a:r>
            <a:r>
              <a:rPr lang="en-US" sz="3999" dirty="0" err="1">
                <a:solidFill>
                  <a:srgbClr val="000000"/>
                </a:solidFill>
                <a:latin typeface="Roboto Condensed"/>
              </a:rPr>
              <a:t>sáng</a:t>
            </a:r>
            <a:r>
              <a:rPr lang="en-US" sz="3999" dirty="0">
                <a:solidFill>
                  <a:srgbClr val="000000"/>
                </a:solidFill>
                <a:latin typeface="Roboto Condensed"/>
              </a:rPr>
              <a:t> </a:t>
            </a:r>
            <a:r>
              <a:rPr lang="en-US" sz="3999" dirty="0" err="1">
                <a:solidFill>
                  <a:srgbClr val="000000"/>
                </a:solidFill>
                <a:latin typeface="Roboto Condensed"/>
              </a:rPr>
              <a:t>trên</a:t>
            </a:r>
            <a:r>
              <a:rPr lang="en-US" sz="3999" dirty="0">
                <a:solidFill>
                  <a:srgbClr val="000000"/>
                </a:solidFill>
                <a:latin typeface="Roboto Condensed"/>
              </a:rPr>
              <a:t> </a:t>
            </a:r>
            <a:r>
              <a:rPr lang="en-US" sz="3999" dirty="0" err="1">
                <a:solidFill>
                  <a:srgbClr val="000000"/>
                </a:solidFill>
                <a:latin typeface="Roboto Condensed"/>
              </a:rPr>
              <a:t>mặt</a:t>
            </a:r>
            <a:r>
              <a:rPr lang="en-US" sz="3999" dirty="0">
                <a:solidFill>
                  <a:srgbClr val="000000"/>
                </a:solidFill>
                <a:latin typeface="Roboto Condensed"/>
              </a:rPr>
              <a:t> </a:t>
            </a:r>
            <a:r>
              <a:rPr lang="en-US" sz="3999" dirty="0" err="1">
                <a:solidFill>
                  <a:srgbClr val="000000"/>
                </a:solidFill>
                <a:latin typeface="Roboto Condensed"/>
              </a:rPr>
              <a:t>đất</a:t>
            </a:r>
            <a:r>
              <a:rPr lang="en-US" sz="3999" dirty="0">
                <a:solidFill>
                  <a:srgbClr val="000000"/>
                </a:solidFill>
                <a:latin typeface="Roboto Condensed"/>
              </a:rPr>
              <a:t>. </a:t>
            </a:r>
            <a:r>
              <a:rPr lang="en-US" sz="3999" dirty="0" err="1">
                <a:solidFill>
                  <a:srgbClr val="000000"/>
                </a:solidFill>
                <a:latin typeface="Roboto Condensed"/>
              </a:rPr>
              <a:t>Không</a:t>
            </a:r>
            <a:r>
              <a:rPr lang="en-US" sz="3999" dirty="0">
                <a:solidFill>
                  <a:srgbClr val="000000"/>
                </a:solidFill>
                <a:latin typeface="Roboto Condensed"/>
              </a:rPr>
              <a:t> </a:t>
            </a:r>
            <a:r>
              <a:rPr lang="en-US" sz="3999" dirty="0" err="1">
                <a:solidFill>
                  <a:srgbClr val="000000"/>
                </a:solidFill>
                <a:latin typeface="Roboto Condensed"/>
              </a:rPr>
              <a:t>gian</a:t>
            </a:r>
            <a:r>
              <a:rPr lang="en-US" sz="3999" dirty="0">
                <a:solidFill>
                  <a:srgbClr val="000000"/>
                </a:solidFill>
                <a:latin typeface="Roboto Condensed"/>
              </a:rPr>
              <a:t> </a:t>
            </a:r>
            <a:r>
              <a:rPr lang="en-US" sz="3999" dirty="0" err="1">
                <a:solidFill>
                  <a:srgbClr val="000000"/>
                </a:solidFill>
                <a:latin typeface="Roboto Condensed"/>
              </a:rPr>
              <a:t>thoáng</a:t>
            </a:r>
            <a:r>
              <a:rPr lang="en-US" sz="3999" dirty="0">
                <a:solidFill>
                  <a:srgbClr val="000000"/>
                </a:solidFill>
                <a:latin typeface="Roboto Condensed"/>
              </a:rPr>
              <a:t> </a:t>
            </a:r>
            <a:r>
              <a:rPr lang="en-US" sz="3999" dirty="0" err="1">
                <a:solidFill>
                  <a:srgbClr val="000000"/>
                </a:solidFill>
                <a:latin typeface="Roboto Condensed"/>
              </a:rPr>
              <a:t>đạt</a:t>
            </a:r>
            <a:r>
              <a:rPr lang="en-US" sz="3999" dirty="0">
                <a:solidFill>
                  <a:srgbClr val="000000"/>
                </a:solidFill>
                <a:latin typeface="Roboto Condensed"/>
              </a:rPr>
              <a:t>, lung </a:t>
            </a:r>
            <a:r>
              <a:rPr lang="en-US" sz="3999" dirty="0" err="1">
                <a:solidFill>
                  <a:srgbClr val="000000"/>
                </a:solidFill>
                <a:latin typeface="Roboto Condensed"/>
              </a:rPr>
              <a:t>linh</a:t>
            </a:r>
            <a:r>
              <a:rPr lang="en-US" sz="3999" dirty="0">
                <a:solidFill>
                  <a:srgbClr val="000000"/>
                </a:solidFill>
                <a:latin typeface="Roboto Condensed"/>
              </a:rPr>
              <a:t>, </a:t>
            </a:r>
            <a:r>
              <a:rPr lang="en-US" sz="3999" dirty="0" err="1">
                <a:solidFill>
                  <a:srgbClr val="000000"/>
                </a:solidFill>
                <a:latin typeface="Roboto Condensed"/>
              </a:rPr>
              <a:t>thơ</a:t>
            </a:r>
            <a:r>
              <a:rPr lang="en-US" sz="3999" dirty="0">
                <a:solidFill>
                  <a:srgbClr val="000000"/>
                </a:solidFill>
                <a:latin typeface="Roboto Condensed"/>
              </a:rPr>
              <a:t> </a:t>
            </a:r>
            <a:r>
              <a:rPr lang="en-US" sz="3999" dirty="0" err="1">
                <a:solidFill>
                  <a:srgbClr val="000000"/>
                </a:solidFill>
                <a:latin typeface="Roboto Condensed"/>
              </a:rPr>
              <a:t>mộng</a:t>
            </a:r>
            <a:r>
              <a:rPr lang="en-US" sz="3999" dirty="0">
                <a:solidFill>
                  <a:srgbClr val="000000"/>
                </a:solidFill>
                <a:latin typeface="Roboto Condensed"/>
              </a:rPr>
              <a:t>.</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inVertical)">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barn(inVertical)">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barn(inVertical)">
                                      <p:cBhvr>
                                        <p:cTn id="2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4"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rot="-10800000">
            <a:off x="28111"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a:stretch>
          </a:blipFill>
        </p:spPr>
      </p:sp>
      <p:sp>
        <p:nvSpPr>
          <p:cNvPr id="3" name="Freeform 3"/>
          <p:cNvSpPr/>
          <p:nvPr/>
        </p:nvSpPr>
        <p:spPr>
          <a:xfrm>
            <a:off x="-3264750" y="-667800"/>
            <a:ext cx="5169750" cy="5430200"/>
          </a:xfrm>
          <a:custGeom>
            <a:avLst/>
            <a:gdLst/>
            <a:ahLst/>
            <a:cxnLst/>
            <a:rect l="l" t="t" r="r" b="b"/>
            <a:pathLst>
              <a:path w="5169750" h="5430200">
                <a:moveTo>
                  <a:pt x="0" y="0"/>
                </a:moveTo>
                <a:lnTo>
                  <a:pt x="5169750" y="0"/>
                </a:lnTo>
                <a:lnTo>
                  <a:pt x="5169750" y="5430200"/>
                </a:lnTo>
                <a:lnTo>
                  <a:pt x="0" y="5430200"/>
                </a:lnTo>
                <a:lnTo>
                  <a:pt x="0" y="0"/>
                </a:lnTo>
                <a:close/>
              </a:path>
            </a:pathLst>
          </a:custGeom>
          <a:blipFill>
            <a:blip r:embed="rId4"/>
            <a:stretch>
              <a:fillRect/>
            </a:stretch>
          </a:blipFill>
        </p:spPr>
      </p:sp>
      <p:sp>
        <p:nvSpPr>
          <p:cNvPr id="4" name="Freeform 4"/>
          <p:cNvSpPr/>
          <p:nvPr/>
        </p:nvSpPr>
        <p:spPr>
          <a:xfrm>
            <a:off x="15942910" y="250960"/>
            <a:ext cx="1920140" cy="969000"/>
          </a:xfrm>
          <a:custGeom>
            <a:avLst/>
            <a:gdLst/>
            <a:ahLst/>
            <a:cxnLst/>
            <a:rect l="l" t="t" r="r" b="b"/>
            <a:pathLst>
              <a:path w="1920140" h="969000">
                <a:moveTo>
                  <a:pt x="0" y="0"/>
                </a:moveTo>
                <a:lnTo>
                  <a:pt x="1920140" y="0"/>
                </a:lnTo>
                <a:lnTo>
                  <a:pt x="1920140" y="969000"/>
                </a:lnTo>
                <a:lnTo>
                  <a:pt x="0" y="969000"/>
                </a:lnTo>
                <a:lnTo>
                  <a:pt x="0" y="0"/>
                </a:lnTo>
                <a:close/>
              </a:path>
            </a:pathLst>
          </a:custGeom>
          <a:blipFill>
            <a:blip r:embed="rId5"/>
            <a:stretch>
              <a:fillRect/>
            </a:stretch>
          </a:blipFill>
        </p:spPr>
      </p:sp>
      <p:sp>
        <p:nvSpPr>
          <p:cNvPr id="5" name="Freeform 5"/>
          <p:cNvSpPr/>
          <p:nvPr/>
        </p:nvSpPr>
        <p:spPr>
          <a:xfrm flipH="1">
            <a:off x="16719912" y="5638800"/>
            <a:ext cx="2523624" cy="5772150"/>
          </a:xfrm>
          <a:custGeom>
            <a:avLst/>
            <a:gdLst/>
            <a:ahLst/>
            <a:cxnLst/>
            <a:rect l="l" t="t" r="r" b="b"/>
            <a:pathLst>
              <a:path w="2523624" h="5772150">
                <a:moveTo>
                  <a:pt x="2523624" y="0"/>
                </a:moveTo>
                <a:lnTo>
                  <a:pt x="0" y="0"/>
                </a:lnTo>
                <a:lnTo>
                  <a:pt x="0" y="5772150"/>
                </a:lnTo>
                <a:lnTo>
                  <a:pt x="2523624" y="5772150"/>
                </a:lnTo>
                <a:lnTo>
                  <a:pt x="2523624" y="0"/>
                </a:lnTo>
                <a:close/>
              </a:path>
            </a:pathLst>
          </a:custGeom>
          <a:blipFill>
            <a:blip r:embed="rId6"/>
            <a:stretch>
              <a:fillRect/>
            </a:stretch>
          </a:blipFill>
        </p:spPr>
      </p:sp>
      <p:sp>
        <p:nvSpPr>
          <p:cNvPr id="6" name="Freeform 6"/>
          <p:cNvSpPr/>
          <p:nvPr/>
        </p:nvSpPr>
        <p:spPr>
          <a:xfrm>
            <a:off x="0" y="7535130"/>
            <a:ext cx="18269414" cy="2751870"/>
          </a:xfrm>
          <a:custGeom>
            <a:avLst/>
            <a:gdLst/>
            <a:ahLst/>
            <a:cxnLst/>
            <a:rect l="l" t="t" r="r" b="b"/>
            <a:pathLst>
              <a:path w="18269414" h="2751870">
                <a:moveTo>
                  <a:pt x="0" y="0"/>
                </a:moveTo>
                <a:lnTo>
                  <a:pt x="18269414" y="0"/>
                </a:lnTo>
                <a:lnTo>
                  <a:pt x="18269414" y="2751870"/>
                </a:lnTo>
                <a:lnTo>
                  <a:pt x="0" y="2751870"/>
                </a:lnTo>
                <a:lnTo>
                  <a:pt x="0" y="0"/>
                </a:lnTo>
                <a:close/>
              </a:path>
            </a:pathLst>
          </a:custGeom>
          <a:blipFill>
            <a:blip r:embed="rId7"/>
            <a:stretch>
              <a:fillRect b="-120190"/>
            </a:stretch>
          </a:blipFill>
        </p:spPr>
      </p:sp>
      <p:pic>
        <p:nvPicPr>
          <p:cNvPr id="7" name="Picture 7"/>
          <p:cNvPicPr>
            <a:picLocks noChangeAspect="1"/>
          </p:cNvPicPr>
          <p:nvPr/>
        </p:nvPicPr>
        <p:blipFill>
          <a:blip r:embed="rId8"/>
          <a:srcRect/>
          <a:stretch>
            <a:fillRect/>
          </a:stretch>
        </p:blipFill>
        <p:spPr>
          <a:xfrm>
            <a:off x="2719389" y="5869320"/>
            <a:ext cx="1591448" cy="1241329"/>
          </a:xfrm>
          <a:prstGeom prst="rect">
            <a:avLst/>
          </a:prstGeom>
        </p:spPr>
      </p:pic>
      <p:sp>
        <p:nvSpPr>
          <p:cNvPr id="8" name="TextBox 8"/>
          <p:cNvSpPr txBox="1"/>
          <p:nvPr/>
        </p:nvSpPr>
        <p:spPr>
          <a:xfrm>
            <a:off x="2514601" y="1001136"/>
            <a:ext cx="11587916" cy="5184212"/>
          </a:xfrm>
          <a:prstGeom prst="rect">
            <a:avLst/>
          </a:prstGeom>
        </p:spPr>
        <p:txBody>
          <a:bodyPr wrap="square" lIns="0" tIns="0" rIns="0" bIns="0" rtlCol="0" anchor="t">
            <a:spAutoFit/>
          </a:bodyPr>
          <a:lstStyle/>
          <a:p>
            <a:pPr algn="ctr">
              <a:lnSpc>
                <a:spcPts val="10056"/>
              </a:lnSpc>
            </a:pPr>
            <a:r>
              <a:rPr lang="en-US" sz="7183" dirty="0" err="1">
                <a:solidFill>
                  <a:srgbClr val="000000"/>
                </a:solidFill>
                <a:latin typeface="#9Slide05 Braxton Regular 2"/>
              </a:rPr>
              <a:t>Ví</a:t>
            </a:r>
            <a:r>
              <a:rPr lang="en-US" sz="7183" dirty="0">
                <a:solidFill>
                  <a:srgbClr val="000000"/>
                </a:solidFill>
                <a:latin typeface="#9Slide05 Braxton Regular 2"/>
              </a:rPr>
              <a:t> </a:t>
            </a:r>
            <a:r>
              <a:rPr lang="en-US" sz="7183" dirty="0" err="1">
                <a:solidFill>
                  <a:srgbClr val="000000"/>
                </a:solidFill>
                <a:latin typeface="#9Slide05 Braxton Regular 2"/>
              </a:rPr>
              <a:t>dụ</a:t>
            </a:r>
            <a:r>
              <a:rPr lang="en-US" sz="7183" dirty="0">
                <a:solidFill>
                  <a:srgbClr val="000000"/>
                </a:solidFill>
                <a:latin typeface="#9Slide05 Braxton Regular 2"/>
              </a:rPr>
              <a:t> 3: </a:t>
            </a:r>
            <a:r>
              <a:rPr lang="en-US" sz="7183" dirty="0" err="1">
                <a:solidFill>
                  <a:srgbClr val="B22033"/>
                </a:solidFill>
                <a:latin typeface="#9Slide05 Braxton Regular 2"/>
              </a:rPr>
              <a:t>Cỏ</a:t>
            </a:r>
            <a:r>
              <a:rPr lang="en-US" sz="7183" dirty="0">
                <a:solidFill>
                  <a:srgbClr val="B22033"/>
                </a:solidFill>
                <a:latin typeface="#9Slide05 Braxton Regular 2"/>
              </a:rPr>
              <a:t> non </a:t>
            </a:r>
            <a:r>
              <a:rPr lang="en-US" sz="7183" dirty="0" err="1">
                <a:solidFill>
                  <a:srgbClr val="B22033"/>
                </a:solidFill>
                <a:latin typeface="#9Slide05 Braxton Regular 2"/>
              </a:rPr>
              <a:t>xanh</a:t>
            </a:r>
            <a:r>
              <a:rPr lang="en-US" sz="7183" dirty="0">
                <a:solidFill>
                  <a:srgbClr val="B22033"/>
                </a:solidFill>
                <a:latin typeface="#9Slide05 Braxton Regular 2"/>
              </a:rPr>
              <a:t> </a:t>
            </a:r>
            <a:r>
              <a:rPr lang="en-US" sz="7183" dirty="0" err="1">
                <a:solidFill>
                  <a:srgbClr val="B22033"/>
                </a:solidFill>
                <a:latin typeface="#9Slide05 Braxton Regular 2"/>
              </a:rPr>
              <a:t>tận</a:t>
            </a:r>
            <a:r>
              <a:rPr lang="en-US" sz="7183" dirty="0">
                <a:solidFill>
                  <a:srgbClr val="B22033"/>
                </a:solidFill>
                <a:latin typeface="#9Slide05 Braxton Regular 2"/>
              </a:rPr>
              <a:t> </a:t>
            </a:r>
            <a:r>
              <a:rPr lang="en-US" sz="7183" dirty="0" err="1">
                <a:solidFill>
                  <a:srgbClr val="B22033"/>
                </a:solidFill>
                <a:latin typeface="#9Slide05 Braxton Regular 2"/>
              </a:rPr>
              <a:t>chân</a:t>
            </a:r>
            <a:r>
              <a:rPr lang="en-US" sz="7183" dirty="0">
                <a:solidFill>
                  <a:srgbClr val="B22033"/>
                </a:solidFill>
                <a:latin typeface="#9Slide05 Braxton Regular 2"/>
              </a:rPr>
              <a:t> </a:t>
            </a:r>
            <a:r>
              <a:rPr lang="en-US" sz="7183" dirty="0" err="1">
                <a:solidFill>
                  <a:srgbClr val="B22033"/>
                </a:solidFill>
                <a:latin typeface="#9Slide05 Braxton Regular 2"/>
              </a:rPr>
              <a:t>trời</a:t>
            </a:r>
            <a:endParaRPr lang="en-US" sz="7183" dirty="0">
              <a:solidFill>
                <a:srgbClr val="B22033"/>
              </a:solidFill>
              <a:latin typeface="#9Slide05 Braxton Regular 2"/>
            </a:endParaRPr>
          </a:p>
          <a:p>
            <a:pPr algn="ctr">
              <a:lnSpc>
                <a:spcPts val="10056"/>
              </a:lnSpc>
            </a:pPr>
            <a:r>
              <a:rPr lang="en-US" sz="7183" dirty="0" err="1">
                <a:solidFill>
                  <a:srgbClr val="B22033"/>
                </a:solidFill>
                <a:latin typeface="#9Slide05 Braxton Regular 2"/>
              </a:rPr>
              <a:t>Cành</a:t>
            </a:r>
            <a:r>
              <a:rPr lang="en-US" sz="7183" dirty="0">
                <a:solidFill>
                  <a:srgbClr val="B22033"/>
                </a:solidFill>
                <a:latin typeface="#9Slide05 Braxton Regular 2"/>
              </a:rPr>
              <a:t> </a:t>
            </a:r>
            <a:r>
              <a:rPr lang="en-US" sz="7183" dirty="0" err="1">
                <a:solidFill>
                  <a:srgbClr val="B22033"/>
                </a:solidFill>
                <a:latin typeface="#9Slide05 Braxton Regular 2"/>
              </a:rPr>
              <a:t>lê</a:t>
            </a:r>
            <a:r>
              <a:rPr lang="en-US" sz="7183" dirty="0">
                <a:solidFill>
                  <a:srgbClr val="B22033"/>
                </a:solidFill>
                <a:latin typeface="#9Slide05 Braxton Regular 2"/>
              </a:rPr>
              <a:t> </a:t>
            </a:r>
            <a:r>
              <a:rPr lang="en-US" sz="7183" dirty="0" err="1">
                <a:solidFill>
                  <a:srgbClr val="B22033"/>
                </a:solidFill>
                <a:latin typeface="#9Slide05 Braxton Regular 2"/>
              </a:rPr>
              <a:t>trắng</a:t>
            </a:r>
            <a:r>
              <a:rPr lang="en-US" sz="7183" dirty="0">
                <a:solidFill>
                  <a:srgbClr val="B22033"/>
                </a:solidFill>
                <a:latin typeface="#9Slide05 Braxton Regular 2"/>
              </a:rPr>
              <a:t> </a:t>
            </a:r>
            <a:r>
              <a:rPr lang="en-US" sz="7183" dirty="0" err="1">
                <a:solidFill>
                  <a:srgbClr val="B22033"/>
                </a:solidFill>
                <a:latin typeface="#9Slide05 Braxton Regular 2"/>
              </a:rPr>
              <a:t>điểm</a:t>
            </a:r>
            <a:r>
              <a:rPr lang="en-US" sz="7183" dirty="0">
                <a:solidFill>
                  <a:srgbClr val="B22033"/>
                </a:solidFill>
                <a:latin typeface="#9Slide05 Braxton Regular 2"/>
              </a:rPr>
              <a:t> </a:t>
            </a:r>
            <a:r>
              <a:rPr lang="en-US" sz="7183" dirty="0" err="1">
                <a:solidFill>
                  <a:srgbClr val="B22033"/>
                </a:solidFill>
                <a:latin typeface="#9Slide05 Braxton Regular 2"/>
              </a:rPr>
              <a:t>một</a:t>
            </a:r>
            <a:r>
              <a:rPr lang="en-US" sz="7183" dirty="0">
                <a:solidFill>
                  <a:srgbClr val="B22033"/>
                </a:solidFill>
                <a:latin typeface="#9Slide05 Braxton Regular 2"/>
              </a:rPr>
              <a:t> </a:t>
            </a:r>
            <a:r>
              <a:rPr lang="en-US" sz="7183" dirty="0" err="1">
                <a:solidFill>
                  <a:srgbClr val="B22033"/>
                </a:solidFill>
                <a:latin typeface="#9Slide05 Braxton Regular 2"/>
              </a:rPr>
              <a:t>vài</a:t>
            </a:r>
            <a:r>
              <a:rPr lang="en-US" sz="7183" dirty="0">
                <a:solidFill>
                  <a:srgbClr val="B22033"/>
                </a:solidFill>
                <a:latin typeface="#9Slide05 Braxton Regular 2"/>
              </a:rPr>
              <a:t>……..</a:t>
            </a:r>
          </a:p>
          <a:p>
            <a:pPr algn="ctr">
              <a:lnSpc>
                <a:spcPts val="10056"/>
              </a:lnSpc>
            </a:pPr>
            <a:endParaRPr lang="en-US" sz="7183" dirty="0">
              <a:solidFill>
                <a:srgbClr val="B22033"/>
              </a:solidFill>
              <a:latin typeface="#9Slide05 Braxton Regular 2"/>
            </a:endParaRPr>
          </a:p>
          <a:p>
            <a:pPr algn="ctr">
              <a:lnSpc>
                <a:spcPts val="10056"/>
              </a:lnSpc>
            </a:pPr>
            <a:endParaRPr lang="en-US" sz="7183" dirty="0">
              <a:solidFill>
                <a:srgbClr val="B22033"/>
              </a:solidFill>
              <a:latin typeface="#9Slide05 Braxton Regular 2"/>
            </a:endParaRPr>
          </a:p>
        </p:txBody>
      </p:sp>
      <p:sp>
        <p:nvSpPr>
          <p:cNvPr id="9" name="TextBox 9"/>
          <p:cNvSpPr txBox="1"/>
          <p:nvPr/>
        </p:nvSpPr>
        <p:spPr>
          <a:xfrm>
            <a:off x="3411066" y="4721689"/>
            <a:ext cx="2989734" cy="833818"/>
          </a:xfrm>
          <a:prstGeom prst="rect">
            <a:avLst/>
          </a:prstGeom>
        </p:spPr>
        <p:txBody>
          <a:bodyPr wrap="square" lIns="0" tIns="0" rIns="0" bIns="0" rtlCol="0" anchor="t">
            <a:spAutoFit/>
          </a:bodyPr>
          <a:lstStyle/>
          <a:p>
            <a:pPr algn="ctr">
              <a:lnSpc>
                <a:spcPts val="6999"/>
              </a:lnSpc>
            </a:pPr>
            <a:r>
              <a:rPr lang="en-US" sz="4999" dirty="0">
                <a:solidFill>
                  <a:srgbClr val="000000"/>
                </a:solidFill>
                <a:latin typeface="#9Slide05 Braxton Regular 2"/>
              </a:rPr>
              <a:t>A. </a:t>
            </a:r>
            <a:r>
              <a:rPr lang="en-US" sz="4999" dirty="0" err="1">
                <a:solidFill>
                  <a:srgbClr val="000000"/>
                </a:solidFill>
                <a:latin typeface="#9Slide05 Braxton Regular 2"/>
              </a:rPr>
              <a:t>nụ</a:t>
            </a:r>
            <a:r>
              <a:rPr lang="en-US" sz="4999" dirty="0">
                <a:solidFill>
                  <a:srgbClr val="000000"/>
                </a:solidFill>
                <a:latin typeface="#9Slide05 Braxton Regular 2"/>
              </a:rPr>
              <a:t> </a:t>
            </a:r>
            <a:r>
              <a:rPr lang="en-US" sz="4999" dirty="0" err="1">
                <a:solidFill>
                  <a:srgbClr val="000000"/>
                </a:solidFill>
                <a:latin typeface="#9Slide05 Braxton Regular 2"/>
              </a:rPr>
              <a:t>hoa</a:t>
            </a:r>
            <a:endParaRPr lang="en-US" sz="4999" dirty="0">
              <a:solidFill>
                <a:srgbClr val="000000"/>
              </a:solidFill>
              <a:latin typeface="#9Slide05 Braxton Regular 2"/>
            </a:endParaRPr>
          </a:p>
        </p:txBody>
      </p:sp>
      <p:sp>
        <p:nvSpPr>
          <p:cNvPr id="10" name="TextBox 10"/>
          <p:cNvSpPr txBox="1"/>
          <p:nvPr/>
        </p:nvSpPr>
        <p:spPr>
          <a:xfrm>
            <a:off x="3515113" y="5985323"/>
            <a:ext cx="2885687" cy="833818"/>
          </a:xfrm>
          <a:prstGeom prst="rect">
            <a:avLst/>
          </a:prstGeom>
        </p:spPr>
        <p:txBody>
          <a:bodyPr wrap="square" lIns="0" tIns="0" rIns="0" bIns="0" rtlCol="0" anchor="t">
            <a:spAutoFit/>
          </a:bodyPr>
          <a:lstStyle/>
          <a:p>
            <a:pPr algn="ctr">
              <a:lnSpc>
                <a:spcPts val="6999"/>
              </a:lnSpc>
            </a:pPr>
            <a:r>
              <a:rPr lang="en-US" sz="4999" dirty="0">
                <a:solidFill>
                  <a:srgbClr val="000000"/>
                </a:solidFill>
                <a:latin typeface="#9Slide05 Braxton Regular 2"/>
              </a:rPr>
              <a:t>B. </a:t>
            </a:r>
            <a:r>
              <a:rPr lang="en-US" sz="4999" dirty="0" err="1">
                <a:solidFill>
                  <a:srgbClr val="000000"/>
                </a:solidFill>
                <a:latin typeface="#9Slide05 Braxton Regular 2"/>
              </a:rPr>
              <a:t>bông</a:t>
            </a:r>
            <a:r>
              <a:rPr lang="en-US" sz="4999" dirty="0">
                <a:solidFill>
                  <a:srgbClr val="000000"/>
                </a:solidFill>
                <a:latin typeface="#9Slide05 Braxton Regular 2"/>
              </a:rPr>
              <a:t> </a:t>
            </a:r>
            <a:r>
              <a:rPr lang="en-US" sz="4999" dirty="0" err="1">
                <a:solidFill>
                  <a:srgbClr val="000000"/>
                </a:solidFill>
                <a:latin typeface="#9Slide05 Braxton Regular 2"/>
              </a:rPr>
              <a:t>hoa</a:t>
            </a:r>
            <a:endParaRPr lang="en-US" sz="4999" dirty="0">
              <a:solidFill>
                <a:srgbClr val="000000"/>
              </a:solidFill>
              <a:latin typeface="#9Slide05 Braxton Regular 2"/>
            </a:endParaRPr>
          </a:p>
        </p:txBody>
      </p:sp>
      <p:sp>
        <p:nvSpPr>
          <p:cNvPr id="11" name="TextBox 11"/>
          <p:cNvSpPr txBox="1"/>
          <p:nvPr/>
        </p:nvSpPr>
        <p:spPr>
          <a:xfrm>
            <a:off x="10794670" y="4721689"/>
            <a:ext cx="3359770" cy="833818"/>
          </a:xfrm>
          <a:prstGeom prst="rect">
            <a:avLst/>
          </a:prstGeom>
        </p:spPr>
        <p:txBody>
          <a:bodyPr wrap="square" lIns="0" tIns="0" rIns="0" bIns="0" rtlCol="0" anchor="t">
            <a:spAutoFit/>
          </a:bodyPr>
          <a:lstStyle/>
          <a:p>
            <a:pPr algn="ctr">
              <a:lnSpc>
                <a:spcPts val="6999"/>
              </a:lnSpc>
            </a:pPr>
            <a:r>
              <a:rPr lang="en-US" sz="4999" dirty="0">
                <a:solidFill>
                  <a:srgbClr val="000000"/>
                </a:solidFill>
                <a:latin typeface="#9Slide05 Braxton Regular 2"/>
              </a:rPr>
              <a:t>C. </a:t>
            </a:r>
            <a:r>
              <a:rPr lang="en-US" sz="4999" dirty="0" err="1">
                <a:solidFill>
                  <a:srgbClr val="000000"/>
                </a:solidFill>
                <a:latin typeface="#9Slide05 Braxton Regular 2"/>
              </a:rPr>
              <a:t>giọt</a:t>
            </a:r>
            <a:r>
              <a:rPr lang="en-US" sz="4999" dirty="0">
                <a:solidFill>
                  <a:srgbClr val="000000"/>
                </a:solidFill>
                <a:latin typeface="#9Slide05 Braxton Regular 2"/>
              </a:rPr>
              <a:t> </a:t>
            </a:r>
            <a:r>
              <a:rPr lang="en-US" sz="4999" dirty="0" err="1">
                <a:solidFill>
                  <a:srgbClr val="000000"/>
                </a:solidFill>
                <a:latin typeface="#9Slide05 Braxton Regular 2"/>
              </a:rPr>
              <a:t>sương</a:t>
            </a:r>
            <a:endParaRPr lang="en-US" sz="4999" dirty="0">
              <a:solidFill>
                <a:srgbClr val="000000"/>
              </a:solidFill>
              <a:latin typeface="#9Slide05 Braxton Regular 2"/>
            </a:endParaRPr>
          </a:p>
        </p:txBody>
      </p:sp>
      <p:sp>
        <p:nvSpPr>
          <p:cNvPr id="12" name="TextBox 12"/>
          <p:cNvSpPr txBox="1"/>
          <p:nvPr/>
        </p:nvSpPr>
        <p:spPr>
          <a:xfrm>
            <a:off x="11079327" y="5985323"/>
            <a:ext cx="2528358" cy="958851"/>
          </a:xfrm>
          <a:prstGeom prst="rect">
            <a:avLst/>
          </a:prstGeom>
        </p:spPr>
        <p:txBody>
          <a:bodyPr lIns="0" tIns="0" rIns="0" bIns="0" rtlCol="0" anchor="t">
            <a:spAutoFit/>
          </a:bodyPr>
          <a:lstStyle/>
          <a:p>
            <a:pPr algn="ctr">
              <a:lnSpc>
                <a:spcPts val="6999"/>
              </a:lnSpc>
            </a:pPr>
            <a:r>
              <a:rPr lang="en-US" sz="4999">
                <a:solidFill>
                  <a:srgbClr val="000000"/>
                </a:solidFill>
                <a:latin typeface="#9Slide05 Braxton Regular 2"/>
              </a:rPr>
              <a:t>D. chiếc lá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rot="-10800000">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a:stretch>
          </a:blipFill>
        </p:spPr>
      </p:sp>
      <p:sp>
        <p:nvSpPr>
          <p:cNvPr id="3" name="Freeform 3"/>
          <p:cNvSpPr/>
          <p:nvPr/>
        </p:nvSpPr>
        <p:spPr>
          <a:xfrm>
            <a:off x="-3264750" y="-667800"/>
            <a:ext cx="5169750" cy="5430200"/>
          </a:xfrm>
          <a:custGeom>
            <a:avLst/>
            <a:gdLst/>
            <a:ahLst/>
            <a:cxnLst/>
            <a:rect l="l" t="t" r="r" b="b"/>
            <a:pathLst>
              <a:path w="5169750" h="5430200">
                <a:moveTo>
                  <a:pt x="0" y="0"/>
                </a:moveTo>
                <a:lnTo>
                  <a:pt x="5169750" y="0"/>
                </a:lnTo>
                <a:lnTo>
                  <a:pt x="5169750" y="5430200"/>
                </a:lnTo>
                <a:lnTo>
                  <a:pt x="0" y="5430200"/>
                </a:lnTo>
                <a:lnTo>
                  <a:pt x="0" y="0"/>
                </a:lnTo>
                <a:close/>
              </a:path>
            </a:pathLst>
          </a:custGeom>
          <a:blipFill>
            <a:blip r:embed="rId4"/>
            <a:stretch>
              <a:fillRect/>
            </a:stretch>
          </a:blipFill>
        </p:spPr>
      </p:sp>
      <p:sp>
        <p:nvSpPr>
          <p:cNvPr id="4" name="Freeform 4"/>
          <p:cNvSpPr/>
          <p:nvPr/>
        </p:nvSpPr>
        <p:spPr>
          <a:xfrm>
            <a:off x="15942910" y="250960"/>
            <a:ext cx="1920140" cy="969000"/>
          </a:xfrm>
          <a:custGeom>
            <a:avLst/>
            <a:gdLst/>
            <a:ahLst/>
            <a:cxnLst/>
            <a:rect l="l" t="t" r="r" b="b"/>
            <a:pathLst>
              <a:path w="1920140" h="969000">
                <a:moveTo>
                  <a:pt x="0" y="0"/>
                </a:moveTo>
                <a:lnTo>
                  <a:pt x="1920140" y="0"/>
                </a:lnTo>
                <a:lnTo>
                  <a:pt x="1920140" y="969000"/>
                </a:lnTo>
                <a:lnTo>
                  <a:pt x="0" y="969000"/>
                </a:lnTo>
                <a:lnTo>
                  <a:pt x="0" y="0"/>
                </a:lnTo>
                <a:close/>
              </a:path>
            </a:pathLst>
          </a:custGeom>
          <a:blipFill>
            <a:blip r:embed="rId5"/>
            <a:stretch>
              <a:fillRect/>
            </a:stretch>
          </a:blipFill>
        </p:spPr>
      </p:sp>
      <p:sp>
        <p:nvSpPr>
          <p:cNvPr id="5" name="Freeform 5"/>
          <p:cNvSpPr/>
          <p:nvPr/>
        </p:nvSpPr>
        <p:spPr>
          <a:xfrm>
            <a:off x="-955999" y="6616156"/>
            <a:ext cx="20141184" cy="6680159"/>
          </a:xfrm>
          <a:custGeom>
            <a:avLst/>
            <a:gdLst/>
            <a:ahLst/>
            <a:cxnLst/>
            <a:rect l="l" t="t" r="r" b="b"/>
            <a:pathLst>
              <a:path w="20141184" h="6680159">
                <a:moveTo>
                  <a:pt x="0" y="0"/>
                </a:moveTo>
                <a:lnTo>
                  <a:pt x="20141184" y="0"/>
                </a:lnTo>
                <a:lnTo>
                  <a:pt x="20141184" y="6680160"/>
                </a:lnTo>
                <a:lnTo>
                  <a:pt x="0" y="6680160"/>
                </a:lnTo>
                <a:lnTo>
                  <a:pt x="0" y="0"/>
                </a:lnTo>
                <a:close/>
              </a:path>
            </a:pathLst>
          </a:custGeom>
          <a:blipFill>
            <a:blip r:embed="rId6">
              <a:alphaModFix amt="42000"/>
            </a:blip>
            <a:stretch>
              <a:fillRect/>
            </a:stretch>
          </a:blipFill>
        </p:spPr>
      </p:sp>
      <p:sp>
        <p:nvSpPr>
          <p:cNvPr id="6" name="Freeform 6"/>
          <p:cNvSpPr/>
          <p:nvPr/>
        </p:nvSpPr>
        <p:spPr>
          <a:xfrm flipH="1">
            <a:off x="16902980" y="7628167"/>
            <a:ext cx="2015544" cy="4610045"/>
          </a:xfrm>
          <a:custGeom>
            <a:avLst/>
            <a:gdLst/>
            <a:ahLst/>
            <a:cxnLst/>
            <a:rect l="l" t="t" r="r" b="b"/>
            <a:pathLst>
              <a:path w="2015544" h="4610045">
                <a:moveTo>
                  <a:pt x="2015544" y="0"/>
                </a:moveTo>
                <a:lnTo>
                  <a:pt x="0" y="0"/>
                </a:lnTo>
                <a:lnTo>
                  <a:pt x="0" y="4610045"/>
                </a:lnTo>
                <a:lnTo>
                  <a:pt x="2015544" y="4610045"/>
                </a:lnTo>
                <a:lnTo>
                  <a:pt x="2015544" y="0"/>
                </a:lnTo>
                <a:close/>
              </a:path>
            </a:pathLst>
          </a:custGeom>
          <a:blipFill>
            <a:blip r:embed="rId7"/>
            <a:stretch>
              <a:fillRect/>
            </a:stretch>
          </a:blipFill>
        </p:spPr>
      </p:sp>
      <p:sp>
        <p:nvSpPr>
          <p:cNvPr id="7" name="TextBox 7"/>
          <p:cNvSpPr txBox="1"/>
          <p:nvPr/>
        </p:nvSpPr>
        <p:spPr>
          <a:xfrm>
            <a:off x="3296646" y="448434"/>
            <a:ext cx="7912296" cy="771526"/>
          </a:xfrm>
          <a:prstGeom prst="rect">
            <a:avLst/>
          </a:prstGeom>
        </p:spPr>
        <p:txBody>
          <a:bodyPr lIns="0" tIns="0" rIns="0" bIns="0" rtlCol="0" anchor="t">
            <a:spAutoFit/>
          </a:bodyPr>
          <a:lstStyle/>
          <a:p>
            <a:pPr algn="just">
              <a:lnSpc>
                <a:spcPts val="6299"/>
              </a:lnSpc>
            </a:pPr>
            <a:r>
              <a:rPr lang="en-US" sz="4499">
                <a:solidFill>
                  <a:srgbClr val="473B3B"/>
                </a:solidFill>
                <a:latin typeface="Roboto Condensed Bold"/>
              </a:rPr>
              <a:t>b. Nhân vật</a:t>
            </a:r>
          </a:p>
        </p:txBody>
      </p:sp>
      <p:grpSp>
        <p:nvGrpSpPr>
          <p:cNvPr id="8" name="Group 8"/>
          <p:cNvGrpSpPr/>
          <p:nvPr/>
        </p:nvGrpSpPr>
        <p:grpSpPr>
          <a:xfrm>
            <a:off x="3044945" y="1453969"/>
            <a:ext cx="503401" cy="503401"/>
            <a:chOff x="0" y="0"/>
            <a:chExt cx="812800" cy="812800"/>
          </a:xfrm>
        </p:grpSpPr>
        <p:sp>
          <p:nvSpPr>
            <p:cNvPr id="9" name="Freeform 9"/>
            <p:cNvSpPr/>
            <p:nvPr/>
          </p:nvSpPr>
          <p:spPr>
            <a:xfrm>
              <a:off x="0" y="0"/>
              <a:ext cx="812800" cy="812800"/>
            </a:xfrm>
            <a:custGeom>
              <a:avLst/>
              <a:gdLst/>
              <a:ahLst/>
              <a:cxnLst/>
              <a:rect l="l" t="t" r="r" b="b"/>
              <a:pathLst>
                <a:path w="812800" h="812800">
                  <a:moveTo>
                    <a:pt x="406400" y="0"/>
                  </a:moveTo>
                  <a:lnTo>
                    <a:pt x="523042" y="124802"/>
                  </a:lnTo>
                  <a:lnTo>
                    <a:pt x="693768" y="119032"/>
                  </a:lnTo>
                  <a:lnTo>
                    <a:pt x="687998" y="289758"/>
                  </a:lnTo>
                  <a:lnTo>
                    <a:pt x="812800" y="406400"/>
                  </a:lnTo>
                  <a:lnTo>
                    <a:pt x="687998" y="523042"/>
                  </a:lnTo>
                  <a:lnTo>
                    <a:pt x="693768" y="693768"/>
                  </a:lnTo>
                  <a:lnTo>
                    <a:pt x="523042" y="687998"/>
                  </a:lnTo>
                  <a:lnTo>
                    <a:pt x="406400" y="812800"/>
                  </a:lnTo>
                  <a:lnTo>
                    <a:pt x="289758" y="687998"/>
                  </a:lnTo>
                  <a:lnTo>
                    <a:pt x="119032" y="693768"/>
                  </a:lnTo>
                  <a:lnTo>
                    <a:pt x="124802" y="523042"/>
                  </a:lnTo>
                  <a:lnTo>
                    <a:pt x="0" y="406400"/>
                  </a:lnTo>
                  <a:lnTo>
                    <a:pt x="124802" y="289758"/>
                  </a:lnTo>
                  <a:lnTo>
                    <a:pt x="119032" y="119032"/>
                  </a:lnTo>
                  <a:lnTo>
                    <a:pt x="289758" y="124802"/>
                  </a:lnTo>
                  <a:lnTo>
                    <a:pt x="406400" y="0"/>
                  </a:lnTo>
                  <a:close/>
                </a:path>
              </a:pathLst>
            </a:custGeom>
            <a:solidFill>
              <a:srgbClr val="B22033"/>
            </a:solidFill>
          </p:spPr>
        </p:sp>
        <p:sp>
          <p:nvSpPr>
            <p:cNvPr id="10" name="TextBox 10"/>
            <p:cNvSpPr txBox="1"/>
            <p:nvPr/>
          </p:nvSpPr>
          <p:spPr>
            <a:xfrm>
              <a:off x="127000" y="88900"/>
              <a:ext cx="558800" cy="596900"/>
            </a:xfrm>
            <a:prstGeom prst="rect">
              <a:avLst/>
            </a:prstGeom>
          </p:spPr>
          <p:txBody>
            <a:bodyPr lIns="50800" tIns="50800" rIns="50800" bIns="50800" rtlCol="0" anchor="ctr"/>
            <a:lstStyle/>
            <a:p>
              <a:pPr algn="ctr">
                <a:lnSpc>
                  <a:spcPts val="3035"/>
                </a:lnSpc>
              </a:pPr>
              <a:endParaRPr/>
            </a:p>
          </p:txBody>
        </p:sp>
      </p:grpSp>
      <p:sp>
        <p:nvSpPr>
          <p:cNvPr id="11" name="TextBox 11"/>
          <p:cNvSpPr txBox="1"/>
          <p:nvPr/>
        </p:nvSpPr>
        <p:spPr>
          <a:xfrm>
            <a:off x="3711825" y="1275774"/>
            <a:ext cx="9546975" cy="764541"/>
          </a:xfrm>
          <a:prstGeom prst="rect">
            <a:avLst/>
          </a:prstGeom>
        </p:spPr>
        <p:txBody>
          <a:bodyPr wrap="square" lIns="0" tIns="0" rIns="0" bIns="0" rtlCol="0" anchor="t">
            <a:spAutoFit/>
          </a:bodyPr>
          <a:lstStyle/>
          <a:p>
            <a:pPr algn="ctr">
              <a:lnSpc>
                <a:spcPts val="6159"/>
              </a:lnSpc>
              <a:spcBef>
                <a:spcPct val="0"/>
              </a:spcBef>
            </a:pPr>
            <a:r>
              <a:rPr lang="en-US" sz="4399" dirty="0" err="1">
                <a:solidFill>
                  <a:srgbClr val="B22033"/>
                </a:solidFill>
                <a:latin typeface="Roboto Condensed"/>
              </a:rPr>
              <a:t>Tâm</a:t>
            </a:r>
            <a:r>
              <a:rPr lang="en-US" sz="4399" dirty="0">
                <a:solidFill>
                  <a:srgbClr val="B22033"/>
                </a:solidFill>
                <a:latin typeface="Roboto Condensed"/>
              </a:rPr>
              <a:t> </a:t>
            </a:r>
            <a:r>
              <a:rPr lang="en-US" sz="4399" dirty="0" err="1">
                <a:solidFill>
                  <a:srgbClr val="B22033"/>
                </a:solidFill>
                <a:latin typeface="Roboto Condensed"/>
              </a:rPr>
              <a:t>trạng</a:t>
            </a:r>
            <a:r>
              <a:rPr lang="en-US" sz="4399" dirty="0">
                <a:solidFill>
                  <a:srgbClr val="B22033"/>
                </a:solidFill>
                <a:latin typeface="Roboto Condensed"/>
              </a:rPr>
              <a:t> </a:t>
            </a:r>
            <a:r>
              <a:rPr lang="en-US" sz="4399" dirty="0" err="1">
                <a:solidFill>
                  <a:srgbClr val="B22033"/>
                </a:solidFill>
                <a:latin typeface="Roboto Condensed"/>
              </a:rPr>
              <a:t>Thúy</a:t>
            </a:r>
            <a:r>
              <a:rPr lang="en-US" sz="4399" dirty="0">
                <a:solidFill>
                  <a:srgbClr val="B22033"/>
                </a:solidFill>
                <a:latin typeface="Roboto Condensed"/>
              </a:rPr>
              <a:t> </a:t>
            </a:r>
            <a:r>
              <a:rPr lang="en-US" sz="4399" dirty="0" err="1">
                <a:solidFill>
                  <a:srgbClr val="B22033"/>
                </a:solidFill>
                <a:latin typeface="Roboto Condensed"/>
              </a:rPr>
              <a:t>Kiều</a:t>
            </a:r>
            <a:r>
              <a:rPr lang="en-US" sz="4399" dirty="0">
                <a:solidFill>
                  <a:srgbClr val="B22033"/>
                </a:solidFill>
                <a:latin typeface="Roboto Condensed"/>
              </a:rPr>
              <a:t> </a:t>
            </a:r>
            <a:r>
              <a:rPr lang="en-US" sz="4399" dirty="0" err="1">
                <a:solidFill>
                  <a:srgbClr val="B22033"/>
                </a:solidFill>
                <a:latin typeface="Roboto Condensed"/>
              </a:rPr>
              <a:t>khi</a:t>
            </a:r>
            <a:r>
              <a:rPr lang="en-US" sz="4399" dirty="0">
                <a:solidFill>
                  <a:srgbClr val="B22033"/>
                </a:solidFill>
                <a:latin typeface="Roboto Condensed"/>
              </a:rPr>
              <a:t> </a:t>
            </a:r>
            <a:r>
              <a:rPr lang="en-US" sz="4399" dirty="0" err="1">
                <a:solidFill>
                  <a:srgbClr val="B22033"/>
                </a:solidFill>
                <a:latin typeface="Roboto Condensed"/>
              </a:rPr>
              <a:t>trở</a:t>
            </a:r>
            <a:r>
              <a:rPr lang="en-US" sz="4399" dirty="0">
                <a:solidFill>
                  <a:srgbClr val="B22033"/>
                </a:solidFill>
                <a:latin typeface="Roboto Condensed"/>
              </a:rPr>
              <a:t> </a:t>
            </a:r>
            <a:r>
              <a:rPr lang="en-US" sz="4399" dirty="0" err="1">
                <a:solidFill>
                  <a:srgbClr val="B22033"/>
                </a:solidFill>
                <a:latin typeface="Roboto Condensed"/>
              </a:rPr>
              <a:t>về</a:t>
            </a:r>
            <a:r>
              <a:rPr lang="en-US" sz="4399" dirty="0">
                <a:solidFill>
                  <a:srgbClr val="B22033"/>
                </a:solidFill>
                <a:latin typeface="Roboto Condensed"/>
              </a:rPr>
              <a:t> </a:t>
            </a:r>
            <a:r>
              <a:rPr lang="en-US" sz="4399" dirty="0" err="1">
                <a:solidFill>
                  <a:srgbClr val="B22033"/>
                </a:solidFill>
                <a:latin typeface="Roboto Condensed"/>
              </a:rPr>
              <a:t>khuê</a:t>
            </a:r>
            <a:r>
              <a:rPr lang="en-US" sz="4399" dirty="0">
                <a:solidFill>
                  <a:srgbClr val="B22033"/>
                </a:solidFill>
                <a:latin typeface="Roboto Condensed"/>
              </a:rPr>
              <a:t> </a:t>
            </a:r>
            <a:r>
              <a:rPr lang="en-US" sz="4399" dirty="0" err="1">
                <a:solidFill>
                  <a:srgbClr val="B22033"/>
                </a:solidFill>
                <a:latin typeface="Roboto Condensed"/>
              </a:rPr>
              <a:t>phòng</a:t>
            </a:r>
            <a:endParaRPr lang="en-US" sz="4399" dirty="0">
              <a:solidFill>
                <a:srgbClr val="B22033"/>
              </a:solidFill>
              <a:latin typeface="Roboto Condensed"/>
            </a:endParaRPr>
          </a:p>
        </p:txBody>
      </p:sp>
      <p:sp>
        <p:nvSpPr>
          <p:cNvPr id="12" name="TextBox 12"/>
          <p:cNvSpPr txBox="1"/>
          <p:nvPr/>
        </p:nvSpPr>
        <p:spPr>
          <a:xfrm>
            <a:off x="3548347" y="2205239"/>
            <a:ext cx="14037910" cy="7727950"/>
          </a:xfrm>
          <a:prstGeom prst="rect">
            <a:avLst/>
          </a:prstGeom>
        </p:spPr>
        <p:txBody>
          <a:bodyPr lIns="0" tIns="0" rIns="0" bIns="0" rtlCol="0" anchor="t">
            <a:spAutoFit/>
          </a:bodyPr>
          <a:lstStyle/>
          <a:p>
            <a:pPr algn="just">
              <a:lnSpc>
                <a:spcPts val="5599"/>
              </a:lnSpc>
              <a:spcBef>
                <a:spcPct val="0"/>
              </a:spcBef>
            </a:pPr>
            <a:r>
              <a:rPr lang="en-US" sz="3999" dirty="0">
                <a:solidFill>
                  <a:srgbClr val="000000"/>
                </a:solidFill>
                <a:latin typeface="Roboto Condensed"/>
              </a:rPr>
              <a:t>---&gt; </a:t>
            </a:r>
            <a:r>
              <a:rPr lang="en-US" sz="3999" dirty="0" err="1">
                <a:solidFill>
                  <a:srgbClr val="000000"/>
                </a:solidFill>
                <a:latin typeface="Roboto Condensed"/>
              </a:rPr>
              <a:t>Bức</a:t>
            </a:r>
            <a:r>
              <a:rPr lang="en-US" sz="3999" dirty="0">
                <a:solidFill>
                  <a:srgbClr val="000000"/>
                </a:solidFill>
                <a:latin typeface="Roboto Condensed"/>
              </a:rPr>
              <a:t> </a:t>
            </a:r>
            <a:r>
              <a:rPr lang="en-US" sz="3999" dirty="0" err="1">
                <a:solidFill>
                  <a:srgbClr val="000000"/>
                </a:solidFill>
                <a:latin typeface="Roboto Condensed"/>
              </a:rPr>
              <a:t>tranh</a:t>
            </a:r>
            <a:r>
              <a:rPr lang="en-US" sz="3999" dirty="0">
                <a:solidFill>
                  <a:srgbClr val="000000"/>
                </a:solidFill>
                <a:latin typeface="Roboto Condensed"/>
              </a:rPr>
              <a:t> </a:t>
            </a:r>
            <a:r>
              <a:rPr lang="en-US" sz="3999" dirty="0" err="1">
                <a:solidFill>
                  <a:srgbClr val="000000"/>
                </a:solidFill>
                <a:latin typeface="Roboto Condensed"/>
              </a:rPr>
              <a:t>chiều</a:t>
            </a:r>
            <a:r>
              <a:rPr lang="en-US" sz="3999" dirty="0">
                <a:solidFill>
                  <a:srgbClr val="000000"/>
                </a:solidFill>
                <a:latin typeface="Roboto Condensed"/>
              </a:rPr>
              <a:t> “</a:t>
            </a:r>
            <a:r>
              <a:rPr lang="en-US" sz="3999" dirty="0" err="1">
                <a:solidFill>
                  <a:srgbClr val="000000"/>
                </a:solidFill>
                <a:latin typeface="Roboto Condensed"/>
              </a:rPr>
              <a:t>bóng</a:t>
            </a:r>
            <a:r>
              <a:rPr lang="en-US" sz="3999" dirty="0">
                <a:solidFill>
                  <a:srgbClr val="000000"/>
                </a:solidFill>
                <a:latin typeface="Roboto Condensed"/>
              </a:rPr>
              <a:t> </a:t>
            </a:r>
            <a:r>
              <a:rPr lang="en-US" sz="3999" dirty="0" err="1">
                <a:solidFill>
                  <a:srgbClr val="000000"/>
                </a:solidFill>
                <a:latin typeface="Roboto Condensed"/>
              </a:rPr>
              <a:t>tà</a:t>
            </a:r>
            <a:r>
              <a:rPr lang="en-US" sz="3999" dirty="0">
                <a:solidFill>
                  <a:srgbClr val="000000"/>
                </a:solidFill>
                <a:latin typeface="Roboto Condensed"/>
              </a:rPr>
              <a:t>” </a:t>
            </a:r>
            <a:r>
              <a:rPr lang="en-US" sz="3999" dirty="0" err="1">
                <a:solidFill>
                  <a:srgbClr val="000000"/>
                </a:solidFill>
                <a:latin typeface="Roboto Condensed"/>
              </a:rPr>
              <a:t>với</a:t>
            </a:r>
            <a:r>
              <a:rPr lang="en-US" sz="3999" dirty="0">
                <a:solidFill>
                  <a:srgbClr val="000000"/>
                </a:solidFill>
                <a:latin typeface="Roboto Condensed"/>
              </a:rPr>
              <a:t> </a:t>
            </a:r>
            <a:r>
              <a:rPr lang="en-US" sz="3999" dirty="0" err="1">
                <a:solidFill>
                  <a:srgbClr val="000000"/>
                </a:solidFill>
                <a:latin typeface="Roboto Condensed"/>
              </a:rPr>
              <a:t>những</a:t>
            </a:r>
            <a:r>
              <a:rPr lang="en-US" sz="3999" dirty="0">
                <a:solidFill>
                  <a:srgbClr val="000000"/>
                </a:solidFill>
                <a:latin typeface="Roboto Condensed"/>
              </a:rPr>
              <a:t> </a:t>
            </a:r>
            <a:r>
              <a:rPr lang="en-US" sz="3999" dirty="0" err="1">
                <a:solidFill>
                  <a:srgbClr val="000000"/>
                </a:solidFill>
                <a:latin typeface="Roboto Condensed"/>
              </a:rPr>
              <a:t>đường</a:t>
            </a:r>
            <a:r>
              <a:rPr lang="en-US" sz="3999" dirty="0">
                <a:solidFill>
                  <a:srgbClr val="000000"/>
                </a:solidFill>
                <a:latin typeface="Roboto Condensed"/>
              </a:rPr>
              <a:t> </a:t>
            </a:r>
            <a:r>
              <a:rPr lang="en-US" sz="3999" dirty="0" err="1">
                <a:solidFill>
                  <a:srgbClr val="000000"/>
                </a:solidFill>
                <a:latin typeface="Roboto Condensed"/>
              </a:rPr>
              <a:t>nét</a:t>
            </a:r>
            <a:r>
              <a:rPr lang="en-US" sz="3999" dirty="0">
                <a:solidFill>
                  <a:srgbClr val="000000"/>
                </a:solidFill>
                <a:latin typeface="Roboto Condensed"/>
              </a:rPr>
              <a:t> </a:t>
            </a:r>
            <a:r>
              <a:rPr lang="en-US" sz="3999" dirty="0" err="1">
                <a:solidFill>
                  <a:srgbClr val="000000"/>
                </a:solidFill>
                <a:latin typeface="Roboto Condensed"/>
              </a:rPr>
              <a:t>tinh</a:t>
            </a:r>
            <a:r>
              <a:rPr lang="en-US" sz="3999" dirty="0">
                <a:solidFill>
                  <a:srgbClr val="000000"/>
                </a:solidFill>
                <a:latin typeface="Roboto Condensed"/>
              </a:rPr>
              <a:t> </a:t>
            </a:r>
            <a:r>
              <a:rPr lang="en-US" sz="3999" dirty="0" err="1">
                <a:solidFill>
                  <a:srgbClr val="000000"/>
                </a:solidFill>
                <a:latin typeface="Roboto Condensed"/>
              </a:rPr>
              <a:t>tế</a:t>
            </a:r>
            <a:r>
              <a:rPr lang="en-US" sz="3999" dirty="0">
                <a:solidFill>
                  <a:srgbClr val="000000"/>
                </a:solidFill>
                <a:latin typeface="Roboto Condensed"/>
              </a:rPr>
              <a:t>, </a:t>
            </a:r>
            <a:r>
              <a:rPr lang="en-US" sz="3999" dirty="0" err="1">
                <a:solidFill>
                  <a:srgbClr val="000000"/>
                </a:solidFill>
                <a:latin typeface="Roboto Condensed"/>
              </a:rPr>
              <a:t>tươi</a:t>
            </a:r>
            <a:r>
              <a:rPr lang="en-US" sz="3999" dirty="0">
                <a:solidFill>
                  <a:srgbClr val="000000"/>
                </a:solidFill>
                <a:latin typeface="Roboto Condensed"/>
              </a:rPr>
              <a:t> </a:t>
            </a:r>
            <a:r>
              <a:rPr lang="en-US" sz="3999" dirty="0" err="1">
                <a:solidFill>
                  <a:srgbClr val="000000"/>
                </a:solidFill>
                <a:latin typeface="Roboto Condensed"/>
              </a:rPr>
              <a:t>tắn</a:t>
            </a:r>
            <a:r>
              <a:rPr lang="en-US" sz="3999" dirty="0">
                <a:solidFill>
                  <a:srgbClr val="000000"/>
                </a:solidFill>
                <a:latin typeface="Roboto Condensed"/>
              </a:rPr>
              <a:t>, gam </a:t>
            </a:r>
            <a:r>
              <a:rPr lang="en-US" sz="3999" dirty="0" err="1">
                <a:solidFill>
                  <a:srgbClr val="000000"/>
                </a:solidFill>
                <a:latin typeface="Roboto Condensed"/>
              </a:rPr>
              <a:t>màu</a:t>
            </a:r>
            <a:r>
              <a:rPr lang="en-US" sz="3999" dirty="0">
                <a:solidFill>
                  <a:srgbClr val="000000"/>
                </a:solidFill>
                <a:latin typeface="Roboto Condensed"/>
              </a:rPr>
              <a:t> </a:t>
            </a:r>
            <a:r>
              <a:rPr lang="en-US" sz="3999" dirty="0" err="1">
                <a:solidFill>
                  <a:srgbClr val="000000"/>
                </a:solidFill>
                <a:latin typeface="Roboto Condensed"/>
              </a:rPr>
              <a:t>nhẹ</a:t>
            </a:r>
            <a:r>
              <a:rPr lang="en-US" sz="3999" dirty="0">
                <a:solidFill>
                  <a:srgbClr val="000000"/>
                </a:solidFill>
                <a:latin typeface="Roboto Condensed"/>
              </a:rPr>
              <a:t> </a:t>
            </a:r>
            <a:r>
              <a:rPr lang="en-US" sz="3999" dirty="0" err="1">
                <a:solidFill>
                  <a:srgbClr val="000000"/>
                </a:solidFill>
                <a:latin typeface="Roboto Condensed"/>
              </a:rPr>
              <a:t>hoà</a:t>
            </a:r>
            <a:r>
              <a:rPr lang="en-US" sz="3999" dirty="0">
                <a:solidFill>
                  <a:srgbClr val="000000"/>
                </a:solidFill>
                <a:latin typeface="Roboto Condensed"/>
              </a:rPr>
              <a:t> </a:t>
            </a:r>
            <a:r>
              <a:rPr lang="en-US" sz="3999" dirty="0" err="1">
                <a:solidFill>
                  <a:srgbClr val="000000"/>
                </a:solidFill>
                <a:latin typeface="Roboto Condensed"/>
              </a:rPr>
              <a:t>hợp</a:t>
            </a:r>
            <a:r>
              <a:rPr lang="en-US" sz="3999" dirty="0">
                <a:solidFill>
                  <a:srgbClr val="000000"/>
                </a:solidFill>
                <a:latin typeface="Roboto Condensed"/>
              </a:rPr>
              <a:t> </a:t>
            </a:r>
            <a:r>
              <a:rPr lang="en-US" sz="3999" dirty="0" err="1">
                <a:solidFill>
                  <a:srgbClr val="000000"/>
                </a:solidFill>
                <a:latin typeface="Roboto Condensed"/>
              </a:rPr>
              <a:t>tạo</a:t>
            </a:r>
            <a:r>
              <a:rPr lang="en-US" sz="3999" dirty="0">
                <a:solidFill>
                  <a:srgbClr val="000000"/>
                </a:solidFill>
                <a:latin typeface="Roboto Condensed"/>
              </a:rPr>
              <a:t> </a:t>
            </a:r>
            <a:r>
              <a:rPr lang="en-US" sz="3999" dirty="0" err="1">
                <a:solidFill>
                  <a:srgbClr val="000000"/>
                </a:solidFill>
                <a:latin typeface="Roboto Condensed"/>
              </a:rPr>
              <a:t>cảm</a:t>
            </a:r>
            <a:r>
              <a:rPr lang="en-US" sz="3999" dirty="0">
                <a:solidFill>
                  <a:srgbClr val="000000"/>
                </a:solidFill>
                <a:latin typeface="Roboto Condensed"/>
              </a:rPr>
              <a:t> </a:t>
            </a:r>
            <a:r>
              <a:rPr lang="en-US" sz="3999" dirty="0" err="1">
                <a:solidFill>
                  <a:srgbClr val="000000"/>
                </a:solidFill>
                <a:latin typeface="Roboto Condensed"/>
              </a:rPr>
              <a:t>xúc</a:t>
            </a:r>
            <a:r>
              <a:rPr lang="en-US" sz="3999" dirty="0">
                <a:solidFill>
                  <a:srgbClr val="000000"/>
                </a:solidFill>
                <a:latin typeface="Roboto Condensed"/>
              </a:rPr>
              <a:t> </a:t>
            </a:r>
            <a:r>
              <a:rPr lang="en-US" sz="3999" dirty="0" err="1">
                <a:solidFill>
                  <a:srgbClr val="000000"/>
                </a:solidFill>
                <a:latin typeface="Roboto Condensed"/>
              </a:rPr>
              <a:t>thơ</a:t>
            </a:r>
            <a:r>
              <a:rPr lang="en-US" sz="3999" dirty="0">
                <a:solidFill>
                  <a:srgbClr val="000000"/>
                </a:solidFill>
                <a:latin typeface="Roboto Condensed"/>
              </a:rPr>
              <a:t> </a:t>
            </a:r>
            <a:r>
              <a:rPr lang="en-US" sz="3999" dirty="0" err="1">
                <a:solidFill>
                  <a:srgbClr val="000000"/>
                </a:solidFill>
                <a:latin typeface="Roboto Condensed"/>
              </a:rPr>
              <a:t>mộng</a:t>
            </a:r>
            <a:r>
              <a:rPr lang="en-US" sz="3999" dirty="0">
                <a:solidFill>
                  <a:srgbClr val="000000"/>
                </a:solidFill>
                <a:latin typeface="Roboto Condensed"/>
              </a:rPr>
              <a:t>: </a:t>
            </a:r>
            <a:r>
              <a:rPr lang="en-US" sz="3999" dirty="0" err="1">
                <a:solidFill>
                  <a:srgbClr val="B22033"/>
                </a:solidFill>
                <a:latin typeface="Roboto Condensed"/>
              </a:rPr>
              <a:t>màu</a:t>
            </a:r>
            <a:r>
              <a:rPr lang="en-US" sz="3999" dirty="0">
                <a:solidFill>
                  <a:srgbClr val="B22033"/>
                </a:solidFill>
                <a:latin typeface="Roboto Condensed"/>
              </a:rPr>
              <a:t> </a:t>
            </a:r>
            <a:r>
              <a:rPr lang="en-US" sz="3999" dirty="0" err="1">
                <a:solidFill>
                  <a:srgbClr val="B22033"/>
                </a:solidFill>
                <a:latin typeface="Roboto Condensed"/>
              </a:rPr>
              <a:t>xanh</a:t>
            </a:r>
            <a:r>
              <a:rPr lang="en-US" sz="3999" dirty="0">
                <a:solidFill>
                  <a:srgbClr val="B22033"/>
                </a:solidFill>
                <a:latin typeface="Roboto Condensed"/>
              </a:rPr>
              <a:t> </a:t>
            </a:r>
            <a:r>
              <a:rPr lang="en-US" sz="3999" dirty="0" err="1">
                <a:solidFill>
                  <a:srgbClr val="B22033"/>
                </a:solidFill>
                <a:latin typeface="Roboto Condensed"/>
              </a:rPr>
              <a:t>của</a:t>
            </a:r>
            <a:r>
              <a:rPr lang="en-US" sz="3999" dirty="0">
                <a:solidFill>
                  <a:srgbClr val="B22033"/>
                </a:solidFill>
                <a:latin typeface="Roboto Condensed"/>
              </a:rPr>
              <a:t> </a:t>
            </a:r>
            <a:r>
              <a:rPr lang="en-US" sz="3999" dirty="0" err="1">
                <a:solidFill>
                  <a:srgbClr val="B22033"/>
                </a:solidFill>
                <a:latin typeface="Roboto Condensed"/>
              </a:rPr>
              <a:t>dòng</a:t>
            </a:r>
            <a:r>
              <a:rPr lang="en-US" sz="3999" dirty="0">
                <a:solidFill>
                  <a:srgbClr val="B22033"/>
                </a:solidFill>
                <a:latin typeface="Roboto Condensed"/>
              </a:rPr>
              <a:t> </a:t>
            </a:r>
            <a:r>
              <a:rPr lang="en-US" sz="3999" dirty="0" err="1">
                <a:solidFill>
                  <a:srgbClr val="B22033"/>
                </a:solidFill>
                <a:latin typeface="Roboto Condensed"/>
              </a:rPr>
              <a:t>nước</a:t>
            </a:r>
            <a:r>
              <a:rPr lang="en-US" sz="3999" dirty="0">
                <a:solidFill>
                  <a:srgbClr val="B22033"/>
                </a:solidFill>
                <a:latin typeface="Roboto Condensed"/>
              </a:rPr>
              <a:t> </a:t>
            </a:r>
            <a:r>
              <a:rPr lang="en-US" sz="3999" dirty="0" err="1">
                <a:solidFill>
                  <a:srgbClr val="B22033"/>
                </a:solidFill>
                <a:latin typeface="Roboto Condensed"/>
              </a:rPr>
              <a:t>trong</a:t>
            </a:r>
            <a:r>
              <a:rPr lang="en-US" sz="3999" dirty="0">
                <a:solidFill>
                  <a:srgbClr val="B22033"/>
                </a:solidFill>
                <a:latin typeface="Roboto Condensed"/>
              </a:rPr>
              <a:t> </a:t>
            </a:r>
            <a:r>
              <a:rPr lang="en-US" sz="3999" dirty="0" err="1">
                <a:solidFill>
                  <a:srgbClr val="B22033"/>
                </a:solidFill>
                <a:latin typeface="Roboto Condensed"/>
              </a:rPr>
              <a:t>veo</a:t>
            </a:r>
            <a:r>
              <a:rPr lang="en-US" sz="3999" dirty="0">
                <a:solidFill>
                  <a:srgbClr val="B22033"/>
                </a:solidFill>
                <a:latin typeface="Roboto Condensed"/>
              </a:rPr>
              <a:t>, </a:t>
            </a:r>
            <a:r>
              <a:rPr lang="en-US" sz="3999" dirty="0" err="1">
                <a:solidFill>
                  <a:srgbClr val="B22033"/>
                </a:solidFill>
                <a:latin typeface="Roboto Condensed"/>
              </a:rPr>
              <a:t>màu</a:t>
            </a:r>
            <a:r>
              <a:rPr lang="en-US" sz="3999" dirty="0">
                <a:solidFill>
                  <a:srgbClr val="B22033"/>
                </a:solidFill>
                <a:latin typeface="Roboto Condensed"/>
              </a:rPr>
              <a:t> </a:t>
            </a:r>
            <a:r>
              <a:rPr lang="en-US" sz="3999" dirty="0" err="1">
                <a:solidFill>
                  <a:srgbClr val="B22033"/>
                </a:solidFill>
                <a:latin typeface="Roboto Condensed"/>
              </a:rPr>
              <a:t>vàng</a:t>
            </a:r>
            <a:r>
              <a:rPr lang="en-US" sz="3999" dirty="0">
                <a:solidFill>
                  <a:srgbClr val="B22033"/>
                </a:solidFill>
                <a:latin typeface="Roboto Condensed"/>
              </a:rPr>
              <a:t> </a:t>
            </a:r>
            <a:r>
              <a:rPr lang="en-US" sz="3999" dirty="0" err="1">
                <a:solidFill>
                  <a:srgbClr val="B22033"/>
                </a:solidFill>
                <a:latin typeface="Roboto Condensed"/>
              </a:rPr>
              <a:t>nhạt</a:t>
            </a:r>
            <a:r>
              <a:rPr lang="en-US" sz="3999" dirty="0">
                <a:solidFill>
                  <a:srgbClr val="B22033"/>
                </a:solidFill>
                <a:latin typeface="Roboto Condensed"/>
              </a:rPr>
              <a:t> </a:t>
            </a:r>
            <a:r>
              <a:rPr lang="en-US" sz="3999" dirty="0" err="1">
                <a:solidFill>
                  <a:srgbClr val="B22033"/>
                </a:solidFill>
                <a:latin typeface="Roboto Condensed"/>
              </a:rPr>
              <a:t>của</a:t>
            </a:r>
            <a:r>
              <a:rPr lang="en-US" sz="3999" dirty="0">
                <a:solidFill>
                  <a:srgbClr val="B22033"/>
                </a:solidFill>
                <a:latin typeface="Roboto Condensed"/>
              </a:rPr>
              <a:t> </a:t>
            </a:r>
            <a:r>
              <a:rPr lang="en-US" sz="3999" dirty="0" err="1">
                <a:solidFill>
                  <a:srgbClr val="B22033"/>
                </a:solidFill>
                <a:latin typeface="Roboto Condensed"/>
              </a:rPr>
              <a:t>bóng</a:t>
            </a:r>
            <a:r>
              <a:rPr lang="en-US" sz="3999" dirty="0">
                <a:solidFill>
                  <a:srgbClr val="B22033"/>
                </a:solidFill>
                <a:latin typeface="Roboto Condensed"/>
              </a:rPr>
              <a:t> </a:t>
            </a:r>
            <a:r>
              <a:rPr lang="en-US" sz="3999" dirty="0" err="1">
                <a:solidFill>
                  <a:srgbClr val="B22033"/>
                </a:solidFill>
                <a:latin typeface="Roboto Condensed"/>
              </a:rPr>
              <a:t>chiều</a:t>
            </a:r>
            <a:r>
              <a:rPr lang="en-US" sz="3999" dirty="0">
                <a:solidFill>
                  <a:srgbClr val="B22033"/>
                </a:solidFill>
                <a:latin typeface="Roboto Condensed"/>
              </a:rPr>
              <a:t> </a:t>
            </a:r>
            <a:r>
              <a:rPr lang="en-US" sz="3999" dirty="0" err="1">
                <a:solidFill>
                  <a:srgbClr val="B22033"/>
                </a:solidFill>
                <a:latin typeface="Roboto Condensed"/>
              </a:rPr>
              <a:t>tà</a:t>
            </a:r>
            <a:r>
              <a:rPr lang="en-US" sz="3999" dirty="0">
                <a:solidFill>
                  <a:srgbClr val="B22033"/>
                </a:solidFill>
                <a:latin typeface="Roboto Condensed"/>
              </a:rPr>
              <a:t> </a:t>
            </a:r>
            <a:r>
              <a:rPr lang="en-US" sz="3999" dirty="0" err="1">
                <a:solidFill>
                  <a:srgbClr val="B22033"/>
                </a:solidFill>
                <a:latin typeface="Roboto Condensed"/>
              </a:rPr>
              <a:t>mùa</a:t>
            </a:r>
            <a:r>
              <a:rPr lang="en-US" sz="3999" dirty="0">
                <a:solidFill>
                  <a:srgbClr val="B22033"/>
                </a:solidFill>
                <a:latin typeface="Roboto Condensed"/>
              </a:rPr>
              <a:t> </a:t>
            </a:r>
            <a:r>
              <a:rPr lang="en-US" sz="3999" dirty="0" err="1">
                <a:solidFill>
                  <a:srgbClr val="B22033"/>
                </a:solidFill>
                <a:latin typeface="Roboto Condensed"/>
              </a:rPr>
              <a:t>xuân</a:t>
            </a:r>
            <a:r>
              <a:rPr lang="en-US" sz="3999" dirty="0">
                <a:solidFill>
                  <a:srgbClr val="B22033"/>
                </a:solidFill>
                <a:latin typeface="Roboto Condensed"/>
              </a:rPr>
              <a:t>, </a:t>
            </a:r>
            <a:r>
              <a:rPr lang="en-US" sz="3999" dirty="0" err="1">
                <a:solidFill>
                  <a:srgbClr val="B22033"/>
                </a:solidFill>
                <a:latin typeface="Roboto Condensed"/>
              </a:rPr>
              <a:t>màu</a:t>
            </a:r>
            <a:r>
              <a:rPr lang="en-US" sz="3999" dirty="0">
                <a:solidFill>
                  <a:srgbClr val="B22033"/>
                </a:solidFill>
                <a:latin typeface="Roboto Condensed"/>
              </a:rPr>
              <a:t> </a:t>
            </a:r>
            <a:r>
              <a:rPr lang="en-US" sz="3999" dirty="0" err="1">
                <a:solidFill>
                  <a:srgbClr val="B22033"/>
                </a:solidFill>
                <a:latin typeface="Roboto Condensed"/>
              </a:rPr>
              <a:t>xanh</a:t>
            </a:r>
            <a:r>
              <a:rPr lang="en-US" sz="3999" dirty="0">
                <a:solidFill>
                  <a:srgbClr val="B22033"/>
                </a:solidFill>
                <a:latin typeface="Roboto Condensed"/>
              </a:rPr>
              <a:t> </a:t>
            </a:r>
            <a:r>
              <a:rPr lang="en-US" sz="3999" dirty="0" err="1">
                <a:solidFill>
                  <a:srgbClr val="B22033"/>
                </a:solidFill>
                <a:latin typeface="Roboto Condensed"/>
              </a:rPr>
              <a:t>lục</a:t>
            </a:r>
            <a:r>
              <a:rPr lang="en-US" sz="3999" dirty="0">
                <a:solidFill>
                  <a:srgbClr val="B22033"/>
                </a:solidFill>
                <a:latin typeface="Roboto Condensed"/>
              </a:rPr>
              <a:t> </a:t>
            </a:r>
            <a:r>
              <a:rPr lang="en-US" sz="3999" dirty="0" err="1">
                <a:solidFill>
                  <a:srgbClr val="B22033"/>
                </a:solidFill>
                <a:latin typeface="Roboto Condensed"/>
              </a:rPr>
              <a:t>của</a:t>
            </a:r>
            <a:r>
              <a:rPr lang="en-US" sz="3999" dirty="0">
                <a:solidFill>
                  <a:srgbClr val="B22033"/>
                </a:solidFill>
                <a:latin typeface="Roboto Condensed"/>
              </a:rPr>
              <a:t> </a:t>
            </a:r>
            <a:r>
              <a:rPr lang="en-US" sz="3999" dirty="0" err="1">
                <a:solidFill>
                  <a:srgbClr val="B22033"/>
                </a:solidFill>
                <a:latin typeface="Roboto Condensed"/>
              </a:rPr>
              <a:t>liễu</a:t>
            </a:r>
            <a:r>
              <a:rPr lang="en-US" sz="3999" dirty="0">
                <a:solidFill>
                  <a:srgbClr val="B22033"/>
                </a:solidFill>
                <a:latin typeface="Roboto Condensed"/>
              </a:rPr>
              <a:t>,… </a:t>
            </a:r>
            <a:r>
              <a:rPr lang="en-US" sz="3999" dirty="0" err="1">
                <a:solidFill>
                  <a:srgbClr val="000000"/>
                </a:solidFill>
                <a:latin typeface="Roboto Condensed"/>
              </a:rPr>
              <a:t>Ngòi</a:t>
            </a:r>
            <a:r>
              <a:rPr lang="en-US" sz="3999" dirty="0">
                <a:solidFill>
                  <a:srgbClr val="000000"/>
                </a:solidFill>
                <a:latin typeface="Roboto Condensed"/>
              </a:rPr>
              <a:t> </a:t>
            </a:r>
            <a:r>
              <a:rPr lang="en-US" sz="3999" dirty="0" err="1">
                <a:solidFill>
                  <a:srgbClr val="000000"/>
                </a:solidFill>
                <a:latin typeface="Roboto Condensed"/>
              </a:rPr>
              <a:t>bút</a:t>
            </a:r>
            <a:r>
              <a:rPr lang="en-US" sz="3999" dirty="0">
                <a:solidFill>
                  <a:srgbClr val="000000"/>
                </a:solidFill>
                <a:latin typeface="Roboto Condensed"/>
              </a:rPr>
              <a:t> </a:t>
            </a:r>
            <a:r>
              <a:rPr lang="en-US" sz="3999" dirty="0" err="1">
                <a:solidFill>
                  <a:srgbClr val="000000"/>
                </a:solidFill>
                <a:latin typeface="Roboto Condensed"/>
              </a:rPr>
              <a:t>của</a:t>
            </a:r>
            <a:r>
              <a:rPr lang="en-US" sz="3999" dirty="0">
                <a:solidFill>
                  <a:srgbClr val="000000"/>
                </a:solidFill>
                <a:latin typeface="Roboto Condensed"/>
              </a:rPr>
              <a:t> </a:t>
            </a:r>
            <a:r>
              <a:rPr lang="en-US" sz="3999" dirty="0" err="1">
                <a:solidFill>
                  <a:srgbClr val="000000"/>
                </a:solidFill>
                <a:latin typeface="Roboto Condensed"/>
              </a:rPr>
              <a:t>thi</a:t>
            </a:r>
            <a:r>
              <a:rPr lang="en-US" sz="3999" dirty="0">
                <a:solidFill>
                  <a:srgbClr val="000000"/>
                </a:solidFill>
                <a:latin typeface="Roboto Condensed"/>
              </a:rPr>
              <a:t> </a:t>
            </a:r>
            <a:r>
              <a:rPr lang="en-US" sz="3999" dirty="0" err="1">
                <a:solidFill>
                  <a:srgbClr val="000000"/>
                </a:solidFill>
                <a:latin typeface="Roboto Condensed"/>
              </a:rPr>
              <a:t>nhân</a:t>
            </a:r>
            <a:r>
              <a:rPr lang="en-US" sz="3999" dirty="0">
                <a:solidFill>
                  <a:srgbClr val="000000"/>
                </a:solidFill>
                <a:latin typeface="Roboto Condensed"/>
              </a:rPr>
              <a:t> </a:t>
            </a:r>
            <a:r>
              <a:rPr lang="en-US" sz="3999" dirty="0" err="1">
                <a:solidFill>
                  <a:srgbClr val="000000"/>
                </a:solidFill>
                <a:latin typeface="Roboto Condensed"/>
              </a:rPr>
              <a:t>tả</a:t>
            </a:r>
            <a:r>
              <a:rPr lang="en-US" sz="3999" dirty="0">
                <a:solidFill>
                  <a:srgbClr val="000000"/>
                </a:solidFill>
                <a:latin typeface="Roboto Condensed"/>
              </a:rPr>
              <a:t> </a:t>
            </a:r>
            <a:r>
              <a:rPr lang="en-US" sz="3999" dirty="0" err="1">
                <a:solidFill>
                  <a:srgbClr val="000000"/>
                </a:solidFill>
                <a:latin typeface="Roboto Condensed"/>
              </a:rPr>
              <a:t>ít</a:t>
            </a:r>
            <a:r>
              <a:rPr lang="en-US" sz="3999" dirty="0">
                <a:solidFill>
                  <a:srgbClr val="000000"/>
                </a:solidFill>
                <a:latin typeface="Roboto Condensed"/>
              </a:rPr>
              <a:t> </a:t>
            </a:r>
            <a:r>
              <a:rPr lang="en-US" sz="3999" dirty="0" err="1">
                <a:solidFill>
                  <a:srgbClr val="000000"/>
                </a:solidFill>
                <a:latin typeface="Roboto Condensed"/>
              </a:rPr>
              <a:t>mà</a:t>
            </a:r>
            <a:r>
              <a:rPr lang="en-US" sz="3999" dirty="0">
                <a:solidFill>
                  <a:srgbClr val="000000"/>
                </a:solidFill>
                <a:latin typeface="Roboto Condensed"/>
              </a:rPr>
              <a:t> </a:t>
            </a:r>
            <a:r>
              <a:rPr lang="en-US" sz="3999" dirty="0" err="1">
                <a:solidFill>
                  <a:srgbClr val="000000"/>
                </a:solidFill>
                <a:latin typeface="Roboto Condensed"/>
              </a:rPr>
              <a:t>gợi</a:t>
            </a:r>
            <a:r>
              <a:rPr lang="en-US" sz="3999" dirty="0">
                <a:solidFill>
                  <a:srgbClr val="000000"/>
                </a:solidFill>
                <a:latin typeface="Roboto Condensed"/>
              </a:rPr>
              <a:t> </a:t>
            </a:r>
            <a:r>
              <a:rPr lang="en-US" sz="3999" dirty="0" err="1">
                <a:solidFill>
                  <a:srgbClr val="000000"/>
                </a:solidFill>
                <a:latin typeface="Roboto Condensed"/>
              </a:rPr>
              <a:t>nhiều</a:t>
            </a:r>
            <a:r>
              <a:rPr lang="en-US" sz="3999" dirty="0">
                <a:solidFill>
                  <a:srgbClr val="000000"/>
                </a:solidFill>
                <a:latin typeface="Roboto Condensed"/>
              </a:rPr>
              <a:t>. </a:t>
            </a:r>
            <a:r>
              <a:rPr lang="en-US" sz="3999" dirty="0" err="1">
                <a:solidFill>
                  <a:srgbClr val="000000"/>
                </a:solidFill>
                <a:latin typeface="Roboto Condensed"/>
              </a:rPr>
              <a:t>Không</a:t>
            </a:r>
            <a:r>
              <a:rPr lang="en-US" sz="3999" dirty="0">
                <a:solidFill>
                  <a:srgbClr val="000000"/>
                </a:solidFill>
                <a:latin typeface="Roboto Condensed"/>
              </a:rPr>
              <a:t> </a:t>
            </a:r>
            <a:r>
              <a:rPr lang="en-US" sz="3999" dirty="0" err="1">
                <a:solidFill>
                  <a:srgbClr val="000000"/>
                </a:solidFill>
                <a:latin typeface="Roboto Condensed"/>
              </a:rPr>
              <a:t>gian</a:t>
            </a:r>
            <a:r>
              <a:rPr lang="en-US" sz="3999" dirty="0">
                <a:solidFill>
                  <a:srgbClr val="000000"/>
                </a:solidFill>
                <a:latin typeface="Roboto Condensed"/>
              </a:rPr>
              <a:t> </a:t>
            </a:r>
            <a:r>
              <a:rPr lang="en-US" sz="3999" dirty="0" err="1">
                <a:solidFill>
                  <a:srgbClr val="000000"/>
                </a:solidFill>
                <a:latin typeface="Roboto Condensed"/>
              </a:rPr>
              <a:t>được</a:t>
            </a:r>
            <a:r>
              <a:rPr lang="en-US" sz="3999" dirty="0">
                <a:solidFill>
                  <a:srgbClr val="000000"/>
                </a:solidFill>
                <a:latin typeface="Roboto Condensed"/>
              </a:rPr>
              <a:t> </a:t>
            </a:r>
            <a:r>
              <a:rPr lang="en-US" sz="3999" dirty="0" err="1">
                <a:solidFill>
                  <a:srgbClr val="000000"/>
                </a:solidFill>
                <a:latin typeface="Roboto Condensed"/>
              </a:rPr>
              <a:t>mở</a:t>
            </a:r>
            <a:r>
              <a:rPr lang="en-US" sz="3999" dirty="0">
                <a:solidFill>
                  <a:srgbClr val="000000"/>
                </a:solidFill>
                <a:latin typeface="Roboto Condensed"/>
              </a:rPr>
              <a:t> </a:t>
            </a:r>
            <a:r>
              <a:rPr lang="en-US" sz="3999" dirty="0" err="1">
                <a:solidFill>
                  <a:srgbClr val="000000"/>
                </a:solidFill>
                <a:latin typeface="Roboto Condensed"/>
              </a:rPr>
              <a:t>rộng</a:t>
            </a:r>
            <a:r>
              <a:rPr lang="en-US" sz="3999" dirty="0">
                <a:solidFill>
                  <a:srgbClr val="000000"/>
                </a:solidFill>
                <a:latin typeface="Roboto Condensed"/>
              </a:rPr>
              <a:t> </a:t>
            </a:r>
            <a:r>
              <a:rPr lang="en-US" sz="3999" dirty="0" err="1">
                <a:solidFill>
                  <a:srgbClr val="000000"/>
                </a:solidFill>
                <a:latin typeface="Roboto Condensed"/>
              </a:rPr>
              <a:t>từ</a:t>
            </a:r>
            <a:r>
              <a:rPr lang="en-US" sz="3999" dirty="0">
                <a:solidFill>
                  <a:srgbClr val="000000"/>
                </a:solidFill>
                <a:latin typeface="Roboto Condensed"/>
              </a:rPr>
              <a:t> </a:t>
            </a:r>
            <a:r>
              <a:rPr lang="en-US" sz="3999" dirty="0" err="1">
                <a:solidFill>
                  <a:srgbClr val="000000"/>
                </a:solidFill>
                <a:latin typeface="Roboto Condensed"/>
              </a:rPr>
              <a:t>khuê</a:t>
            </a:r>
            <a:r>
              <a:rPr lang="en-US" sz="3999" dirty="0">
                <a:solidFill>
                  <a:srgbClr val="000000"/>
                </a:solidFill>
                <a:latin typeface="Roboto Condensed"/>
              </a:rPr>
              <a:t> </a:t>
            </a:r>
            <a:r>
              <a:rPr lang="en-US" sz="3999" dirty="0" err="1">
                <a:solidFill>
                  <a:srgbClr val="000000"/>
                </a:solidFill>
                <a:latin typeface="Roboto Condensed"/>
              </a:rPr>
              <a:t>phòng</a:t>
            </a:r>
            <a:r>
              <a:rPr lang="en-US" sz="3999" dirty="0">
                <a:solidFill>
                  <a:srgbClr val="000000"/>
                </a:solidFill>
                <a:latin typeface="Roboto Condensed"/>
              </a:rPr>
              <a:t> </a:t>
            </a:r>
            <a:r>
              <a:rPr lang="en-US" sz="3999" dirty="0" err="1">
                <a:solidFill>
                  <a:srgbClr val="000000"/>
                </a:solidFill>
                <a:latin typeface="Roboto Condensed"/>
              </a:rPr>
              <a:t>của</a:t>
            </a:r>
            <a:r>
              <a:rPr lang="en-US" sz="3999" dirty="0">
                <a:solidFill>
                  <a:srgbClr val="000000"/>
                </a:solidFill>
                <a:latin typeface="Roboto Condensed"/>
              </a:rPr>
              <a:t> </a:t>
            </a:r>
            <a:r>
              <a:rPr lang="en-US" sz="3999" dirty="0" err="1">
                <a:solidFill>
                  <a:srgbClr val="000000"/>
                </a:solidFill>
                <a:latin typeface="Roboto Condensed"/>
              </a:rPr>
              <a:t>người</a:t>
            </a:r>
            <a:r>
              <a:rPr lang="en-US" sz="3999" dirty="0">
                <a:solidFill>
                  <a:srgbClr val="000000"/>
                </a:solidFill>
                <a:latin typeface="Roboto Condensed"/>
              </a:rPr>
              <a:t> </a:t>
            </a:r>
            <a:r>
              <a:rPr lang="en-US" sz="3999" dirty="0" err="1">
                <a:solidFill>
                  <a:srgbClr val="000000"/>
                </a:solidFill>
                <a:latin typeface="Roboto Condensed"/>
              </a:rPr>
              <a:t>thiếu</a:t>
            </a:r>
            <a:r>
              <a:rPr lang="en-US" sz="3999" dirty="0">
                <a:solidFill>
                  <a:srgbClr val="000000"/>
                </a:solidFill>
                <a:latin typeface="Roboto Condensed"/>
              </a:rPr>
              <a:t> </a:t>
            </a:r>
            <a:r>
              <a:rPr lang="en-US" sz="3999" dirty="0" err="1">
                <a:solidFill>
                  <a:srgbClr val="000000"/>
                </a:solidFill>
                <a:latin typeface="Roboto Condensed"/>
              </a:rPr>
              <a:t>nữ</a:t>
            </a:r>
            <a:r>
              <a:rPr lang="en-US" sz="3999" dirty="0">
                <a:solidFill>
                  <a:srgbClr val="000000"/>
                </a:solidFill>
                <a:latin typeface="Roboto Condensed"/>
              </a:rPr>
              <a:t> </a:t>
            </a:r>
            <a:r>
              <a:rPr lang="en-US" sz="3999" dirty="0" err="1">
                <a:solidFill>
                  <a:srgbClr val="000000"/>
                </a:solidFill>
                <a:latin typeface="Roboto Condensed"/>
              </a:rPr>
              <a:t>đến</a:t>
            </a:r>
            <a:r>
              <a:rPr lang="en-US" sz="3999" dirty="0">
                <a:solidFill>
                  <a:srgbClr val="000000"/>
                </a:solidFill>
                <a:latin typeface="Roboto Condensed"/>
              </a:rPr>
              <a:t> </a:t>
            </a:r>
            <a:r>
              <a:rPr lang="en-US" sz="3999" dirty="0" err="1">
                <a:solidFill>
                  <a:srgbClr val="000000"/>
                </a:solidFill>
                <a:latin typeface="Roboto Condensed"/>
              </a:rPr>
              <a:t>bầu</a:t>
            </a:r>
            <a:r>
              <a:rPr lang="en-US" sz="3999" dirty="0">
                <a:solidFill>
                  <a:srgbClr val="000000"/>
                </a:solidFill>
                <a:latin typeface="Roboto Condensed"/>
              </a:rPr>
              <a:t> </a:t>
            </a:r>
            <a:r>
              <a:rPr lang="en-US" sz="3999" dirty="0" err="1">
                <a:solidFill>
                  <a:srgbClr val="000000"/>
                </a:solidFill>
                <a:latin typeface="Roboto Condensed"/>
              </a:rPr>
              <a:t>trời</a:t>
            </a:r>
            <a:r>
              <a:rPr lang="en-US" sz="3999" dirty="0">
                <a:solidFill>
                  <a:srgbClr val="000000"/>
                </a:solidFill>
                <a:latin typeface="Roboto Condensed"/>
              </a:rPr>
              <a:t> </a:t>
            </a:r>
            <a:r>
              <a:rPr lang="en-US" sz="3999" dirty="0" err="1">
                <a:solidFill>
                  <a:srgbClr val="000000"/>
                </a:solidFill>
                <a:latin typeface="Roboto Condensed"/>
              </a:rPr>
              <a:t>rộng</a:t>
            </a:r>
            <a:r>
              <a:rPr lang="en-US" sz="3999" dirty="0">
                <a:solidFill>
                  <a:srgbClr val="000000"/>
                </a:solidFill>
                <a:latin typeface="Roboto Condensed"/>
              </a:rPr>
              <a:t> </a:t>
            </a:r>
            <a:r>
              <a:rPr lang="en-US" sz="3999" dirty="0" err="1">
                <a:solidFill>
                  <a:srgbClr val="000000"/>
                </a:solidFill>
                <a:latin typeface="Roboto Condensed"/>
              </a:rPr>
              <a:t>lớn</a:t>
            </a:r>
            <a:r>
              <a:rPr lang="en-US" sz="3999" dirty="0">
                <a:solidFill>
                  <a:srgbClr val="000000"/>
                </a:solidFill>
                <a:latin typeface="Roboto Condensed"/>
              </a:rPr>
              <a:t>, </a:t>
            </a:r>
            <a:r>
              <a:rPr lang="en-US" sz="3999" dirty="0" err="1">
                <a:solidFill>
                  <a:srgbClr val="000000"/>
                </a:solidFill>
                <a:latin typeface="Roboto Condensed"/>
              </a:rPr>
              <a:t>mặt</a:t>
            </a:r>
            <a:r>
              <a:rPr lang="en-US" sz="3999" dirty="0">
                <a:solidFill>
                  <a:srgbClr val="000000"/>
                </a:solidFill>
                <a:latin typeface="Roboto Condensed"/>
              </a:rPr>
              <a:t> </a:t>
            </a:r>
            <a:r>
              <a:rPr lang="en-US" sz="3999" dirty="0" err="1">
                <a:solidFill>
                  <a:srgbClr val="000000"/>
                </a:solidFill>
                <a:latin typeface="Roboto Condensed"/>
              </a:rPr>
              <a:t>nước</a:t>
            </a:r>
            <a:r>
              <a:rPr lang="en-US" sz="3999" dirty="0">
                <a:solidFill>
                  <a:srgbClr val="000000"/>
                </a:solidFill>
                <a:latin typeface="Roboto Condensed"/>
              </a:rPr>
              <a:t> long </a:t>
            </a:r>
            <a:r>
              <a:rPr lang="en-US" sz="3999" dirty="0" err="1">
                <a:solidFill>
                  <a:srgbClr val="000000"/>
                </a:solidFill>
                <a:latin typeface="Roboto Condensed"/>
              </a:rPr>
              <a:t>lanh</a:t>
            </a:r>
            <a:r>
              <a:rPr lang="en-US" sz="3999" dirty="0">
                <a:solidFill>
                  <a:srgbClr val="000000"/>
                </a:solidFill>
                <a:latin typeface="Roboto Condensed"/>
              </a:rPr>
              <a:t>, </a:t>
            </a:r>
            <a:r>
              <a:rPr lang="en-US" sz="3999" dirty="0" err="1">
                <a:solidFill>
                  <a:srgbClr val="000000"/>
                </a:solidFill>
                <a:latin typeface="Roboto Condensed"/>
              </a:rPr>
              <a:t>vòm</a:t>
            </a:r>
            <a:r>
              <a:rPr lang="en-US" sz="3999" dirty="0">
                <a:solidFill>
                  <a:srgbClr val="000000"/>
                </a:solidFill>
                <a:latin typeface="Roboto Condensed"/>
              </a:rPr>
              <a:t> </a:t>
            </a:r>
            <a:r>
              <a:rPr lang="en-US" sz="3999" dirty="0" err="1">
                <a:solidFill>
                  <a:srgbClr val="000000"/>
                </a:solidFill>
                <a:latin typeface="Roboto Condensed"/>
              </a:rPr>
              <a:t>cây</a:t>
            </a:r>
            <a:r>
              <a:rPr lang="en-US" sz="3999" dirty="0">
                <a:solidFill>
                  <a:srgbClr val="000000"/>
                </a:solidFill>
                <a:latin typeface="Roboto Condensed"/>
              </a:rPr>
              <a:t> </a:t>
            </a:r>
            <a:r>
              <a:rPr lang="en-US" sz="3999" dirty="0" err="1">
                <a:solidFill>
                  <a:srgbClr val="000000"/>
                </a:solidFill>
                <a:latin typeface="Roboto Condensed"/>
              </a:rPr>
              <a:t>trước</a:t>
            </a:r>
            <a:r>
              <a:rPr lang="en-US" sz="3999" dirty="0">
                <a:solidFill>
                  <a:srgbClr val="000000"/>
                </a:solidFill>
                <a:latin typeface="Roboto Condensed"/>
              </a:rPr>
              <a:t> </a:t>
            </a:r>
            <a:r>
              <a:rPr lang="en-US" sz="3999" dirty="0" err="1">
                <a:solidFill>
                  <a:srgbClr val="000000"/>
                </a:solidFill>
                <a:latin typeface="Roboto Condensed"/>
              </a:rPr>
              <a:t>sân</a:t>
            </a:r>
            <a:r>
              <a:rPr lang="en-US" sz="3999" dirty="0">
                <a:solidFill>
                  <a:srgbClr val="000000"/>
                </a:solidFill>
                <a:latin typeface="Roboto Condensed"/>
              </a:rPr>
              <a:t>, </a:t>
            </a:r>
            <a:r>
              <a:rPr lang="en-US" sz="3999" dirty="0" err="1">
                <a:solidFill>
                  <a:srgbClr val="000000"/>
                </a:solidFill>
                <a:latin typeface="Roboto Condensed"/>
              </a:rPr>
              <a:t>tất</a:t>
            </a:r>
            <a:r>
              <a:rPr lang="en-US" sz="3999" dirty="0">
                <a:solidFill>
                  <a:srgbClr val="000000"/>
                </a:solidFill>
                <a:latin typeface="Roboto Condensed"/>
              </a:rPr>
              <a:t> </a:t>
            </a:r>
            <a:r>
              <a:rPr lang="en-US" sz="3999" dirty="0" err="1">
                <a:solidFill>
                  <a:srgbClr val="000000"/>
                </a:solidFill>
                <a:latin typeface="Roboto Condensed"/>
              </a:rPr>
              <a:t>cả</a:t>
            </a:r>
            <a:r>
              <a:rPr lang="en-US" sz="3999" dirty="0">
                <a:solidFill>
                  <a:srgbClr val="000000"/>
                </a:solidFill>
                <a:latin typeface="Roboto Condensed"/>
              </a:rPr>
              <a:t> </a:t>
            </a:r>
            <a:r>
              <a:rPr lang="en-US" sz="3999" dirty="0" err="1">
                <a:solidFill>
                  <a:srgbClr val="000000"/>
                </a:solidFill>
                <a:latin typeface="Roboto Condensed"/>
              </a:rPr>
              <a:t>đang</a:t>
            </a:r>
            <a:r>
              <a:rPr lang="en-US" sz="3999" dirty="0">
                <a:solidFill>
                  <a:srgbClr val="000000"/>
                </a:solidFill>
                <a:latin typeface="Roboto Condensed"/>
              </a:rPr>
              <a:t> </a:t>
            </a:r>
            <a:r>
              <a:rPr lang="en-US" sz="3999" dirty="0" err="1">
                <a:solidFill>
                  <a:srgbClr val="000000"/>
                </a:solidFill>
                <a:latin typeface="Roboto Condensed"/>
              </a:rPr>
              <a:t>ngập</a:t>
            </a:r>
            <a:r>
              <a:rPr lang="en-US" sz="3999" dirty="0">
                <a:solidFill>
                  <a:srgbClr val="000000"/>
                </a:solidFill>
                <a:latin typeface="Roboto Condensed"/>
              </a:rPr>
              <a:t> </a:t>
            </a:r>
            <a:r>
              <a:rPr lang="en-US" sz="3999" dirty="0" err="1">
                <a:solidFill>
                  <a:srgbClr val="000000"/>
                </a:solidFill>
                <a:latin typeface="Roboto Condensed"/>
              </a:rPr>
              <a:t>tràn</a:t>
            </a:r>
            <a:r>
              <a:rPr lang="en-US" sz="3999" dirty="0">
                <a:solidFill>
                  <a:srgbClr val="000000"/>
                </a:solidFill>
                <a:latin typeface="Roboto Condensed"/>
              </a:rPr>
              <a:t> </a:t>
            </a:r>
            <a:r>
              <a:rPr lang="en-US" sz="3999" dirty="0" err="1">
                <a:solidFill>
                  <a:srgbClr val="000000"/>
                </a:solidFill>
                <a:latin typeface="Roboto Condensed"/>
              </a:rPr>
              <a:t>sắc</a:t>
            </a:r>
            <a:r>
              <a:rPr lang="en-US" sz="3999" dirty="0">
                <a:solidFill>
                  <a:srgbClr val="000000"/>
                </a:solidFill>
                <a:latin typeface="Roboto Condensed"/>
              </a:rPr>
              <a:t> </a:t>
            </a:r>
            <a:r>
              <a:rPr lang="en-US" sz="3999" dirty="0" err="1">
                <a:solidFill>
                  <a:srgbClr val="000000"/>
                </a:solidFill>
                <a:latin typeface="Roboto Condensed"/>
              </a:rPr>
              <a:t>vàng</a:t>
            </a:r>
            <a:r>
              <a:rPr lang="en-US" sz="3999" dirty="0">
                <a:solidFill>
                  <a:srgbClr val="000000"/>
                </a:solidFill>
                <a:latin typeface="Roboto Condensed"/>
              </a:rPr>
              <a:t> </a:t>
            </a:r>
            <a:r>
              <a:rPr lang="en-US" sz="3999" dirty="0" err="1">
                <a:solidFill>
                  <a:srgbClr val="000000"/>
                </a:solidFill>
                <a:latin typeface="Roboto Condensed"/>
              </a:rPr>
              <a:t>lộng</a:t>
            </a:r>
            <a:r>
              <a:rPr lang="en-US" sz="3999" dirty="0">
                <a:solidFill>
                  <a:srgbClr val="000000"/>
                </a:solidFill>
                <a:latin typeface="Roboto Condensed"/>
              </a:rPr>
              <a:t> </a:t>
            </a:r>
            <a:r>
              <a:rPr lang="en-US" sz="3999" dirty="0" err="1">
                <a:solidFill>
                  <a:srgbClr val="000000"/>
                </a:solidFill>
                <a:latin typeface="Roboto Condensed"/>
              </a:rPr>
              <a:t>lẫy</a:t>
            </a:r>
            <a:r>
              <a:rPr lang="en-US" sz="3999" dirty="0">
                <a:solidFill>
                  <a:srgbClr val="000000"/>
                </a:solidFill>
                <a:latin typeface="Roboto Condensed"/>
              </a:rPr>
              <a:t> </a:t>
            </a:r>
            <a:r>
              <a:rPr lang="en-US" sz="3999" dirty="0" err="1">
                <a:solidFill>
                  <a:srgbClr val="000000"/>
                </a:solidFill>
                <a:latin typeface="Roboto Condensed"/>
              </a:rPr>
              <a:t>của</a:t>
            </a:r>
            <a:r>
              <a:rPr lang="en-US" sz="3999" dirty="0">
                <a:solidFill>
                  <a:srgbClr val="000000"/>
                </a:solidFill>
                <a:latin typeface="Roboto Condensed"/>
              </a:rPr>
              <a:t> </a:t>
            </a:r>
            <a:r>
              <a:rPr lang="en-US" sz="3999" dirty="0" err="1">
                <a:solidFill>
                  <a:srgbClr val="000000"/>
                </a:solidFill>
                <a:latin typeface="Roboto Condensed"/>
              </a:rPr>
              <a:t>ánh</a:t>
            </a:r>
            <a:r>
              <a:rPr lang="en-US" sz="3999" dirty="0">
                <a:solidFill>
                  <a:srgbClr val="000000"/>
                </a:solidFill>
                <a:latin typeface="Roboto Condensed"/>
              </a:rPr>
              <a:t> </a:t>
            </a:r>
            <a:r>
              <a:rPr lang="en-US" sz="3999" dirty="0" err="1">
                <a:solidFill>
                  <a:srgbClr val="000000"/>
                </a:solidFill>
                <a:latin typeface="Roboto Condensed"/>
              </a:rPr>
              <a:t>trăng</a:t>
            </a:r>
            <a:r>
              <a:rPr lang="en-US" sz="3999" dirty="0">
                <a:solidFill>
                  <a:srgbClr val="000000"/>
                </a:solidFill>
                <a:latin typeface="Roboto Condensed"/>
              </a:rPr>
              <a:t>. </a:t>
            </a:r>
          </a:p>
          <a:p>
            <a:pPr algn="just">
              <a:lnSpc>
                <a:spcPts val="5599"/>
              </a:lnSpc>
              <a:spcBef>
                <a:spcPct val="0"/>
              </a:spcBef>
            </a:pPr>
            <a:r>
              <a:rPr lang="en-US" sz="3999" dirty="0">
                <a:solidFill>
                  <a:srgbClr val="000000"/>
                </a:solidFill>
                <a:latin typeface="Roboto Condensed"/>
              </a:rPr>
              <a:t>---&gt; </a:t>
            </a:r>
            <a:r>
              <a:rPr lang="en-US" sz="3999" dirty="0" err="1">
                <a:solidFill>
                  <a:srgbClr val="000000"/>
                </a:solidFill>
                <a:latin typeface="Roboto Condensed"/>
              </a:rPr>
              <a:t>Bức</a:t>
            </a:r>
            <a:r>
              <a:rPr lang="en-US" sz="3999" dirty="0">
                <a:solidFill>
                  <a:srgbClr val="000000"/>
                </a:solidFill>
                <a:latin typeface="Roboto Condensed"/>
              </a:rPr>
              <a:t> </a:t>
            </a:r>
            <a:r>
              <a:rPr lang="en-US" sz="3999" dirty="0" err="1">
                <a:solidFill>
                  <a:srgbClr val="000000"/>
                </a:solidFill>
                <a:latin typeface="Roboto Condensed"/>
              </a:rPr>
              <a:t>tranh</a:t>
            </a:r>
            <a:r>
              <a:rPr lang="en-US" sz="3999" dirty="0">
                <a:solidFill>
                  <a:srgbClr val="000000"/>
                </a:solidFill>
                <a:latin typeface="Roboto Condensed"/>
              </a:rPr>
              <a:t> </a:t>
            </a:r>
            <a:r>
              <a:rPr lang="en-US" sz="3999" dirty="0" err="1">
                <a:solidFill>
                  <a:srgbClr val="000000"/>
                </a:solidFill>
                <a:latin typeface="Roboto Condensed"/>
              </a:rPr>
              <a:t>thiên</a:t>
            </a:r>
            <a:r>
              <a:rPr lang="en-US" sz="3999" dirty="0">
                <a:solidFill>
                  <a:srgbClr val="000000"/>
                </a:solidFill>
                <a:latin typeface="Roboto Condensed"/>
              </a:rPr>
              <a:t> </a:t>
            </a:r>
            <a:r>
              <a:rPr lang="en-US" sz="3999" dirty="0" err="1">
                <a:solidFill>
                  <a:srgbClr val="000000"/>
                </a:solidFill>
                <a:latin typeface="Roboto Condensed"/>
              </a:rPr>
              <a:t>nhiên</a:t>
            </a:r>
            <a:r>
              <a:rPr lang="en-US" sz="3999" dirty="0">
                <a:solidFill>
                  <a:srgbClr val="000000"/>
                </a:solidFill>
                <a:latin typeface="Roboto Condensed"/>
              </a:rPr>
              <a:t> </a:t>
            </a:r>
            <a:r>
              <a:rPr lang="en-US" sz="3999" dirty="0" err="1">
                <a:solidFill>
                  <a:srgbClr val="000000"/>
                </a:solidFill>
                <a:latin typeface="Roboto Condensed"/>
              </a:rPr>
              <a:t>tươi</a:t>
            </a:r>
            <a:r>
              <a:rPr lang="en-US" sz="3999" dirty="0">
                <a:solidFill>
                  <a:srgbClr val="000000"/>
                </a:solidFill>
                <a:latin typeface="Roboto Condensed"/>
              </a:rPr>
              <a:t> </a:t>
            </a:r>
            <a:r>
              <a:rPr lang="en-US" sz="3999" dirty="0" err="1">
                <a:solidFill>
                  <a:srgbClr val="000000"/>
                </a:solidFill>
                <a:latin typeface="Roboto Condensed"/>
              </a:rPr>
              <a:t>đẹp</a:t>
            </a:r>
            <a:r>
              <a:rPr lang="en-US" sz="3999" dirty="0">
                <a:solidFill>
                  <a:srgbClr val="000000"/>
                </a:solidFill>
                <a:latin typeface="Roboto Condensed"/>
              </a:rPr>
              <a:t>, </a:t>
            </a:r>
            <a:r>
              <a:rPr lang="en-US" sz="3999" dirty="0" err="1">
                <a:solidFill>
                  <a:srgbClr val="000000"/>
                </a:solidFill>
                <a:latin typeface="Roboto Condensed"/>
              </a:rPr>
              <a:t>tràn</a:t>
            </a:r>
            <a:r>
              <a:rPr lang="en-US" sz="3999" dirty="0">
                <a:solidFill>
                  <a:srgbClr val="000000"/>
                </a:solidFill>
                <a:latin typeface="Roboto Condensed"/>
              </a:rPr>
              <a:t> </a:t>
            </a:r>
            <a:r>
              <a:rPr lang="en-US" sz="3999" dirty="0" err="1">
                <a:solidFill>
                  <a:srgbClr val="000000"/>
                </a:solidFill>
                <a:latin typeface="Roboto Condensed"/>
              </a:rPr>
              <a:t>đầy</a:t>
            </a:r>
            <a:r>
              <a:rPr lang="en-US" sz="3999" dirty="0">
                <a:solidFill>
                  <a:srgbClr val="000000"/>
                </a:solidFill>
                <a:latin typeface="Roboto Condensed"/>
              </a:rPr>
              <a:t> </a:t>
            </a:r>
            <a:r>
              <a:rPr lang="en-US" sz="3999" dirty="0" err="1">
                <a:solidFill>
                  <a:srgbClr val="000000"/>
                </a:solidFill>
                <a:latin typeface="Roboto Condensed"/>
              </a:rPr>
              <a:t>xuân</a:t>
            </a:r>
            <a:r>
              <a:rPr lang="en-US" sz="3999" dirty="0">
                <a:solidFill>
                  <a:srgbClr val="000000"/>
                </a:solidFill>
                <a:latin typeface="Roboto Condensed"/>
              </a:rPr>
              <a:t> </a:t>
            </a:r>
            <a:r>
              <a:rPr lang="en-US" sz="3999" dirty="0" err="1">
                <a:solidFill>
                  <a:srgbClr val="000000"/>
                </a:solidFill>
                <a:latin typeface="Roboto Condensed"/>
              </a:rPr>
              <a:t>sắc</a:t>
            </a:r>
            <a:r>
              <a:rPr lang="en-US" sz="3999" dirty="0">
                <a:solidFill>
                  <a:srgbClr val="000000"/>
                </a:solidFill>
                <a:latin typeface="Roboto Condensed"/>
              </a:rPr>
              <a:t> </a:t>
            </a:r>
            <a:r>
              <a:rPr lang="en-US" sz="3999" dirty="0" err="1">
                <a:solidFill>
                  <a:srgbClr val="000000"/>
                </a:solidFill>
                <a:latin typeface="Roboto Condensed"/>
              </a:rPr>
              <a:t>phản</a:t>
            </a:r>
            <a:r>
              <a:rPr lang="en-US" sz="3999" dirty="0">
                <a:solidFill>
                  <a:srgbClr val="000000"/>
                </a:solidFill>
                <a:latin typeface="Roboto Condensed"/>
              </a:rPr>
              <a:t> </a:t>
            </a:r>
            <a:r>
              <a:rPr lang="en-US" sz="3999" dirty="0" err="1">
                <a:solidFill>
                  <a:srgbClr val="000000"/>
                </a:solidFill>
                <a:latin typeface="Roboto Condensed"/>
              </a:rPr>
              <a:t>chiếu</a:t>
            </a:r>
            <a:r>
              <a:rPr lang="en-US" sz="3999" dirty="0">
                <a:solidFill>
                  <a:srgbClr val="000000"/>
                </a:solidFill>
                <a:latin typeface="Roboto Condensed"/>
              </a:rPr>
              <a:t> </a:t>
            </a:r>
            <a:r>
              <a:rPr lang="en-US" sz="3999" dirty="0" err="1">
                <a:solidFill>
                  <a:srgbClr val="000000"/>
                </a:solidFill>
                <a:latin typeface="Roboto Condensed"/>
              </a:rPr>
              <a:t>nỗi</a:t>
            </a:r>
            <a:r>
              <a:rPr lang="en-US" sz="3999" dirty="0">
                <a:solidFill>
                  <a:srgbClr val="000000"/>
                </a:solidFill>
                <a:latin typeface="Roboto Condensed"/>
              </a:rPr>
              <a:t> </a:t>
            </a:r>
            <a:r>
              <a:rPr lang="en-US" sz="3999" dirty="0" err="1">
                <a:solidFill>
                  <a:srgbClr val="000000"/>
                </a:solidFill>
                <a:latin typeface="Roboto Condensed"/>
              </a:rPr>
              <a:t>niềm</a:t>
            </a:r>
            <a:r>
              <a:rPr lang="en-US" sz="3999" dirty="0">
                <a:solidFill>
                  <a:srgbClr val="000000"/>
                </a:solidFill>
                <a:latin typeface="Roboto Condensed"/>
              </a:rPr>
              <a:t> </a:t>
            </a:r>
            <a:r>
              <a:rPr lang="en-US" sz="3999" dirty="0" err="1">
                <a:solidFill>
                  <a:srgbClr val="000000"/>
                </a:solidFill>
                <a:latin typeface="Roboto Condensed"/>
              </a:rPr>
              <a:t>bâng</a:t>
            </a:r>
            <a:r>
              <a:rPr lang="en-US" sz="3999" dirty="0">
                <a:solidFill>
                  <a:srgbClr val="000000"/>
                </a:solidFill>
                <a:latin typeface="Roboto Condensed"/>
              </a:rPr>
              <a:t> </a:t>
            </a:r>
            <a:r>
              <a:rPr lang="en-US" sz="3999" dirty="0" err="1">
                <a:solidFill>
                  <a:srgbClr val="000000"/>
                </a:solidFill>
                <a:latin typeface="Roboto Condensed"/>
              </a:rPr>
              <a:t>khuâng</a:t>
            </a:r>
            <a:r>
              <a:rPr lang="en-US" sz="3999" dirty="0">
                <a:solidFill>
                  <a:srgbClr val="000000"/>
                </a:solidFill>
                <a:latin typeface="Roboto Condensed"/>
              </a:rPr>
              <a:t>, </a:t>
            </a:r>
            <a:r>
              <a:rPr lang="en-US" sz="3999" dirty="0" err="1">
                <a:solidFill>
                  <a:srgbClr val="000000"/>
                </a:solidFill>
                <a:latin typeface="Roboto Condensed"/>
              </a:rPr>
              <a:t>xao</a:t>
            </a:r>
            <a:r>
              <a:rPr lang="en-US" sz="3999" dirty="0">
                <a:solidFill>
                  <a:srgbClr val="000000"/>
                </a:solidFill>
                <a:latin typeface="Roboto Condensed"/>
              </a:rPr>
              <a:t> </a:t>
            </a:r>
            <a:r>
              <a:rPr lang="en-US" sz="3999" dirty="0" err="1">
                <a:solidFill>
                  <a:srgbClr val="000000"/>
                </a:solidFill>
                <a:latin typeface="Roboto Condensed"/>
              </a:rPr>
              <a:t>xuyến</a:t>
            </a:r>
            <a:r>
              <a:rPr lang="en-US" sz="3999" dirty="0">
                <a:solidFill>
                  <a:srgbClr val="000000"/>
                </a:solidFill>
                <a:latin typeface="Roboto Condensed"/>
              </a:rPr>
              <a:t> </a:t>
            </a:r>
            <a:r>
              <a:rPr lang="en-US" sz="3999" dirty="0" err="1">
                <a:solidFill>
                  <a:srgbClr val="000000"/>
                </a:solidFill>
                <a:latin typeface="Roboto Condensed"/>
              </a:rPr>
              <a:t>và</a:t>
            </a:r>
            <a:r>
              <a:rPr lang="en-US" sz="3999" dirty="0">
                <a:solidFill>
                  <a:srgbClr val="000000"/>
                </a:solidFill>
                <a:latin typeface="Roboto Condensed"/>
              </a:rPr>
              <a:t> </a:t>
            </a:r>
            <a:r>
              <a:rPr lang="en-US" sz="3999" dirty="0" err="1">
                <a:solidFill>
                  <a:srgbClr val="000000"/>
                </a:solidFill>
                <a:latin typeface="Roboto Condensed"/>
              </a:rPr>
              <a:t>cảm</a:t>
            </a:r>
            <a:r>
              <a:rPr lang="en-US" sz="3999" dirty="0">
                <a:solidFill>
                  <a:srgbClr val="000000"/>
                </a:solidFill>
                <a:latin typeface="Roboto Condensed"/>
              </a:rPr>
              <a:t> </a:t>
            </a:r>
            <a:r>
              <a:rPr lang="en-US" sz="3999" dirty="0" err="1">
                <a:solidFill>
                  <a:srgbClr val="000000"/>
                </a:solidFill>
                <a:latin typeface="Roboto Condensed"/>
              </a:rPr>
              <a:t>giác</a:t>
            </a:r>
            <a:r>
              <a:rPr lang="en-US" sz="3999" dirty="0">
                <a:solidFill>
                  <a:srgbClr val="000000"/>
                </a:solidFill>
                <a:latin typeface="Roboto Condensed"/>
              </a:rPr>
              <a:t> </a:t>
            </a:r>
            <a:r>
              <a:rPr lang="en-US" sz="3999" dirty="0" err="1">
                <a:solidFill>
                  <a:srgbClr val="000000"/>
                </a:solidFill>
                <a:latin typeface="Roboto Condensed"/>
              </a:rPr>
              <a:t>hân</a:t>
            </a:r>
            <a:r>
              <a:rPr lang="en-US" sz="3999" dirty="0">
                <a:solidFill>
                  <a:srgbClr val="000000"/>
                </a:solidFill>
                <a:latin typeface="Roboto Condensed"/>
              </a:rPr>
              <a:t> </a:t>
            </a:r>
            <a:r>
              <a:rPr lang="en-US" sz="3999" dirty="0" err="1">
                <a:solidFill>
                  <a:srgbClr val="000000"/>
                </a:solidFill>
                <a:latin typeface="Roboto Condensed"/>
              </a:rPr>
              <a:t>hoan</a:t>
            </a:r>
            <a:r>
              <a:rPr lang="en-US" sz="3999" dirty="0">
                <a:solidFill>
                  <a:srgbClr val="000000"/>
                </a:solidFill>
                <a:latin typeface="Roboto Condensed"/>
              </a:rPr>
              <a:t>, </a:t>
            </a:r>
            <a:r>
              <a:rPr lang="en-US" sz="3999" dirty="0" err="1">
                <a:solidFill>
                  <a:srgbClr val="000000"/>
                </a:solidFill>
                <a:latin typeface="Roboto Condensed"/>
              </a:rPr>
              <a:t>rạo</a:t>
            </a:r>
            <a:r>
              <a:rPr lang="en-US" sz="3999" dirty="0">
                <a:solidFill>
                  <a:srgbClr val="000000"/>
                </a:solidFill>
                <a:latin typeface="Roboto Condensed"/>
              </a:rPr>
              <a:t> </a:t>
            </a:r>
            <a:r>
              <a:rPr lang="en-US" sz="3999" dirty="0" err="1">
                <a:solidFill>
                  <a:srgbClr val="000000"/>
                </a:solidFill>
                <a:latin typeface="Roboto Condensed"/>
              </a:rPr>
              <a:t>rực</a:t>
            </a:r>
            <a:r>
              <a:rPr lang="en-US" sz="3999" dirty="0">
                <a:solidFill>
                  <a:srgbClr val="000000"/>
                </a:solidFill>
                <a:latin typeface="Roboto Condensed"/>
              </a:rPr>
              <a:t> </a:t>
            </a:r>
            <a:r>
              <a:rPr lang="en-US" sz="3999" dirty="0" err="1">
                <a:solidFill>
                  <a:srgbClr val="000000"/>
                </a:solidFill>
                <a:latin typeface="Roboto Condensed"/>
              </a:rPr>
              <a:t>của</a:t>
            </a:r>
            <a:r>
              <a:rPr lang="en-US" sz="3999" dirty="0">
                <a:solidFill>
                  <a:srgbClr val="000000"/>
                </a:solidFill>
                <a:latin typeface="Roboto Condensed"/>
              </a:rPr>
              <a:t> </a:t>
            </a:r>
            <a:r>
              <a:rPr lang="en-US" sz="3999" dirty="0" err="1">
                <a:solidFill>
                  <a:srgbClr val="000000"/>
                </a:solidFill>
                <a:latin typeface="Roboto Condensed"/>
              </a:rPr>
              <a:t>một</a:t>
            </a:r>
            <a:r>
              <a:rPr lang="en-US" sz="3999" dirty="0">
                <a:solidFill>
                  <a:srgbClr val="000000"/>
                </a:solidFill>
                <a:latin typeface="Roboto Condensed"/>
              </a:rPr>
              <a:t> </a:t>
            </a:r>
            <a:r>
              <a:rPr lang="en-US" sz="3999" dirty="0" err="1">
                <a:solidFill>
                  <a:srgbClr val="000000"/>
                </a:solidFill>
                <a:latin typeface="Roboto Condensed"/>
              </a:rPr>
              <a:t>tình</a:t>
            </a:r>
            <a:r>
              <a:rPr lang="en-US" sz="3999" dirty="0">
                <a:solidFill>
                  <a:srgbClr val="000000"/>
                </a:solidFill>
                <a:latin typeface="Roboto Condensed"/>
              </a:rPr>
              <a:t> </a:t>
            </a:r>
            <a:r>
              <a:rPr lang="en-US" sz="3999" dirty="0" err="1">
                <a:solidFill>
                  <a:srgbClr val="000000"/>
                </a:solidFill>
                <a:latin typeface="Roboto Condensed"/>
              </a:rPr>
              <a:t>yêu</a:t>
            </a:r>
            <a:r>
              <a:rPr lang="en-US" sz="3999" dirty="0">
                <a:solidFill>
                  <a:srgbClr val="000000"/>
                </a:solidFill>
                <a:latin typeface="Roboto Condensed"/>
              </a:rPr>
              <a:t> </a:t>
            </a:r>
            <a:r>
              <a:rPr lang="en-US" sz="3999" dirty="0" err="1">
                <a:solidFill>
                  <a:srgbClr val="000000"/>
                </a:solidFill>
                <a:latin typeface="Roboto Condensed"/>
              </a:rPr>
              <a:t>đẹp</a:t>
            </a:r>
            <a:r>
              <a:rPr lang="en-US" sz="3999" dirty="0">
                <a:solidFill>
                  <a:srgbClr val="000000"/>
                </a:solidFill>
                <a:latin typeface="Roboto Condensed"/>
              </a:rPr>
              <a:t> </a:t>
            </a:r>
            <a:r>
              <a:rPr lang="en-US" sz="3999" dirty="0" err="1">
                <a:solidFill>
                  <a:srgbClr val="000000"/>
                </a:solidFill>
                <a:latin typeface="Roboto Condensed"/>
              </a:rPr>
              <a:t>mới</a:t>
            </a:r>
            <a:r>
              <a:rPr lang="en-US" sz="3999" dirty="0">
                <a:solidFill>
                  <a:srgbClr val="000000"/>
                </a:solidFill>
                <a:latin typeface="Roboto Condensed"/>
              </a:rPr>
              <a:t> </a:t>
            </a:r>
            <a:r>
              <a:rPr lang="en-US" sz="3999" dirty="0" err="1">
                <a:solidFill>
                  <a:srgbClr val="000000"/>
                </a:solidFill>
                <a:latin typeface="Roboto Condensed"/>
              </a:rPr>
              <a:t>chớm</a:t>
            </a:r>
            <a:r>
              <a:rPr lang="en-US" sz="3999" dirty="0">
                <a:solidFill>
                  <a:srgbClr val="000000"/>
                </a:solidFill>
                <a:latin typeface="Roboto Condensed"/>
              </a:rPr>
              <a:t> </a:t>
            </a:r>
            <a:r>
              <a:rPr lang="en-US" sz="3999" dirty="0" err="1">
                <a:solidFill>
                  <a:srgbClr val="000000"/>
                </a:solidFill>
                <a:latin typeface="Roboto Condensed"/>
              </a:rPr>
              <a:t>nở</a:t>
            </a:r>
            <a:r>
              <a:rPr lang="en-US" sz="3999" dirty="0">
                <a:solidFill>
                  <a:srgbClr val="000000"/>
                </a:solidFill>
                <a:latin typeface="Roboto Condensed"/>
              </a:rPr>
              <a:t> </a:t>
            </a:r>
            <a:r>
              <a:rPr lang="en-US" sz="3999" dirty="0" err="1">
                <a:solidFill>
                  <a:srgbClr val="000000"/>
                </a:solidFill>
                <a:latin typeface="Roboto Condensed"/>
              </a:rPr>
              <a:t>trong</a:t>
            </a:r>
            <a:r>
              <a:rPr lang="en-US" sz="3999" dirty="0">
                <a:solidFill>
                  <a:srgbClr val="000000"/>
                </a:solidFill>
                <a:latin typeface="Roboto Condensed"/>
              </a:rPr>
              <a:t> </a:t>
            </a:r>
            <a:r>
              <a:rPr lang="en-US" sz="3999" dirty="0" err="1">
                <a:solidFill>
                  <a:srgbClr val="000000"/>
                </a:solidFill>
                <a:latin typeface="Roboto Condensed"/>
              </a:rPr>
              <a:t>lòng</a:t>
            </a:r>
            <a:r>
              <a:rPr lang="en-US" sz="3999" dirty="0">
                <a:solidFill>
                  <a:srgbClr val="000000"/>
                </a:solidFill>
                <a:latin typeface="Roboto Condensed"/>
              </a:rPr>
              <a:t> “</a:t>
            </a:r>
            <a:r>
              <a:rPr lang="en-US" sz="3999" dirty="0" err="1">
                <a:solidFill>
                  <a:srgbClr val="000000"/>
                </a:solidFill>
                <a:latin typeface="Roboto Condensed"/>
              </a:rPr>
              <a:t>người</a:t>
            </a:r>
            <a:r>
              <a:rPr lang="en-US" sz="3999" dirty="0">
                <a:solidFill>
                  <a:srgbClr val="000000"/>
                </a:solidFill>
                <a:latin typeface="Roboto Condensed"/>
              </a:rPr>
              <a:t> </a:t>
            </a:r>
            <a:r>
              <a:rPr lang="en-US" sz="3999" dirty="0" err="1">
                <a:solidFill>
                  <a:srgbClr val="000000"/>
                </a:solidFill>
                <a:latin typeface="Roboto Condensed"/>
              </a:rPr>
              <a:t>quốc</a:t>
            </a:r>
            <a:r>
              <a:rPr lang="en-US" sz="3999" dirty="0">
                <a:solidFill>
                  <a:srgbClr val="000000"/>
                </a:solidFill>
                <a:latin typeface="Roboto Condensed"/>
              </a:rPr>
              <a:t> </a:t>
            </a:r>
            <a:r>
              <a:rPr lang="en-US" sz="3999" dirty="0" err="1">
                <a:solidFill>
                  <a:srgbClr val="000000"/>
                </a:solidFill>
                <a:latin typeface="Roboto Condensed"/>
              </a:rPr>
              <a:t>sắc</a:t>
            </a:r>
            <a:r>
              <a:rPr lang="en-US" sz="3999" dirty="0">
                <a:solidFill>
                  <a:srgbClr val="000000"/>
                </a:solidFill>
                <a:latin typeface="Roboto Condensed"/>
              </a:rPr>
              <a:t>, </a:t>
            </a:r>
            <a:r>
              <a:rPr lang="en-US" sz="3999" dirty="0" err="1">
                <a:solidFill>
                  <a:srgbClr val="000000"/>
                </a:solidFill>
                <a:latin typeface="Roboto Condensed"/>
              </a:rPr>
              <a:t>kẻ</a:t>
            </a:r>
            <a:r>
              <a:rPr lang="en-US" sz="3999" dirty="0">
                <a:solidFill>
                  <a:srgbClr val="000000"/>
                </a:solidFill>
                <a:latin typeface="Roboto Condensed"/>
              </a:rPr>
              <a:t> </a:t>
            </a:r>
            <a:r>
              <a:rPr lang="en-US" sz="3999" dirty="0" err="1">
                <a:solidFill>
                  <a:srgbClr val="000000"/>
                </a:solidFill>
                <a:latin typeface="Roboto Condensed"/>
              </a:rPr>
              <a:t>thiên</a:t>
            </a:r>
            <a:r>
              <a:rPr lang="en-US" sz="3999" dirty="0">
                <a:solidFill>
                  <a:srgbClr val="000000"/>
                </a:solidFill>
                <a:latin typeface="Roboto Condensed"/>
              </a:rPr>
              <a:t> </a:t>
            </a:r>
            <a:r>
              <a:rPr lang="en-US" sz="3999" dirty="0" err="1">
                <a:solidFill>
                  <a:srgbClr val="000000"/>
                </a:solidFill>
                <a:latin typeface="Roboto Condensed"/>
              </a:rPr>
              <a:t>tài</a:t>
            </a:r>
            <a:r>
              <a:rPr lang="en-US" sz="3999" dirty="0">
                <a:solidFill>
                  <a:srgbClr val="000000"/>
                </a:solidFill>
                <a:latin typeface="Roboto Condensed"/>
              </a:rPr>
              <a:t>”.</a:t>
            </a:r>
          </a:p>
          <a:p>
            <a:pPr algn="just">
              <a:lnSpc>
                <a:spcPts val="5599"/>
              </a:lnSpc>
              <a:spcBef>
                <a:spcPct val="0"/>
              </a:spcBef>
            </a:pPr>
            <a:r>
              <a:rPr lang="en-US" sz="3999" dirty="0">
                <a:solidFill>
                  <a:srgbClr val="000000"/>
                </a:solidFill>
                <a:latin typeface="Roboto Condensed"/>
              </a:rPr>
              <a:t>---&gt; </a:t>
            </a:r>
            <a:r>
              <a:rPr lang="en-US" sz="3999" dirty="0" err="1">
                <a:solidFill>
                  <a:srgbClr val="000000"/>
                </a:solidFill>
                <a:latin typeface="Roboto Condensed Bold Italics"/>
              </a:rPr>
              <a:t>Tả</a:t>
            </a:r>
            <a:r>
              <a:rPr lang="en-US" sz="3999" dirty="0">
                <a:solidFill>
                  <a:srgbClr val="000000"/>
                </a:solidFill>
                <a:latin typeface="Roboto Condensed Bold Italics"/>
              </a:rPr>
              <a:t> </a:t>
            </a:r>
            <a:r>
              <a:rPr lang="en-US" sz="3999" dirty="0" err="1">
                <a:solidFill>
                  <a:srgbClr val="000000"/>
                </a:solidFill>
                <a:latin typeface="Roboto Condensed Bold Italics"/>
              </a:rPr>
              <a:t>cảnh</a:t>
            </a:r>
            <a:r>
              <a:rPr lang="en-US" sz="3999" dirty="0">
                <a:solidFill>
                  <a:srgbClr val="000000"/>
                </a:solidFill>
                <a:latin typeface="Roboto Condensed Bold Italics"/>
              </a:rPr>
              <a:t> </a:t>
            </a:r>
            <a:r>
              <a:rPr lang="en-US" sz="3999" dirty="0" err="1">
                <a:solidFill>
                  <a:srgbClr val="000000"/>
                </a:solidFill>
                <a:latin typeface="Roboto Condensed Bold Italics"/>
              </a:rPr>
              <a:t>ngụ</a:t>
            </a:r>
            <a:r>
              <a:rPr lang="en-US" sz="3999" dirty="0">
                <a:solidFill>
                  <a:srgbClr val="000000"/>
                </a:solidFill>
                <a:latin typeface="Roboto Condensed Bold Italics"/>
              </a:rPr>
              <a:t> </a:t>
            </a:r>
            <a:r>
              <a:rPr lang="en-US" sz="3999" dirty="0" err="1">
                <a:solidFill>
                  <a:srgbClr val="000000"/>
                </a:solidFill>
                <a:latin typeface="Roboto Condensed Bold Italics"/>
              </a:rPr>
              <a:t>tình</a:t>
            </a:r>
            <a:endParaRPr lang="en-US" sz="3999" dirty="0">
              <a:solidFill>
                <a:srgbClr val="000000"/>
              </a:solidFill>
              <a:latin typeface="Roboto Condensed Bold Italics"/>
            </a:endParaRPr>
          </a:p>
        </p:txBody>
      </p:sp>
      <p:sp>
        <p:nvSpPr>
          <p:cNvPr id="13" name="Freeform 13"/>
          <p:cNvSpPr/>
          <p:nvPr/>
        </p:nvSpPr>
        <p:spPr>
          <a:xfrm>
            <a:off x="-3264750" y="250960"/>
            <a:ext cx="7761078" cy="11159990"/>
          </a:xfrm>
          <a:custGeom>
            <a:avLst/>
            <a:gdLst/>
            <a:ahLst/>
            <a:cxnLst/>
            <a:rect l="l" t="t" r="r" b="b"/>
            <a:pathLst>
              <a:path w="7761078" h="11159990">
                <a:moveTo>
                  <a:pt x="0" y="0"/>
                </a:moveTo>
                <a:lnTo>
                  <a:pt x="7761078" y="0"/>
                </a:lnTo>
                <a:lnTo>
                  <a:pt x="7761078" y="11159990"/>
                </a:lnTo>
                <a:lnTo>
                  <a:pt x="0" y="11159990"/>
                </a:lnTo>
                <a:lnTo>
                  <a:pt x="0" y="0"/>
                </a:lnTo>
                <a:close/>
              </a:path>
            </a:pathLst>
          </a:custGeom>
          <a:blipFill>
            <a:blip r:embed="rId8"/>
            <a:stretch>
              <a:fillRect/>
            </a:stretch>
          </a:blipFill>
        </p:spPr>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a:stretch>
          </a:blipFill>
        </p:spPr>
      </p:sp>
      <p:sp>
        <p:nvSpPr>
          <p:cNvPr id="3" name="Freeform 3"/>
          <p:cNvSpPr/>
          <p:nvPr/>
        </p:nvSpPr>
        <p:spPr>
          <a:xfrm>
            <a:off x="15236473" y="-685051"/>
            <a:ext cx="3427502" cy="3427502"/>
          </a:xfrm>
          <a:custGeom>
            <a:avLst/>
            <a:gdLst/>
            <a:ahLst/>
            <a:cxnLst/>
            <a:rect l="l" t="t" r="r" b="b"/>
            <a:pathLst>
              <a:path w="3427502" h="3427502">
                <a:moveTo>
                  <a:pt x="0" y="0"/>
                </a:moveTo>
                <a:lnTo>
                  <a:pt x="3427501" y="0"/>
                </a:lnTo>
                <a:lnTo>
                  <a:pt x="3427501" y="3427502"/>
                </a:lnTo>
                <a:lnTo>
                  <a:pt x="0" y="3427502"/>
                </a:lnTo>
                <a:lnTo>
                  <a:pt x="0" y="0"/>
                </a:lnTo>
                <a:close/>
              </a:path>
            </a:pathLst>
          </a:custGeom>
          <a:blipFill>
            <a:blip r:embed="rId4"/>
            <a:stretch>
              <a:fillRect/>
            </a:stretch>
          </a:blipFill>
        </p:spPr>
      </p:sp>
      <p:sp>
        <p:nvSpPr>
          <p:cNvPr id="4" name="Freeform 4"/>
          <p:cNvSpPr/>
          <p:nvPr/>
        </p:nvSpPr>
        <p:spPr>
          <a:xfrm rot="-1500471" flipH="1">
            <a:off x="15292297" y="3324603"/>
            <a:ext cx="2621730" cy="4129420"/>
          </a:xfrm>
          <a:custGeom>
            <a:avLst/>
            <a:gdLst/>
            <a:ahLst/>
            <a:cxnLst/>
            <a:rect l="l" t="t" r="r" b="b"/>
            <a:pathLst>
              <a:path w="2621730" h="4129420">
                <a:moveTo>
                  <a:pt x="2621731" y="0"/>
                </a:moveTo>
                <a:lnTo>
                  <a:pt x="0" y="0"/>
                </a:lnTo>
                <a:lnTo>
                  <a:pt x="0" y="4129420"/>
                </a:lnTo>
                <a:lnTo>
                  <a:pt x="2621731" y="4129420"/>
                </a:lnTo>
                <a:lnTo>
                  <a:pt x="2621731" y="0"/>
                </a:lnTo>
                <a:close/>
              </a:path>
            </a:pathLst>
          </a:custGeom>
          <a:blipFill>
            <a:blip r:embed="rId5"/>
            <a:stretch>
              <a:fillRect t="-5116" b="-5116"/>
            </a:stretch>
          </a:blipFill>
        </p:spPr>
      </p:sp>
      <p:sp>
        <p:nvSpPr>
          <p:cNvPr id="5" name="Freeform 5"/>
          <p:cNvSpPr/>
          <p:nvPr/>
        </p:nvSpPr>
        <p:spPr>
          <a:xfrm>
            <a:off x="-955999" y="6616156"/>
            <a:ext cx="20141184" cy="6680159"/>
          </a:xfrm>
          <a:custGeom>
            <a:avLst/>
            <a:gdLst/>
            <a:ahLst/>
            <a:cxnLst/>
            <a:rect l="l" t="t" r="r" b="b"/>
            <a:pathLst>
              <a:path w="20141184" h="6680159">
                <a:moveTo>
                  <a:pt x="0" y="0"/>
                </a:moveTo>
                <a:lnTo>
                  <a:pt x="20141184" y="0"/>
                </a:lnTo>
                <a:lnTo>
                  <a:pt x="20141184" y="6680160"/>
                </a:lnTo>
                <a:lnTo>
                  <a:pt x="0" y="6680160"/>
                </a:lnTo>
                <a:lnTo>
                  <a:pt x="0" y="0"/>
                </a:lnTo>
                <a:close/>
              </a:path>
            </a:pathLst>
          </a:custGeom>
          <a:blipFill>
            <a:blip r:embed="rId6">
              <a:alphaModFix amt="42000"/>
            </a:blip>
            <a:stretch>
              <a:fillRect/>
            </a:stretch>
          </a:blipFill>
        </p:spPr>
      </p:sp>
      <p:sp>
        <p:nvSpPr>
          <p:cNvPr id="6" name="Freeform 6"/>
          <p:cNvSpPr/>
          <p:nvPr/>
        </p:nvSpPr>
        <p:spPr>
          <a:xfrm rot="-155221">
            <a:off x="16251049" y="-42023"/>
            <a:ext cx="4825850" cy="10371046"/>
          </a:xfrm>
          <a:custGeom>
            <a:avLst/>
            <a:gdLst/>
            <a:ahLst/>
            <a:cxnLst/>
            <a:rect l="l" t="t" r="r" b="b"/>
            <a:pathLst>
              <a:path w="4825850" h="10371046">
                <a:moveTo>
                  <a:pt x="0" y="0"/>
                </a:moveTo>
                <a:lnTo>
                  <a:pt x="4825850" y="0"/>
                </a:lnTo>
                <a:lnTo>
                  <a:pt x="4825850" y="10371046"/>
                </a:lnTo>
                <a:lnTo>
                  <a:pt x="0" y="10371046"/>
                </a:lnTo>
                <a:lnTo>
                  <a:pt x="0" y="0"/>
                </a:lnTo>
                <a:close/>
              </a:path>
            </a:pathLst>
          </a:custGeom>
          <a:blipFill>
            <a:blip r:embed="rId7"/>
            <a:stretch>
              <a:fillRect r="-5119" b="-4849"/>
            </a:stretch>
          </a:blipFill>
        </p:spPr>
      </p:sp>
      <p:sp>
        <p:nvSpPr>
          <p:cNvPr id="7" name="TextBox 7"/>
          <p:cNvSpPr txBox="1"/>
          <p:nvPr/>
        </p:nvSpPr>
        <p:spPr>
          <a:xfrm>
            <a:off x="1197850" y="307474"/>
            <a:ext cx="7912296" cy="771526"/>
          </a:xfrm>
          <a:prstGeom prst="rect">
            <a:avLst/>
          </a:prstGeom>
        </p:spPr>
        <p:txBody>
          <a:bodyPr lIns="0" tIns="0" rIns="0" bIns="0" rtlCol="0" anchor="t">
            <a:spAutoFit/>
          </a:bodyPr>
          <a:lstStyle/>
          <a:p>
            <a:pPr algn="just">
              <a:lnSpc>
                <a:spcPts val="6299"/>
              </a:lnSpc>
            </a:pPr>
            <a:r>
              <a:rPr lang="en-US" sz="4499">
                <a:solidFill>
                  <a:srgbClr val="473B3B"/>
                </a:solidFill>
                <a:latin typeface="Roboto Condensed Bold"/>
              </a:rPr>
              <a:t>b. Nhân vật</a:t>
            </a:r>
          </a:p>
        </p:txBody>
      </p:sp>
      <p:grpSp>
        <p:nvGrpSpPr>
          <p:cNvPr id="8" name="Group 8"/>
          <p:cNvGrpSpPr/>
          <p:nvPr/>
        </p:nvGrpSpPr>
        <p:grpSpPr>
          <a:xfrm>
            <a:off x="1431462" y="1408769"/>
            <a:ext cx="503401" cy="503401"/>
            <a:chOff x="0" y="0"/>
            <a:chExt cx="812800" cy="812800"/>
          </a:xfrm>
        </p:grpSpPr>
        <p:sp>
          <p:nvSpPr>
            <p:cNvPr id="9" name="Freeform 9"/>
            <p:cNvSpPr/>
            <p:nvPr/>
          </p:nvSpPr>
          <p:spPr>
            <a:xfrm>
              <a:off x="0" y="0"/>
              <a:ext cx="812800" cy="812800"/>
            </a:xfrm>
            <a:custGeom>
              <a:avLst/>
              <a:gdLst/>
              <a:ahLst/>
              <a:cxnLst/>
              <a:rect l="l" t="t" r="r" b="b"/>
              <a:pathLst>
                <a:path w="812800" h="812800">
                  <a:moveTo>
                    <a:pt x="406400" y="0"/>
                  </a:moveTo>
                  <a:lnTo>
                    <a:pt x="523042" y="124802"/>
                  </a:lnTo>
                  <a:lnTo>
                    <a:pt x="693768" y="119032"/>
                  </a:lnTo>
                  <a:lnTo>
                    <a:pt x="687998" y="289758"/>
                  </a:lnTo>
                  <a:lnTo>
                    <a:pt x="812800" y="406400"/>
                  </a:lnTo>
                  <a:lnTo>
                    <a:pt x="687998" y="523042"/>
                  </a:lnTo>
                  <a:lnTo>
                    <a:pt x="693768" y="693768"/>
                  </a:lnTo>
                  <a:lnTo>
                    <a:pt x="523042" y="687998"/>
                  </a:lnTo>
                  <a:lnTo>
                    <a:pt x="406400" y="812800"/>
                  </a:lnTo>
                  <a:lnTo>
                    <a:pt x="289758" y="687998"/>
                  </a:lnTo>
                  <a:lnTo>
                    <a:pt x="119032" y="693768"/>
                  </a:lnTo>
                  <a:lnTo>
                    <a:pt x="124802" y="523042"/>
                  </a:lnTo>
                  <a:lnTo>
                    <a:pt x="0" y="406400"/>
                  </a:lnTo>
                  <a:lnTo>
                    <a:pt x="124802" y="289758"/>
                  </a:lnTo>
                  <a:lnTo>
                    <a:pt x="119032" y="119032"/>
                  </a:lnTo>
                  <a:lnTo>
                    <a:pt x="289758" y="124802"/>
                  </a:lnTo>
                  <a:lnTo>
                    <a:pt x="406400" y="0"/>
                  </a:lnTo>
                  <a:close/>
                </a:path>
              </a:pathLst>
            </a:custGeom>
            <a:solidFill>
              <a:srgbClr val="B22033"/>
            </a:solidFill>
          </p:spPr>
        </p:sp>
        <p:sp>
          <p:nvSpPr>
            <p:cNvPr id="10" name="TextBox 10"/>
            <p:cNvSpPr txBox="1"/>
            <p:nvPr/>
          </p:nvSpPr>
          <p:spPr>
            <a:xfrm>
              <a:off x="127000" y="88900"/>
              <a:ext cx="558800" cy="596900"/>
            </a:xfrm>
            <a:prstGeom prst="rect">
              <a:avLst/>
            </a:prstGeom>
          </p:spPr>
          <p:txBody>
            <a:bodyPr lIns="50800" tIns="50800" rIns="50800" bIns="50800" rtlCol="0" anchor="ctr"/>
            <a:lstStyle/>
            <a:p>
              <a:pPr algn="ctr">
                <a:lnSpc>
                  <a:spcPts val="3035"/>
                </a:lnSpc>
              </a:pPr>
              <a:endParaRPr/>
            </a:p>
          </p:txBody>
        </p:sp>
      </p:grpSp>
      <p:sp>
        <p:nvSpPr>
          <p:cNvPr id="11" name="TextBox 11"/>
          <p:cNvSpPr txBox="1"/>
          <p:nvPr/>
        </p:nvSpPr>
        <p:spPr>
          <a:xfrm>
            <a:off x="1860986" y="1210829"/>
            <a:ext cx="9693036" cy="764541"/>
          </a:xfrm>
          <a:prstGeom prst="rect">
            <a:avLst/>
          </a:prstGeom>
        </p:spPr>
        <p:txBody>
          <a:bodyPr wrap="square" lIns="0" tIns="0" rIns="0" bIns="0" rtlCol="0" anchor="t">
            <a:spAutoFit/>
          </a:bodyPr>
          <a:lstStyle/>
          <a:p>
            <a:pPr algn="ctr">
              <a:lnSpc>
                <a:spcPts val="6159"/>
              </a:lnSpc>
              <a:spcBef>
                <a:spcPct val="0"/>
              </a:spcBef>
            </a:pPr>
            <a:r>
              <a:rPr lang="en-US" sz="4399" dirty="0" err="1">
                <a:solidFill>
                  <a:srgbClr val="B22033"/>
                </a:solidFill>
                <a:latin typeface="Roboto Condensed"/>
              </a:rPr>
              <a:t>Tâm</a:t>
            </a:r>
            <a:r>
              <a:rPr lang="en-US" sz="4399" dirty="0">
                <a:solidFill>
                  <a:srgbClr val="B22033"/>
                </a:solidFill>
                <a:latin typeface="Roboto Condensed"/>
              </a:rPr>
              <a:t> </a:t>
            </a:r>
            <a:r>
              <a:rPr lang="en-US" sz="4399" dirty="0" err="1">
                <a:solidFill>
                  <a:srgbClr val="B22033"/>
                </a:solidFill>
                <a:latin typeface="Roboto Condensed"/>
              </a:rPr>
              <a:t>trạng</a:t>
            </a:r>
            <a:r>
              <a:rPr lang="en-US" sz="4399" dirty="0">
                <a:solidFill>
                  <a:srgbClr val="B22033"/>
                </a:solidFill>
                <a:latin typeface="Roboto Condensed"/>
              </a:rPr>
              <a:t> </a:t>
            </a:r>
            <a:r>
              <a:rPr lang="en-US" sz="4399" dirty="0" err="1">
                <a:solidFill>
                  <a:srgbClr val="B22033"/>
                </a:solidFill>
                <a:latin typeface="Roboto Condensed"/>
              </a:rPr>
              <a:t>Thúy</a:t>
            </a:r>
            <a:r>
              <a:rPr lang="en-US" sz="4399" dirty="0">
                <a:solidFill>
                  <a:srgbClr val="B22033"/>
                </a:solidFill>
                <a:latin typeface="Roboto Condensed"/>
              </a:rPr>
              <a:t> </a:t>
            </a:r>
            <a:r>
              <a:rPr lang="en-US" sz="4399" dirty="0" err="1">
                <a:solidFill>
                  <a:srgbClr val="B22033"/>
                </a:solidFill>
                <a:latin typeface="Roboto Condensed"/>
              </a:rPr>
              <a:t>Kiều</a:t>
            </a:r>
            <a:r>
              <a:rPr lang="en-US" sz="4399" dirty="0">
                <a:solidFill>
                  <a:srgbClr val="B22033"/>
                </a:solidFill>
                <a:latin typeface="Roboto Condensed"/>
              </a:rPr>
              <a:t> </a:t>
            </a:r>
            <a:r>
              <a:rPr lang="en-US" sz="4399" dirty="0" err="1">
                <a:solidFill>
                  <a:srgbClr val="B22033"/>
                </a:solidFill>
                <a:latin typeface="Roboto Condensed"/>
              </a:rPr>
              <a:t>khi</a:t>
            </a:r>
            <a:r>
              <a:rPr lang="en-US" sz="4399" dirty="0">
                <a:solidFill>
                  <a:srgbClr val="B22033"/>
                </a:solidFill>
                <a:latin typeface="Roboto Condensed"/>
              </a:rPr>
              <a:t> </a:t>
            </a:r>
            <a:r>
              <a:rPr lang="en-US" sz="4399" dirty="0" err="1">
                <a:solidFill>
                  <a:srgbClr val="B22033"/>
                </a:solidFill>
                <a:latin typeface="Roboto Condensed"/>
              </a:rPr>
              <a:t>trở</a:t>
            </a:r>
            <a:r>
              <a:rPr lang="en-US" sz="4399" dirty="0">
                <a:solidFill>
                  <a:srgbClr val="B22033"/>
                </a:solidFill>
                <a:latin typeface="Roboto Condensed"/>
              </a:rPr>
              <a:t> </a:t>
            </a:r>
            <a:r>
              <a:rPr lang="en-US" sz="4399" dirty="0" err="1">
                <a:solidFill>
                  <a:srgbClr val="B22033"/>
                </a:solidFill>
                <a:latin typeface="Roboto Condensed"/>
              </a:rPr>
              <a:t>về</a:t>
            </a:r>
            <a:r>
              <a:rPr lang="en-US" sz="4399" dirty="0">
                <a:solidFill>
                  <a:srgbClr val="B22033"/>
                </a:solidFill>
                <a:latin typeface="Roboto Condensed"/>
              </a:rPr>
              <a:t> </a:t>
            </a:r>
            <a:r>
              <a:rPr lang="en-US" sz="4399" dirty="0" err="1">
                <a:solidFill>
                  <a:srgbClr val="B22033"/>
                </a:solidFill>
                <a:latin typeface="Roboto Condensed"/>
              </a:rPr>
              <a:t>khuê</a:t>
            </a:r>
            <a:r>
              <a:rPr lang="en-US" sz="4399" dirty="0">
                <a:solidFill>
                  <a:srgbClr val="B22033"/>
                </a:solidFill>
                <a:latin typeface="Roboto Condensed"/>
              </a:rPr>
              <a:t> </a:t>
            </a:r>
            <a:r>
              <a:rPr lang="en-US" sz="4399" dirty="0" err="1">
                <a:solidFill>
                  <a:srgbClr val="B22033"/>
                </a:solidFill>
                <a:latin typeface="Roboto Condensed"/>
              </a:rPr>
              <a:t>phòng</a:t>
            </a:r>
            <a:endParaRPr lang="en-US" sz="4399" dirty="0">
              <a:solidFill>
                <a:srgbClr val="B22033"/>
              </a:solidFill>
              <a:latin typeface="Roboto Condensed"/>
            </a:endParaRPr>
          </a:p>
        </p:txBody>
      </p:sp>
      <p:sp>
        <p:nvSpPr>
          <p:cNvPr id="12" name="TextBox 12"/>
          <p:cNvSpPr txBox="1"/>
          <p:nvPr/>
        </p:nvSpPr>
        <p:spPr>
          <a:xfrm>
            <a:off x="1028700" y="1999849"/>
            <a:ext cx="12983460" cy="5693866"/>
          </a:xfrm>
          <a:prstGeom prst="rect">
            <a:avLst/>
          </a:prstGeom>
        </p:spPr>
        <p:txBody>
          <a:bodyPr lIns="0" tIns="0" rIns="0" bIns="0" rtlCol="0" anchor="t">
            <a:spAutoFit/>
          </a:bodyPr>
          <a:lstStyle/>
          <a:p>
            <a:pPr marL="863599" lvl="1" indent="-431800" algn="just">
              <a:lnSpc>
                <a:spcPts val="5599"/>
              </a:lnSpc>
              <a:buFont typeface="Arial"/>
              <a:buChar char="•"/>
            </a:pPr>
            <a:r>
              <a:rPr lang="en-US" sz="3999" dirty="0">
                <a:solidFill>
                  <a:srgbClr val="B22033"/>
                </a:solidFill>
                <a:latin typeface="Roboto Condensed Bold"/>
              </a:rPr>
              <a:t>“</a:t>
            </a:r>
            <a:r>
              <a:rPr lang="en-US" sz="3999" dirty="0" err="1">
                <a:solidFill>
                  <a:srgbClr val="B22033"/>
                </a:solidFill>
                <a:latin typeface="Roboto Condensed Bold Italics"/>
              </a:rPr>
              <a:t>Người</a:t>
            </a:r>
            <a:r>
              <a:rPr lang="en-US" sz="3999" dirty="0">
                <a:solidFill>
                  <a:srgbClr val="B22033"/>
                </a:solidFill>
                <a:latin typeface="Roboto Condensed Bold Italics"/>
              </a:rPr>
              <a:t> </a:t>
            </a:r>
            <a:r>
              <a:rPr lang="en-US" sz="3999" dirty="0" err="1">
                <a:solidFill>
                  <a:srgbClr val="B22033"/>
                </a:solidFill>
                <a:latin typeface="Roboto Condensed Bold Italics"/>
              </a:rPr>
              <a:t>mà</a:t>
            </a:r>
            <a:r>
              <a:rPr lang="en-US" sz="3999" dirty="0">
                <a:solidFill>
                  <a:srgbClr val="B22033"/>
                </a:solidFill>
                <a:latin typeface="Roboto Condensed Bold Italics"/>
              </a:rPr>
              <a:t> </a:t>
            </a:r>
            <a:r>
              <a:rPr lang="en-US" sz="3999" dirty="0" err="1">
                <a:solidFill>
                  <a:srgbClr val="B22033"/>
                </a:solidFill>
                <a:latin typeface="Roboto Condensed Bold Italics"/>
              </a:rPr>
              <a:t>đến</a:t>
            </a:r>
            <a:r>
              <a:rPr lang="en-US" sz="3999" dirty="0">
                <a:solidFill>
                  <a:srgbClr val="B22033"/>
                </a:solidFill>
                <a:latin typeface="Roboto Condensed Bold Italics"/>
              </a:rPr>
              <a:t> </a:t>
            </a:r>
            <a:r>
              <a:rPr lang="en-US" sz="3999" dirty="0" err="1">
                <a:solidFill>
                  <a:srgbClr val="B22033"/>
                </a:solidFill>
                <a:latin typeface="Roboto Condensed Bold Italics"/>
              </a:rPr>
              <a:t>thế</a:t>
            </a:r>
            <a:r>
              <a:rPr lang="en-US" sz="3999" dirty="0">
                <a:solidFill>
                  <a:srgbClr val="B22033"/>
                </a:solidFill>
                <a:latin typeface="Roboto Condensed Bold Italics"/>
              </a:rPr>
              <a:t> </a:t>
            </a:r>
            <a:r>
              <a:rPr lang="en-US" sz="3999" dirty="0" err="1">
                <a:solidFill>
                  <a:srgbClr val="B22033"/>
                </a:solidFill>
                <a:latin typeface="Roboto Condensed Bold Italics"/>
              </a:rPr>
              <a:t>thì</a:t>
            </a:r>
            <a:r>
              <a:rPr lang="en-US" sz="3999" dirty="0">
                <a:solidFill>
                  <a:srgbClr val="B22033"/>
                </a:solidFill>
                <a:latin typeface="Roboto Condensed Bold Italics"/>
              </a:rPr>
              <a:t> </a:t>
            </a:r>
            <a:r>
              <a:rPr lang="en-US" sz="3999" dirty="0" err="1">
                <a:solidFill>
                  <a:srgbClr val="B22033"/>
                </a:solidFill>
                <a:latin typeface="Roboto Condensed Bold Italics"/>
              </a:rPr>
              <a:t>thôi</a:t>
            </a:r>
            <a:r>
              <a:rPr lang="en-US" sz="3999" dirty="0">
                <a:solidFill>
                  <a:srgbClr val="B22033"/>
                </a:solidFill>
                <a:latin typeface="Roboto Condensed Bold Italics"/>
              </a:rPr>
              <a:t>”, “</a:t>
            </a:r>
            <a:r>
              <a:rPr lang="en-US" sz="3999" dirty="0" err="1">
                <a:solidFill>
                  <a:srgbClr val="B22033"/>
                </a:solidFill>
                <a:latin typeface="Roboto Condensed Bold Italics"/>
              </a:rPr>
              <a:t>Đời</a:t>
            </a:r>
            <a:r>
              <a:rPr lang="en-US" sz="3999" dirty="0">
                <a:solidFill>
                  <a:srgbClr val="B22033"/>
                </a:solidFill>
                <a:latin typeface="Roboto Condensed Bold Italics"/>
              </a:rPr>
              <a:t> </a:t>
            </a:r>
            <a:r>
              <a:rPr lang="en-US" sz="3999" dirty="0" err="1">
                <a:solidFill>
                  <a:srgbClr val="B22033"/>
                </a:solidFill>
                <a:latin typeface="Roboto Condensed Bold Italics"/>
              </a:rPr>
              <a:t>phồn</a:t>
            </a:r>
            <a:r>
              <a:rPr lang="en-US" sz="3999" dirty="0">
                <a:solidFill>
                  <a:srgbClr val="B22033"/>
                </a:solidFill>
                <a:latin typeface="Roboto Condensed Bold Italics"/>
              </a:rPr>
              <a:t> </a:t>
            </a:r>
            <a:r>
              <a:rPr lang="en-US" sz="3999" dirty="0" err="1">
                <a:solidFill>
                  <a:srgbClr val="B22033"/>
                </a:solidFill>
                <a:latin typeface="Roboto Condensed Bold Italics"/>
              </a:rPr>
              <a:t>hoa</a:t>
            </a:r>
            <a:r>
              <a:rPr lang="en-US" sz="3999" dirty="0">
                <a:solidFill>
                  <a:srgbClr val="B22033"/>
                </a:solidFill>
                <a:latin typeface="Roboto Condensed Bold Italics"/>
              </a:rPr>
              <a:t> </a:t>
            </a:r>
            <a:r>
              <a:rPr lang="en-US" sz="3999" dirty="0" err="1">
                <a:solidFill>
                  <a:srgbClr val="B22033"/>
                </a:solidFill>
                <a:latin typeface="Roboto Condensed Bold Italics"/>
              </a:rPr>
              <a:t>cũng</a:t>
            </a:r>
            <a:r>
              <a:rPr lang="en-US" sz="3999" dirty="0">
                <a:solidFill>
                  <a:srgbClr val="B22033"/>
                </a:solidFill>
                <a:latin typeface="Roboto Condensed Bold Italics"/>
              </a:rPr>
              <a:t> </a:t>
            </a:r>
            <a:r>
              <a:rPr lang="en-US" sz="3999" dirty="0" err="1">
                <a:solidFill>
                  <a:srgbClr val="B22033"/>
                </a:solidFill>
                <a:latin typeface="Roboto Condensed Bold Italics"/>
              </a:rPr>
              <a:t>là</a:t>
            </a:r>
            <a:r>
              <a:rPr lang="en-US" sz="3999" dirty="0">
                <a:solidFill>
                  <a:srgbClr val="B22033"/>
                </a:solidFill>
                <a:latin typeface="Roboto Condensed Bold Italics"/>
              </a:rPr>
              <a:t> </a:t>
            </a:r>
            <a:r>
              <a:rPr lang="en-US" sz="3999" dirty="0" err="1">
                <a:solidFill>
                  <a:srgbClr val="B22033"/>
                </a:solidFill>
                <a:latin typeface="Roboto Condensed Bold Italics"/>
              </a:rPr>
              <a:t>đời</a:t>
            </a:r>
            <a:r>
              <a:rPr lang="en-US" sz="3999" dirty="0">
                <a:solidFill>
                  <a:srgbClr val="B22033"/>
                </a:solidFill>
                <a:latin typeface="Roboto Condensed Bold Italics"/>
              </a:rPr>
              <a:t> </a:t>
            </a:r>
            <a:r>
              <a:rPr lang="en-US" sz="3999" dirty="0" err="1">
                <a:solidFill>
                  <a:srgbClr val="B22033"/>
                </a:solidFill>
                <a:latin typeface="Roboto Condensed Bold Italics"/>
              </a:rPr>
              <a:t>bỏ</a:t>
            </a:r>
            <a:r>
              <a:rPr lang="en-US" sz="3999" dirty="0">
                <a:solidFill>
                  <a:srgbClr val="B22033"/>
                </a:solidFill>
                <a:latin typeface="Roboto Condensed Bold Italics"/>
              </a:rPr>
              <a:t> </a:t>
            </a:r>
            <a:r>
              <a:rPr lang="en-US" sz="3999" dirty="0" err="1">
                <a:solidFill>
                  <a:srgbClr val="B22033"/>
                </a:solidFill>
                <a:latin typeface="Roboto Condensed Bold Italics"/>
              </a:rPr>
              <a:t>đi</a:t>
            </a:r>
            <a:r>
              <a:rPr lang="en-US" sz="3999" dirty="0">
                <a:solidFill>
                  <a:srgbClr val="B22033"/>
                </a:solidFill>
                <a:latin typeface="Roboto Condensed Bold Italics"/>
              </a:rPr>
              <a:t>!”</a:t>
            </a:r>
            <a:r>
              <a:rPr lang="en-US" sz="3999" dirty="0">
                <a:solidFill>
                  <a:srgbClr val="000000"/>
                </a:solidFill>
                <a:latin typeface="Roboto Condensed Italics"/>
              </a:rPr>
              <a:t>: </a:t>
            </a:r>
            <a:r>
              <a:rPr lang="en-US" sz="3999" dirty="0" err="1">
                <a:solidFill>
                  <a:srgbClr val="000000"/>
                </a:solidFill>
                <a:latin typeface="Roboto Condensed"/>
              </a:rPr>
              <a:t>Tâm</a:t>
            </a:r>
            <a:r>
              <a:rPr lang="en-US" sz="3999" dirty="0">
                <a:solidFill>
                  <a:srgbClr val="000000"/>
                </a:solidFill>
                <a:latin typeface="Roboto Condensed"/>
              </a:rPr>
              <a:t> </a:t>
            </a:r>
            <a:r>
              <a:rPr lang="en-US" sz="3999" dirty="0" err="1">
                <a:solidFill>
                  <a:srgbClr val="000000"/>
                </a:solidFill>
                <a:latin typeface="Roboto Condensed"/>
              </a:rPr>
              <a:t>trạng</a:t>
            </a:r>
            <a:r>
              <a:rPr lang="en-US" sz="3999" dirty="0">
                <a:solidFill>
                  <a:srgbClr val="000000"/>
                </a:solidFill>
                <a:latin typeface="Roboto Condensed"/>
              </a:rPr>
              <a:t> </a:t>
            </a:r>
            <a:r>
              <a:rPr lang="en-US" sz="3999" dirty="0" err="1">
                <a:solidFill>
                  <a:srgbClr val="000000"/>
                </a:solidFill>
                <a:latin typeface="Roboto Condensed"/>
              </a:rPr>
              <a:t>của</a:t>
            </a:r>
            <a:r>
              <a:rPr lang="en-US" sz="3999" dirty="0">
                <a:solidFill>
                  <a:srgbClr val="000000"/>
                </a:solidFill>
                <a:latin typeface="Roboto Condensed"/>
              </a:rPr>
              <a:t> </a:t>
            </a:r>
            <a:r>
              <a:rPr lang="en-US" sz="3999" dirty="0" err="1">
                <a:solidFill>
                  <a:srgbClr val="000000"/>
                </a:solidFill>
                <a:latin typeface="Roboto Condensed"/>
              </a:rPr>
              <a:t>Kiều</a:t>
            </a:r>
            <a:r>
              <a:rPr lang="en-US" sz="3999" dirty="0">
                <a:solidFill>
                  <a:srgbClr val="000000"/>
                </a:solidFill>
                <a:latin typeface="Roboto Condensed"/>
              </a:rPr>
              <a:t> </a:t>
            </a:r>
            <a:r>
              <a:rPr lang="en-US" sz="3999" dirty="0" err="1">
                <a:solidFill>
                  <a:srgbClr val="000000"/>
                </a:solidFill>
                <a:latin typeface="Roboto Condensed"/>
              </a:rPr>
              <a:t>là</a:t>
            </a:r>
            <a:r>
              <a:rPr lang="en-US" sz="3999" dirty="0">
                <a:solidFill>
                  <a:srgbClr val="000000"/>
                </a:solidFill>
                <a:latin typeface="Roboto Condensed"/>
              </a:rPr>
              <a:t> </a:t>
            </a:r>
            <a:r>
              <a:rPr lang="en-US" sz="3999" dirty="0" err="1">
                <a:solidFill>
                  <a:srgbClr val="000000"/>
                </a:solidFill>
                <a:latin typeface="Roboto Condensed"/>
              </a:rPr>
              <a:t>tâm</a:t>
            </a:r>
            <a:r>
              <a:rPr lang="en-US" sz="3999" dirty="0">
                <a:solidFill>
                  <a:srgbClr val="000000"/>
                </a:solidFill>
                <a:latin typeface="Roboto Condensed"/>
              </a:rPr>
              <a:t> </a:t>
            </a:r>
            <a:r>
              <a:rPr lang="en-US" sz="3999" dirty="0" err="1">
                <a:solidFill>
                  <a:srgbClr val="000000"/>
                </a:solidFill>
                <a:latin typeface="Roboto Condensed"/>
              </a:rPr>
              <a:t>trạng</a:t>
            </a:r>
            <a:r>
              <a:rPr lang="en-US" sz="3999" dirty="0">
                <a:solidFill>
                  <a:srgbClr val="B22033"/>
                </a:solidFill>
                <a:latin typeface="Roboto Condensed Bold Italics"/>
              </a:rPr>
              <a:t> “</a:t>
            </a:r>
            <a:r>
              <a:rPr lang="en-US" sz="3999" dirty="0" err="1">
                <a:solidFill>
                  <a:srgbClr val="B22033"/>
                </a:solidFill>
                <a:latin typeface="Roboto Condensed Bold Italics"/>
              </a:rPr>
              <a:t>trông</a:t>
            </a:r>
            <a:r>
              <a:rPr lang="en-US" sz="3999" dirty="0">
                <a:solidFill>
                  <a:srgbClr val="B22033"/>
                </a:solidFill>
                <a:latin typeface="Roboto Condensed Bold Italics"/>
              </a:rPr>
              <a:t> </a:t>
            </a:r>
            <a:r>
              <a:rPr lang="en-US" sz="3999" dirty="0" err="1">
                <a:solidFill>
                  <a:srgbClr val="B22033"/>
                </a:solidFill>
                <a:latin typeface="Roboto Condensed Bold Italics"/>
              </a:rPr>
              <a:t>người</a:t>
            </a:r>
            <a:r>
              <a:rPr lang="en-US" sz="3999" dirty="0">
                <a:solidFill>
                  <a:srgbClr val="B22033"/>
                </a:solidFill>
                <a:latin typeface="Roboto Condensed Bold Italics"/>
              </a:rPr>
              <a:t> </a:t>
            </a:r>
            <a:r>
              <a:rPr lang="en-US" sz="3999" dirty="0" err="1">
                <a:solidFill>
                  <a:srgbClr val="B22033"/>
                </a:solidFill>
                <a:latin typeface="Roboto Condensed Bold Italics"/>
              </a:rPr>
              <a:t>mà</a:t>
            </a:r>
            <a:r>
              <a:rPr lang="en-US" sz="3999" dirty="0">
                <a:solidFill>
                  <a:srgbClr val="B22033"/>
                </a:solidFill>
                <a:latin typeface="Roboto Condensed Bold Italics"/>
              </a:rPr>
              <a:t> </a:t>
            </a:r>
            <a:r>
              <a:rPr lang="en-US" sz="3999" dirty="0" err="1">
                <a:solidFill>
                  <a:srgbClr val="B22033"/>
                </a:solidFill>
                <a:latin typeface="Roboto Condensed Bold Italics"/>
              </a:rPr>
              <a:t>nghĩ</a:t>
            </a:r>
            <a:r>
              <a:rPr lang="en-US" sz="3999" dirty="0">
                <a:solidFill>
                  <a:srgbClr val="B22033"/>
                </a:solidFill>
                <a:latin typeface="Roboto Condensed Bold Italics"/>
              </a:rPr>
              <a:t> </a:t>
            </a:r>
            <a:r>
              <a:rPr lang="en-US" sz="3999" dirty="0" err="1">
                <a:solidFill>
                  <a:srgbClr val="B22033"/>
                </a:solidFill>
                <a:latin typeface="Roboto Condensed Bold Italics"/>
              </a:rPr>
              <a:t>đến</a:t>
            </a:r>
            <a:r>
              <a:rPr lang="en-US" sz="3999" dirty="0">
                <a:solidFill>
                  <a:srgbClr val="B22033"/>
                </a:solidFill>
                <a:latin typeface="Roboto Condensed Bold Italics"/>
              </a:rPr>
              <a:t> ta”</a:t>
            </a:r>
            <a:r>
              <a:rPr lang="en-US" sz="3999" dirty="0">
                <a:solidFill>
                  <a:srgbClr val="000000"/>
                </a:solidFill>
                <a:latin typeface="Roboto Condensed Italics"/>
              </a:rPr>
              <a:t>,</a:t>
            </a:r>
            <a:r>
              <a:rPr lang="en-US" sz="3999" dirty="0">
                <a:solidFill>
                  <a:srgbClr val="000000"/>
                </a:solidFill>
                <a:latin typeface="Roboto Condensed"/>
              </a:rPr>
              <a:t> </a:t>
            </a:r>
            <a:r>
              <a:rPr lang="en-US" sz="3999" dirty="0" err="1">
                <a:solidFill>
                  <a:srgbClr val="000000"/>
                </a:solidFill>
                <a:latin typeface="Roboto Condensed"/>
              </a:rPr>
              <a:t>nghĩ</a:t>
            </a:r>
            <a:r>
              <a:rPr lang="en-US" sz="3999" dirty="0">
                <a:solidFill>
                  <a:srgbClr val="000000"/>
                </a:solidFill>
                <a:latin typeface="Roboto Condensed"/>
              </a:rPr>
              <a:t> </a:t>
            </a:r>
            <a:r>
              <a:rPr lang="en-US" sz="3999" dirty="0" err="1">
                <a:solidFill>
                  <a:srgbClr val="000000"/>
                </a:solidFill>
                <a:latin typeface="Roboto Condensed"/>
              </a:rPr>
              <a:t>chuyện</a:t>
            </a:r>
            <a:r>
              <a:rPr lang="en-US" sz="3999" dirty="0">
                <a:solidFill>
                  <a:srgbClr val="000000"/>
                </a:solidFill>
                <a:latin typeface="Roboto Condensed"/>
              </a:rPr>
              <a:t> </a:t>
            </a:r>
            <a:r>
              <a:rPr lang="en-US" sz="3999" dirty="0" err="1">
                <a:solidFill>
                  <a:srgbClr val="000000"/>
                </a:solidFill>
                <a:latin typeface="Roboto Condensed"/>
              </a:rPr>
              <a:t>gần</a:t>
            </a:r>
            <a:r>
              <a:rPr lang="en-US" sz="3999" dirty="0">
                <a:solidFill>
                  <a:srgbClr val="000000"/>
                </a:solidFill>
                <a:latin typeface="Roboto Condensed"/>
              </a:rPr>
              <a:t> </a:t>
            </a:r>
            <a:r>
              <a:rPr lang="en-US" sz="3999" dirty="0" err="1">
                <a:solidFill>
                  <a:srgbClr val="000000"/>
                </a:solidFill>
                <a:latin typeface="Roboto Condensed"/>
              </a:rPr>
              <a:t>ngay</a:t>
            </a:r>
            <a:r>
              <a:rPr lang="en-US" sz="3999" dirty="0">
                <a:solidFill>
                  <a:srgbClr val="000000"/>
                </a:solidFill>
                <a:latin typeface="Roboto Condensed"/>
              </a:rPr>
              <a:t> </a:t>
            </a:r>
            <a:r>
              <a:rPr lang="en-US" sz="3999" dirty="0" err="1">
                <a:solidFill>
                  <a:srgbClr val="000000"/>
                </a:solidFill>
                <a:latin typeface="Roboto Condensed"/>
              </a:rPr>
              <a:t>trước</a:t>
            </a:r>
            <a:r>
              <a:rPr lang="en-US" sz="3999" dirty="0">
                <a:solidFill>
                  <a:srgbClr val="000000"/>
                </a:solidFill>
                <a:latin typeface="Roboto Condensed"/>
              </a:rPr>
              <a:t> </a:t>
            </a:r>
            <a:r>
              <a:rPr lang="en-US" sz="3999" dirty="0" err="1">
                <a:solidFill>
                  <a:srgbClr val="000000"/>
                </a:solidFill>
                <a:latin typeface="Roboto Condensed"/>
              </a:rPr>
              <a:t>mắt</a:t>
            </a:r>
            <a:r>
              <a:rPr lang="en-US" sz="3999" dirty="0">
                <a:solidFill>
                  <a:srgbClr val="000000"/>
                </a:solidFill>
                <a:latin typeface="Roboto Condensed"/>
              </a:rPr>
              <a:t> (</a:t>
            </a:r>
            <a:r>
              <a:rPr lang="en-US" sz="3999" dirty="0" err="1">
                <a:solidFill>
                  <a:srgbClr val="000000"/>
                </a:solidFill>
                <a:latin typeface="Roboto Condensed"/>
              </a:rPr>
              <a:t>Đạm</a:t>
            </a:r>
            <a:r>
              <a:rPr lang="en-US" sz="3999" dirty="0">
                <a:solidFill>
                  <a:srgbClr val="000000"/>
                </a:solidFill>
                <a:latin typeface="Roboto Condensed"/>
              </a:rPr>
              <a:t> </a:t>
            </a:r>
            <a:r>
              <a:rPr lang="en-US" sz="3999" dirty="0" err="1">
                <a:solidFill>
                  <a:srgbClr val="000000"/>
                </a:solidFill>
                <a:latin typeface="Roboto Condensed"/>
              </a:rPr>
              <a:t>Tiên</a:t>
            </a:r>
            <a:r>
              <a:rPr lang="en-US" sz="3999" dirty="0">
                <a:solidFill>
                  <a:srgbClr val="000000"/>
                </a:solidFill>
                <a:latin typeface="Roboto Condensed"/>
              </a:rPr>
              <a:t>) </a:t>
            </a:r>
            <a:r>
              <a:rPr lang="en-US" sz="3999" dirty="0" err="1">
                <a:solidFill>
                  <a:srgbClr val="000000"/>
                </a:solidFill>
                <a:latin typeface="Roboto Condensed"/>
              </a:rPr>
              <a:t>xót</a:t>
            </a:r>
            <a:r>
              <a:rPr lang="en-US" sz="3999" dirty="0">
                <a:solidFill>
                  <a:srgbClr val="000000"/>
                </a:solidFill>
                <a:latin typeface="Roboto Condensed"/>
              </a:rPr>
              <a:t> </a:t>
            </a:r>
            <a:r>
              <a:rPr lang="en-US" sz="3999" dirty="0" err="1">
                <a:solidFill>
                  <a:srgbClr val="000000"/>
                </a:solidFill>
                <a:latin typeface="Roboto Condensed"/>
              </a:rPr>
              <a:t>thương</a:t>
            </a:r>
            <a:r>
              <a:rPr lang="en-US" sz="3999" dirty="0">
                <a:solidFill>
                  <a:srgbClr val="000000"/>
                </a:solidFill>
                <a:latin typeface="Roboto Condensed"/>
              </a:rPr>
              <a:t> </a:t>
            </a:r>
            <a:r>
              <a:rPr lang="en-US" sz="3999" dirty="0" err="1">
                <a:solidFill>
                  <a:srgbClr val="000000"/>
                </a:solidFill>
                <a:latin typeface="Roboto Condensed"/>
              </a:rPr>
              <a:t>cho</a:t>
            </a:r>
            <a:r>
              <a:rPr lang="en-US" sz="3999" dirty="0">
                <a:solidFill>
                  <a:srgbClr val="000000"/>
                </a:solidFill>
                <a:latin typeface="Roboto Condensed"/>
              </a:rPr>
              <a:t> </a:t>
            </a:r>
            <a:r>
              <a:rPr lang="en-US" sz="3999" dirty="0" err="1">
                <a:solidFill>
                  <a:srgbClr val="000000"/>
                </a:solidFill>
                <a:latin typeface="Roboto Condensed"/>
              </a:rPr>
              <a:t>Đạm</a:t>
            </a:r>
            <a:r>
              <a:rPr lang="en-US" sz="3999" dirty="0">
                <a:solidFill>
                  <a:srgbClr val="000000"/>
                </a:solidFill>
                <a:latin typeface="Roboto Condensed"/>
              </a:rPr>
              <a:t> </a:t>
            </a:r>
            <a:r>
              <a:rPr lang="en-US" sz="3999" dirty="0" err="1">
                <a:solidFill>
                  <a:srgbClr val="000000"/>
                </a:solidFill>
                <a:latin typeface="Roboto Condensed"/>
              </a:rPr>
              <a:t>Tiên</a:t>
            </a:r>
            <a:r>
              <a:rPr lang="en-US" sz="3999" dirty="0">
                <a:solidFill>
                  <a:srgbClr val="000000"/>
                </a:solidFill>
                <a:latin typeface="Roboto Condensed"/>
              </a:rPr>
              <a:t> </a:t>
            </a:r>
            <a:r>
              <a:rPr lang="en-US" sz="3999" dirty="0" err="1">
                <a:solidFill>
                  <a:srgbClr val="000000"/>
                </a:solidFill>
                <a:latin typeface="Roboto Condensed"/>
              </a:rPr>
              <a:t>rồi</a:t>
            </a:r>
            <a:r>
              <a:rPr lang="en-US" sz="3999" dirty="0">
                <a:solidFill>
                  <a:srgbClr val="000000"/>
                </a:solidFill>
                <a:latin typeface="Roboto Condensed"/>
              </a:rPr>
              <a:t> lo </a:t>
            </a:r>
            <a:r>
              <a:rPr lang="en-US" sz="3999" dirty="0" err="1">
                <a:solidFill>
                  <a:srgbClr val="000000"/>
                </a:solidFill>
                <a:latin typeface="Roboto Condensed"/>
              </a:rPr>
              <a:t>sợ</a:t>
            </a:r>
            <a:r>
              <a:rPr lang="en-US" sz="3999" dirty="0">
                <a:solidFill>
                  <a:srgbClr val="000000"/>
                </a:solidFill>
                <a:latin typeface="Roboto Condensed"/>
              </a:rPr>
              <a:t> </a:t>
            </a:r>
            <a:r>
              <a:rPr lang="en-US" sz="3999" dirty="0" err="1">
                <a:solidFill>
                  <a:srgbClr val="000000"/>
                </a:solidFill>
                <a:latin typeface="Roboto Condensed"/>
              </a:rPr>
              <a:t>cho</a:t>
            </a:r>
            <a:r>
              <a:rPr lang="en-US" sz="3999" dirty="0">
                <a:solidFill>
                  <a:srgbClr val="000000"/>
                </a:solidFill>
                <a:latin typeface="Roboto Condensed"/>
              </a:rPr>
              <a:t> con </a:t>
            </a:r>
            <a:r>
              <a:rPr lang="en-US" sz="3999" dirty="0" err="1">
                <a:solidFill>
                  <a:srgbClr val="000000"/>
                </a:solidFill>
                <a:latin typeface="Roboto Condensed"/>
              </a:rPr>
              <a:t>đường</a:t>
            </a:r>
            <a:r>
              <a:rPr lang="en-US" sz="3999" dirty="0">
                <a:solidFill>
                  <a:srgbClr val="000000"/>
                </a:solidFill>
                <a:latin typeface="Roboto Condensed"/>
              </a:rPr>
              <a:t> </a:t>
            </a:r>
            <a:r>
              <a:rPr lang="en-US" sz="3999" dirty="0" err="1">
                <a:solidFill>
                  <a:srgbClr val="000000"/>
                </a:solidFill>
                <a:latin typeface="Roboto Condensed"/>
              </a:rPr>
              <a:t>xa</a:t>
            </a:r>
            <a:r>
              <a:rPr lang="en-US" sz="3999" dirty="0">
                <a:solidFill>
                  <a:srgbClr val="000000"/>
                </a:solidFill>
                <a:latin typeface="Roboto Condensed"/>
              </a:rPr>
              <a:t> </a:t>
            </a:r>
            <a:r>
              <a:rPr lang="en-US" sz="3999" dirty="0" err="1">
                <a:solidFill>
                  <a:srgbClr val="000000"/>
                </a:solidFill>
                <a:latin typeface="Roboto Condensed"/>
              </a:rPr>
              <a:t>xôi</a:t>
            </a:r>
            <a:r>
              <a:rPr lang="en-US" sz="3999" dirty="0">
                <a:solidFill>
                  <a:srgbClr val="000000"/>
                </a:solidFill>
                <a:latin typeface="Roboto Condensed"/>
              </a:rPr>
              <a:t> </a:t>
            </a:r>
            <a:r>
              <a:rPr lang="en-US" sz="3999" dirty="0" err="1">
                <a:solidFill>
                  <a:srgbClr val="000000"/>
                </a:solidFill>
                <a:latin typeface="Roboto Condensed"/>
              </a:rPr>
              <a:t>trước</a:t>
            </a:r>
            <a:r>
              <a:rPr lang="en-US" sz="3999" dirty="0">
                <a:solidFill>
                  <a:srgbClr val="000000"/>
                </a:solidFill>
                <a:latin typeface="Roboto Condensed"/>
              </a:rPr>
              <a:t> </a:t>
            </a:r>
            <a:r>
              <a:rPr lang="en-US" sz="3999" dirty="0" err="1">
                <a:solidFill>
                  <a:srgbClr val="000000"/>
                </a:solidFill>
                <a:latin typeface="Roboto Condensed"/>
              </a:rPr>
              <a:t>mặt</a:t>
            </a:r>
            <a:r>
              <a:rPr lang="en-US" sz="3999" dirty="0">
                <a:solidFill>
                  <a:srgbClr val="000000"/>
                </a:solidFill>
                <a:latin typeface="Roboto Condensed"/>
              </a:rPr>
              <a:t> </a:t>
            </a:r>
            <a:r>
              <a:rPr lang="en-US" sz="3999" dirty="0" err="1">
                <a:solidFill>
                  <a:srgbClr val="000000"/>
                </a:solidFill>
                <a:latin typeface="Roboto Condensed"/>
              </a:rPr>
              <a:t>cho</a:t>
            </a:r>
            <a:r>
              <a:rPr lang="en-US" sz="3999" dirty="0">
                <a:solidFill>
                  <a:srgbClr val="000000"/>
                </a:solidFill>
                <a:latin typeface="Roboto Condensed"/>
              </a:rPr>
              <a:t> </a:t>
            </a:r>
            <a:r>
              <a:rPr lang="en-US" sz="3999" dirty="0" err="1">
                <a:solidFill>
                  <a:srgbClr val="000000"/>
                </a:solidFill>
                <a:latin typeface="Roboto Condensed"/>
              </a:rPr>
              <a:t>số</a:t>
            </a:r>
            <a:r>
              <a:rPr lang="en-US" sz="3999" dirty="0">
                <a:solidFill>
                  <a:srgbClr val="000000"/>
                </a:solidFill>
                <a:latin typeface="Roboto Condensed"/>
              </a:rPr>
              <a:t> </a:t>
            </a:r>
            <a:r>
              <a:rPr lang="en-US" sz="3999" dirty="0" err="1">
                <a:solidFill>
                  <a:srgbClr val="000000"/>
                </a:solidFill>
                <a:latin typeface="Roboto Condensed"/>
              </a:rPr>
              <a:t>phận</a:t>
            </a:r>
            <a:r>
              <a:rPr lang="en-US" sz="3999" dirty="0">
                <a:solidFill>
                  <a:srgbClr val="000000"/>
                </a:solidFill>
                <a:latin typeface="Roboto Condensed"/>
              </a:rPr>
              <a:t> </a:t>
            </a:r>
            <a:r>
              <a:rPr lang="en-US" sz="3999" dirty="0" err="1">
                <a:solidFill>
                  <a:srgbClr val="000000"/>
                </a:solidFill>
                <a:latin typeface="Roboto Condensed"/>
              </a:rPr>
              <a:t>hồng</a:t>
            </a:r>
            <a:r>
              <a:rPr lang="en-US" sz="3999" dirty="0">
                <a:solidFill>
                  <a:srgbClr val="000000"/>
                </a:solidFill>
                <a:latin typeface="Roboto Condensed"/>
              </a:rPr>
              <a:t> </a:t>
            </a:r>
            <a:r>
              <a:rPr lang="en-US" sz="3999" dirty="0" err="1">
                <a:solidFill>
                  <a:srgbClr val="000000"/>
                </a:solidFill>
                <a:latin typeface="Roboto Condensed"/>
              </a:rPr>
              <a:t>nhan</a:t>
            </a:r>
            <a:r>
              <a:rPr lang="en-US" sz="3999" dirty="0">
                <a:solidFill>
                  <a:srgbClr val="000000"/>
                </a:solidFill>
                <a:latin typeface="Roboto Condensed"/>
              </a:rPr>
              <a:t> </a:t>
            </a:r>
            <a:r>
              <a:rPr lang="en-US" sz="3999" dirty="0" err="1">
                <a:solidFill>
                  <a:srgbClr val="000000"/>
                </a:solidFill>
                <a:latin typeface="Roboto Condensed"/>
              </a:rPr>
              <a:t>của</a:t>
            </a:r>
            <a:r>
              <a:rPr lang="en-US" sz="3999" dirty="0">
                <a:solidFill>
                  <a:srgbClr val="000000"/>
                </a:solidFill>
                <a:latin typeface="Roboto Condensed"/>
              </a:rPr>
              <a:t> </a:t>
            </a:r>
            <a:r>
              <a:rPr lang="en-US" sz="3999" dirty="0" err="1">
                <a:solidFill>
                  <a:srgbClr val="000000"/>
                </a:solidFill>
                <a:latin typeface="Roboto Condensed"/>
              </a:rPr>
              <a:t>chính</a:t>
            </a:r>
            <a:r>
              <a:rPr lang="en-US" sz="3999" dirty="0">
                <a:solidFill>
                  <a:srgbClr val="000000"/>
                </a:solidFill>
                <a:latin typeface="Roboto Condensed"/>
              </a:rPr>
              <a:t> </a:t>
            </a:r>
            <a:r>
              <a:rPr lang="en-US" sz="3999" dirty="0" err="1">
                <a:solidFill>
                  <a:srgbClr val="000000"/>
                </a:solidFill>
                <a:latin typeface="Roboto Condensed"/>
              </a:rPr>
              <a:t>mình</a:t>
            </a:r>
            <a:r>
              <a:rPr lang="en-US" sz="3999" dirty="0">
                <a:solidFill>
                  <a:srgbClr val="000000"/>
                </a:solidFill>
                <a:latin typeface="Roboto Condensed"/>
              </a:rPr>
              <a:t>. </a:t>
            </a:r>
            <a:r>
              <a:rPr lang="en-US" sz="3999" dirty="0" err="1">
                <a:solidFill>
                  <a:srgbClr val="000000"/>
                </a:solidFill>
                <a:latin typeface="Roboto Condensed"/>
              </a:rPr>
              <a:t>Đạm</a:t>
            </a:r>
            <a:r>
              <a:rPr lang="en-US" sz="3999" dirty="0">
                <a:solidFill>
                  <a:srgbClr val="000000"/>
                </a:solidFill>
                <a:latin typeface="Roboto Condensed"/>
              </a:rPr>
              <a:t> </a:t>
            </a:r>
            <a:r>
              <a:rPr lang="en-US" sz="3999" dirty="0" err="1">
                <a:solidFill>
                  <a:srgbClr val="000000"/>
                </a:solidFill>
                <a:latin typeface="Roboto Condensed"/>
              </a:rPr>
              <a:t>Tiên</a:t>
            </a:r>
            <a:r>
              <a:rPr lang="en-US" sz="3999" dirty="0">
                <a:solidFill>
                  <a:srgbClr val="000000"/>
                </a:solidFill>
                <a:latin typeface="Roboto Condensed"/>
              </a:rPr>
              <a:t> </a:t>
            </a:r>
            <a:r>
              <a:rPr lang="en-US" sz="3999" dirty="0" err="1">
                <a:solidFill>
                  <a:srgbClr val="000000"/>
                </a:solidFill>
                <a:latin typeface="Roboto Condensed"/>
              </a:rPr>
              <a:t>cũng</a:t>
            </a:r>
            <a:r>
              <a:rPr lang="en-US" sz="3999" dirty="0">
                <a:solidFill>
                  <a:srgbClr val="000000"/>
                </a:solidFill>
                <a:latin typeface="Roboto Condensed"/>
              </a:rPr>
              <a:t> </a:t>
            </a:r>
            <a:r>
              <a:rPr lang="en-US" sz="3999" dirty="0">
                <a:solidFill>
                  <a:srgbClr val="B22033"/>
                </a:solidFill>
                <a:latin typeface="Roboto Condensed Bold Italics"/>
              </a:rPr>
              <a:t>“</a:t>
            </a:r>
            <a:r>
              <a:rPr lang="en-US" sz="3999" dirty="0" err="1">
                <a:solidFill>
                  <a:srgbClr val="B22033"/>
                </a:solidFill>
                <a:latin typeface="Roboto Condensed Bold Italics"/>
              </a:rPr>
              <a:t>nổi</a:t>
            </a:r>
            <a:r>
              <a:rPr lang="en-US" sz="3999" dirty="0">
                <a:solidFill>
                  <a:srgbClr val="B22033"/>
                </a:solidFill>
                <a:latin typeface="Roboto Condensed Bold Italics"/>
              </a:rPr>
              <a:t> </a:t>
            </a:r>
            <a:r>
              <a:rPr lang="en-US" sz="3999" dirty="0" err="1">
                <a:solidFill>
                  <a:srgbClr val="B22033"/>
                </a:solidFill>
                <a:latin typeface="Roboto Condensed Bold Italics"/>
              </a:rPr>
              <a:t>danh</a:t>
            </a:r>
            <a:r>
              <a:rPr lang="en-US" sz="3999" dirty="0">
                <a:solidFill>
                  <a:srgbClr val="B22033"/>
                </a:solidFill>
                <a:latin typeface="Roboto Condensed Bold Italics"/>
              </a:rPr>
              <a:t> </a:t>
            </a:r>
            <a:r>
              <a:rPr lang="en-US" sz="3999" dirty="0" err="1">
                <a:solidFill>
                  <a:srgbClr val="B22033"/>
                </a:solidFill>
                <a:latin typeface="Roboto Condensed Bold Italics"/>
              </a:rPr>
              <a:t>tài</a:t>
            </a:r>
            <a:r>
              <a:rPr lang="en-US" sz="3999" dirty="0">
                <a:solidFill>
                  <a:srgbClr val="B22033"/>
                </a:solidFill>
                <a:latin typeface="Roboto Condensed Bold Italics"/>
              </a:rPr>
              <a:t> </a:t>
            </a:r>
            <a:r>
              <a:rPr lang="en-US" sz="3999" dirty="0" err="1">
                <a:solidFill>
                  <a:srgbClr val="B22033"/>
                </a:solidFill>
                <a:latin typeface="Roboto Condensed Bold Italics"/>
              </a:rPr>
              <a:t>sắc</a:t>
            </a:r>
            <a:r>
              <a:rPr lang="en-US" sz="3999" dirty="0">
                <a:solidFill>
                  <a:srgbClr val="B22033"/>
                </a:solidFill>
                <a:latin typeface="Roboto Condensed Bold Italics"/>
              </a:rPr>
              <a:t> </a:t>
            </a:r>
            <a:r>
              <a:rPr lang="en-US" sz="3999" dirty="0" err="1">
                <a:solidFill>
                  <a:srgbClr val="B22033"/>
                </a:solidFill>
                <a:latin typeface="Roboto Condensed Bold Italics"/>
              </a:rPr>
              <a:t>một</a:t>
            </a:r>
            <a:r>
              <a:rPr lang="en-US" sz="3999" dirty="0">
                <a:solidFill>
                  <a:srgbClr val="B22033"/>
                </a:solidFill>
                <a:latin typeface="Roboto Condensed Bold Italics"/>
              </a:rPr>
              <a:t> </a:t>
            </a:r>
            <a:r>
              <a:rPr lang="en-US" sz="3999" dirty="0" err="1">
                <a:solidFill>
                  <a:srgbClr val="B22033"/>
                </a:solidFill>
                <a:latin typeface="Roboto Condensed Bold Italics"/>
              </a:rPr>
              <a:t>thời</a:t>
            </a:r>
            <a:r>
              <a:rPr lang="en-US" sz="3999" dirty="0">
                <a:solidFill>
                  <a:srgbClr val="B22033"/>
                </a:solidFill>
                <a:latin typeface="Roboto Condensed Bold Italics"/>
              </a:rPr>
              <a:t>”</a:t>
            </a:r>
            <a:r>
              <a:rPr lang="en-US" sz="3999" dirty="0">
                <a:solidFill>
                  <a:srgbClr val="000000"/>
                </a:solidFill>
                <a:latin typeface="Roboto Condensed"/>
              </a:rPr>
              <a:t> </a:t>
            </a:r>
            <a:r>
              <a:rPr lang="en-US" sz="3999" dirty="0" err="1">
                <a:solidFill>
                  <a:srgbClr val="000000"/>
                </a:solidFill>
                <a:latin typeface="Roboto Condensed"/>
              </a:rPr>
              <a:t>mà</a:t>
            </a:r>
            <a:r>
              <a:rPr lang="en-US" sz="3999" dirty="0">
                <a:solidFill>
                  <a:srgbClr val="000000"/>
                </a:solidFill>
                <a:latin typeface="Roboto Condensed"/>
              </a:rPr>
              <a:t> </a:t>
            </a:r>
            <a:r>
              <a:rPr lang="en-US" sz="3999" dirty="0">
                <a:solidFill>
                  <a:srgbClr val="B22033"/>
                </a:solidFill>
                <a:latin typeface="Roboto Condensed Bold Italics"/>
              </a:rPr>
              <a:t>“</a:t>
            </a:r>
            <a:r>
              <a:rPr lang="en-US" sz="3999" dirty="0" err="1">
                <a:solidFill>
                  <a:srgbClr val="B22033"/>
                </a:solidFill>
                <a:latin typeface="Roboto Condensed Bold Italics"/>
              </a:rPr>
              <a:t>nửa</a:t>
            </a:r>
            <a:r>
              <a:rPr lang="en-US" sz="3999" dirty="0">
                <a:solidFill>
                  <a:srgbClr val="B22033"/>
                </a:solidFill>
                <a:latin typeface="Roboto Condensed Bold Italics"/>
              </a:rPr>
              <a:t> </a:t>
            </a:r>
            <a:r>
              <a:rPr lang="en-US" sz="3999" dirty="0" err="1">
                <a:solidFill>
                  <a:srgbClr val="B22033"/>
                </a:solidFill>
                <a:latin typeface="Roboto Condensed Bold Italics"/>
              </a:rPr>
              <a:t>chừng</a:t>
            </a:r>
            <a:r>
              <a:rPr lang="en-US" sz="3999" dirty="0">
                <a:solidFill>
                  <a:srgbClr val="B22033"/>
                </a:solidFill>
                <a:latin typeface="Roboto Condensed Bold Italics"/>
              </a:rPr>
              <a:t> </a:t>
            </a:r>
            <a:r>
              <a:rPr lang="en-US" sz="3999" dirty="0" err="1">
                <a:solidFill>
                  <a:srgbClr val="B22033"/>
                </a:solidFill>
                <a:latin typeface="Roboto Condensed Bold Italics"/>
              </a:rPr>
              <a:t>xuân</a:t>
            </a:r>
            <a:r>
              <a:rPr lang="en-US" sz="3999" dirty="0">
                <a:solidFill>
                  <a:srgbClr val="B22033"/>
                </a:solidFill>
                <a:latin typeface="Roboto Condensed Bold Italics"/>
              </a:rPr>
              <a:t> </a:t>
            </a:r>
            <a:r>
              <a:rPr lang="en-US" sz="3999" dirty="0" err="1">
                <a:solidFill>
                  <a:srgbClr val="B22033"/>
                </a:solidFill>
                <a:latin typeface="Roboto Condensed Bold Italics"/>
              </a:rPr>
              <a:t>thoắt</a:t>
            </a:r>
            <a:r>
              <a:rPr lang="en-US" sz="3999" dirty="0">
                <a:solidFill>
                  <a:srgbClr val="B22033"/>
                </a:solidFill>
                <a:latin typeface="Roboto Condensed Bold Italics"/>
              </a:rPr>
              <a:t> </a:t>
            </a:r>
            <a:r>
              <a:rPr lang="en-US" sz="3999" dirty="0" err="1">
                <a:solidFill>
                  <a:srgbClr val="B22033"/>
                </a:solidFill>
                <a:latin typeface="Roboto Condensed Bold Italics"/>
              </a:rPr>
              <a:t>gãy</a:t>
            </a:r>
            <a:r>
              <a:rPr lang="en-US" sz="3999" dirty="0">
                <a:solidFill>
                  <a:srgbClr val="B22033"/>
                </a:solidFill>
                <a:latin typeface="Roboto Condensed Bold Italics"/>
              </a:rPr>
              <a:t> </a:t>
            </a:r>
            <a:r>
              <a:rPr lang="en-US" sz="3999" dirty="0" err="1">
                <a:solidFill>
                  <a:srgbClr val="B22033"/>
                </a:solidFill>
                <a:latin typeface="Roboto Condensed Bold Italics"/>
              </a:rPr>
              <a:t>cành</a:t>
            </a:r>
            <a:r>
              <a:rPr lang="en-US" sz="3999" dirty="0">
                <a:solidFill>
                  <a:srgbClr val="B22033"/>
                </a:solidFill>
                <a:latin typeface="Roboto Condensed Bold Italics"/>
              </a:rPr>
              <a:t> </a:t>
            </a:r>
            <a:r>
              <a:rPr lang="en-US" sz="3999" dirty="0" err="1">
                <a:solidFill>
                  <a:srgbClr val="B22033"/>
                </a:solidFill>
                <a:latin typeface="Roboto Condensed Bold Italics"/>
              </a:rPr>
              <a:t>thiên</a:t>
            </a:r>
            <a:r>
              <a:rPr lang="en-US" sz="3999" dirty="0">
                <a:solidFill>
                  <a:srgbClr val="B22033"/>
                </a:solidFill>
                <a:latin typeface="Roboto Condensed Bold Italics"/>
              </a:rPr>
              <a:t> </a:t>
            </a:r>
            <a:r>
              <a:rPr lang="en-US" sz="3999" dirty="0" err="1">
                <a:solidFill>
                  <a:srgbClr val="B22033"/>
                </a:solidFill>
                <a:latin typeface="Roboto Condensed Bold Italics"/>
              </a:rPr>
              <a:t>hương</a:t>
            </a:r>
            <a:r>
              <a:rPr lang="en-US" sz="3999" dirty="0">
                <a:solidFill>
                  <a:srgbClr val="B22033"/>
                </a:solidFill>
                <a:latin typeface="Roboto Condensed Bold Italics"/>
              </a:rPr>
              <a:t>”</a:t>
            </a:r>
            <a:r>
              <a:rPr lang="en-US" sz="3999" dirty="0">
                <a:solidFill>
                  <a:srgbClr val="000000"/>
                </a:solidFill>
                <a:latin typeface="Roboto Condensed Italics"/>
              </a:rPr>
              <a:t>, </a:t>
            </a:r>
            <a:r>
              <a:rPr lang="en-US" sz="3999" dirty="0" err="1">
                <a:solidFill>
                  <a:srgbClr val="000000"/>
                </a:solidFill>
                <a:latin typeface="Roboto Condensed"/>
              </a:rPr>
              <a:t>cho</a:t>
            </a:r>
            <a:r>
              <a:rPr lang="en-US" sz="3999" dirty="0">
                <a:solidFill>
                  <a:srgbClr val="000000"/>
                </a:solidFill>
                <a:latin typeface="Roboto Condensed"/>
              </a:rPr>
              <a:t> </a:t>
            </a:r>
            <a:r>
              <a:rPr lang="en-US" sz="3999" dirty="0" err="1">
                <a:solidFill>
                  <a:srgbClr val="000000"/>
                </a:solidFill>
                <a:latin typeface="Roboto Condensed"/>
              </a:rPr>
              <a:t>nên</a:t>
            </a:r>
            <a:r>
              <a:rPr lang="en-US" sz="3999" dirty="0">
                <a:solidFill>
                  <a:srgbClr val="000000"/>
                </a:solidFill>
                <a:latin typeface="Roboto Condensed"/>
              </a:rPr>
              <a:t> </a:t>
            </a:r>
            <a:r>
              <a:rPr lang="en-US" sz="3999" dirty="0" err="1">
                <a:solidFill>
                  <a:srgbClr val="000000"/>
                </a:solidFill>
                <a:latin typeface="Roboto Condensed"/>
              </a:rPr>
              <a:t>đời</a:t>
            </a:r>
            <a:r>
              <a:rPr lang="en-US" sz="3999" dirty="0">
                <a:solidFill>
                  <a:srgbClr val="000000"/>
                </a:solidFill>
                <a:latin typeface="Roboto Condensed"/>
              </a:rPr>
              <a:t> </a:t>
            </a:r>
            <a:r>
              <a:rPr lang="en-US" sz="3999" dirty="0" err="1">
                <a:solidFill>
                  <a:srgbClr val="000000"/>
                </a:solidFill>
                <a:latin typeface="Roboto Condensed"/>
              </a:rPr>
              <a:t>người</a:t>
            </a:r>
            <a:r>
              <a:rPr lang="en-US" sz="3999" dirty="0">
                <a:solidFill>
                  <a:srgbClr val="000000"/>
                </a:solidFill>
                <a:latin typeface="Roboto Condensed"/>
              </a:rPr>
              <a:t> </a:t>
            </a:r>
            <a:r>
              <a:rPr lang="en-US" sz="3999" dirty="0" err="1">
                <a:solidFill>
                  <a:srgbClr val="000000"/>
                </a:solidFill>
                <a:latin typeface="Roboto Condensed"/>
              </a:rPr>
              <a:t>bạc</a:t>
            </a:r>
            <a:r>
              <a:rPr lang="en-US" sz="3999" dirty="0">
                <a:solidFill>
                  <a:srgbClr val="000000"/>
                </a:solidFill>
                <a:latin typeface="Roboto Condensed"/>
              </a:rPr>
              <a:t> </a:t>
            </a:r>
            <a:r>
              <a:rPr lang="en-US" sz="3999" dirty="0" err="1">
                <a:solidFill>
                  <a:srgbClr val="000000"/>
                </a:solidFill>
                <a:latin typeface="Roboto Condensed"/>
              </a:rPr>
              <a:t>phận</a:t>
            </a:r>
            <a:r>
              <a:rPr lang="en-US" sz="3999" dirty="0">
                <a:solidFill>
                  <a:srgbClr val="000000"/>
                </a:solidFill>
                <a:latin typeface="Roboto Condensed"/>
              </a:rPr>
              <a:t> </a:t>
            </a:r>
            <a:r>
              <a:rPr lang="en-US" sz="3999" dirty="0" err="1">
                <a:solidFill>
                  <a:srgbClr val="000000"/>
                </a:solidFill>
                <a:latin typeface="Roboto Condensed"/>
              </a:rPr>
              <a:t>cũng</a:t>
            </a:r>
            <a:r>
              <a:rPr lang="en-US" sz="3999" dirty="0">
                <a:solidFill>
                  <a:srgbClr val="000000"/>
                </a:solidFill>
                <a:latin typeface="Roboto Condensed"/>
              </a:rPr>
              <a:t> </a:t>
            </a:r>
            <a:r>
              <a:rPr lang="en-US" sz="3999" dirty="0" err="1">
                <a:solidFill>
                  <a:srgbClr val="000000"/>
                </a:solidFill>
                <a:latin typeface="Roboto Condensed"/>
              </a:rPr>
              <a:t>cuối</a:t>
            </a:r>
            <a:r>
              <a:rPr lang="en-US" sz="3999" dirty="0">
                <a:solidFill>
                  <a:srgbClr val="000000"/>
                </a:solidFill>
                <a:latin typeface="Roboto Condensed"/>
              </a:rPr>
              <a:t> </a:t>
            </a:r>
            <a:r>
              <a:rPr lang="en-US" sz="3999" dirty="0" err="1">
                <a:solidFill>
                  <a:srgbClr val="000000"/>
                </a:solidFill>
                <a:latin typeface="Roboto Condensed"/>
              </a:rPr>
              <a:t>cùng</a:t>
            </a:r>
            <a:r>
              <a:rPr lang="en-US" sz="3999" dirty="0">
                <a:solidFill>
                  <a:srgbClr val="000000"/>
                </a:solidFill>
                <a:latin typeface="Roboto Condensed"/>
              </a:rPr>
              <a:t> </a:t>
            </a:r>
            <a:r>
              <a:rPr lang="en-US" sz="3999" dirty="0" err="1">
                <a:solidFill>
                  <a:srgbClr val="000000"/>
                </a:solidFill>
                <a:latin typeface="Roboto Condensed"/>
              </a:rPr>
              <a:t>là</a:t>
            </a:r>
            <a:r>
              <a:rPr lang="en-US" sz="3999" dirty="0">
                <a:solidFill>
                  <a:srgbClr val="000000"/>
                </a:solidFill>
                <a:latin typeface="Roboto Condensed"/>
              </a:rPr>
              <a:t> </a:t>
            </a:r>
            <a:r>
              <a:rPr lang="en-US" sz="3999" dirty="0" err="1">
                <a:solidFill>
                  <a:srgbClr val="000000"/>
                </a:solidFill>
                <a:latin typeface="Roboto Condensed"/>
              </a:rPr>
              <a:t>đời</a:t>
            </a:r>
            <a:r>
              <a:rPr lang="en-US" sz="3999" dirty="0">
                <a:solidFill>
                  <a:srgbClr val="000000"/>
                </a:solidFill>
                <a:latin typeface="Roboto Condensed"/>
              </a:rPr>
              <a:t> </a:t>
            </a:r>
            <a:r>
              <a:rPr lang="en-US" sz="3999" dirty="0" err="1">
                <a:solidFill>
                  <a:srgbClr val="000000"/>
                </a:solidFill>
                <a:latin typeface="Roboto Condensed"/>
              </a:rPr>
              <a:t>bỏ</a:t>
            </a:r>
            <a:r>
              <a:rPr lang="en-US" sz="3999" dirty="0">
                <a:solidFill>
                  <a:srgbClr val="000000"/>
                </a:solidFill>
                <a:latin typeface="Roboto Condensed"/>
              </a:rPr>
              <a:t> </a:t>
            </a:r>
            <a:r>
              <a:rPr lang="en-US" sz="3999" dirty="0" err="1">
                <a:solidFill>
                  <a:srgbClr val="000000"/>
                </a:solidFill>
                <a:latin typeface="Roboto Condensed"/>
              </a:rPr>
              <a:t>đi</a:t>
            </a:r>
            <a:r>
              <a:rPr lang="en-US" sz="3999" dirty="0">
                <a:solidFill>
                  <a:srgbClr val="000000"/>
                </a:solidFill>
                <a:latin typeface="Roboto Condensed"/>
              </a:rPr>
              <a:t> </a:t>
            </a:r>
            <a:r>
              <a:rPr lang="en-US" sz="3999" dirty="0" err="1">
                <a:solidFill>
                  <a:srgbClr val="000000"/>
                </a:solidFill>
                <a:latin typeface="Roboto Condensed"/>
              </a:rPr>
              <a:t>thôi</a:t>
            </a:r>
            <a:r>
              <a:rPr lang="en-US" sz="3999" dirty="0">
                <a:solidFill>
                  <a:srgbClr val="000000"/>
                </a:solidFill>
                <a:latin typeface="Roboto Condensed"/>
              </a:rPr>
              <a:t>.</a:t>
            </a:r>
          </a:p>
        </p:txBody>
      </p:sp>
      <p:sp>
        <p:nvSpPr>
          <p:cNvPr id="13" name="Freeform 13"/>
          <p:cNvSpPr/>
          <p:nvPr/>
        </p:nvSpPr>
        <p:spPr>
          <a:xfrm>
            <a:off x="12861259" y="2049062"/>
            <a:ext cx="6700222" cy="9634540"/>
          </a:xfrm>
          <a:custGeom>
            <a:avLst/>
            <a:gdLst/>
            <a:ahLst/>
            <a:cxnLst/>
            <a:rect l="l" t="t" r="r" b="b"/>
            <a:pathLst>
              <a:path w="6700222" h="9634540">
                <a:moveTo>
                  <a:pt x="0" y="0"/>
                </a:moveTo>
                <a:lnTo>
                  <a:pt x="6700223" y="0"/>
                </a:lnTo>
                <a:lnTo>
                  <a:pt x="6700223" y="9634539"/>
                </a:lnTo>
                <a:lnTo>
                  <a:pt x="0" y="9634539"/>
                </a:lnTo>
                <a:lnTo>
                  <a:pt x="0" y="0"/>
                </a:lnTo>
                <a:close/>
              </a:path>
            </a:pathLst>
          </a:custGeom>
          <a:blipFill>
            <a:blip r:embed="rId8"/>
            <a:stretch>
              <a:fillRect/>
            </a:stretch>
          </a:blipFill>
        </p:spPr>
      </p:sp>
      <p:sp>
        <p:nvSpPr>
          <p:cNvPr id="14" name="TextBox 12">
            <a:extLst>
              <a:ext uri="{FF2B5EF4-FFF2-40B4-BE49-F238E27FC236}">
                <a16:creationId xmlns:a16="http://schemas.microsoft.com/office/drawing/2014/main" xmlns="" id="{4CE6079E-C459-4AF3-92A8-AEDFE85E7F49}"/>
              </a:ext>
            </a:extLst>
          </p:cNvPr>
          <p:cNvSpPr txBox="1"/>
          <p:nvPr/>
        </p:nvSpPr>
        <p:spPr>
          <a:xfrm>
            <a:off x="959799" y="7742953"/>
            <a:ext cx="12983460" cy="2103140"/>
          </a:xfrm>
          <a:prstGeom prst="rect">
            <a:avLst/>
          </a:prstGeom>
        </p:spPr>
        <p:txBody>
          <a:bodyPr lIns="0" tIns="0" rIns="0" bIns="0" rtlCol="0" anchor="t">
            <a:spAutoFit/>
          </a:bodyPr>
          <a:lstStyle/>
          <a:p>
            <a:pPr marL="863599" lvl="1" indent="-431800" algn="just">
              <a:lnSpc>
                <a:spcPts val="5599"/>
              </a:lnSpc>
              <a:buFont typeface="Arial"/>
              <a:buChar char="•"/>
            </a:pPr>
            <a:r>
              <a:rPr lang="en-US" sz="3999" dirty="0">
                <a:solidFill>
                  <a:srgbClr val="B22033"/>
                </a:solidFill>
                <a:latin typeface="Roboto Condensed Bold"/>
              </a:rPr>
              <a:t>“</a:t>
            </a:r>
            <a:r>
              <a:rPr lang="en-US" sz="3999" dirty="0" err="1">
                <a:solidFill>
                  <a:srgbClr val="B22033"/>
                </a:solidFill>
                <a:latin typeface="Roboto Condensed Bold Italics"/>
              </a:rPr>
              <a:t>Người</a:t>
            </a:r>
            <a:r>
              <a:rPr lang="en-US" sz="3999" dirty="0">
                <a:solidFill>
                  <a:srgbClr val="B22033"/>
                </a:solidFill>
                <a:latin typeface="Roboto Condensed Bold Italics"/>
              </a:rPr>
              <a:t> </a:t>
            </a:r>
            <a:r>
              <a:rPr lang="en-US" sz="3999" dirty="0" err="1">
                <a:solidFill>
                  <a:srgbClr val="B22033"/>
                </a:solidFill>
                <a:latin typeface="Roboto Condensed Bold Italics"/>
              </a:rPr>
              <a:t>đâu</a:t>
            </a:r>
            <a:r>
              <a:rPr lang="en-US" sz="3999" dirty="0">
                <a:solidFill>
                  <a:srgbClr val="B22033"/>
                </a:solidFill>
                <a:latin typeface="Roboto Condensed Bold Italics"/>
              </a:rPr>
              <a:t> </a:t>
            </a:r>
            <a:r>
              <a:rPr lang="en-US" sz="3999" dirty="0" err="1">
                <a:solidFill>
                  <a:srgbClr val="B22033"/>
                </a:solidFill>
                <a:latin typeface="Roboto Condensed Bold Italics"/>
              </a:rPr>
              <a:t>gặp</a:t>
            </a:r>
            <a:r>
              <a:rPr lang="en-US" sz="3999" dirty="0">
                <a:solidFill>
                  <a:srgbClr val="B22033"/>
                </a:solidFill>
                <a:latin typeface="Roboto Condensed Bold Italics"/>
              </a:rPr>
              <a:t> </a:t>
            </a:r>
            <a:r>
              <a:rPr lang="en-US" sz="3999" dirty="0" err="1">
                <a:solidFill>
                  <a:srgbClr val="B22033"/>
                </a:solidFill>
                <a:latin typeface="Roboto Condensed Bold Italics"/>
              </a:rPr>
              <a:t>gỡ</a:t>
            </a:r>
            <a:r>
              <a:rPr lang="en-US" sz="3999" dirty="0">
                <a:solidFill>
                  <a:srgbClr val="B22033"/>
                </a:solidFill>
                <a:latin typeface="Roboto Condensed Bold Italics"/>
              </a:rPr>
              <a:t> </a:t>
            </a:r>
            <a:r>
              <a:rPr lang="en-US" sz="3999" dirty="0" err="1">
                <a:solidFill>
                  <a:srgbClr val="B22033"/>
                </a:solidFill>
                <a:latin typeface="Roboto Condensed Bold Italics"/>
              </a:rPr>
              <a:t>làm</a:t>
            </a:r>
            <a:r>
              <a:rPr lang="en-US" sz="3999" dirty="0">
                <a:solidFill>
                  <a:srgbClr val="B22033"/>
                </a:solidFill>
                <a:latin typeface="Roboto Condensed Bold Italics"/>
              </a:rPr>
              <a:t> chi,” “</a:t>
            </a:r>
            <a:r>
              <a:rPr lang="en-US" sz="3999" dirty="0" err="1">
                <a:solidFill>
                  <a:srgbClr val="B22033"/>
                </a:solidFill>
                <a:latin typeface="Roboto Condensed Bold Italics"/>
              </a:rPr>
              <a:t>Trăm</a:t>
            </a:r>
            <a:r>
              <a:rPr lang="en-US" sz="3999" dirty="0">
                <a:solidFill>
                  <a:srgbClr val="B22033"/>
                </a:solidFill>
                <a:latin typeface="Roboto Condensed Bold Italics"/>
              </a:rPr>
              <a:t> </a:t>
            </a:r>
            <a:r>
              <a:rPr lang="en-US" sz="3999" dirty="0" err="1">
                <a:solidFill>
                  <a:srgbClr val="B22033"/>
                </a:solidFill>
                <a:latin typeface="Roboto Condensed Bold Italics"/>
              </a:rPr>
              <a:t>năm</a:t>
            </a:r>
            <a:r>
              <a:rPr lang="en-US" sz="3999" dirty="0">
                <a:solidFill>
                  <a:srgbClr val="B22033"/>
                </a:solidFill>
                <a:latin typeface="Roboto Condensed Bold Italics"/>
              </a:rPr>
              <a:t> </a:t>
            </a:r>
            <a:r>
              <a:rPr lang="en-US" sz="3999" dirty="0" err="1">
                <a:solidFill>
                  <a:srgbClr val="B22033"/>
                </a:solidFill>
                <a:latin typeface="Roboto Condensed Bold Italics"/>
              </a:rPr>
              <a:t>biết</a:t>
            </a:r>
            <a:r>
              <a:rPr lang="en-US" sz="3999" dirty="0">
                <a:solidFill>
                  <a:srgbClr val="B22033"/>
                </a:solidFill>
                <a:latin typeface="Roboto Condensed Bold Italics"/>
              </a:rPr>
              <a:t> </a:t>
            </a:r>
            <a:r>
              <a:rPr lang="en-US" sz="3999" dirty="0" err="1">
                <a:solidFill>
                  <a:srgbClr val="B22033"/>
                </a:solidFill>
                <a:latin typeface="Roboto Condensed Bold Italics"/>
              </a:rPr>
              <a:t>có</a:t>
            </a:r>
            <a:r>
              <a:rPr lang="en-US" sz="3999" dirty="0">
                <a:solidFill>
                  <a:srgbClr val="B22033"/>
                </a:solidFill>
                <a:latin typeface="Roboto Condensed Bold Italics"/>
              </a:rPr>
              <a:t> </a:t>
            </a:r>
            <a:r>
              <a:rPr lang="en-US" sz="3999" dirty="0" err="1">
                <a:solidFill>
                  <a:srgbClr val="B22033"/>
                </a:solidFill>
                <a:latin typeface="Roboto Condensed Bold Italics"/>
              </a:rPr>
              <a:t>duyên</a:t>
            </a:r>
            <a:r>
              <a:rPr lang="en-US" sz="3999" dirty="0">
                <a:solidFill>
                  <a:srgbClr val="B22033"/>
                </a:solidFill>
                <a:latin typeface="Roboto Condensed Bold Italics"/>
              </a:rPr>
              <a:t> </a:t>
            </a:r>
            <a:r>
              <a:rPr lang="en-US" sz="3999" dirty="0" err="1">
                <a:solidFill>
                  <a:srgbClr val="B22033"/>
                </a:solidFill>
                <a:latin typeface="Roboto Condensed Bold Italics"/>
              </a:rPr>
              <a:t>gì</a:t>
            </a:r>
            <a:r>
              <a:rPr lang="en-US" sz="3999" dirty="0">
                <a:solidFill>
                  <a:srgbClr val="B22033"/>
                </a:solidFill>
                <a:latin typeface="Roboto Condensed Bold Italics"/>
              </a:rPr>
              <a:t> hay </a:t>
            </a:r>
            <a:r>
              <a:rPr lang="en-US" sz="3999" dirty="0" err="1">
                <a:solidFill>
                  <a:srgbClr val="B22033"/>
                </a:solidFill>
                <a:latin typeface="Roboto Condensed Bold Italics"/>
              </a:rPr>
              <a:t>không</a:t>
            </a:r>
            <a:r>
              <a:rPr lang="en-US" sz="3999" dirty="0">
                <a:solidFill>
                  <a:srgbClr val="B22033"/>
                </a:solidFill>
                <a:latin typeface="Roboto Condensed Bold Italics"/>
              </a:rPr>
              <a:t>?”</a:t>
            </a:r>
            <a:r>
              <a:rPr lang="en-US" sz="3999" dirty="0">
                <a:solidFill>
                  <a:srgbClr val="000000"/>
                </a:solidFill>
                <a:latin typeface="Roboto Condensed Italics"/>
              </a:rPr>
              <a:t>: </a:t>
            </a:r>
            <a:r>
              <a:rPr lang="en-US" sz="3999" dirty="0" err="1">
                <a:solidFill>
                  <a:srgbClr val="000000"/>
                </a:solidFill>
                <a:latin typeface="Roboto Condensed"/>
              </a:rPr>
              <a:t>Niềm</a:t>
            </a:r>
            <a:r>
              <a:rPr lang="en-US" sz="3999" dirty="0">
                <a:solidFill>
                  <a:srgbClr val="000000"/>
                </a:solidFill>
                <a:latin typeface="Roboto Condensed"/>
              </a:rPr>
              <a:t> </a:t>
            </a:r>
            <a:r>
              <a:rPr lang="en-US" sz="3999" dirty="0" err="1">
                <a:solidFill>
                  <a:srgbClr val="000000"/>
                </a:solidFill>
                <a:latin typeface="Roboto Condensed"/>
              </a:rPr>
              <a:t>bâng</a:t>
            </a:r>
            <a:r>
              <a:rPr lang="en-US" sz="3999" dirty="0">
                <a:solidFill>
                  <a:srgbClr val="000000"/>
                </a:solidFill>
                <a:latin typeface="Roboto Condensed"/>
              </a:rPr>
              <a:t> </a:t>
            </a:r>
            <a:r>
              <a:rPr lang="en-US" sz="3999" dirty="0" err="1">
                <a:solidFill>
                  <a:srgbClr val="000000"/>
                </a:solidFill>
                <a:latin typeface="Roboto Condensed"/>
              </a:rPr>
              <a:t>khuâng</a:t>
            </a:r>
            <a:r>
              <a:rPr lang="en-US" sz="3999" dirty="0">
                <a:solidFill>
                  <a:srgbClr val="000000"/>
                </a:solidFill>
                <a:latin typeface="Roboto Condensed"/>
              </a:rPr>
              <a:t>, </a:t>
            </a:r>
            <a:r>
              <a:rPr lang="en-US" sz="3999" dirty="0" err="1">
                <a:solidFill>
                  <a:srgbClr val="000000"/>
                </a:solidFill>
                <a:latin typeface="Roboto Condensed"/>
              </a:rPr>
              <a:t>xao</a:t>
            </a:r>
            <a:r>
              <a:rPr lang="en-US" sz="3999" dirty="0">
                <a:solidFill>
                  <a:srgbClr val="000000"/>
                </a:solidFill>
                <a:latin typeface="Roboto Condensed"/>
              </a:rPr>
              <a:t> </a:t>
            </a:r>
            <a:r>
              <a:rPr lang="en-US" sz="3999" dirty="0" err="1">
                <a:solidFill>
                  <a:srgbClr val="000000"/>
                </a:solidFill>
                <a:latin typeface="Roboto Condensed"/>
              </a:rPr>
              <a:t>xuyến</a:t>
            </a:r>
            <a:r>
              <a:rPr lang="en-US" sz="3999" dirty="0">
                <a:solidFill>
                  <a:srgbClr val="000000"/>
                </a:solidFill>
                <a:latin typeface="Roboto Condensed"/>
              </a:rPr>
              <a:t>, </a:t>
            </a:r>
            <a:r>
              <a:rPr lang="en-US" sz="3999" dirty="0" err="1">
                <a:solidFill>
                  <a:srgbClr val="000000"/>
                </a:solidFill>
                <a:latin typeface="Roboto Condensed"/>
              </a:rPr>
              <a:t>chan</a:t>
            </a:r>
            <a:r>
              <a:rPr lang="en-US" sz="3999" dirty="0">
                <a:solidFill>
                  <a:srgbClr val="000000"/>
                </a:solidFill>
                <a:latin typeface="Roboto Condensed"/>
              </a:rPr>
              <a:t> </a:t>
            </a:r>
            <a:r>
              <a:rPr lang="en-US" sz="3999" dirty="0" err="1">
                <a:solidFill>
                  <a:srgbClr val="000000"/>
                </a:solidFill>
                <a:latin typeface="Roboto Condensed"/>
              </a:rPr>
              <a:t>chứa</a:t>
            </a:r>
            <a:r>
              <a:rPr lang="en-US" sz="3999" dirty="0">
                <a:solidFill>
                  <a:srgbClr val="000000"/>
                </a:solidFill>
                <a:latin typeface="Roboto Condensed"/>
              </a:rPr>
              <a:t> hi </a:t>
            </a:r>
            <a:r>
              <a:rPr lang="en-US" sz="3999" dirty="0" err="1">
                <a:solidFill>
                  <a:srgbClr val="000000"/>
                </a:solidFill>
                <a:latin typeface="Roboto Condensed"/>
              </a:rPr>
              <a:t>vọng</a:t>
            </a:r>
            <a:r>
              <a:rPr lang="en-US" sz="3999" dirty="0">
                <a:solidFill>
                  <a:srgbClr val="000000"/>
                </a:solidFill>
                <a:latin typeface="Roboto Condensed"/>
              </a:rPr>
              <a:t> </a:t>
            </a:r>
            <a:r>
              <a:rPr lang="en-US" sz="3999" dirty="0" err="1">
                <a:solidFill>
                  <a:srgbClr val="000000"/>
                </a:solidFill>
                <a:latin typeface="Roboto Condensed"/>
              </a:rPr>
              <a:t>nhưng</a:t>
            </a:r>
            <a:r>
              <a:rPr lang="en-US" sz="3999" dirty="0">
                <a:solidFill>
                  <a:srgbClr val="000000"/>
                </a:solidFill>
                <a:latin typeface="Roboto Condensed"/>
              </a:rPr>
              <a:t> </a:t>
            </a:r>
            <a:r>
              <a:rPr lang="en-US" sz="3999" dirty="0" err="1">
                <a:solidFill>
                  <a:srgbClr val="000000"/>
                </a:solidFill>
                <a:latin typeface="Roboto Condensed"/>
              </a:rPr>
              <a:t>cũng</a:t>
            </a:r>
            <a:r>
              <a:rPr lang="en-US" sz="3999" dirty="0">
                <a:solidFill>
                  <a:srgbClr val="000000"/>
                </a:solidFill>
                <a:latin typeface="Roboto Condensed"/>
              </a:rPr>
              <a:t> </a:t>
            </a:r>
            <a:r>
              <a:rPr lang="en-US" sz="3999" dirty="0" err="1">
                <a:solidFill>
                  <a:srgbClr val="000000"/>
                </a:solidFill>
                <a:latin typeface="Roboto Condensed"/>
              </a:rPr>
              <a:t>phấp</a:t>
            </a:r>
            <a:r>
              <a:rPr lang="en-US" sz="3999" dirty="0">
                <a:solidFill>
                  <a:srgbClr val="000000"/>
                </a:solidFill>
                <a:latin typeface="Roboto Condensed"/>
              </a:rPr>
              <a:t> </a:t>
            </a:r>
            <a:r>
              <a:rPr lang="en-US" sz="3999" dirty="0" err="1">
                <a:solidFill>
                  <a:srgbClr val="000000"/>
                </a:solidFill>
                <a:latin typeface="Roboto Condensed"/>
              </a:rPr>
              <a:t>phỏng</a:t>
            </a:r>
            <a:r>
              <a:rPr lang="en-US" sz="3999" dirty="0">
                <a:solidFill>
                  <a:srgbClr val="000000"/>
                </a:solidFill>
                <a:latin typeface="Roboto Condensed"/>
              </a:rPr>
              <a:t> lo </a:t>
            </a:r>
            <a:r>
              <a:rPr lang="en-US" sz="3999" dirty="0" err="1">
                <a:solidFill>
                  <a:srgbClr val="000000"/>
                </a:solidFill>
                <a:latin typeface="Roboto Condensed"/>
              </a:rPr>
              <a:t>âu</a:t>
            </a:r>
            <a:r>
              <a:rPr lang="en-US" sz="3999" dirty="0">
                <a:solidFill>
                  <a:srgbClr val="000000"/>
                </a:solidFill>
                <a:latin typeface="Roboto Condensed"/>
              </a:rPr>
              <a:t> </a:t>
            </a:r>
            <a:r>
              <a:rPr lang="en-US" sz="3999" dirty="0" err="1">
                <a:solidFill>
                  <a:srgbClr val="000000"/>
                </a:solidFill>
                <a:latin typeface="Roboto Condensed"/>
              </a:rPr>
              <a:t>khi</a:t>
            </a:r>
            <a:r>
              <a:rPr lang="en-US" sz="3999" dirty="0">
                <a:solidFill>
                  <a:srgbClr val="000000"/>
                </a:solidFill>
                <a:latin typeface="Roboto Condensed"/>
              </a:rPr>
              <a:t> </a:t>
            </a:r>
            <a:r>
              <a:rPr lang="en-US" sz="3999" dirty="0" err="1">
                <a:solidFill>
                  <a:srgbClr val="000000"/>
                </a:solidFill>
                <a:latin typeface="Roboto Condensed"/>
              </a:rPr>
              <a:t>nghĩ</a:t>
            </a:r>
            <a:r>
              <a:rPr lang="en-US" sz="3999" dirty="0">
                <a:solidFill>
                  <a:srgbClr val="000000"/>
                </a:solidFill>
                <a:latin typeface="Roboto Condensed"/>
              </a:rPr>
              <a:t> </a:t>
            </a:r>
            <a:r>
              <a:rPr lang="en-US" sz="3999" dirty="0" err="1">
                <a:solidFill>
                  <a:srgbClr val="000000"/>
                </a:solidFill>
                <a:latin typeface="Roboto Condensed"/>
              </a:rPr>
              <a:t>đến</a:t>
            </a:r>
            <a:r>
              <a:rPr lang="en-US" sz="3999" dirty="0">
                <a:solidFill>
                  <a:srgbClr val="000000"/>
                </a:solidFill>
                <a:latin typeface="Roboto Condensed"/>
              </a:rPr>
              <a:t> Kim </a:t>
            </a:r>
            <a:r>
              <a:rPr lang="en-US" sz="3999" dirty="0" err="1">
                <a:solidFill>
                  <a:srgbClr val="000000"/>
                </a:solidFill>
                <a:latin typeface="Roboto Condensed"/>
              </a:rPr>
              <a:t>Trọng</a:t>
            </a:r>
            <a:r>
              <a:rPr lang="en-US" sz="3999" dirty="0">
                <a:solidFill>
                  <a:srgbClr val="000000"/>
                </a:solidFill>
                <a:latin typeface="Roboto Condensed"/>
              </a:rPr>
              <a:t>.</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arn(inVertic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a:stretch>
          </a:blipFill>
        </p:spPr>
      </p:sp>
      <p:sp>
        <p:nvSpPr>
          <p:cNvPr id="3" name="Freeform 3"/>
          <p:cNvSpPr/>
          <p:nvPr/>
        </p:nvSpPr>
        <p:spPr>
          <a:xfrm>
            <a:off x="-1112550" y="-1231400"/>
            <a:ext cx="2310400" cy="2310400"/>
          </a:xfrm>
          <a:custGeom>
            <a:avLst/>
            <a:gdLst/>
            <a:ahLst/>
            <a:cxnLst/>
            <a:rect l="l" t="t" r="r" b="b"/>
            <a:pathLst>
              <a:path w="2310400" h="2310400">
                <a:moveTo>
                  <a:pt x="0" y="0"/>
                </a:moveTo>
                <a:lnTo>
                  <a:pt x="2310400" y="0"/>
                </a:lnTo>
                <a:lnTo>
                  <a:pt x="2310400" y="2310400"/>
                </a:lnTo>
                <a:lnTo>
                  <a:pt x="0" y="2310400"/>
                </a:lnTo>
                <a:lnTo>
                  <a:pt x="0" y="0"/>
                </a:lnTo>
                <a:close/>
              </a:path>
            </a:pathLst>
          </a:custGeom>
          <a:blipFill>
            <a:blip r:embed="rId4"/>
            <a:stretch>
              <a:fillRect/>
            </a:stretch>
          </a:blipFill>
        </p:spPr>
      </p:sp>
      <p:sp>
        <p:nvSpPr>
          <p:cNvPr id="4" name="Freeform 4"/>
          <p:cNvSpPr/>
          <p:nvPr/>
        </p:nvSpPr>
        <p:spPr>
          <a:xfrm rot="-1500471" flipH="1">
            <a:off x="-1004765" y="6570175"/>
            <a:ext cx="3335448" cy="5791200"/>
          </a:xfrm>
          <a:custGeom>
            <a:avLst/>
            <a:gdLst/>
            <a:ahLst/>
            <a:cxnLst/>
            <a:rect l="l" t="t" r="r" b="b"/>
            <a:pathLst>
              <a:path w="3335448" h="5791200">
                <a:moveTo>
                  <a:pt x="3335448" y="0"/>
                </a:moveTo>
                <a:lnTo>
                  <a:pt x="0" y="0"/>
                </a:lnTo>
                <a:lnTo>
                  <a:pt x="0" y="5791200"/>
                </a:lnTo>
                <a:lnTo>
                  <a:pt x="3335448" y="5791200"/>
                </a:lnTo>
                <a:lnTo>
                  <a:pt x="3335448" y="0"/>
                </a:lnTo>
                <a:close/>
              </a:path>
            </a:pathLst>
          </a:custGeom>
          <a:blipFill>
            <a:blip r:embed="rId5"/>
            <a:stretch>
              <a:fillRect/>
            </a:stretch>
          </a:blipFill>
        </p:spPr>
      </p:sp>
      <p:sp>
        <p:nvSpPr>
          <p:cNvPr id="5" name="Freeform 5"/>
          <p:cNvSpPr/>
          <p:nvPr/>
        </p:nvSpPr>
        <p:spPr>
          <a:xfrm rot="-155221">
            <a:off x="16340640" y="-187672"/>
            <a:ext cx="4825850" cy="10371046"/>
          </a:xfrm>
          <a:custGeom>
            <a:avLst/>
            <a:gdLst/>
            <a:ahLst/>
            <a:cxnLst/>
            <a:rect l="l" t="t" r="r" b="b"/>
            <a:pathLst>
              <a:path w="4825850" h="10371046">
                <a:moveTo>
                  <a:pt x="0" y="0"/>
                </a:moveTo>
                <a:lnTo>
                  <a:pt x="4825850" y="0"/>
                </a:lnTo>
                <a:lnTo>
                  <a:pt x="4825850" y="10371046"/>
                </a:lnTo>
                <a:lnTo>
                  <a:pt x="0" y="10371046"/>
                </a:lnTo>
                <a:lnTo>
                  <a:pt x="0" y="0"/>
                </a:lnTo>
                <a:close/>
              </a:path>
            </a:pathLst>
          </a:custGeom>
          <a:blipFill>
            <a:blip r:embed="rId6"/>
            <a:stretch>
              <a:fillRect r="-5119" b="-4849"/>
            </a:stretch>
          </a:blipFill>
        </p:spPr>
      </p:sp>
      <p:sp>
        <p:nvSpPr>
          <p:cNvPr id="6" name="TextBox 6"/>
          <p:cNvSpPr txBox="1"/>
          <p:nvPr/>
        </p:nvSpPr>
        <p:spPr>
          <a:xfrm>
            <a:off x="1197850" y="307474"/>
            <a:ext cx="7912296" cy="771526"/>
          </a:xfrm>
          <a:prstGeom prst="rect">
            <a:avLst/>
          </a:prstGeom>
        </p:spPr>
        <p:txBody>
          <a:bodyPr lIns="0" tIns="0" rIns="0" bIns="0" rtlCol="0" anchor="t">
            <a:spAutoFit/>
          </a:bodyPr>
          <a:lstStyle/>
          <a:p>
            <a:pPr algn="just">
              <a:lnSpc>
                <a:spcPts val="6299"/>
              </a:lnSpc>
            </a:pPr>
            <a:r>
              <a:rPr lang="en-US" sz="4499">
                <a:solidFill>
                  <a:srgbClr val="473B3B"/>
                </a:solidFill>
                <a:latin typeface="Roboto Condensed Bold"/>
              </a:rPr>
              <a:t>b. Nhân vật</a:t>
            </a:r>
          </a:p>
        </p:txBody>
      </p:sp>
      <p:grpSp>
        <p:nvGrpSpPr>
          <p:cNvPr id="7" name="Group 7"/>
          <p:cNvGrpSpPr/>
          <p:nvPr/>
        </p:nvGrpSpPr>
        <p:grpSpPr>
          <a:xfrm>
            <a:off x="2085376" y="1371024"/>
            <a:ext cx="503401" cy="503401"/>
            <a:chOff x="0" y="0"/>
            <a:chExt cx="812800" cy="812800"/>
          </a:xfrm>
        </p:grpSpPr>
        <p:sp>
          <p:nvSpPr>
            <p:cNvPr id="8" name="Freeform 8"/>
            <p:cNvSpPr/>
            <p:nvPr/>
          </p:nvSpPr>
          <p:spPr>
            <a:xfrm>
              <a:off x="0" y="0"/>
              <a:ext cx="812800" cy="812800"/>
            </a:xfrm>
            <a:custGeom>
              <a:avLst/>
              <a:gdLst/>
              <a:ahLst/>
              <a:cxnLst/>
              <a:rect l="l" t="t" r="r" b="b"/>
              <a:pathLst>
                <a:path w="812800" h="812800">
                  <a:moveTo>
                    <a:pt x="406400" y="0"/>
                  </a:moveTo>
                  <a:lnTo>
                    <a:pt x="523042" y="124802"/>
                  </a:lnTo>
                  <a:lnTo>
                    <a:pt x="693768" y="119032"/>
                  </a:lnTo>
                  <a:lnTo>
                    <a:pt x="687998" y="289758"/>
                  </a:lnTo>
                  <a:lnTo>
                    <a:pt x="812800" y="406400"/>
                  </a:lnTo>
                  <a:lnTo>
                    <a:pt x="687998" y="523042"/>
                  </a:lnTo>
                  <a:lnTo>
                    <a:pt x="693768" y="693768"/>
                  </a:lnTo>
                  <a:lnTo>
                    <a:pt x="523042" y="687998"/>
                  </a:lnTo>
                  <a:lnTo>
                    <a:pt x="406400" y="812800"/>
                  </a:lnTo>
                  <a:lnTo>
                    <a:pt x="289758" y="687998"/>
                  </a:lnTo>
                  <a:lnTo>
                    <a:pt x="119032" y="693768"/>
                  </a:lnTo>
                  <a:lnTo>
                    <a:pt x="124802" y="523042"/>
                  </a:lnTo>
                  <a:lnTo>
                    <a:pt x="0" y="406400"/>
                  </a:lnTo>
                  <a:lnTo>
                    <a:pt x="124802" y="289758"/>
                  </a:lnTo>
                  <a:lnTo>
                    <a:pt x="119032" y="119032"/>
                  </a:lnTo>
                  <a:lnTo>
                    <a:pt x="289758" y="124802"/>
                  </a:lnTo>
                  <a:lnTo>
                    <a:pt x="406400" y="0"/>
                  </a:lnTo>
                  <a:close/>
                </a:path>
              </a:pathLst>
            </a:custGeom>
            <a:solidFill>
              <a:srgbClr val="B22033"/>
            </a:solidFill>
          </p:spPr>
        </p:sp>
        <p:sp>
          <p:nvSpPr>
            <p:cNvPr id="9" name="TextBox 9"/>
            <p:cNvSpPr txBox="1"/>
            <p:nvPr/>
          </p:nvSpPr>
          <p:spPr>
            <a:xfrm>
              <a:off x="127000" y="88900"/>
              <a:ext cx="558800" cy="596900"/>
            </a:xfrm>
            <a:prstGeom prst="rect">
              <a:avLst/>
            </a:prstGeom>
          </p:spPr>
          <p:txBody>
            <a:bodyPr lIns="50800" tIns="50800" rIns="50800" bIns="50800" rtlCol="0" anchor="ctr"/>
            <a:lstStyle/>
            <a:p>
              <a:pPr algn="ctr">
                <a:lnSpc>
                  <a:spcPts val="3035"/>
                </a:lnSpc>
              </a:pPr>
              <a:endParaRPr/>
            </a:p>
          </p:txBody>
        </p:sp>
      </p:grpSp>
      <p:sp>
        <p:nvSpPr>
          <p:cNvPr id="10" name="TextBox 10"/>
          <p:cNvSpPr txBox="1"/>
          <p:nvPr/>
        </p:nvSpPr>
        <p:spPr>
          <a:xfrm>
            <a:off x="2769752" y="1192830"/>
            <a:ext cx="9727048" cy="764541"/>
          </a:xfrm>
          <a:prstGeom prst="rect">
            <a:avLst/>
          </a:prstGeom>
        </p:spPr>
        <p:txBody>
          <a:bodyPr wrap="square" lIns="0" tIns="0" rIns="0" bIns="0" rtlCol="0" anchor="t">
            <a:spAutoFit/>
          </a:bodyPr>
          <a:lstStyle/>
          <a:p>
            <a:pPr algn="ctr">
              <a:lnSpc>
                <a:spcPts val="6159"/>
              </a:lnSpc>
              <a:spcBef>
                <a:spcPct val="0"/>
              </a:spcBef>
            </a:pPr>
            <a:r>
              <a:rPr lang="en-US" sz="4399" dirty="0" err="1">
                <a:solidFill>
                  <a:srgbClr val="B22033"/>
                </a:solidFill>
                <a:latin typeface="Roboto Condensed"/>
              </a:rPr>
              <a:t>Tâm</a:t>
            </a:r>
            <a:r>
              <a:rPr lang="en-US" sz="4399" dirty="0">
                <a:solidFill>
                  <a:srgbClr val="B22033"/>
                </a:solidFill>
                <a:latin typeface="Roboto Condensed"/>
              </a:rPr>
              <a:t> </a:t>
            </a:r>
            <a:r>
              <a:rPr lang="en-US" sz="4399" dirty="0" err="1">
                <a:solidFill>
                  <a:srgbClr val="B22033"/>
                </a:solidFill>
                <a:latin typeface="Roboto Condensed"/>
              </a:rPr>
              <a:t>trạng</a:t>
            </a:r>
            <a:r>
              <a:rPr lang="en-US" sz="4399" dirty="0">
                <a:solidFill>
                  <a:srgbClr val="B22033"/>
                </a:solidFill>
                <a:latin typeface="Roboto Condensed"/>
              </a:rPr>
              <a:t> </a:t>
            </a:r>
            <a:r>
              <a:rPr lang="en-US" sz="4399" dirty="0" err="1">
                <a:solidFill>
                  <a:srgbClr val="B22033"/>
                </a:solidFill>
                <a:latin typeface="Roboto Condensed"/>
              </a:rPr>
              <a:t>Thúy</a:t>
            </a:r>
            <a:r>
              <a:rPr lang="en-US" sz="4399" dirty="0">
                <a:solidFill>
                  <a:srgbClr val="B22033"/>
                </a:solidFill>
                <a:latin typeface="Roboto Condensed"/>
              </a:rPr>
              <a:t> </a:t>
            </a:r>
            <a:r>
              <a:rPr lang="en-US" sz="4399" dirty="0" err="1">
                <a:solidFill>
                  <a:srgbClr val="B22033"/>
                </a:solidFill>
                <a:latin typeface="Roboto Condensed"/>
              </a:rPr>
              <a:t>Kiều</a:t>
            </a:r>
            <a:r>
              <a:rPr lang="en-US" sz="4399" dirty="0">
                <a:solidFill>
                  <a:srgbClr val="B22033"/>
                </a:solidFill>
                <a:latin typeface="Roboto Condensed"/>
              </a:rPr>
              <a:t> </a:t>
            </a:r>
            <a:r>
              <a:rPr lang="en-US" sz="4399" dirty="0" err="1">
                <a:solidFill>
                  <a:srgbClr val="B22033"/>
                </a:solidFill>
                <a:latin typeface="Roboto Condensed"/>
              </a:rPr>
              <a:t>khi</a:t>
            </a:r>
            <a:r>
              <a:rPr lang="en-US" sz="4399" dirty="0">
                <a:solidFill>
                  <a:srgbClr val="B22033"/>
                </a:solidFill>
                <a:latin typeface="Roboto Condensed"/>
              </a:rPr>
              <a:t> </a:t>
            </a:r>
            <a:r>
              <a:rPr lang="en-US" sz="4399" dirty="0" err="1">
                <a:solidFill>
                  <a:srgbClr val="B22033"/>
                </a:solidFill>
                <a:latin typeface="Roboto Condensed"/>
              </a:rPr>
              <a:t>trở</a:t>
            </a:r>
            <a:r>
              <a:rPr lang="en-US" sz="4399" dirty="0">
                <a:solidFill>
                  <a:srgbClr val="B22033"/>
                </a:solidFill>
                <a:latin typeface="Roboto Condensed"/>
              </a:rPr>
              <a:t> </a:t>
            </a:r>
            <a:r>
              <a:rPr lang="en-US" sz="4399" dirty="0" err="1">
                <a:solidFill>
                  <a:srgbClr val="B22033"/>
                </a:solidFill>
                <a:latin typeface="Roboto Condensed"/>
              </a:rPr>
              <a:t>về</a:t>
            </a:r>
            <a:r>
              <a:rPr lang="en-US" sz="4399" dirty="0">
                <a:solidFill>
                  <a:srgbClr val="B22033"/>
                </a:solidFill>
                <a:latin typeface="Roboto Condensed"/>
              </a:rPr>
              <a:t> </a:t>
            </a:r>
            <a:r>
              <a:rPr lang="en-US" sz="4399" dirty="0" err="1">
                <a:solidFill>
                  <a:srgbClr val="B22033"/>
                </a:solidFill>
                <a:latin typeface="Roboto Condensed"/>
              </a:rPr>
              <a:t>khuê</a:t>
            </a:r>
            <a:r>
              <a:rPr lang="en-US" sz="4399" dirty="0">
                <a:solidFill>
                  <a:srgbClr val="B22033"/>
                </a:solidFill>
                <a:latin typeface="Roboto Condensed"/>
              </a:rPr>
              <a:t> </a:t>
            </a:r>
            <a:r>
              <a:rPr lang="en-US" sz="4399" dirty="0" err="1">
                <a:solidFill>
                  <a:srgbClr val="B22033"/>
                </a:solidFill>
                <a:latin typeface="Roboto Condensed"/>
              </a:rPr>
              <a:t>phòng</a:t>
            </a:r>
            <a:endParaRPr lang="en-US" sz="4399" dirty="0">
              <a:solidFill>
                <a:srgbClr val="B22033"/>
              </a:solidFill>
              <a:latin typeface="Roboto Condensed"/>
            </a:endParaRPr>
          </a:p>
        </p:txBody>
      </p:sp>
      <p:sp>
        <p:nvSpPr>
          <p:cNvPr id="11" name="TextBox 11"/>
          <p:cNvSpPr txBox="1"/>
          <p:nvPr/>
        </p:nvSpPr>
        <p:spPr>
          <a:xfrm>
            <a:off x="1893086" y="2176445"/>
            <a:ext cx="14727228" cy="4908550"/>
          </a:xfrm>
          <a:prstGeom prst="rect">
            <a:avLst/>
          </a:prstGeom>
        </p:spPr>
        <p:txBody>
          <a:bodyPr lIns="0" tIns="0" rIns="0" bIns="0" rtlCol="0" anchor="t">
            <a:spAutoFit/>
          </a:bodyPr>
          <a:lstStyle/>
          <a:p>
            <a:pPr algn="just">
              <a:lnSpc>
                <a:spcPts val="5599"/>
              </a:lnSpc>
            </a:pPr>
            <a:r>
              <a:rPr lang="en-US" sz="3999" dirty="0">
                <a:solidFill>
                  <a:srgbClr val="000000"/>
                </a:solidFill>
                <a:latin typeface="Roboto Condensed"/>
              </a:rPr>
              <a:t>---&gt; </a:t>
            </a:r>
            <a:r>
              <a:rPr lang="en-US" sz="3999" dirty="0" err="1">
                <a:solidFill>
                  <a:srgbClr val="000000"/>
                </a:solidFill>
                <a:latin typeface="Roboto Condensed"/>
              </a:rPr>
              <a:t>Lời</a:t>
            </a:r>
            <a:r>
              <a:rPr lang="en-US" sz="3999" dirty="0">
                <a:solidFill>
                  <a:srgbClr val="000000"/>
                </a:solidFill>
                <a:latin typeface="Roboto Condensed"/>
              </a:rPr>
              <a:t> </a:t>
            </a:r>
            <a:r>
              <a:rPr lang="en-US" sz="3999" dirty="0" err="1">
                <a:solidFill>
                  <a:srgbClr val="000000"/>
                </a:solidFill>
                <a:latin typeface="Roboto Condensed"/>
              </a:rPr>
              <a:t>độc</a:t>
            </a:r>
            <a:r>
              <a:rPr lang="en-US" sz="3999" dirty="0">
                <a:solidFill>
                  <a:srgbClr val="000000"/>
                </a:solidFill>
                <a:latin typeface="Roboto Condensed"/>
              </a:rPr>
              <a:t> </a:t>
            </a:r>
            <a:r>
              <a:rPr lang="en-US" sz="3999" dirty="0" err="1">
                <a:solidFill>
                  <a:srgbClr val="000000"/>
                </a:solidFill>
                <a:latin typeface="Roboto Condensed"/>
              </a:rPr>
              <a:t>thoại</a:t>
            </a:r>
            <a:r>
              <a:rPr lang="en-US" sz="3999" dirty="0">
                <a:solidFill>
                  <a:srgbClr val="000000"/>
                </a:solidFill>
                <a:latin typeface="Roboto Condensed"/>
              </a:rPr>
              <a:t> </a:t>
            </a:r>
            <a:r>
              <a:rPr lang="en-US" sz="3999" dirty="0" err="1">
                <a:solidFill>
                  <a:srgbClr val="000000"/>
                </a:solidFill>
                <a:latin typeface="Roboto Condensed"/>
              </a:rPr>
              <a:t>nội</a:t>
            </a:r>
            <a:r>
              <a:rPr lang="en-US" sz="3999" dirty="0">
                <a:solidFill>
                  <a:srgbClr val="000000"/>
                </a:solidFill>
                <a:latin typeface="Roboto Condensed"/>
              </a:rPr>
              <a:t> </a:t>
            </a:r>
            <a:r>
              <a:rPr lang="en-US" sz="3999" dirty="0" err="1">
                <a:solidFill>
                  <a:srgbClr val="000000"/>
                </a:solidFill>
                <a:latin typeface="Roboto Condensed"/>
              </a:rPr>
              <a:t>tâm</a:t>
            </a:r>
            <a:r>
              <a:rPr lang="en-US" sz="3999" dirty="0">
                <a:solidFill>
                  <a:srgbClr val="000000"/>
                </a:solidFill>
                <a:latin typeface="Roboto Condensed"/>
              </a:rPr>
              <a:t> </a:t>
            </a:r>
            <a:r>
              <a:rPr lang="en-US" sz="3999" dirty="0" err="1">
                <a:solidFill>
                  <a:srgbClr val="000000"/>
                </a:solidFill>
                <a:latin typeface="Roboto Condensed"/>
              </a:rPr>
              <a:t>thể</a:t>
            </a:r>
            <a:r>
              <a:rPr lang="en-US" sz="3999" dirty="0">
                <a:solidFill>
                  <a:srgbClr val="000000"/>
                </a:solidFill>
                <a:latin typeface="Roboto Condensed"/>
              </a:rPr>
              <a:t> </a:t>
            </a:r>
            <a:r>
              <a:rPr lang="en-US" sz="3999" dirty="0" err="1">
                <a:solidFill>
                  <a:srgbClr val="000000"/>
                </a:solidFill>
                <a:latin typeface="Roboto Condensed"/>
              </a:rPr>
              <a:t>hiện</a:t>
            </a:r>
            <a:r>
              <a:rPr lang="en-US" sz="3999" dirty="0">
                <a:solidFill>
                  <a:srgbClr val="000000"/>
                </a:solidFill>
                <a:latin typeface="Roboto Condensed"/>
              </a:rPr>
              <a:t> </a:t>
            </a:r>
            <a:r>
              <a:rPr lang="en-US" sz="3999" dirty="0" err="1">
                <a:solidFill>
                  <a:srgbClr val="000000"/>
                </a:solidFill>
                <a:latin typeface="Roboto Condensed"/>
              </a:rPr>
              <a:t>Kiều</a:t>
            </a:r>
            <a:r>
              <a:rPr lang="en-US" sz="3999" dirty="0">
                <a:solidFill>
                  <a:srgbClr val="000000"/>
                </a:solidFill>
                <a:latin typeface="Roboto Condensed"/>
              </a:rPr>
              <a:t> </a:t>
            </a:r>
            <a:r>
              <a:rPr lang="en-US" sz="3999" dirty="0" err="1">
                <a:solidFill>
                  <a:srgbClr val="000000"/>
                </a:solidFill>
                <a:latin typeface="Roboto Condensed"/>
              </a:rPr>
              <a:t>với</a:t>
            </a:r>
            <a:r>
              <a:rPr lang="en-US" sz="3999" dirty="0">
                <a:solidFill>
                  <a:srgbClr val="000000"/>
                </a:solidFill>
                <a:latin typeface="Roboto Condensed"/>
              </a:rPr>
              <a:t> </a:t>
            </a:r>
            <a:r>
              <a:rPr lang="en-US" sz="3999" dirty="0" err="1">
                <a:solidFill>
                  <a:srgbClr val="000000"/>
                </a:solidFill>
                <a:latin typeface="Roboto Condensed"/>
              </a:rPr>
              <a:t>dòng</a:t>
            </a:r>
            <a:r>
              <a:rPr lang="en-US" sz="3999" dirty="0">
                <a:solidFill>
                  <a:srgbClr val="000000"/>
                </a:solidFill>
                <a:latin typeface="Roboto Condensed"/>
              </a:rPr>
              <a:t> </a:t>
            </a:r>
            <a:r>
              <a:rPr lang="en-US" sz="3999" dirty="0" err="1">
                <a:solidFill>
                  <a:srgbClr val="000000"/>
                </a:solidFill>
                <a:latin typeface="Roboto Condensed"/>
              </a:rPr>
              <a:t>tâm</a:t>
            </a:r>
            <a:r>
              <a:rPr lang="en-US" sz="3999" dirty="0">
                <a:solidFill>
                  <a:srgbClr val="000000"/>
                </a:solidFill>
                <a:latin typeface="Roboto Condensed"/>
              </a:rPr>
              <a:t> </a:t>
            </a:r>
            <a:r>
              <a:rPr lang="en-US" sz="3999" dirty="0" err="1">
                <a:solidFill>
                  <a:srgbClr val="000000"/>
                </a:solidFill>
                <a:latin typeface="Roboto Condensed"/>
              </a:rPr>
              <a:t>trạng</a:t>
            </a:r>
            <a:r>
              <a:rPr lang="en-US" sz="3999" dirty="0">
                <a:solidFill>
                  <a:srgbClr val="000000"/>
                </a:solidFill>
                <a:latin typeface="Roboto Condensed"/>
              </a:rPr>
              <a:t> </a:t>
            </a:r>
            <a:r>
              <a:rPr lang="en-US" sz="3999" dirty="0" err="1">
                <a:solidFill>
                  <a:srgbClr val="000000"/>
                </a:solidFill>
                <a:latin typeface="Roboto Condensed"/>
              </a:rPr>
              <a:t>rối</a:t>
            </a:r>
            <a:r>
              <a:rPr lang="en-US" sz="3999" dirty="0">
                <a:solidFill>
                  <a:srgbClr val="000000"/>
                </a:solidFill>
                <a:latin typeface="Roboto Condensed"/>
              </a:rPr>
              <a:t> </a:t>
            </a:r>
            <a:r>
              <a:rPr lang="en-US" sz="3999" dirty="0" err="1">
                <a:solidFill>
                  <a:srgbClr val="000000"/>
                </a:solidFill>
                <a:latin typeface="Roboto Condensed"/>
              </a:rPr>
              <a:t>bời</a:t>
            </a:r>
            <a:r>
              <a:rPr lang="en-US" sz="3999" dirty="0">
                <a:solidFill>
                  <a:srgbClr val="000000"/>
                </a:solidFill>
                <a:latin typeface="Roboto Condensed"/>
              </a:rPr>
              <a:t> </a:t>
            </a:r>
            <a:r>
              <a:rPr lang="en-US" sz="3999" dirty="0">
                <a:solidFill>
                  <a:srgbClr val="B22033"/>
                </a:solidFill>
                <a:latin typeface="Roboto Condensed Bold Italics"/>
              </a:rPr>
              <a:t>“</a:t>
            </a:r>
            <a:r>
              <a:rPr lang="en-US" sz="3999" dirty="0" err="1">
                <a:solidFill>
                  <a:srgbClr val="B22033"/>
                </a:solidFill>
                <a:latin typeface="Roboto Condensed Bold Italics"/>
              </a:rPr>
              <a:t>rộn</a:t>
            </a:r>
            <a:r>
              <a:rPr lang="en-US" sz="3999" dirty="0">
                <a:solidFill>
                  <a:srgbClr val="B22033"/>
                </a:solidFill>
                <a:latin typeface="Roboto Condensed Bold Italics"/>
              </a:rPr>
              <a:t> </a:t>
            </a:r>
            <a:r>
              <a:rPr lang="en-US" sz="3999" dirty="0" err="1">
                <a:solidFill>
                  <a:srgbClr val="B22033"/>
                </a:solidFill>
                <a:latin typeface="Roboto Condensed Bold Italics"/>
              </a:rPr>
              <a:t>đường</a:t>
            </a:r>
            <a:r>
              <a:rPr lang="en-US" sz="3999" dirty="0">
                <a:solidFill>
                  <a:srgbClr val="B22033"/>
                </a:solidFill>
                <a:latin typeface="Roboto Condensed Bold Italics"/>
              </a:rPr>
              <a:t> </a:t>
            </a:r>
            <a:r>
              <a:rPr lang="en-US" sz="3999" dirty="0" err="1">
                <a:solidFill>
                  <a:srgbClr val="B22033"/>
                </a:solidFill>
                <a:latin typeface="Roboto Condensed Bold Italics"/>
              </a:rPr>
              <a:t>gần</a:t>
            </a:r>
            <a:r>
              <a:rPr lang="en-US" sz="3999" dirty="0">
                <a:solidFill>
                  <a:srgbClr val="B22033"/>
                </a:solidFill>
                <a:latin typeface="Roboto Condensed Bold Italics"/>
              </a:rPr>
              <a:t> </a:t>
            </a:r>
            <a:r>
              <a:rPr lang="en-US" sz="3999" dirty="0" err="1">
                <a:solidFill>
                  <a:srgbClr val="B22033"/>
                </a:solidFill>
                <a:latin typeface="Roboto Condensed Bold Italics"/>
              </a:rPr>
              <a:t>với</a:t>
            </a:r>
            <a:r>
              <a:rPr lang="en-US" sz="3999" dirty="0">
                <a:solidFill>
                  <a:srgbClr val="B22033"/>
                </a:solidFill>
                <a:latin typeface="Roboto Condensed Bold Italics"/>
              </a:rPr>
              <a:t> </a:t>
            </a:r>
            <a:r>
              <a:rPr lang="en-US" sz="3999" dirty="0" err="1">
                <a:solidFill>
                  <a:srgbClr val="B22033"/>
                </a:solidFill>
                <a:latin typeface="Roboto Condensed Bold Italics"/>
              </a:rPr>
              <a:t>nỗi</a:t>
            </a:r>
            <a:r>
              <a:rPr lang="en-US" sz="3999" dirty="0">
                <a:solidFill>
                  <a:srgbClr val="B22033"/>
                </a:solidFill>
                <a:latin typeface="Roboto Condensed Bold Italics"/>
              </a:rPr>
              <a:t> </a:t>
            </a:r>
            <a:r>
              <a:rPr lang="en-US" sz="3999" dirty="0" err="1">
                <a:solidFill>
                  <a:srgbClr val="B22033"/>
                </a:solidFill>
                <a:latin typeface="Roboto Condensed Bold Italics"/>
              </a:rPr>
              <a:t>xa</a:t>
            </a:r>
            <a:r>
              <a:rPr lang="en-US" sz="3999" dirty="0">
                <a:solidFill>
                  <a:srgbClr val="B22033"/>
                </a:solidFill>
                <a:latin typeface="Roboto Condensed Bold Italics"/>
              </a:rPr>
              <a:t> </a:t>
            </a:r>
            <a:r>
              <a:rPr lang="en-US" sz="3999" dirty="0" err="1">
                <a:solidFill>
                  <a:srgbClr val="B22033"/>
                </a:solidFill>
                <a:latin typeface="Roboto Condensed Bold Italics"/>
              </a:rPr>
              <a:t>bời</a:t>
            </a:r>
            <a:r>
              <a:rPr lang="en-US" sz="3999" dirty="0">
                <a:solidFill>
                  <a:srgbClr val="B22033"/>
                </a:solidFill>
                <a:latin typeface="Roboto Condensed Bold Italics"/>
              </a:rPr>
              <a:t> </a:t>
            </a:r>
            <a:r>
              <a:rPr lang="en-US" sz="3999" dirty="0" err="1">
                <a:solidFill>
                  <a:srgbClr val="B22033"/>
                </a:solidFill>
                <a:latin typeface="Roboto Condensed Bold Italics"/>
              </a:rPr>
              <a:t>bời</a:t>
            </a:r>
            <a:r>
              <a:rPr lang="en-US" sz="3999" dirty="0">
                <a:solidFill>
                  <a:srgbClr val="B22033"/>
                </a:solidFill>
                <a:latin typeface="Roboto Condensed Bold Italics"/>
              </a:rPr>
              <a:t>”</a:t>
            </a:r>
            <a:r>
              <a:rPr lang="en-US" sz="3999" dirty="0">
                <a:solidFill>
                  <a:srgbClr val="000000"/>
                </a:solidFill>
                <a:latin typeface="Roboto Condensed"/>
              </a:rPr>
              <a:t>, </a:t>
            </a:r>
            <a:r>
              <a:rPr lang="en-US" sz="3999" dirty="0" err="1">
                <a:solidFill>
                  <a:srgbClr val="000000"/>
                </a:solidFill>
                <a:latin typeface="Roboto Condensed"/>
              </a:rPr>
              <a:t>từ</a:t>
            </a:r>
            <a:r>
              <a:rPr lang="en-US" sz="3999" dirty="0">
                <a:solidFill>
                  <a:srgbClr val="000000"/>
                </a:solidFill>
                <a:latin typeface="Roboto Condensed"/>
              </a:rPr>
              <a:t> </a:t>
            </a:r>
            <a:r>
              <a:rPr lang="en-US" sz="3999" dirty="0" err="1">
                <a:solidFill>
                  <a:srgbClr val="000000"/>
                </a:solidFill>
                <a:latin typeface="Roboto Condensed"/>
              </a:rPr>
              <a:t>một</a:t>
            </a:r>
            <a:r>
              <a:rPr lang="en-US" sz="3999" dirty="0">
                <a:solidFill>
                  <a:srgbClr val="000000"/>
                </a:solidFill>
                <a:latin typeface="Roboto Condensed"/>
              </a:rPr>
              <a:t> </a:t>
            </a:r>
            <a:r>
              <a:rPr lang="en-US" sz="3999" dirty="0" err="1">
                <a:solidFill>
                  <a:srgbClr val="000000"/>
                </a:solidFill>
                <a:latin typeface="Roboto Condensed"/>
              </a:rPr>
              <a:t>cô</a:t>
            </a:r>
            <a:r>
              <a:rPr lang="en-US" sz="3999" dirty="0">
                <a:solidFill>
                  <a:srgbClr val="000000"/>
                </a:solidFill>
                <a:latin typeface="Roboto Condensed"/>
              </a:rPr>
              <a:t> </a:t>
            </a:r>
            <a:r>
              <a:rPr lang="en-US" sz="3999" dirty="0" err="1">
                <a:solidFill>
                  <a:srgbClr val="000000"/>
                </a:solidFill>
                <a:latin typeface="Roboto Condensed"/>
              </a:rPr>
              <a:t>gái</a:t>
            </a:r>
            <a:r>
              <a:rPr lang="en-US" sz="3999" dirty="0">
                <a:solidFill>
                  <a:srgbClr val="000000"/>
                </a:solidFill>
                <a:latin typeface="Roboto Condensed"/>
              </a:rPr>
              <a:t> </a:t>
            </a:r>
            <a:r>
              <a:rPr lang="en-US" sz="3999" dirty="0" err="1">
                <a:solidFill>
                  <a:srgbClr val="000000"/>
                </a:solidFill>
                <a:latin typeface="Roboto Condensed"/>
              </a:rPr>
              <a:t>khuê</a:t>
            </a:r>
            <a:r>
              <a:rPr lang="en-US" sz="3999" dirty="0">
                <a:solidFill>
                  <a:srgbClr val="000000"/>
                </a:solidFill>
                <a:latin typeface="Roboto Condensed"/>
              </a:rPr>
              <a:t> </a:t>
            </a:r>
            <a:r>
              <a:rPr lang="en-US" sz="3999" dirty="0" err="1">
                <a:solidFill>
                  <a:srgbClr val="000000"/>
                </a:solidFill>
                <a:latin typeface="Roboto Condensed"/>
              </a:rPr>
              <a:t>các</a:t>
            </a:r>
            <a:r>
              <a:rPr lang="en-US" sz="3999" dirty="0">
                <a:solidFill>
                  <a:srgbClr val="000000"/>
                </a:solidFill>
                <a:latin typeface="Roboto Condensed"/>
              </a:rPr>
              <a:t>, </a:t>
            </a:r>
            <a:r>
              <a:rPr lang="en-US" sz="3999" dirty="0" err="1">
                <a:solidFill>
                  <a:srgbClr val="000000"/>
                </a:solidFill>
                <a:latin typeface="Roboto Condensed"/>
              </a:rPr>
              <a:t>sống</a:t>
            </a:r>
            <a:r>
              <a:rPr lang="en-US" sz="3999" dirty="0">
                <a:solidFill>
                  <a:srgbClr val="000000"/>
                </a:solidFill>
                <a:latin typeface="Roboto Condensed"/>
              </a:rPr>
              <a:t> </a:t>
            </a:r>
            <a:r>
              <a:rPr lang="en-US" sz="3999" dirty="0" err="1">
                <a:solidFill>
                  <a:srgbClr val="000000"/>
                </a:solidFill>
                <a:latin typeface="Roboto Condensed"/>
              </a:rPr>
              <a:t>êm</a:t>
            </a:r>
            <a:r>
              <a:rPr lang="en-US" sz="3999" dirty="0">
                <a:solidFill>
                  <a:srgbClr val="000000"/>
                </a:solidFill>
                <a:latin typeface="Roboto Condensed"/>
              </a:rPr>
              <a:t> </a:t>
            </a:r>
            <a:r>
              <a:rPr lang="en-US" sz="3999" dirty="0" err="1">
                <a:solidFill>
                  <a:srgbClr val="000000"/>
                </a:solidFill>
                <a:latin typeface="Roboto Condensed"/>
              </a:rPr>
              <a:t>đềm</a:t>
            </a:r>
            <a:r>
              <a:rPr lang="en-US" sz="3999" dirty="0">
                <a:solidFill>
                  <a:srgbClr val="000000"/>
                </a:solidFill>
                <a:latin typeface="Roboto Condensed"/>
              </a:rPr>
              <a:t>, </a:t>
            </a:r>
            <a:r>
              <a:rPr lang="en-US" sz="3999" dirty="0" err="1">
                <a:solidFill>
                  <a:srgbClr val="000000"/>
                </a:solidFill>
                <a:latin typeface="Roboto Condensed"/>
              </a:rPr>
              <a:t>kín</a:t>
            </a:r>
            <a:r>
              <a:rPr lang="en-US" sz="3999" dirty="0">
                <a:solidFill>
                  <a:srgbClr val="000000"/>
                </a:solidFill>
                <a:latin typeface="Roboto Condensed"/>
              </a:rPr>
              <a:t> </a:t>
            </a:r>
            <a:r>
              <a:rPr lang="en-US" sz="3999" dirty="0" err="1">
                <a:solidFill>
                  <a:srgbClr val="000000"/>
                </a:solidFill>
                <a:latin typeface="Roboto Condensed"/>
              </a:rPr>
              <a:t>cổng</a:t>
            </a:r>
            <a:r>
              <a:rPr lang="en-US" sz="3999" dirty="0">
                <a:solidFill>
                  <a:srgbClr val="000000"/>
                </a:solidFill>
                <a:latin typeface="Roboto Condensed"/>
              </a:rPr>
              <a:t> </a:t>
            </a:r>
            <a:r>
              <a:rPr lang="en-US" sz="3999" dirty="0" err="1">
                <a:solidFill>
                  <a:srgbClr val="000000"/>
                </a:solidFill>
                <a:latin typeface="Roboto Condensed"/>
              </a:rPr>
              <a:t>cao</a:t>
            </a:r>
            <a:r>
              <a:rPr lang="en-US" sz="3999" dirty="0">
                <a:solidFill>
                  <a:srgbClr val="000000"/>
                </a:solidFill>
                <a:latin typeface="Roboto Condensed"/>
              </a:rPr>
              <a:t> </a:t>
            </a:r>
            <a:r>
              <a:rPr lang="en-US" sz="3999" dirty="0" err="1">
                <a:solidFill>
                  <a:srgbClr val="000000"/>
                </a:solidFill>
                <a:latin typeface="Roboto Condensed"/>
              </a:rPr>
              <a:t>tường</a:t>
            </a:r>
            <a:r>
              <a:rPr lang="en-US" sz="3999" dirty="0">
                <a:solidFill>
                  <a:srgbClr val="000000"/>
                </a:solidFill>
                <a:latin typeface="Roboto Condensed"/>
              </a:rPr>
              <a:t>, </a:t>
            </a:r>
            <a:r>
              <a:rPr lang="en-US" sz="3999" dirty="0" err="1">
                <a:solidFill>
                  <a:srgbClr val="000000"/>
                </a:solidFill>
                <a:latin typeface="Roboto Condensed"/>
              </a:rPr>
              <a:t>lòng</a:t>
            </a:r>
            <a:r>
              <a:rPr lang="en-US" sz="3999" dirty="0">
                <a:solidFill>
                  <a:srgbClr val="000000"/>
                </a:solidFill>
                <a:latin typeface="Roboto Condensed"/>
              </a:rPr>
              <a:t> </a:t>
            </a:r>
            <a:r>
              <a:rPr lang="en-US" sz="3999" dirty="0" err="1">
                <a:solidFill>
                  <a:srgbClr val="000000"/>
                </a:solidFill>
                <a:latin typeface="Roboto Condensed"/>
              </a:rPr>
              <a:t>nàng</a:t>
            </a:r>
            <a:r>
              <a:rPr lang="en-US" sz="3999" dirty="0">
                <a:solidFill>
                  <a:srgbClr val="000000"/>
                </a:solidFill>
                <a:latin typeface="Roboto Condensed"/>
              </a:rPr>
              <a:t> </a:t>
            </a:r>
            <a:r>
              <a:rPr lang="en-US" sz="3999" dirty="0" err="1">
                <a:solidFill>
                  <a:srgbClr val="000000"/>
                </a:solidFill>
                <a:latin typeface="Roboto Condensed"/>
              </a:rPr>
              <a:t>đã</a:t>
            </a:r>
            <a:r>
              <a:rPr lang="en-US" sz="3999" dirty="0">
                <a:solidFill>
                  <a:srgbClr val="000000"/>
                </a:solidFill>
                <a:latin typeface="Roboto Condensed"/>
              </a:rPr>
              <a:t> </a:t>
            </a:r>
            <a:r>
              <a:rPr lang="en-US" sz="3999" dirty="0" err="1">
                <a:solidFill>
                  <a:srgbClr val="000000"/>
                </a:solidFill>
                <a:latin typeface="Roboto Condensed"/>
              </a:rPr>
              <a:t>bị</a:t>
            </a:r>
            <a:r>
              <a:rPr lang="en-US" sz="3999" dirty="0">
                <a:solidFill>
                  <a:srgbClr val="000000"/>
                </a:solidFill>
                <a:latin typeface="Roboto Condensed"/>
              </a:rPr>
              <a:t> </a:t>
            </a:r>
            <a:r>
              <a:rPr lang="en-US" sz="3999" dirty="0" err="1">
                <a:solidFill>
                  <a:srgbClr val="000000"/>
                </a:solidFill>
                <a:latin typeface="Roboto Condensed"/>
              </a:rPr>
              <a:t>xáo</a:t>
            </a:r>
            <a:r>
              <a:rPr lang="en-US" sz="3999" dirty="0">
                <a:solidFill>
                  <a:srgbClr val="000000"/>
                </a:solidFill>
                <a:latin typeface="Roboto Condensed"/>
              </a:rPr>
              <a:t> </a:t>
            </a:r>
            <a:r>
              <a:rPr lang="en-US" sz="3999" dirty="0" err="1">
                <a:solidFill>
                  <a:srgbClr val="000000"/>
                </a:solidFill>
                <a:latin typeface="Roboto Condensed"/>
              </a:rPr>
              <a:t>trộn</a:t>
            </a:r>
            <a:r>
              <a:rPr lang="en-US" sz="3999" dirty="0">
                <a:solidFill>
                  <a:srgbClr val="000000"/>
                </a:solidFill>
                <a:latin typeface="Roboto Condensed"/>
              </a:rPr>
              <a:t> </a:t>
            </a:r>
            <a:r>
              <a:rPr lang="en-US" sz="3999" dirty="0" err="1">
                <a:solidFill>
                  <a:srgbClr val="000000"/>
                </a:solidFill>
                <a:latin typeface="Roboto Condensed"/>
              </a:rPr>
              <a:t>vì</a:t>
            </a:r>
            <a:r>
              <a:rPr lang="en-US" sz="3999" dirty="0">
                <a:solidFill>
                  <a:srgbClr val="000000"/>
                </a:solidFill>
                <a:latin typeface="Roboto Condensed"/>
              </a:rPr>
              <a:t> </a:t>
            </a:r>
            <a:r>
              <a:rPr lang="en-US" sz="3999" dirty="0" err="1">
                <a:solidFill>
                  <a:srgbClr val="000000"/>
                </a:solidFill>
                <a:latin typeface="Roboto Condensed"/>
              </a:rPr>
              <a:t>bóng</a:t>
            </a:r>
            <a:r>
              <a:rPr lang="en-US" sz="3999" dirty="0">
                <a:solidFill>
                  <a:srgbClr val="000000"/>
                </a:solidFill>
                <a:latin typeface="Roboto Condensed"/>
              </a:rPr>
              <a:t> </a:t>
            </a:r>
            <a:r>
              <a:rPr lang="en-US" sz="3999" dirty="0" err="1">
                <a:solidFill>
                  <a:srgbClr val="000000"/>
                </a:solidFill>
                <a:latin typeface="Roboto Condensed"/>
              </a:rPr>
              <a:t>hình</a:t>
            </a:r>
            <a:r>
              <a:rPr lang="en-US" sz="3999" dirty="0">
                <a:solidFill>
                  <a:srgbClr val="000000"/>
                </a:solidFill>
                <a:latin typeface="Roboto Condensed"/>
              </a:rPr>
              <a:t> </a:t>
            </a:r>
            <a:r>
              <a:rPr lang="en-US" sz="3999" dirty="0" err="1">
                <a:solidFill>
                  <a:srgbClr val="000000"/>
                </a:solidFill>
                <a:latin typeface="Roboto Condensed"/>
              </a:rPr>
              <a:t>của</a:t>
            </a:r>
            <a:r>
              <a:rPr lang="en-US" sz="3999" dirty="0">
                <a:solidFill>
                  <a:srgbClr val="000000"/>
                </a:solidFill>
                <a:latin typeface="Roboto Condensed"/>
              </a:rPr>
              <a:t> Kim </a:t>
            </a:r>
            <a:r>
              <a:rPr lang="en-US" sz="3999" dirty="0" err="1">
                <a:solidFill>
                  <a:srgbClr val="000000"/>
                </a:solidFill>
                <a:latin typeface="Roboto Condensed"/>
              </a:rPr>
              <a:t>trong</a:t>
            </a:r>
            <a:r>
              <a:rPr lang="en-US" sz="3999" dirty="0">
                <a:solidFill>
                  <a:srgbClr val="000000"/>
                </a:solidFill>
                <a:latin typeface="Roboto Condensed"/>
              </a:rPr>
              <a:t> </a:t>
            </a:r>
            <a:r>
              <a:rPr lang="en-US" sz="3999" dirty="0" err="1">
                <a:solidFill>
                  <a:srgbClr val="000000"/>
                </a:solidFill>
                <a:latin typeface="Roboto Condensed"/>
              </a:rPr>
              <a:t>mới</a:t>
            </a:r>
            <a:r>
              <a:rPr lang="en-US" sz="3999" dirty="0">
                <a:solidFill>
                  <a:srgbClr val="000000"/>
                </a:solidFill>
                <a:latin typeface="Roboto Condensed"/>
              </a:rPr>
              <a:t> </a:t>
            </a:r>
            <a:r>
              <a:rPr lang="en-US" sz="3999" dirty="0" err="1">
                <a:solidFill>
                  <a:srgbClr val="000000"/>
                </a:solidFill>
                <a:latin typeface="Roboto Condensed"/>
              </a:rPr>
              <a:t>gặp</a:t>
            </a:r>
            <a:r>
              <a:rPr lang="en-US" sz="3999" dirty="0">
                <a:solidFill>
                  <a:srgbClr val="000000"/>
                </a:solidFill>
                <a:latin typeface="Roboto Condensed"/>
              </a:rPr>
              <a:t> nhau </a:t>
            </a:r>
            <a:r>
              <a:rPr lang="en-US" sz="3999" dirty="0" err="1">
                <a:solidFill>
                  <a:srgbClr val="000000"/>
                </a:solidFill>
                <a:latin typeface="Roboto Condensed"/>
              </a:rPr>
              <a:t>trong</a:t>
            </a:r>
            <a:r>
              <a:rPr lang="en-US" sz="3999" dirty="0">
                <a:solidFill>
                  <a:srgbClr val="000000"/>
                </a:solidFill>
                <a:latin typeface="Roboto Condensed"/>
              </a:rPr>
              <a:t> </a:t>
            </a:r>
            <a:r>
              <a:rPr lang="en-US" sz="3999" dirty="0" err="1">
                <a:solidFill>
                  <a:srgbClr val="000000"/>
                </a:solidFill>
                <a:latin typeface="Roboto Condensed"/>
              </a:rPr>
              <a:t>ngày</a:t>
            </a:r>
            <a:r>
              <a:rPr lang="en-US" sz="3999" dirty="0">
                <a:solidFill>
                  <a:srgbClr val="000000"/>
                </a:solidFill>
                <a:latin typeface="Roboto Condensed"/>
              </a:rPr>
              <a:t>. </a:t>
            </a:r>
            <a:r>
              <a:rPr lang="en-US" sz="3999" dirty="0" err="1">
                <a:solidFill>
                  <a:srgbClr val="000000"/>
                </a:solidFill>
                <a:latin typeface="Roboto Condensed"/>
              </a:rPr>
              <a:t>Rồi</a:t>
            </a:r>
            <a:r>
              <a:rPr lang="en-US" sz="3999" dirty="0">
                <a:solidFill>
                  <a:srgbClr val="000000"/>
                </a:solidFill>
                <a:latin typeface="Roboto Condensed"/>
              </a:rPr>
              <a:t> </a:t>
            </a:r>
            <a:r>
              <a:rPr lang="en-US" sz="3999" dirty="0" err="1">
                <a:solidFill>
                  <a:srgbClr val="000000"/>
                </a:solidFill>
                <a:latin typeface="Roboto Condensed"/>
              </a:rPr>
              <a:t>nhớ</a:t>
            </a:r>
            <a:r>
              <a:rPr lang="en-US" sz="3999" dirty="0">
                <a:solidFill>
                  <a:srgbClr val="000000"/>
                </a:solidFill>
                <a:latin typeface="Roboto Condensed"/>
              </a:rPr>
              <a:t> </a:t>
            </a:r>
            <a:r>
              <a:rPr lang="en-US" sz="3999" dirty="0" err="1">
                <a:solidFill>
                  <a:srgbClr val="000000"/>
                </a:solidFill>
                <a:latin typeface="Roboto Condensed"/>
              </a:rPr>
              <a:t>tới</a:t>
            </a:r>
            <a:r>
              <a:rPr lang="en-US" sz="3999" dirty="0">
                <a:solidFill>
                  <a:srgbClr val="000000"/>
                </a:solidFill>
                <a:latin typeface="Roboto Condensed"/>
              </a:rPr>
              <a:t> </a:t>
            </a:r>
            <a:r>
              <a:rPr lang="en-US" sz="3999" dirty="0" err="1">
                <a:solidFill>
                  <a:srgbClr val="000000"/>
                </a:solidFill>
                <a:latin typeface="Roboto Condensed"/>
              </a:rPr>
              <a:t>Đạm</a:t>
            </a:r>
            <a:r>
              <a:rPr lang="en-US" sz="3999" dirty="0">
                <a:solidFill>
                  <a:srgbClr val="000000"/>
                </a:solidFill>
                <a:latin typeface="Roboto Condensed"/>
              </a:rPr>
              <a:t> </a:t>
            </a:r>
            <a:r>
              <a:rPr lang="en-US" sz="3999" dirty="0" err="1">
                <a:solidFill>
                  <a:srgbClr val="000000"/>
                </a:solidFill>
                <a:latin typeface="Roboto Condensed"/>
              </a:rPr>
              <a:t>Tiên</a:t>
            </a:r>
            <a:r>
              <a:rPr lang="en-US" sz="3999" dirty="0">
                <a:solidFill>
                  <a:srgbClr val="000000"/>
                </a:solidFill>
                <a:latin typeface="Roboto Condensed"/>
              </a:rPr>
              <a:t> </a:t>
            </a:r>
            <a:r>
              <a:rPr lang="en-US" sz="3999" dirty="0" err="1">
                <a:solidFill>
                  <a:srgbClr val="000000"/>
                </a:solidFill>
                <a:latin typeface="Roboto Condensed"/>
              </a:rPr>
              <a:t>và</a:t>
            </a:r>
            <a:r>
              <a:rPr lang="en-US" sz="3999" dirty="0">
                <a:solidFill>
                  <a:srgbClr val="000000"/>
                </a:solidFill>
                <a:latin typeface="Roboto Condensed"/>
              </a:rPr>
              <a:t> </a:t>
            </a:r>
            <a:r>
              <a:rPr lang="en-US" sz="3999" dirty="0" err="1">
                <a:solidFill>
                  <a:srgbClr val="000000"/>
                </a:solidFill>
                <a:latin typeface="Roboto Condensed"/>
              </a:rPr>
              <a:t>cuộc</a:t>
            </a:r>
            <a:r>
              <a:rPr lang="en-US" sz="3999" dirty="0">
                <a:solidFill>
                  <a:srgbClr val="000000"/>
                </a:solidFill>
                <a:latin typeface="Roboto Condensed"/>
              </a:rPr>
              <a:t> </a:t>
            </a:r>
            <a:r>
              <a:rPr lang="en-US" sz="3999" dirty="0" err="1">
                <a:solidFill>
                  <a:srgbClr val="000000"/>
                </a:solidFill>
                <a:latin typeface="Roboto Condensed"/>
              </a:rPr>
              <a:t>tương</a:t>
            </a:r>
            <a:r>
              <a:rPr lang="en-US" sz="3999" dirty="0">
                <a:solidFill>
                  <a:srgbClr val="000000"/>
                </a:solidFill>
                <a:latin typeface="Roboto Condensed"/>
              </a:rPr>
              <a:t> </a:t>
            </a:r>
            <a:r>
              <a:rPr lang="en-US" sz="3999" dirty="0" err="1">
                <a:solidFill>
                  <a:srgbClr val="000000"/>
                </a:solidFill>
                <a:latin typeface="Roboto Condensed"/>
              </a:rPr>
              <a:t>phùng</a:t>
            </a:r>
            <a:r>
              <a:rPr lang="en-US" sz="3999" dirty="0">
                <a:solidFill>
                  <a:srgbClr val="000000"/>
                </a:solidFill>
                <a:latin typeface="Roboto Condensed"/>
              </a:rPr>
              <a:t> </a:t>
            </a:r>
            <a:r>
              <a:rPr lang="en-US" sz="3999" dirty="0" err="1">
                <a:solidFill>
                  <a:srgbClr val="000000"/>
                </a:solidFill>
                <a:latin typeface="Roboto Condensed"/>
              </a:rPr>
              <a:t>chóng</a:t>
            </a:r>
            <a:r>
              <a:rPr lang="en-US" sz="3999" dirty="0">
                <a:solidFill>
                  <a:srgbClr val="000000"/>
                </a:solidFill>
                <a:latin typeface="Roboto Condensed"/>
              </a:rPr>
              <a:t> </a:t>
            </a:r>
            <a:r>
              <a:rPr lang="en-US" sz="3999" dirty="0" err="1">
                <a:solidFill>
                  <a:srgbClr val="000000"/>
                </a:solidFill>
                <a:latin typeface="Roboto Condensed"/>
              </a:rPr>
              <a:t>vánh</a:t>
            </a:r>
            <a:r>
              <a:rPr lang="en-US" sz="3999" dirty="0">
                <a:solidFill>
                  <a:srgbClr val="000000"/>
                </a:solidFill>
                <a:latin typeface="Roboto Condensed"/>
              </a:rPr>
              <a:t> </a:t>
            </a:r>
            <a:r>
              <a:rPr lang="en-US" sz="3999" dirty="0" err="1">
                <a:solidFill>
                  <a:srgbClr val="000000"/>
                </a:solidFill>
                <a:latin typeface="Roboto Condensed"/>
              </a:rPr>
              <a:t>bên</a:t>
            </a:r>
            <a:r>
              <a:rPr lang="en-US" sz="3999" dirty="0">
                <a:solidFill>
                  <a:srgbClr val="000000"/>
                </a:solidFill>
                <a:latin typeface="Roboto Condensed"/>
              </a:rPr>
              <a:t> </a:t>
            </a:r>
            <a:r>
              <a:rPr lang="en-US" sz="3999" dirty="0" err="1">
                <a:solidFill>
                  <a:srgbClr val="000000"/>
                </a:solidFill>
                <a:latin typeface="Roboto Condensed"/>
              </a:rPr>
              <a:t>đường</a:t>
            </a:r>
            <a:r>
              <a:rPr lang="en-US" sz="3999" dirty="0">
                <a:solidFill>
                  <a:srgbClr val="000000"/>
                </a:solidFill>
                <a:latin typeface="Roboto Condensed"/>
              </a:rPr>
              <a:t> </a:t>
            </a:r>
            <a:r>
              <a:rPr lang="en-US" sz="3999" dirty="0" err="1">
                <a:solidFill>
                  <a:srgbClr val="000000"/>
                </a:solidFill>
                <a:latin typeface="Roboto Condensed"/>
              </a:rPr>
              <a:t>làm</a:t>
            </a:r>
            <a:r>
              <a:rPr lang="en-US" sz="3999" dirty="0">
                <a:solidFill>
                  <a:srgbClr val="000000"/>
                </a:solidFill>
                <a:latin typeface="Roboto Condensed"/>
              </a:rPr>
              <a:t> </a:t>
            </a:r>
            <a:r>
              <a:rPr lang="en-US" sz="3999" dirty="0" err="1">
                <a:solidFill>
                  <a:srgbClr val="000000"/>
                </a:solidFill>
                <a:latin typeface="Roboto Condensed"/>
              </a:rPr>
              <a:t>cho</a:t>
            </a:r>
            <a:r>
              <a:rPr lang="en-US" sz="3999" dirty="0">
                <a:solidFill>
                  <a:srgbClr val="000000"/>
                </a:solidFill>
                <a:latin typeface="Roboto Condensed"/>
              </a:rPr>
              <a:t> </a:t>
            </a:r>
            <a:r>
              <a:rPr lang="en-US" sz="3999" dirty="0" err="1">
                <a:solidFill>
                  <a:srgbClr val="000000"/>
                </a:solidFill>
                <a:latin typeface="Roboto Condensed"/>
              </a:rPr>
              <a:t>Kiều</a:t>
            </a:r>
            <a:r>
              <a:rPr lang="en-US" sz="3999" dirty="0">
                <a:solidFill>
                  <a:srgbClr val="000000"/>
                </a:solidFill>
                <a:latin typeface="Roboto Condensed"/>
              </a:rPr>
              <a:t> lo </a:t>
            </a:r>
            <a:r>
              <a:rPr lang="en-US" sz="3999" dirty="0" err="1">
                <a:solidFill>
                  <a:srgbClr val="000000"/>
                </a:solidFill>
                <a:latin typeface="Roboto Condensed"/>
              </a:rPr>
              <a:t>sợ</a:t>
            </a:r>
            <a:r>
              <a:rPr lang="en-US" sz="3999" dirty="0">
                <a:solidFill>
                  <a:srgbClr val="000000"/>
                </a:solidFill>
                <a:latin typeface="Roboto Condensed"/>
              </a:rPr>
              <a:t> </a:t>
            </a:r>
            <a:r>
              <a:rPr lang="en-US" sz="3999" dirty="0" err="1">
                <a:solidFill>
                  <a:srgbClr val="000000"/>
                </a:solidFill>
                <a:latin typeface="Roboto Condensed"/>
              </a:rPr>
              <a:t>cho</a:t>
            </a:r>
            <a:r>
              <a:rPr lang="en-US" sz="3999" dirty="0">
                <a:solidFill>
                  <a:srgbClr val="000000"/>
                </a:solidFill>
                <a:latin typeface="Roboto Condensed"/>
              </a:rPr>
              <a:t> </a:t>
            </a:r>
            <a:r>
              <a:rPr lang="en-US" sz="3999" dirty="0" err="1">
                <a:solidFill>
                  <a:srgbClr val="000000"/>
                </a:solidFill>
                <a:latin typeface="Roboto Condensed"/>
              </a:rPr>
              <a:t>số</a:t>
            </a:r>
            <a:r>
              <a:rPr lang="en-US" sz="3999" dirty="0">
                <a:solidFill>
                  <a:srgbClr val="000000"/>
                </a:solidFill>
                <a:latin typeface="Roboto Condensed"/>
              </a:rPr>
              <a:t> </a:t>
            </a:r>
            <a:r>
              <a:rPr lang="en-US" sz="3999" dirty="0" err="1">
                <a:solidFill>
                  <a:srgbClr val="000000"/>
                </a:solidFill>
                <a:latin typeface="Roboto Condensed"/>
              </a:rPr>
              <a:t>phần</a:t>
            </a:r>
            <a:r>
              <a:rPr lang="en-US" sz="3999" dirty="0">
                <a:solidFill>
                  <a:srgbClr val="000000"/>
                </a:solidFill>
                <a:latin typeface="Roboto Condensed"/>
              </a:rPr>
              <a:t> </a:t>
            </a:r>
            <a:r>
              <a:rPr lang="en-US" sz="3999" dirty="0" err="1">
                <a:solidFill>
                  <a:srgbClr val="000000"/>
                </a:solidFill>
                <a:latin typeface="Roboto Condensed"/>
              </a:rPr>
              <a:t>của</a:t>
            </a:r>
            <a:r>
              <a:rPr lang="en-US" sz="3999" dirty="0">
                <a:solidFill>
                  <a:srgbClr val="000000"/>
                </a:solidFill>
                <a:latin typeface="Roboto Condensed"/>
              </a:rPr>
              <a:t> </a:t>
            </a:r>
            <a:r>
              <a:rPr lang="en-US" sz="3999" dirty="0" err="1">
                <a:solidFill>
                  <a:srgbClr val="000000"/>
                </a:solidFill>
                <a:latin typeface="Roboto Condensed"/>
              </a:rPr>
              <a:t>chính</a:t>
            </a:r>
            <a:r>
              <a:rPr lang="en-US" sz="3999" dirty="0">
                <a:solidFill>
                  <a:srgbClr val="000000"/>
                </a:solidFill>
                <a:latin typeface="Roboto Condensed"/>
              </a:rPr>
              <a:t> </a:t>
            </a:r>
            <a:r>
              <a:rPr lang="en-US" sz="3999" dirty="0" err="1">
                <a:solidFill>
                  <a:srgbClr val="000000"/>
                </a:solidFill>
                <a:latin typeface="Roboto Condensed"/>
              </a:rPr>
              <a:t>mình</a:t>
            </a:r>
            <a:r>
              <a:rPr lang="en-US" sz="3999" dirty="0">
                <a:solidFill>
                  <a:srgbClr val="000000"/>
                </a:solidFill>
                <a:latin typeface="Roboto Condensed"/>
              </a:rPr>
              <a:t> </a:t>
            </a:r>
            <a:r>
              <a:rPr lang="en-US" sz="3999" dirty="0" err="1">
                <a:solidFill>
                  <a:srgbClr val="000000"/>
                </a:solidFill>
                <a:latin typeface="Roboto Condensed"/>
              </a:rPr>
              <a:t>và</a:t>
            </a:r>
            <a:r>
              <a:rPr lang="en-US" sz="3999" dirty="0">
                <a:solidFill>
                  <a:srgbClr val="000000"/>
                </a:solidFill>
                <a:latin typeface="Roboto Condensed"/>
              </a:rPr>
              <a:t> </a:t>
            </a:r>
            <a:r>
              <a:rPr lang="en-US" sz="3999" dirty="0" err="1">
                <a:solidFill>
                  <a:srgbClr val="000000"/>
                </a:solidFill>
                <a:latin typeface="Roboto Condensed"/>
              </a:rPr>
              <a:t>tương</a:t>
            </a:r>
            <a:r>
              <a:rPr lang="en-US" sz="3999" dirty="0">
                <a:solidFill>
                  <a:srgbClr val="000000"/>
                </a:solidFill>
                <a:latin typeface="Roboto Condensed"/>
              </a:rPr>
              <a:t> </a:t>
            </a:r>
            <a:r>
              <a:rPr lang="en-US" sz="3999" dirty="0" err="1">
                <a:solidFill>
                  <a:srgbClr val="000000"/>
                </a:solidFill>
                <a:latin typeface="Roboto Condensed"/>
              </a:rPr>
              <a:t>lai</a:t>
            </a:r>
            <a:r>
              <a:rPr lang="en-US" sz="3999" dirty="0">
                <a:solidFill>
                  <a:srgbClr val="000000"/>
                </a:solidFill>
                <a:latin typeface="Roboto Condensed"/>
              </a:rPr>
              <a:t> </a:t>
            </a:r>
            <a:r>
              <a:rPr lang="en-US" sz="3999" dirty="0" err="1">
                <a:solidFill>
                  <a:srgbClr val="000000"/>
                </a:solidFill>
                <a:latin typeface="Roboto Condensed"/>
              </a:rPr>
              <a:t>không</a:t>
            </a:r>
            <a:r>
              <a:rPr lang="en-US" sz="3999" dirty="0">
                <a:solidFill>
                  <a:srgbClr val="000000"/>
                </a:solidFill>
                <a:latin typeface="Roboto Condensed"/>
              </a:rPr>
              <a:t> </a:t>
            </a:r>
            <a:r>
              <a:rPr lang="en-US" sz="3999" dirty="0" err="1">
                <a:solidFill>
                  <a:srgbClr val="000000"/>
                </a:solidFill>
                <a:latin typeface="Roboto Condensed"/>
              </a:rPr>
              <a:t>định</a:t>
            </a:r>
            <a:r>
              <a:rPr lang="en-US" sz="3999" dirty="0">
                <a:solidFill>
                  <a:srgbClr val="000000"/>
                </a:solidFill>
                <a:latin typeface="Roboto Condensed"/>
              </a:rPr>
              <a:t> </a:t>
            </a:r>
            <a:r>
              <a:rPr lang="en-US" sz="3999" dirty="0" err="1">
                <a:solidFill>
                  <a:srgbClr val="000000"/>
                </a:solidFill>
                <a:latin typeface="Roboto Condensed"/>
              </a:rPr>
              <a:t>trước</a:t>
            </a:r>
            <a:r>
              <a:rPr lang="en-US" sz="3999" dirty="0">
                <a:solidFill>
                  <a:srgbClr val="000000"/>
                </a:solidFill>
                <a:latin typeface="Roboto Condensed"/>
              </a:rPr>
              <a:t> </a:t>
            </a:r>
            <a:r>
              <a:rPr lang="en-US" sz="3999" dirty="0" err="1">
                <a:solidFill>
                  <a:srgbClr val="000000"/>
                </a:solidFill>
                <a:latin typeface="Roboto Condensed"/>
              </a:rPr>
              <a:t>cho</a:t>
            </a:r>
            <a:r>
              <a:rPr lang="en-US" sz="3999" dirty="0">
                <a:solidFill>
                  <a:srgbClr val="000000"/>
                </a:solidFill>
                <a:latin typeface="Roboto Condensed"/>
              </a:rPr>
              <a:t> </a:t>
            </a:r>
            <a:r>
              <a:rPr lang="en-US" sz="3999" dirty="0" err="1">
                <a:solidFill>
                  <a:srgbClr val="000000"/>
                </a:solidFill>
                <a:latin typeface="Roboto Condensed"/>
              </a:rPr>
              <a:t>duyên</a:t>
            </a:r>
            <a:r>
              <a:rPr lang="en-US" sz="3999" dirty="0">
                <a:solidFill>
                  <a:srgbClr val="000000"/>
                </a:solidFill>
                <a:latin typeface="Roboto Condensed"/>
              </a:rPr>
              <a:t> </a:t>
            </a:r>
            <a:r>
              <a:rPr lang="en-US" sz="3999" dirty="0" err="1">
                <a:solidFill>
                  <a:srgbClr val="000000"/>
                </a:solidFill>
                <a:latin typeface="Roboto Condensed"/>
              </a:rPr>
              <a:t>phận</a:t>
            </a:r>
            <a:r>
              <a:rPr lang="en-US" sz="3999" dirty="0">
                <a:solidFill>
                  <a:srgbClr val="000000"/>
                </a:solidFill>
                <a:latin typeface="Roboto Condensed"/>
              </a:rPr>
              <a:t> </a:t>
            </a:r>
            <a:r>
              <a:rPr lang="en-US" sz="3999" dirty="0" err="1">
                <a:solidFill>
                  <a:srgbClr val="000000"/>
                </a:solidFill>
                <a:latin typeface="Roboto Condensed"/>
              </a:rPr>
              <a:t>của</a:t>
            </a:r>
            <a:r>
              <a:rPr lang="en-US" sz="3999" dirty="0">
                <a:solidFill>
                  <a:srgbClr val="000000"/>
                </a:solidFill>
                <a:latin typeface="Roboto Condensed"/>
              </a:rPr>
              <a:t> </a:t>
            </a:r>
            <a:r>
              <a:rPr lang="en-US" sz="3999" dirty="0" err="1">
                <a:solidFill>
                  <a:srgbClr val="000000"/>
                </a:solidFill>
                <a:latin typeface="Roboto Condensed"/>
              </a:rPr>
              <a:t>nàng</a:t>
            </a:r>
            <a:r>
              <a:rPr lang="en-US" sz="3999" dirty="0">
                <a:solidFill>
                  <a:srgbClr val="000000"/>
                </a:solidFill>
                <a:latin typeface="Roboto Condensed"/>
              </a:rPr>
              <a:t> </a:t>
            </a:r>
            <a:r>
              <a:rPr lang="en-US" sz="3999" dirty="0" err="1">
                <a:solidFill>
                  <a:srgbClr val="000000"/>
                </a:solidFill>
                <a:latin typeface="Roboto Condensed"/>
              </a:rPr>
              <a:t>với</a:t>
            </a:r>
            <a:r>
              <a:rPr lang="en-US" sz="3999" dirty="0">
                <a:solidFill>
                  <a:srgbClr val="000000"/>
                </a:solidFill>
                <a:latin typeface="Roboto Condensed"/>
              </a:rPr>
              <a:t> Kim </a:t>
            </a:r>
            <a:r>
              <a:rPr lang="en-US" sz="3999" dirty="0" err="1">
                <a:solidFill>
                  <a:srgbClr val="000000"/>
                </a:solidFill>
                <a:latin typeface="Roboto Condensed"/>
              </a:rPr>
              <a:t>Trọng</a:t>
            </a:r>
            <a:r>
              <a:rPr lang="en-US" sz="3999" dirty="0">
                <a:solidFill>
                  <a:srgbClr val="000000"/>
                </a:solidFill>
                <a:latin typeface="Roboto Condensed"/>
              </a:rPr>
              <a:t>. </a:t>
            </a:r>
            <a:r>
              <a:rPr lang="en-US" sz="3999" dirty="0" err="1">
                <a:solidFill>
                  <a:srgbClr val="000000"/>
                </a:solidFill>
                <a:latin typeface="Roboto Condensed"/>
              </a:rPr>
              <a:t>Đó</a:t>
            </a:r>
            <a:r>
              <a:rPr lang="en-US" sz="3999" dirty="0">
                <a:solidFill>
                  <a:srgbClr val="000000"/>
                </a:solidFill>
                <a:latin typeface="Roboto Condensed"/>
              </a:rPr>
              <a:t> </a:t>
            </a:r>
            <a:r>
              <a:rPr lang="en-US" sz="3999" dirty="0" err="1">
                <a:solidFill>
                  <a:srgbClr val="000000"/>
                </a:solidFill>
                <a:latin typeface="Roboto Condensed"/>
              </a:rPr>
              <a:t>là</a:t>
            </a:r>
            <a:r>
              <a:rPr lang="en-US" sz="3999" dirty="0">
                <a:solidFill>
                  <a:srgbClr val="000000"/>
                </a:solidFill>
                <a:latin typeface="Roboto Condensed"/>
              </a:rPr>
              <a:t> </a:t>
            </a:r>
            <a:r>
              <a:rPr lang="en-US" sz="3999" dirty="0" err="1">
                <a:solidFill>
                  <a:srgbClr val="000000"/>
                </a:solidFill>
                <a:latin typeface="Roboto Condensed"/>
              </a:rPr>
              <a:t>sự</a:t>
            </a:r>
            <a:r>
              <a:rPr lang="en-US" sz="3999" dirty="0">
                <a:solidFill>
                  <a:srgbClr val="000000"/>
                </a:solidFill>
                <a:latin typeface="Roboto Condensed"/>
              </a:rPr>
              <a:t> </a:t>
            </a:r>
            <a:r>
              <a:rPr lang="en-US" sz="3999" dirty="0" err="1">
                <a:solidFill>
                  <a:srgbClr val="000000"/>
                </a:solidFill>
                <a:latin typeface="Roboto Condensed"/>
              </a:rPr>
              <a:t>cộng</a:t>
            </a:r>
            <a:r>
              <a:rPr lang="en-US" sz="3999" dirty="0">
                <a:solidFill>
                  <a:srgbClr val="000000"/>
                </a:solidFill>
                <a:latin typeface="Roboto Condensed"/>
              </a:rPr>
              <a:t> </a:t>
            </a:r>
            <a:r>
              <a:rPr lang="en-US" sz="3999" dirty="0" err="1">
                <a:solidFill>
                  <a:srgbClr val="000000"/>
                </a:solidFill>
                <a:latin typeface="Roboto Condensed"/>
              </a:rPr>
              <a:t>hưởng</a:t>
            </a:r>
            <a:r>
              <a:rPr lang="en-US" sz="3999" dirty="0">
                <a:solidFill>
                  <a:srgbClr val="000000"/>
                </a:solidFill>
                <a:latin typeface="Roboto Condensed"/>
              </a:rPr>
              <a:t> </a:t>
            </a:r>
            <a:r>
              <a:rPr lang="en-US" sz="3999" dirty="0" err="1">
                <a:solidFill>
                  <a:srgbClr val="000000"/>
                </a:solidFill>
                <a:latin typeface="Roboto Condensed"/>
              </a:rPr>
              <a:t>hai</a:t>
            </a:r>
            <a:r>
              <a:rPr lang="en-US" sz="3999" dirty="0">
                <a:solidFill>
                  <a:srgbClr val="000000"/>
                </a:solidFill>
                <a:latin typeface="Roboto Condensed"/>
              </a:rPr>
              <a:t> </a:t>
            </a:r>
            <a:r>
              <a:rPr lang="en-US" sz="3999" dirty="0" err="1">
                <a:solidFill>
                  <a:srgbClr val="000000"/>
                </a:solidFill>
                <a:latin typeface="Roboto Condensed"/>
              </a:rPr>
              <a:t>cảm</a:t>
            </a:r>
            <a:r>
              <a:rPr lang="en-US" sz="3999" dirty="0">
                <a:solidFill>
                  <a:srgbClr val="000000"/>
                </a:solidFill>
                <a:latin typeface="Roboto Condensed"/>
              </a:rPr>
              <a:t> </a:t>
            </a:r>
            <a:r>
              <a:rPr lang="en-US" sz="3999" dirty="0" err="1">
                <a:solidFill>
                  <a:srgbClr val="000000"/>
                </a:solidFill>
                <a:latin typeface="Roboto Condensed"/>
              </a:rPr>
              <a:t>xúc</a:t>
            </a:r>
            <a:r>
              <a:rPr lang="en-US" sz="3999" dirty="0">
                <a:solidFill>
                  <a:srgbClr val="000000"/>
                </a:solidFill>
                <a:latin typeface="Roboto Condensed"/>
              </a:rPr>
              <a:t> </a:t>
            </a:r>
            <a:r>
              <a:rPr lang="en-US" sz="3999" dirty="0" err="1">
                <a:solidFill>
                  <a:srgbClr val="000000"/>
                </a:solidFill>
                <a:latin typeface="Roboto Condensed"/>
              </a:rPr>
              <a:t>vừa</a:t>
            </a:r>
            <a:r>
              <a:rPr lang="en-US" sz="3999" dirty="0">
                <a:solidFill>
                  <a:srgbClr val="000000"/>
                </a:solidFill>
                <a:latin typeface="Roboto Condensed"/>
              </a:rPr>
              <a:t> </a:t>
            </a:r>
            <a:r>
              <a:rPr lang="en-US" sz="3999" dirty="0" err="1">
                <a:solidFill>
                  <a:srgbClr val="000000"/>
                </a:solidFill>
                <a:latin typeface="Roboto Condensed"/>
              </a:rPr>
              <a:t>thống</a:t>
            </a:r>
            <a:r>
              <a:rPr lang="en-US" sz="3999" dirty="0">
                <a:solidFill>
                  <a:srgbClr val="000000"/>
                </a:solidFill>
                <a:latin typeface="Roboto Condensed"/>
              </a:rPr>
              <a:t> </a:t>
            </a:r>
            <a:r>
              <a:rPr lang="en-US" sz="3999" dirty="0" err="1">
                <a:solidFill>
                  <a:srgbClr val="000000"/>
                </a:solidFill>
                <a:latin typeface="Roboto Condensed"/>
              </a:rPr>
              <a:t>nhất</a:t>
            </a:r>
            <a:r>
              <a:rPr lang="en-US" sz="3999" dirty="0">
                <a:solidFill>
                  <a:srgbClr val="000000"/>
                </a:solidFill>
                <a:latin typeface="Roboto Condensed"/>
              </a:rPr>
              <a:t> </a:t>
            </a:r>
            <a:r>
              <a:rPr lang="en-US" sz="3999" dirty="0" err="1">
                <a:solidFill>
                  <a:srgbClr val="000000"/>
                </a:solidFill>
                <a:latin typeface="Roboto Condensed"/>
              </a:rPr>
              <a:t>vừa</a:t>
            </a:r>
            <a:r>
              <a:rPr lang="en-US" sz="3999" dirty="0">
                <a:solidFill>
                  <a:srgbClr val="000000"/>
                </a:solidFill>
                <a:latin typeface="Roboto Condensed"/>
              </a:rPr>
              <a:t> </a:t>
            </a:r>
            <a:r>
              <a:rPr lang="en-US" sz="3999" dirty="0" err="1">
                <a:solidFill>
                  <a:srgbClr val="000000"/>
                </a:solidFill>
                <a:latin typeface="Roboto Condensed"/>
              </a:rPr>
              <a:t>đối</a:t>
            </a:r>
            <a:r>
              <a:rPr lang="en-US" sz="3999" dirty="0">
                <a:solidFill>
                  <a:srgbClr val="000000"/>
                </a:solidFill>
                <a:latin typeface="Roboto Condensed"/>
              </a:rPr>
              <a:t> </a:t>
            </a:r>
            <a:r>
              <a:rPr lang="en-US" sz="3999" dirty="0" err="1">
                <a:solidFill>
                  <a:srgbClr val="000000"/>
                </a:solidFill>
                <a:latin typeface="Roboto Condensed"/>
              </a:rPr>
              <a:t>lập</a:t>
            </a:r>
            <a:r>
              <a:rPr lang="en-US" sz="3999" dirty="0">
                <a:solidFill>
                  <a:srgbClr val="000000"/>
                </a:solidFill>
                <a:latin typeface="Roboto Condensed"/>
              </a:rPr>
              <a:t>.</a:t>
            </a:r>
          </a:p>
        </p:txBody>
      </p:sp>
      <p:sp>
        <p:nvSpPr>
          <p:cNvPr id="12" name="Freeform 12"/>
          <p:cNvSpPr/>
          <p:nvPr/>
        </p:nvSpPr>
        <p:spPr>
          <a:xfrm>
            <a:off x="-926592" y="6136620"/>
            <a:ext cx="20141184" cy="6680159"/>
          </a:xfrm>
          <a:custGeom>
            <a:avLst/>
            <a:gdLst/>
            <a:ahLst/>
            <a:cxnLst/>
            <a:rect l="l" t="t" r="r" b="b"/>
            <a:pathLst>
              <a:path w="20141184" h="6680159">
                <a:moveTo>
                  <a:pt x="0" y="0"/>
                </a:moveTo>
                <a:lnTo>
                  <a:pt x="20141184" y="0"/>
                </a:lnTo>
                <a:lnTo>
                  <a:pt x="20141184" y="6680159"/>
                </a:lnTo>
                <a:lnTo>
                  <a:pt x="0" y="6680159"/>
                </a:lnTo>
                <a:lnTo>
                  <a:pt x="0" y="0"/>
                </a:lnTo>
                <a:close/>
              </a:path>
            </a:pathLst>
          </a:custGeom>
          <a:blipFill>
            <a:blip r:embed="rId7">
              <a:alphaModFix amt="38000"/>
            </a:blip>
            <a:stretch>
              <a:fillRect/>
            </a:stretch>
          </a:blipFill>
        </p:spPr>
      </p:sp>
      <p:sp>
        <p:nvSpPr>
          <p:cNvPr id="13" name="TextBox 13"/>
          <p:cNvSpPr txBox="1"/>
          <p:nvPr/>
        </p:nvSpPr>
        <p:spPr>
          <a:xfrm>
            <a:off x="1893086" y="7304070"/>
            <a:ext cx="14727228" cy="2089150"/>
          </a:xfrm>
          <a:prstGeom prst="rect">
            <a:avLst/>
          </a:prstGeom>
        </p:spPr>
        <p:txBody>
          <a:bodyPr lIns="0" tIns="0" rIns="0" bIns="0" rtlCol="0" anchor="t">
            <a:spAutoFit/>
          </a:bodyPr>
          <a:lstStyle/>
          <a:p>
            <a:pPr algn="just">
              <a:lnSpc>
                <a:spcPts val="5599"/>
              </a:lnSpc>
              <a:spcBef>
                <a:spcPct val="0"/>
              </a:spcBef>
            </a:pPr>
            <a:r>
              <a:rPr lang="en-US" sz="3999" dirty="0">
                <a:solidFill>
                  <a:srgbClr val="000000"/>
                </a:solidFill>
                <a:latin typeface="Roboto Condensed"/>
              </a:rPr>
              <a:t>---&gt; </a:t>
            </a:r>
            <a:r>
              <a:rPr lang="en-US" sz="3999" dirty="0" err="1">
                <a:solidFill>
                  <a:srgbClr val="000000"/>
                </a:solidFill>
                <a:latin typeface="Roboto Condensed"/>
              </a:rPr>
              <a:t>Nguyễn</a:t>
            </a:r>
            <a:r>
              <a:rPr lang="en-US" sz="3999" dirty="0">
                <a:solidFill>
                  <a:srgbClr val="000000"/>
                </a:solidFill>
                <a:latin typeface="Roboto Condensed"/>
              </a:rPr>
              <a:t> Du </a:t>
            </a:r>
            <a:r>
              <a:rPr lang="en-US" sz="3999" dirty="0" err="1">
                <a:solidFill>
                  <a:srgbClr val="000000"/>
                </a:solidFill>
                <a:latin typeface="Roboto Condensed"/>
              </a:rPr>
              <a:t>đã</a:t>
            </a:r>
            <a:r>
              <a:rPr lang="en-US" sz="3999" dirty="0">
                <a:solidFill>
                  <a:srgbClr val="000000"/>
                </a:solidFill>
                <a:latin typeface="Roboto Condensed"/>
              </a:rPr>
              <a:t> </a:t>
            </a:r>
            <a:r>
              <a:rPr lang="en-US" sz="3999" dirty="0" err="1">
                <a:solidFill>
                  <a:srgbClr val="000000"/>
                </a:solidFill>
                <a:latin typeface="Roboto Condensed"/>
              </a:rPr>
              <a:t>sử</a:t>
            </a:r>
            <a:r>
              <a:rPr lang="en-US" sz="3999" dirty="0">
                <a:solidFill>
                  <a:srgbClr val="000000"/>
                </a:solidFill>
                <a:latin typeface="Roboto Condensed"/>
              </a:rPr>
              <a:t> </a:t>
            </a:r>
            <a:r>
              <a:rPr lang="en-US" sz="3999" dirty="0" err="1">
                <a:solidFill>
                  <a:srgbClr val="000000"/>
                </a:solidFill>
                <a:latin typeface="Roboto Condensed"/>
              </a:rPr>
              <a:t>dụng</a:t>
            </a:r>
            <a:r>
              <a:rPr lang="en-US" sz="3999" dirty="0">
                <a:solidFill>
                  <a:srgbClr val="000000"/>
                </a:solidFill>
                <a:latin typeface="Roboto Condensed"/>
              </a:rPr>
              <a:t> </a:t>
            </a:r>
            <a:r>
              <a:rPr lang="en-US" sz="3999" dirty="0" err="1">
                <a:solidFill>
                  <a:srgbClr val="000000"/>
                </a:solidFill>
                <a:latin typeface="Roboto Condensed"/>
              </a:rPr>
              <a:t>nhiều</a:t>
            </a:r>
            <a:r>
              <a:rPr lang="en-US" sz="3999" dirty="0">
                <a:solidFill>
                  <a:srgbClr val="000000"/>
                </a:solidFill>
                <a:latin typeface="Roboto Condensed"/>
              </a:rPr>
              <a:t> </a:t>
            </a:r>
            <a:r>
              <a:rPr lang="en-US" sz="3999" dirty="0" err="1">
                <a:solidFill>
                  <a:srgbClr val="000000"/>
                </a:solidFill>
                <a:latin typeface="Roboto Condensed"/>
              </a:rPr>
              <a:t>phương</a:t>
            </a:r>
            <a:r>
              <a:rPr lang="en-US" sz="3999" dirty="0">
                <a:solidFill>
                  <a:srgbClr val="000000"/>
                </a:solidFill>
                <a:latin typeface="Roboto Condensed"/>
              </a:rPr>
              <a:t> </a:t>
            </a:r>
            <a:r>
              <a:rPr lang="en-US" sz="3999" dirty="0" err="1">
                <a:solidFill>
                  <a:srgbClr val="000000"/>
                </a:solidFill>
                <a:latin typeface="Roboto Condensed"/>
              </a:rPr>
              <a:t>tiện</a:t>
            </a:r>
            <a:r>
              <a:rPr lang="en-US" sz="3999" dirty="0">
                <a:solidFill>
                  <a:srgbClr val="000000"/>
                </a:solidFill>
                <a:latin typeface="Roboto Condensed"/>
              </a:rPr>
              <a:t> </a:t>
            </a:r>
            <a:r>
              <a:rPr lang="en-US" sz="3999" dirty="0" err="1">
                <a:solidFill>
                  <a:srgbClr val="000000"/>
                </a:solidFill>
                <a:latin typeface="Roboto Condensed"/>
              </a:rPr>
              <a:t>như</a:t>
            </a:r>
            <a:r>
              <a:rPr lang="en-US" sz="3999" dirty="0">
                <a:solidFill>
                  <a:srgbClr val="B22033"/>
                </a:solidFill>
                <a:latin typeface="Roboto Condensed Italics"/>
              </a:rPr>
              <a:t> </a:t>
            </a:r>
            <a:r>
              <a:rPr lang="en-US" sz="3999" dirty="0" err="1">
                <a:solidFill>
                  <a:srgbClr val="B22033"/>
                </a:solidFill>
                <a:latin typeface="Roboto Condensed Italics"/>
              </a:rPr>
              <a:t>lời</a:t>
            </a:r>
            <a:r>
              <a:rPr lang="en-US" sz="3999" dirty="0">
                <a:solidFill>
                  <a:srgbClr val="B22033"/>
                </a:solidFill>
                <a:latin typeface="Roboto Condensed Italics"/>
              </a:rPr>
              <a:t> </a:t>
            </a:r>
            <a:r>
              <a:rPr lang="en-US" sz="3999" dirty="0" err="1">
                <a:solidFill>
                  <a:srgbClr val="B22033"/>
                </a:solidFill>
                <a:latin typeface="Roboto Condensed Italics"/>
              </a:rPr>
              <a:t>người</a:t>
            </a:r>
            <a:r>
              <a:rPr lang="en-US" sz="3999" dirty="0">
                <a:solidFill>
                  <a:srgbClr val="B22033"/>
                </a:solidFill>
                <a:latin typeface="Roboto Condensed Italics"/>
              </a:rPr>
              <a:t> </a:t>
            </a:r>
            <a:r>
              <a:rPr lang="en-US" sz="3999" dirty="0" err="1">
                <a:solidFill>
                  <a:srgbClr val="B22033"/>
                </a:solidFill>
                <a:latin typeface="Roboto Condensed Italics"/>
              </a:rPr>
              <a:t>kể</a:t>
            </a:r>
            <a:r>
              <a:rPr lang="en-US" sz="3999" dirty="0">
                <a:solidFill>
                  <a:srgbClr val="B22033"/>
                </a:solidFill>
                <a:latin typeface="Roboto Condensed Italics"/>
              </a:rPr>
              <a:t> </a:t>
            </a:r>
            <a:r>
              <a:rPr lang="en-US" sz="3999" dirty="0" err="1">
                <a:solidFill>
                  <a:srgbClr val="B22033"/>
                </a:solidFill>
                <a:latin typeface="Roboto Condensed Italics"/>
              </a:rPr>
              <a:t>chuyện</a:t>
            </a:r>
            <a:r>
              <a:rPr lang="en-US" sz="3999" dirty="0">
                <a:solidFill>
                  <a:srgbClr val="B22033"/>
                </a:solidFill>
                <a:latin typeface="Roboto Condensed Italics"/>
              </a:rPr>
              <a:t>, </a:t>
            </a:r>
            <a:r>
              <a:rPr lang="en-US" sz="3999" dirty="0" err="1">
                <a:solidFill>
                  <a:srgbClr val="B22033"/>
                </a:solidFill>
                <a:latin typeface="Roboto Condensed Italics"/>
              </a:rPr>
              <a:t>lời</a:t>
            </a:r>
            <a:r>
              <a:rPr lang="en-US" sz="3999" dirty="0">
                <a:solidFill>
                  <a:srgbClr val="B22033"/>
                </a:solidFill>
                <a:latin typeface="Roboto Condensed Italics"/>
              </a:rPr>
              <a:t> </a:t>
            </a:r>
            <a:r>
              <a:rPr lang="en-US" sz="3999" dirty="0" err="1">
                <a:solidFill>
                  <a:srgbClr val="B22033"/>
                </a:solidFill>
                <a:latin typeface="Roboto Condensed Italics"/>
              </a:rPr>
              <a:t>nhân</a:t>
            </a:r>
            <a:r>
              <a:rPr lang="en-US" sz="3999" dirty="0">
                <a:solidFill>
                  <a:srgbClr val="B22033"/>
                </a:solidFill>
                <a:latin typeface="Roboto Condensed Italics"/>
              </a:rPr>
              <a:t> </a:t>
            </a:r>
            <a:r>
              <a:rPr lang="en-US" sz="3999" dirty="0" err="1">
                <a:solidFill>
                  <a:srgbClr val="B22033"/>
                </a:solidFill>
                <a:latin typeface="Roboto Condensed Italics"/>
              </a:rPr>
              <a:t>vật</a:t>
            </a:r>
            <a:r>
              <a:rPr lang="en-US" sz="3999" dirty="0">
                <a:solidFill>
                  <a:srgbClr val="B22033"/>
                </a:solidFill>
                <a:latin typeface="Roboto Condensed Italics"/>
              </a:rPr>
              <a:t>, </a:t>
            </a:r>
            <a:r>
              <a:rPr lang="en-US" sz="3999" dirty="0" err="1">
                <a:solidFill>
                  <a:srgbClr val="B22033"/>
                </a:solidFill>
                <a:latin typeface="Roboto Condensed Italics"/>
              </a:rPr>
              <a:t>bút</a:t>
            </a:r>
            <a:r>
              <a:rPr lang="en-US" sz="3999" dirty="0">
                <a:solidFill>
                  <a:srgbClr val="B22033"/>
                </a:solidFill>
                <a:latin typeface="Roboto Condensed Italics"/>
              </a:rPr>
              <a:t> </a:t>
            </a:r>
            <a:r>
              <a:rPr lang="en-US" sz="3999" dirty="0" err="1">
                <a:solidFill>
                  <a:srgbClr val="B22033"/>
                </a:solidFill>
                <a:latin typeface="Roboto Condensed Italics"/>
              </a:rPr>
              <a:t>pháp</a:t>
            </a:r>
            <a:r>
              <a:rPr lang="en-US" sz="3999" dirty="0">
                <a:solidFill>
                  <a:srgbClr val="B22033"/>
                </a:solidFill>
                <a:latin typeface="Roboto Condensed Italics"/>
              </a:rPr>
              <a:t> </a:t>
            </a:r>
            <a:r>
              <a:rPr lang="en-US" sz="3999" dirty="0" err="1">
                <a:solidFill>
                  <a:srgbClr val="B22033"/>
                </a:solidFill>
                <a:latin typeface="Roboto Condensed Italics"/>
              </a:rPr>
              <a:t>tả</a:t>
            </a:r>
            <a:r>
              <a:rPr lang="en-US" sz="3999" dirty="0">
                <a:solidFill>
                  <a:srgbClr val="B22033"/>
                </a:solidFill>
                <a:latin typeface="Roboto Condensed Italics"/>
              </a:rPr>
              <a:t> </a:t>
            </a:r>
            <a:r>
              <a:rPr lang="en-US" sz="3999" dirty="0" err="1">
                <a:solidFill>
                  <a:srgbClr val="B22033"/>
                </a:solidFill>
                <a:latin typeface="Roboto Condensed Italics"/>
              </a:rPr>
              <a:t>cảnh</a:t>
            </a:r>
            <a:r>
              <a:rPr lang="en-US" sz="3999" dirty="0">
                <a:solidFill>
                  <a:srgbClr val="B22033"/>
                </a:solidFill>
                <a:latin typeface="Roboto Condensed Italics"/>
              </a:rPr>
              <a:t> </a:t>
            </a:r>
            <a:r>
              <a:rPr lang="en-US" sz="3999" dirty="0" err="1">
                <a:solidFill>
                  <a:srgbClr val="B22033"/>
                </a:solidFill>
                <a:latin typeface="Roboto Condensed Italics"/>
              </a:rPr>
              <a:t>ngụ</a:t>
            </a:r>
            <a:r>
              <a:rPr lang="en-US" sz="3999" dirty="0">
                <a:solidFill>
                  <a:srgbClr val="B22033"/>
                </a:solidFill>
                <a:latin typeface="Roboto Condensed Italics"/>
              </a:rPr>
              <a:t> </a:t>
            </a:r>
            <a:r>
              <a:rPr lang="en-US" sz="3999" dirty="0" err="1">
                <a:solidFill>
                  <a:srgbClr val="B22033"/>
                </a:solidFill>
                <a:latin typeface="Roboto Condensed Italics"/>
              </a:rPr>
              <a:t>tình</a:t>
            </a:r>
            <a:r>
              <a:rPr lang="en-US" sz="3999" dirty="0">
                <a:solidFill>
                  <a:srgbClr val="000000"/>
                </a:solidFill>
                <a:latin typeface="Roboto Condensed"/>
              </a:rPr>
              <a:t> </a:t>
            </a:r>
            <a:r>
              <a:rPr lang="en-US" sz="3999" dirty="0" err="1">
                <a:solidFill>
                  <a:srgbClr val="000000"/>
                </a:solidFill>
                <a:latin typeface="Roboto Condensed"/>
              </a:rPr>
              <a:t>để</a:t>
            </a:r>
            <a:r>
              <a:rPr lang="en-US" sz="3999" dirty="0">
                <a:solidFill>
                  <a:srgbClr val="000000"/>
                </a:solidFill>
                <a:latin typeface="Roboto Condensed"/>
              </a:rPr>
              <a:t> </a:t>
            </a:r>
            <a:r>
              <a:rPr lang="en-US" sz="3999" dirty="0" err="1">
                <a:solidFill>
                  <a:srgbClr val="000000"/>
                </a:solidFill>
                <a:latin typeface="Roboto Condensed"/>
              </a:rPr>
              <a:t>thể</a:t>
            </a:r>
            <a:r>
              <a:rPr lang="en-US" sz="3999" dirty="0">
                <a:solidFill>
                  <a:srgbClr val="000000"/>
                </a:solidFill>
                <a:latin typeface="Roboto Condensed"/>
              </a:rPr>
              <a:t> </a:t>
            </a:r>
            <a:r>
              <a:rPr lang="en-US" sz="3999" dirty="0" err="1">
                <a:solidFill>
                  <a:srgbClr val="000000"/>
                </a:solidFill>
                <a:latin typeface="Roboto Condensed"/>
              </a:rPr>
              <a:t>hiện</a:t>
            </a:r>
            <a:r>
              <a:rPr lang="en-US" sz="3999" dirty="0">
                <a:solidFill>
                  <a:srgbClr val="000000"/>
                </a:solidFill>
                <a:latin typeface="Roboto Condensed"/>
              </a:rPr>
              <a:t> </a:t>
            </a:r>
            <a:r>
              <a:rPr lang="en-US" sz="3999" dirty="0" err="1">
                <a:solidFill>
                  <a:srgbClr val="000000"/>
                </a:solidFill>
                <a:latin typeface="Roboto Condensed"/>
              </a:rPr>
              <a:t>thế</a:t>
            </a:r>
            <a:r>
              <a:rPr lang="en-US" sz="3999" dirty="0">
                <a:solidFill>
                  <a:srgbClr val="000000"/>
                </a:solidFill>
                <a:latin typeface="Roboto Condensed"/>
              </a:rPr>
              <a:t> </a:t>
            </a:r>
            <a:r>
              <a:rPr lang="en-US" sz="3999" dirty="0" err="1">
                <a:solidFill>
                  <a:srgbClr val="000000"/>
                </a:solidFill>
                <a:latin typeface="Roboto Condensed"/>
              </a:rPr>
              <a:t>giới</a:t>
            </a:r>
            <a:r>
              <a:rPr lang="en-US" sz="3999" dirty="0">
                <a:solidFill>
                  <a:srgbClr val="000000"/>
                </a:solidFill>
                <a:latin typeface="Roboto Condensed"/>
              </a:rPr>
              <a:t> </a:t>
            </a:r>
            <a:r>
              <a:rPr lang="en-US" sz="3999" dirty="0" err="1">
                <a:solidFill>
                  <a:srgbClr val="000000"/>
                </a:solidFill>
                <a:latin typeface="Roboto Condensed"/>
              </a:rPr>
              <a:t>nội</a:t>
            </a:r>
            <a:r>
              <a:rPr lang="en-US" sz="3999" dirty="0">
                <a:solidFill>
                  <a:srgbClr val="000000"/>
                </a:solidFill>
                <a:latin typeface="Roboto Condensed"/>
              </a:rPr>
              <a:t> </a:t>
            </a:r>
            <a:r>
              <a:rPr lang="en-US" sz="3999" dirty="0" err="1">
                <a:solidFill>
                  <a:srgbClr val="000000"/>
                </a:solidFill>
                <a:latin typeface="Roboto Condensed"/>
              </a:rPr>
              <a:t>tâm</a:t>
            </a:r>
            <a:r>
              <a:rPr lang="en-US" sz="3999" dirty="0">
                <a:solidFill>
                  <a:srgbClr val="000000"/>
                </a:solidFill>
                <a:latin typeface="Roboto Condensed"/>
              </a:rPr>
              <a:t> </a:t>
            </a:r>
            <a:r>
              <a:rPr lang="en-US" sz="3999" dirty="0" err="1">
                <a:solidFill>
                  <a:srgbClr val="000000"/>
                </a:solidFill>
                <a:latin typeface="Roboto Condensed"/>
              </a:rPr>
              <a:t>của</a:t>
            </a:r>
            <a:r>
              <a:rPr lang="en-US" sz="3999" dirty="0">
                <a:solidFill>
                  <a:srgbClr val="000000"/>
                </a:solidFill>
                <a:latin typeface="Roboto Condensed"/>
              </a:rPr>
              <a:t> </a:t>
            </a:r>
            <a:r>
              <a:rPr lang="en-US" sz="3999" dirty="0" err="1">
                <a:solidFill>
                  <a:srgbClr val="000000"/>
                </a:solidFill>
                <a:latin typeface="Roboto Condensed"/>
              </a:rPr>
              <a:t>nhân</a:t>
            </a:r>
            <a:r>
              <a:rPr lang="en-US" sz="3999" dirty="0">
                <a:solidFill>
                  <a:srgbClr val="000000"/>
                </a:solidFill>
                <a:latin typeface="Roboto Condensed"/>
              </a:rPr>
              <a:t> </a:t>
            </a:r>
            <a:r>
              <a:rPr lang="en-US" sz="3999" dirty="0" err="1">
                <a:solidFill>
                  <a:srgbClr val="000000"/>
                </a:solidFill>
                <a:latin typeface="Roboto Condensed"/>
              </a:rPr>
              <a:t>vật</a:t>
            </a:r>
            <a:r>
              <a:rPr lang="en-US" sz="3999" dirty="0">
                <a:solidFill>
                  <a:srgbClr val="000000"/>
                </a:solidFill>
                <a:latin typeface="Roboto Condensed"/>
              </a:rPr>
              <a:t> </a:t>
            </a:r>
            <a:r>
              <a:rPr lang="en-US" sz="3999" dirty="0" err="1">
                <a:solidFill>
                  <a:srgbClr val="000000"/>
                </a:solidFill>
                <a:latin typeface="Roboto Condensed"/>
              </a:rPr>
              <a:t>Thuý</a:t>
            </a:r>
            <a:r>
              <a:rPr lang="en-US" sz="3999" dirty="0">
                <a:solidFill>
                  <a:srgbClr val="000000"/>
                </a:solidFill>
                <a:latin typeface="Roboto Condensed"/>
              </a:rPr>
              <a:t> </a:t>
            </a:r>
            <a:r>
              <a:rPr lang="en-US" sz="3999" dirty="0" err="1">
                <a:solidFill>
                  <a:srgbClr val="000000"/>
                </a:solidFill>
                <a:latin typeface="Roboto Condensed"/>
              </a:rPr>
              <a:t>Kiều</a:t>
            </a:r>
            <a:r>
              <a:rPr lang="en-US" sz="3999" dirty="0">
                <a:solidFill>
                  <a:srgbClr val="000000"/>
                </a:solidFill>
                <a:latin typeface="Roboto Condensed"/>
              </a:rPr>
              <a:t>.</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Vertical)">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a:stretch>
          </a:blipFill>
        </p:spPr>
      </p:sp>
      <p:sp>
        <p:nvSpPr>
          <p:cNvPr id="3" name="Freeform 3"/>
          <p:cNvSpPr/>
          <p:nvPr/>
        </p:nvSpPr>
        <p:spPr>
          <a:xfrm>
            <a:off x="-427486" y="-587962"/>
            <a:ext cx="3233324" cy="3233324"/>
          </a:xfrm>
          <a:custGeom>
            <a:avLst/>
            <a:gdLst/>
            <a:ahLst/>
            <a:cxnLst/>
            <a:rect l="l" t="t" r="r" b="b"/>
            <a:pathLst>
              <a:path w="3233324" h="3233324">
                <a:moveTo>
                  <a:pt x="0" y="0"/>
                </a:moveTo>
                <a:lnTo>
                  <a:pt x="3233325" y="0"/>
                </a:lnTo>
                <a:lnTo>
                  <a:pt x="3233325" y="3233324"/>
                </a:lnTo>
                <a:lnTo>
                  <a:pt x="0" y="3233324"/>
                </a:lnTo>
                <a:lnTo>
                  <a:pt x="0" y="0"/>
                </a:lnTo>
                <a:close/>
              </a:path>
            </a:pathLst>
          </a:custGeom>
          <a:blipFill>
            <a:blip r:embed="rId4"/>
            <a:stretch>
              <a:fillRect/>
            </a:stretch>
          </a:blipFill>
        </p:spPr>
      </p:sp>
      <p:sp>
        <p:nvSpPr>
          <p:cNvPr id="4" name="Freeform 4"/>
          <p:cNvSpPr/>
          <p:nvPr/>
        </p:nvSpPr>
        <p:spPr>
          <a:xfrm rot="-212019">
            <a:off x="1795493" y="1319094"/>
            <a:ext cx="9308519" cy="5014965"/>
          </a:xfrm>
          <a:custGeom>
            <a:avLst/>
            <a:gdLst/>
            <a:ahLst/>
            <a:cxnLst/>
            <a:rect l="l" t="t" r="r" b="b"/>
            <a:pathLst>
              <a:path w="9308519" h="5014965">
                <a:moveTo>
                  <a:pt x="0" y="0"/>
                </a:moveTo>
                <a:lnTo>
                  <a:pt x="9308519" y="0"/>
                </a:lnTo>
                <a:lnTo>
                  <a:pt x="9308519" y="5014964"/>
                </a:lnTo>
                <a:lnTo>
                  <a:pt x="0" y="5014964"/>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5" name="Freeform 5"/>
          <p:cNvSpPr/>
          <p:nvPr/>
        </p:nvSpPr>
        <p:spPr>
          <a:xfrm>
            <a:off x="-955999" y="6616156"/>
            <a:ext cx="20141184" cy="6680159"/>
          </a:xfrm>
          <a:custGeom>
            <a:avLst/>
            <a:gdLst/>
            <a:ahLst/>
            <a:cxnLst/>
            <a:rect l="l" t="t" r="r" b="b"/>
            <a:pathLst>
              <a:path w="20141184" h="6680159">
                <a:moveTo>
                  <a:pt x="0" y="0"/>
                </a:moveTo>
                <a:lnTo>
                  <a:pt x="20141184" y="0"/>
                </a:lnTo>
                <a:lnTo>
                  <a:pt x="20141184" y="6680160"/>
                </a:lnTo>
                <a:lnTo>
                  <a:pt x="0" y="6680160"/>
                </a:lnTo>
                <a:lnTo>
                  <a:pt x="0" y="0"/>
                </a:lnTo>
                <a:close/>
              </a:path>
            </a:pathLst>
          </a:custGeom>
          <a:blipFill>
            <a:blip r:embed="rId7"/>
            <a:stretch>
              <a:fillRect/>
            </a:stretch>
          </a:blipFill>
        </p:spPr>
      </p:sp>
      <p:sp>
        <p:nvSpPr>
          <p:cNvPr id="6" name="Freeform 6"/>
          <p:cNvSpPr/>
          <p:nvPr/>
        </p:nvSpPr>
        <p:spPr>
          <a:xfrm>
            <a:off x="10304115" y="0"/>
            <a:ext cx="7983885" cy="17951213"/>
          </a:xfrm>
          <a:custGeom>
            <a:avLst/>
            <a:gdLst/>
            <a:ahLst/>
            <a:cxnLst/>
            <a:rect l="l" t="t" r="r" b="b"/>
            <a:pathLst>
              <a:path w="7983885" h="17951213">
                <a:moveTo>
                  <a:pt x="0" y="0"/>
                </a:moveTo>
                <a:lnTo>
                  <a:pt x="7983885" y="0"/>
                </a:lnTo>
                <a:lnTo>
                  <a:pt x="7983885" y="17951213"/>
                </a:lnTo>
                <a:lnTo>
                  <a:pt x="0" y="17951213"/>
                </a:lnTo>
                <a:lnTo>
                  <a:pt x="0" y="0"/>
                </a:lnTo>
                <a:close/>
              </a:path>
            </a:pathLst>
          </a:custGeom>
          <a:blipFill>
            <a:blip r:embed="rId8"/>
            <a:stretch>
              <a:fillRect l="-225157"/>
            </a:stretch>
          </a:blipFill>
        </p:spPr>
      </p:sp>
      <p:sp>
        <p:nvSpPr>
          <p:cNvPr id="7" name="TextBox 7"/>
          <p:cNvSpPr txBox="1"/>
          <p:nvPr/>
        </p:nvSpPr>
        <p:spPr>
          <a:xfrm rot="-217600">
            <a:off x="2240556" y="2023241"/>
            <a:ext cx="8413409" cy="3511551"/>
          </a:xfrm>
          <a:prstGeom prst="rect">
            <a:avLst/>
          </a:prstGeom>
        </p:spPr>
        <p:txBody>
          <a:bodyPr lIns="0" tIns="0" rIns="0" bIns="0" rtlCol="0" anchor="t">
            <a:spAutoFit/>
          </a:bodyPr>
          <a:lstStyle/>
          <a:p>
            <a:pPr algn="ctr">
              <a:lnSpc>
                <a:spcPts val="6999"/>
              </a:lnSpc>
              <a:spcBef>
                <a:spcPct val="0"/>
              </a:spcBef>
            </a:pPr>
            <a:r>
              <a:rPr lang="en-US" sz="4999">
                <a:solidFill>
                  <a:srgbClr val="863D3D"/>
                </a:solidFill>
                <a:latin typeface="Roboto Condensed"/>
              </a:rPr>
              <a:t>Nhận xét về nghệ thuật sử dụng ngôn ngữ và nghệ thuật xây dựng nhân vật của Nguyễn Du trong đoạn trích.</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rot="-10800000">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a:stretch>
          </a:blipFill>
        </p:spPr>
      </p:sp>
      <p:sp>
        <p:nvSpPr>
          <p:cNvPr id="3" name="Freeform 3"/>
          <p:cNvSpPr/>
          <p:nvPr/>
        </p:nvSpPr>
        <p:spPr>
          <a:xfrm>
            <a:off x="-3264750" y="-667800"/>
            <a:ext cx="5169750" cy="5430200"/>
          </a:xfrm>
          <a:custGeom>
            <a:avLst/>
            <a:gdLst/>
            <a:ahLst/>
            <a:cxnLst/>
            <a:rect l="l" t="t" r="r" b="b"/>
            <a:pathLst>
              <a:path w="5169750" h="5430200">
                <a:moveTo>
                  <a:pt x="0" y="0"/>
                </a:moveTo>
                <a:lnTo>
                  <a:pt x="5169750" y="0"/>
                </a:lnTo>
                <a:lnTo>
                  <a:pt x="5169750" y="5430200"/>
                </a:lnTo>
                <a:lnTo>
                  <a:pt x="0" y="5430200"/>
                </a:lnTo>
                <a:lnTo>
                  <a:pt x="0" y="0"/>
                </a:lnTo>
                <a:close/>
              </a:path>
            </a:pathLst>
          </a:custGeom>
          <a:blipFill>
            <a:blip r:embed="rId4"/>
            <a:stretch>
              <a:fillRect/>
            </a:stretch>
          </a:blipFill>
        </p:spPr>
      </p:sp>
      <p:sp>
        <p:nvSpPr>
          <p:cNvPr id="4" name="Freeform 4"/>
          <p:cNvSpPr/>
          <p:nvPr/>
        </p:nvSpPr>
        <p:spPr>
          <a:xfrm>
            <a:off x="15942910" y="250960"/>
            <a:ext cx="1920140" cy="969000"/>
          </a:xfrm>
          <a:custGeom>
            <a:avLst/>
            <a:gdLst/>
            <a:ahLst/>
            <a:cxnLst/>
            <a:rect l="l" t="t" r="r" b="b"/>
            <a:pathLst>
              <a:path w="1920140" h="969000">
                <a:moveTo>
                  <a:pt x="0" y="0"/>
                </a:moveTo>
                <a:lnTo>
                  <a:pt x="1920140" y="0"/>
                </a:lnTo>
                <a:lnTo>
                  <a:pt x="1920140" y="969000"/>
                </a:lnTo>
                <a:lnTo>
                  <a:pt x="0" y="969000"/>
                </a:lnTo>
                <a:lnTo>
                  <a:pt x="0" y="0"/>
                </a:lnTo>
                <a:close/>
              </a:path>
            </a:pathLst>
          </a:custGeom>
          <a:blipFill>
            <a:blip r:embed="rId5"/>
            <a:stretch>
              <a:fillRect/>
            </a:stretch>
          </a:blipFill>
        </p:spPr>
      </p:sp>
      <p:sp>
        <p:nvSpPr>
          <p:cNvPr id="5" name="TextBox 5"/>
          <p:cNvSpPr txBox="1"/>
          <p:nvPr/>
        </p:nvSpPr>
        <p:spPr>
          <a:xfrm>
            <a:off x="1719572" y="640210"/>
            <a:ext cx="7912296" cy="771526"/>
          </a:xfrm>
          <a:prstGeom prst="rect">
            <a:avLst/>
          </a:prstGeom>
        </p:spPr>
        <p:txBody>
          <a:bodyPr lIns="0" tIns="0" rIns="0" bIns="0" rtlCol="0" anchor="t">
            <a:spAutoFit/>
          </a:bodyPr>
          <a:lstStyle/>
          <a:p>
            <a:pPr algn="just">
              <a:lnSpc>
                <a:spcPts val="6299"/>
              </a:lnSpc>
            </a:pPr>
            <a:r>
              <a:rPr lang="en-US" sz="4499" dirty="0">
                <a:solidFill>
                  <a:srgbClr val="473B3B"/>
                </a:solidFill>
                <a:latin typeface="Roboto Condensed Bold"/>
              </a:rPr>
              <a:t>c. </a:t>
            </a:r>
            <a:r>
              <a:rPr lang="en-US" sz="4499" dirty="0" err="1">
                <a:solidFill>
                  <a:srgbClr val="473B3B"/>
                </a:solidFill>
                <a:latin typeface="Roboto Condensed Bold"/>
              </a:rPr>
              <a:t>Đặc</a:t>
            </a:r>
            <a:r>
              <a:rPr lang="en-US" sz="4499" dirty="0">
                <a:solidFill>
                  <a:srgbClr val="473B3B"/>
                </a:solidFill>
                <a:latin typeface="Roboto Condensed Bold"/>
              </a:rPr>
              <a:t> </a:t>
            </a:r>
            <a:r>
              <a:rPr lang="en-US" sz="4499" dirty="0" err="1">
                <a:solidFill>
                  <a:srgbClr val="473B3B"/>
                </a:solidFill>
                <a:latin typeface="Roboto Condensed Bold"/>
              </a:rPr>
              <a:t>sắc</a:t>
            </a:r>
            <a:r>
              <a:rPr lang="en-US" sz="4499" dirty="0">
                <a:solidFill>
                  <a:srgbClr val="473B3B"/>
                </a:solidFill>
                <a:latin typeface="Roboto Condensed Bold"/>
              </a:rPr>
              <a:t> </a:t>
            </a:r>
            <a:r>
              <a:rPr lang="en-US" sz="4499" dirty="0" err="1">
                <a:solidFill>
                  <a:srgbClr val="473B3B"/>
                </a:solidFill>
                <a:latin typeface="Roboto Condensed Bold"/>
              </a:rPr>
              <a:t>nghệ</a:t>
            </a:r>
            <a:r>
              <a:rPr lang="en-US" sz="4499" dirty="0">
                <a:solidFill>
                  <a:srgbClr val="473B3B"/>
                </a:solidFill>
                <a:latin typeface="Roboto Condensed Bold"/>
              </a:rPr>
              <a:t> </a:t>
            </a:r>
            <a:r>
              <a:rPr lang="en-US" sz="4499" dirty="0" err="1">
                <a:solidFill>
                  <a:srgbClr val="473B3B"/>
                </a:solidFill>
                <a:latin typeface="Roboto Condensed Bold"/>
              </a:rPr>
              <a:t>thuật</a:t>
            </a:r>
            <a:endParaRPr lang="en-US" sz="4499" dirty="0">
              <a:solidFill>
                <a:srgbClr val="473B3B"/>
              </a:solidFill>
              <a:latin typeface="Roboto Condensed Bold"/>
            </a:endParaRPr>
          </a:p>
        </p:txBody>
      </p:sp>
      <p:sp>
        <p:nvSpPr>
          <p:cNvPr id="6" name="Freeform 6"/>
          <p:cNvSpPr/>
          <p:nvPr/>
        </p:nvSpPr>
        <p:spPr>
          <a:xfrm>
            <a:off x="-955999" y="6616156"/>
            <a:ext cx="20141184" cy="6680159"/>
          </a:xfrm>
          <a:custGeom>
            <a:avLst/>
            <a:gdLst/>
            <a:ahLst/>
            <a:cxnLst/>
            <a:rect l="l" t="t" r="r" b="b"/>
            <a:pathLst>
              <a:path w="20141184" h="6680159">
                <a:moveTo>
                  <a:pt x="0" y="0"/>
                </a:moveTo>
                <a:lnTo>
                  <a:pt x="20141184" y="0"/>
                </a:lnTo>
                <a:lnTo>
                  <a:pt x="20141184" y="6680160"/>
                </a:lnTo>
                <a:lnTo>
                  <a:pt x="0" y="6680160"/>
                </a:lnTo>
                <a:lnTo>
                  <a:pt x="0" y="0"/>
                </a:lnTo>
                <a:close/>
              </a:path>
            </a:pathLst>
          </a:custGeom>
          <a:blipFill>
            <a:blip r:embed="rId6">
              <a:alphaModFix amt="63000"/>
            </a:blip>
            <a:stretch>
              <a:fillRect/>
            </a:stretch>
          </a:blipFill>
        </p:spPr>
      </p:sp>
      <p:sp>
        <p:nvSpPr>
          <p:cNvPr id="7" name="Freeform 7"/>
          <p:cNvSpPr/>
          <p:nvPr/>
        </p:nvSpPr>
        <p:spPr>
          <a:xfrm flipH="1">
            <a:off x="16719912" y="5638800"/>
            <a:ext cx="2523624" cy="5772150"/>
          </a:xfrm>
          <a:custGeom>
            <a:avLst/>
            <a:gdLst/>
            <a:ahLst/>
            <a:cxnLst/>
            <a:rect l="l" t="t" r="r" b="b"/>
            <a:pathLst>
              <a:path w="2523624" h="5772150">
                <a:moveTo>
                  <a:pt x="2523624" y="0"/>
                </a:moveTo>
                <a:lnTo>
                  <a:pt x="0" y="0"/>
                </a:lnTo>
                <a:lnTo>
                  <a:pt x="0" y="5772150"/>
                </a:lnTo>
                <a:lnTo>
                  <a:pt x="2523624" y="5772150"/>
                </a:lnTo>
                <a:lnTo>
                  <a:pt x="2523624" y="0"/>
                </a:lnTo>
                <a:close/>
              </a:path>
            </a:pathLst>
          </a:custGeom>
          <a:blipFill>
            <a:blip r:embed="rId7"/>
            <a:stretch>
              <a:fillRect/>
            </a:stretch>
          </a:blipFill>
        </p:spPr>
      </p:sp>
      <p:sp>
        <p:nvSpPr>
          <p:cNvPr id="8" name="TextBox 8"/>
          <p:cNvSpPr txBox="1"/>
          <p:nvPr/>
        </p:nvSpPr>
        <p:spPr>
          <a:xfrm>
            <a:off x="1719572" y="1530350"/>
            <a:ext cx="15000340" cy="7727950"/>
          </a:xfrm>
          <a:prstGeom prst="rect">
            <a:avLst/>
          </a:prstGeom>
        </p:spPr>
        <p:txBody>
          <a:bodyPr lIns="0" tIns="0" rIns="0" bIns="0" rtlCol="0" anchor="t">
            <a:spAutoFit/>
          </a:bodyPr>
          <a:lstStyle/>
          <a:p>
            <a:pPr algn="just">
              <a:lnSpc>
                <a:spcPts val="5599"/>
              </a:lnSpc>
              <a:spcBef>
                <a:spcPct val="0"/>
              </a:spcBef>
            </a:pPr>
            <a:r>
              <a:rPr lang="en-US" sz="3999" dirty="0">
                <a:solidFill>
                  <a:srgbClr val="473B3B"/>
                </a:solidFill>
                <a:latin typeface="Roboto Condensed"/>
              </a:rPr>
              <a:t>- </a:t>
            </a:r>
            <a:r>
              <a:rPr lang="en-US" sz="3999" dirty="0" err="1">
                <a:solidFill>
                  <a:srgbClr val="B22033"/>
                </a:solidFill>
                <a:latin typeface="Roboto Condensed"/>
              </a:rPr>
              <a:t>Người</a:t>
            </a:r>
            <a:r>
              <a:rPr lang="en-US" sz="3999" dirty="0">
                <a:solidFill>
                  <a:srgbClr val="B22033"/>
                </a:solidFill>
                <a:latin typeface="Roboto Condensed"/>
              </a:rPr>
              <a:t> </a:t>
            </a:r>
            <a:r>
              <a:rPr lang="en-US" sz="3999" dirty="0" err="1">
                <a:solidFill>
                  <a:srgbClr val="B22033"/>
                </a:solidFill>
                <a:latin typeface="Roboto Condensed"/>
              </a:rPr>
              <a:t>kể</a:t>
            </a:r>
            <a:r>
              <a:rPr lang="en-US" sz="3999" dirty="0">
                <a:solidFill>
                  <a:srgbClr val="B22033"/>
                </a:solidFill>
                <a:latin typeface="Roboto Condensed"/>
              </a:rPr>
              <a:t> </a:t>
            </a:r>
            <a:r>
              <a:rPr lang="en-US" sz="3999" dirty="0" err="1">
                <a:solidFill>
                  <a:srgbClr val="B22033"/>
                </a:solidFill>
                <a:latin typeface="Roboto Condensed"/>
              </a:rPr>
              <a:t>chuyện</a:t>
            </a:r>
            <a:r>
              <a:rPr lang="en-US" sz="3999" dirty="0">
                <a:solidFill>
                  <a:srgbClr val="B22033"/>
                </a:solidFill>
                <a:latin typeface="Roboto Condensed"/>
              </a:rPr>
              <a:t>: </a:t>
            </a:r>
            <a:r>
              <a:rPr lang="en-US" sz="3999" dirty="0" err="1">
                <a:solidFill>
                  <a:srgbClr val="B22033"/>
                </a:solidFill>
                <a:latin typeface="Roboto Condensed"/>
              </a:rPr>
              <a:t>ẩn</a:t>
            </a:r>
            <a:r>
              <a:rPr lang="en-US" sz="3999" dirty="0">
                <a:solidFill>
                  <a:srgbClr val="B22033"/>
                </a:solidFill>
                <a:latin typeface="Roboto Condensed"/>
              </a:rPr>
              <a:t> </a:t>
            </a:r>
            <a:r>
              <a:rPr lang="en-US" sz="3999" dirty="0" err="1">
                <a:solidFill>
                  <a:srgbClr val="B22033"/>
                </a:solidFill>
                <a:latin typeface="Roboto Condensed"/>
              </a:rPr>
              <a:t>mình</a:t>
            </a:r>
            <a:endParaRPr lang="en-US" sz="3999" dirty="0">
              <a:solidFill>
                <a:srgbClr val="B22033"/>
              </a:solidFill>
              <a:latin typeface="Roboto Condensed"/>
            </a:endParaRPr>
          </a:p>
          <a:p>
            <a:pPr algn="just">
              <a:lnSpc>
                <a:spcPts val="5599"/>
              </a:lnSpc>
              <a:spcBef>
                <a:spcPct val="0"/>
              </a:spcBef>
            </a:pPr>
            <a:r>
              <a:rPr lang="en-US" sz="3999" dirty="0">
                <a:solidFill>
                  <a:srgbClr val="473B3B"/>
                </a:solidFill>
                <a:latin typeface="Roboto Condensed"/>
              </a:rPr>
              <a:t>- </a:t>
            </a:r>
            <a:r>
              <a:rPr lang="en-US" sz="3999" dirty="0" err="1">
                <a:solidFill>
                  <a:srgbClr val="B22033"/>
                </a:solidFill>
                <a:latin typeface="Roboto Condensed"/>
              </a:rPr>
              <a:t>Lời</a:t>
            </a:r>
            <a:r>
              <a:rPr lang="en-US" sz="3999" dirty="0">
                <a:solidFill>
                  <a:srgbClr val="B22033"/>
                </a:solidFill>
                <a:latin typeface="Roboto Condensed"/>
              </a:rPr>
              <a:t> </a:t>
            </a:r>
            <a:r>
              <a:rPr lang="en-US" sz="3999" dirty="0" err="1">
                <a:solidFill>
                  <a:srgbClr val="B22033"/>
                </a:solidFill>
                <a:latin typeface="Roboto Condensed"/>
              </a:rPr>
              <a:t>nhân</a:t>
            </a:r>
            <a:r>
              <a:rPr lang="en-US" sz="3999" dirty="0">
                <a:solidFill>
                  <a:srgbClr val="B22033"/>
                </a:solidFill>
                <a:latin typeface="Roboto Condensed"/>
              </a:rPr>
              <a:t> </a:t>
            </a:r>
            <a:r>
              <a:rPr lang="en-US" sz="3999" dirty="0" err="1">
                <a:solidFill>
                  <a:srgbClr val="B22033"/>
                </a:solidFill>
                <a:latin typeface="Roboto Condensed"/>
              </a:rPr>
              <a:t>vật</a:t>
            </a:r>
            <a:r>
              <a:rPr lang="en-US" sz="3999" dirty="0">
                <a:solidFill>
                  <a:srgbClr val="B22033"/>
                </a:solidFill>
                <a:latin typeface="Roboto Condensed"/>
              </a:rPr>
              <a:t>: </a:t>
            </a:r>
            <a:r>
              <a:rPr lang="en-US" sz="3999" dirty="0">
                <a:solidFill>
                  <a:srgbClr val="473B3B"/>
                </a:solidFill>
                <a:latin typeface="Roboto Condensed"/>
              </a:rPr>
              <a:t> </a:t>
            </a:r>
            <a:r>
              <a:rPr lang="en-US" sz="3999" dirty="0" err="1">
                <a:solidFill>
                  <a:srgbClr val="473B3B"/>
                </a:solidFill>
                <a:latin typeface="Roboto Condensed"/>
              </a:rPr>
              <a:t>Thúy</a:t>
            </a:r>
            <a:r>
              <a:rPr lang="en-US" sz="3999" dirty="0">
                <a:solidFill>
                  <a:srgbClr val="473B3B"/>
                </a:solidFill>
                <a:latin typeface="Roboto Condensed"/>
              </a:rPr>
              <a:t> </a:t>
            </a:r>
            <a:r>
              <a:rPr lang="en-US" sz="3999" dirty="0" err="1">
                <a:solidFill>
                  <a:srgbClr val="473B3B"/>
                </a:solidFill>
                <a:latin typeface="Roboto Condensed"/>
              </a:rPr>
              <a:t>Kiều</a:t>
            </a:r>
            <a:r>
              <a:rPr lang="en-US" sz="3999" dirty="0">
                <a:solidFill>
                  <a:srgbClr val="473B3B"/>
                </a:solidFill>
                <a:latin typeface="Roboto Condensed"/>
              </a:rPr>
              <a:t> “</a:t>
            </a:r>
            <a:r>
              <a:rPr lang="en-US" sz="3999" dirty="0" err="1">
                <a:solidFill>
                  <a:srgbClr val="473B3B"/>
                </a:solidFill>
                <a:latin typeface="Roboto Condensed"/>
              </a:rPr>
              <a:t>Người</a:t>
            </a:r>
            <a:r>
              <a:rPr lang="en-US" sz="3999" dirty="0">
                <a:solidFill>
                  <a:srgbClr val="473B3B"/>
                </a:solidFill>
                <a:latin typeface="Roboto Condensed"/>
              </a:rPr>
              <a:t> </a:t>
            </a:r>
            <a:r>
              <a:rPr lang="en-US" sz="3999" dirty="0" err="1">
                <a:solidFill>
                  <a:srgbClr val="473B3B"/>
                </a:solidFill>
                <a:latin typeface="Roboto Condensed"/>
              </a:rPr>
              <a:t>mà</a:t>
            </a:r>
            <a:r>
              <a:rPr lang="en-US" sz="3999" dirty="0">
                <a:solidFill>
                  <a:srgbClr val="473B3B"/>
                </a:solidFill>
                <a:latin typeface="Roboto Condensed"/>
              </a:rPr>
              <a:t> </a:t>
            </a:r>
            <a:r>
              <a:rPr lang="en-US" sz="3999" dirty="0" err="1">
                <a:solidFill>
                  <a:srgbClr val="473B3B"/>
                </a:solidFill>
                <a:latin typeface="Roboto Condensed"/>
              </a:rPr>
              <a:t>đến</a:t>
            </a:r>
            <a:r>
              <a:rPr lang="en-US" sz="3999" dirty="0">
                <a:solidFill>
                  <a:srgbClr val="473B3B"/>
                </a:solidFill>
                <a:latin typeface="Roboto Condensed"/>
              </a:rPr>
              <a:t> </a:t>
            </a:r>
            <a:r>
              <a:rPr lang="en-US" sz="3999" dirty="0" err="1">
                <a:solidFill>
                  <a:srgbClr val="473B3B"/>
                </a:solidFill>
                <a:latin typeface="Roboto Condensed"/>
              </a:rPr>
              <a:t>thế</a:t>
            </a:r>
            <a:r>
              <a:rPr lang="en-US" sz="3999" dirty="0">
                <a:solidFill>
                  <a:srgbClr val="473B3B"/>
                </a:solidFill>
                <a:latin typeface="Roboto Condensed"/>
              </a:rPr>
              <a:t> </a:t>
            </a:r>
            <a:r>
              <a:rPr lang="en-US" sz="3999" dirty="0" err="1">
                <a:solidFill>
                  <a:srgbClr val="473B3B"/>
                </a:solidFill>
                <a:latin typeface="Roboto Condensed"/>
              </a:rPr>
              <a:t>thì</a:t>
            </a:r>
            <a:r>
              <a:rPr lang="en-US" sz="3999" dirty="0">
                <a:solidFill>
                  <a:srgbClr val="473B3B"/>
                </a:solidFill>
                <a:latin typeface="Roboto Condensed"/>
              </a:rPr>
              <a:t> </a:t>
            </a:r>
            <a:r>
              <a:rPr lang="en-US" sz="3999" dirty="0" err="1">
                <a:solidFill>
                  <a:srgbClr val="473B3B"/>
                </a:solidFill>
                <a:latin typeface="Roboto Condensed"/>
              </a:rPr>
              <a:t>thôi</a:t>
            </a:r>
            <a:r>
              <a:rPr lang="en-US" sz="3999" dirty="0">
                <a:solidFill>
                  <a:srgbClr val="473B3B"/>
                </a:solidFill>
                <a:latin typeface="Roboto Condensed"/>
              </a:rPr>
              <a:t> …</a:t>
            </a:r>
            <a:r>
              <a:rPr lang="en-US" sz="3999" dirty="0" err="1">
                <a:solidFill>
                  <a:srgbClr val="473B3B"/>
                </a:solidFill>
                <a:latin typeface="Roboto Condensed"/>
              </a:rPr>
              <a:t>Trăm</a:t>
            </a:r>
            <a:r>
              <a:rPr lang="en-US" sz="3999" dirty="0">
                <a:solidFill>
                  <a:srgbClr val="473B3B"/>
                </a:solidFill>
                <a:latin typeface="Roboto Condensed"/>
              </a:rPr>
              <a:t> </a:t>
            </a:r>
            <a:r>
              <a:rPr lang="en-US" sz="3999" dirty="0" err="1">
                <a:solidFill>
                  <a:srgbClr val="473B3B"/>
                </a:solidFill>
                <a:latin typeface="Roboto Condensed"/>
              </a:rPr>
              <a:t>năm</a:t>
            </a:r>
            <a:r>
              <a:rPr lang="en-US" sz="3999" dirty="0">
                <a:solidFill>
                  <a:srgbClr val="473B3B"/>
                </a:solidFill>
                <a:latin typeface="Roboto Condensed"/>
              </a:rPr>
              <a:t> </a:t>
            </a:r>
            <a:r>
              <a:rPr lang="en-US" sz="3999" dirty="0" err="1">
                <a:solidFill>
                  <a:srgbClr val="473B3B"/>
                </a:solidFill>
                <a:latin typeface="Roboto Condensed"/>
              </a:rPr>
              <a:t>biết</a:t>
            </a:r>
            <a:r>
              <a:rPr lang="en-US" sz="3999" dirty="0">
                <a:solidFill>
                  <a:srgbClr val="473B3B"/>
                </a:solidFill>
                <a:latin typeface="Roboto Condensed"/>
              </a:rPr>
              <a:t> </a:t>
            </a:r>
            <a:r>
              <a:rPr lang="en-US" sz="3999" dirty="0" err="1">
                <a:solidFill>
                  <a:srgbClr val="473B3B"/>
                </a:solidFill>
                <a:latin typeface="Roboto Condensed"/>
              </a:rPr>
              <a:t>có</a:t>
            </a:r>
            <a:r>
              <a:rPr lang="en-US" sz="3999" dirty="0">
                <a:solidFill>
                  <a:srgbClr val="473B3B"/>
                </a:solidFill>
                <a:latin typeface="Roboto Condensed"/>
              </a:rPr>
              <a:t> </a:t>
            </a:r>
            <a:r>
              <a:rPr lang="en-US" sz="3999" dirty="0" err="1">
                <a:solidFill>
                  <a:srgbClr val="473B3B"/>
                </a:solidFill>
                <a:latin typeface="Roboto Condensed"/>
              </a:rPr>
              <a:t>duyên</a:t>
            </a:r>
            <a:r>
              <a:rPr lang="en-US" sz="3999" dirty="0">
                <a:solidFill>
                  <a:srgbClr val="473B3B"/>
                </a:solidFill>
                <a:latin typeface="Roboto Condensed"/>
              </a:rPr>
              <a:t> </a:t>
            </a:r>
            <a:r>
              <a:rPr lang="en-US" sz="3999" dirty="0" err="1">
                <a:solidFill>
                  <a:srgbClr val="473B3B"/>
                </a:solidFill>
                <a:latin typeface="Roboto Condensed"/>
              </a:rPr>
              <a:t>gì</a:t>
            </a:r>
            <a:r>
              <a:rPr lang="en-US" sz="3999" dirty="0">
                <a:solidFill>
                  <a:srgbClr val="473B3B"/>
                </a:solidFill>
                <a:latin typeface="Roboto Condensed"/>
              </a:rPr>
              <a:t> hay </a:t>
            </a:r>
            <a:r>
              <a:rPr lang="en-US" sz="3999" dirty="0" err="1">
                <a:solidFill>
                  <a:srgbClr val="473B3B"/>
                </a:solidFill>
                <a:latin typeface="Roboto Condensed"/>
              </a:rPr>
              <a:t>không</a:t>
            </a:r>
            <a:r>
              <a:rPr lang="en-US" sz="3999" dirty="0">
                <a:solidFill>
                  <a:srgbClr val="473B3B"/>
                </a:solidFill>
                <a:latin typeface="Roboto Condensed"/>
              </a:rPr>
              <a:t>?”(</a:t>
            </a:r>
            <a:r>
              <a:rPr lang="en-US" sz="3999" dirty="0" err="1">
                <a:solidFill>
                  <a:srgbClr val="473B3B"/>
                </a:solidFill>
                <a:latin typeface="Roboto Condensed"/>
              </a:rPr>
              <a:t>đặt</a:t>
            </a:r>
            <a:r>
              <a:rPr lang="en-US" sz="3999" dirty="0">
                <a:solidFill>
                  <a:srgbClr val="473B3B"/>
                </a:solidFill>
                <a:latin typeface="Roboto Condensed"/>
              </a:rPr>
              <a:t> </a:t>
            </a:r>
            <a:r>
              <a:rPr lang="en-US" sz="3999" dirty="0" err="1">
                <a:solidFill>
                  <a:srgbClr val="473B3B"/>
                </a:solidFill>
                <a:latin typeface="Roboto Condensed"/>
              </a:rPr>
              <a:t>sau</a:t>
            </a:r>
            <a:r>
              <a:rPr lang="en-US" sz="3999" dirty="0">
                <a:solidFill>
                  <a:srgbClr val="473B3B"/>
                </a:solidFill>
                <a:latin typeface="Roboto Condensed"/>
              </a:rPr>
              <a:t> </a:t>
            </a:r>
            <a:r>
              <a:rPr lang="en-US" sz="3999" dirty="0" err="1">
                <a:solidFill>
                  <a:srgbClr val="473B3B"/>
                </a:solidFill>
                <a:latin typeface="Roboto Condensed"/>
              </a:rPr>
              <a:t>dấu</a:t>
            </a:r>
            <a:r>
              <a:rPr lang="en-US" sz="3999" dirty="0">
                <a:solidFill>
                  <a:srgbClr val="473B3B"/>
                </a:solidFill>
                <a:latin typeface="Roboto Condensed"/>
              </a:rPr>
              <a:t> </a:t>
            </a:r>
            <a:r>
              <a:rPr lang="en-US" sz="3999" dirty="0" err="1">
                <a:solidFill>
                  <a:srgbClr val="473B3B"/>
                </a:solidFill>
                <a:latin typeface="Roboto Condensed"/>
              </a:rPr>
              <a:t>hai</a:t>
            </a:r>
            <a:r>
              <a:rPr lang="en-US" sz="3999" dirty="0">
                <a:solidFill>
                  <a:srgbClr val="473B3B"/>
                </a:solidFill>
                <a:latin typeface="Roboto Condensed"/>
              </a:rPr>
              <a:t> </a:t>
            </a:r>
            <a:r>
              <a:rPr lang="en-US" sz="3999" dirty="0" err="1">
                <a:solidFill>
                  <a:srgbClr val="473B3B"/>
                </a:solidFill>
                <a:latin typeface="Roboto Condensed"/>
              </a:rPr>
              <a:t>chấm</a:t>
            </a:r>
            <a:r>
              <a:rPr lang="en-US" sz="3999" dirty="0">
                <a:solidFill>
                  <a:srgbClr val="473B3B"/>
                </a:solidFill>
                <a:latin typeface="Roboto Condensed"/>
              </a:rPr>
              <a:t>, </a:t>
            </a:r>
            <a:r>
              <a:rPr lang="en-US" sz="3999" dirty="0" err="1">
                <a:solidFill>
                  <a:srgbClr val="473B3B"/>
                </a:solidFill>
                <a:latin typeface="Roboto Condensed"/>
              </a:rPr>
              <a:t>trong</a:t>
            </a:r>
            <a:r>
              <a:rPr lang="en-US" sz="3999" dirty="0">
                <a:solidFill>
                  <a:srgbClr val="473B3B"/>
                </a:solidFill>
                <a:latin typeface="Roboto Condensed"/>
              </a:rPr>
              <a:t> </a:t>
            </a:r>
            <a:r>
              <a:rPr lang="en-US" sz="3999" dirty="0" err="1">
                <a:solidFill>
                  <a:srgbClr val="473B3B"/>
                </a:solidFill>
                <a:latin typeface="Roboto Condensed"/>
              </a:rPr>
              <a:t>dấu</a:t>
            </a:r>
            <a:r>
              <a:rPr lang="en-US" sz="3999" dirty="0">
                <a:solidFill>
                  <a:srgbClr val="473B3B"/>
                </a:solidFill>
                <a:latin typeface="Roboto Condensed"/>
              </a:rPr>
              <a:t> </a:t>
            </a:r>
            <a:r>
              <a:rPr lang="en-US" sz="3999" dirty="0" err="1">
                <a:solidFill>
                  <a:srgbClr val="473B3B"/>
                </a:solidFill>
                <a:latin typeface="Roboto Condensed"/>
              </a:rPr>
              <a:t>ngoặc</a:t>
            </a:r>
            <a:r>
              <a:rPr lang="en-US" sz="3999" dirty="0">
                <a:solidFill>
                  <a:srgbClr val="473B3B"/>
                </a:solidFill>
                <a:latin typeface="Roboto Condensed"/>
              </a:rPr>
              <a:t> </a:t>
            </a:r>
            <a:r>
              <a:rPr lang="en-US" sz="3999" dirty="0" err="1">
                <a:solidFill>
                  <a:srgbClr val="473B3B"/>
                </a:solidFill>
                <a:latin typeface="Roboto Condensed"/>
              </a:rPr>
              <a:t>kép</a:t>
            </a:r>
            <a:r>
              <a:rPr lang="en-US" sz="3999" dirty="0">
                <a:solidFill>
                  <a:srgbClr val="473B3B"/>
                </a:solidFill>
                <a:latin typeface="Roboto Condensed"/>
              </a:rPr>
              <a:t>)</a:t>
            </a:r>
          </a:p>
          <a:p>
            <a:pPr algn="just">
              <a:lnSpc>
                <a:spcPts val="5599"/>
              </a:lnSpc>
              <a:spcBef>
                <a:spcPct val="0"/>
              </a:spcBef>
            </a:pPr>
            <a:r>
              <a:rPr lang="en-US" sz="3999" dirty="0">
                <a:solidFill>
                  <a:srgbClr val="473B3B"/>
                </a:solidFill>
                <a:latin typeface="Roboto Condensed"/>
              </a:rPr>
              <a:t>----&gt; </a:t>
            </a:r>
            <a:r>
              <a:rPr lang="en-US" sz="3999" dirty="0" err="1">
                <a:solidFill>
                  <a:srgbClr val="B22033"/>
                </a:solidFill>
                <a:latin typeface="Roboto Condensed"/>
              </a:rPr>
              <a:t>Miêu</a:t>
            </a:r>
            <a:r>
              <a:rPr lang="en-US" sz="3999" dirty="0">
                <a:solidFill>
                  <a:srgbClr val="B22033"/>
                </a:solidFill>
                <a:latin typeface="Roboto Condensed"/>
              </a:rPr>
              <a:t> </a:t>
            </a:r>
            <a:r>
              <a:rPr lang="en-US" sz="3999" dirty="0" err="1">
                <a:solidFill>
                  <a:srgbClr val="B22033"/>
                </a:solidFill>
                <a:latin typeface="Roboto Condensed"/>
              </a:rPr>
              <a:t>tả</a:t>
            </a:r>
            <a:r>
              <a:rPr lang="en-US" sz="3999" dirty="0">
                <a:solidFill>
                  <a:srgbClr val="B22033"/>
                </a:solidFill>
                <a:latin typeface="Roboto Condensed"/>
              </a:rPr>
              <a:t>  </a:t>
            </a:r>
            <a:r>
              <a:rPr lang="en-US" sz="3999" dirty="0" err="1">
                <a:solidFill>
                  <a:srgbClr val="B22033"/>
                </a:solidFill>
                <a:latin typeface="Roboto Condensed"/>
              </a:rPr>
              <a:t>nội</a:t>
            </a:r>
            <a:r>
              <a:rPr lang="en-US" sz="3999" dirty="0">
                <a:solidFill>
                  <a:srgbClr val="B22033"/>
                </a:solidFill>
                <a:latin typeface="Roboto Condensed"/>
              </a:rPr>
              <a:t> </a:t>
            </a:r>
            <a:r>
              <a:rPr lang="en-US" sz="3999" dirty="0" err="1">
                <a:solidFill>
                  <a:srgbClr val="B22033"/>
                </a:solidFill>
                <a:latin typeface="Roboto Condensed"/>
              </a:rPr>
              <a:t>tâm</a:t>
            </a:r>
            <a:r>
              <a:rPr lang="en-US" sz="3999" dirty="0">
                <a:solidFill>
                  <a:srgbClr val="B22033"/>
                </a:solidFill>
                <a:latin typeface="Roboto Condensed"/>
              </a:rPr>
              <a:t> </a:t>
            </a:r>
            <a:r>
              <a:rPr lang="en-US" sz="3999" dirty="0" err="1">
                <a:solidFill>
                  <a:srgbClr val="B22033"/>
                </a:solidFill>
                <a:latin typeface="Roboto Condensed"/>
              </a:rPr>
              <a:t>bằng</a:t>
            </a:r>
            <a:r>
              <a:rPr lang="en-US" sz="3999" dirty="0">
                <a:solidFill>
                  <a:srgbClr val="B22033"/>
                </a:solidFill>
                <a:latin typeface="Roboto Condensed"/>
              </a:rPr>
              <a:t> </a:t>
            </a:r>
            <a:r>
              <a:rPr lang="en-US" sz="3999" dirty="0" err="1">
                <a:solidFill>
                  <a:srgbClr val="B22033"/>
                </a:solidFill>
                <a:latin typeface="Roboto Condensed"/>
              </a:rPr>
              <a:t>ngôn</a:t>
            </a:r>
            <a:r>
              <a:rPr lang="en-US" sz="3999" dirty="0">
                <a:solidFill>
                  <a:srgbClr val="B22033"/>
                </a:solidFill>
                <a:latin typeface="Roboto Condensed"/>
              </a:rPr>
              <a:t> </a:t>
            </a:r>
            <a:r>
              <a:rPr lang="en-US" sz="3999" dirty="0" err="1">
                <a:solidFill>
                  <a:srgbClr val="B22033"/>
                </a:solidFill>
                <a:latin typeface="Roboto Condensed"/>
              </a:rPr>
              <a:t>ngữ</a:t>
            </a:r>
            <a:r>
              <a:rPr lang="en-US" sz="3999" dirty="0">
                <a:solidFill>
                  <a:srgbClr val="B22033"/>
                </a:solidFill>
                <a:latin typeface="Roboto Condensed"/>
              </a:rPr>
              <a:t> </a:t>
            </a:r>
            <a:r>
              <a:rPr lang="en-US" sz="3999" dirty="0" err="1">
                <a:solidFill>
                  <a:srgbClr val="B22033"/>
                </a:solidFill>
                <a:latin typeface="Roboto Condensed"/>
              </a:rPr>
              <a:t>độc</a:t>
            </a:r>
            <a:r>
              <a:rPr lang="en-US" sz="3999" dirty="0">
                <a:solidFill>
                  <a:srgbClr val="B22033"/>
                </a:solidFill>
                <a:latin typeface="Roboto Condensed"/>
              </a:rPr>
              <a:t> </a:t>
            </a:r>
            <a:r>
              <a:rPr lang="en-US" sz="3999" dirty="0" err="1">
                <a:solidFill>
                  <a:srgbClr val="B22033"/>
                </a:solidFill>
                <a:latin typeface="Roboto Condensed"/>
              </a:rPr>
              <a:t>thoại</a:t>
            </a:r>
            <a:endParaRPr lang="en-US" sz="3999" dirty="0">
              <a:solidFill>
                <a:srgbClr val="B22033"/>
              </a:solidFill>
              <a:latin typeface="Roboto Condensed"/>
            </a:endParaRPr>
          </a:p>
          <a:p>
            <a:pPr algn="just">
              <a:lnSpc>
                <a:spcPts val="5599"/>
              </a:lnSpc>
              <a:spcBef>
                <a:spcPct val="0"/>
              </a:spcBef>
            </a:pPr>
            <a:r>
              <a:rPr lang="en-US" sz="3999" dirty="0">
                <a:solidFill>
                  <a:srgbClr val="B22033"/>
                </a:solidFill>
                <a:latin typeface="Roboto Condensed"/>
              </a:rPr>
              <a:t>- </a:t>
            </a:r>
            <a:r>
              <a:rPr lang="en-US" sz="3999" dirty="0" err="1">
                <a:solidFill>
                  <a:srgbClr val="B22033"/>
                </a:solidFill>
                <a:latin typeface="Roboto Condensed"/>
              </a:rPr>
              <a:t>Tả</a:t>
            </a:r>
            <a:r>
              <a:rPr lang="en-US" sz="3999" dirty="0">
                <a:solidFill>
                  <a:srgbClr val="B22033"/>
                </a:solidFill>
                <a:latin typeface="Roboto Condensed"/>
              </a:rPr>
              <a:t> </a:t>
            </a:r>
            <a:r>
              <a:rPr lang="en-US" sz="3999" dirty="0" err="1">
                <a:solidFill>
                  <a:srgbClr val="B22033"/>
                </a:solidFill>
                <a:latin typeface="Roboto Condensed"/>
              </a:rPr>
              <a:t>cảnh</a:t>
            </a:r>
            <a:r>
              <a:rPr lang="en-US" sz="3999" dirty="0">
                <a:solidFill>
                  <a:srgbClr val="B22033"/>
                </a:solidFill>
                <a:latin typeface="Roboto Condensed"/>
              </a:rPr>
              <a:t> </a:t>
            </a:r>
            <a:r>
              <a:rPr lang="en-US" sz="3999" dirty="0" err="1">
                <a:solidFill>
                  <a:srgbClr val="B22033"/>
                </a:solidFill>
                <a:latin typeface="Roboto Condensed"/>
              </a:rPr>
              <a:t>ngụ</a:t>
            </a:r>
            <a:r>
              <a:rPr lang="en-US" sz="3999" dirty="0">
                <a:solidFill>
                  <a:srgbClr val="B22033"/>
                </a:solidFill>
                <a:latin typeface="Roboto Condensed"/>
              </a:rPr>
              <a:t> </a:t>
            </a:r>
            <a:r>
              <a:rPr lang="en-US" sz="3999" dirty="0" err="1">
                <a:solidFill>
                  <a:srgbClr val="B22033"/>
                </a:solidFill>
                <a:latin typeface="Roboto Condensed"/>
              </a:rPr>
              <a:t>tình</a:t>
            </a:r>
            <a:endParaRPr lang="en-US" sz="3999" dirty="0">
              <a:solidFill>
                <a:srgbClr val="B22033"/>
              </a:solidFill>
              <a:latin typeface="Roboto Condensed"/>
            </a:endParaRPr>
          </a:p>
          <a:p>
            <a:pPr algn="just">
              <a:lnSpc>
                <a:spcPts val="5599"/>
              </a:lnSpc>
              <a:spcBef>
                <a:spcPct val="0"/>
              </a:spcBef>
            </a:pPr>
            <a:r>
              <a:rPr lang="en-US" sz="3999" dirty="0">
                <a:solidFill>
                  <a:srgbClr val="473B3B"/>
                </a:solidFill>
                <a:latin typeface="Roboto Condensed"/>
              </a:rPr>
              <a:t>- </a:t>
            </a:r>
            <a:r>
              <a:rPr lang="en-US" sz="3999" dirty="0" err="1">
                <a:solidFill>
                  <a:srgbClr val="B22033"/>
                </a:solidFill>
                <a:latin typeface="Roboto Condensed"/>
              </a:rPr>
              <a:t>Ngôn</a:t>
            </a:r>
            <a:r>
              <a:rPr lang="en-US" sz="3999" dirty="0">
                <a:solidFill>
                  <a:srgbClr val="B22033"/>
                </a:solidFill>
                <a:latin typeface="Roboto Condensed"/>
              </a:rPr>
              <a:t> </a:t>
            </a:r>
            <a:r>
              <a:rPr lang="en-US" sz="3999" dirty="0" err="1">
                <a:solidFill>
                  <a:srgbClr val="B22033"/>
                </a:solidFill>
                <a:latin typeface="Roboto Condensed"/>
              </a:rPr>
              <a:t>ngữ</a:t>
            </a:r>
            <a:r>
              <a:rPr lang="en-US" sz="3999" dirty="0">
                <a:solidFill>
                  <a:srgbClr val="B22033"/>
                </a:solidFill>
                <a:latin typeface="Roboto Condensed"/>
              </a:rPr>
              <a:t> </a:t>
            </a:r>
            <a:r>
              <a:rPr lang="en-US" sz="3999" dirty="0" err="1">
                <a:solidFill>
                  <a:srgbClr val="B22033"/>
                </a:solidFill>
                <a:latin typeface="Roboto Condensed"/>
              </a:rPr>
              <a:t>văn</a:t>
            </a:r>
            <a:r>
              <a:rPr lang="en-US" sz="3999" dirty="0">
                <a:solidFill>
                  <a:srgbClr val="B22033"/>
                </a:solidFill>
                <a:latin typeface="Roboto Condensed"/>
              </a:rPr>
              <a:t> </a:t>
            </a:r>
            <a:r>
              <a:rPr lang="en-US" sz="3999" dirty="0" err="1">
                <a:solidFill>
                  <a:srgbClr val="B22033"/>
                </a:solidFill>
                <a:latin typeface="Roboto Condensed"/>
              </a:rPr>
              <a:t>học</a:t>
            </a:r>
            <a:r>
              <a:rPr lang="en-US" sz="3999" dirty="0">
                <a:solidFill>
                  <a:srgbClr val="B22033"/>
                </a:solidFill>
                <a:latin typeface="Roboto Condensed"/>
              </a:rPr>
              <a:t> </a:t>
            </a:r>
            <a:r>
              <a:rPr lang="en-US" sz="3999" dirty="0" err="1">
                <a:solidFill>
                  <a:srgbClr val="B22033"/>
                </a:solidFill>
                <a:latin typeface="Roboto Condensed"/>
              </a:rPr>
              <a:t>dân</a:t>
            </a:r>
            <a:r>
              <a:rPr lang="en-US" sz="3999" dirty="0">
                <a:solidFill>
                  <a:srgbClr val="B22033"/>
                </a:solidFill>
                <a:latin typeface="Roboto Condensed"/>
              </a:rPr>
              <a:t> </a:t>
            </a:r>
            <a:r>
              <a:rPr lang="en-US" sz="3999" dirty="0" err="1">
                <a:solidFill>
                  <a:srgbClr val="B22033"/>
                </a:solidFill>
                <a:latin typeface="Roboto Condensed"/>
              </a:rPr>
              <a:t>tộc</a:t>
            </a:r>
            <a:r>
              <a:rPr lang="en-US" sz="3999" dirty="0">
                <a:solidFill>
                  <a:srgbClr val="473B3B"/>
                </a:solidFill>
                <a:latin typeface="Roboto Condensed"/>
              </a:rPr>
              <a:t> </a:t>
            </a:r>
            <a:r>
              <a:rPr lang="en-US" sz="3999" dirty="0" err="1">
                <a:solidFill>
                  <a:srgbClr val="473B3B"/>
                </a:solidFill>
                <a:latin typeface="Roboto Condensed"/>
              </a:rPr>
              <a:t>và</a:t>
            </a:r>
            <a:r>
              <a:rPr lang="en-US" sz="3999" dirty="0">
                <a:solidFill>
                  <a:srgbClr val="473B3B"/>
                </a:solidFill>
                <a:latin typeface="Roboto Condensed"/>
              </a:rPr>
              <a:t> </a:t>
            </a:r>
            <a:r>
              <a:rPr lang="en-US" sz="3999" dirty="0" err="1">
                <a:solidFill>
                  <a:srgbClr val="B22033"/>
                </a:solidFill>
                <a:latin typeface="Roboto Condensed"/>
              </a:rPr>
              <a:t>thể</a:t>
            </a:r>
            <a:r>
              <a:rPr lang="en-US" sz="3999" dirty="0">
                <a:solidFill>
                  <a:srgbClr val="B22033"/>
                </a:solidFill>
                <a:latin typeface="Roboto Condensed"/>
              </a:rPr>
              <a:t> </a:t>
            </a:r>
            <a:r>
              <a:rPr lang="en-US" sz="3999" dirty="0" err="1">
                <a:solidFill>
                  <a:srgbClr val="B22033"/>
                </a:solidFill>
                <a:latin typeface="Roboto Condensed"/>
              </a:rPr>
              <a:t>thơ</a:t>
            </a:r>
            <a:r>
              <a:rPr lang="en-US" sz="3999" dirty="0">
                <a:solidFill>
                  <a:srgbClr val="B22033"/>
                </a:solidFill>
                <a:latin typeface="Roboto Condensed"/>
              </a:rPr>
              <a:t> </a:t>
            </a:r>
            <a:r>
              <a:rPr lang="en-US" sz="3999" dirty="0" err="1">
                <a:solidFill>
                  <a:srgbClr val="B22033"/>
                </a:solidFill>
                <a:latin typeface="Roboto Condensed"/>
              </a:rPr>
              <a:t>lục</a:t>
            </a:r>
            <a:r>
              <a:rPr lang="en-US" sz="3999" dirty="0">
                <a:solidFill>
                  <a:srgbClr val="B22033"/>
                </a:solidFill>
                <a:latin typeface="Roboto Condensed"/>
              </a:rPr>
              <a:t> </a:t>
            </a:r>
            <a:r>
              <a:rPr lang="en-US" sz="3999" dirty="0" err="1">
                <a:solidFill>
                  <a:srgbClr val="B22033"/>
                </a:solidFill>
                <a:latin typeface="Roboto Condensed"/>
              </a:rPr>
              <a:t>bát</a:t>
            </a:r>
            <a:r>
              <a:rPr lang="en-US" sz="3999" dirty="0">
                <a:solidFill>
                  <a:srgbClr val="B22033"/>
                </a:solidFill>
                <a:latin typeface="Roboto Condensed"/>
              </a:rPr>
              <a:t> </a:t>
            </a:r>
            <a:r>
              <a:rPr lang="en-US" sz="3999" dirty="0" err="1">
                <a:solidFill>
                  <a:srgbClr val="473B3B"/>
                </a:solidFill>
                <a:latin typeface="Roboto Condensed"/>
              </a:rPr>
              <a:t>đạt</a:t>
            </a:r>
            <a:r>
              <a:rPr lang="en-US" sz="3999" dirty="0">
                <a:solidFill>
                  <a:srgbClr val="473B3B"/>
                </a:solidFill>
                <a:latin typeface="Roboto Condensed"/>
              </a:rPr>
              <a:t> </a:t>
            </a:r>
            <a:r>
              <a:rPr lang="en-US" sz="3999" dirty="0" err="1">
                <a:solidFill>
                  <a:srgbClr val="473B3B"/>
                </a:solidFill>
                <a:latin typeface="Roboto Condensed"/>
              </a:rPr>
              <a:t>đỉnh</a:t>
            </a:r>
            <a:r>
              <a:rPr lang="en-US" sz="3999" dirty="0">
                <a:solidFill>
                  <a:srgbClr val="473B3B"/>
                </a:solidFill>
                <a:latin typeface="Roboto Condensed"/>
              </a:rPr>
              <a:t> </a:t>
            </a:r>
            <a:r>
              <a:rPr lang="en-US" sz="3999" dirty="0" err="1">
                <a:solidFill>
                  <a:srgbClr val="473B3B"/>
                </a:solidFill>
                <a:latin typeface="Roboto Condensed"/>
              </a:rPr>
              <a:t>cao</a:t>
            </a:r>
            <a:r>
              <a:rPr lang="en-US" sz="3999" dirty="0">
                <a:solidFill>
                  <a:srgbClr val="473B3B"/>
                </a:solidFill>
                <a:latin typeface="Roboto Condensed"/>
              </a:rPr>
              <a:t>.</a:t>
            </a:r>
          </a:p>
          <a:p>
            <a:pPr algn="just">
              <a:lnSpc>
                <a:spcPts val="5599"/>
              </a:lnSpc>
              <a:spcBef>
                <a:spcPct val="0"/>
              </a:spcBef>
            </a:pPr>
            <a:r>
              <a:rPr lang="en-US" sz="3999" dirty="0">
                <a:solidFill>
                  <a:srgbClr val="473B3B"/>
                </a:solidFill>
                <a:latin typeface="Roboto Condensed"/>
              </a:rPr>
              <a:t>- </a:t>
            </a:r>
            <a:r>
              <a:rPr lang="en-US" sz="3999" dirty="0" err="1">
                <a:solidFill>
                  <a:srgbClr val="B22033"/>
                </a:solidFill>
                <a:latin typeface="Roboto Condensed"/>
              </a:rPr>
              <a:t>Nghệ</a:t>
            </a:r>
            <a:r>
              <a:rPr lang="en-US" sz="3999" dirty="0">
                <a:solidFill>
                  <a:srgbClr val="B22033"/>
                </a:solidFill>
                <a:latin typeface="Roboto Condensed"/>
              </a:rPr>
              <a:t> </a:t>
            </a:r>
            <a:r>
              <a:rPr lang="en-US" sz="3999" dirty="0" err="1">
                <a:solidFill>
                  <a:srgbClr val="B22033"/>
                </a:solidFill>
                <a:latin typeface="Roboto Condensed"/>
              </a:rPr>
              <a:t>thuật</a:t>
            </a:r>
            <a:r>
              <a:rPr lang="en-US" sz="3999" dirty="0">
                <a:solidFill>
                  <a:srgbClr val="B22033"/>
                </a:solidFill>
                <a:latin typeface="Roboto Condensed"/>
              </a:rPr>
              <a:t> </a:t>
            </a:r>
            <a:r>
              <a:rPr lang="en-US" sz="3999" dirty="0" err="1">
                <a:solidFill>
                  <a:srgbClr val="B22033"/>
                </a:solidFill>
                <a:latin typeface="Roboto Condensed"/>
              </a:rPr>
              <a:t>tự</a:t>
            </a:r>
            <a:r>
              <a:rPr lang="en-US" sz="3999" dirty="0">
                <a:solidFill>
                  <a:srgbClr val="B22033"/>
                </a:solidFill>
                <a:latin typeface="Roboto Condensed"/>
              </a:rPr>
              <a:t> </a:t>
            </a:r>
            <a:r>
              <a:rPr lang="en-US" sz="3999" dirty="0" err="1">
                <a:solidFill>
                  <a:srgbClr val="B22033"/>
                </a:solidFill>
                <a:latin typeface="Roboto Condensed"/>
              </a:rPr>
              <a:t>sự</a:t>
            </a:r>
            <a:r>
              <a:rPr lang="en-US" sz="3999" dirty="0">
                <a:solidFill>
                  <a:srgbClr val="B22033"/>
                </a:solidFill>
                <a:latin typeface="Roboto Condensed"/>
              </a:rPr>
              <a:t> </a:t>
            </a:r>
            <a:r>
              <a:rPr lang="en-US" sz="3999" dirty="0" err="1">
                <a:solidFill>
                  <a:srgbClr val="B22033"/>
                </a:solidFill>
                <a:latin typeface="Roboto Condensed"/>
              </a:rPr>
              <a:t>phát</a:t>
            </a:r>
            <a:r>
              <a:rPr lang="en-US" sz="3999" dirty="0">
                <a:solidFill>
                  <a:srgbClr val="B22033"/>
                </a:solidFill>
                <a:latin typeface="Roboto Condensed"/>
              </a:rPr>
              <a:t> </a:t>
            </a:r>
            <a:r>
              <a:rPr lang="en-US" sz="3999" dirty="0" err="1">
                <a:solidFill>
                  <a:srgbClr val="B22033"/>
                </a:solidFill>
                <a:latin typeface="Roboto Condensed"/>
              </a:rPr>
              <a:t>triển</a:t>
            </a:r>
            <a:endParaRPr lang="en-US" sz="3999" dirty="0">
              <a:solidFill>
                <a:srgbClr val="B22033"/>
              </a:solidFill>
              <a:latin typeface="Roboto Condensed"/>
            </a:endParaRPr>
          </a:p>
          <a:p>
            <a:pPr algn="just">
              <a:lnSpc>
                <a:spcPts val="5599"/>
              </a:lnSpc>
              <a:spcBef>
                <a:spcPct val="0"/>
              </a:spcBef>
            </a:pPr>
            <a:r>
              <a:rPr lang="en-US" sz="3999" dirty="0">
                <a:solidFill>
                  <a:srgbClr val="473B3B"/>
                </a:solidFill>
                <a:latin typeface="Roboto Condensed"/>
              </a:rPr>
              <a:t>+ </a:t>
            </a:r>
            <a:r>
              <a:rPr lang="en-US" sz="3999" dirty="0" err="1">
                <a:solidFill>
                  <a:srgbClr val="473B3B"/>
                </a:solidFill>
                <a:latin typeface="Roboto Condensed Italics"/>
              </a:rPr>
              <a:t>Thông</a:t>
            </a:r>
            <a:r>
              <a:rPr lang="en-US" sz="3999" dirty="0">
                <a:solidFill>
                  <a:srgbClr val="473B3B"/>
                </a:solidFill>
                <a:latin typeface="Roboto Condensed Italics"/>
              </a:rPr>
              <a:t> qua </a:t>
            </a:r>
            <a:r>
              <a:rPr lang="en-US" sz="3999" dirty="0" err="1">
                <a:solidFill>
                  <a:srgbClr val="473B3B"/>
                </a:solidFill>
                <a:latin typeface="Roboto Condensed Italics"/>
              </a:rPr>
              <a:t>những</a:t>
            </a:r>
            <a:r>
              <a:rPr lang="en-US" sz="3999" dirty="0">
                <a:solidFill>
                  <a:srgbClr val="473B3B"/>
                </a:solidFill>
                <a:latin typeface="Roboto Condensed Italics"/>
              </a:rPr>
              <a:t> </a:t>
            </a:r>
            <a:r>
              <a:rPr lang="en-US" sz="3999" dirty="0" err="1">
                <a:solidFill>
                  <a:srgbClr val="473B3B"/>
                </a:solidFill>
                <a:latin typeface="Roboto Condensed Italics"/>
              </a:rPr>
              <a:t>hình</a:t>
            </a:r>
            <a:r>
              <a:rPr lang="en-US" sz="3999" dirty="0">
                <a:solidFill>
                  <a:srgbClr val="473B3B"/>
                </a:solidFill>
                <a:latin typeface="Roboto Condensed Italics"/>
              </a:rPr>
              <a:t> </a:t>
            </a:r>
            <a:r>
              <a:rPr lang="en-US" sz="3999" dirty="0" err="1">
                <a:solidFill>
                  <a:srgbClr val="473B3B"/>
                </a:solidFill>
                <a:latin typeface="Roboto Condensed Italics"/>
              </a:rPr>
              <a:t>ảnh</a:t>
            </a:r>
            <a:r>
              <a:rPr lang="en-US" sz="3999" dirty="0">
                <a:solidFill>
                  <a:srgbClr val="473B3B"/>
                </a:solidFill>
                <a:latin typeface="Roboto Condensed Italics"/>
              </a:rPr>
              <a:t> </a:t>
            </a:r>
            <a:r>
              <a:rPr lang="en-US" sz="3999" dirty="0" err="1">
                <a:solidFill>
                  <a:srgbClr val="473B3B"/>
                </a:solidFill>
                <a:latin typeface="Roboto Condensed Italics"/>
              </a:rPr>
              <a:t>ẩn</a:t>
            </a:r>
            <a:r>
              <a:rPr lang="en-US" sz="3999" dirty="0">
                <a:solidFill>
                  <a:srgbClr val="473B3B"/>
                </a:solidFill>
                <a:latin typeface="Roboto Condensed Italics"/>
              </a:rPr>
              <a:t> ý </a:t>
            </a:r>
            <a:r>
              <a:rPr lang="en-US" sz="3999" dirty="0" err="1">
                <a:solidFill>
                  <a:srgbClr val="473B3B"/>
                </a:solidFill>
                <a:latin typeface="Roboto Condensed Italics"/>
              </a:rPr>
              <a:t>bức</a:t>
            </a:r>
            <a:r>
              <a:rPr lang="en-US" sz="3999" dirty="0">
                <a:solidFill>
                  <a:srgbClr val="473B3B"/>
                </a:solidFill>
                <a:latin typeface="Roboto Condensed Italics"/>
              </a:rPr>
              <a:t> </a:t>
            </a:r>
            <a:r>
              <a:rPr lang="en-US" sz="3999" dirty="0" err="1">
                <a:solidFill>
                  <a:srgbClr val="473B3B"/>
                </a:solidFill>
                <a:latin typeface="Roboto Condensed Italics"/>
              </a:rPr>
              <a:t>tranh</a:t>
            </a:r>
            <a:r>
              <a:rPr lang="en-US" sz="3999" dirty="0">
                <a:solidFill>
                  <a:srgbClr val="473B3B"/>
                </a:solidFill>
                <a:latin typeface="Roboto Condensed Italics"/>
              </a:rPr>
              <a:t> </a:t>
            </a:r>
            <a:r>
              <a:rPr lang="en-US" sz="3999" dirty="0" err="1">
                <a:solidFill>
                  <a:srgbClr val="473B3B"/>
                </a:solidFill>
                <a:latin typeface="Roboto Condensed Italics"/>
              </a:rPr>
              <a:t>thiên</a:t>
            </a:r>
            <a:r>
              <a:rPr lang="en-US" sz="3999" dirty="0">
                <a:solidFill>
                  <a:srgbClr val="473B3B"/>
                </a:solidFill>
                <a:latin typeface="Roboto Condensed Italics"/>
              </a:rPr>
              <a:t> </a:t>
            </a:r>
            <a:r>
              <a:rPr lang="en-US" sz="3999" dirty="0" err="1">
                <a:solidFill>
                  <a:srgbClr val="473B3B"/>
                </a:solidFill>
                <a:latin typeface="Roboto Condensed Italics"/>
              </a:rPr>
              <a:t>nhiên</a:t>
            </a:r>
            <a:r>
              <a:rPr lang="en-US" sz="3999" dirty="0">
                <a:solidFill>
                  <a:srgbClr val="473B3B"/>
                </a:solidFill>
                <a:latin typeface="Roboto Condensed Italics"/>
              </a:rPr>
              <a:t> </a:t>
            </a:r>
            <a:r>
              <a:rPr lang="en-US" sz="3999" dirty="0" err="1">
                <a:solidFill>
                  <a:srgbClr val="473B3B"/>
                </a:solidFill>
                <a:latin typeface="Roboto Condensed Italics"/>
              </a:rPr>
              <a:t>như</a:t>
            </a:r>
            <a:r>
              <a:rPr lang="en-US" sz="3999" dirty="0">
                <a:solidFill>
                  <a:srgbClr val="473B3B"/>
                </a:solidFill>
                <a:latin typeface="Roboto Condensed Italics"/>
              </a:rPr>
              <a:t> </a:t>
            </a:r>
            <a:r>
              <a:rPr lang="en-US" sz="3999" dirty="0" err="1">
                <a:solidFill>
                  <a:srgbClr val="473B3B"/>
                </a:solidFill>
                <a:latin typeface="Roboto Condensed Italics"/>
              </a:rPr>
              <a:t>thời</a:t>
            </a:r>
            <a:r>
              <a:rPr lang="en-US" sz="3999" dirty="0">
                <a:solidFill>
                  <a:srgbClr val="473B3B"/>
                </a:solidFill>
                <a:latin typeface="Roboto Condensed Italics"/>
              </a:rPr>
              <a:t> </a:t>
            </a:r>
            <a:r>
              <a:rPr lang="en-US" sz="3999" dirty="0" err="1">
                <a:solidFill>
                  <a:srgbClr val="473B3B"/>
                </a:solidFill>
                <a:latin typeface="Roboto Condensed Italics"/>
              </a:rPr>
              <a:t>gian</a:t>
            </a:r>
            <a:r>
              <a:rPr lang="en-US" sz="3999" dirty="0">
                <a:solidFill>
                  <a:srgbClr val="473B3B"/>
                </a:solidFill>
                <a:latin typeface="Roboto Condensed Italics"/>
              </a:rPr>
              <a:t>, </a:t>
            </a:r>
            <a:r>
              <a:rPr lang="en-US" sz="3999" dirty="0" err="1">
                <a:solidFill>
                  <a:srgbClr val="473B3B"/>
                </a:solidFill>
                <a:latin typeface="Roboto Condensed Italics"/>
              </a:rPr>
              <a:t>không</a:t>
            </a:r>
            <a:r>
              <a:rPr lang="en-US" sz="3999" dirty="0">
                <a:solidFill>
                  <a:srgbClr val="473B3B"/>
                </a:solidFill>
                <a:latin typeface="Roboto Condensed Italics"/>
              </a:rPr>
              <a:t> </a:t>
            </a:r>
            <a:r>
              <a:rPr lang="en-US" sz="3999" dirty="0" err="1">
                <a:solidFill>
                  <a:srgbClr val="473B3B"/>
                </a:solidFill>
                <a:latin typeface="Roboto Condensed Italics"/>
              </a:rPr>
              <a:t>gian</a:t>
            </a:r>
            <a:r>
              <a:rPr lang="en-US" sz="3999" dirty="0">
                <a:solidFill>
                  <a:srgbClr val="473B3B"/>
                </a:solidFill>
                <a:latin typeface="Roboto Condensed Italics"/>
              </a:rPr>
              <a:t>, </a:t>
            </a:r>
            <a:r>
              <a:rPr lang="en-US" sz="3999" dirty="0" err="1">
                <a:solidFill>
                  <a:srgbClr val="473B3B"/>
                </a:solidFill>
                <a:latin typeface="Roboto Condensed Italics"/>
              </a:rPr>
              <a:t>sự</a:t>
            </a:r>
            <a:r>
              <a:rPr lang="en-US" sz="3999" dirty="0">
                <a:solidFill>
                  <a:srgbClr val="473B3B"/>
                </a:solidFill>
                <a:latin typeface="Roboto Condensed Italics"/>
              </a:rPr>
              <a:t> </a:t>
            </a:r>
            <a:r>
              <a:rPr lang="en-US" sz="3999" dirty="0" err="1">
                <a:solidFill>
                  <a:srgbClr val="473B3B"/>
                </a:solidFill>
                <a:latin typeface="Roboto Condensed Italics"/>
              </a:rPr>
              <a:t>vật</a:t>
            </a:r>
            <a:r>
              <a:rPr lang="en-US" sz="3999" dirty="0">
                <a:solidFill>
                  <a:srgbClr val="473B3B"/>
                </a:solidFill>
                <a:latin typeface="Roboto Condensed Italics"/>
              </a:rPr>
              <a:t> </a:t>
            </a:r>
            <a:r>
              <a:rPr lang="en-US" sz="3999" dirty="0" err="1">
                <a:solidFill>
                  <a:srgbClr val="473B3B"/>
                </a:solidFill>
                <a:latin typeface="Roboto Condensed Italics"/>
              </a:rPr>
              <a:t>tác</a:t>
            </a:r>
            <a:r>
              <a:rPr lang="en-US" sz="3999" dirty="0">
                <a:solidFill>
                  <a:srgbClr val="473B3B"/>
                </a:solidFill>
                <a:latin typeface="Roboto Condensed Italics"/>
              </a:rPr>
              <a:t> </a:t>
            </a:r>
            <a:r>
              <a:rPr lang="en-US" sz="3999" dirty="0" err="1">
                <a:solidFill>
                  <a:srgbClr val="473B3B"/>
                </a:solidFill>
                <a:latin typeface="Roboto Condensed Italics"/>
              </a:rPr>
              <a:t>giả</a:t>
            </a:r>
            <a:r>
              <a:rPr lang="en-US" sz="3999" dirty="0">
                <a:solidFill>
                  <a:srgbClr val="473B3B"/>
                </a:solidFill>
                <a:latin typeface="Roboto Condensed Italics"/>
              </a:rPr>
              <a:t> </a:t>
            </a:r>
            <a:r>
              <a:rPr lang="en-US" sz="3999" dirty="0" err="1">
                <a:solidFill>
                  <a:srgbClr val="473B3B"/>
                </a:solidFill>
                <a:latin typeface="Roboto Condensed Italics"/>
              </a:rPr>
              <a:t>đã</a:t>
            </a:r>
            <a:r>
              <a:rPr lang="en-US" sz="3999" dirty="0">
                <a:solidFill>
                  <a:srgbClr val="473B3B"/>
                </a:solidFill>
                <a:latin typeface="Roboto Condensed Italics"/>
              </a:rPr>
              <a:t> </a:t>
            </a:r>
            <a:r>
              <a:rPr lang="en-US" sz="3999" dirty="0" err="1">
                <a:solidFill>
                  <a:srgbClr val="473B3B"/>
                </a:solidFill>
                <a:latin typeface="Roboto Condensed Italics"/>
              </a:rPr>
              <a:t>thể</a:t>
            </a:r>
            <a:r>
              <a:rPr lang="en-US" sz="3999" dirty="0">
                <a:solidFill>
                  <a:srgbClr val="473B3B"/>
                </a:solidFill>
                <a:latin typeface="Roboto Condensed Italics"/>
              </a:rPr>
              <a:t> </a:t>
            </a:r>
            <a:r>
              <a:rPr lang="en-US" sz="3999" dirty="0" err="1">
                <a:solidFill>
                  <a:srgbClr val="473B3B"/>
                </a:solidFill>
                <a:latin typeface="Roboto Condensed Italics"/>
              </a:rPr>
              <a:t>hiện</a:t>
            </a:r>
            <a:r>
              <a:rPr lang="en-US" sz="3999" dirty="0">
                <a:solidFill>
                  <a:srgbClr val="473B3B"/>
                </a:solidFill>
                <a:latin typeface="Roboto Condensed Italics"/>
              </a:rPr>
              <a:t> </a:t>
            </a:r>
            <a:r>
              <a:rPr lang="en-US" sz="3999" dirty="0" err="1">
                <a:solidFill>
                  <a:srgbClr val="473B3B"/>
                </a:solidFill>
                <a:latin typeface="Roboto Condensed Italics"/>
              </a:rPr>
              <a:t>ngụ</a:t>
            </a:r>
            <a:r>
              <a:rPr lang="en-US" sz="3999" dirty="0">
                <a:solidFill>
                  <a:srgbClr val="473B3B"/>
                </a:solidFill>
                <a:latin typeface="Roboto Condensed Italics"/>
              </a:rPr>
              <a:t> ý </a:t>
            </a:r>
            <a:r>
              <a:rPr lang="en-US" sz="3999" dirty="0" err="1">
                <a:solidFill>
                  <a:srgbClr val="473B3B"/>
                </a:solidFill>
                <a:latin typeface="Roboto Condensed Italics"/>
              </a:rPr>
              <a:t>tâm</a:t>
            </a:r>
            <a:r>
              <a:rPr lang="en-US" sz="3999" dirty="0">
                <a:solidFill>
                  <a:srgbClr val="473B3B"/>
                </a:solidFill>
                <a:latin typeface="Roboto Condensed Italics"/>
              </a:rPr>
              <a:t> </a:t>
            </a:r>
            <a:r>
              <a:rPr lang="en-US" sz="3999" dirty="0" err="1">
                <a:solidFill>
                  <a:srgbClr val="473B3B"/>
                </a:solidFill>
                <a:latin typeface="Roboto Condensed Italics"/>
              </a:rPr>
              <a:t>trạng</a:t>
            </a:r>
            <a:r>
              <a:rPr lang="en-US" sz="3999" dirty="0">
                <a:solidFill>
                  <a:srgbClr val="473B3B"/>
                </a:solidFill>
                <a:latin typeface="Roboto Condensed Italics"/>
              </a:rPr>
              <a:t> </a:t>
            </a:r>
            <a:r>
              <a:rPr lang="en-US" sz="3999" dirty="0" err="1">
                <a:solidFill>
                  <a:srgbClr val="473B3B"/>
                </a:solidFill>
                <a:latin typeface="Roboto Condensed Italics"/>
              </a:rPr>
              <a:t>của</a:t>
            </a:r>
            <a:r>
              <a:rPr lang="en-US" sz="3999" dirty="0">
                <a:solidFill>
                  <a:srgbClr val="473B3B"/>
                </a:solidFill>
                <a:latin typeface="Roboto Condensed Italics"/>
              </a:rPr>
              <a:t> </a:t>
            </a:r>
            <a:r>
              <a:rPr lang="en-US" sz="3999" dirty="0" err="1">
                <a:solidFill>
                  <a:srgbClr val="473B3B"/>
                </a:solidFill>
                <a:latin typeface="Roboto Condensed Italics"/>
              </a:rPr>
              <a:t>nhân</a:t>
            </a:r>
            <a:r>
              <a:rPr lang="en-US" sz="3999" dirty="0">
                <a:solidFill>
                  <a:srgbClr val="473B3B"/>
                </a:solidFill>
                <a:latin typeface="Roboto Condensed Italics"/>
              </a:rPr>
              <a:t> </a:t>
            </a:r>
            <a:r>
              <a:rPr lang="en-US" sz="3999" dirty="0" err="1">
                <a:solidFill>
                  <a:srgbClr val="473B3B"/>
                </a:solidFill>
                <a:latin typeface="Roboto Condensed Italics"/>
              </a:rPr>
              <a:t>vật</a:t>
            </a:r>
            <a:r>
              <a:rPr lang="en-US" sz="3999" dirty="0">
                <a:solidFill>
                  <a:srgbClr val="473B3B"/>
                </a:solidFill>
                <a:latin typeface="Roboto Condensed Italics"/>
              </a:rPr>
              <a:t> </a:t>
            </a:r>
            <a:r>
              <a:rPr lang="en-US" sz="3999" dirty="0" err="1">
                <a:solidFill>
                  <a:srgbClr val="473B3B"/>
                </a:solidFill>
                <a:latin typeface="Roboto Condensed Italics"/>
              </a:rPr>
              <a:t>thật</a:t>
            </a:r>
            <a:r>
              <a:rPr lang="en-US" sz="3999" dirty="0">
                <a:solidFill>
                  <a:srgbClr val="473B3B"/>
                </a:solidFill>
                <a:latin typeface="Roboto Condensed Italics"/>
              </a:rPr>
              <a:t> </a:t>
            </a:r>
            <a:r>
              <a:rPr lang="en-US" sz="3999" dirty="0" err="1">
                <a:solidFill>
                  <a:srgbClr val="473B3B"/>
                </a:solidFill>
                <a:latin typeface="Roboto Condensed Italics"/>
              </a:rPr>
              <a:t>ấn</a:t>
            </a:r>
            <a:r>
              <a:rPr lang="en-US" sz="3999" dirty="0">
                <a:solidFill>
                  <a:srgbClr val="473B3B"/>
                </a:solidFill>
                <a:latin typeface="Roboto Condensed Italics"/>
              </a:rPr>
              <a:t> </a:t>
            </a:r>
            <a:r>
              <a:rPr lang="en-US" sz="3999" dirty="0" err="1">
                <a:solidFill>
                  <a:srgbClr val="473B3B"/>
                </a:solidFill>
                <a:latin typeface="Roboto Condensed Italics"/>
              </a:rPr>
              <a:t>tượng</a:t>
            </a:r>
            <a:r>
              <a:rPr lang="en-US" sz="3999" dirty="0">
                <a:solidFill>
                  <a:srgbClr val="473B3B"/>
                </a:solidFill>
                <a:latin typeface="Roboto Condensed Italics"/>
              </a:rPr>
              <a:t>.</a:t>
            </a:r>
          </a:p>
          <a:p>
            <a:pPr algn="just">
              <a:lnSpc>
                <a:spcPts val="5599"/>
              </a:lnSpc>
              <a:spcBef>
                <a:spcPct val="0"/>
              </a:spcBef>
            </a:pPr>
            <a:r>
              <a:rPr lang="en-US" sz="3999" dirty="0">
                <a:solidFill>
                  <a:srgbClr val="473B3B"/>
                </a:solidFill>
                <a:latin typeface="Roboto Condensed Italics"/>
              </a:rPr>
              <a:t>+  </a:t>
            </a:r>
            <a:r>
              <a:rPr lang="en-US" sz="3999" dirty="0" err="1">
                <a:solidFill>
                  <a:srgbClr val="473B3B"/>
                </a:solidFill>
                <a:latin typeface="Roboto Condensed Italics"/>
              </a:rPr>
              <a:t>Thế</a:t>
            </a:r>
            <a:r>
              <a:rPr lang="en-US" sz="3999" dirty="0">
                <a:solidFill>
                  <a:srgbClr val="473B3B"/>
                </a:solidFill>
                <a:latin typeface="Roboto Condensed Italics"/>
              </a:rPr>
              <a:t> </a:t>
            </a:r>
            <a:r>
              <a:rPr lang="en-US" sz="3999" dirty="0" err="1">
                <a:solidFill>
                  <a:srgbClr val="473B3B"/>
                </a:solidFill>
                <a:latin typeface="Roboto Condensed Italics"/>
              </a:rPr>
              <a:t>giới</a:t>
            </a:r>
            <a:r>
              <a:rPr lang="en-US" sz="3999" dirty="0">
                <a:solidFill>
                  <a:srgbClr val="473B3B"/>
                </a:solidFill>
                <a:latin typeface="Roboto Condensed Italics"/>
              </a:rPr>
              <a:t> </a:t>
            </a:r>
            <a:r>
              <a:rPr lang="en-US" sz="3999" dirty="0" err="1">
                <a:solidFill>
                  <a:srgbClr val="473B3B"/>
                </a:solidFill>
                <a:latin typeface="Roboto Condensed Italics"/>
              </a:rPr>
              <a:t>nội</a:t>
            </a:r>
            <a:r>
              <a:rPr lang="en-US" sz="3999" dirty="0">
                <a:solidFill>
                  <a:srgbClr val="473B3B"/>
                </a:solidFill>
                <a:latin typeface="Roboto Condensed Italics"/>
              </a:rPr>
              <a:t> </a:t>
            </a:r>
            <a:r>
              <a:rPr lang="en-US" sz="3999" dirty="0" err="1">
                <a:solidFill>
                  <a:srgbClr val="473B3B"/>
                </a:solidFill>
                <a:latin typeface="Roboto Condensed Italics"/>
              </a:rPr>
              <a:t>tâm</a:t>
            </a:r>
            <a:r>
              <a:rPr lang="en-US" sz="3999" dirty="0">
                <a:solidFill>
                  <a:srgbClr val="473B3B"/>
                </a:solidFill>
                <a:latin typeface="Roboto Condensed Italics"/>
              </a:rPr>
              <a:t> </a:t>
            </a:r>
            <a:r>
              <a:rPr lang="en-US" sz="3999" dirty="0" err="1">
                <a:solidFill>
                  <a:srgbClr val="473B3B"/>
                </a:solidFill>
                <a:latin typeface="Roboto Condensed Italics"/>
              </a:rPr>
              <a:t>nhân</a:t>
            </a:r>
            <a:r>
              <a:rPr lang="en-US" sz="3999" dirty="0">
                <a:solidFill>
                  <a:srgbClr val="473B3B"/>
                </a:solidFill>
                <a:latin typeface="Roboto Condensed Italics"/>
              </a:rPr>
              <a:t> </a:t>
            </a:r>
            <a:r>
              <a:rPr lang="en-US" sz="3999" dirty="0" err="1">
                <a:solidFill>
                  <a:srgbClr val="473B3B"/>
                </a:solidFill>
                <a:latin typeface="Roboto Condensed Italics"/>
              </a:rPr>
              <a:t>vật</a:t>
            </a:r>
            <a:r>
              <a:rPr lang="en-US" sz="3999" dirty="0">
                <a:solidFill>
                  <a:srgbClr val="473B3B"/>
                </a:solidFill>
                <a:latin typeface="Roboto Condensed Italics"/>
              </a:rPr>
              <a:t> </a:t>
            </a:r>
            <a:r>
              <a:rPr lang="en-US" sz="3999" dirty="0" err="1">
                <a:solidFill>
                  <a:srgbClr val="473B3B"/>
                </a:solidFill>
                <a:latin typeface="Roboto Condensed Italics"/>
              </a:rPr>
              <a:t>được</a:t>
            </a:r>
            <a:r>
              <a:rPr lang="en-US" sz="3999" dirty="0">
                <a:solidFill>
                  <a:srgbClr val="473B3B"/>
                </a:solidFill>
                <a:latin typeface="Roboto Condensed Italics"/>
              </a:rPr>
              <a:t> </a:t>
            </a:r>
            <a:r>
              <a:rPr lang="en-US" sz="3999" dirty="0" err="1">
                <a:solidFill>
                  <a:srgbClr val="473B3B"/>
                </a:solidFill>
                <a:latin typeface="Roboto Condensed Italics"/>
              </a:rPr>
              <a:t>thể</a:t>
            </a:r>
            <a:r>
              <a:rPr lang="en-US" sz="3999" dirty="0">
                <a:solidFill>
                  <a:srgbClr val="473B3B"/>
                </a:solidFill>
                <a:latin typeface="Roboto Condensed Italics"/>
              </a:rPr>
              <a:t> </a:t>
            </a:r>
            <a:r>
              <a:rPr lang="en-US" sz="3999" dirty="0" err="1">
                <a:solidFill>
                  <a:srgbClr val="473B3B"/>
                </a:solidFill>
                <a:latin typeface="Roboto Condensed Italics"/>
              </a:rPr>
              <a:t>hiện</a:t>
            </a:r>
            <a:r>
              <a:rPr lang="en-US" sz="3999" dirty="0">
                <a:solidFill>
                  <a:srgbClr val="473B3B"/>
                </a:solidFill>
                <a:latin typeface="Roboto Condensed Italics"/>
              </a:rPr>
              <a:t> </a:t>
            </a:r>
            <a:r>
              <a:rPr lang="en-US" sz="3999" dirty="0" err="1">
                <a:solidFill>
                  <a:srgbClr val="473B3B"/>
                </a:solidFill>
                <a:latin typeface="Roboto Condensed Italics"/>
              </a:rPr>
              <a:t>bằng</a:t>
            </a:r>
            <a:r>
              <a:rPr lang="en-US" sz="3999" dirty="0">
                <a:solidFill>
                  <a:srgbClr val="473B3B"/>
                </a:solidFill>
                <a:latin typeface="Roboto Condensed Italics"/>
              </a:rPr>
              <a:t> </a:t>
            </a:r>
            <a:r>
              <a:rPr lang="en-US" sz="3999" dirty="0" err="1">
                <a:solidFill>
                  <a:srgbClr val="473B3B"/>
                </a:solidFill>
                <a:latin typeface="Roboto Condensed Italics"/>
              </a:rPr>
              <a:t>ngôn</a:t>
            </a:r>
            <a:r>
              <a:rPr lang="en-US" sz="3999" dirty="0">
                <a:solidFill>
                  <a:srgbClr val="473B3B"/>
                </a:solidFill>
                <a:latin typeface="Roboto Condensed Italics"/>
              </a:rPr>
              <a:t> </a:t>
            </a:r>
            <a:r>
              <a:rPr lang="en-US" sz="3999" dirty="0" err="1">
                <a:solidFill>
                  <a:srgbClr val="473B3B"/>
                </a:solidFill>
                <a:latin typeface="Roboto Condensed Italics"/>
              </a:rPr>
              <a:t>ngữ</a:t>
            </a:r>
            <a:r>
              <a:rPr lang="en-US" sz="3999" dirty="0">
                <a:solidFill>
                  <a:srgbClr val="473B3B"/>
                </a:solidFill>
                <a:latin typeface="Roboto Condensed Italics"/>
              </a:rPr>
              <a:t> </a:t>
            </a:r>
            <a:r>
              <a:rPr lang="en-US" sz="3999" dirty="0" err="1">
                <a:solidFill>
                  <a:srgbClr val="473B3B"/>
                </a:solidFill>
                <a:latin typeface="Roboto Condensed Italics"/>
              </a:rPr>
              <a:t>đối</a:t>
            </a:r>
            <a:r>
              <a:rPr lang="en-US" sz="3999" dirty="0">
                <a:solidFill>
                  <a:srgbClr val="473B3B"/>
                </a:solidFill>
                <a:latin typeface="Roboto Condensed Italics"/>
              </a:rPr>
              <a:t> </a:t>
            </a:r>
            <a:r>
              <a:rPr lang="en-US" sz="3999" dirty="0" err="1">
                <a:solidFill>
                  <a:srgbClr val="473B3B"/>
                </a:solidFill>
                <a:latin typeface="Roboto Condensed Italics"/>
              </a:rPr>
              <a:t>thoại</a:t>
            </a:r>
            <a:r>
              <a:rPr lang="en-US" sz="3999" dirty="0">
                <a:solidFill>
                  <a:srgbClr val="473B3B"/>
                </a:solidFill>
                <a:latin typeface="Roboto Condensed Italics"/>
              </a:rPr>
              <a:t> </a:t>
            </a:r>
            <a:r>
              <a:rPr lang="en-US" sz="3999" dirty="0" err="1">
                <a:solidFill>
                  <a:srgbClr val="473B3B"/>
                </a:solidFill>
                <a:latin typeface="Roboto Condensed Italics"/>
              </a:rPr>
              <a:t>và</a:t>
            </a:r>
            <a:r>
              <a:rPr lang="en-US" sz="3999" dirty="0">
                <a:solidFill>
                  <a:srgbClr val="473B3B"/>
                </a:solidFill>
                <a:latin typeface="Roboto Condensed Italics"/>
              </a:rPr>
              <a:t> </a:t>
            </a:r>
            <a:r>
              <a:rPr lang="en-US" sz="3999" dirty="0" err="1">
                <a:solidFill>
                  <a:srgbClr val="473B3B"/>
                </a:solidFill>
                <a:latin typeface="Roboto Condensed Italics"/>
              </a:rPr>
              <a:t>độc</a:t>
            </a:r>
            <a:r>
              <a:rPr lang="en-US" sz="3999" dirty="0">
                <a:solidFill>
                  <a:srgbClr val="473B3B"/>
                </a:solidFill>
                <a:latin typeface="Roboto Condensed Italics"/>
              </a:rPr>
              <a:t> </a:t>
            </a:r>
            <a:r>
              <a:rPr lang="en-US" sz="3999" dirty="0" err="1">
                <a:solidFill>
                  <a:srgbClr val="473B3B"/>
                </a:solidFill>
                <a:latin typeface="Roboto Condensed Italics"/>
              </a:rPr>
              <a:t>thoại</a:t>
            </a:r>
            <a:r>
              <a:rPr lang="en-US" sz="3999" dirty="0">
                <a:solidFill>
                  <a:srgbClr val="473B3B"/>
                </a:solidFill>
                <a:latin typeface="Roboto Condensed Italics"/>
              </a:rPr>
              <a:t> </a:t>
            </a:r>
            <a:r>
              <a:rPr lang="en-US" sz="3999" dirty="0" err="1">
                <a:solidFill>
                  <a:srgbClr val="473B3B"/>
                </a:solidFill>
                <a:latin typeface="Roboto Condensed Italics"/>
              </a:rPr>
              <a:t>bằng</a:t>
            </a:r>
            <a:r>
              <a:rPr lang="en-US" sz="3999" dirty="0">
                <a:solidFill>
                  <a:srgbClr val="473B3B"/>
                </a:solidFill>
                <a:latin typeface="Roboto Condensed Italics"/>
              </a:rPr>
              <a:t> </a:t>
            </a:r>
            <a:r>
              <a:rPr lang="en-US" sz="3999" dirty="0" err="1">
                <a:solidFill>
                  <a:srgbClr val="473B3B"/>
                </a:solidFill>
                <a:latin typeface="Roboto Condensed Italics"/>
              </a:rPr>
              <a:t>phương</a:t>
            </a:r>
            <a:r>
              <a:rPr lang="en-US" sz="3999" dirty="0">
                <a:solidFill>
                  <a:srgbClr val="473B3B"/>
                </a:solidFill>
                <a:latin typeface="Roboto Condensed Italics"/>
              </a:rPr>
              <a:t> </a:t>
            </a:r>
            <a:r>
              <a:rPr lang="en-US" sz="3999" dirty="0" err="1">
                <a:solidFill>
                  <a:srgbClr val="473B3B"/>
                </a:solidFill>
                <a:latin typeface="Roboto Condensed Italics"/>
              </a:rPr>
              <a:t>pháp</a:t>
            </a:r>
            <a:r>
              <a:rPr lang="en-US" sz="3999" dirty="0">
                <a:solidFill>
                  <a:srgbClr val="473B3B"/>
                </a:solidFill>
                <a:latin typeface="Roboto Condensed Italics"/>
              </a:rPr>
              <a:t> </a:t>
            </a:r>
            <a:r>
              <a:rPr lang="en-US" sz="3999" dirty="0" err="1">
                <a:solidFill>
                  <a:srgbClr val="473B3B"/>
                </a:solidFill>
                <a:latin typeface="Roboto Condensed Italics"/>
              </a:rPr>
              <a:t>tả</a:t>
            </a:r>
            <a:r>
              <a:rPr lang="en-US" sz="3999" dirty="0">
                <a:solidFill>
                  <a:srgbClr val="473B3B"/>
                </a:solidFill>
                <a:latin typeface="Roboto Condensed Italics"/>
              </a:rPr>
              <a:t> </a:t>
            </a:r>
            <a:r>
              <a:rPr lang="en-US" sz="3999" dirty="0" err="1">
                <a:solidFill>
                  <a:srgbClr val="473B3B"/>
                </a:solidFill>
                <a:latin typeface="Roboto Condensed Italics"/>
              </a:rPr>
              <a:t>cảnh</a:t>
            </a:r>
            <a:r>
              <a:rPr lang="en-US" sz="3999" dirty="0">
                <a:solidFill>
                  <a:srgbClr val="473B3B"/>
                </a:solidFill>
                <a:latin typeface="Roboto Condensed Italics"/>
              </a:rPr>
              <a:t> </a:t>
            </a:r>
            <a:r>
              <a:rPr lang="en-US" sz="3999" dirty="0" err="1">
                <a:solidFill>
                  <a:srgbClr val="473B3B"/>
                </a:solidFill>
                <a:latin typeface="Roboto Condensed Italics"/>
              </a:rPr>
              <a:t>ngụ</a:t>
            </a:r>
            <a:r>
              <a:rPr lang="en-US" sz="3999" dirty="0">
                <a:solidFill>
                  <a:srgbClr val="473B3B"/>
                </a:solidFill>
                <a:latin typeface="Roboto Condensed Italics"/>
              </a:rPr>
              <a:t> </a:t>
            </a:r>
            <a:r>
              <a:rPr lang="en-US" sz="3999" dirty="0" err="1">
                <a:solidFill>
                  <a:srgbClr val="473B3B"/>
                </a:solidFill>
                <a:latin typeface="Roboto Condensed Italics"/>
              </a:rPr>
              <a:t>tình</a:t>
            </a:r>
            <a:r>
              <a:rPr lang="en-US" sz="3999" dirty="0">
                <a:solidFill>
                  <a:srgbClr val="473B3B"/>
                </a:solidFill>
                <a:latin typeface="Roboto Condensed Italics"/>
              </a:rPr>
              <a:t> </a:t>
            </a:r>
            <a:r>
              <a:rPr lang="en-US" sz="3999" dirty="0" err="1">
                <a:solidFill>
                  <a:srgbClr val="473B3B"/>
                </a:solidFill>
                <a:latin typeface="Roboto Condensed Italics"/>
              </a:rPr>
              <a:t>đã</a:t>
            </a:r>
            <a:r>
              <a:rPr lang="en-US" sz="3999" dirty="0">
                <a:solidFill>
                  <a:srgbClr val="473B3B"/>
                </a:solidFill>
                <a:latin typeface="Roboto Condensed Italics"/>
              </a:rPr>
              <a:t> </a:t>
            </a:r>
            <a:r>
              <a:rPr lang="en-US" sz="3999" dirty="0" err="1">
                <a:solidFill>
                  <a:srgbClr val="473B3B"/>
                </a:solidFill>
                <a:latin typeface="Roboto Condensed Italics"/>
              </a:rPr>
              <a:t>làm</a:t>
            </a:r>
            <a:r>
              <a:rPr lang="en-US" sz="3999" dirty="0">
                <a:solidFill>
                  <a:srgbClr val="473B3B"/>
                </a:solidFill>
                <a:latin typeface="Roboto Condensed Italics"/>
              </a:rPr>
              <a:t> </a:t>
            </a:r>
            <a:r>
              <a:rPr lang="en-US" sz="3999" dirty="0" err="1">
                <a:solidFill>
                  <a:srgbClr val="473B3B"/>
                </a:solidFill>
                <a:latin typeface="Roboto Condensed Italics"/>
              </a:rPr>
              <a:t>nên</a:t>
            </a:r>
            <a:r>
              <a:rPr lang="en-US" sz="3999" dirty="0">
                <a:solidFill>
                  <a:srgbClr val="473B3B"/>
                </a:solidFill>
                <a:latin typeface="Roboto Condensed Italics"/>
              </a:rPr>
              <a:t> </a:t>
            </a:r>
            <a:r>
              <a:rPr lang="en-US" sz="3999" dirty="0" err="1">
                <a:solidFill>
                  <a:srgbClr val="473B3B"/>
                </a:solidFill>
                <a:latin typeface="Roboto Condensed Italics"/>
              </a:rPr>
              <a:t>giá</a:t>
            </a:r>
            <a:r>
              <a:rPr lang="en-US" sz="3999" dirty="0">
                <a:solidFill>
                  <a:srgbClr val="473B3B"/>
                </a:solidFill>
                <a:latin typeface="Roboto Condensed Italics"/>
              </a:rPr>
              <a:t> </a:t>
            </a:r>
            <a:r>
              <a:rPr lang="en-US" sz="3999" dirty="0" err="1">
                <a:solidFill>
                  <a:srgbClr val="473B3B"/>
                </a:solidFill>
                <a:latin typeface="Roboto Condensed Italics"/>
              </a:rPr>
              <a:t>trị</a:t>
            </a:r>
            <a:r>
              <a:rPr lang="en-US" sz="3999" dirty="0">
                <a:solidFill>
                  <a:srgbClr val="473B3B"/>
                </a:solidFill>
                <a:latin typeface="Roboto Condensed Italics"/>
              </a:rPr>
              <a:t> </a:t>
            </a:r>
            <a:r>
              <a:rPr lang="en-US" sz="3999" dirty="0" err="1">
                <a:solidFill>
                  <a:srgbClr val="473B3B"/>
                </a:solidFill>
                <a:latin typeface="Roboto Condensed Italics"/>
              </a:rPr>
              <a:t>của</a:t>
            </a:r>
            <a:r>
              <a:rPr lang="en-US" sz="3999" dirty="0">
                <a:solidFill>
                  <a:srgbClr val="473B3B"/>
                </a:solidFill>
                <a:latin typeface="Roboto Condensed Italics"/>
              </a:rPr>
              <a:t> </a:t>
            </a:r>
            <a:r>
              <a:rPr lang="en-US" sz="3999" dirty="0" err="1">
                <a:solidFill>
                  <a:srgbClr val="473B3B"/>
                </a:solidFill>
                <a:latin typeface="Roboto Condensed Italics"/>
              </a:rPr>
              <a:t>đoạn</a:t>
            </a:r>
            <a:r>
              <a:rPr lang="en-US" sz="3999" dirty="0">
                <a:solidFill>
                  <a:srgbClr val="473B3B"/>
                </a:solidFill>
                <a:latin typeface="Roboto Condensed Italics"/>
              </a:rPr>
              <a:t> </a:t>
            </a:r>
            <a:r>
              <a:rPr lang="en-US" sz="3999" dirty="0" err="1">
                <a:solidFill>
                  <a:srgbClr val="473B3B"/>
                </a:solidFill>
                <a:latin typeface="Roboto Condensed Italics"/>
              </a:rPr>
              <a:t>trí</a:t>
            </a:r>
            <a:endParaRPr lang="en-US" sz="3999" dirty="0">
              <a:solidFill>
                <a:srgbClr val="473B3B"/>
              </a:solidFill>
              <a:latin typeface="Roboto Condensed Italics"/>
            </a:endParaRP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rot="-10800000">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a:stretch>
          </a:blipFill>
        </p:spPr>
      </p:sp>
      <p:sp>
        <p:nvSpPr>
          <p:cNvPr id="3" name="Freeform 3"/>
          <p:cNvSpPr/>
          <p:nvPr/>
        </p:nvSpPr>
        <p:spPr>
          <a:xfrm>
            <a:off x="-3264750" y="-667800"/>
            <a:ext cx="5169750" cy="5430200"/>
          </a:xfrm>
          <a:custGeom>
            <a:avLst/>
            <a:gdLst/>
            <a:ahLst/>
            <a:cxnLst/>
            <a:rect l="l" t="t" r="r" b="b"/>
            <a:pathLst>
              <a:path w="5169750" h="5430200">
                <a:moveTo>
                  <a:pt x="0" y="0"/>
                </a:moveTo>
                <a:lnTo>
                  <a:pt x="5169750" y="0"/>
                </a:lnTo>
                <a:lnTo>
                  <a:pt x="5169750" y="5430200"/>
                </a:lnTo>
                <a:lnTo>
                  <a:pt x="0" y="5430200"/>
                </a:lnTo>
                <a:lnTo>
                  <a:pt x="0" y="0"/>
                </a:lnTo>
                <a:close/>
              </a:path>
            </a:pathLst>
          </a:custGeom>
          <a:blipFill>
            <a:blip r:embed="rId4"/>
            <a:stretch>
              <a:fillRect/>
            </a:stretch>
          </a:blipFill>
        </p:spPr>
      </p:sp>
      <p:sp>
        <p:nvSpPr>
          <p:cNvPr id="4" name="Freeform 4"/>
          <p:cNvSpPr/>
          <p:nvPr/>
        </p:nvSpPr>
        <p:spPr>
          <a:xfrm>
            <a:off x="15942910" y="250960"/>
            <a:ext cx="1920140" cy="969000"/>
          </a:xfrm>
          <a:custGeom>
            <a:avLst/>
            <a:gdLst/>
            <a:ahLst/>
            <a:cxnLst/>
            <a:rect l="l" t="t" r="r" b="b"/>
            <a:pathLst>
              <a:path w="1920140" h="969000">
                <a:moveTo>
                  <a:pt x="0" y="0"/>
                </a:moveTo>
                <a:lnTo>
                  <a:pt x="1920140" y="0"/>
                </a:lnTo>
                <a:lnTo>
                  <a:pt x="1920140" y="969000"/>
                </a:lnTo>
                <a:lnTo>
                  <a:pt x="0" y="969000"/>
                </a:lnTo>
                <a:lnTo>
                  <a:pt x="0" y="0"/>
                </a:lnTo>
                <a:close/>
              </a:path>
            </a:pathLst>
          </a:custGeom>
          <a:blipFill>
            <a:blip r:embed="rId5"/>
            <a:stretch>
              <a:fillRect/>
            </a:stretch>
          </a:blipFill>
        </p:spPr>
      </p:sp>
      <p:sp>
        <p:nvSpPr>
          <p:cNvPr id="5" name="Freeform 5"/>
          <p:cNvSpPr/>
          <p:nvPr/>
        </p:nvSpPr>
        <p:spPr>
          <a:xfrm>
            <a:off x="-955999" y="6616156"/>
            <a:ext cx="20141184" cy="6680159"/>
          </a:xfrm>
          <a:custGeom>
            <a:avLst/>
            <a:gdLst/>
            <a:ahLst/>
            <a:cxnLst/>
            <a:rect l="l" t="t" r="r" b="b"/>
            <a:pathLst>
              <a:path w="20141184" h="6680159">
                <a:moveTo>
                  <a:pt x="0" y="0"/>
                </a:moveTo>
                <a:lnTo>
                  <a:pt x="20141184" y="0"/>
                </a:lnTo>
                <a:lnTo>
                  <a:pt x="20141184" y="6680160"/>
                </a:lnTo>
                <a:lnTo>
                  <a:pt x="0" y="6680160"/>
                </a:lnTo>
                <a:lnTo>
                  <a:pt x="0" y="0"/>
                </a:lnTo>
                <a:close/>
              </a:path>
            </a:pathLst>
          </a:custGeom>
          <a:blipFill>
            <a:blip r:embed="rId6">
              <a:alphaModFix amt="42000"/>
            </a:blip>
            <a:stretch>
              <a:fillRect/>
            </a:stretch>
          </a:blipFill>
        </p:spPr>
      </p:sp>
      <p:sp>
        <p:nvSpPr>
          <p:cNvPr id="6" name="Freeform 6"/>
          <p:cNvSpPr/>
          <p:nvPr/>
        </p:nvSpPr>
        <p:spPr>
          <a:xfrm flipH="1">
            <a:off x="16719912" y="5638800"/>
            <a:ext cx="2523624" cy="5772150"/>
          </a:xfrm>
          <a:custGeom>
            <a:avLst/>
            <a:gdLst/>
            <a:ahLst/>
            <a:cxnLst/>
            <a:rect l="l" t="t" r="r" b="b"/>
            <a:pathLst>
              <a:path w="2523624" h="5772150">
                <a:moveTo>
                  <a:pt x="2523624" y="0"/>
                </a:moveTo>
                <a:lnTo>
                  <a:pt x="0" y="0"/>
                </a:lnTo>
                <a:lnTo>
                  <a:pt x="0" y="5772150"/>
                </a:lnTo>
                <a:lnTo>
                  <a:pt x="2523624" y="5772150"/>
                </a:lnTo>
                <a:lnTo>
                  <a:pt x="2523624" y="0"/>
                </a:lnTo>
                <a:close/>
              </a:path>
            </a:pathLst>
          </a:custGeom>
          <a:blipFill>
            <a:blip r:embed="rId7"/>
            <a:stretch>
              <a:fillRect/>
            </a:stretch>
          </a:blipFill>
        </p:spPr>
      </p:sp>
      <p:sp>
        <p:nvSpPr>
          <p:cNvPr id="7" name="TextBox 7"/>
          <p:cNvSpPr txBox="1"/>
          <p:nvPr/>
        </p:nvSpPr>
        <p:spPr>
          <a:xfrm>
            <a:off x="1660126" y="933450"/>
            <a:ext cx="7912296" cy="804546"/>
          </a:xfrm>
          <a:prstGeom prst="rect">
            <a:avLst/>
          </a:prstGeom>
        </p:spPr>
        <p:txBody>
          <a:bodyPr lIns="0" tIns="0" rIns="0" bIns="0" rtlCol="0" anchor="t">
            <a:spAutoFit/>
          </a:bodyPr>
          <a:lstStyle/>
          <a:p>
            <a:pPr algn="just">
              <a:lnSpc>
                <a:spcPts val="6579"/>
              </a:lnSpc>
            </a:pPr>
            <a:r>
              <a:rPr lang="en-US" sz="4699">
                <a:solidFill>
                  <a:srgbClr val="473B3B"/>
                </a:solidFill>
                <a:latin typeface="Roboto Condensed Bold"/>
              </a:rPr>
              <a:t>c. Đặc sắc nghệ thuật</a:t>
            </a:r>
          </a:p>
        </p:txBody>
      </p:sp>
      <p:sp>
        <p:nvSpPr>
          <p:cNvPr id="8" name="TextBox 8"/>
          <p:cNvSpPr txBox="1"/>
          <p:nvPr/>
        </p:nvSpPr>
        <p:spPr>
          <a:xfrm>
            <a:off x="1660126" y="1952050"/>
            <a:ext cx="13793189" cy="4562146"/>
          </a:xfrm>
          <a:prstGeom prst="rect">
            <a:avLst/>
          </a:prstGeom>
        </p:spPr>
        <p:txBody>
          <a:bodyPr lIns="0" tIns="0" rIns="0" bIns="0" rtlCol="0" anchor="t">
            <a:spAutoFit/>
          </a:bodyPr>
          <a:lstStyle/>
          <a:p>
            <a:pPr marL="928368" lvl="1" indent="-464184" algn="just">
              <a:lnSpc>
                <a:spcPts val="6019"/>
              </a:lnSpc>
              <a:buFont typeface="Arial"/>
              <a:buChar char="•"/>
            </a:pPr>
            <a:r>
              <a:rPr lang="en-US" sz="4299" dirty="0" err="1">
                <a:solidFill>
                  <a:srgbClr val="B22033"/>
                </a:solidFill>
                <a:latin typeface="Roboto Condensed Bold"/>
              </a:rPr>
              <a:t>Nghệ</a:t>
            </a:r>
            <a:r>
              <a:rPr lang="en-US" sz="4299" dirty="0">
                <a:solidFill>
                  <a:srgbClr val="B22033"/>
                </a:solidFill>
                <a:latin typeface="Roboto Condensed Bold"/>
              </a:rPr>
              <a:t> </a:t>
            </a:r>
            <a:r>
              <a:rPr lang="en-US" sz="4299" dirty="0" err="1">
                <a:solidFill>
                  <a:srgbClr val="B22033"/>
                </a:solidFill>
                <a:latin typeface="Roboto Condensed Bold"/>
              </a:rPr>
              <a:t>thuật</a:t>
            </a:r>
            <a:r>
              <a:rPr lang="en-US" sz="4299" dirty="0">
                <a:solidFill>
                  <a:srgbClr val="B22033"/>
                </a:solidFill>
                <a:latin typeface="Roboto Condensed Bold"/>
              </a:rPr>
              <a:t> </a:t>
            </a:r>
            <a:r>
              <a:rPr lang="en-US" sz="4299" dirty="0" err="1">
                <a:solidFill>
                  <a:srgbClr val="B22033"/>
                </a:solidFill>
                <a:latin typeface="Roboto Condensed Bold"/>
              </a:rPr>
              <a:t>xây</a:t>
            </a:r>
            <a:r>
              <a:rPr lang="en-US" sz="4299" dirty="0">
                <a:solidFill>
                  <a:srgbClr val="B22033"/>
                </a:solidFill>
                <a:latin typeface="Roboto Condensed Bold"/>
              </a:rPr>
              <a:t> </a:t>
            </a:r>
            <a:r>
              <a:rPr lang="en-US" sz="4299" dirty="0" err="1">
                <a:solidFill>
                  <a:srgbClr val="B22033"/>
                </a:solidFill>
                <a:latin typeface="Roboto Condensed Bold"/>
              </a:rPr>
              <a:t>dựng</a:t>
            </a:r>
            <a:r>
              <a:rPr lang="en-US" sz="4299" dirty="0">
                <a:solidFill>
                  <a:srgbClr val="B22033"/>
                </a:solidFill>
                <a:latin typeface="Roboto Condensed Bold"/>
              </a:rPr>
              <a:t> </a:t>
            </a:r>
            <a:r>
              <a:rPr lang="en-US" sz="4299" dirty="0" err="1">
                <a:solidFill>
                  <a:srgbClr val="B22033"/>
                </a:solidFill>
                <a:latin typeface="Roboto Condensed Bold"/>
              </a:rPr>
              <a:t>nhân</a:t>
            </a:r>
            <a:r>
              <a:rPr lang="en-US" sz="4299" dirty="0">
                <a:solidFill>
                  <a:srgbClr val="B22033"/>
                </a:solidFill>
                <a:latin typeface="Roboto Condensed Bold"/>
              </a:rPr>
              <a:t> </a:t>
            </a:r>
            <a:r>
              <a:rPr lang="en-US" sz="4299" dirty="0" err="1">
                <a:solidFill>
                  <a:srgbClr val="B22033"/>
                </a:solidFill>
                <a:latin typeface="Roboto Condensed Bold"/>
              </a:rPr>
              <a:t>vật</a:t>
            </a:r>
            <a:r>
              <a:rPr lang="en-US" sz="4299" dirty="0">
                <a:solidFill>
                  <a:srgbClr val="473B3B"/>
                </a:solidFill>
                <a:latin typeface="Roboto Condensed"/>
              </a:rPr>
              <a:t>: </a:t>
            </a:r>
            <a:r>
              <a:rPr lang="en-US" sz="4299" dirty="0" err="1">
                <a:solidFill>
                  <a:srgbClr val="473B3B"/>
                </a:solidFill>
                <a:latin typeface="Roboto Condensed"/>
              </a:rPr>
              <a:t>khắc</a:t>
            </a:r>
            <a:r>
              <a:rPr lang="en-US" sz="4299" dirty="0">
                <a:solidFill>
                  <a:srgbClr val="473B3B"/>
                </a:solidFill>
                <a:latin typeface="Roboto Condensed"/>
              </a:rPr>
              <a:t> </a:t>
            </a:r>
            <a:r>
              <a:rPr lang="en-US" sz="4299" dirty="0" err="1">
                <a:solidFill>
                  <a:srgbClr val="473B3B"/>
                </a:solidFill>
                <a:latin typeface="Roboto Condensed"/>
              </a:rPr>
              <a:t>hoạ</a:t>
            </a:r>
            <a:r>
              <a:rPr lang="en-US" sz="4299" dirty="0">
                <a:solidFill>
                  <a:srgbClr val="473B3B"/>
                </a:solidFill>
                <a:latin typeface="Roboto Condensed"/>
              </a:rPr>
              <a:t> </a:t>
            </a:r>
            <a:r>
              <a:rPr lang="en-US" sz="4299" dirty="0" err="1">
                <a:solidFill>
                  <a:srgbClr val="473B3B"/>
                </a:solidFill>
                <a:latin typeface="Roboto Condensed"/>
              </a:rPr>
              <a:t>nhân</a:t>
            </a:r>
            <a:r>
              <a:rPr lang="en-US" sz="4299" dirty="0">
                <a:solidFill>
                  <a:srgbClr val="473B3B"/>
                </a:solidFill>
                <a:latin typeface="Roboto Condensed"/>
              </a:rPr>
              <a:t> </a:t>
            </a:r>
            <a:r>
              <a:rPr lang="en-US" sz="4299" dirty="0" err="1">
                <a:solidFill>
                  <a:srgbClr val="473B3B"/>
                </a:solidFill>
                <a:latin typeface="Roboto Condensed"/>
              </a:rPr>
              <a:t>vật</a:t>
            </a:r>
            <a:r>
              <a:rPr lang="en-US" sz="4299" dirty="0">
                <a:solidFill>
                  <a:srgbClr val="473B3B"/>
                </a:solidFill>
                <a:latin typeface="Roboto Condensed"/>
              </a:rPr>
              <a:t> ở </a:t>
            </a:r>
            <a:r>
              <a:rPr lang="en-US" sz="4299" dirty="0" err="1">
                <a:solidFill>
                  <a:srgbClr val="473B3B"/>
                </a:solidFill>
                <a:latin typeface="Roboto Condensed"/>
              </a:rPr>
              <a:t>cả</a:t>
            </a:r>
            <a:r>
              <a:rPr lang="en-US" sz="4299" dirty="0">
                <a:solidFill>
                  <a:srgbClr val="473B3B"/>
                </a:solidFill>
                <a:latin typeface="Roboto Condensed"/>
              </a:rPr>
              <a:t> </a:t>
            </a:r>
            <a:r>
              <a:rPr lang="en-US" sz="4299" dirty="0" err="1">
                <a:solidFill>
                  <a:srgbClr val="473B3B"/>
                </a:solidFill>
                <a:latin typeface="Roboto Condensed"/>
              </a:rPr>
              <a:t>hai</a:t>
            </a:r>
            <a:r>
              <a:rPr lang="en-US" sz="4299" dirty="0">
                <a:solidFill>
                  <a:srgbClr val="473B3B"/>
                </a:solidFill>
                <a:latin typeface="Roboto Condensed"/>
              </a:rPr>
              <a:t> </a:t>
            </a:r>
            <a:r>
              <a:rPr lang="en-US" sz="4299" dirty="0" err="1">
                <a:solidFill>
                  <a:srgbClr val="473B3B"/>
                </a:solidFill>
                <a:latin typeface="Roboto Condensed"/>
              </a:rPr>
              <a:t>phương</a:t>
            </a:r>
            <a:r>
              <a:rPr lang="en-US" sz="4299" dirty="0">
                <a:solidFill>
                  <a:srgbClr val="473B3B"/>
                </a:solidFill>
                <a:latin typeface="Roboto Condensed"/>
              </a:rPr>
              <a:t> </a:t>
            </a:r>
            <a:r>
              <a:rPr lang="en-US" sz="4299" dirty="0" err="1">
                <a:solidFill>
                  <a:srgbClr val="473B3B"/>
                </a:solidFill>
                <a:latin typeface="Roboto Condensed"/>
              </a:rPr>
              <a:t>diện</a:t>
            </a:r>
            <a:r>
              <a:rPr lang="en-US" sz="4299" dirty="0">
                <a:solidFill>
                  <a:srgbClr val="473B3B"/>
                </a:solidFill>
                <a:latin typeface="Roboto Condensed"/>
              </a:rPr>
              <a:t>: con </a:t>
            </a:r>
            <a:r>
              <a:rPr lang="en-US" sz="4299" dirty="0" err="1">
                <a:solidFill>
                  <a:srgbClr val="473B3B"/>
                </a:solidFill>
                <a:latin typeface="Roboto Condensed"/>
              </a:rPr>
              <a:t>người</a:t>
            </a:r>
            <a:r>
              <a:rPr lang="en-US" sz="4299" dirty="0">
                <a:solidFill>
                  <a:srgbClr val="473B3B"/>
                </a:solidFill>
                <a:latin typeface="Roboto Condensed"/>
              </a:rPr>
              <a:t> </a:t>
            </a:r>
            <a:r>
              <a:rPr lang="en-US" sz="4299" dirty="0" err="1">
                <a:solidFill>
                  <a:srgbClr val="473B3B"/>
                </a:solidFill>
                <a:latin typeface="Roboto Condensed"/>
              </a:rPr>
              <a:t>ngoại</a:t>
            </a:r>
            <a:r>
              <a:rPr lang="en-US" sz="4299" dirty="0">
                <a:solidFill>
                  <a:srgbClr val="473B3B"/>
                </a:solidFill>
                <a:latin typeface="Roboto Condensed"/>
              </a:rPr>
              <a:t> </a:t>
            </a:r>
            <a:r>
              <a:rPr lang="en-US" sz="4299" dirty="0" err="1">
                <a:solidFill>
                  <a:srgbClr val="473B3B"/>
                </a:solidFill>
                <a:latin typeface="Roboto Condensed"/>
              </a:rPr>
              <a:t>hiện</a:t>
            </a:r>
            <a:r>
              <a:rPr lang="en-US" sz="4299" dirty="0">
                <a:solidFill>
                  <a:srgbClr val="473B3B"/>
                </a:solidFill>
                <a:latin typeface="Roboto Condensed"/>
              </a:rPr>
              <a:t> </a:t>
            </a:r>
            <a:r>
              <a:rPr lang="en-US" sz="4299" dirty="0" err="1">
                <a:solidFill>
                  <a:srgbClr val="473B3B"/>
                </a:solidFill>
                <a:latin typeface="Roboto Condensed"/>
              </a:rPr>
              <a:t>với</a:t>
            </a:r>
            <a:r>
              <a:rPr lang="en-US" sz="4299" dirty="0">
                <a:solidFill>
                  <a:srgbClr val="473B3B"/>
                </a:solidFill>
                <a:latin typeface="Roboto Condensed"/>
              </a:rPr>
              <a:t> </a:t>
            </a:r>
            <a:r>
              <a:rPr lang="en-US" sz="4299" dirty="0" err="1">
                <a:solidFill>
                  <a:srgbClr val="473B3B"/>
                </a:solidFill>
                <a:latin typeface="Roboto Condensed"/>
              </a:rPr>
              <a:t>ngoại</a:t>
            </a:r>
            <a:r>
              <a:rPr lang="en-US" sz="4299" dirty="0">
                <a:solidFill>
                  <a:srgbClr val="473B3B"/>
                </a:solidFill>
                <a:latin typeface="Roboto Condensed"/>
              </a:rPr>
              <a:t> </a:t>
            </a:r>
            <a:r>
              <a:rPr lang="en-US" sz="4299" dirty="0" err="1">
                <a:solidFill>
                  <a:srgbClr val="473B3B"/>
                </a:solidFill>
                <a:latin typeface="Roboto Condensed"/>
              </a:rPr>
              <a:t>hình</a:t>
            </a:r>
            <a:r>
              <a:rPr lang="en-US" sz="4299" dirty="0">
                <a:solidFill>
                  <a:srgbClr val="473B3B"/>
                </a:solidFill>
                <a:latin typeface="Roboto Condensed"/>
              </a:rPr>
              <a:t>, </a:t>
            </a:r>
            <a:r>
              <a:rPr lang="en-US" sz="4299" dirty="0" err="1">
                <a:solidFill>
                  <a:srgbClr val="473B3B"/>
                </a:solidFill>
                <a:latin typeface="Roboto Condensed"/>
              </a:rPr>
              <a:t>cử</a:t>
            </a:r>
            <a:r>
              <a:rPr lang="en-US" sz="4299" dirty="0">
                <a:solidFill>
                  <a:srgbClr val="473B3B"/>
                </a:solidFill>
                <a:latin typeface="Roboto Condensed"/>
              </a:rPr>
              <a:t> </a:t>
            </a:r>
            <a:r>
              <a:rPr lang="en-US" sz="4299" dirty="0" err="1">
                <a:solidFill>
                  <a:srgbClr val="473B3B"/>
                </a:solidFill>
                <a:latin typeface="Roboto Condensed"/>
              </a:rPr>
              <a:t>chỉ</a:t>
            </a:r>
            <a:r>
              <a:rPr lang="en-US" sz="4299" dirty="0">
                <a:solidFill>
                  <a:srgbClr val="473B3B"/>
                </a:solidFill>
                <a:latin typeface="Roboto Condensed"/>
              </a:rPr>
              <a:t>, </a:t>
            </a:r>
            <a:r>
              <a:rPr lang="en-US" sz="4299" dirty="0" err="1">
                <a:solidFill>
                  <a:srgbClr val="473B3B"/>
                </a:solidFill>
                <a:latin typeface="Roboto Condensed"/>
              </a:rPr>
              <a:t>hành</a:t>
            </a:r>
            <a:r>
              <a:rPr lang="en-US" sz="4299" dirty="0">
                <a:solidFill>
                  <a:srgbClr val="473B3B"/>
                </a:solidFill>
                <a:latin typeface="Roboto Condensed"/>
              </a:rPr>
              <a:t> </a:t>
            </a:r>
            <a:r>
              <a:rPr lang="en-US" sz="4299" dirty="0" err="1">
                <a:solidFill>
                  <a:srgbClr val="473B3B"/>
                </a:solidFill>
                <a:latin typeface="Roboto Condensed"/>
              </a:rPr>
              <a:t>động</a:t>
            </a:r>
            <a:r>
              <a:rPr lang="en-US" sz="4299" dirty="0">
                <a:solidFill>
                  <a:srgbClr val="473B3B"/>
                </a:solidFill>
                <a:latin typeface="Roboto Condensed"/>
              </a:rPr>
              <a:t> </a:t>
            </a:r>
            <a:r>
              <a:rPr lang="en-US" sz="4299" dirty="0" err="1">
                <a:solidFill>
                  <a:srgbClr val="473B3B"/>
                </a:solidFill>
                <a:latin typeface="Roboto Condensed"/>
              </a:rPr>
              <a:t>và</a:t>
            </a:r>
            <a:r>
              <a:rPr lang="en-US" sz="4299" dirty="0">
                <a:solidFill>
                  <a:srgbClr val="473B3B"/>
                </a:solidFill>
                <a:latin typeface="Roboto Condensed"/>
              </a:rPr>
              <a:t> con </a:t>
            </a:r>
            <a:r>
              <a:rPr lang="en-US" sz="4299" dirty="0" err="1">
                <a:solidFill>
                  <a:srgbClr val="473B3B"/>
                </a:solidFill>
                <a:latin typeface="Roboto Condensed"/>
              </a:rPr>
              <a:t>người</a:t>
            </a:r>
            <a:r>
              <a:rPr lang="en-US" sz="4299" dirty="0">
                <a:solidFill>
                  <a:srgbClr val="473B3B"/>
                </a:solidFill>
                <a:latin typeface="Roboto Condensed"/>
              </a:rPr>
              <a:t> </a:t>
            </a:r>
            <a:r>
              <a:rPr lang="en-US" sz="4299" dirty="0" err="1">
                <a:solidFill>
                  <a:srgbClr val="473B3B"/>
                </a:solidFill>
                <a:latin typeface="Roboto Condensed"/>
              </a:rPr>
              <a:t>nội</a:t>
            </a:r>
            <a:r>
              <a:rPr lang="en-US" sz="4299" dirty="0">
                <a:solidFill>
                  <a:srgbClr val="473B3B"/>
                </a:solidFill>
                <a:latin typeface="Roboto Condensed"/>
              </a:rPr>
              <a:t> </a:t>
            </a:r>
            <a:r>
              <a:rPr lang="en-US" sz="4299" dirty="0" err="1">
                <a:solidFill>
                  <a:srgbClr val="473B3B"/>
                </a:solidFill>
                <a:latin typeface="Roboto Condensed"/>
              </a:rPr>
              <a:t>cảm</a:t>
            </a:r>
            <a:r>
              <a:rPr lang="en-US" sz="4299" dirty="0">
                <a:solidFill>
                  <a:srgbClr val="473B3B"/>
                </a:solidFill>
                <a:latin typeface="Roboto Condensed"/>
              </a:rPr>
              <a:t> </a:t>
            </a:r>
            <a:r>
              <a:rPr lang="en-US" sz="4299" dirty="0" err="1">
                <a:solidFill>
                  <a:srgbClr val="473B3B"/>
                </a:solidFill>
                <a:latin typeface="Roboto Condensed"/>
              </a:rPr>
              <a:t>với</a:t>
            </a:r>
            <a:r>
              <a:rPr lang="en-US" sz="4299" dirty="0">
                <a:solidFill>
                  <a:srgbClr val="473B3B"/>
                </a:solidFill>
                <a:latin typeface="Roboto Condensed"/>
              </a:rPr>
              <a:t> </a:t>
            </a:r>
            <a:r>
              <a:rPr lang="en-US" sz="4299" dirty="0" err="1">
                <a:solidFill>
                  <a:srgbClr val="473B3B"/>
                </a:solidFill>
                <a:latin typeface="Roboto Condensed"/>
              </a:rPr>
              <a:t>chiều</a:t>
            </a:r>
            <a:r>
              <a:rPr lang="en-US" sz="4299" dirty="0">
                <a:solidFill>
                  <a:srgbClr val="473B3B"/>
                </a:solidFill>
                <a:latin typeface="Roboto Condensed"/>
              </a:rPr>
              <a:t> </a:t>
            </a:r>
            <a:r>
              <a:rPr lang="en-US" sz="4299" dirty="0" err="1">
                <a:solidFill>
                  <a:srgbClr val="473B3B"/>
                </a:solidFill>
                <a:latin typeface="Roboto Condensed"/>
              </a:rPr>
              <a:t>sâu</a:t>
            </a:r>
            <a:r>
              <a:rPr lang="en-US" sz="4299" dirty="0">
                <a:solidFill>
                  <a:srgbClr val="473B3B"/>
                </a:solidFill>
                <a:latin typeface="Roboto Condensed"/>
              </a:rPr>
              <a:t> </a:t>
            </a:r>
            <a:r>
              <a:rPr lang="en-US" sz="4299" dirty="0" err="1">
                <a:solidFill>
                  <a:srgbClr val="473B3B"/>
                </a:solidFill>
                <a:latin typeface="Roboto Condensed"/>
              </a:rPr>
              <a:t>tâm</a:t>
            </a:r>
            <a:r>
              <a:rPr lang="en-US" sz="4299" dirty="0">
                <a:solidFill>
                  <a:srgbClr val="473B3B"/>
                </a:solidFill>
                <a:latin typeface="Roboto Condensed"/>
              </a:rPr>
              <a:t> </a:t>
            </a:r>
            <a:r>
              <a:rPr lang="en-US" sz="4299" dirty="0" err="1">
                <a:solidFill>
                  <a:srgbClr val="473B3B"/>
                </a:solidFill>
                <a:latin typeface="Roboto Condensed"/>
              </a:rPr>
              <a:t>lí</a:t>
            </a:r>
            <a:r>
              <a:rPr lang="en-US" sz="4299" dirty="0">
                <a:solidFill>
                  <a:srgbClr val="473B3B"/>
                </a:solidFill>
                <a:latin typeface="Roboto Condensed"/>
              </a:rPr>
              <a:t>. </a:t>
            </a:r>
            <a:r>
              <a:rPr lang="en-US" sz="4299" dirty="0" err="1">
                <a:solidFill>
                  <a:srgbClr val="473B3B"/>
                </a:solidFill>
                <a:latin typeface="Roboto Condensed"/>
              </a:rPr>
              <a:t>Tác</a:t>
            </a:r>
            <a:r>
              <a:rPr lang="en-US" sz="4299" dirty="0">
                <a:solidFill>
                  <a:srgbClr val="473B3B"/>
                </a:solidFill>
                <a:latin typeface="Roboto Condensed"/>
              </a:rPr>
              <a:t> </a:t>
            </a:r>
            <a:r>
              <a:rPr lang="en-US" sz="4299" dirty="0" err="1">
                <a:solidFill>
                  <a:srgbClr val="473B3B"/>
                </a:solidFill>
                <a:latin typeface="Roboto Condensed"/>
              </a:rPr>
              <a:t>giả</a:t>
            </a:r>
            <a:r>
              <a:rPr lang="en-US" sz="4299" dirty="0">
                <a:solidFill>
                  <a:srgbClr val="473B3B"/>
                </a:solidFill>
                <a:latin typeface="Roboto Condensed"/>
              </a:rPr>
              <a:t> </a:t>
            </a:r>
            <a:r>
              <a:rPr lang="en-US" sz="4299" dirty="0" err="1">
                <a:solidFill>
                  <a:srgbClr val="473B3B"/>
                </a:solidFill>
                <a:latin typeface="Roboto Condensed"/>
              </a:rPr>
              <a:t>kết</a:t>
            </a:r>
            <a:r>
              <a:rPr lang="en-US" sz="4299" dirty="0">
                <a:solidFill>
                  <a:srgbClr val="473B3B"/>
                </a:solidFill>
                <a:latin typeface="Roboto Condensed"/>
              </a:rPr>
              <a:t> </a:t>
            </a:r>
            <a:r>
              <a:rPr lang="en-US" sz="4299" dirty="0" err="1">
                <a:solidFill>
                  <a:srgbClr val="473B3B"/>
                </a:solidFill>
                <a:latin typeface="Roboto Condensed"/>
              </a:rPr>
              <a:t>hợp</a:t>
            </a:r>
            <a:r>
              <a:rPr lang="en-US" sz="4299" dirty="0">
                <a:solidFill>
                  <a:srgbClr val="473B3B"/>
                </a:solidFill>
                <a:latin typeface="Roboto Condensed"/>
              </a:rPr>
              <a:t> </a:t>
            </a:r>
            <a:r>
              <a:rPr lang="en-US" sz="4299" dirty="0" err="1">
                <a:solidFill>
                  <a:srgbClr val="473B3B"/>
                </a:solidFill>
                <a:latin typeface="Roboto Condensed"/>
              </a:rPr>
              <a:t>nhiều</a:t>
            </a:r>
            <a:r>
              <a:rPr lang="en-US" sz="4299" dirty="0">
                <a:solidFill>
                  <a:srgbClr val="473B3B"/>
                </a:solidFill>
                <a:latin typeface="Roboto Condensed"/>
              </a:rPr>
              <a:t> </a:t>
            </a:r>
            <a:r>
              <a:rPr lang="en-US" sz="4299" dirty="0" err="1">
                <a:solidFill>
                  <a:srgbClr val="473B3B"/>
                </a:solidFill>
                <a:latin typeface="Roboto Condensed"/>
              </a:rPr>
              <a:t>phương</a:t>
            </a:r>
            <a:r>
              <a:rPr lang="en-US" sz="4299" dirty="0">
                <a:solidFill>
                  <a:srgbClr val="473B3B"/>
                </a:solidFill>
                <a:latin typeface="Roboto Condensed"/>
              </a:rPr>
              <a:t> </a:t>
            </a:r>
            <a:r>
              <a:rPr lang="en-US" sz="4299" dirty="0" err="1">
                <a:solidFill>
                  <a:srgbClr val="473B3B"/>
                </a:solidFill>
                <a:latin typeface="Roboto Condensed"/>
              </a:rPr>
              <a:t>tiện</a:t>
            </a:r>
            <a:r>
              <a:rPr lang="en-US" sz="4299" dirty="0">
                <a:solidFill>
                  <a:srgbClr val="473B3B"/>
                </a:solidFill>
                <a:latin typeface="Roboto Condensed"/>
              </a:rPr>
              <a:t> </a:t>
            </a:r>
            <a:r>
              <a:rPr lang="en-US" sz="4299" dirty="0" err="1">
                <a:solidFill>
                  <a:srgbClr val="473B3B"/>
                </a:solidFill>
                <a:latin typeface="Roboto Condensed"/>
              </a:rPr>
              <a:t>nghệ</a:t>
            </a:r>
            <a:r>
              <a:rPr lang="en-US" sz="4299" dirty="0">
                <a:solidFill>
                  <a:srgbClr val="473B3B"/>
                </a:solidFill>
                <a:latin typeface="Roboto Condensed"/>
              </a:rPr>
              <a:t> </a:t>
            </a:r>
            <a:r>
              <a:rPr lang="en-US" sz="4299" dirty="0" err="1">
                <a:solidFill>
                  <a:srgbClr val="473B3B"/>
                </a:solidFill>
                <a:latin typeface="Roboto Condensed"/>
              </a:rPr>
              <a:t>thuật</a:t>
            </a:r>
            <a:r>
              <a:rPr lang="en-US" sz="4299" dirty="0">
                <a:solidFill>
                  <a:srgbClr val="473B3B"/>
                </a:solidFill>
                <a:latin typeface="Roboto Condensed"/>
              </a:rPr>
              <a:t> </a:t>
            </a:r>
            <a:r>
              <a:rPr lang="en-US" sz="4299" dirty="0" err="1">
                <a:solidFill>
                  <a:srgbClr val="473B3B"/>
                </a:solidFill>
                <a:latin typeface="Roboto Condensed"/>
              </a:rPr>
              <a:t>để</a:t>
            </a:r>
            <a:r>
              <a:rPr lang="en-US" sz="4299" dirty="0">
                <a:solidFill>
                  <a:srgbClr val="473B3B"/>
                </a:solidFill>
                <a:latin typeface="Roboto Condensed"/>
              </a:rPr>
              <a:t> </a:t>
            </a:r>
            <a:r>
              <a:rPr lang="en-US" sz="4299" dirty="0" err="1">
                <a:solidFill>
                  <a:srgbClr val="473B3B"/>
                </a:solidFill>
                <a:latin typeface="Roboto Condensed"/>
              </a:rPr>
              <a:t>khắc</a:t>
            </a:r>
            <a:r>
              <a:rPr lang="en-US" sz="4299" dirty="0">
                <a:solidFill>
                  <a:srgbClr val="473B3B"/>
                </a:solidFill>
                <a:latin typeface="Roboto Condensed"/>
              </a:rPr>
              <a:t> </a:t>
            </a:r>
            <a:r>
              <a:rPr lang="en-US" sz="4299" dirty="0" err="1">
                <a:solidFill>
                  <a:srgbClr val="473B3B"/>
                </a:solidFill>
                <a:latin typeface="Roboto Condensed"/>
              </a:rPr>
              <a:t>hoạ</a:t>
            </a:r>
            <a:r>
              <a:rPr lang="en-US" sz="4299" dirty="0">
                <a:solidFill>
                  <a:srgbClr val="473B3B"/>
                </a:solidFill>
                <a:latin typeface="Roboto Condensed"/>
              </a:rPr>
              <a:t> </a:t>
            </a:r>
            <a:r>
              <a:rPr lang="en-US" sz="4299" dirty="0" err="1">
                <a:solidFill>
                  <a:srgbClr val="473B3B"/>
                </a:solidFill>
                <a:latin typeface="Roboto Condensed"/>
              </a:rPr>
              <a:t>nhân</a:t>
            </a:r>
            <a:r>
              <a:rPr lang="en-US" sz="4299" dirty="0">
                <a:solidFill>
                  <a:srgbClr val="473B3B"/>
                </a:solidFill>
                <a:latin typeface="Roboto Condensed"/>
              </a:rPr>
              <a:t> </a:t>
            </a:r>
            <a:r>
              <a:rPr lang="en-US" sz="4299" dirty="0" err="1">
                <a:solidFill>
                  <a:srgbClr val="473B3B"/>
                </a:solidFill>
                <a:latin typeface="Roboto Condensed"/>
              </a:rPr>
              <a:t>vật</a:t>
            </a:r>
            <a:r>
              <a:rPr lang="en-US" sz="4299" dirty="0">
                <a:solidFill>
                  <a:srgbClr val="473B3B"/>
                </a:solidFill>
                <a:latin typeface="Roboto Condensed"/>
              </a:rPr>
              <a:t>: </a:t>
            </a:r>
            <a:r>
              <a:rPr lang="en-US" sz="4299" dirty="0" err="1">
                <a:solidFill>
                  <a:srgbClr val="473B3B"/>
                </a:solidFill>
                <a:latin typeface="Roboto Condensed"/>
              </a:rPr>
              <a:t>lời</a:t>
            </a:r>
            <a:r>
              <a:rPr lang="en-US" sz="4299" dirty="0">
                <a:solidFill>
                  <a:srgbClr val="473B3B"/>
                </a:solidFill>
                <a:latin typeface="Roboto Condensed"/>
              </a:rPr>
              <a:t> </a:t>
            </a:r>
            <a:r>
              <a:rPr lang="en-US" sz="4299" dirty="0" err="1">
                <a:solidFill>
                  <a:srgbClr val="473B3B"/>
                </a:solidFill>
                <a:latin typeface="Roboto Condensed"/>
              </a:rPr>
              <a:t>kể</a:t>
            </a:r>
            <a:r>
              <a:rPr lang="en-US" sz="4299" dirty="0">
                <a:solidFill>
                  <a:srgbClr val="473B3B"/>
                </a:solidFill>
                <a:latin typeface="Roboto Condensed"/>
              </a:rPr>
              <a:t> </a:t>
            </a:r>
            <a:r>
              <a:rPr lang="en-US" sz="4299" dirty="0" err="1">
                <a:solidFill>
                  <a:srgbClr val="473B3B"/>
                </a:solidFill>
                <a:latin typeface="Roboto Condensed"/>
              </a:rPr>
              <a:t>của</a:t>
            </a:r>
            <a:r>
              <a:rPr lang="en-US" sz="4299" dirty="0">
                <a:solidFill>
                  <a:srgbClr val="473B3B"/>
                </a:solidFill>
                <a:latin typeface="Roboto Condensed"/>
              </a:rPr>
              <a:t> </a:t>
            </a:r>
            <a:r>
              <a:rPr lang="en-US" sz="4299" dirty="0" err="1">
                <a:solidFill>
                  <a:srgbClr val="473B3B"/>
                </a:solidFill>
                <a:latin typeface="Roboto Condensed"/>
              </a:rPr>
              <a:t>người</a:t>
            </a:r>
            <a:r>
              <a:rPr lang="en-US" sz="4299" dirty="0">
                <a:solidFill>
                  <a:srgbClr val="473B3B"/>
                </a:solidFill>
                <a:latin typeface="Roboto Condensed"/>
              </a:rPr>
              <a:t> </a:t>
            </a:r>
            <a:r>
              <a:rPr lang="en-US" sz="4299" dirty="0" err="1">
                <a:solidFill>
                  <a:srgbClr val="473B3B"/>
                </a:solidFill>
                <a:latin typeface="Roboto Condensed"/>
              </a:rPr>
              <a:t>kể</a:t>
            </a:r>
            <a:r>
              <a:rPr lang="en-US" sz="4299" dirty="0">
                <a:solidFill>
                  <a:srgbClr val="473B3B"/>
                </a:solidFill>
                <a:latin typeface="Roboto Condensed"/>
              </a:rPr>
              <a:t> </a:t>
            </a:r>
            <a:r>
              <a:rPr lang="en-US" sz="4299" dirty="0" err="1">
                <a:solidFill>
                  <a:srgbClr val="473B3B"/>
                </a:solidFill>
                <a:latin typeface="Roboto Condensed"/>
              </a:rPr>
              <a:t>chuyện</a:t>
            </a:r>
            <a:r>
              <a:rPr lang="en-US" sz="4299" dirty="0">
                <a:solidFill>
                  <a:srgbClr val="473B3B"/>
                </a:solidFill>
                <a:latin typeface="Roboto Condensed"/>
              </a:rPr>
              <a:t>, </a:t>
            </a:r>
            <a:r>
              <a:rPr lang="en-US" sz="4299" dirty="0" err="1">
                <a:solidFill>
                  <a:srgbClr val="473B3B"/>
                </a:solidFill>
                <a:latin typeface="Roboto Condensed"/>
              </a:rPr>
              <a:t>lời</a:t>
            </a:r>
            <a:r>
              <a:rPr lang="en-US" sz="4299" dirty="0">
                <a:solidFill>
                  <a:srgbClr val="473B3B"/>
                </a:solidFill>
                <a:latin typeface="Roboto Condensed"/>
              </a:rPr>
              <a:t> </a:t>
            </a:r>
            <a:r>
              <a:rPr lang="en-US" sz="4299" dirty="0" err="1">
                <a:solidFill>
                  <a:srgbClr val="473B3B"/>
                </a:solidFill>
                <a:latin typeface="Roboto Condensed"/>
              </a:rPr>
              <a:t>độc</a:t>
            </a:r>
            <a:r>
              <a:rPr lang="en-US" sz="4299" dirty="0">
                <a:solidFill>
                  <a:srgbClr val="473B3B"/>
                </a:solidFill>
                <a:latin typeface="Roboto Condensed"/>
              </a:rPr>
              <a:t> </a:t>
            </a:r>
            <a:r>
              <a:rPr lang="en-US" sz="4299" dirty="0" err="1">
                <a:solidFill>
                  <a:srgbClr val="473B3B"/>
                </a:solidFill>
                <a:latin typeface="Roboto Condensed"/>
              </a:rPr>
              <a:t>thoại</a:t>
            </a:r>
            <a:r>
              <a:rPr lang="en-US" sz="4299" dirty="0">
                <a:solidFill>
                  <a:srgbClr val="473B3B"/>
                </a:solidFill>
                <a:latin typeface="Roboto Condensed"/>
              </a:rPr>
              <a:t> </a:t>
            </a:r>
            <a:r>
              <a:rPr lang="en-US" sz="4299" dirty="0" err="1">
                <a:solidFill>
                  <a:srgbClr val="473B3B"/>
                </a:solidFill>
                <a:latin typeface="Roboto Condensed"/>
              </a:rPr>
              <a:t>nội</a:t>
            </a:r>
            <a:r>
              <a:rPr lang="en-US" sz="4299" dirty="0">
                <a:solidFill>
                  <a:srgbClr val="473B3B"/>
                </a:solidFill>
                <a:latin typeface="Roboto Condensed"/>
              </a:rPr>
              <a:t> </a:t>
            </a:r>
            <a:r>
              <a:rPr lang="en-US" sz="4299" dirty="0" err="1">
                <a:solidFill>
                  <a:srgbClr val="473B3B"/>
                </a:solidFill>
                <a:latin typeface="Roboto Condensed"/>
              </a:rPr>
              <a:t>tâm</a:t>
            </a:r>
            <a:r>
              <a:rPr lang="en-US" sz="4299" dirty="0">
                <a:solidFill>
                  <a:srgbClr val="473B3B"/>
                </a:solidFill>
                <a:latin typeface="Roboto Condensed"/>
              </a:rPr>
              <a:t> </a:t>
            </a:r>
            <a:r>
              <a:rPr lang="en-US" sz="4299" dirty="0" err="1">
                <a:solidFill>
                  <a:srgbClr val="473B3B"/>
                </a:solidFill>
                <a:latin typeface="Roboto Condensed"/>
              </a:rPr>
              <a:t>của</a:t>
            </a:r>
            <a:r>
              <a:rPr lang="en-US" sz="4299" dirty="0">
                <a:solidFill>
                  <a:srgbClr val="473B3B"/>
                </a:solidFill>
                <a:latin typeface="Roboto Condensed"/>
              </a:rPr>
              <a:t> </a:t>
            </a:r>
            <a:r>
              <a:rPr lang="en-US" sz="4299" dirty="0" err="1">
                <a:solidFill>
                  <a:srgbClr val="473B3B"/>
                </a:solidFill>
                <a:latin typeface="Roboto Condensed"/>
              </a:rPr>
              <a:t>nhân</a:t>
            </a:r>
            <a:r>
              <a:rPr lang="en-US" sz="4299" dirty="0">
                <a:solidFill>
                  <a:srgbClr val="473B3B"/>
                </a:solidFill>
                <a:latin typeface="Roboto Condensed"/>
              </a:rPr>
              <a:t> </a:t>
            </a:r>
            <a:r>
              <a:rPr lang="en-US" sz="4299" dirty="0" err="1">
                <a:solidFill>
                  <a:srgbClr val="473B3B"/>
                </a:solidFill>
                <a:latin typeface="Roboto Condensed"/>
              </a:rPr>
              <a:t>vật</a:t>
            </a:r>
            <a:r>
              <a:rPr lang="en-US" sz="4299" dirty="0">
                <a:solidFill>
                  <a:srgbClr val="473B3B"/>
                </a:solidFill>
                <a:latin typeface="Roboto Condensed"/>
              </a:rPr>
              <a:t>, </a:t>
            </a:r>
            <a:r>
              <a:rPr lang="en-US" sz="4299" dirty="0" err="1">
                <a:solidFill>
                  <a:srgbClr val="473B3B"/>
                </a:solidFill>
                <a:latin typeface="Roboto Condensed"/>
              </a:rPr>
              <a:t>bút</a:t>
            </a:r>
            <a:r>
              <a:rPr lang="en-US" sz="4299" dirty="0">
                <a:solidFill>
                  <a:srgbClr val="473B3B"/>
                </a:solidFill>
                <a:latin typeface="Roboto Condensed"/>
              </a:rPr>
              <a:t> </a:t>
            </a:r>
            <a:r>
              <a:rPr lang="en-US" sz="4299" dirty="0" err="1">
                <a:solidFill>
                  <a:srgbClr val="473B3B"/>
                </a:solidFill>
                <a:latin typeface="Roboto Condensed"/>
              </a:rPr>
              <a:t>pháp</a:t>
            </a:r>
            <a:r>
              <a:rPr lang="en-US" sz="4299" dirty="0">
                <a:solidFill>
                  <a:srgbClr val="473B3B"/>
                </a:solidFill>
                <a:latin typeface="Roboto Condensed"/>
              </a:rPr>
              <a:t> </a:t>
            </a:r>
            <a:r>
              <a:rPr lang="en-US" sz="4299" dirty="0" err="1">
                <a:solidFill>
                  <a:srgbClr val="473B3B"/>
                </a:solidFill>
                <a:latin typeface="Roboto Condensed"/>
              </a:rPr>
              <a:t>tả</a:t>
            </a:r>
            <a:r>
              <a:rPr lang="en-US" sz="4299" dirty="0">
                <a:solidFill>
                  <a:srgbClr val="473B3B"/>
                </a:solidFill>
                <a:latin typeface="Roboto Condensed"/>
              </a:rPr>
              <a:t> </a:t>
            </a:r>
            <a:r>
              <a:rPr lang="en-US" sz="4299" dirty="0" err="1">
                <a:solidFill>
                  <a:srgbClr val="473B3B"/>
                </a:solidFill>
                <a:latin typeface="Roboto Condensed"/>
              </a:rPr>
              <a:t>cảnh</a:t>
            </a:r>
            <a:r>
              <a:rPr lang="en-US" sz="4299" dirty="0">
                <a:solidFill>
                  <a:srgbClr val="473B3B"/>
                </a:solidFill>
                <a:latin typeface="Roboto Condensed"/>
              </a:rPr>
              <a:t> </a:t>
            </a:r>
            <a:r>
              <a:rPr lang="en-US" sz="4299" dirty="0" err="1">
                <a:solidFill>
                  <a:srgbClr val="473B3B"/>
                </a:solidFill>
                <a:latin typeface="Roboto Condensed"/>
              </a:rPr>
              <a:t>ngụ</a:t>
            </a:r>
            <a:r>
              <a:rPr lang="en-US" sz="4299" dirty="0">
                <a:solidFill>
                  <a:srgbClr val="473B3B"/>
                </a:solidFill>
                <a:latin typeface="Roboto Condensed"/>
              </a:rPr>
              <a:t> </a:t>
            </a:r>
            <a:r>
              <a:rPr lang="en-US" sz="4299" dirty="0" err="1">
                <a:solidFill>
                  <a:srgbClr val="473B3B"/>
                </a:solidFill>
                <a:latin typeface="Roboto Condensed"/>
              </a:rPr>
              <a:t>tình</a:t>
            </a:r>
            <a:r>
              <a:rPr lang="en-US" sz="4299" dirty="0">
                <a:solidFill>
                  <a:srgbClr val="473B3B"/>
                </a:solidFill>
                <a:latin typeface="Roboto Condensed"/>
              </a:rPr>
              <a:t>,...</a:t>
            </a:r>
          </a:p>
        </p:txBody>
      </p:sp>
      <p:sp>
        <p:nvSpPr>
          <p:cNvPr id="9" name="TextBox 8">
            <a:extLst>
              <a:ext uri="{FF2B5EF4-FFF2-40B4-BE49-F238E27FC236}">
                <a16:creationId xmlns:a16="http://schemas.microsoft.com/office/drawing/2014/main" xmlns="" id="{CCF89427-28DD-427F-832C-C4F515998F49}"/>
              </a:ext>
            </a:extLst>
          </p:cNvPr>
          <p:cNvSpPr txBox="1"/>
          <p:nvPr/>
        </p:nvSpPr>
        <p:spPr>
          <a:xfrm>
            <a:off x="1660125" y="6616156"/>
            <a:ext cx="13793189" cy="2253822"/>
          </a:xfrm>
          <a:prstGeom prst="rect">
            <a:avLst/>
          </a:prstGeom>
        </p:spPr>
        <p:txBody>
          <a:bodyPr lIns="0" tIns="0" rIns="0" bIns="0" rtlCol="0" anchor="t">
            <a:spAutoFit/>
          </a:bodyPr>
          <a:lstStyle/>
          <a:p>
            <a:pPr marL="928368" lvl="1" indent="-464184" algn="just">
              <a:lnSpc>
                <a:spcPts val="6019"/>
              </a:lnSpc>
              <a:buFont typeface="Arial"/>
              <a:buChar char="•"/>
            </a:pPr>
            <a:r>
              <a:rPr lang="en-US" sz="4299" dirty="0" err="1">
                <a:solidFill>
                  <a:srgbClr val="B22033"/>
                </a:solidFill>
                <a:latin typeface="Roboto Condensed Bold"/>
              </a:rPr>
              <a:t>Nghệ</a:t>
            </a:r>
            <a:r>
              <a:rPr lang="en-US" sz="4299" dirty="0">
                <a:solidFill>
                  <a:srgbClr val="B22033"/>
                </a:solidFill>
                <a:latin typeface="Roboto Condensed Bold"/>
              </a:rPr>
              <a:t> </a:t>
            </a:r>
            <a:r>
              <a:rPr lang="en-US" sz="4299" dirty="0" err="1">
                <a:solidFill>
                  <a:srgbClr val="B22033"/>
                </a:solidFill>
                <a:latin typeface="Roboto Condensed Bold"/>
              </a:rPr>
              <a:t>thuật</a:t>
            </a:r>
            <a:r>
              <a:rPr lang="en-US" sz="4299" dirty="0">
                <a:solidFill>
                  <a:srgbClr val="B22033"/>
                </a:solidFill>
                <a:latin typeface="Roboto Condensed Bold"/>
              </a:rPr>
              <a:t> </a:t>
            </a:r>
            <a:r>
              <a:rPr lang="en-US" sz="4299" dirty="0" err="1">
                <a:solidFill>
                  <a:srgbClr val="B22033"/>
                </a:solidFill>
                <a:latin typeface="Roboto Condensed Bold"/>
              </a:rPr>
              <a:t>sử</a:t>
            </a:r>
            <a:r>
              <a:rPr lang="en-US" sz="4299" dirty="0">
                <a:solidFill>
                  <a:srgbClr val="B22033"/>
                </a:solidFill>
                <a:latin typeface="Roboto Condensed Bold"/>
              </a:rPr>
              <a:t> </a:t>
            </a:r>
            <a:r>
              <a:rPr lang="en-US" sz="4299" dirty="0" err="1">
                <a:solidFill>
                  <a:srgbClr val="B22033"/>
                </a:solidFill>
                <a:latin typeface="Roboto Condensed Bold"/>
              </a:rPr>
              <a:t>dụng</a:t>
            </a:r>
            <a:r>
              <a:rPr lang="en-US" sz="4299" dirty="0">
                <a:solidFill>
                  <a:srgbClr val="B22033"/>
                </a:solidFill>
                <a:latin typeface="Roboto Condensed Bold"/>
              </a:rPr>
              <a:t> </a:t>
            </a:r>
            <a:r>
              <a:rPr lang="en-US" sz="4299" dirty="0" err="1">
                <a:solidFill>
                  <a:srgbClr val="B22033"/>
                </a:solidFill>
                <a:latin typeface="Roboto Condensed Bold"/>
              </a:rPr>
              <a:t>ngôn</a:t>
            </a:r>
            <a:r>
              <a:rPr lang="en-US" sz="4299" dirty="0">
                <a:solidFill>
                  <a:srgbClr val="B22033"/>
                </a:solidFill>
                <a:latin typeface="Roboto Condensed Bold"/>
              </a:rPr>
              <a:t> </a:t>
            </a:r>
            <a:r>
              <a:rPr lang="en-US" sz="4299" dirty="0" err="1">
                <a:solidFill>
                  <a:srgbClr val="B22033"/>
                </a:solidFill>
                <a:latin typeface="Roboto Condensed Bold"/>
              </a:rPr>
              <a:t>ngữ</a:t>
            </a:r>
            <a:r>
              <a:rPr lang="en-US" sz="4299" dirty="0">
                <a:solidFill>
                  <a:srgbClr val="473B3B"/>
                </a:solidFill>
                <a:latin typeface="Roboto Condensed"/>
              </a:rPr>
              <a:t>: </a:t>
            </a:r>
            <a:r>
              <a:rPr lang="en-US" sz="4299" dirty="0" err="1">
                <a:solidFill>
                  <a:srgbClr val="473B3B"/>
                </a:solidFill>
                <a:latin typeface="Roboto Condensed"/>
              </a:rPr>
              <a:t>kết</a:t>
            </a:r>
            <a:r>
              <a:rPr lang="en-US" sz="4299" dirty="0">
                <a:solidFill>
                  <a:srgbClr val="473B3B"/>
                </a:solidFill>
                <a:latin typeface="Roboto Condensed"/>
              </a:rPr>
              <a:t> </a:t>
            </a:r>
            <a:r>
              <a:rPr lang="en-US" sz="4299" dirty="0" err="1">
                <a:solidFill>
                  <a:srgbClr val="473B3B"/>
                </a:solidFill>
                <a:latin typeface="Roboto Condensed"/>
              </a:rPr>
              <a:t>hợp</a:t>
            </a:r>
            <a:r>
              <a:rPr lang="en-US" sz="4299" dirty="0">
                <a:solidFill>
                  <a:srgbClr val="473B3B"/>
                </a:solidFill>
                <a:latin typeface="Roboto Condensed"/>
              </a:rPr>
              <a:t> </a:t>
            </a:r>
            <a:r>
              <a:rPr lang="en-US" sz="4299" dirty="0" err="1">
                <a:solidFill>
                  <a:srgbClr val="473B3B"/>
                </a:solidFill>
                <a:latin typeface="Roboto Condensed"/>
              </a:rPr>
              <a:t>nhuần</a:t>
            </a:r>
            <a:r>
              <a:rPr lang="en-US" sz="4299" dirty="0">
                <a:solidFill>
                  <a:srgbClr val="473B3B"/>
                </a:solidFill>
                <a:latin typeface="Roboto Condensed"/>
              </a:rPr>
              <a:t> </a:t>
            </a:r>
            <a:r>
              <a:rPr lang="en-US" sz="4299" dirty="0" err="1">
                <a:solidFill>
                  <a:srgbClr val="473B3B"/>
                </a:solidFill>
                <a:latin typeface="Roboto Condensed"/>
              </a:rPr>
              <a:t>nhuyễn</a:t>
            </a:r>
            <a:r>
              <a:rPr lang="en-US" sz="4299" dirty="0">
                <a:solidFill>
                  <a:srgbClr val="473B3B"/>
                </a:solidFill>
                <a:latin typeface="Roboto Condensed"/>
              </a:rPr>
              <a:t> </a:t>
            </a:r>
            <a:r>
              <a:rPr lang="en-US" sz="4299" dirty="0" err="1">
                <a:solidFill>
                  <a:srgbClr val="473B3B"/>
                </a:solidFill>
                <a:latin typeface="Roboto Condensed"/>
              </a:rPr>
              <a:t>từ</a:t>
            </a:r>
            <a:r>
              <a:rPr lang="en-US" sz="4299" dirty="0">
                <a:solidFill>
                  <a:srgbClr val="473B3B"/>
                </a:solidFill>
                <a:latin typeface="Roboto Condensed"/>
              </a:rPr>
              <a:t> </a:t>
            </a:r>
            <a:r>
              <a:rPr lang="en-US" sz="4299" dirty="0" err="1">
                <a:solidFill>
                  <a:srgbClr val="473B3B"/>
                </a:solidFill>
                <a:latin typeface="Roboto Condensed"/>
              </a:rPr>
              <a:t>Hán</a:t>
            </a:r>
            <a:r>
              <a:rPr lang="en-US" sz="4299" dirty="0">
                <a:solidFill>
                  <a:srgbClr val="473B3B"/>
                </a:solidFill>
                <a:latin typeface="Roboto Condensed"/>
              </a:rPr>
              <a:t> </a:t>
            </a:r>
            <a:r>
              <a:rPr lang="en-US" sz="4299" dirty="0" err="1">
                <a:solidFill>
                  <a:srgbClr val="473B3B"/>
                </a:solidFill>
                <a:latin typeface="Roboto Condensed"/>
              </a:rPr>
              <a:t>Việt</a:t>
            </a:r>
            <a:r>
              <a:rPr lang="en-US" sz="4299" dirty="0">
                <a:solidFill>
                  <a:srgbClr val="473B3B"/>
                </a:solidFill>
                <a:latin typeface="Roboto Condensed"/>
              </a:rPr>
              <a:t> </a:t>
            </a:r>
            <a:r>
              <a:rPr lang="en-US" sz="4299" dirty="0" err="1">
                <a:solidFill>
                  <a:srgbClr val="473B3B"/>
                </a:solidFill>
                <a:latin typeface="Roboto Condensed"/>
              </a:rPr>
              <a:t>và</a:t>
            </a:r>
            <a:r>
              <a:rPr lang="en-US" sz="4299" dirty="0">
                <a:solidFill>
                  <a:srgbClr val="473B3B"/>
                </a:solidFill>
                <a:latin typeface="Roboto Condensed"/>
              </a:rPr>
              <a:t> </a:t>
            </a:r>
            <a:r>
              <a:rPr lang="en-US" sz="4299" dirty="0" err="1">
                <a:solidFill>
                  <a:srgbClr val="473B3B"/>
                </a:solidFill>
                <a:latin typeface="Roboto Condensed"/>
              </a:rPr>
              <a:t>từ</a:t>
            </a:r>
            <a:r>
              <a:rPr lang="en-US" sz="4299" dirty="0">
                <a:solidFill>
                  <a:srgbClr val="473B3B"/>
                </a:solidFill>
                <a:latin typeface="Roboto Condensed"/>
              </a:rPr>
              <a:t> </a:t>
            </a:r>
            <a:r>
              <a:rPr lang="en-US" sz="4299" dirty="0" err="1">
                <a:solidFill>
                  <a:srgbClr val="473B3B"/>
                </a:solidFill>
                <a:latin typeface="Roboto Condensed"/>
              </a:rPr>
              <a:t>thuần</a:t>
            </a:r>
            <a:r>
              <a:rPr lang="en-US" sz="4299" dirty="0">
                <a:solidFill>
                  <a:srgbClr val="473B3B"/>
                </a:solidFill>
                <a:latin typeface="Roboto Condensed"/>
              </a:rPr>
              <a:t> </a:t>
            </a:r>
            <a:r>
              <a:rPr lang="en-US" sz="4299" dirty="0" err="1">
                <a:solidFill>
                  <a:srgbClr val="473B3B"/>
                </a:solidFill>
                <a:latin typeface="Roboto Condensed"/>
              </a:rPr>
              <a:t>Việt</a:t>
            </a:r>
            <a:r>
              <a:rPr lang="en-US" sz="4299" dirty="0">
                <a:solidFill>
                  <a:srgbClr val="473B3B"/>
                </a:solidFill>
                <a:latin typeface="Roboto Condensed"/>
              </a:rPr>
              <a:t>, </a:t>
            </a:r>
            <a:r>
              <a:rPr lang="en-US" sz="4299" dirty="0" err="1">
                <a:solidFill>
                  <a:srgbClr val="473B3B"/>
                </a:solidFill>
                <a:latin typeface="Roboto Condensed"/>
              </a:rPr>
              <a:t>khai</a:t>
            </a:r>
            <a:r>
              <a:rPr lang="en-US" sz="4299" dirty="0">
                <a:solidFill>
                  <a:srgbClr val="473B3B"/>
                </a:solidFill>
                <a:latin typeface="Roboto Condensed"/>
              </a:rPr>
              <a:t> </a:t>
            </a:r>
            <a:r>
              <a:rPr lang="en-US" sz="4299" dirty="0" err="1">
                <a:solidFill>
                  <a:srgbClr val="473B3B"/>
                </a:solidFill>
                <a:latin typeface="Roboto Condensed"/>
              </a:rPr>
              <a:t>thác</a:t>
            </a:r>
            <a:r>
              <a:rPr lang="en-US" sz="4299" dirty="0">
                <a:solidFill>
                  <a:srgbClr val="473B3B"/>
                </a:solidFill>
                <a:latin typeface="Roboto Condensed"/>
              </a:rPr>
              <a:t> </a:t>
            </a:r>
            <a:r>
              <a:rPr lang="en-US" sz="4299" dirty="0" err="1">
                <a:solidFill>
                  <a:srgbClr val="473B3B"/>
                </a:solidFill>
                <a:latin typeface="Roboto Condensed"/>
              </a:rPr>
              <a:t>giá</a:t>
            </a:r>
            <a:r>
              <a:rPr lang="en-US" sz="4299" dirty="0">
                <a:solidFill>
                  <a:srgbClr val="473B3B"/>
                </a:solidFill>
                <a:latin typeface="Roboto Condensed"/>
              </a:rPr>
              <a:t> </a:t>
            </a:r>
            <a:r>
              <a:rPr lang="en-US" sz="4299" dirty="0" err="1">
                <a:solidFill>
                  <a:srgbClr val="473B3B"/>
                </a:solidFill>
                <a:latin typeface="Roboto Condensed"/>
              </a:rPr>
              <a:t>trị</a:t>
            </a:r>
            <a:r>
              <a:rPr lang="en-US" sz="4299" dirty="0">
                <a:solidFill>
                  <a:srgbClr val="473B3B"/>
                </a:solidFill>
                <a:latin typeface="Roboto Condensed"/>
              </a:rPr>
              <a:t> </a:t>
            </a:r>
            <a:r>
              <a:rPr lang="en-US" sz="4299" dirty="0" err="1">
                <a:solidFill>
                  <a:srgbClr val="473B3B"/>
                </a:solidFill>
                <a:latin typeface="Roboto Condensed"/>
              </a:rPr>
              <a:t>biểu</a:t>
            </a:r>
            <a:r>
              <a:rPr lang="en-US" sz="4299" dirty="0">
                <a:solidFill>
                  <a:srgbClr val="473B3B"/>
                </a:solidFill>
                <a:latin typeface="Roboto Condensed"/>
              </a:rPr>
              <a:t> </a:t>
            </a:r>
            <a:r>
              <a:rPr lang="en-US" sz="4299" dirty="0" err="1">
                <a:solidFill>
                  <a:srgbClr val="473B3B"/>
                </a:solidFill>
                <a:latin typeface="Roboto Condensed"/>
              </a:rPr>
              <a:t>cảm</a:t>
            </a:r>
            <a:r>
              <a:rPr lang="en-US" sz="4299" dirty="0">
                <a:solidFill>
                  <a:srgbClr val="473B3B"/>
                </a:solidFill>
                <a:latin typeface="Roboto Condensed"/>
              </a:rPr>
              <a:t> </a:t>
            </a:r>
            <a:r>
              <a:rPr lang="en-US" sz="4299" dirty="0" err="1">
                <a:solidFill>
                  <a:srgbClr val="473B3B"/>
                </a:solidFill>
                <a:latin typeface="Roboto Condensed"/>
              </a:rPr>
              <a:t>của</a:t>
            </a:r>
            <a:r>
              <a:rPr lang="en-US" sz="4299" dirty="0">
                <a:solidFill>
                  <a:srgbClr val="473B3B"/>
                </a:solidFill>
                <a:latin typeface="Roboto Condensed"/>
              </a:rPr>
              <a:t> </a:t>
            </a:r>
            <a:r>
              <a:rPr lang="en-US" sz="4299" dirty="0" err="1">
                <a:solidFill>
                  <a:srgbClr val="473B3B"/>
                </a:solidFill>
                <a:latin typeface="Roboto Condensed"/>
              </a:rPr>
              <a:t>lớp</a:t>
            </a:r>
            <a:r>
              <a:rPr lang="en-US" sz="4299" dirty="0">
                <a:solidFill>
                  <a:srgbClr val="473B3B"/>
                </a:solidFill>
                <a:latin typeface="Roboto Condensed"/>
              </a:rPr>
              <a:t> </a:t>
            </a:r>
            <a:r>
              <a:rPr lang="en-US" sz="4299" dirty="0" err="1">
                <a:solidFill>
                  <a:srgbClr val="473B3B"/>
                </a:solidFill>
                <a:latin typeface="Roboto Condensed"/>
              </a:rPr>
              <a:t>từ</a:t>
            </a:r>
            <a:r>
              <a:rPr lang="en-US" sz="4299" dirty="0">
                <a:solidFill>
                  <a:srgbClr val="473B3B"/>
                </a:solidFill>
                <a:latin typeface="Roboto Condensed"/>
              </a:rPr>
              <a:t> </a:t>
            </a:r>
            <a:r>
              <a:rPr lang="en-US" sz="4299" dirty="0" err="1">
                <a:solidFill>
                  <a:srgbClr val="473B3B"/>
                </a:solidFill>
                <a:latin typeface="Roboto Condensed"/>
              </a:rPr>
              <a:t>láy</a:t>
            </a:r>
            <a:r>
              <a:rPr lang="en-US" sz="4299" dirty="0">
                <a:solidFill>
                  <a:srgbClr val="473B3B"/>
                </a:solidFill>
                <a:latin typeface="Roboto Condensed"/>
              </a:rPr>
              <a:t> </a:t>
            </a:r>
            <a:r>
              <a:rPr lang="en-US" sz="4299" dirty="0" err="1">
                <a:solidFill>
                  <a:srgbClr val="473B3B"/>
                </a:solidFill>
                <a:latin typeface="Roboto Condensed"/>
              </a:rPr>
              <a:t>trong</a:t>
            </a:r>
            <a:r>
              <a:rPr lang="en-US" sz="4299" dirty="0">
                <a:solidFill>
                  <a:srgbClr val="473B3B"/>
                </a:solidFill>
                <a:latin typeface="Roboto Condensed"/>
              </a:rPr>
              <a:t> </a:t>
            </a:r>
            <a:r>
              <a:rPr lang="en-US" sz="4299" dirty="0" err="1">
                <a:solidFill>
                  <a:srgbClr val="473B3B"/>
                </a:solidFill>
                <a:latin typeface="Roboto Condensed"/>
              </a:rPr>
              <a:t>việc</a:t>
            </a:r>
            <a:r>
              <a:rPr lang="en-US" sz="4299" dirty="0">
                <a:solidFill>
                  <a:srgbClr val="473B3B"/>
                </a:solidFill>
                <a:latin typeface="Roboto Condensed"/>
              </a:rPr>
              <a:t> </a:t>
            </a:r>
            <a:r>
              <a:rPr lang="en-US" sz="4299" dirty="0" err="1">
                <a:solidFill>
                  <a:srgbClr val="473B3B"/>
                </a:solidFill>
                <a:latin typeface="Roboto Condensed"/>
              </a:rPr>
              <a:t>tả</a:t>
            </a:r>
            <a:r>
              <a:rPr lang="en-US" sz="4299" dirty="0">
                <a:solidFill>
                  <a:srgbClr val="473B3B"/>
                </a:solidFill>
                <a:latin typeface="Roboto Condensed"/>
              </a:rPr>
              <a:t> </a:t>
            </a:r>
            <a:r>
              <a:rPr lang="en-US" sz="4299" dirty="0" err="1">
                <a:solidFill>
                  <a:srgbClr val="473B3B"/>
                </a:solidFill>
                <a:latin typeface="Roboto Condensed"/>
              </a:rPr>
              <a:t>cảnh</a:t>
            </a:r>
            <a:r>
              <a:rPr lang="en-US" sz="4299" dirty="0">
                <a:solidFill>
                  <a:srgbClr val="473B3B"/>
                </a:solidFill>
                <a:latin typeface="Roboto Condensed"/>
              </a:rPr>
              <a:t> </a:t>
            </a:r>
            <a:r>
              <a:rPr lang="en-US" sz="4299" dirty="0" err="1">
                <a:solidFill>
                  <a:srgbClr val="473B3B"/>
                </a:solidFill>
                <a:latin typeface="Roboto Condensed"/>
              </a:rPr>
              <a:t>thiên</a:t>
            </a:r>
            <a:r>
              <a:rPr lang="en-US" sz="4299" dirty="0">
                <a:solidFill>
                  <a:srgbClr val="473B3B"/>
                </a:solidFill>
                <a:latin typeface="Roboto Condensed"/>
              </a:rPr>
              <a:t> </a:t>
            </a:r>
            <a:r>
              <a:rPr lang="en-US" sz="4299" dirty="0" err="1">
                <a:solidFill>
                  <a:srgbClr val="473B3B"/>
                </a:solidFill>
                <a:latin typeface="Roboto Condensed"/>
              </a:rPr>
              <a:t>nhiên</a:t>
            </a:r>
            <a:r>
              <a:rPr lang="en-US" sz="4299" dirty="0">
                <a:solidFill>
                  <a:srgbClr val="473B3B"/>
                </a:solidFill>
                <a:latin typeface="Roboto Condensed"/>
              </a:rPr>
              <a:t> </a:t>
            </a:r>
            <a:r>
              <a:rPr lang="en-US" sz="4299" dirty="0" err="1">
                <a:solidFill>
                  <a:srgbClr val="473B3B"/>
                </a:solidFill>
                <a:latin typeface="Roboto Condensed"/>
              </a:rPr>
              <a:t>và</a:t>
            </a:r>
            <a:r>
              <a:rPr lang="en-US" sz="4299" dirty="0">
                <a:solidFill>
                  <a:srgbClr val="473B3B"/>
                </a:solidFill>
                <a:latin typeface="Roboto Condensed"/>
              </a:rPr>
              <a:t> </a:t>
            </a:r>
            <a:r>
              <a:rPr lang="en-US" sz="4299" dirty="0" err="1">
                <a:solidFill>
                  <a:srgbClr val="473B3B"/>
                </a:solidFill>
                <a:latin typeface="Roboto Condensed"/>
              </a:rPr>
              <a:t>nội</a:t>
            </a:r>
            <a:r>
              <a:rPr lang="en-US" sz="4299" dirty="0">
                <a:solidFill>
                  <a:srgbClr val="473B3B"/>
                </a:solidFill>
                <a:latin typeface="Roboto Condensed"/>
              </a:rPr>
              <a:t> </a:t>
            </a:r>
            <a:r>
              <a:rPr lang="en-US" sz="4299" dirty="0" err="1">
                <a:solidFill>
                  <a:srgbClr val="473B3B"/>
                </a:solidFill>
                <a:latin typeface="Roboto Condensed"/>
              </a:rPr>
              <a:t>tâm</a:t>
            </a:r>
            <a:r>
              <a:rPr lang="en-US" sz="4299" dirty="0">
                <a:solidFill>
                  <a:srgbClr val="473B3B"/>
                </a:solidFill>
                <a:latin typeface="Roboto Condensed"/>
              </a:rPr>
              <a:t> con </a:t>
            </a:r>
            <a:r>
              <a:rPr lang="en-US" sz="4299" dirty="0" err="1">
                <a:solidFill>
                  <a:srgbClr val="473B3B"/>
                </a:solidFill>
                <a:latin typeface="Roboto Condensed"/>
              </a:rPr>
              <a:t>người</a:t>
            </a:r>
            <a:r>
              <a:rPr lang="en-US" sz="4299" dirty="0">
                <a:solidFill>
                  <a:srgbClr val="473B3B"/>
                </a:solidFill>
                <a:latin typeface="Roboto Condensed"/>
              </a:rPr>
              <a:t>.</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rot="-10800000">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a:stretch>
          </a:blipFill>
        </p:spPr>
      </p:sp>
      <p:sp>
        <p:nvSpPr>
          <p:cNvPr id="3" name="Freeform 3"/>
          <p:cNvSpPr/>
          <p:nvPr/>
        </p:nvSpPr>
        <p:spPr>
          <a:xfrm>
            <a:off x="-3264750" y="-667800"/>
            <a:ext cx="5169750" cy="5430200"/>
          </a:xfrm>
          <a:custGeom>
            <a:avLst/>
            <a:gdLst/>
            <a:ahLst/>
            <a:cxnLst/>
            <a:rect l="l" t="t" r="r" b="b"/>
            <a:pathLst>
              <a:path w="5169750" h="5430200">
                <a:moveTo>
                  <a:pt x="0" y="0"/>
                </a:moveTo>
                <a:lnTo>
                  <a:pt x="5169750" y="0"/>
                </a:lnTo>
                <a:lnTo>
                  <a:pt x="5169750" y="5430200"/>
                </a:lnTo>
                <a:lnTo>
                  <a:pt x="0" y="5430200"/>
                </a:lnTo>
                <a:lnTo>
                  <a:pt x="0" y="0"/>
                </a:lnTo>
                <a:close/>
              </a:path>
            </a:pathLst>
          </a:custGeom>
          <a:blipFill>
            <a:blip r:embed="rId4"/>
            <a:stretch>
              <a:fillRect/>
            </a:stretch>
          </a:blipFill>
        </p:spPr>
      </p:sp>
      <p:sp>
        <p:nvSpPr>
          <p:cNvPr id="4" name="Freeform 4"/>
          <p:cNvSpPr/>
          <p:nvPr/>
        </p:nvSpPr>
        <p:spPr>
          <a:xfrm>
            <a:off x="15942910" y="250960"/>
            <a:ext cx="1920140" cy="969000"/>
          </a:xfrm>
          <a:custGeom>
            <a:avLst/>
            <a:gdLst/>
            <a:ahLst/>
            <a:cxnLst/>
            <a:rect l="l" t="t" r="r" b="b"/>
            <a:pathLst>
              <a:path w="1920140" h="969000">
                <a:moveTo>
                  <a:pt x="0" y="0"/>
                </a:moveTo>
                <a:lnTo>
                  <a:pt x="1920140" y="0"/>
                </a:lnTo>
                <a:lnTo>
                  <a:pt x="1920140" y="969000"/>
                </a:lnTo>
                <a:lnTo>
                  <a:pt x="0" y="969000"/>
                </a:lnTo>
                <a:lnTo>
                  <a:pt x="0" y="0"/>
                </a:lnTo>
                <a:close/>
              </a:path>
            </a:pathLst>
          </a:custGeom>
          <a:blipFill>
            <a:blip r:embed="rId5"/>
            <a:stretch>
              <a:fillRect/>
            </a:stretch>
          </a:blipFill>
        </p:spPr>
      </p:sp>
      <p:sp>
        <p:nvSpPr>
          <p:cNvPr id="5" name="Freeform 5"/>
          <p:cNvSpPr/>
          <p:nvPr/>
        </p:nvSpPr>
        <p:spPr>
          <a:xfrm flipH="1">
            <a:off x="16719912" y="5638800"/>
            <a:ext cx="2523624" cy="5772150"/>
          </a:xfrm>
          <a:custGeom>
            <a:avLst/>
            <a:gdLst/>
            <a:ahLst/>
            <a:cxnLst/>
            <a:rect l="l" t="t" r="r" b="b"/>
            <a:pathLst>
              <a:path w="2523624" h="5772150">
                <a:moveTo>
                  <a:pt x="2523624" y="0"/>
                </a:moveTo>
                <a:lnTo>
                  <a:pt x="0" y="0"/>
                </a:lnTo>
                <a:lnTo>
                  <a:pt x="0" y="5772150"/>
                </a:lnTo>
                <a:lnTo>
                  <a:pt x="2523624" y="5772150"/>
                </a:lnTo>
                <a:lnTo>
                  <a:pt x="2523624" y="0"/>
                </a:lnTo>
                <a:close/>
              </a:path>
            </a:pathLst>
          </a:custGeom>
          <a:blipFill>
            <a:blip r:embed="rId6"/>
            <a:stretch>
              <a:fillRect/>
            </a:stretch>
          </a:blipFill>
        </p:spPr>
      </p:sp>
      <p:sp>
        <p:nvSpPr>
          <p:cNvPr id="6" name="TextBox 6"/>
          <p:cNvSpPr txBox="1"/>
          <p:nvPr/>
        </p:nvSpPr>
        <p:spPr>
          <a:xfrm>
            <a:off x="3953951" y="3560649"/>
            <a:ext cx="11057449" cy="5856104"/>
          </a:xfrm>
          <a:prstGeom prst="rect">
            <a:avLst/>
          </a:prstGeom>
        </p:spPr>
        <p:txBody>
          <a:bodyPr wrap="square" lIns="0" tIns="0" rIns="0" bIns="0" rtlCol="0" anchor="t">
            <a:spAutoFit/>
          </a:bodyPr>
          <a:lstStyle/>
          <a:p>
            <a:pPr marL="1079501" lvl="1" indent="-539750" algn="l">
              <a:lnSpc>
                <a:spcPts val="7000"/>
              </a:lnSpc>
              <a:buFont typeface="Arial"/>
              <a:buChar char="•"/>
            </a:pPr>
            <a:r>
              <a:rPr lang="en-US" sz="5000" dirty="0" err="1">
                <a:solidFill>
                  <a:srgbClr val="54242A"/>
                </a:solidFill>
                <a:latin typeface="Roboto Condensed Bold"/>
              </a:rPr>
              <a:t>Mã</a:t>
            </a:r>
            <a:r>
              <a:rPr lang="en-US" sz="5000" dirty="0">
                <a:solidFill>
                  <a:srgbClr val="54242A"/>
                </a:solidFill>
                <a:latin typeface="Roboto Condensed Bold"/>
              </a:rPr>
              <a:t> </a:t>
            </a:r>
            <a:r>
              <a:rPr lang="en-US" sz="5000" dirty="0" err="1">
                <a:solidFill>
                  <a:srgbClr val="54242A"/>
                </a:solidFill>
                <a:latin typeface="Roboto Condensed Bold"/>
              </a:rPr>
              <a:t>Giám</a:t>
            </a:r>
            <a:r>
              <a:rPr lang="en-US" sz="5000" dirty="0">
                <a:solidFill>
                  <a:srgbClr val="54242A"/>
                </a:solidFill>
                <a:latin typeface="Roboto Condensed Bold"/>
              </a:rPr>
              <a:t> </a:t>
            </a:r>
            <a:r>
              <a:rPr lang="en-US" sz="5000" dirty="0" err="1">
                <a:solidFill>
                  <a:srgbClr val="54242A"/>
                </a:solidFill>
                <a:latin typeface="Roboto Condensed Bold"/>
              </a:rPr>
              <a:t>Sinh</a:t>
            </a:r>
            <a:r>
              <a:rPr lang="en-US" sz="5000" dirty="0">
                <a:solidFill>
                  <a:srgbClr val="54242A"/>
                </a:solidFill>
                <a:latin typeface="Roboto Condensed Bold"/>
              </a:rPr>
              <a:t>:</a:t>
            </a:r>
          </a:p>
          <a:p>
            <a:pPr algn="ctr">
              <a:lnSpc>
                <a:spcPts val="7895"/>
              </a:lnSpc>
              <a:spcBef>
                <a:spcPct val="0"/>
              </a:spcBef>
            </a:pPr>
            <a:r>
              <a:rPr lang="en-US" sz="5639" dirty="0" err="1">
                <a:solidFill>
                  <a:srgbClr val="54242A"/>
                </a:solidFill>
                <a:latin typeface="#9Slide05 Braxton Regular 2"/>
              </a:rPr>
              <a:t>Quá</a:t>
            </a:r>
            <a:r>
              <a:rPr lang="en-US" sz="5639" dirty="0">
                <a:solidFill>
                  <a:srgbClr val="54242A"/>
                </a:solidFill>
                <a:latin typeface="#9Slide05 Braxton Regular 2"/>
              </a:rPr>
              <a:t> </a:t>
            </a:r>
            <a:r>
              <a:rPr lang="en-US" sz="5639" dirty="0" err="1">
                <a:solidFill>
                  <a:srgbClr val="54242A"/>
                </a:solidFill>
                <a:latin typeface="#9Slide05 Braxton Regular 2"/>
              </a:rPr>
              <a:t>niên</a:t>
            </a:r>
            <a:r>
              <a:rPr lang="en-US" sz="5639" dirty="0">
                <a:solidFill>
                  <a:srgbClr val="54242A"/>
                </a:solidFill>
                <a:latin typeface="#9Slide05 Braxton Regular 2"/>
              </a:rPr>
              <a:t> </a:t>
            </a:r>
            <a:r>
              <a:rPr lang="en-US" sz="5639" dirty="0" err="1">
                <a:solidFill>
                  <a:srgbClr val="54242A"/>
                </a:solidFill>
                <a:latin typeface="#9Slide05 Braxton Regular 2"/>
              </a:rPr>
              <a:t>trạc</a:t>
            </a:r>
            <a:r>
              <a:rPr lang="en-US" sz="5639" dirty="0">
                <a:solidFill>
                  <a:srgbClr val="54242A"/>
                </a:solidFill>
                <a:latin typeface="#9Slide05 Braxton Regular 2"/>
              </a:rPr>
              <a:t> </a:t>
            </a:r>
            <a:r>
              <a:rPr lang="en-US" sz="5639" dirty="0" err="1">
                <a:solidFill>
                  <a:srgbClr val="54242A"/>
                </a:solidFill>
                <a:latin typeface="#9Slide05 Braxton Regular 2"/>
              </a:rPr>
              <a:t>ngoại</a:t>
            </a:r>
            <a:r>
              <a:rPr lang="en-US" sz="5639" dirty="0">
                <a:solidFill>
                  <a:srgbClr val="54242A"/>
                </a:solidFill>
                <a:latin typeface="#9Slide05 Braxton Regular 2"/>
              </a:rPr>
              <a:t> </a:t>
            </a:r>
            <a:r>
              <a:rPr lang="en-US" sz="5639" dirty="0" err="1">
                <a:solidFill>
                  <a:srgbClr val="54242A"/>
                </a:solidFill>
                <a:latin typeface="#9Slide05 Braxton Regular 2"/>
              </a:rPr>
              <a:t>tứ</a:t>
            </a:r>
            <a:r>
              <a:rPr lang="en-US" sz="5639" dirty="0">
                <a:solidFill>
                  <a:srgbClr val="54242A"/>
                </a:solidFill>
                <a:latin typeface="#9Slide05 Braxton Regular 2"/>
              </a:rPr>
              <a:t> </a:t>
            </a:r>
            <a:r>
              <a:rPr lang="en-US" sz="5639" dirty="0" err="1">
                <a:solidFill>
                  <a:srgbClr val="54242A"/>
                </a:solidFill>
                <a:latin typeface="#9Slide05 Braxton Regular 2"/>
              </a:rPr>
              <a:t>tuần</a:t>
            </a:r>
            <a:endParaRPr lang="en-US" sz="5639" dirty="0">
              <a:solidFill>
                <a:srgbClr val="54242A"/>
              </a:solidFill>
              <a:latin typeface="#9Slide05 Braxton Regular 2"/>
            </a:endParaRPr>
          </a:p>
          <a:p>
            <a:pPr algn="ctr">
              <a:lnSpc>
                <a:spcPts val="7895"/>
              </a:lnSpc>
              <a:spcBef>
                <a:spcPct val="0"/>
              </a:spcBef>
            </a:pPr>
            <a:r>
              <a:rPr lang="en-US" sz="5639" dirty="0" err="1">
                <a:solidFill>
                  <a:srgbClr val="54242A"/>
                </a:solidFill>
                <a:latin typeface="#9Slide05 Braxton Regular 2"/>
              </a:rPr>
              <a:t>Mày</a:t>
            </a:r>
            <a:r>
              <a:rPr lang="en-US" sz="5639" dirty="0">
                <a:solidFill>
                  <a:srgbClr val="54242A"/>
                </a:solidFill>
                <a:latin typeface="#9Slide05 Braxton Regular 2"/>
              </a:rPr>
              <a:t> </a:t>
            </a:r>
            <a:r>
              <a:rPr lang="en-US" sz="5639" dirty="0" err="1">
                <a:solidFill>
                  <a:srgbClr val="54242A"/>
                </a:solidFill>
                <a:latin typeface="#9Slide05 Braxton Regular 2"/>
              </a:rPr>
              <a:t>râu</a:t>
            </a:r>
            <a:r>
              <a:rPr lang="en-US" sz="5639" dirty="0">
                <a:solidFill>
                  <a:srgbClr val="54242A"/>
                </a:solidFill>
                <a:latin typeface="#9Slide05 Braxton Regular 2"/>
              </a:rPr>
              <a:t> </a:t>
            </a:r>
            <a:r>
              <a:rPr lang="en-US" sz="5639" dirty="0" err="1">
                <a:solidFill>
                  <a:srgbClr val="54242A"/>
                </a:solidFill>
                <a:latin typeface="#9Slide05 Braxton Regular 2"/>
              </a:rPr>
              <a:t>nhẵn</a:t>
            </a:r>
            <a:r>
              <a:rPr lang="en-US" sz="5639" dirty="0">
                <a:solidFill>
                  <a:srgbClr val="54242A"/>
                </a:solidFill>
                <a:latin typeface="#9Slide05 Braxton Regular 2"/>
              </a:rPr>
              <a:t> </a:t>
            </a:r>
            <a:r>
              <a:rPr lang="en-US" sz="5639" dirty="0" err="1">
                <a:solidFill>
                  <a:srgbClr val="54242A"/>
                </a:solidFill>
                <a:latin typeface="#9Slide05 Braxton Regular 2"/>
              </a:rPr>
              <a:t>nhụi</a:t>
            </a:r>
            <a:r>
              <a:rPr lang="en-US" sz="5639" dirty="0">
                <a:solidFill>
                  <a:srgbClr val="54242A"/>
                </a:solidFill>
                <a:latin typeface="#9Slide05 Braxton Regular 2"/>
              </a:rPr>
              <a:t>, </a:t>
            </a:r>
            <a:r>
              <a:rPr lang="en-US" sz="5639" dirty="0" err="1">
                <a:solidFill>
                  <a:srgbClr val="54242A"/>
                </a:solidFill>
                <a:latin typeface="#9Slide05 Braxton Regular 2"/>
              </a:rPr>
              <a:t>áo</a:t>
            </a:r>
            <a:r>
              <a:rPr lang="en-US" sz="5639" dirty="0">
                <a:solidFill>
                  <a:srgbClr val="54242A"/>
                </a:solidFill>
                <a:latin typeface="#9Slide05 Braxton Regular 2"/>
              </a:rPr>
              <a:t> </a:t>
            </a:r>
            <a:r>
              <a:rPr lang="en-US" sz="5639" dirty="0" err="1">
                <a:solidFill>
                  <a:srgbClr val="54242A"/>
                </a:solidFill>
                <a:latin typeface="#9Slide05 Braxton Regular 2"/>
              </a:rPr>
              <a:t>quần</a:t>
            </a:r>
            <a:r>
              <a:rPr lang="en-US" sz="5639" dirty="0">
                <a:solidFill>
                  <a:srgbClr val="54242A"/>
                </a:solidFill>
                <a:latin typeface="#9Slide05 Braxton Regular 2"/>
              </a:rPr>
              <a:t> </a:t>
            </a:r>
            <a:r>
              <a:rPr lang="en-US" sz="5639" dirty="0" err="1">
                <a:solidFill>
                  <a:srgbClr val="54242A"/>
                </a:solidFill>
                <a:latin typeface="#9Slide05 Braxton Regular 2"/>
              </a:rPr>
              <a:t>bảnh</a:t>
            </a:r>
            <a:r>
              <a:rPr lang="en-US" sz="5639" dirty="0">
                <a:solidFill>
                  <a:srgbClr val="54242A"/>
                </a:solidFill>
                <a:latin typeface="#9Slide05 Braxton Regular 2"/>
              </a:rPr>
              <a:t> bao.</a:t>
            </a:r>
          </a:p>
          <a:p>
            <a:pPr algn="ctr">
              <a:lnSpc>
                <a:spcPts val="7895"/>
              </a:lnSpc>
              <a:spcBef>
                <a:spcPct val="0"/>
              </a:spcBef>
            </a:pPr>
            <a:r>
              <a:rPr lang="en-US" sz="5639" dirty="0" err="1">
                <a:solidFill>
                  <a:srgbClr val="54242A"/>
                </a:solidFill>
                <a:latin typeface="#9Slide05 Braxton Regular 2"/>
              </a:rPr>
              <a:t>Trước</a:t>
            </a:r>
            <a:r>
              <a:rPr lang="en-US" sz="5639" dirty="0">
                <a:solidFill>
                  <a:srgbClr val="54242A"/>
                </a:solidFill>
                <a:latin typeface="#9Slide05 Braxton Regular 2"/>
              </a:rPr>
              <a:t> </a:t>
            </a:r>
            <a:r>
              <a:rPr lang="en-US" sz="5639" dirty="0" err="1">
                <a:solidFill>
                  <a:srgbClr val="54242A"/>
                </a:solidFill>
                <a:latin typeface="#9Slide05 Braxton Regular 2"/>
              </a:rPr>
              <a:t>thầy</a:t>
            </a:r>
            <a:r>
              <a:rPr lang="en-US" sz="5639" dirty="0">
                <a:solidFill>
                  <a:srgbClr val="54242A"/>
                </a:solidFill>
                <a:latin typeface="#9Slide05 Braxton Regular 2"/>
              </a:rPr>
              <a:t> </a:t>
            </a:r>
            <a:r>
              <a:rPr lang="en-US" sz="5639" dirty="0" err="1">
                <a:solidFill>
                  <a:srgbClr val="54242A"/>
                </a:solidFill>
                <a:latin typeface="#9Slide05 Braxton Regular 2"/>
              </a:rPr>
              <a:t>sau</a:t>
            </a:r>
            <a:r>
              <a:rPr lang="en-US" sz="5639" dirty="0">
                <a:solidFill>
                  <a:srgbClr val="54242A"/>
                </a:solidFill>
                <a:latin typeface="#9Slide05 Braxton Regular 2"/>
              </a:rPr>
              <a:t> </a:t>
            </a:r>
            <a:r>
              <a:rPr lang="en-US" sz="5639" dirty="0" err="1">
                <a:solidFill>
                  <a:srgbClr val="54242A"/>
                </a:solidFill>
                <a:latin typeface="#9Slide05 Braxton Regular 2"/>
              </a:rPr>
              <a:t>tớ</a:t>
            </a:r>
            <a:r>
              <a:rPr lang="en-US" sz="5639" dirty="0">
                <a:solidFill>
                  <a:srgbClr val="54242A"/>
                </a:solidFill>
                <a:latin typeface="#9Slide05 Braxton Regular 2"/>
              </a:rPr>
              <a:t> </a:t>
            </a:r>
            <a:r>
              <a:rPr lang="en-US" sz="5639" dirty="0" err="1">
                <a:solidFill>
                  <a:srgbClr val="54242A"/>
                </a:solidFill>
                <a:latin typeface="#9Slide05 Braxton Regular 2"/>
              </a:rPr>
              <a:t>lao</a:t>
            </a:r>
            <a:r>
              <a:rPr lang="en-US" sz="5639" dirty="0">
                <a:solidFill>
                  <a:srgbClr val="54242A"/>
                </a:solidFill>
                <a:latin typeface="#9Slide05 Braxton Regular 2"/>
              </a:rPr>
              <a:t> </a:t>
            </a:r>
            <a:r>
              <a:rPr lang="en-US" sz="5639" dirty="0" err="1">
                <a:solidFill>
                  <a:srgbClr val="54242A"/>
                </a:solidFill>
                <a:latin typeface="#9Slide05 Braxton Regular 2"/>
              </a:rPr>
              <a:t>xao</a:t>
            </a:r>
            <a:endParaRPr lang="en-US" sz="5639" dirty="0">
              <a:solidFill>
                <a:srgbClr val="54242A"/>
              </a:solidFill>
              <a:latin typeface="#9Slide05 Braxton Regular 2"/>
            </a:endParaRPr>
          </a:p>
          <a:p>
            <a:pPr algn="ctr">
              <a:lnSpc>
                <a:spcPts val="7895"/>
              </a:lnSpc>
              <a:spcBef>
                <a:spcPct val="0"/>
              </a:spcBef>
            </a:pPr>
            <a:r>
              <a:rPr lang="en-US" sz="5639" dirty="0" err="1">
                <a:solidFill>
                  <a:srgbClr val="54242A"/>
                </a:solidFill>
                <a:latin typeface="#9Slide05 Braxton Regular 2"/>
              </a:rPr>
              <a:t>Nhà</a:t>
            </a:r>
            <a:r>
              <a:rPr lang="en-US" sz="5639" dirty="0">
                <a:solidFill>
                  <a:srgbClr val="54242A"/>
                </a:solidFill>
                <a:latin typeface="#9Slide05 Braxton Regular 2"/>
              </a:rPr>
              <a:t> </a:t>
            </a:r>
            <a:r>
              <a:rPr lang="en-US" sz="5639" dirty="0" err="1">
                <a:solidFill>
                  <a:srgbClr val="54242A"/>
                </a:solidFill>
                <a:latin typeface="#9Slide05 Braxton Regular 2"/>
              </a:rPr>
              <a:t>băng</a:t>
            </a:r>
            <a:r>
              <a:rPr lang="en-US" sz="5639" dirty="0">
                <a:solidFill>
                  <a:srgbClr val="54242A"/>
                </a:solidFill>
                <a:latin typeface="#9Slide05 Braxton Regular 2"/>
              </a:rPr>
              <a:t> </a:t>
            </a:r>
            <a:r>
              <a:rPr lang="en-US" sz="5639" dirty="0" err="1">
                <a:solidFill>
                  <a:srgbClr val="54242A"/>
                </a:solidFill>
                <a:latin typeface="#9Slide05 Braxton Regular 2"/>
              </a:rPr>
              <a:t>đưa</a:t>
            </a:r>
            <a:r>
              <a:rPr lang="en-US" sz="5639" dirty="0">
                <a:solidFill>
                  <a:srgbClr val="54242A"/>
                </a:solidFill>
                <a:latin typeface="#9Slide05 Braxton Regular 2"/>
              </a:rPr>
              <a:t> </a:t>
            </a:r>
            <a:r>
              <a:rPr lang="en-US" sz="5639" dirty="0" err="1">
                <a:solidFill>
                  <a:srgbClr val="54242A"/>
                </a:solidFill>
                <a:latin typeface="#9Slide05 Braxton Regular 2"/>
              </a:rPr>
              <a:t>mối</a:t>
            </a:r>
            <a:r>
              <a:rPr lang="en-US" sz="5639" dirty="0">
                <a:solidFill>
                  <a:srgbClr val="54242A"/>
                </a:solidFill>
                <a:latin typeface="#9Slide05 Braxton Regular 2"/>
              </a:rPr>
              <a:t> </a:t>
            </a:r>
            <a:r>
              <a:rPr lang="en-US" sz="5639" dirty="0" err="1">
                <a:solidFill>
                  <a:srgbClr val="54242A"/>
                </a:solidFill>
                <a:latin typeface="#9Slide05 Braxton Regular 2"/>
              </a:rPr>
              <a:t>rước</a:t>
            </a:r>
            <a:r>
              <a:rPr lang="en-US" sz="5639" dirty="0">
                <a:solidFill>
                  <a:srgbClr val="54242A"/>
                </a:solidFill>
                <a:latin typeface="#9Slide05 Braxton Regular 2"/>
              </a:rPr>
              <a:t> </a:t>
            </a:r>
            <a:r>
              <a:rPr lang="en-US" sz="5639" dirty="0" err="1">
                <a:solidFill>
                  <a:srgbClr val="54242A"/>
                </a:solidFill>
                <a:latin typeface="#9Slide05 Braxton Regular 2"/>
              </a:rPr>
              <a:t>vào</a:t>
            </a:r>
            <a:r>
              <a:rPr lang="en-US" sz="5639" dirty="0">
                <a:solidFill>
                  <a:srgbClr val="54242A"/>
                </a:solidFill>
                <a:latin typeface="#9Slide05 Braxton Regular 2"/>
              </a:rPr>
              <a:t> </a:t>
            </a:r>
            <a:r>
              <a:rPr lang="en-US" sz="5639" dirty="0" err="1">
                <a:solidFill>
                  <a:srgbClr val="54242A"/>
                </a:solidFill>
                <a:latin typeface="#9Slide05 Braxton Regular 2"/>
              </a:rPr>
              <a:t>lầu</a:t>
            </a:r>
            <a:r>
              <a:rPr lang="en-US" sz="5639" dirty="0">
                <a:solidFill>
                  <a:srgbClr val="54242A"/>
                </a:solidFill>
                <a:latin typeface="#9Slide05 Braxton Regular 2"/>
              </a:rPr>
              <a:t> </a:t>
            </a:r>
            <a:r>
              <a:rPr lang="en-US" sz="5639" dirty="0" err="1">
                <a:solidFill>
                  <a:srgbClr val="54242A"/>
                </a:solidFill>
                <a:latin typeface="#9Slide05 Braxton Regular 2"/>
              </a:rPr>
              <a:t>trang</a:t>
            </a:r>
            <a:r>
              <a:rPr lang="en-US" sz="5639" dirty="0">
                <a:solidFill>
                  <a:srgbClr val="54242A"/>
                </a:solidFill>
                <a:latin typeface="#9Slide05 Braxton Regular 2"/>
              </a:rPr>
              <a:t>.</a:t>
            </a:r>
          </a:p>
          <a:p>
            <a:pPr algn="ctr">
              <a:lnSpc>
                <a:spcPts val="7895"/>
              </a:lnSpc>
              <a:spcBef>
                <a:spcPct val="0"/>
              </a:spcBef>
            </a:pPr>
            <a:r>
              <a:rPr lang="en-US" sz="5639" dirty="0" err="1">
                <a:solidFill>
                  <a:srgbClr val="54242A"/>
                </a:solidFill>
                <a:latin typeface="#9Slide05 Braxton Regular 2"/>
              </a:rPr>
              <a:t>Ghế</a:t>
            </a:r>
            <a:r>
              <a:rPr lang="en-US" sz="5639" dirty="0">
                <a:solidFill>
                  <a:srgbClr val="54242A"/>
                </a:solidFill>
                <a:latin typeface="#9Slide05 Braxton Regular 2"/>
              </a:rPr>
              <a:t> </a:t>
            </a:r>
            <a:r>
              <a:rPr lang="en-US" sz="5639" dirty="0" err="1">
                <a:solidFill>
                  <a:srgbClr val="54242A"/>
                </a:solidFill>
                <a:latin typeface="#9Slide05 Braxton Regular 2"/>
              </a:rPr>
              <a:t>trên</a:t>
            </a:r>
            <a:r>
              <a:rPr lang="en-US" sz="5639" dirty="0">
                <a:solidFill>
                  <a:srgbClr val="54242A"/>
                </a:solidFill>
                <a:latin typeface="#9Slide05 Braxton Regular 2"/>
              </a:rPr>
              <a:t> </a:t>
            </a:r>
            <a:r>
              <a:rPr lang="en-US" sz="5639" dirty="0" err="1">
                <a:solidFill>
                  <a:srgbClr val="54242A"/>
                </a:solidFill>
                <a:latin typeface="#9Slide05 Braxton Regular 2"/>
              </a:rPr>
              <a:t>ngồi</a:t>
            </a:r>
            <a:r>
              <a:rPr lang="en-US" sz="5639" dirty="0">
                <a:solidFill>
                  <a:srgbClr val="54242A"/>
                </a:solidFill>
                <a:latin typeface="#9Slide05 Braxton Regular 2"/>
              </a:rPr>
              <a:t> </a:t>
            </a:r>
            <a:r>
              <a:rPr lang="en-US" sz="5639" dirty="0" err="1">
                <a:solidFill>
                  <a:srgbClr val="54242A"/>
                </a:solidFill>
                <a:latin typeface="#9Slide05 Braxton Regular 2"/>
              </a:rPr>
              <a:t>tót</a:t>
            </a:r>
            <a:r>
              <a:rPr lang="en-US" sz="5639" dirty="0">
                <a:solidFill>
                  <a:srgbClr val="54242A"/>
                </a:solidFill>
                <a:latin typeface="#9Slide05 Braxton Regular 2"/>
              </a:rPr>
              <a:t> </a:t>
            </a:r>
            <a:r>
              <a:rPr lang="en-US" sz="5639" dirty="0" err="1">
                <a:solidFill>
                  <a:srgbClr val="54242A"/>
                </a:solidFill>
                <a:latin typeface="#9Slide05 Braxton Regular 2"/>
              </a:rPr>
              <a:t>sỗ</a:t>
            </a:r>
            <a:r>
              <a:rPr lang="en-US" sz="5639" dirty="0">
                <a:solidFill>
                  <a:srgbClr val="54242A"/>
                </a:solidFill>
                <a:latin typeface="#9Slide05 Braxton Regular 2"/>
              </a:rPr>
              <a:t> </a:t>
            </a:r>
            <a:r>
              <a:rPr lang="en-US" sz="5639" dirty="0" err="1">
                <a:solidFill>
                  <a:srgbClr val="54242A"/>
                </a:solidFill>
                <a:latin typeface="#9Slide05 Braxton Regular 2"/>
              </a:rPr>
              <a:t>sàng</a:t>
            </a:r>
            <a:r>
              <a:rPr lang="en-US" sz="5639" dirty="0">
                <a:solidFill>
                  <a:srgbClr val="54242A"/>
                </a:solidFill>
                <a:latin typeface="#9Slide05 Braxton Regular 2"/>
              </a:rPr>
              <a:t>,</a:t>
            </a:r>
          </a:p>
        </p:txBody>
      </p:sp>
      <p:sp>
        <p:nvSpPr>
          <p:cNvPr id="7" name="TextBox 7"/>
          <p:cNvSpPr txBox="1"/>
          <p:nvPr/>
        </p:nvSpPr>
        <p:spPr>
          <a:xfrm>
            <a:off x="1155051" y="1409021"/>
            <a:ext cx="16707999" cy="1739901"/>
          </a:xfrm>
          <a:prstGeom prst="rect">
            <a:avLst/>
          </a:prstGeom>
        </p:spPr>
        <p:txBody>
          <a:bodyPr lIns="0" tIns="0" rIns="0" bIns="0" rtlCol="0" anchor="t">
            <a:spAutoFit/>
          </a:bodyPr>
          <a:lstStyle/>
          <a:p>
            <a:pPr algn="just">
              <a:lnSpc>
                <a:spcPts val="6999"/>
              </a:lnSpc>
            </a:pPr>
            <a:r>
              <a:rPr lang="en-US" sz="4999" dirty="0" err="1">
                <a:solidFill>
                  <a:srgbClr val="B22033"/>
                </a:solidFill>
                <a:latin typeface="Roboto Condensed Bold"/>
              </a:rPr>
              <a:t>Mở</a:t>
            </a:r>
            <a:r>
              <a:rPr lang="en-US" sz="4999" dirty="0">
                <a:solidFill>
                  <a:srgbClr val="B22033"/>
                </a:solidFill>
                <a:latin typeface="Roboto Condensed Bold"/>
              </a:rPr>
              <a:t> </a:t>
            </a:r>
            <a:r>
              <a:rPr lang="en-US" sz="4999" dirty="0" err="1">
                <a:solidFill>
                  <a:srgbClr val="B22033"/>
                </a:solidFill>
                <a:latin typeface="Roboto Condensed Bold"/>
              </a:rPr>
              <a:t>rộng</a:t>
            </a:r>
            <a:r>
              <a:rPr lang="en-US" sz="4999" dirty="0">
                <a:solidFill>
                  <a:srgbClr val="B22033"/>
                </a:solidFill>
                <a:latin typeface="Roboto Condensed Bold"/>
              </a:rPr>
              <a:t>:</a:t>
            </a:r>
            <a:r>
              <a:rPr lang="en-US" sz="4999" dirty="0">
                <a:solidFill>
                  <a:srgbClr val="473B3B"/>
                </a:solidFill>
                <a:latin typeface="Roboto Condensed"/>
              </a:rPr>
              <a:t> </a:t>
            </a:r>
            <a:r>
              <a:rPr lang="en-US" sz="4999" dirty="0" err="1">
                <a:solidFill>
                  <a:srgbClr val="473B3B"/>
                </a:solidFill>
                <a:latin typeface="Roboto Condensed"/>
              </a:rPr>
              <a:t>Một</a:t>
            </a:r>
            <a:r>
              <a:rPr lang="en-US" sz="4999" dirty="0">
                <a:solidFill>
                  <a:srgbClr val="473B3B"/>
                </a:solidFill>
                <a:latin typeface="Roboto Condensed"/>
              </a:rPr>
              <a:t> </a:t>
            </a:r>
            <a:r>
              <a:rPr lang="en-US" sz="4999" dirty="0" err="1">
                <a:solidFill>
                  <a:srgbClr val="473B3B"/>
                </a:solidFill>
                <a:latin typeface="Roboto Condensed"/>
              </a:rPr>
              <a:t>số</a:t>
            </a:r>
            <a:r>
              <a:rPr lang="en-US" sz="4999" dirty="0">
                <a:solidFill>
                  <a:srgbClr val="473B3B"/>
                </a:solidFill>
                <a:latin typeface="Roboto Condensed"/>
              </a:rPr>
              <a:t> </a:t>
            </a:r>
            <a:r>
              <a:rPr lang="en-US" sz="4999" dirty="0" err="1">
                <a:solidFill>
                  <a:srgbClr val="473B3B"/>
                </a:solidFill>
                <a:latin typeface="Roboto Condensed"/>
              </a:rPr>
              <a:t>câu</a:t>
            </a:r>
            <a:r>
              <a:rPr lang="en-US" sz="4999" dirty="0">
                <a:solidFill>
                  <a:srgbClr val="473B3B"/>
                </a:solidFill>
                <a:latin typeface="Roboto Condensed"/>
              </a:rPr>
              <a:t> </a:t>
            </a:r>
            <a:r>
              <a:rPr lang="en-US" sz="4999" dirty="0" err="1">
                <a:solidFill>
                  <a:srgbClr val="473B3B"/>
                </a:solidFill>
                <a:latin typeface="Roboto Condensed"/>
              </a:rPr>
              <a:t>thơ</a:t>
            </a:r>
            <a:r>
              <a:rPr lang="en-US" sz="4999" dirty="0">
                <a:solidFill>
                  <a:srgbClr val="473B3B"/>
                </a:solidFill>
                <a:latin typeface="Roboto Condensed"/>
              </a:rPr>
              <a:t>  </a:t>
            </a:r>
            <a:r>
              <a:rPr lang="en-US" sz="4999" dirty="0" err="1">
                <a:solidFill>
                  <a:srgbClr val="473B3B"/>
                </a:solidFill>
                <a:latin typeface="Roboto Condensed"/>
              </a:rPr>
              <a:t>khác</a:t>
            </a:r>
            <a:r>
              <a:rPr lang="en-US" sz="4999" dirty="0">
                <a:solidFill>
                  <a:srgbClr val="473B3B"/>
                </a:solidFill>
                <a:latin typeface="Roboto Condensed"/>
              </a:rPr>
              <a:t> </a:t>
            </a:r>
            <a:r>
              <a:rPr lang="en-US" sz="4999" dirty="0" err="1">
                <a:solidFill>
                  <a:srgbClr val="473B3B"/>
                </a:solidFill>
                <a:latin typeface="Roboto Condensed"/>
              </a:rPr>
              <a:t>miêu</a:t>
            </a:r>
            <a:r>
              <a:rPr lang="en-US" sz="4999" dirty="0">
                <a:solidFill>
                  <a:srgbClr val="473B3B"/>
                </a:solidFill>
                <a:latin typeface="Roboto Condensed"/>
              </a:rPr>
              <a:t> </a:t>
            </a:r>
            <a:r>
              <a:rPr lang="en-US" sz="4999" dirty="0" err="1">
                <a:solidFill>
                  <a:srgbClr val="473B3B"/>
                </a:solidFill>
                <a:latin typeface="Roboto Condensed"/>
              </a:rPr>
              <a:t>tả</a:t>
            </a:r>
            <a:r>
              <a:rPr lang="en-US" sz="4999" dirty="0">
                <a:solidFill>
                  <a:srgbClr val="473B3B"/>
                </a:solidFill>
                <a:latin typeface="Roboto Condensed"/>
              </a:rPr>
              <a:t> </a:t>
            </a:r>
            <a:r>
              <a:rPr lang="en-US" sz="4999" dirty="0" err="1">
                <a:solidFill>
                  <a:srgbClr val="473B3B"/>
                </a:solidFill>
                <a:latin typeface="Roboto Condensed"/>
              </a:rPr>
              <a:t>tính</a:t>
            </a:r>
            <a:r>
              <a:rPr lang="en-US" sz="4999" dirty="0">
                <a:solidFill>
                  <a:srgbClr val="473B3B"/>
                </a:solidFill>
                <a:latin typeface="Roboto Condensed"/>
              </a:rPr>
              <a:t> </a:t>
            </a:r>
            <a:r>
              <a:rPr lang="en-US" sz="4999" dirty="0" err="1">
                <a:solidFill>
                  <a:srgbClr val="473B3B"/>
                </a:solidFill>
                <a:latin typeface="Roboto Condensed"/>
              </a:rPr>
              <a:t>cách</a:t>
            </a:r>
            <a:r>
              <a:rPr lang="en-US" sz="4999" dirty="0">
                <a:solidFill>
                  <a:srgbClr val="473B3B"/>
                </a:solidFill>
                <a:latin typeface="Roboto Condensed"/>
              </a:rPr>
              <a:t> </a:t>
            </a:r>
            <a:r>
              <a:rPr lang="en-US" sz="4999" dirty="0" err="1">
                <a:solidFill>
                  <a:srgbClr val="473B3B"/>
                </a:solidFill>
                <a:latin typeface="Roboto Condensed"/>
              </a:rPr>
              <a:t>nhân</a:t>
            </a:r>
            <a:r>
              <a:rPr lang="en-US" sz="4999" dirty="0">
                <a:solidFill>
                  <a:srgbClr val="473B3B"/>
                </a:solidFill>
                <a:latin typeface="Roboto Condensed"/>
              </a:rPr>
              <a:t> </a:t>
            </a:r>
            <a:r>
              <a:rPr lang="en-US" sz="4999" dirty="0" err="1">
                <a:solidFill>
                  <a:srgbClr val="473B3B"/>
                </a:solidFill>
                <a:latin typeface="Roboto Condensed"/>
              </a:rPr>
              <a:t>vật</a:t>
            </a:r>
            <a:r>
              <a:rPr lang="en-US" sz="4999" dirty="0">
                <a:solidFill>
                  <a:srgbClr val="473B3B"/>
                </a:solidFill>
                <a:latin typeface="Roboto Condensed"/>
              </a:rPr>
              <a:t> </a:t>
            </a:r>
            <a:r>
              <a:rPr lang="en-US" sz="4999" dirty="0" err="1">
                <a:solidFill>
                  <a:srgbClr val="473B3B"/>
                </a:solidFill>
                <a:latin typeface="Roboto Condensed"/>
              </a:rPr>
              <a:t>sắc</a:t>
            </a:r>
            <a:r>
              <a:rPr lang="en-US" sz="4999" dirty="0">
                <a:solidFill>
                  <a:srgbClr val="473B3B"/>
                </a:solidFill>
                <a:latin typeface="Roboto Condensed"/>
              </a:rPr>
              <a:t> </a:t>
            </a:r>
            <a:r>
              <a:rPr lang="en-US" sz="4999" dirty="0" err="1">
                <a:solidFill>
                  <a:srgbClr val="473B3B"/>
                </a:solidFill>
                <a:latin typeface="Roboto Condensed"/>
              </a:rPr>
              <a:t>sảo</a:t>
            </a:r>
            <a:r>
              <a:rPr lang="en-US" sz="4999" dirty="0">
                <a:solidFill>
                  <a:srgbClr val="473B3B"/>
                </a:solidFill>
                <a:latin typeface="Roboto Condensed"/>
              </a:rPr>
              <a:t>: </a:t>
            </a:r>
            <a:r>
              <a:rPr lang="en-US" sz="4999" dirty="0" err="1">
                <a:solidFill>
                  <a:srgbClr val="473B3B"/>
                </a:solidFill>
                <a:latin typeface="Roboto Condensed"/>
              </a:rPr>
              <a:t>những</a:t>
            </a:r>
            <a:r>
              <a:rPr lang="en-US" sz="4999" dirty="0">
                <a:solidFill>
                  <a:srgbClr val="473B3B"/>
                </a:solidFill>
                <a:latin typeface="Roboto Condensed"/>
              </a:rPr>
              <a:t> </a:t>
            </a:r>
            <a:r>
              <a:rPr lang="en-US" sz="4999" dirty="0" err="1">
                <a:solidFill>
                  <a:srgbClr val="473B3B"/>
                </a:solidFill>
                <a:latin typeface="Roboto Condensed"/>
              </a:rPr>
              <a:t>câu</a:t>
            </a:r>
            <a:r>
              <a:rPr lang="en-US" sz="4999" dirty="0">
                <a:solidFill>
                  <a:srgbClr val="473B3B"/>
                </a:solidFill>
                <a:latin typeface="Roboto Condensed"/>
              </a:rPr>
              <a:t> </a:t>
            </a:r>
            <a:r>
              <a:rPr lang="en-US" sz="4999" dirty="0" err="1">
                <a:solidFill>
                  <a:srgbClr val="473B3B"/>
                </a:solidFill>
                <a:latin typeface="Roboto Condensed"/>
              </a:rPr>
              <a:t>thơ</a:t>
            </a:r>
            <a:r>
              <a:rPr lang="en-US" sz="4999" dirty="0">
                <a:solidFill>
                  <a:srgbClr val="473B3B"/>
                </a:solidFill>
                <a:latin typeface="Roboto Condensed"/>
              </a:rPr>
              <a:t> </a:t>
            </a:r>
            <a:r>
              <a:rPr lang="en-US" sz="4999" dirty="0" err="1">
                <a:solidFill>
                  <a:srgbClr val="473B3B"/>
                </a:solidFill>
                <a:latin typeface="Roboto Condensed"/>
              </a:rPr>
              <a:t>miêu</a:t>
            </a:r>
            <a:r>
              <a:rPr lang="en-US" sz="4999" dirty="0">
                <a:solidFill>
                  <a:srgbClr val="473B3B"/>
                </a:solidFill>
                <a:latin typeface="Roboto Condensed"/>
              </a:rPr>
              <a:t> </a:t>
            </a:r>
            <a:r>
              <a:rPr lang="en-US" sz="4999" dirty="0" err="1">
                <a:solidFill>
                  <a:srgbClr val="473B3B"/>
                </a:solidFill>
                <a:latin typeface="Roboto Condensed"/>
              </a:rPr>
              <a:t>tả</a:t>
            </a:r>
            <a:r>
              <a:rPr lang="en-US" sz="4999" dirty="0">
                <a:solidFill>
                  <a:srgbClr val="473B3B"/>
                </a:solidFill>
                <a:latin typeface="Roboto Condensed"/>
              </a:rPr>
              <a:t> </a:t>
            </a:r>
            <a:r>
              <a:rPr lang="en-US" sz="4999" dirty="0" err="1">
                <a:solidFill>
                  <a:srgbClr val="473B3B"/>
                </a:solidFill>
                <a:latin typeface="Roboto Condensed"/>
              </a:rPr>
              <a:t>Mã</a:t>
            </a:r>
            <a:r>
              <a:rPr lang="en-US" sz="4999" dirty="0">
                <a:solidFill>
                  <a:srgbClr val="473B3B"/>
                </a:solidFill>
                <a:latin typeface="Roboto Condensed"/>
              </a:rPr>
              <a:t> </a:t>
            </a:r>
            <a:r>
              <a:rPr lang="en-US" sz="4999" dirty="0" err="1">
                <a:solidFill>
                  <a:srgbClr val="473B3B"/>
                </a:solidFill>
                <a:latin typeface="Roboto Condensed"/>
              </a:rPr>
              <a:t>Giám</a:t>
            </a:r>
            <a:r>
              <a:rPr lang="en-US" sz="4999" dirty="0">
                <a:solidFill>
                  <a:srgbClr val="473B3B"/>
                </a:solidFill>
                <a:latin typeface="Roboto Condensed"/>
              </a:rPr>
              <a:t> </a:t>
            </a:r>
            <a:r>
              <a:rPr lang="en-US" sz="4999" dirty="0" err="1">
                <a:solidFill>
                  <a:srgbClr val="473B3B"/>
                </a:solidFill>
                <a:latin typeface="Roboto Condensed"/>
              </a:rPr>
              <a:t>Sinh</a:t>
            </a:r>
            <a:r>
              <a:rPr lang="en-US" sz="4999" dirty="0">
                <a:solidFill>
                  <a:srgbClr val="473B3B"/>
                </a:solidFill>
                <a:latin typeface="Roboto Condensed"/>
              </a:rPr>
              <a:t>, Tú </a:t>
            </a:r>
            <a:r>
              <a:rPr lang="en-US" sz="4999" dirty="0" err="1">
                <a:solidFill>
                  <a:srgbClr val="473B3B"/>
                </a:solidFill>
                <a:latin typeface="Roboto Condensed"/>
              </a:rPr>
              <a:t>Bà</a:t>
            </a:r>
            <a:r>
              <a:rPr lang="en-US" sz="4999" dirty="0">
                <a:solidFill>
                  <a:srgbClr val="473B3B"/>
                </a:solidFill>
                <a:latin typeface="Roboto Condensed"/>
              </a:rPr>
              <a:t>, </a:t>
            </a:r>
            <a:r>
              <a:rPr lang="en-US" sz="4999" dirty="0" err="1">
                <a:solidFill>
                  <a:srgbClr val="473B3B"/>
                </a:solidFill>
                <a:latin typeface="Roboto Condensed"/>
              </a:rPr>
              <a:t>Sở</a:t>
            </a:r>
            <a:r>
              <a:rPr lang="en-US" sz="4999" dirty="0">
                <a:solidFill>
                  <a:srgbClr val="473B3B"/>
                </a:solidFill>
                <a:latin typeface="Roboto Condensed"/>
              </a:rPr>
              <a:t> </a:t>
            </a:r>
            <a:r>
              <a:rPr lang="en-US" sz="4999" dirty="0" err="1">
                <a:solidFill>
                  <a:srgbClr val="473B3B"/>
                </a:solidFill>
                <a:latin typeface="Roboto Condensed"/>
              </a:rPr>
              <a:t>Khanh</a:t>
            </a:r>
            <a:r>
              <a:rPr lang="en-US" sz="4999" dirty="0">
                <a:solidFill>
                  <a:srgbClr val="473B3B"/>
                </a:solidFill>
                <a:latin typeface="Roboto Condensed"/>
              </a:rPr>
              <a:t>, </a:t>
            </a:r>
            <a:r>
              <a:rPr lang="en-US" sz="4999" dirty="0" err="1">
                <a:solidFill>
                  <a:srgbClr val="473B3B"/>
                </a:solidFill>
                <a:latin typeface="Roboto Condensed"/>
              </a:rPr>
              <a:t>Từ</a:t>
            </a:r>
            <a:r>
              <a:rPr lang="en-US" sz="4999" dirty="0">
                <a:solidFill>
                  <a:srgbClr val="473B3B"/>
                </a:solidFill>
                <a:latin typeface="Roboto Condensed"/>
              </a:rPr>
              <a:t> </a:t>
            </a:r>
            <a:r>
              <a:rPr lang="en-US" sz="4999" dirty="0" err="1">
                <a:solidFill>
                  <a:srgbClr val="473B3B"/>
                </a:solidFill>
                <a:latin typeface="Roboto Condensed"/>
              </a:rPr>
              <a:t>Hải</a:t>
            </a:r>
            <a:endParaRPr lang="en-US" sz="4999" dirty="0">
              <a:solidFill>
                <a:srgbClr val="473B3B"/>
              </a:solidFill>
              <a:latin typeface="Roboto Condensed"/>
            </a:endParaRP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rot="-10800000">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a:stretch>
          </a:blipFill>
        </p:spPr>
      </p:sp>
      <p:sp>
        <p:nvSpPr>
          <p:cNvPr id="3" name="Freeform 3"/>
          <p:cNvSpPr/>
          <p:nvPr/>
        </p:nvSpPr>
        <p:spPr>
          <a:xfrm>
            <a:off x="-3264750" y="-667800"/>
            <a:ext cx="5169750" cy="5430200"/>
          </a:xfrm>
          <a:custGeom>
            <a:avLst/>
            <a:gdLst/>
            <a:ahLst/>
            <a:cxnLst/>
            <a:rect l="l" t="t" r="r" b="b"/>
            <a:pathLst>
              <a:path w="5169750" h="5430200">
                <a:moveTo>
                  <a:pt x="0" y="0"/>
                </a:moveTo>
                <a:lnTo>
                  <a:pt x="5169750" y="0"/>
                </a:lnTo>
                <a:lnTo>
                  <a:pt x="5169750" y="5430200"/>
                </a:lnTo>
                <a:lnTo>
                  <a:pt x="0" y="5430200"/>
                </a:lnTo>
                <a:lnTo>
                  <a:pt x="0" y="0"/>
                </a:lnTo>
                <a:close/>
              </a:path>
            </a:pathLst>
          </a:custGeom>
          <a:blipFill>
            <a:blip r:embed="rId4"/>
            <a:stretch>
              <a:fillRect/>
            </a:stretch>
          </a:blipFill>
        </p:spPr>
      </p:sp>
      <p:sp>
        <p:nvSpPr>
          <p:cNvPr id="4" name="Freeform 4"/>
          <p:cNvSpPr/>
          <p:nvPr/>
        </p:nvSpPr>
        <p:spPr>
          <a:xfrm>
            <a:off x="15942910" y="250960"/>
            <a:ext cx="1920140" cy="969000"/>
          </a:xfrm>
          <a:custGeom>
            <a:avLst/>
            <a:gdLst/>
            <a:ahLst/>
            <a:cxnLst/>
            <a:rect l="l" t="t" r="r" b="b"/>
            <a:pathLst>
              <a:path w="1920140" h="969000">
                <a:moveTo>
                  <a:pt x="0" y="0"/>
                </a:moveTo>
                <a:lnTo>
                  <a:pt x="1920140" y="0"/>
                </a:lnTo>
                <a:lnTo>
                  <a:pt x="1920140" y="969000"/>
                </a:lnTo>
                <a:lnTo>
                  <a:pt x="0" y="969000"/>
                </a:lnTo>
                <a:lnTo>
                  <a:pt x="0" y="0"/>
                </a:lnTo>
                <a:close/>
              </a:path>
            </a:pathLst>
          </a:custGeom>
          <a:blipFill>
            <a:blip r:embed="rId5"/>
            <a:stretch>
              <a:fillRect/>
            </a:stretch>
          </a:blipFill>
        </p:spPr>
      </p:sp>
      <p:sp>
        <p:nvSpPr>
          <p:cNvPr id="5" name="Freeform 5"/>
          <p:cNvSpPr/>
          <p:nvPr/>
        </p:nvSpPr>
        <p:spPr>
          <a:xfrm flipH="1">
            <a:off x="16719912" y="5638800"/>
            <a:ext cx="2523624" cy="5772150"/>
          </a:xfrm>
          <a:custGeom>
            <a:avLst/>
            <a:gdLst/>
            <a:ahLst/>
            <a:cxnLst/>
            <a:rect l="l" t="t" r="r" b="b"/>
            <a:pathLst>
              <a:path w="2523624" h="5772150">
                <a:moveTo>
                  <a:pt x="2523624" y="0"/>
                </a:moveTo>
                <a:lnTo>
                  <a:pt x="0" y="0"/>
                </a:lnTo>
                <a:lnTo>
                  <a:pt x="0" y="5772150"/>
                </a:lnTo>
                <a:lnTo>
                  <a:pt x="2523624" y="5772150"/>
                </a:lnTo>
                <a:lnTo>
                  <a:pt x="2523624" y="0"/>
                </a:lnTo>
                <a:close/>
              </a:path>
            </a:pathLst>
          </a:custGeom>
          <a:blipFill>
            <a:blip r:embed="rId6"/>
            <a:stretch>
              <a:fillRect/>
            </a:stretch>
          </a:blipFill>
        </p:spPr>
      </p:sp>
      <p:sp>
        <p:nvSpPr>
          <p:cNvPr id="6" name="TextBox 6"/>
          <p:cNvSpPr txBox="1"/>
          <p:nvPr/>
        </p:nvSpPr>
        <p:spPr>
          <a:xfrm>
            <a:off x="3581401" y="3501080"/>
            <a:ext cx="9884728" cy="7208255"/>
          </a:xfrm>
          <a:prstGeom prst="rect">
            <a:avLst/>
          </a:prstGeom>
        </p:spPr>
        <p:txBody>
          <a:bodyPr wrap="square" lIns="0" tIns="0" rIns="0" bIns="0" rtlCol="0" anchor="t">
            <a:spAutoFit/>
          </a:bodyPr>
          <a:lstStyle/>
          <a:p>
            <a:pPr marL="1079499" lvl="1" indent="-539749" algn="l">
              <a:lnSpc>
                <a:spcPts val="6999"/>
              </a:lnSpc>
              <a:spcBef>
                <a:spcPct val="0"/>
              </a:spcBef>
              <a:buFont typeface="Arial"/>
              <a:buChar char="•"/>
            </a:pPr>
            <a:r>
              <a:rPr lang="en-US" sz="4999" dirty="0">
                <a:solidFill>
                  <a:srgbClr val="54242A"/>
                </a:solidFill>
                <a:latin typeface="Roboto Condensed Bold"/>
              </a:rPr>
              <a:t>Tú </a:t>
            </a:r>
            <a:r>
              <a:rPr lang="en-US" sz="4999" dirty="0" err="1">
                <a:solidFill>
                  <a:srgbClr val="54242A"/>
                </a:solidFill>
                <a:latin typeface="Roboto Condensed Bold"/>
              </a:rPr>
              <a:t>Bà</a:t>
            </a:r>
            <a:r>
              <a:rPr lang="en-US" sz="4999" dirty="0">
                <a:solidFill>
                  <a:srgbClr val="54242A"/>
                </a:solidFill>
                <a:latin typeface="Roboto Condensed Bold"/>
              </a:rPr>
              <a:t>:</a:t>
            </a:r>
          </a:p>
          <a:p>
            <a:pPr algn="ctr">
              <a:lnSpc>
                <a:spcPts val="8296"/>
              </a:lnSpc>
              <a:spcBef>
                <a:spcPct val="0"/>
              </a:spcBef>
            </a:pPr>
            <a:r>
              <a:rPr lang="en-US" sz="5926" dirty="0">
                <a:solidFill>
                  <a:srgbClr val="54242A"/>
                </a:solidFill>
                <a:latin typeface="#9Slide05 Braxton Regular 2"/>
              </a:rPr>
              <a:t>Xe </a:t>
            </a:r>
            <a:r>
              <a:rPr lang="en-US" sz="5926" dirty="0" err="1">
                <a:solidFill>
                  <a:srgbClr val="54242A"/>
                </a:solidFill>
                <a:latin typeface="#9Slide05 Braxton Regular 2"/>
              </a:rPr>
              <a:t>châu</a:t>
            </a:r>
            <a:r>
              <a:rPr lang="en-US" sz="5926" dirty="0">
                <a:solidFill>
                  <a:srgbClr val="54242A"/>
                </a:solidFill>
                <a:latin typeface="#9Slide05 Braxton Regular 2"/>
              </a:rPr>
              <a:t> </a:t>
            </a:r>
            <a:r>
              <a:rPr lang="en-US" sz="5926" dirty="0" err="1">
                <a:solidFill>
                  <a:srgbClr val="54242A"/>
                </a:solidFill>
                <a:latin typeface="#9Slide05 Braxton Regular 2"/>
              </a:rPr>
              <a:t>dừng</a:t>
            </a:r>
            <a:r>
              <a:rPr lang="en-US" sz="5926" dirty="0">
                <a:solidFill>
                  <a:srgbClr val="54242A"/>
                </a:solidFill>
                <a:latin typeface="#9Slide05 Braxton Regular 2"/>
              </a:rPr>
              <a:t> bánh </a:t>
            </a:r>
            <a:r>
              <a:rPr lang="en-US" sz="5926" dirty="0" err="1">
                <a:solidFill>
                  <a:srgbClr val="54242A"/>
                </a:solidFill>
                <a:latin typeface="#9Slide05 Braxton Regular 2"/>
              </a:rPr>
              <a:t>cửa</a:t>
            </a:r>
            <a:r>
              <a:rPr lang="en-US" sz="5926" dirty="0">
                <a:solidFill>
                  <a:srgbClr val="54242A"/>
                </a:solidFill>
                <a:latin typeface="#9Slide05 Braxton Regular 2"/>
              </a:rPr>
              <a:t> </a:t>
            </a:r>
            <a:r>
              <a:rPr lang="en-US" sz="5926" dirty="0" err="1">
                <a:solidFill>
                  <a:srgbClr val="54242A"/>
                </a:solidFill>
                <a:latin typeface="#9Slide05 Braxton Regular 2"/>
              </a:rPr>
              <a:t>ngoài</a:t>
            </a:r>
            <a:r>
              <a:rPr lang="en-US" sz="5926" dirty="0">
                <a:solidFill>
                  <a:srgbClr val="54242A"/>
                </a:solidFill>
                <a:latin typeface="#9Slide05 Braxton Regular 2"/>
              </a:rPr>
              <a:t>,</a:t>
            </a:r>
          </a:p>
          <a:p>
            <a:pPr algn="ctr">
              <a:lnSpc>
                <a:spcPts val="8296"/>
              </a:lnSpc>
              <a:spcBef>
                <a:spcPct val="0"/>
              </a:spcBef>
            </a:pPr>
            <a:r>
              <a:rPr lang="en-US" sz="5926" dirty="0" err="1">
                <a:solidFill>
                  <a:srgbClr val="54242A"/>
                </a:solidFill>
                <a:latin typeface="#9Slide05 Braxton Regular 2"/>
              </a:rPr>
              <a:t>Rèm</a:t>
            </a:r>
            <a:r>
              <a:rPr lang="en-US" sz="5926" dirty="0">
                <a:solidFill>
                  <a:srgbClr val="54242A"/>
                </a:solidFill>
                <a:latin typeface="#9Slide05 Braxton Regular 2"/>
              </a:rPr>
              <a:t> </a:t>
            </a:r>
            <a:r>
              <a:rPr lang="en-US" sz="5926" dirty="0" err="1">
                <a:solidFill>
                  <a:srgbClr val="54242A"/>
                </a:solidFill>
                <a:latin typeface="#9Slide05 Braxton Regular 2"/>
              </a:rPr>
              <a:t>trong</a:t>
            </a:r>
            <a:r>
              <a:rPr lang="en-US" sz="5926" dirty="0">
                <a:solidFill>
                  <a:srgbClr val="54242A"/>
                </a:solidFill>
                <a:latin typeface="#9Slide05 Braxton Regular 2"/>
              </a:rPr>
              <a:t> </a:t>
            </a:r>
            <a:r>
              <a:rPr lang="en-US" sz="5926" dirty="0" err="1">
                <a:solidFill>
                  <a:srgbClr val="54242A"/>
                </a:solidFill>
                <a:latin typeface="#9Slide05 Braxton Regular 2"/>
              </a:rPr>
              <a:t>đã</a:t>
            </a:r>
            <a:r>
              <a:rPr lang="en-US" sz="5926" dirty="0">
                <a:solidFill>
                  <a:srgbClr val="54242A"/>
                </a:solidFill>
                <a:latin typeface="#9Slide05 Braxton Regular 2"/>
              </a:rPr>
              <a:t> </a:t>
            </a:r>
            <a:r>
              <a:rPr lang="en-US" sz="5926" dirty="0" err="1">
                <a:solidFill>
                  <a:srgbClr val="54242A"/>
                </a:solidFill>
                <a:latin typeface="#9Slide05 Braxton Regular 2"/>
              </a:rPr>
              <a:t>thấy</a:t>
            </a:r>
            <a:r>
              <a:rPr lang="en-US" sz="5926" dirty="0">
                <a:solidFill>
                  <a:srgbClr val="54242A"/>
                </a:solidFill>
                <a:latin typeface="#9Slide05 Braxton Regular 2"/>
              </a:rPr>
              <a:t> </a:t>
            </a:r>
            <a:r>
              <a:rPr lang="en-US" sz="5926" dirty="0" err="1">
                <a:solidFill>
                  <a:srgbClr val="54242A"/>
                </a:solidFill>
                <a:latin typeface="#9Slide05 Braxton Regular 2"/>
              </a:rPr>
              <a:t>một</a:t>
            </a:r>
            <a:r>
              <a:rPr lang="en-US" sz="5926" dirty="0">
                <a:solidFill>
                  <a:srgbClr val="54242A"/>
                </a:solidFill>
                <a:latin typeface="#9Slide05 Braxton Regular 2"/>
              </a:rPr>
              <a:t> </a:t>
            </a:r>
            <a:r>
              <a:rPr lang="en-US" sz="5926" dirty="0" err="1">
                <a:solidFill>
                  <a:srgbClr val="54242A"/>
                </a:solidFill>
                <a:latin typeface="#9Slide05 Braxton Regular 2"/>
              </a:rPr>
              <a:t>người</a:t>
            </a:r>
            <a:r>
              <a:rPr lang="en-US" sz="5926" dirty="0">
                <a:solidFill>
                  <a:srgbClr val="54242A"/>
                </a:solidFill>
                <a:latin typeface="#9Slide05 Braxton Regular 2"/>
              </a:rPr>
              <a:t> </a:t>
            </a:r>
            <a:r>
              <a:rPr lang="en-US" sz="5926" dirty="0" err="1">
                <a:solidFill>
                  <a:srgbClr val="54242A"/>
                </a:solidFill>
                <a:latin typeface="#9Slide05 Braxton Regular 2"/>
              </a:rPr>
              <a:t>bước</a:t>
            </a:r>
            <a:r>
              <a:rPr lang="en-US" sz="5926" dirty="0">
                <a:solidFill>
                  <a:srgbClr val="54242A"/>
                </a:solidFill>
                <a:latin typeface="#9Slide05 Braxton Regular 2"/>
              </a:rPr>
              <a:t> ra.</a:t>
            </a:r>
          </a:p>
          <a:p>
            <a:pPr algn="ctr">
              <a:lnSpc>
                <a:spcPts val="8296"/>
              </a:lnSpc>
              <a:spcBef>
                <a:spcPct val="0"/>
              </a:spcBef>
            </a:pPr>
            <a:r>
              <a:rPr lang="en-US" sz="5926" dirty="0" err="1">
                <a:solidFill>
                  <a:srgbClr val="54242A"/>
                </a:solidFill>
                <a:latin typeface="#9Slide05 Braxton Regular 2"/>
              </a:rPr>
              <a:t>Thoắt</a:t>
            </a:r>
            <a:r>
              <a:rPr lang="en-US" sz="5926" dirty="0">
                <a:solidFill>
                  <a:srgbClr val="54242A"/>
                </a:solidFill>
                <a:latin typeface="#9Slide05 Braxton Regular 2"/>
              </a:rPr>
              <a:t> </a:t>
            </a:r>
            <a:r>
              <a:rPr lang="en-US" sz="5926" dirty="0" err="1">
                <a:solidFill>
                  <a:srgbClr val="54242A"/>
                </a:solidFill>
                <a:latin typeface="#9Slide05 Braxton Regular 2"/>
              </a:rPr>
              <a:t>trông</a:t>
            </a:r>
            <a:r>
              <a:rPr lang="en-US" sz="5926" dirty="0">
                <a:solidFill>
                  <a:srgbClr val="54242A"/>
                </a:solidFill>
                <a:latin typeface="#9Slide05 Braxton Regular 2"/>
              </a:rPr>
              <a:t> </a:t>
            </a:r>
            <a:r>
              <a:rPr lang="en-US" sz="5926" dirty="0" err="1">
                <a:solidFill>
                  <a:srgbClr val="54242A"/>
                </a:solidFill>
                <a:latin typeface="#9Slide05 Braxton Regular 2"/>
              </a:rPr>
              <a:t>lờn</a:t>
            </a:r>
            <a:r>
              <a:rPr lang="en-US" sz="5926" dirty="0">
                <a:solidFill>
                  <a:srgbClr val="54242A"/>
                </a:solidFill>
                <a:latin typeface="#9Slide05 Braxton Regular 2"/>
              </a:rPr>
              <a:t> </a:t>
            </a:r>
            <a:r>
              <a:rPr lang="en-US" sz="5926" dirty="0" err="1">
                <a:solidFill>
                  <a:srgbClr val="54242A"/>
                </a:solidFill>
                <a:latin typeface="#9Slide05 Braxton Regular 2"/>
              </a:rPr>
              <a:t>lợt</a:t>
            </a:r>
            <a:r>
              <a:rPr lang="en-US" sz="5926" dirty="0">
                <a:solidFill>
                  <a:srgbClr val="54242A"/>
                </a:solidFill>
                <a:latin typeface="#9Slide05 Braxton Regular 2"/>
              </a:rPr>
              <a:t> </a:t>
            </a:r>
            <a:r>
              <a:rPr lang="en-US" sz="5926" dirty="0" err="1">
                <a:solidFill>
                  <a:srgbClr val="54242A"/>
                </a:solidFill>
                <a:latin typeface="#9Slide05 Braxton Regular 2"/>
              </a:rPr>
              <a:t>màu</a:t>
            </a:r>
            <a:r>
              <a:rPr lang="en-US" sz="5926" dirty="0">
                <a:solidFill>
                  <a:srgbClr val="54242A"/>
                </a:solidFill>
                <a:latin typeface="#9Slide05 Braxton Regular 2"/>
              </a:rPr>
              <a:t> da,</a:t>
            </a:r>
          </a:p>
          <a:p>
            <a:pPr algn="ctr">
              <a:lnSpc>
                <a:spcPts val="8296"/>
              </a:lnSpc>
              <a:spcBef>
                <a:spcPct val="0"/>
              </a:spcBef>
            </a:pPr>
            <a:r>
              <a:rPr lang="en-US" sz="5926" dirty="0" err="1">
                <a:solidFill>
                  <a:srgbClr val="54242A"/>
                </a:solidFill>
                <a:latin typeface="#9Slide05 Braxton Regular 2"/>
              </a:rPr>
              <a:t>Ăn</a:t>
            </a:r>
            <a:r>
              <a:rPr lang="en-US" sz="5926" dirty="0">
                <a:solidFill>
                  <a:srgbClr val="54242A"/>
                </a:solidFill>
                <a:latin typeface="#9Slide05 Braxton Regular 2"/>
              </a:rPr>
              <a:t> </a:t>
            </a:r>
            <a:r>
              <a:rPr lang="en-US" sz="5926" dirty="0" err="1">
                <a:solidFill>
                  <a:srgbClr val="54242A"/>
                </a:solidFill>
                <a:latin typeface="#9Slide05 Braxton Regular 2"/>
              </a:rPr>
              <a:t>gì</a:t>
            </a:r>
            <a:r>
              <a:rPr lang="en-US" sz="5926" dirty="0">
                <a:solidFill>
                  <a:srgbClr val="54242A"/>
                </a:solidFill>
                <a:latin typeface="#9Slide05 Braxton Regular 2"/>
              </a:rPr>
              <a:t> </a:t>
            </a:r>
            <a:r>
              <a:rPr lang="en-US" sz="5926" dirty="0" err="1">
                <a:solidFill>
                  <a:srgbClr val="54242A"/>
                </a:solidFill>
                <a:latin typeface="#9Slide05 Braxton Regular 2"/>
              </a:rPr>
              <a:t>cao</a:t>
            </a:r>
            <a:r>
              <a:rPr lang="en-US" sz="5926" dirty="0">
                <a:solidFill>
                  <a:srgbClr val="54242A"/>
                </a:solidFill>
                <a:latin typeface="#9Slide05 Braxton Regular 2"/>
              </a:rPr>
              <a:t> </a:t>
            </a:r>
            <a:r>
              <a:rPr lang="en-US" sz="5926" dirty="0" err="1">
                <a:solidFill>
                  <a:srgbClr val="54242A"/>
                </a:solidFill>
                <a:latin typeface="#9Slide05 Braxton Regular 2"/>
              </a:rPr>
              <a:t>lớn</a:t>
            </a:r>
            <a:r>
              <a:rPr lang="en-US" sz="5926" dirty="0">
                <a:solidFill>
                  <a:srgbClr val="54242A"/>
                </a:solidFill>
                <a:latin typeface="#9Slide05 Braxton Regular 2"/>
              </a:rPr>
              <a:t> </a:t>
            </a:r>
            <a:r>
              <a:rPr lang="en-US" sz="5926" dirty="0" err="1">
                <a:solidFill>
                  <a:srgbClr val="54242A"/>
                </a:solidFill>
                <a:latin typeface="#9Slide05 Braxton Regular 2"/>
              </a:rPr>
              <a:t>đẫy</a:t>
            </a:r>
            <a:r>
              <a:rPr lang="en-US" sz="5926" dirty="0">
                <a:solidFill>
                  <a:srgbClr val="54242A"/>
                </a:solidFill>
                <a:latin typeface="#9Slide05 Braxton Regular 2"/>
              </a:rPr>
              <a:t> </a:t>
            </a:r>
            <a:r>
              <a:rPr lang="en-US" sz="5926" dirty="0" err="1">
                <a:solidFill>
                  <a:srgbClr val="54242A"/>
                </a:solidFill>
                <a:latin typeface="#9Slide05 Braxton Regular 2"/>
              </a:rPr>
              <a:t>đà</a:t>
            </a:r>
            <a:r>
              <a:rPr lang="en-US" sz="5926" dirty="0">
                <a:solidFill>
                  <a:srgbClr val="54242A"/>
                </a:solidFill>
                <a:latin typeface="#9Slide05 Braxton Regular 2"/>
              </a:rPr>
              <a:t> </a:t>
            </a:r>
            <a:r>
              <a:rPr lang="en-US" sz="5926" dirty="0" err="1">
                <a:solidFill>
                  <a:srgbClr val="54242A"/>
                </a:solidFill>
                <a:latin typeface="#9Slide05 Braxton Regular 2"/>
              </a:rPr>
              <a:t>làm</a:t>
            </a:r>
            <a:r>
              <a:rPr lang="en-US" sz="5926" dirty="0">
                <a:solidFill>
                  <a:srgbClr val="54242A"/>
                </a:solidFill>
                <a:latin typeface="#9Slide05 Braxton Regular 2"/>
              </a:rPr>
              <a:t> </a:t>
            </a:r>
            <a:r>
              <a:rPr lang="en-US" sz="5926" dirty="0" err="1">
                <a:solidFill>
                  <a:srgbClr val="54242A"/>
                </a:solidFill>
                <a:latin typeface="#9Slide05 Braxton Regular 2"/>
              </a:rPr>
              <a:t>sao</a:t>
            </a:r>
            <a:r>
              <a:rPr lang="en-US" sz="5926" dirty="0">
                <a:solidFill>
                  <a:srgbClr val="54242A"/>
                </a:solidFill>
                <a:latin typeface="#9Slide05 Braxton Regular 2"/>
              </a:rPr>
              <a:t>?</a:t>
            </a:r>
          </a:p>
          <a:p>
            <a:pPr algn="ctr">
              <a:lnSpc>
                <a:spcPts val="8296"/>
              </a:lnSpc>
              <a:spcBef>
                <a:spcPct val="0"/>
              </a:spcBef>
            </a:pPr>
            <a:r>
              <a:rPr lang="en-US" sz="5926" dirty="0" err="1">
                <a:solidFill>
                  <a:srgbClr val="54242A"/>
                </a:solidFill>
                <a:latin typeface="#9Slide05 Braxton Regular 2"/>
              </a:rPr>
              <a:t>Trước</a:t>
            </a:r>
            <a:r>
              <a:rPr lang="en-US" sz="5926" dirty="0">
                <a:solidFill>
                  <a:srgbClr val="54242A"/>
                </a:solidFill>
                <a:latin typeface="#9Slide05 Braxton Regular 2"/>
              </a:rPr>
              <a:t> </a:t>
            </a:r>
            <a:r>
              <a:rPr lang="en-US" sz="5926" dirty="0" err="1">
                <a:solidFill>
                  <a:srgbClr val="54242A"/>
                </a:solidFill>
                <a:latin typeface="#9Slide05 Braxton Regular 2"/>
              </a:rPr>
              <a:t>xe</a:t>
            </a:r>
            <a:r>
              <a:rPr lang="en-US" sz="5926" dirty="0">
                <a:solidFill>
                  <a:srgbClr val="54242A"/>
                </a:solidFill>
                <a:latin typeface="#9Slide05 Braxton Regular 2"/>
              </a:rPr>
              <a:t> </a:t>
            </a:r>
            <a:r>
              <a:rPr lang="en-US" sz="5926" dirty="0" err="1">
                <a:solidFill>
                  <a:srgbClr val="54242A"/>
                </a:solidFill>
                <a:latin typeface="#9Slide05 Braxton Regular 2"/>
              </a:rPr>
              <a:t>lơi</a:t>
            </a:r>
            <a:r>
              <a:rPr lang="en-US" sz="5926" dirty="0">
                <a:solidFill>
                  <a:srgbClr val="54242A"/>
                </a:solidFill>
                <a:latin typeface="#9Slide05 Braxton Regular 2"/>
              </a:rPr>
              <a:t> </a:t>
            </a:r>
            <a:r>
              <a:rPr lang="en-US" sz="5926" dirty="0" err="1">
                <a:solidFill>
                  <a:srgbClr val="54242A"/>
                </a:solidFill>
                <a:latin typeface="#9Slide05 Braxton Regular 2"/>
              </a:rPr>
              <a:t>lả</a:t>
            </a:r>
            <a:r>
              <a:rPr lang="en-US" sz="5926" dirty="0">
                <a:solidFill>
                  <a:srgbClr val="54242A"/>
                </a:solidFill>
                <a:latin typeface="#9Slide05 Braxton Regular 2"/>
              </a:rPr>
              <a:t> </a:t>
            </a:r>
            <a:r>
              <a:rPr lang="en-US" sz="5926" dirty="0" err="1">
                <a:solidFill>
                  <a:srgbClr val="54242A"/>
                </a:solidFill>
                <a:latin typeface="#9Slide05 Braxton Regular 2"/>
              </a:rPr>
              <a:t>han</a:t>
            </a:r>
            <a:r>
              <a:rPr lang="en-US" sz="5926" dirty="0">
                <a:solidFill>
                  <a:srgbClr val="54242A"/>
                </a:solidFill>
                <a:latin typeface="#9Slide05 Braxton Regular 2"/>
              </a:rPr>
              <a:t> </a:t>
            </a:r>
            <a:r>
              <a:rPr lang="en-US" sz="5926" dirty="0" err="1">
                <a:solidFill>
                  <a:srgbClr val="54242A"/>
                </a:solidFill>
                <a:latin typeface="#9Slide05 Braxton Regular 2"/>
              </a:rPr>
              <a:t>chào</a:t>
            </a:r>
            <a:endParaRPr lang="en-US" sz="5926" dirty="0">
              <a:solidFill>
                <a:srgbClr val="54242A"/>
              </a:solidFill>
              <a:latin typeface="#9Slide05 Braxton Regular 2"/>
            </a:endParaRPr>
          </a:p>
          <a:p>
            <a:pPr algn="ctr">
              <a:lnSpc>
                <a:spcPts val="8296"/>
              </a:lnSpc>
              <a:spcBef>
                <a:spcPct val="0"/>
              </a:spcBef>
            </a:pPr>
            <a:endParaRPr lang="en-US" sz="5926" dirty="0">
              <a:solidFill>
                <a:srgbClr val="54242A"/>
              </a:solidFill>
              <a:latin typeface="#9Slide05 Braxton Regular 2"/>
            </a:endParaRPr>
          </a:p>
        </p:txBody>
      </p:sp>
      <p:sp>
        <p:nvSpPr>
          <p:cNvPr id="7" name="TextBox 7"/>
          <p:cNvSpPr txBox="1"/>
          <p:nvPr/>
        </p:nvSpPr>
        <p:spPr>
          <a:xfrm>
            <a:off x="1155051" y="1409021"/>
            <a:ext cx="16707999" cy="1739901"/>
          </a:xfrm>
          <a:prstGeom prst="rect">
            <a:avLst/>
          </a:prstGeom>
        </p:spPr>
        <p:txBody>
          <a:bodyPr lIns="0" tIns="0" rIns="0" bIns="0" rtlCol="0" anchor="t">
            <a:spAutoFit/>
          </a:bodyPr>
          <a:lstStyle/>
          <a:p>
            <a:pPr algn="just">
              <a:lnSpc>
                <a:spcPts val="6999"/>
              </a:lnSpc>
            </a:pPr>
            <a:r>
              <a:rPr lang="en-US" sz="4999">
                <a:solidFill>
                  <a:srgbClr val="B22033"/>
                </a:solidFill>
                <a:latin typeface="Roboto Condensed Bold"/>
              </a:rPr>
              <a:t>Mở rộng:</a:t>
            </a:r>
            <a:r>
              <a:rPr lang="en-US" sz="4999">
                <a:solidFill>
                  <a:srgbClr val="473B3B"/>
                </a:solidFill>
                <a:latin typeface="Roboto Condensed"/>
              </a:rPr>
              <a:t> Một số câu thơ  khác miêu tả tính cách nhân vật sắc sảo: những câu thơ miêu tả Mã Giám Sinh, Tú Bà, Sở Khanh, Từ Hải</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rot="-10800000">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a:stretch>
          </a:blipFill>
        </p:spPr>
      </p:sp>
      <p:sp>
        <p:nvSpPr>
          <p:cNvPr id="3" name="Freeform 3"/>
          <p:cNvSpPr/>
          <p:nvPr/>
        </p:nvSpPr>
        <p:spPr>
          <a:xfrm>
            <a:off x="-3264750" y="-667800"/>
            <a:ext cx="5169750" cy="5430200"/>
          </a:xfrm>
          <a:custGeom>
            <a:avLst/>
            <a:gdLst/>
            <a:ahLst/>
            <a:cxnLst/>
            <a:rect l="l" t="t" r="r" b="b"/>
            <a:pathLst>
              <a:path w="5169750" h="5430200">
                <a:moveTo>
                  <a:pt x="0" y="0"/>
                </a:moveTo>
                <a:lnTo>
                  <a:pt x="5169750" y="0"/>
                </a:lnTo>
                <a:lnTo>
                  <a:pt x="5169750" y="5430200"/>
                </a:lnTo>
                <a:lnTo>
                  <a:pt x="0" y="5430200"/>
                </a:lnTo>
                <a:lnTo>
                  <a:pt x="0" y="0"/>
                </a:lnTo>
                <a:close/>
              </a:path>
            </a:pathLst>
          </a:custGeom>
          <a:blipFill>
            <a:blip r:embed="rId4"/>
            <a:stretch>
              <a:fillRect/>
            </a:stretch>
          </a:blipFill>
        </p:spPr>
      </p:sp>
      <p:sp>
        <p:nvSpPr>
          <p:cNvPr id="4" name="Freeform 4"/>
          <p:cNvSpPr/>
          <p:nvPr/>
        </p:nvSpPr>
        <p:spPr>
          <a:xfrm>
            <a:off x="15942910" y="250960"/>
            <a:ext cx="1920140" cy="969000"/>
          </a:xfrm>
          <a:custGeom>
            <a:avLst/>
            <a:gdLst/>
            <a:ahLst/>
            <a:cxnLst/>
            <a:rect l="l" t="t" r="r" b="b"/>
            <a:pathLst>
              <a:path w="1920140" h="969000">
                <a:moveTo>
                  <a:pt x="0" y="0"/>
                </a:moveTo>
                <a:lnTo>
                  <a:pt x="1920140" y="0"/>
                </a:lnTo>
                <a:lnTo>
                  <a:pt x="1920140" y="969000"/>
                </a:lnTo>
                <a:lnTo>
                  <a:pt x="0" y="969000"/>
                </a:lnTo>
                <a:lnTo>
                  <a:pt x="0" y="0"/>
                </a:lnTo>
                <a:close/>
              </a:path>
            </a:pathLst>
          </a:custGeom>
          <a:blipFill>
            <a:blip r:embed="rId5"/>
            <a:stretch>
              <a:fillRect/>
            </a:stretch>
          </a:blipFill>
        </p:spPr>
      </p:sp>
      <p:sp>
        <p:nvSpPr>
          <p:cNvPr id="5" name="Freeform 5"/>
          <p:cNvSpPr/>
          <p:nvPr/>
        </p:nvSpPr>
        <p:spPr>
          <a:xfrm flipH="1">
            <a:off x="16719912" y="5638800"/>
            <a:ext cx="2523624" cy="5772150"/>
          </a:xfrm>
          <a:custGeom>
            <a:avLst/>
            <a:gdLst/>
            <a:ahLst/>
            <a:cxnLst/>
            <a:rect l="l" t="t" r="r" b="b"/>
            <a:pathLst>
              <a:path w="2523624" h="5772150">
                <a:moveTo>
                  <a:pt x="2523624" y="0"/>
                </a:moveTo>
                <a:lnTo>
                  <a:pt x="0" y="0"/>
                </a:lnTo>
                <a:lnTo>
                  <a:pt x="0" y="5772150"/>
                </a:lnTo>
                <a:lnTo>
                  <a:pt x="2523624" y="5772150"/>
                </a:lnTo>
                <a:lnTo>
                  <a:pt x="2523624" y="0"/>
                </a:lnTo>
                <a:close/>
              </a:path>
            </a:pathLst>
          </a:custGeom>
          <a:blipFill>
            <a:blip r:embed="rId6"/>
            <a:stretch>
              <a:fillRect/>
            </a:stretch>
          </a:blipFill>
        </p:spPr>
      </p:sp>
      <p:sp>
        <p:nvSpPr>
          <p:cNvPr id="6" name="TextBox 6"/>
          <p:cNvSpPr txBox="1"/>
          <p:nvPr/>
        </p:nvSpPr>
        <p:spPr>
          <a:xfrm>
            <a:off x="1155051" y="1409021"/>
            <a:ext cx="16707999" cy="1739901"/>
          </a:xfrm>
          <a:prstGeom prst="rect">
            <a:avLst/>
          </a:prstGeom>
        </p:spPr>
        <p:txBody>
          <a:bodyPr lIns="0" tIns="0" rIns="0" bIns="0" rtlCol="0" anchor="t">
            <a:spAutoFit/>
          </a:bodyPr>
          <a:lstStyle/>
          <a:p>
            <a:pPr algn="just">
              <a:lnSpc>
                <a:spcPts val="6999"/>
              </a:lnSpc>
            </a:pPr>
            <a:r>
              <a:rPr lang="en-US" sz="4999">
                <a:solidFill>
                  <a:srgbClr val="B22033"/>
                </a:solidFill>
                <a:latin typeface="Roboto Condensed Bold"/>
              </a:rPr>
              <a:t>Mở rộng:</a:t>
            </a:r>
            <a:r>
              <a:rPr lang="en-US" sz="4999">
                <a:solidFill>
                  <a:srgbClr val="473B3B"/>
                </a:solidFill>
                <a:latin typeface="Roboto Condensed"/>
              </a:rPr>
              <a:t> Một số câu thơ  khác miêu tả tính cách nhân vật sắc sảo: những câu thơ miêu tả Mã Giám Sinh, Tú Bà, Sở Khanh, Từ Hải</a:t>
            </a:r>
          </a:p>
        </p:txBody>
      </p:sp>
      <p:sp>
        <p:nvSpPr>
          <p:cNvPr id="7" name="TextBox 7"/>
          <p:cNvSpPr txBox="1"/>
          <p:nvPr/>
        </p:nvSpPr>
        <p:spPr>
          <a:xfrm>
            <a:off x="3889308" y="3671036"/>
            <a:ext cx="9561645" cy="5762210"/>
          </a:xfrm>
          <a:prstGeom prst="rect">
            <a:avLst/>
          </a:prstGeom>
        </p:spPr>
        <p:txBody>
          <a:bodyPr lIns="0" tIns="0" rIns="0" bIns="0" rtlCol="0" anchor="t">
            <a:spAutoFit/>
          </a:bodyPr>
          <a:lstStyle/>
          <a:p>
            <a:pPr marL="1079501" lvl="1" indent="-539750" algn="l">
              <a:lnSpc>
                <a:spcPts val="7000"/>
              </a:lnSpc>
              <a:buFont typeface="Arial"/>
              <a:buChar char="•"/>
            </a:pPr>
            <a:r>
              <a:rPr lang="en-US" sz="5000" dirty="0" err="1">
                <a:solidFill>
                  <a:srgbClr val="54242A"/>
                </a:solidFill>
                <a:latin typeface="Roboto Condensed Bold"/>
              </a:rPr>
              <a:t>Sở</a:t>
            </a:r>
            <a:r>
              <a:rPr lang="en-US" sz="5000" dirty="0">
                <a:solidFill>
                  <a:srgbClr val="54242A"/>
                </a:solidFill>
                <a:latin typeface="Roboto Condensed Bold"/>
              </a:rPr>
              <a:t> </a:t>
            </a:r>
            <a:r>
              <a:rPr lang="en-US" sz="5000" dirty="0" err="1">
                <a:solidFill>
                  <a:srgbClr val="54242A"/>
                </a:solidFill>
                <a:latin typeface="Roboto Condensed Bold"/>
              </a:rPr>
              <a:t>khanh</a:t>
            </a:r>
            <a:r>
              <a:rPr lang="en-US" sz="5000" dirty="0">
                <a:solidFill>
                  <a:srgbClr val="54242A"/>
                </a:solidFill>
                <a:latin typeface="Roboto Condensed Bold"/>
              </a:rPr>
              <a:t>:</a:t>
            </a:r>
          </a:p>
          <a:p>
            <a:pPr algn="ctr">
              <a:lnSpc>
                <a:spcPts val="7745"/>
              </a:lnSpc>
            </a:pPr>
            <a:r>
              <a:rPr lang="en-US" sz="5532" dirty="0" err="1">
                <a:solidFill>
                  <a:srgbClr val="54242A"/>
                </a:solidFill>
                <a:latin typeface="#9Slide05 Braxton Regular 2"/>
              </a:rPr>
              <a:t>Một</a:t>
            </a:r>
            <a:r>
              <a:rPr lang="en-US" sz="5532" dirty="0">
                <a:solidFill>
                  <a:srgbClr val="54242A"/>
                </a:solidFill>
                <a:latin typeface="#9Slide05 Braxton Regular 2"/>
              </a:rPr>
              <a:t> </a:t>
            </a:r>
            <a:r>
              <a:rPr lang="en-US" sz="5532" dirty="0" err="1">
                <a:solidFill>
                  <a:srgbClr val="54242A"/>
                </a:solidFill>
                <a:latin typeface="#9Slide05 Braxton Regular 2"/>
              </a:rPr>
              <a:t>chàng</a:t>
            </a:r>
            <a:r>
              <a:rPr lang="en-US" sz="5532" dirty="0">
                <a:solidFill>
                  <a:srgbClr val="54242A"/>
                </a:solidFill>
                <a:latin typeface="#9Slide05 Braxton Regular 2"/>
              </a:rPr>
              <a:t> </a:t>
            </a:r>
            <a:r>
              <a:rPr lang="en-US" sz="5532" dirty="0" err="1">
                <a:solidFill>
                  <a:srgbClr val="54242A"/>
                </a:solidFill>
                <a:latin typeface="#9Slide05 Braxton Regular 2"/>
              </a:rPr>
              <a:t>vừa</a:t>
            </a:r>
            <a:r>
              <a:rPr lang="en-US" sz="5532" dirty="0">
                <a:solidFill>
                  <a:srgbClr val="54242A"/>
                </a:solidFill>
                <a:latin typeface="#9Slide05 Braxton Regular 2"/>
              </a:rPr>
              <a:t> </a:t>
            </a:r>
            <a:r>
              <a:rPr lang="en-US" sz="5532" dirty="0" err="1">
                <a:solidFill>
                  <a:srgbClr val="54242A"/>
                </a:solidFill>
                <a:latin typeface="#9Slide05 Braxton Regular 2"/>
              </a:rPr>
              <a:t>trạc</a:t>
            </a:r>
            <a:r>
              <a:rPr lang="en-US" sz="5532" dirty="0">
                <a:solidFill>
                  <a:srgbClr val="54242A"/>
                </a:solidFill>
                <a:latin typeface="#9Slide05 Braxton Regular 2"/>
              </a:rPr>
              <a:t> </a:t>
            </a:r>
            <a:r>
              <a:rPr lang="en-US" sz="5532" dirty="0" err="1">
                <a:solidFill>
                  <a:srgbClr val="54242A"/>
                </a:solidFill>
                <a:latin typeface="#9Slide05 Braxton Regular 2"/>
              </a:rPr>
              <a:t>thanh</a:t>
            </a:r>
            <a:r>
              <a:rPr lang="en-US" sz="5532" dirty="0">
                <a:solidFill>
                  <a:srgbClr val="54242A"/>
                </a:solidFill>
                <a:latin typeface="#9Slide05 Braxton Regular 2"/>
              </a:rPr>
              <a:t> </a:t>
            </a:r>
            <a:r>
              <a:rPr lang="en-US" sz="5532" dirty="0" err="1">
                <a:solidFill>
                  <a:srgbClr val="54242A"/>
                </a:solidFill>
                <a:latin typeface="#9Slide05 Braxton Regular 2"/>
              </a:rPr>
              <a:t>xuân</a:t>
            </a:r>
            <a:endParaRPr lang="en-US" sz="5532" dirty="0">
              <a:solidFill>
                <a:srgbClr val="54242A"/>
              </a:solidFill>
              <a:latin typeface="#9Slide05 Braxton Regular 2"/>
            </a:endParaRPr>
          </a:p>
          <a:p>
            <a:pPr algn="ctr">
              <a:lnSpc>
                <a:spcPts val="7745"/>
              </a:lnSpc>
            </a:pPr>
            <a:r>
              <a:rPr lang="en-US" sz="5532" dirty="0" err="1">
                <a:solidFill>
                  <a:srgbClr val="54242A"/>
                </a:solidFill>
                <a:latin typeface="#9Slide05 Braxton Regular 2"/>
              </a:rPr>
              <a:t>Hình</a:t>
            </a:r>
            <a:r>
              <a:rPr lang="en-US" sz="5532" dirty="0">
                <a:solidFill>
                  <a:srgbClr val="54242A"/>
                </a:solidFill>
                <a:latin typeface="#9Slide05 Braxton Regular 2"/>
              </a:rPr>
              <a:t> dong </a:t>
            </a:r>
            <a:r>
              <a:rPr lang="en-US" sz="5532" dirty="0" err="1">
                <a:solidFill>
                  <a:srgbClr val="54242A"/>
                </a:solidFill>
                <a:latin typeface="#9Slide05 Braxton Regular 2"/>
              </a:rPr>
              <a:t>chải</a:t>
            </a:r>
            <a:r>
              <a:rPr lang="en-US" sz="5532" dirty="0">
                <a:solidFill>
                  <a:srgbClr val="54242A"/>
                </a:solidFill>
                <a:latin typeface="#9Slide05 Braxton Regular 2"/>
              </a:rPr>
              <a:t> </a:t>
            </a:r>
            <a:r>
              <a:rPr lang="en-US" sz="5532" dirty="0" err="1">
                <a:solidFill>
                  <a:srgbClr val="54242A"/>
                </a:solidFill>
                <a:latin typeface="#9Slide05 Braxton Regular 2"/>
              </a:rPr>
              <a:t>chuốt</a:t>
            </a:r>
            <a:r>
              <a:rPr lang="en-US" sz="5532" dirty="0">
                <a:solidFill>
                  <a:srgbClr val="54242A"/>
                </a:solidFill>
                <a:latin typeface="#9Slide05 Braxton Regular 2"/>
              </a:rPr>
              <a:t>, </a:t>
            </a:r>
            <a:r>
              <a:rPr lang="en-US" sz="5532" dirty="0" err="1">
                <a:solidFill>
                  <a:srgbClr val="54242A"/>
                </a:solidFill>
                <a:latin typeface="#9Slide05 Braxton Regular 2"/>
              </a:rPr>
              <a:t>áo</a:t>
            </a:r>
            <a:r>
              <a:rPr lang="en-US" sz="5532" dirty="0">
                <a:solidFill>
                  <a:srgbClr val="54242A"/>
                </a:solidFill>
                <a:latin typeface="#9Slide05 Braxton Regular 2"/>
              </a:rPr>
              <a:t> </a:t>
            </a:r>
            <a:r>
              <a:rPr lang="en-US" sz="5532" dirty="0" err="1">
                <a:solidFill>
                  <a:srgbClr val="54242A"/>
                </a:solidFill>
                <a:latin typeface="#9Slide05 Braxton Regular 2"/>
              </a:rPr>
              <a:t>khăn</a:t>
            </a:r>
            <a:r>
              <a:rPr lang="en-US" sz="5532" dirty="0">
                <a:solidFill>
                  <a:srgbClr val="54242A"/>
                </a:solidFill>
                <a:latin typeface="#9Slide05 Braxton Regular 2"/>
              </a:rPr>
              <a:t> </a:t>
            </a:r>
            <a:r>
              <a:rPr lang="en-US" sz="5532" dirty="0" err="1">
                <a:solidFill>
                  <a:srgbClr val="54242A"/>
                </a:solidFill>
                <a:latin typeface="#9Slide05 Braxton Regular 2"/>
              </a:rPr>
              <a:t>dịu</a:t>
            </a:r>
            <a:r>
              <a:rPr lang="en-US" sz="5532" dirty="0">
                <a:solidFill>
                  <a:srgbClr val="54242A"/>
                </a:solidFill>
                <a:latin typeface="#9Slide05 Braxton Regular 2"/>
              </a:rPr>
              <a:t> </a:t>
            </a:r>
            <a:r>
              <a:rPr lang="en-US" sz="5532" dirty="0" err="1">
                <a:solidFill>
                  <a:srgbClr val="54242A"/>
                </a:solidFill>
                <a:latin typeface="#9Slide05 Braxton Regular 2"/>
              </a:rPr>
              <a:t>dàng</a:t>
            </a:r>
            <a:r>
              <a:rPr lang="en-US" sz="5532" dirty="0">
                <a:solidFill>
                  <a:srgbClr val="54242A"/>
                </a:solidFill>
                <a:latin typeface="#9Slide05 Braxton Regular 2"/>
              </a:rPr>
              <a:t>;</a:t>
            </a:r>
          </a:p>
          <a:p>
            <a:pPr algn="ctr">
              <a:lnSpc>
                <a:spcPts val="7745"/>
              </a:lnSpc>
            </a:pPr>
            <a:r>
              <a:rPr lang="en-US" sz="5532" dirty="0" err="1">
                <a:solidFill>
                  <a:srgbClr val="54242A"/>
                </a:solidFill>
                <a:latin typeface="#9Slide05 Braxton Regular 2"/>
              </a:rPr>
              <a:t>Nghĩ</a:t>
            </a:r>
            <a:r>
              <a:rPr lang="en-US" sz="5532" dirty="0">
                <a:solidFill>
                  <a:srgbClr val="54242A"/>
                </a:solidFill>
                <a:latin typeface="#9Slide05 Braxton Regular 2"/>
              </a:rPr>
              <a:t> </a:t>
            </a:r>
            <a:r>
              <a:rPr lang="en-US" sz="5532" dirty="0" err="1">
                <a:solidFill>
                  <a:srgbClr val="54242A"/>
                </a:solidFill>
                <a:latin typeface="#9Slide05 Braxton Regular 2"/>
              </a:rPr>
              <a:t>rằng</a:t>
            </a:r>
            <a:r>
              <a:rPr lang="en-US" sz="5532" dirty="0">
                <a:solidFill>
                  <a:srgbClr val="54242A"/>
                </a:solidFill>
                <a:latin typeface="#9Slide05 Braxton Regular 2"/>
              </a:rPr>
              <a:t> </a:t>
            </a:r>
            <a:r>
              <a:rPr lang="en-US" sz="5532" dirty="0" err="1">
                <a:solidFill>
                  <a:srgbClr val="54242A"/>
                </a:solidFill>
                <a:latin typeface="#9Slide05 Braxton Regular 2"/>
              </a:rPr>
              <a:t>cũng</a:t>
            </a:r>
            <a:r>
              <a:rPr lang="en-US" sz="5532" dirty="0">
                <a:solidFill>
                  <a:srgbClr val="54242A"/>
                </a:solidFill>
                <a:latin typeface="#9Slide05 Braxton Regular 2"/>
              </a:rPr>
              <a:t> </a:t>
            </a:r>
            <a:r>
              <a:rPr lang="en-US" sz="5532" dirty="0" err="1">
                <a:solidFill>
                  <a:srgbClr val="54242A"/>
                </a:solidFill>
                <a:latin typeface="#9Slide05 Braxton Regular 2"/>
              </a:rPr>
              <a:t>mạch</a:t>
            </a:r>
            <a:r>
              <a:rPr lang="en-US" sz="5532" dirty="0">
                <a:solidFill>
                  <a:srgbClr val="54242A"/>
                </a:solidFill>
                <a:latin typeface="#9Slide05 Braxton Regular 2"/>
              </a:rPr>
              <a:t> </a:t>
            </a:r>
            <a:r>
              <a:rPr lang="en-US" sz="5532" dirty="0" err="1">
                <a:solidFill>
                  <a:srgbClr val="54242A"/>
                </a:solidFill>
                <a:latin typeface="#9Slide05 Braxton Regular 2"/>
              </a:rPr>
              <a:t>thư</a:t>
            </a:r>
            <a:r>
              <a:rPr lang="en-US" sz="5532" dirty="0">
                <a:solidFill>
                  <a:srgbClr val="54242A"/>
                </a:solidFill>
                <a:latin typeface="#9Slide05 Braxton Regular 2"/>
              </a:rPr>
              <a:t> </a:t>
            </a:r>
            <a:r>
              <a:rPr lang="en-US" sz="5532" dirty="0" err="1">
                <a:solidFill>
                  <a:srgbClr val="54242A"/>
                </a:solidFill>
                <a:latin typeface="#9Slide05 Braxton Regular 2"/>
              </a:rPr>
              <a:t>hương</a:t>
            </a:r>
            <a:r>
              <a:rPr lang="en-US" sz="5532" dirty="0">
                <a:solidFill>
                  <a:srgbClr val="54242A"/>
                </a:solidFill>
                <a:latin typeface="#9Slide05 Braxton Regular 2"/>
              </a:rPr>
              <a:t>,</a:t>
            </a:r>
          </a:p>
          <a:p>
            <a:pPr algn="ctr">
              <a:lnSpc>
                <a:spcPts val="7745"/>
              </a:lnSpc>
            </a:pPr>
            <a:r>
              <a:rPr lang="en-US" sz="5532" dirty="0" err="1">
                <a:solidFill>
                  <a:srgbClr val="54242A"/>
                </a:solidFill>
                <a:latin typeface="#9Slide05 Braxton Regular 2"/>
              </a:rPr>
              <a:t>Hỏi</a:t>
            </a:r>
            <a:r>
              <a:rPr lang="en-US" sz="5532" dirty="0">
                <a:solidFill>
                  <a:srgbClr val="54242A"/>
                </a:solidFill>
                <a:latin typeface="#9Slide05 Braxton Regular 2"/>
              </a:rPr>
              <a:t> ra </a:t>
            </a:r>
            <a:r>
              <a:rPr lang="en-US" sz="5532" dirty="0" err="1">
                <a:solidFill>
                  <a:srgbClr val="54242A"/>
                </a:solidFill>
                <a:latin typeface="#9Slide05 Braxton Regular 2"/>
              </a:rPr>
              <a:t>mới</a:t>
            </a:r>
            <a:r>
              <a:rPr lang="en-US" sz="5532" dirty="0">
                <a:solidFill>
                  <a:srgbClr val="54242A"/>
                </a:solidFill>
                <a:latin typeface="#9Slide05 Braxton Regular 2"/>
              </a:rPr>
              <a:t> </a:t>
            </a:r>
            <a:r>
              <a:rPr lang="en-US" sz="5532" dirty="0" err="1">
                <a:solidFill>
                  <a:srgbClr val="54242A"/>
                </a:solidFill>
                <a:latin typeface="#9Slide05 Braxton Regular 2"/>
              </a:rPr>
              <a:t>biết</a:t>
            </a:r>
            <a:r>
              <a:rPr lang="en-US" sz="5532" dirty="0">
                <a:solidFill>
                  <a:srgbClr val="54242A"/>
                </a:solidFill>
                <a:latin typeface="#9Slide05 Braxton Regular 2"/>
              </a:rPr>
              <a:t> </a:t>
            </a:r>
            <a:r>
              <a:rPr lang="en-US" sz="5532" dirty="0" err="1">
                <a:solidFill>
                  <a:srgbClr val="54242A"/>
                </a:solidFill>
                <a:latin typeface="#9Slide05 Braxton Regular 2"/>
              </a:rPr>
              <a:t>rằng</a:t>
            </a:r>
            <a:r>
              <a:rPr lang="en-US" sz="5532" dirty="0">
                <a:solidFill>
                  <a:srgbClr val="54242A"/>
                </a:solidFill>
                <a:latin typeface="#9Slide05 Braxton Regular 2"/>
              </a:rPr>
              <a:t> </a:t>
            </a:r>
            <a:r>
              <a:rPr lang="en-US" sz="5532" dirty="0" err="1">
                <a:solidFill>
                  <a:srgbClr val="54242A"/>
                </a:solidFill>
                <a:latin typeface="#9Slide05 Braxton Regular 2"/>
              </a:rPr>
              <a:t>chàng</a:t>
            </a:r>
            <a:r>
              <a:rPr lang="en-US" sz="5532" dirty="0">
                <a:solidFill>
                  <a:srgbClr val="54242A"/>
                </a:solidFill>
                <a:latin typeface="#9Slide05 Braxton Regular 2"/>
              </a:rPr>
              <a:t> </a:t>
            </a:r>
            <a:r>
              <a:rPr lang="en-US" sz="5532" dirty="0" err="1">
                <a:solidFill>
                  <a:srgbClr val="54242A"/>
                </a:solidFill>
                <a:latin typeface="#9Slide05 Braxton Regular 2"/>
              </a:rPr>
              <a:t>Sở</a:t>
            </a:r>
            <a:r>
              <a:rPr lang="en-US" sz="5532" dirty="0">
                <a:solidFill>
                  <a:srgbClr val="54242A"/>
                </a:solidFill>
                <a:latin typeface="#9Slide05 Braxton Regular 2"/>
              </a:rPr>
              <a:t> </a:t>
            </a:r>
            <a:r>
              <a:rPr lang="en-US" sz="5532" dirty="0" err="1">
                <a:solidFill>
                  <a:srgbClr val="54242A"/>
                </a:solidFill>
                <a:latin typeface="#9Slide05 Braxton Regular 2"/>
              </a:rPr>
              <a:t>Khanh</a:t>
            </a:r>
            <a:r>
              <a:rPr lang="en-US" sz="5532" dirty="0">
                <a:solidFill>
                  <a:srgbClr val="54242A"/>
                </a:solidFill>
                <a:latin typeface="#9Slide05 Braxton Regular 2"/>
              </a:rPr>
              <a:t>.</a:t>
            </a:r>
          </a:p>
          <a:p>
            <a:pPr algn="ctr">
              <a:lnSpc>
                <a:spcPts val="7745"/>
              </a:lnSpc>
              <a:spcBef>
                <a:spcPct val="0"/>
              </a:spcBef>
            </a:pPr>
            <a:endParaRPr lang="en-US" sz="5532" dirty="0">
              <a:solidFill>
                <a:srgbClr val="54242A"/>
              </a:solidFill>
              <a:latin typeface="#9Slide05 Braxton Regular 2"/>
            </a:endParaRP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rot="-10800000">
            <a:off x="0" y="-38110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a:stretch>
          </a:blipFill>
        </p:spPr>
      </p:sp>
      <p:sp>
        <p:nvSpPr>
          <p:cNvPr id="3" name="Freeform 3"/>
          <p:cNvSpPr/>
          <p:nvPr/>
        </p:nvSpPr>
        <p:spPr>
          <a:xfrm>
            <a:off x="-3264750" y="-667800"/>
            <a:ext cx="5169750" cy="5430200"/>
          </a:xfrm>
          <a:custGeom>
            <a:avLst/>
            <a:gdLst/>
            <a:ahLst/>
            <a:cxnLst/>
            <a:rect l="l" t="t" r="r" b="b"/>
            <a:pathLst>
              <a:path w="5169750" h="5430200">
                <a:moveTo>
                  <a:pt x="0" y="0"/>
                </a:moveTo>
                <a:lnTo>
                  <a:pt x="5169750" y="0"/>
                </a:lnTo>
                <a:lnTo>
                  <a:pt x="5169750" y="5430200"/>
                </a:lnTo>
                <a:lnTo>
                  <a:pt x="0" y="5430200"/>
                </a:lnTo>
                <a:lnTo>
                  <a:pt x="0" y="0"/>
                </a:lnTo>
                <a:close/>
              </a:path>
            </a:pathLst>
          </a:custGeom>
          <a:blipFill>
            <a:blip r:embed="rId4"/>
            <a:stretch>
              <a:fillRect/>
            </a:stretch>
          </a:blipFill>
        </p:spPr>
      </p:sp>
      <p:sp>
        <p:nvSpPr>
          <p:cNvPr id="4" name="Freeform 4"/>
          <p:cNvSpPr/>
          <p:nvPr/>
        </p:nvSpPr>
        <p:spPr>
          <a:xfrm>
            <a:off x="15942910" y="250960"/>
            <a:ext cx="1920140" cy="969000"/>
          </a:xfrm>
          <a:custGeom>
            <a:avLst/>
            <a:gdLst/>
            <a:ahLst/>
            <a:cxnLst/>
            <a:rect l="l" t="t" r="r" b="b"/>
            <a:pathLst>
              <a:path w="1920140" h="969000">
                <a:moveTo>
                  <a:pt x="0" y="0"/>
                </a:moveTo>
                <a:lnTo>
                  <a:pt x="1920140" y="0"/>
                </a:lnTo>
                <a:lnTo>
                  <a:pt x="1920140" y="969000"/>
                </a:lnTo>
                <a:lnTo>
                  <a:pt x="0" y="969000"/>
                </a:lnTo>
                <a:lnTo>
                  <a:pt x="0" y="0"/>
                </a:lnTo>
                <a:close/>
              </a:path>
            </a:pathLst>
          </a:custGeom>
          <a:blipFill>
            <a:blip r:embed="rId5"/>
            <a:stretch>
              <a:fillRect/>
            </a:stretch>
          </a:blipFill>
        </p:spPr>
      </p:sp>
      <p:sp>
        <p:nvSpPr>
          <p:cNvPr id="5" name="Freeform 5"/>
          <p:cNvSpPr/>
          <p:nvPr/>
        </p:nvSpPr>
        <p:spPr>
          <a:xfrm flipH="1">
            <a:off x="16719912" y="5638800"/>
            <a:ext cx="2523624" cy="5772150"/>
          </a:xfrm>
          <a:custGeom>
            <a:avLst/>
            <a:gdLst/>
            <a:ahLst/>
            <a:cxnLst/>
            <a:rect l="l" t="t" r="r" b="b"/>
            <a:pathLst>
              <a:path w="2523624" h="5772150">
                <a:moveTo>
                  <a:pt x="2523624" y="0"/>
                </a:moveTo>
                <a:lnTo>
                  <a:pt x="0" y="0"/>
                </a:lnTo>
                <a:lnTo>
                  <a:pt x="0" y="5772150"/>
                </a:lnTo>
                <a:lnTo>
                  <a:pt x="2523624" y="5772150"/>
                </a:lnTo>
                <a:lnTo>
                  <a:pt x="2523624" y="0"/>
                </a:lnTo>
                <a:close/>
              </a:path>
            </a:pathLst>
          </a:custGeom>
          <a:blipFill>
            <a:blip r:embed="rId6"/>
            <a:stretch>
              <a:fillRect/>
            </a:stretch>
          </a:blipFill>
        </p:spPr>
      </p:sp>
      <p:sp>
        <p:nvSpPr>
          <p:cNvPr id="6" name="TextBox 6"/>
          <p:cNvSpPr txBox="1"/>
          <p:nvPr/>
        </p:nvSpPr>
        <p:spPr>
          <a:xfrm>
            <a:off x="1155051" y="1368624"/>
            <a:ext cx="16707999" cy="1419861"/>
          </a:xfrm>
          <a:prstGeom prst="rect">
            <a:avLst/>
          </a:prstGeom>
        </p:spPr>
        <p:txBody>
          <a:bodyPr lIns="0" tIns="0" rIns="0" bIns="0" rtlCol="0" anchor="t">
            <a:spAutoFit/>
          </a:bodyPr>
          <a:lstStyle/>
          <a:p>
            <a:pPr algn="just">
              <a:lnSpc>
                <a:spcPts val="5739"/>
              </a:lnSpc>
            </a:pPr>
            <a:r>
              <a:rPr lang="en-US" sz="4099">
                <a:solidFill>
                  <a:srgbClr val="B22033"/>
                </a:solidFill>
                <a:latin typeface="Roboto Condensed Bold"/>
              </a:rPr>
              <a:t>Mở rộng:</a:t>
            </a:r>
            <a:r>
              <a:rPr lang="en-US" sz="4099">
                <a:solidFill>
                  <a:srgbClr val="473B3B"/>
                </a:solidFill>
                <a:latin typeface="Roboto Condensed"/>
              </a:rPr>
              <a:t> Một số câu thơ  khác miêu tả tính cách nhân vật sắc sảo: những câu thơ miêu tả Mã Giám Sinh, Tú Bà, Sở Khanh, Từ Hải</a:t>
            </a:r>
          </a:p>
        </p:txBody>
      </p:sp>
      <p:sp>
        <p:nvSpPr>
          <p:cNvPr id="7" name="TextBox 7"/>
          <p:cNvSpPr txBox="1"/>
          <p:nvPr/>
        </p:nvSpPr>
        <p:spPr>
          <a:xfrm>
            <a:off x="5102526" y="2994225"/>
            <a:ext cx="7344030" cy="7728469"/>
          </a:xfrm>
          <a:prstGeom prst="rect">
            <a:avLst/>
          </a:prstGeom>
        </p:spPr>
        <p:txBody>
          <a:bodyPr lIns="0" tIns="0" rIns="0" bIns="0" rtlCol="0" anchor="t">
            <a:spAutoFit/>
          </a:bodyPr>
          <a:lstStyle/>
          <a:p>
            <a:pPr marL="948233" lvl="1" indent="-474117" algn="l">
              <a:lnSpc>
                <a:spcPts val="6148"/>
              </a:lnSpc>
              <a:buFont typeface="Arial"/>
              <a:buChar char="•"/>
            </a:pPr>
            <a:r>
              <a:rPr lang="en-US" sz="4392" dirty="0" err="1">
                <a:solidFill>
                  <a:srgbClr val="54242A"/>
                </a:solidFill>
                <a:latin typeface="Roboto Condensed Bold"/>
              </a:rPr>
              <a:t>Từ</a:t>
            </a:r>
            <a:r>
              <a:rPr lang="en-US" sz="4392" dirty="0">
                <a:solidFill>
                  <a:srgbClr val="54242A"/>
                </a:solidFill>
                <a:latin typeface="Roboto Condensed Bold"/>
              </a:rPr>
              <a:t> </a:t>
            </a:r>
            <a:r>
              <a:rPr lang="en-US" sz="4392" dirty="0" err="1">
                <a:solidFill>
                  <a:srgbClr val="54242A"/>
                </a:solidFill>
                <a:latin typeface="Roboto Condensed Bold"/>
              </a:rPr>
              <a:t>Hải</a:t>
            </a:r>
            <a:endParaRPr lang="en-US" sz="4392" dirty="0">
              <a:solidFill>
                <a:srgbClr val="54242A"/>
              </a:solidFill>
              <a:latin typeface="Roboto Condensed Bold"/>
            </a:endParaRPr>
          </a:p>
          <a:p>
            <a:pPr algn="ctr">
              <a:lnSpc>
                <a:spcPts val="6005"/>
              </a:lnSpc>
            </a:pPr>
            <a:r>
              <a:rPr lang="en-US" sz="4289" dirty="0" err="1">
                <a:solidFill>
                  <a:srgbClr val="54242A"/>
                </a:solidFill>
                <a:latin typeface="#9Slide05 Braxton Regular 2"/>
              </a:rPr>
              <a:t>Râu</a:t>
            </a:r>
            <a:r>
              <a:rPr lang="en-US" sz="4289" dirty="0">
                <a:solidFill>
                  <a:srgbClr val="54242A"/>
                </a:solidFill>
                <a:latin typeface="#9Slide05 Braxton Regular 2"/>
              </a:rPr>
              <a:t> </a:t>
            </a:r>
            <a:r>
              <a:rPr lang="en-US" sz="4289" dirty="0" err="1">
                <a:solidFill>
                  <a:srgbClr val="54242A"/>
                </a:solidFill>
                <a:latin typeface="#9Slide05 Braxton Regular 2"/>
              </a:rPr>
              <a:t>hùm</a:t>
            </a:r>
            <a:r>
              <a:rPr lang="en-US" sz="4289" dirty="0">
                <a:solidFill>
                  <a:srgbClr val="54242A"/>
                </a:solidFill>
                <a:latin typeface="#9Slide05 Braxton Regular 2"/>
              </a:rPr>
              <a:t>, </a:t>
            </a:r>
            <a:r>
              <a:rPr lang="en-US" sz="4289" dirty="0" err="1">
                <a:solidFill>
                  <a:srgbClr val="54242A"/>
                </a:solidFill>
                <a:latin typeface="#9Slide05 Braxton Regular 2"/>
              </a:rPr>
              <a:t>hàm</a:t>
            </a:r>
            <a:r>
              <a:rPr lang="en-US" sz="4289" dirty="0">
                <a:solidFill>
                  <a:srgbClr val="54242A"/>
                </a:solidFill>
                <a:latin typeface="#9Slide05 Braxton Regular 2"/>
              </a:rPr>
              <a:t> </a:t>
            </a:r>
            <a:r>
              <a:rPr lang="en-US" sz="4289" dirty="0" err="1">
                <a:solidFill>
                  <a:srgbClr val="54242A"/>
                </a:solidFill>
                <a:latin typeface="#9Slide05 Braxton Regular 2"/>
              </a:rPr>
              <a:t>én</a:t>
            </a:r>
            <a:r>
              <a:rPr lang="en-US" sz="4289" dirty="0">
                <a:solidFill>
                  <a:srgbClr val="54242A"/>
                </a:solidFill>
                <a:latin typeface="#9Slide05 Braxton Regular 2"/>
              </a:rPr>
              <a:t>, </a:t>
            </a:r>
            <a:r>
              <a:rPr lang="en-US" sz="4289" dirty="0" err="1">
                <a:solidFill>
                  <a:srgbClr val="54242A"/>
                </a:solidFill>
                <a:latin typeface="#9Slide05 Braxton Regular 2"/>
              </a:rPr>
              <a:t>mày</a:t>
            </a:r>
            <a:r>
              <a:rPr lang="en-US" sz="4289" dirty="0">
                <a:solidFill>
                  <a:srgbClr val="54242A"/>
                </a:solidFill>
                <a:latin typeface="#9Slide05 Braxton Regular 2"/>
              </a:rPr>
              <a:t> </a:t>
            </a:r>
            <a:r>
              <a:rPr lang="en-US" sz="4289" dirty="0" err="1">
                <a:solidFill>
                  <a:srgbClr val="54242A"/>
                </a:solidFill>
                <a:latin typeface="#9Slide05 Braxton Regular 2"/>
              </a:rPr>
              <a:t>ngài</a:t>
            </a:r>
            <a:endParaRPr lang="en-US" sz="4289" dirty="0">
              <a:solidFill>
                <a:srgbClr val="54242A"/>
              </a:solidFill>
              <a:latin typeface="#9Slide05 Braxton Regular 2"/>
            </a:endParaRPr>
          </a:p>
          <a:p>
            <a:pPr algn="ctr">
              <a:lnSpc>
                <a:spcPts val="6005"/>
              </a:lnSpc>
            </a:pPr>
            <a:r>
              <a:rPr lang="en-US" sz="4289" dirty="0" err="1">
                <a:solidFill>
                  <a:srgbClr val="54242A"/>
                </a:solidFill>
                <a:latin typeface="#9Slide05 Braxton Regular 2"/>
              </a:rPr>
              <a:t>Vai</a:t>
            </a:r>
            <a:r>
              <a:rPr lang="en-US" sz="4289" dirty="0">
                <a:solidFill>
                  <a:srgbClr val="54242A"/>
                </a:solidFill>
                <a:latin typeface="#9Slide05 Braxton Regular 2"/>
              </a:rPr>
              <a:t> </a:t>
            </a:r>
            <a:r>
              <a:rPr lang="en-US" sz="4289" dirty="0" err="1">
                <a:solidFill>
                  <a:srgbClr val="54242A"/>
                </a:solidFill>
                <a:latin typeface="#9Slide05 Braxton Regular 2"/>
              </a:rPr>
              <a:t>năm</a:t>
            </a:r>
            <a:r>
              <a:rPr lang="en-US" sz="4289" dirty="0">
                <a:solidFill>
                  <a:srgbClr val="54242A"/>
                </a:solidFill>
                <a:latin typeface="#9Slide05 Braxton Regular 2"/>
              </a:rPr>
              <a:t> </a:t>
            </a:r>
            <a:r>
              <a:rPr lang="en-US" sz="4289" dirty="0" err="1">
                <a:solidFill>
                  <a:srgbClr val="54242A"/>
                </a:solidFill>
                <a:latin typeface="#9Slide05 Braxton Regular 2"/>
              </a:rPr>
              <a:t>tấc</a:t>
            </a:r>
            <a:r>
              <a:rPr lang="en-US" sz="4289" dirty="0">
                <a:solidFill>
                  <a:srgbClr val="54242A"/>
                </a:solidFill>
                <a:latin typeface="#9Slide05 Braxton Regular 2"/>
              </a:rPr>
              <a:t> </a:t>
            </a:r>
            <a:r>
              <a:rPr lang="en-US" sz="4289" dirty="0" err="1">
                <a:solidFill>
                  <a:srgbClr val="54242A"/>
                </a:solidFill>
                <a:latin typeface="#9Slide05 Braxton Regular 2"/>
              </a:rPr>
              <a:t>rộng</a:t>
            </a:r>
            <a:r>
              <a:rPr lang="en-US" sz="4289" dirty="0">
                <a:solidFill>
                  <a:srgbClr val="54242A"/>
                </a:solidFill>
                <a:latin typeface="#9Slide05 Braxton Regular 2"/>
              </a:rPr>
              <a:t>, </a:t>
            </a:r>
            <a:r>
              <a:rPr lang="en-US" sz="4289" dirty="0" err="1">
                <a:solidFill>
                  <a:srgbClr val="54242A"/>
                </a:solidFill>
                <a:latin typeface="#9Slide05 Braxton Regular 2"/>
              </a:rPr>
              <a:t>thân</a:t>
            </a:r>
            <a:r>
              <a:rPr lang="en-US" sz="4289" dirty="0">
                <a:solidFill>
                  <a:srgbClr val="54242A"/>
                </a:solidFill>
                <a:latin typeface="#9Slide05 Braxton Regular 2"/>
              </a:rPr>
              <a:t> </a:t>
            </a:r>
            <a:r>
              <a:rPr lang="en-US" sz="4289" dirty="0" err="1">
                <a:solidFill>
                  <a:srgbClr val="54242A"/>
                </a:solidFill>
                <a:latin typeface="#9Slide05 Braxton Regular 2"/>
              </a:rPr>
              <a:t>mười</a:t>
            </a:r>
            <a:r>
              <a:rPr lang="en-US" sz="4289" dirty="0">
                <a:solidFill>
                  <a:srgbClr val="54242A"/>
                </a:solidFill>
                <a:latin typeface="#9Slide05 Braxton Regular 2"/>
              </a:rPr>
              <a:t> </a:t>
            </a:r>
            <a:r>
              <a:rPr lang="en-US" sz="4289" dirty="0" err="1">
                <a:solidFill>
                  <a:srgbClr val="54242A"/>
                </a:solidFill>
                <a:latin typeface="#9Slide05 Braxton Regular 2"/>
              </a:rPr>
              <a:t>thước</a:t>
            </a:r>
            <a:r>
              <a:rPr lang="en-US" sz="4289" dirty="0">
                <a:solidFill>
                  <a:srgbClr val="54242A"/>
                </a:solidFill>
                <a:latin typeface="#9Slide05 Braxton Regular 2"/>
              </a:rPr>
              <a:t> </a:t>
            </a:r>
            <a:r>
              <a:rPr lang="en-US" sz="4289" dirty="0" err="1">
                <a:solidFill>
                  <a:srgbClr val="54242A"/>
                </a:solidFill>
                <a:latin typeface="#9Slide05 Braxton Regular 2"/>
              </a:rPr>
              <a:t>cao</a:t>
            </a:r>
            <a:endParaRPr lang="en-US" sz="4289" dirty="0">
              <a:solidFill>
                <a:srgbClr val="54242A"/>
              </a:solidFill>
              <a:latin typeface="#9Slide05 Braxton Regular 2"/>
            </a:endParaRPr>
          </a:p>
          <a:p>
            <a:pPr algn="ctr">
              <a:lnSpc>
                <a:spcPts val="6005"/>
              </a:lnSpc>
            </a:pPr>
            <a:r>
              <a:rPr lang="en-US" sz="4289" dirty="0" err="1">
                <a:solidFill>
                  <a:srgbClr val="54242A"/>
                </a:solidFill>
                <a:latin typeface="#9Slide05 Braxton Regular 2"/>
              </a:rPr>
              <a:t>Đường</a:t>
            </a:r>
            <a:r>
              <a:rPr lang="en-US" sz="4289" dirty="0">
                <a:solidFill>
                  <a:srgbClr val="54242A"/>
                </a:solidFill>
                <a:latin typeface="#9Slide05 Braxton Regular 2"/>
              </a:rPr>
              <a:t> </a:t>
            </a:r>
            <a:r>
              <a:rPr lang="en-US" sz="4289" dirty="0" err="1">
                <a:solidFill>
                  <a:srgbClr val="54242A"/>
                </a:solidFill>
                <a:latin typeface="#9Slide05 Braxton Regular 2"/>
              </a:rPr>
              <a:t>đường</a:t>
            </a:r>
            <a:r>
              <a:rPr lang="en-US" sz="4289" dirty="0">
                <a:solidFill>
                  <a:srgbClr val="54242A"/>
                </a:solidFill>
                <a:latin typeface="#9Slide05 Braxton Regular 2"/>
              </a:rPr>
              <a:t> </a:t>
            </a:r>
            <a:r>
              <a:rPr lang="en-US" sz="4289" dirty="0" err="1">
                <a:solidFill>
                  <a:srgbClr val="54242A"/>
                </a:solidFill>
                <a:latin typeface="#9Slide05 Braxton Regular 2"/>
              </a:rPr>
              <a:t>một</a:t>
            </a:r>
            <a:r>
              <a:rPr lang="en-US" sz="4289" dirty="0">
                <a:solidFill>
                  <a:srgbClr val="54242A"/>
                </a:solidFill>
                <a:latin typeface="#9Slide05 Braxton Regular 2"/>
              </a:rPr>
              <a:t> </a:t>
            </a:r>
            <a:r>
              <a:rPr lang="en-US" sz="4289" dirty="0" err="1">
                <a:solidFill>
                  <a:srgbClr val="54242A"/>
                </a:solidFill>
                <a:latin typeface="#9Slide05 Braxton Regular 2"/>
              </a:rPr>
              <a:t>đấng</a:t>
            </a:r>
            <a:r>
              <a:rPr lang="en-US" sz="4289" dirty="0">
                <a:solidFill>
                  <a:srgbClr val="54242A"/>
                </a:solidFill>
                <a:latin typeface="#9Slide05 Braxton Regular 2"/>
              </a:rPr>
              <a:t> </a:t>
            </a:r>
            <a:r>
              <a:rPr lang="en-US" sz="4289" dirty="0" err="1">
                <a:solidFill>
                  <a:srgbClr val="54242A"/>
                </a:solidFill>
                <a:latin typeface="#9Slide05 Braxton Regular 2"/>
              </a:rPr>
              <a:t>anh</a:t>
            </a:r>
            <a:r>
              <a:rPr lang="en-US" sz="4289" dirty="0">
                <a:solidFill>
                  <a:srgbClr val="54242A"/>
                </a:solidFill>
                <a:latin typeface="#9Slide05 Braxton Regular 2"/>
              </a:rPr>
              <a:t> </a:t>
            </a:r>
            <a:r>
              <a:rPr lang="en-US" sz="4289" dirty="0" err="1">
                <a:solidFill>
                  <a:srgbClr val="54242A"/>
                </a:solidFill>
                <a:latin typeface="#9Slide05 Braxton Regular 2"/>
              </a:rPr>
              <a:t>hào</a:t>
            </a:r>
            <a:endParaRPr lang="en-US" sz="4289" dirty="0">
              <a:solidFill>
                <a:srgbClr val="54242A"/>
              </a:solidFill>
              <a:latin typeface="#9Slide05 Braxton Regular 2"/>
            </a:endParaRPr>
          </a:p>
          <a:p>
            <a:pPr algn="ctr">
              <a:lnSpc>
                <a:spcPts val="6005"/>
              </a:lnSpc>
            </a:pPr>
            <a:r>
              <a:rPr lang="en-US" sz="4289" dirty="0" err="1">
                <a:solidFill>
                  <a:srgbClr val="54242A"/>
                </a:solidFill>
                <a:latin typeface="#9Slide05 Braxton Regular 2"/>
              </a:rPr>
              <a:t>Côn</a:t>
            </a:r>
            <a:r>
              <a:rPr lang="en-US" sz="4289" dirty="0">
                <a:solidFill>
                  <a:srgbClr val="54242A"/>
                </a:solidFill>
                <a:latin typeface="#9Slide05 Braxton Regular 2"/>
              </a:rPr>
              <a:t> </a:t>
            </a:r>
            <a:r>
              <a:rPr lang="en-US" sz="4289" dirty="0" err="1">
                <a:solidFill>
                  <a:srgbClr val="54242A"/>
                </a:solidFill>
                <a:latin typeface="#9Slide05 Braxton Regular 2"/>
              </a:rPr>
              <a:t>quyền</a:t>
            </a:r>
            <a:r>
              <a:rPr lang="en-US" sz="4289" dirty="0">
                <a:solidFill>
                  <a:srgbClr val="54242A"/>
                </a:solidFill>
                <a:latin typeface="#9Slide05 Braxton Regular 2"/>
              </a:rPr>
              <a:t> </a:t>
            </a:r>
            <a:r>
              <a:rPr lang="en-US" sz="4289" dirty="0" err="1">
                <a:solidFill>
                  <a:srgbClr val="54242A"/>
                </a:solidFill>
                <a:latin typeface="#9Slide05 Braxton Regular 2"/>
              </a:rPr>
              <a:t>hơn</a:t>
            </a:r>
            <a:r>
              <a:rPr lang="en-US" sz="4289" dirty="0">
                <a:solidFill>
                  <a:srgbClr val="54242A"/>
                </a:solidFill>
                <a:latin typeface="#9Slide05 Braxton Regular 2"/>
              </a:rPr>
              <a:t> </a:t>
            </a:r>
            <a:r>
              <a:rPr lang="en-US" sz="4289" dirty="0" err="1">
                <a:solidFill>
                  <a:srgbClr val="54242A"/>
                </a:solidFill>
                <a:latin typeface="#9Slide05 Braxton Regular 2"/>
              </a:rPr>
              <a:t>sức</a:t>
            </a:r>
            <a:r>
              <a:rPr lang="en-US" sz="4289" dirty="0">
                <a:solidFill>
                  <a:srgbClr val="54242A"/>
                </a:solidFill>
                <a:latin typeface="#9Slide05 Braxton Regular 2"/>
              </a:rPr>
              <a:t> </a:t>
            </a:r>
            <a:r>
              <a:rPr lang="en-US" sz="4289" dirty="0" err="1">
                <a:solidFill>
                  <a:srgbClr val="54242A"/>
                </a:solidFill>
                <a:latin typeface="#9Slide05 Braxton Regular 2"/>
              </a:rPr>
              <a:t>lược</a:t>
            </a:r>
            <a:r>
              <a:rPr lang="en-US" sz="4289" dirty="0">
                <a:solidFill>
                  <a:srgbClr val="54242A"/>
                </a:solidFill>
                <a:latin typeface="#9Slide05 Braxton Regular 2"/>
              </a:rPr>
              <a:t> </a:t>
            </a:r>
            <a:r>
              <a:rPr lang="en-US" sz="4289" dirty="0" err="1">
                <a:solidFill>
                  <a:srgbClr val="54242A"/>
                </a:solidFill>
                <a:latin typeface="#9Slide05 Braxton Regular 2"/>
              </a:rPr>
              <a:t>thao</a:t>
            </a:r>
            <a:r>
              <a:rPr lang="en-US" sz="4289" dirty="0">
                <a:solidFill>
                  <a:srgbClr val="54242A"/>
                </a:solidFill>
                <a:latin typeface="#9Slide05 Braxton Regular 2"/>
              </a:rPr>
              <a:t> </a:t>
            </a:r>
            <a:r>
              <a:rPr lang="en-US" sz="4289" dirty="0" err="1">
                <a:solidFill>
                  <a:srgbClr val="54242A"/>
                </a:solidFill>
                <a:latin typeface="#9Slide05 Braxton Regular 2"/>
              </a:rPr>
              <a:t>gồm</a:t>
            </a:r>
            <a:r>
              <a:rPr lang="en-US" sz="4289" dirty="0">
                <a:solidFill>
                  <a:srgbClr val="54242A"/>
                </a:solidFill>
                <a:latin typeface="#9Slide05 Braxton Regular 2"/>
              </a:rPr>
              <a:t> </a:t>
            </a:r>
            <a:r>
              <a:rPr lang="en-US" sz="4289" dirty="0" err="1">
                <a:solidFill>
                  <a:srgbClr val="54242A"/>
                </a:solidFill>
                <a:latin typeface="#9Slide05 Braxton Regular 2"/>
              </a:rPr>
              <a:t>tài</a:t>
            </a:r>
            <a:endParaRPr lang="en-US" sz="4289" dirty="0">
              <a:solidFill>
                <a:srgbClr val="54242A"/>
              </a:solidFill>
              <a:latin typeface="#9Slide05 Braxton Regular 2"/>
            </a:endParaRPr>
          </a:p>
          <a:p>
            <a:pPr algn="ctr">
              <a:lnSpc>
                <a:spcPts val="6005"/>
              </a:lnSpc>
            </a:pPr>
            <a:r>
              <a:rPr lang="en-US" sz="4289" dirty="0" err="1">
                <a:solidFill>
                  <a:srgbClr val="54242A"/>
                </a:solidFill>
                <a:latin typeface="#9Slide05 Braxton Regular 2"/>
              </a:rPr>
              <a:t>Đội</a:t>
            </a:r>
            <a:r>
              <a:rPr lang="en-US" sz="4289" dirty="0">
                <a:solidFill>
                  <a:srgbClr val="54242A"/>
                </a:solidFill>
                <a:latin typeface="#9Slide05 Braxton Regular 2"/>
              </a:rPr>
              <a:t> </a:t>
            </a:r>
            <a:r>
              <a:rPr lang="en-US" sz="4289" dirty="0" err="1">
                <a:solidFill>
                  <a:srgbClr val="54242A"/>
                </a:solidFill>
                <a:latin typeface="#9Slide05 Braxton Regular 2"/>
              </a:rPr>
              <a:t>trời</a:t>
            </a:r>
            <a:r>
              <a:rPr lang="en-US" sz="4289" dirty="0">
                <a:solidFill>
                  <a:srgbClr val="54242A"/>
                </a:solidFill>
                <a:latin typeface="#9Slide05 Braxton Regular 2"/>
              </a:rPr>
              <a:t> </a:t>
            </a:r>
            <a:r>
              <a:rPr lang="en-US" sz="4289" dirty="0" err="1">
                <a:solidFill>
                  <a:srgbClr val="54242A"/>
                </a:solidFill>
                <a:latin typeface="#9Slide05 Braxton Regular 2"/>
              </a:rPr>
              <a:t>đạp</a:t>
            </a:r>
            <a:r>
              <a:rPr lang="en-US" sz="4289" dirty="0">
                <a:solidFill>
                  <a:srgbClr val="54242A"/>
                </a:solidFill>
                <a:latin typeface="#9Slide05 Braxton Regular 2"/>
              </a:rPr>
              <a:t> </a:t>
            </a:r>
            <a:r>
              <a:rPr lang="en-US" sz="4289" dirty="0" err="1">
                <a:solidFill>
                  <a:srgbClr val="54242A"/>
                </a:solidFill>
                <a:latin typeface="#9Slide05 Braxton Regular 2"/>
              </a:rPr>
              <a:t>đất</a:t>
            </a:r>
            <a:r>
              <a:rPr lang="en-US" sz="4289" dirty="0">
                <a:solidFill>
                  <a:srgbClr val="54242A"/>
                </a:solidFill>
                <a:latin typeface="#9Slide05 Braxton Regular 2"/>
              </a:rPr>
              <a:t> ở </a:t>
            </a:r>
            <a:r>
              <a:rPr lang="en-US" sz="4289" dirty="0" err="1">
                <a:solidFill>
                  <a:srgbClr val="54242A"/>
                </a:solidFill>
                <a:latin typeface="#9Slide05 Braxton Regular 2"/>
              </a:rPr>
              <a:t>đời</a:t>
            </a:r>
            <a:endParaRPr lang="en-US" sz="4289" dirty="0">
              <a:solidFill>
                <a:srgbClr val="54242A"/>
              </a:solidFill>
              <a:latin typeface="#9Slide05 Braxton Regular 2"/>
            </a:endParaRPr>
          </a:p>
          <a:p>
            <a:pPr algn="ctr">
              <a:lnSpc>
                <a:spcPts val="6005"/>
              </a:lnSpc>
            </a:pPr>
            <a:r>
              <a:rPr lang="en-US" sz="4289" dirty="0" err="1">
                <a:solidFill>
                  <a:srgbClr val="54242A"/>
                </a:solidFill>
                <a:latin typeface="#9Slide05 Braxton Regular 2"/>
              </a:rPr>
              <a:t>Họ</a:t>
            </a:r>
            <a:r>
              <a:rPr lang="en-US" sz="4289" dirty="0">
                <a:solidFill>
                  <a:srgbClr val="54242A"/>
                </a:solidFill>
                <a:latin typeface="#9Slide05 Braxton Regular 2"/>
              </a:rPr>
              <a:t> </a:t>
            </a:r>
            <a:r>
              <a:rPr lang="en-US" sz="4289" dirty="0" err="1">
                <a:solidFill>
                  <a:srgbClr val="54242A"/>
                </a:solidFill>
                <a:latin typeface="#9Slide05 Braxton Regular 2"/>
              </a:rPr>
              <a:t>Từ</a:t>
            </a:r>
            <a:r>
              <a:rPr lang="en-US" sz="4289" dirty="0">
                <a:solidFill>
                  <a:srgbClr val="54242A"/>
                </a:solidFill>
                <a:latin typeface="#9Slide05 Braxton Regular 2"/>
              </a:rPr>
              <a:t> </a:t>
            </a:r>
            <a:r>
              <a:rPr lang="en-US" sz="4289" dirty="0" err="1">
                <a:solidFill>
                  <a:srgbClr val="54242A"/>
                </a:solidFill>
                <a:latin typeface="#9Slide05 Braxton Regular 2"/>
              </a:rPr>
              <a:t>tên</a:t>
            </a:r>
            <a:r>
              <a:rPr lang="en-US" sz="4289" dirty="0">
                <a:solidFill>
                  <a:srgbClr val="54242A"/>
                </a:solidFill>
                <a:latin typeface="#9Slide05 Braxton Regular 2"/>
              </a:rPr>
              <a:t> </a:t>
            </a:r>
            <a:r>
              <a:rPr lang="en-US" sz="4289" dirty="0" err="1">
                <a:solidFill>
                  <a:srgbClr val="54242A"/>
                </a:solidFill>
                <a:latin typeface="#9Slide05 Braxton Regular 2"/>
              </a:rPr>
              <a:t>Hải</a:t>
            </a:r>
            <a:r>
              <a:rPr lang="en-US" sz="4289" dirty="0">
                <a:solidFill>
                  <a:srgbClr val="54242A"/>
                </a:solidFill>
                <a:latin typeface="#9Slide05 Braxton Regular 2"/>
              </a:rPr>
              <a:t> </a:t>
            </a:r>
            <a:r>
              <a:rPr lang="en-US" sz="4289" dirty="0" err="1">
                <a:solidFill>
                  <a:srgbClr val="54242A"/>
                </a:solidFill>
                <a:latin typeface="#9Slide05 Braxton Regular 2"/>
              </a:rPr>
              <a:t>vốn</a:t>
            </a:r>
            <a:r>
              <a:rPr lang="en-US" sz="4289" dirty="0">
                <a:solidFill>
                  <a:srgbClr val="54242A"/>
                </a:solidFill>
                <a:latin typeface="#9Slide05 Braxton Regular 2"/>
              </a:rPr>
              <a:t> </a:t>
            </a:r>
            <a:r>
              <a:rPr lang="en-US" sz="4289" dirty="0" err="1">
                <a:solidFill>
                  <a:srgbClr val="54242A"/>
                </a:solidFill>
                <a:latin typeface="#9Slide05 Braxton Regular 2"/>
              </a:rPr>
              <a:t>người</a:t>
            </a:r>
            <a:r>
              <a:rPr lang="en-US" sz="4289" dirty="0">
                <a:solidFill>
                  <a:srgbClr val="54242A"/>
                </a:solidFill>
                <a:latin typeface="#9Slide05 Braxton Regular 2"/>
              </a:rPr>
              <a:t> </a:t>
            </a:r>
            <a:r>
              <a:rPr lang="en-US" sz="4289" dirty="0" err="1">
                <a:solidFill>
                  <a:srgbClr val="54242A"/>
                </a:solidFill>
                <a:latin typeface="#9Slide05 Braxton Regular 2"/>
              </a:rPr>
              <a:t>Việt</a:t>
            </a:r>
            <a:r>
              <a:rPr lang="en-US" sz="4289" dirty="0">
                <a:solidFill>
                  <a:srgbClr val="54242A"/>
                </a:solidFill>
                <a:latin typeface="#9Slide05 Braxton Regular 2"/>
              </a:rPr>
              <a:t> </a:t>
            </a:r>
            <a:r>
              <a:rPr lang="en-US" sz="4289" dirty="0" err="1">
                <a:solidFill>
                  <a:srgbClr val="54242A"/>
                </a:solidFill>
                <a:latin typeface="#9Slide05 Braxton Regular 2"/>
              </a:rPr>
              <a:t>Đông</a:t>
            </a:r>
            <a:endParaRPr lang="en-US" sz="4289" dirty="0">
              <a:solidFill>
                <a:srgbClr val="54242A"/>
              </a:solidFill>
              <a:latin typeface="#9Slide05 Braxton Regular 2"/>
            </a:endParaRPr>
          </a:p>
          <a:p>
            <a:pPr algn="ctr">
              <a:lnSpc>
                <a:spcPts val="6005"/>
              </a:lnSpc>
            </a:pPr>
            <a:r>
              <a:rPr lang="en-US" sz="4289" dirty="0" err="1">
                <a:solidFill>
                  <a:srgbClr val="54242A"/>
                </a:solidFill>
                <a:latin typeface="#9Slide05 Braxton Regular 2"/>
              </a:rPr>
              <a:t>Giang</a:t>
            </a:r>
            <a:r>
              <a:rPr lang="en-US" sz="4289" dirty="0">
                <a:solidFill>
                  <a:srgbClr val="54242A"/>
                </a:solidFill>
                <a:latin typeface="#9Slide05 Braxton Regular 2"/>
              </a:rPr>
              <a:t> </a:t>
            </a:r>
            <a:r>
              <a:rPr lang="en-US" sz="4289" dirty="0" err="1">
                <a:solidFill>
                  <a:srgbClr val="54242A"/>
                </a:solidFill>
                <a:latin typeface="#9Slide05 Braxton Regular 2"/>
              </a:rPr>
              <a:t>hồ</a:t>
            </a:r>
            <a:r>
              <a:rPr lang="en-US" sz="4289" dirty="0">
                <a:solidFill>
                  <a:srgbClr val="54242A"/>
                </a:solidFill>
                <a:latin typeface="#9Slide05 Braxton Regular 2"/>
              </a:rPr>
              <a:t> </a:t>
            </a:r>
            <a:r>
              <a:rPr lang="en-US" sz="4289" dirty="0" err="1">
                <a:solidFill>
                  <a:srgbClr val="54242A"/>
                </a:solidFill>
                <a:latin typeface="#9Slide05 Braxton Regular 2"/>
              </a:rPr>
              <a:t>quen</a:t>
            </a:r>
            <a:r>
              <a:rPr lang="en-US" sz="4289" dirty="0">
                <a:solidFill>
                  <a:srgbClr val="54242A"/>
                </a:solidFill>
                <a:latin typeface="#9Slide05 Braxton Regular 2"/>
              </a:rPr>
              <a:t> </a:t>
            </a:r>
            <a:r>
              <a:rPr lang="en-US" sz="4289" dirty="0" err="1">
                <a:solidFill>
                  <a:srgbClr val="54242A"/>
                </a:solidFill>
                <a:latin typeface="#9Slide05 Braxton Regular 2"/>
              </a:rPr>
              <a:t>thú</a:t>
            </a:r>
            <a:r>
              <a:rPr lang="en-US" sz="4289" dirty="0">
                <a:solidFill>
                  <a:srgbClr val="54242A"/>
                </a:solidFill>
                <a:latin typeface="#9Slide05 Braxton Regular 2"/>
              </a:rPr>
              <a:t> </a:t>
            </a:r>
            <a:r>
              <a:rPr lang="en-US" sz="4289" dirty="0" err="1">
                <a:solidFill>
                  <a:srgbClr val="54242A"/>
                </a:solidFill>
                <a:latin typeface="#9Slide05 Braxton Regular 2"/>
              </a:rPr>
              <a:t>vẫy</a:t>
            </a:r>
            <a:r>
              <a:rPr lang="en-US" sz="4289" dirty="0">
                <a:solidFill>
                  <a:srgbClr val="54242A"/>
                </a:solidFill>
                <a:latin typeface="#9Slide05 Braxton Regular 2"/>
              </a:rPr>
              <a:t> </a:t>
            </a:r>
            <a:r>
              <a:rPr lang="en-US" sz="4289" dirty="0" err="1">
                <a:solidFill>
                  <a:srgbClr val="54242A"/>
                </a:solidFill>
                <a:latin typeface="#9Slide05 Braxton Regular 2"/>
              </a:rPr>
              <a:t>vùng</a:t>
            </a:r>
            <a:endParaRPr lang="en-US" sz="4289" dirty="0">
              <a:solidFill>
                <a:srgbClr val="54242A"/>
              </a:solidFill>
              <a:latin typeface="#9Slide05 Braxton Regular 2"/>
            </a:endParaRPr>
          </a:p>
          <a:p>
            <a:pPr algn="ctr">
              <a:lnSpc>
                <a:spcPts val="6005"/>
              </a:lnSpc>
            </a:pPr>
            <a:r>
              <a:rPr lang="en-US" sz="4289" dirty="0" err="1">
                <a:solidFill>
                  <a:srgbClr val="54242A"/>
                </a:solidFill>
                <a:latin typeface="#9Slide05 Braxton Regular 2"/>
              </a:rPr>
              <a:t>Gươm</a:t>
            </a:r>
            <a:r>
              <a:rPr lang="en-US" sz="4289" dirty="0">
                <a:solidFill>
                  <a:srgbClr val="54242A"/>
                </a:solidFill>
                <a:latin typeface="#9Slide05 Braxton Regular 2"/>
              </a:rPr>
              <a:t> </a:t>
            </a:r>
            <a:r>
              <a:rPr lang="en-US" sz="4289" dirty="0" err="1">
                <a:solidFill>
                  <a:srgbClr val="54242A"/>
                </a:solidFill>
                <a:latin typeface="#9Slide05 Braxton Regular 2"/>
              </a:rPr>
              <a:t>đàn</a:t>
            </a:r>
            <a:r>
              <a:rPr lang="en-US" sz="4289" dirty="0">
                <a:solidFill>
                  <a:srgbClr val="54242A"/>
                </a:solidFill>
                <a:latin typeface="#9Slide05 Braxton Regular 2"/>
              </a:rPr>
              <a:t> </a:t>
            </a:r>
            <a:r>
              <a:rPr lang="en-US" sz="4289" dirty="0" err="1">
                <a:solidFill>
                  <a:srgbClr val="54242A"/>
                </a:solidFill>
                <a:latin typeface="#9Slide05 Braxton Regular 2"/>
              </a:rPr>
              <a:t>nửa</a:t>
            </a:r>
            <a:r>
              <a:rPr lang="en-US" sz="4289" dirty="0">
                <a:solidFill>
                  <a:srgbClr val="54242A"/>
                </a:solidFill>
                <a:latin typeface="#9Slide05 Braxton Regular 2"/>
              </a:rPr>
              <a:t> </a:t>
            </a:r>
            <a:r>
              <a:rPr lang="en-US" sz="4289" dirty="0" err="1">
                <a:solidFill>
                  <a:srgbClr val="54242A"/>
                </a:solidFill>
                <a:latin typeface="#9Slide05 Braxton Regular 2"/>
              </a:rPr>
              <a:t>gánh</a:t>
            </a:r>
            <a:r>
              <a:rPr lang="en-US" sz="4289" dirty="0">
                <a:solidFill>
                  <a:srgbClr val="54242A"/>
                </a:solidFill>
                <a:latin typeface="#9Slide05 Braxton Regular 2"/>
              </a:rPr>
              <a:t>, non </a:t>
            </a:r>
            <a:r>
              <a:rPr lang="en-US" sz="4289" dirty="0" err="1">
                <a:solidFill>
                  <a:srgbClr val="54242A"/>
                </a:solidFill>
                <a:latin typeface="#9Slide05 Braxton Regular 2"/>
              </a:rPr>
              <a:t>sông</a:t>
            </a:r>
            <a:r>
              <a:rPr lang="en-US" sz="4289" dirty="0">
                <a:solidFill>
                  <a:srgbClr val="54242A"/>
                </a:solidFill>
                <a:latin typeface="#9Slide05 Braxton Regular 2"/>
              </a:rPr>
              <a:t> </a:t>
            </a:r>
            <a:r>
              <a:rPr lang="en-US" sz="4289" dirty="0" err="1">
                <a:solidFill>
                  <a:srgbClr val="54242A"/>
                </a:solidFill>
                <a:latin typeface="#9Slide05 Braxton Regular 2"/>
              </a:rPr>
              <a:t>một</a:t>
            </a:r>
            <a:r>
              <a:rPr lang="en-US" sz="4289" dirty="0">
                <a:solidFill>
                  <a:srgbClr val="54242A"/>
                </a:solidFill>
                <a:latin typeface="#9Slide05 Braxton Regular 2"/>
              </a:rPr>
              <a:t> </a:t>
            </a:r>
            <a:r>
              <a:rPr lang="en-US" sz="4289" dirty="0" err="1">
                <a:solidFill>
                  <a:srgbClr val="54242A"/>
                </a:solidFill>
                <a:latin typeface="#9Slide05 Braxton Regular 2"/>
              </a:rPr>
              <a:t>chèo</a:t>
            </a:r>
            <a:r>
              <a:rPr lang="en-US" sz="4289" dirty="0">
                <a:solidFill>
                  <a:srgbClr val="54242A"/>
                </a:solidFill>
                <a:latin typeface="#9Slide05 Braxton Regular 2"/>
              </a:rPr>
              <a:t>.</a:t>
            </a:r>
          </a:p>
          <a:p>
            <a:pPr algn="ctr">
              <a:lnSpc>
                <a:spcPts val="7149"/>
              </a:lnSpc>
              <a:spcBef>
                <a:spcPct val="0"/>
              </a:spcBef>
            </a:pPr>
            <a:endParaRPr lang="en-US" sz="4289" dirty="0">
              <a:solidFill>
                <a:srgbClr val="54242A"/>
              </a:solidFill>
              <a:latin typeface="#9Slide05 Braxton Regular 2"/>
            </a:endParaRP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rot="-10800000">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a:stretch>
          </a:blipFill>
        </p:spPr>
      </p:sp>
      <p:sp>
        <p:nvSpPr>
          <p:cNvPr id="3" name="Freeform 3"/>
          <p:cNvSpPr/>
          <p:nvPr/>
        </p:nvSpPr>
        <p:spPr>
          <a:xfrm>
            <a:off x="-3264750" y="-667800"/>
            <a:ext cx="5169750" cy="5430200"/>
          </a:xfrm>
          <a:custGeom>
            <a:avLst/>
            <a:gdLst/>
            <a:ahLst/>
            <a:cxnLst/>
            <a:rect l="l" t="t" r="r" b="b"/>
            <a:pathLst>
              <a:path w="5169750" h="5430200">
                <a:moveTo>
                  <a:pt x="0" y="0"/>
                </a:moveTo>
                <a:lnTo>
                  <a:pt x="5169750" y="0"/>
                </a:lnTo>
                <a:lnTo>
                  <a:pt x="5169750" y="5430200"/>
                </a:lnTo>
                <a:lnTo>
                  <a:pt x="0" y="5430200"/>
                </a:lnTo>
                <a:lnTo>
                  <a:pt x="0" y="0"/>
                </a:lnTo>
                <a:close/>
              </a:path>
            </a:pathLst>
          </a:custGeom>
          <a:blipFill>
            <a:blip r:embed="rId4"/>
            <a:stretch>
              <a:fillRect/>
            </a:stretch>
          </a:blipFill>
        </p:spPr>
      </p:sp>
      <p:sp>
        <p:nvSpPr>
          <p:cNvPr id="4" name="Freeform 4"/>
          <p:cNvSpPr/>
          <p:nvPr/>
        </p:nvSpPr>
        <p:spPr>
          <a:xfrm>
            <a:off x="15942910" y="250960"/>
            <a:ext cx="1920140" cy="969000"/>
          </a:xfrm>
          <a:custGeom>
            <a:avLst/>
            <a:gdLst/>
            <a:ahLst/>
            <a:cxnLst/>
            <a:rect l="l" t="t" r="r" b="b"/>
            <a:pathLst>
              <a:path w="1920140" h="969000">
                <a:moveTo>
                  <a:pt x="0" y="0"/>
                </a:moveTo>
                <a:lnTo>
                  <a:pt x="1920140" y="0"/>
                </a:lnTo>
                <a:lnTo>
                  <a:pt x="1920140" y="969000"/>
                </a:lnTo>
                <a:lnTo>
                  <a:pt x="0" y="969000"/>
                </a:lnTo>
                <a:lnTo>
                  <a:pt x="0" y="0"/>
                </a:lnTo>
                <a:close/>
              </a:path>
            </a:pathLst>
          </a:custGeom>
          <a:blipFill>
            <a:blip r:embed="rId5"/>
            <a:stretch>
              <a:fillRect/>
            </a:stretch>
          </a:blipFill>
        </p:spPr>
      </p:sp>
      <p:sp>
        <p:nvSpPr>
          <p:cNvPr id="5" name="Freeform 5"/>
          <p:cNvSpPr/>
          <p:nvPr/>
        </p:nvSpPr>
        <p:spPr>
          <a:xfrm flipH="1">
            <a:off x="16719912" y="5638800"/>
            <a:ext cx="2523624" cy="5772150"/>
          </a:xfrm>
          <a:custGeom>
            <a:avLst/>
            <a:gdLst/>
            <a:ahLst/>
            <a:cxnLst/>
            <a:rect l="l" t="t" r="r" b="b"/>
            <a:pathLst>
              <a:path w="2523624" h="5772150">
                <a:moveTo>
                  <a:pt x="2523624" y="0"/>
                </a:moveTo>
                <a:lnTo>
                  <a:pt x="0" y="0"/>
                </a:lnTo>
                <a:lnTo>
                  <a:pt x="0" y="5772150"/>
                </a:lnTo>
                <a:lnTo>
                  <a:pt x="2523624" y="5772150"/>
                </a:lnTo>
                <a:lnTo>
                  <a:pt x="2523624" y="0"/>
                </a:lnTo>
                <a:close/>
              </a:path>
            </a:pathLst>
          </a:custGeom>
          <a:blipFill>
            <a:blip r:embed="rId6"/>
            <a:stretch>
              <a:fillRect/>
            </a:stretch>
          </a:blipFill>
        </p:spPr>
      </p:sp>
      <p:sp>
        <p:nvSpPr>
          <p:cNvPr id="6" name="Freeform 6"/>
          <p:cNvSpPr/>
          <p:nvPr/>
        </p:nvSpPr>
        <p:spPr>
          <a:xfrm>
            <a:off x="0" y="7535130"/>
            <a:ext cx="18269414" cy="2751870"/>
          </a:xfrm>
          <a:custGeom>
            <a:avLst/>
            <a:gdLst/>
            <a:ahLst/>
            <a:cxnLst/>
            <a:rect l="l" t="t" r="r" b="b"/>
            <a:pathLst>
              <a:path w="18269414" h="2751870">
                <a:moveTo>
                  <a:pt x="0" y="0"/>
                </a:moveTo>
                <a:lnTo>
                  <a:pt x="18269414" y="0"/>
                </a:lnTo>
                <a:lnTo>
                  <a:pt x="18269414" y="2751870"/>
                </a:lnTo>
                <a:lnTo>
                  <a:pt x="0" y="2751870"/>
                </a:lnTo>
                <a:lnTo>
                  <a:pt x="0" y="0"/>
                </a:lnTo>
                <a:close/>
              </a:path>
            </a:pathLst>
          </a:custGeom>
          <a:blipFill>
            <a:blip r:embed="rId7"/>
            <a:stretch>
              <a:fillRect b="-120190"/>
            </a:stretch>
          </a:blipFill>
        </p:spPr>
      </p:sp>
      <p:pic>
        <p:nvPicPr>
          <p:cNvPr id="7" name="Picture 7"/>
          <p:cNvPicPr>
            <a:picLocks noChangeAspect="1"/>
          </p:cNvPicPr>
          <p:nvPr/>
        </p:nvPicPr>
        <p:blipFill>
          <a:blip r:embed="rId8"/>
          <a:srcRect/>
          <a:stretch>
            <a:fillRect/>
          </a:stretch>
        </p:blipFill>
        <p:spPr>
          <a:xfrm>
            <a:off x="10820400" y="6438465"/>
            <a:ext cx="1558244" cy="1215430"/>
          </a:xfrm>
          <a:prstGeom prst="rect">
            <a:avLst/>
          </a:prstGeom>
        </p:spPr>
      </p:pic>
      <p:sp>
        <p:nvSpPr>
          <p:cNvPr id="8" name="TextBox 8"/>
          <p:cNvSpPr txBox="1"/>
          <p:nvPr/>
        </p:nvSpPr>
        <p:spPr>
          <a:xfrm>
            <a:off x="2815872" y="487810"/>
            <a:ext cx="11576093" cy="4625350"/>
          </a:xfrm>
          <a:prstGeom prst="rect">
            <a:avLst/>
          </a:prstGeom>
        </p:spPr>
        <p:txBody>
          <a:bodyPr lIns="0" tIns="0" rIns="0" bIns="0" rtlCol="0" anchor="t">
            <a:spAutoFit/>
          </a:bodyPr>
          <a:lstStyle/>
          <a:p>
            <a:pPr algn="ctr">
              <a:lnSpc>
                <a:spcPts val="8969"/>
              </a:lnSpc>
            </a:pPr>
            <a:r>
              <a:rPr lang="en-US" sz="6407">
                <a:solidFill>
                  <a:srgbClr val="000000"/>
                </a:solidFill>
                <a:latin typeface="#9Slide05 Braxton Regular 2"/>
              </a:rPr>
              <a:t>Ví dụ 4: </a:t>
            </a:r>
            <a:r>
              <a:rPr lang="en-US" sz="6407">
                <a:solidFill>
                  <a:srgbClr val="B22033"/>
                </a:solidFill>
                <a:latin typeface="#9Slide05 Braxton Regular 2"/>
              </a:rPr>
              <a:t>Chỉ có thuyền mới hiểu</a:t>
            </a:r>
          </a:p>
          <a:p>
            <a:pPr algn="ctr">
              <a:lnSpc>
                <a:spcPts val="8969"/>
              </a:lnSpc>
            </a:pPr>
            <a:r>
              <a:rPr lang="en-US" sz="6407">
                <a:solidFill>
                  <a:srgbClr val="B22033"/>
                </a:solidFill>
                <a:latin typeface="#9Slide05 Braxton Regular 2"/>
              </a:rPr>
              <a:t>Biển mênh mông nhường nào</a:t>
            </a:r>
          </a:p>
          <a:p>
            <a:pPr algn="ctr">
              <a:lnSpc>
                <a:spcPts val="8969"/>
              </a:lnSpc>
            </a:pPr>
            <a:r>
              <a:rPr lang="en-US" sz="6407">
                <a:solidFill>
                  <a:srgbClr val="B22033"/>
                </a:solidFill>
                <a:latin typeface="#9Slide05 Braxton Regular 2"/>
              </a:rPr>
              <a:t>Chỉ có biển mới biết</a:t>
            </a:r>
          </a:p>
          <a:p>
            <a:pPr algn="ctr">
              <a:lnSpc>
                <a:spcPts val="8969"/>
              </a:lnSpc>
            </a:pPr>
            <a:r>
              <a:rPr lang="en-US" sz="6407">
                <a:solidFill>
                  <a:srgbClr val="B22033"/>
                </a:solidFill>
                <a:latin typeface="#9Slide05 Braxton Regular 2"/>
              </a:rPr>
              <a:t>Thuyền đi đâu,________</a:t>
            </a:r>
          </a:p>
        </p:txBody>
      </p:sp>
      <p:sp>
        <p:nvSpPr>
          <p:cNvPr id="9" name="TextBox 9"/>
          <p:cNvSpPr txBox="1"/>
          <p:nvPr/>
        </p:nvSpPr>
        <p:spPr>
          <a:xfrm>
            <a:off x="3518276" y="5266514"/>
            <a:ext cx="2710789" cy="1067436"/>
          </a:xfrm>
          <a:prstGeom prst="rect">
            <a:avLst/>
          </a:prstGeom>
        </p:spPr>
        <p:txBody>
          <a:bodyPr lIns="0" tIns="0" rIns="0" bIns="0" rtlCol="0" anchor="t">
            <a:spAutoFit/>
          </a:bodyPr>
          <a:lstStyle/>
          <a:p>
            <a:pPr algn="ctr">
              <a:lnSpc>
                <a:spcPts val="7839"/>
              </a:lnSpc>
            </a:pPr>
            <a:r>
              <a:rPr lang="en-US" sz="5599" dirty="0">
                <a:solidFill>
                  <a:srgbClr val="000000"/>
                </a:solidFill>
                <a:latin typeface="#9Slide05 Braxton Regular 2"/>
              </a:rPr>
              <a:t>A. </a:t>
            </a:r>
            <a:r>
              <a:rPr lang="en-US" sz="5599" dirty="0" err="1">
                <a:solidFill>
                  <a:srgbClr val="000000"/>
                </a:solidFill>
                <a:latin typeface="#9Slide05 Braxton Regular 2"/>
              </a:rPr>
              <a:t>biển</a:t>
            </a:r>
            <a:r>
              <a:rPr lang="en-US" sz="5599" dirty="0">
                <a:solidFill>
                  <a:srgbClr val="000000"/>
                </a:solidFill>
                <a:latin typeface="#9Slide05 Braxton Regular 2"/>
              </a:rPr>
              <a:t> </a:t>
            </a:r>
            <a:r>
              <a:rPr lang="en-US" sz="5599" dirty="0" err="1">
                <a:solidFill>
                  <a:srgbClr val="000000"/>
                </a:solidFill>
                <a:latin typeface="#9Slide05 Braxton Regular 2"/>
              </a:rPr>
              <a:t>đâu</a:t>
            </a:r>
            <a:endParaRPr lang="en-US" sz="5599" dirty="0">
              <a:solidFill>
                <a:srgbClr val="000000"/>
              </a:solidFill>
              <a:latin typeface="#9Slide05 Braxton Regular 2"/>
            </a:endParaRPr>
          </a:p>
        </p:txBody>
      </p:sp>
      <p:sp>
        <p:nvSpPr>
          <p:cNvPr id="10" name="TextBox 10"/>
          <p:cNvSpPr txBox="1"/>
          <p:nvPr/>
        </p:nvSpPr>
        <p:spPr>
          <a:xfrm>
            <a:off x="3371895" y="6486351"/>
            <a:ext cx="2732881" cy="1067436"/>
          </a:xfrm>
          <a:prstGeom prst="rect">
            <a:avLst/>
          </a:prstGeom>
        </p:spPr>
        <p:txBody>
          <a:bodyPr lIns="0" tIns="0" rIns="0" bIns="0" rtlCol="0" anchor="t">
            <a:spAutoFit/>
          </a:bodyPr>
          <a:lstStyle/>
          <a:p>
            <a:pPr algn="ctr">
              <a:lnSpc>
                <a:spcPts val="7839"/>
              </a:lnSpc>
            </a:pPr>
            <a:r>
              <a:rPr lang="en-US" sz="5599" dirty="0">
                <a:solidFill>
                  <a:srgbClr val="000000"/>
                </a:solidFill>
                <a:latin typeface="#9Slide05 Braxton Regular 2"/>
              </a:rPr>
              <a:t>B. </a:t>
            </a:r>
            <a:r>
              <a:rPr lang="en-US" sz="5599" dirty="0" err="1">
                <a:solidFill>
                  <a:srgbClr val="000000"/>
                </a:solidFill>
                <a:latin typeface="#9Slide05 Braxton Regular 2"/>
              </a:rPr>
              <a:t>nơi</a:t>
            </a:r>
            <a:r>
              <a:rPr lang="en-US" sz="5599" dirty="0">
                <a:solidFill>
                  <a:srgbClr val="000000"/>
                </a:solidFill>
                <a:latin typeface="#9Slide05 Braxton Regular 2"/>
              </a:rPr>
              <a:t> </a:t>
            </a:r>
            <a:r>
              <a:rPr lang="en-US" sz="5599" dirty="0" err="1">
                <a:solidFill>
                  <a:srgbClr val="000000"/>
                </a:solidFill>
                <a:latin typeface="#9Slide05 Braxton Regular 2"/>
              </a:rPr>
              <a:t>nào</a:t>
            </a:r>
            <a:r>
              <a:rPr lang="en-US" sz="5599" dirty="0">
                <a:solidFill>
                  <a:srgbClr val="000000"/>
                </a:solidFill>
                <a:latin typeface="#9Slide05 Braxton Regular 2"/>
              </a:rPr>
              <a:t>  </a:t>
            </a:r>
          </a:p>
        </p:txBody>
      </p:sp>
      <p:sp>
        <p:nvSpPr>
          <p:cNvPr id="11" name="TextBox 11"/>
          <p:cNvSpPr txBox="1"/>
          <p:nvPr/>
        </p:nvSpPr>
        <p:spPr>
          <a:xfrm>
            <a:off x="11387953" y="5311282"/>
            <a:ext cx="3002359" cy="1067436"/>
          </a:xfrm>
          <a:prstGeom prst="rect">
            <a:avLst/>
          </a:prstGeom>
        </p:spPr>
        <p:txBody>
          <a:bodyPr lIns="0" tIns="0" rIns="0" bIns="0" rtlCol="0" anchor="t">
            <a:spAutoFit/>
          </a:bodyPr>
          <a:lstStyle/>
          <a:p>
            <a:pPr algn="ctr">
              <a:lnSpc>
                <a:spcPts val="7839"/>
              </a:lnSpc>
            </a:pPr>
            <a:r>
              <a:rPr lang="en-US" sz="5599">
                <a:solidFill>
                  <a:srgbClr val="000000"/>
                </a:solidFill>
                <a:latin typeface="#9Slide05 Braxton Regular 2"/>
              </a:rPr>
              <a:t>C. không còn</a:t>
            </a:r>
          </a:p>
        </p:txBody>
      </p:sp>
      <p:sp>
        <p:nvSpPr>
          <p:cNvPr id="12" name="TextBox 12"/>
          <p:cNvSpPr txBox="1"/>
          <p:nvPr/>
        </p:nvSpPr>
        <p:spPr>
          <a:xfrm>
            <a:off x="11406936" y="6557229"/>
            <a:ext cx="2648215" cy="1067436"/>
          </a:xfrm>
          <a:prstGeom prst="rect">
            <a:avLst/>
          </a:prstGeom>
        </p:spPr>
        <p:txBody>
          <a:bodyPr lIns="0" tIns="0" rIns="0" bIns="0" rtlCol="0" anchor="t">
            <a:spAutoFit/>
          </a:bodyPr>
          <a:lstStyle/>
          <a:p>
            <a:pPr algn="ctr">
              <a:lnSpc>
                <a:spcPts val="7839"/>
              </a:lnSpc>
            </a:pPr>
            <a:r>
              <a:rPr lang="en-US" sz="5599">
                <a:solidFill>
                  <a:srgbClr val="000000"/>
                </a:solidFill>
                <a:latin typeface="#9Slide05 Braxton Regular 2"/>
              </a:rPr>
              <a:t>D. về đâu  </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a:stretch>
          </a:blipFill>
        </p:spPr>
      </p:sp>
      <p:sp>
        <p:nvSpPr>
          <p:cNvPr id="3" name="Freeform 3"/>
          <p:cNvSpPr/>
          <p:nvPr/>
        </p:nvSpPr>
        <p:spPr>
          <a:xfrm>
            <a:off x="-1288814" y="6634951"/>
            <a:ext cx="20141184" cy="6680159"/>
          </a:xfrm>
          <a:custGeom>
            <a:avLst/>
            <a:gdLst/>
            <a:ahLst/>
            <a:cxnLst/>
            <a:rect l="l" t="t" r="r" b="b"/>
            <a:pathLst>
              <a:path w="20141184" h="6680159">
                <a:moveTo>
                  <a:pt x="0" y="0"/>
                </a:moveTo>
                <a:lnTo>
                  <a:pt x="20141183" y="0"/>
                </a:lnTo>
                <a:lnTo>
                  <a:pt x="20141183" y="6680160"/>
                </a:lnTo>
                <a:lnTo>
                  <a:pt x="0" y="6680160"/>
                </a:lnTo>
                <a:lnTo>
                  <a:pt x="0" y="0"/>
                </a:lnTo>
                <a:close/>
              </a:path>
            </a:pathLst>
          </a:custGeom>
          <a:blipFill>
            <a:blip r:embed="rId4">
              <a:alphaModFix amt="42000"/>
            </a:blip>
            <a:stretch>
              <a:fillRect/>
            </a:stretch>
          </a:blipFill>
        </p:spPr>
      </p:sp>
      <p:sp>
        <p:nvSpPr>
          <p:cNvPr id="4" name="Freeform 4"/>
          <p:cNvSpPr/>
          <p:nvPr/>
        </p:nvSpPr>
        <p:spPr>
          <a:xfrm>
            <a:off x="5964310" y="840262"/>
            <a:ext cx="9308519" cy="5014965"/>
          </a:xfrm>
          <a:custGeom>
            <a:avLst/>
            <a:gdLst/>
            <a:ahLst/>
            <a:cxnLst/>
            <a:rect l="l" t="t" r="r" b="b"/>
            <a:pathLst>
              <a:path w="9308519" h="5014965">
                <a:moveTo>
                  <a:pt x="0" y="0"/>
                </a:moveTo>
                <a:lnTo>
                  <a:pt x="9308519" y="0"/>
                </a:lnTo>
                <a:lnTo>
                  <a:pt x="9308519" y="5014965"/>
                </a:lnTo>
                <a:lnTo>
                  <a:pt x="0" y="5014965"/>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5" name="Freeform 5"/>
          <p:cNvSpPr/>
          <p:nvPr/>
        </p:nvSpPr>
        <p:spPr>
          <a:xfrm>
            <a:off x="-631418" y="-3771232"/>
            <a:ext cx="8743371" cy="14237953"/>
          </a:xfrm>
          <a:custGeom>
            <a:avLst/>
            <a:gdLst/>
            <a:ahLst/>
            <a:cxnLst/>
            <a:rect l="l" t="t" r="r" b="b"/>
            <a:pathLst>
              <a:path w="8743371" h="14237953">
                <a:moveTo>
                  <a:pt x="0" y="0"/>
                </a:moveTo>
                <a:lnTo>
                  <a:pt x="8743371" y="0"/>
                </a:lnTo>
                <a:lnTo>
                  <a:pt x="8743371" y="14237953"/>
                </a:lnTo>
                <a:lnTo>
                  <a:pt x="0" y="14237953"/>
                </a:lnTo>
                <a:lnTo>
                  <a:pt x="0" y="0"/>
                </a:lnTo>
                <a:close/>
              </a:path>
            </a:pathLst>
          </a:custGeom>
          <a:blipFill>
            <a:blip r:embed="rId7">
              <a:alphaModFix amt="80000"/>
            </a:blip>
            <a:stretch>
              <a:fillRect r="-135495"/>
            </a:stretch>
          </a:blipFill>
        </p:spPr>
      </p:sp>
      <p:sp>
        <p:nvSpPr>
          <p:cNvPr id="6" name="TextBox 6"/>
          <p:cNvSpPr txBox="1"/>
          <p:nvPr/>
        </p:nvSpPr>
        <p:spPr>
          <a:xfrm>
            <a:off x="6411865" y="2254212"/>
            <a:ext cx="8413409" cy="2625726"/>
          </a:xfrm>
          <a:prstGeom prst="rect">
            <a:avLst/>
          </a:prstGeom>
        </p:spPr>
        <p:txBody>
          <a:bodyPr lIns="0" tIns="0" rIns="0" bIns="0" rtlCol="0" anchor="t">
            <a:spAutoFit/>
          </a:bodyPr>
          <a:lstStyle/>
          <a:p>
            <a:pPr algn="ctr">
              <a:lnSpc>
                <a:spcPts val="6999"/>
              </a:lnSpc>
            </a:pPr>
            <a:r>
              <a:rPr lang="en-US" sz="4999" dirty="0" err="1">
                <a:solidFill>
                  <a:srgbClr val="863D3D"/>
                </a:solidFill>
                <a:latin typeface="Roboto Condensed"/>
              </a:rPr>
              <a:t>Nêu</a:t>
            </a:r>
            <a:r>
              <a:rPr lang="en-US" sz="4999" dirty="0">
                <a:solidFill>
                  <a:srgbClr val="863D3D"/>
                </a:solidFill>
                <a:latin typeface="Roboto Condensed"/>
              </a:rPr>
              <a:t> </a:t>
            </a:r>
            <a:r>
              <a:rPr lang="en-US" sz="4999" dirty="0" err="1">
                <a:solidFill>
                  <a:srgbClr val="863D3D"/>
                </a:solidFill>
                <a:latin typeface="Roboto Condensed"/>
              </a:rPr>
              <a:t>chủ</a:t>
            </a:r>
            <a:r>
              <a:rPr lang="en-US" sz="4999" dirty="0">
                <a:solidFill>
                  <a:srgbClr val="863D3D"/>
                </a:solidFill>
                <a:latin typeface="Roboto Condensed"/>
              </a:rPr>
              <a:t> </a:t>
            </a:r>
            <a:r>
              <a:rPr lang="en-US" sz="4999" dirty="0" err="1">
                <a:solidFill>
                  <a:srgbClr val="863D3D"/>
                </a:solidFill>
                <a:latin typeface="Roboto Condensed"/>
              </a:rPr>
              <a:t>đề</a:t>
            </a:r>
            <a:r>
              <a:rPr lang="en-US" sz="4999" dirty="0">
                <a:solidFill>
                  <a:srgbClr val="863D3D"/>
                </a:solidFill>
                <a:latin typeface="Roboto Condensed"/>
              </a:rPr>
              <a:t> </a:t>
            </a:r>
            <a:r>
              <a:rPr lang="en-US" sz="4999" dirty="0" err="1">
                <a:solidFill>
                  <a:srgbClr val="863D3D"/>
                </a:solidFill>
                <a:latin typeface="Roboto Condensed"/>
              </a:rPr>
              <a:t>của</a:t>
            </a:r>
            <a:r>
              <a:rPr lang="en-US" sz="4999" dirty="0">
                <a:solidFill>
                  <a:srgbClr val="863D3D"/>
                </a:solidFill>
                <a:latin typeface="Roboto Condensed"/>
              </a:rPr>
              <a:t> </a:t>
            </a:r>
            <a:r>
              <a:rPr lang="en-US" sz="4999" dirty="0" err="1">
                <a:solidFill>
                  <a:srgbClr val="863D3D"/>
                </a:solidFill>
                <a:latin typeface="Roboto Condensed"/>
              </a:rPr>
              <a:t>đoạn</a:t>
            </a:r>
            <a:r>
              <a:rPr lang="en-US" sz="4999" dirty="0">
                <a:solidFill>
                  <a:srgbClr val="863D3D"/>
                </a:solidFill>
                <a:latin typeface="Roboto Condensed"/>
              </a:rPr>
              <a:t> </a:t>
            </a:r>
            <a:r>
              <a:rPr lang="en-US" sz="4999" dirty="0" err="1">
                <a:solidFill>
                  <a:srgbClr val="863D3D"/>
                </a:solidFill>
                <a:latin typeface="Roboto Condensed"/>
              </a:rPr>
              <a:t>trích</a:t>
            </a:r>
            <a:r>
              <a:rPr lang="en-US" sz="4999" dirty="0">
                <a:solidFill>
                  <a:srgbClr val="863D3D"/>
                </a:solidFill>
                <a:latin typeface="Roboto Condensed"/>
              </a:rPr>
              <a:t>; </a:t>
            </a:r>
          </a:p>
          <a:p>
            <a:pPr algn="ctr">
              <a:lnSpc>
                <a:spcPts val="6999"/>
              </a:lnSpc>
            </a:pPr>
            <a:r>
              <a:rPr lang="en-US" sz="4999" dirty="0">
                <a:solidFill>
                  <a:srgbClr val="863D3D"/>
                </a:solidFill>
                <a:latin typeface="Roboto Condensed"/>
              </a:rPr>
              <a:t>qua </a:t>
            </a:r>
            <a:r>
              <a:rPr lang="en-US" sz="4999" dirty="0" err="1">
                <a:solidFill>
                  <a:srgbClr val="863D3D"/>
                </a:solidFill>
                <a:latin typeface="Roboto Condensed"/>
              </a:rPr>
              <a:t>đó</a:t>
            </a:r>
            <a:r>
              <a:rPr lang="en-US" sz="4999" dirty="0">
                <a:solidFill>
                  <a:srgbClr val="863D3D"/>
                </a:solidFill>
                <a:latin typeface="Roboto Condensed"/>
              </a:rPr>
              <a:t>, </a:t>
            </a:r>
            <a:r>
              <a:rPr lang="en-US" sz="4999" dirty="0" err="1">
                <a:solidFill>
                  <a:srgbClr val="863D3D"/>
                </a:solidFill>
                <a:latin typeface="Roboto Condensed"/>
              </a:rPr>
              <a:t>nhận</a:t>
            </a:r>
            <a:r>
              <a:rPr lang="en-US" sz="4999" dirty="0">
                <a:solidFill>
                  <a:srgbClr val="863D3D"/>
                </a:solidFill>
                <a:latin typeface="Roboto Condensed"/>
              </a:rPr>
              <a:t> </a:t>
            </a:r>
            <a:r>
              <a:rPr lang="en-US" sz="4999" dirty="0" err="1">
                <a:solidFill>
                  <a:srgbClr val="863D3D"/>
                </a:solidFill>
                <a:latin typeface="Roboto Condensed"/>
              </a:rPr>
              <a:t>xét</a:t>
            </a:r>
            <a:r>
              <a:rPr lang="en-US" sz="4999" dirty="0">
                <a:solidFill>
                  <a:srgbClr val="863D3D"/>
                </a:solidFill>
                <a:latin typeface="Roboto Condensed"/>
              </a:rPr>
              <a:t> </a:t>
            </a:r>
            <a:r>
              <a:rPr lang="en-US" sz="4999" dirty="0" err="1">
                <a:solidFill>
                  <a:srgbClr val="863D3D"/>
                </a:solidFill>
                <a:latin typeface="Roboto Condensed"/>
              </a:rPr>
              <a:t>về</a:t>
            </a:r>
            <a:r>
              <a:rPr lang="en-US" sz="4999" dirty="0">
                <a:solidFill>
                  <a:srgbClr val="863D3D"/>
                </a:solidFill>
                <a:latin typeface="Roboto Condensed"/>
              </a:rPr>
              <a:t> </a:t>
            </a:r>
            <a:r>
              <a:rPr lang="en-US" sz="4999" dirty="0" err="1">
                <a:solidFill>
                  <a:srgbClr val="863D3D"/>
                </a:solidFill>
                <a:latin typeface="Roboto Condensed"/>
              </a:rPr>
              <a:t>tư</a:t>
            </a:r>
            <a:r>
              <a:rPr lang="en-US" sz="4999" dirty="0">
                <a:solidFill>
                  <a:srgbClr val="863D3D"/>
                </a:solidFill>
                <a:latin typeface="Roboto Condensed"/>
              </a:rPr>
              <a:t> </a:t>
            </a:r>
            <a:r>
              <a:rPr lang="en-US" sz="4999" dirty="0" err="1">
                <a:solidFill>
                  <a:srgbClr val="863D3D"/>
                </a:solidFill>
                <a:latin typeface="Roboto Condensed"/>
              </a:rPr>
              <a:t>tưởng</a:t>
            </a:r>
            <a:r>
              <a:rPr lang="en-US" sz="4999" dirty="0">
                <a:solidFill>
                  <a:srgbClr val="863D3D"/>
                </a:solidFill>
                <a:latin typeface="Roboto Condensed"/>
              </a:rPr>
              <a:t>, </a:t>
            </a:r>
          </a:p>
          <a:p>
            <a:pPr algn="ctr">
              <a:lnSpc>
                <a:spcPts val="6999"/>
              </a:lnSpc>
              <a:spcBef>
                <a:spcPct val="0"/>
              </a:spcBef>
            </a:pPr>
            <a:r>
              <a:rPr lang="en-US" sz="4999" dirty="0" err="1">
                <a:solidFill>
                  <a:srgbClr val="863D3D"/>
                </a:solidFill>
                <a:latin typeface="Roboto Condensed"/>
              </a:rPr>
              <a:t>tình</a:t>
            </a:r>
            <a:r>
              <a:rPr lang="en-US" sz="4999" dirty="0">
                <a:solidFill>
                  <a:srgbClr val="863D3D"/>
                </a:solidFill>
                <a:latin typeface="Roboto Condensed"/>
              </a:rPr>
              <a:t> </a:t>
            </a:r>
            <a:r>
              <a:rPr lang="en-US" sz="4999" dirty="0" err="1">
                <a:solidFill>
                  <a:srgbClr val="863D3D"/>
                </a:solidFill>
                <a:latin typeface="Roboto Condensed"/>
              </a:rPr>
              <a:t>cảm</a:t>
            </a:r>
            <a:r>
              <a:rPr lang="en-US" sz="4999" dirty="0">
                <a:solidFill>
                  <a:srgbClr val="863D3D"/>
                </a:solidFill>
                <a:latin typeface="Roboto Condensed"/>
              </a:rPr>
              <a:t> </a:t>
            </a:r>
            <a:r>
              <a:rPr lang="en-US" sz="4999" dirty="0" err="1">
                <a:solidFill>
                  <a:srgbClr val="863D3D"/>
                </a:solidFill>
                <a:latin typeface="Roboto Condensed"/>
              </a:rPr>
              <a:t>của</a:t>
            </a:r>
            <a:r>
              <a:rPr lang="en-US" sz="4999" dirty="0">
                <a:solidFill>
                  <a:srgbClr val="863D3D"/>
                </a:solidFill>
                <a:latin typeface="Roboto Condensed"/>
              </a:rPr>
              <a:t> </a:t>
            </a:r>
            <a:r>
              <a:rPr lang="en-US" sz="4999" dirty="0" err="1">
                <a:solidFill>
                  <a:srgbClr val="863D3D"/>
                </a:solidFill>
                <a:latin typeface="Roboto Condensed"/>
              </a:rPr>
              <a:t>tác</a:t>
            </a:r>
            <a:r>
              <a:rPr lang="en-US" sz="4999" dirty="0">
                <a:solidFill>
                  <a:srgbClr val="863D3D"/>
                </a:solidFill>
                <a:latin typeface="Roboto Condensed"/>
              </a:rPr>
              <a:t> </a:t>
            </a:r>
            <a:r>
              <a:rPr lang="en-US" sz="4999" dirty="0" err="1">
                <a:solidFill>
                  <a:srgbClr val="863D3D"/>
                </a:solidFill>
                <a:latin typeface="Roboto Condensed"/>
              </a:rPr>
              <a:t>giả</a:t>
            </a:r>
            <a:r>
              <a:rPr lang="en-US" sz="4999" dirty="0">
                <a:solidFill>
                  <a:srgbClr val="863D3D"/>
                </a:solidFill>
                <a:latin typeface="Roboto Condensed"/>
              </a:rPr>
              <a:t>.</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rot="-10800000">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a:stretch>
          </a:blipFill>
        </p:spPr>
      </p:sp>
      <p:sp>
        <p:nvSpPr>
          <p:cNvPr id="3" name="Freeform 3"/>
          <p:cNvSpPr/>
          <p:nvPr/>
        </p:nvSpPr>
        <p:spPr>
          <a:xfrm>
            <a:off x="-3264750" y="-667800"/>
            <a:ext cx="5169750" cy="5430200"/>
          </a:xfrm>
          <a:custGeom>
            <a:avLst/>
            <a:gdLst/>
            <a:ahLst/>
            <a:cxnLst/>
            <a:rect l="l" t="t" r="r" b="b"/>
            <a:pathLst>
              <a:path w="5169750" h="5430200">
                <a:moveTo>
                  <a:pt x="0" y="0"/>
                </a:moveTo>
                <a:lnTo>
                  <a:pt x="5169750" y="0"/>
                </a:lnTo>
                <a:lnTo>
                  <a:pt x="5169750" y="5430200"/>
                </a:lnTo>
                <a:lnTo>
                  <a:pt x="0" y="5430200"/>
                </a:lnTo>
                <a:lnTo>
                  <a:pt x="0" y="0"/>
                </a:lnTo>
                <a:close/>
              </a:path>
            </a:pathLst>
          </a:custGeom>
          <a:blipFill>
            <a:blip r:embed="rId4"/>
            <a:stretch>
              <a:fillRect/>
            </a:stretch>
          </a:blipFill>
        </p:spPr>
      </p:sp>
      <p:sp>
        <p:nvSpPr>
          <p:cNvPr id="4" name="Freeform 4"/>
          <p:cNvSpPr/>
          <p:nvPr/>
        </p:nvSpPr>
        <p:spPr>
          <a:xfrm>
            <a:off x="15942910" y="250960"/>
            <a:ext cx="1920140" cy="969000"/>
          </a:xfrm>
          <a:custGeom>
            <a:avLst/>
            <a:gdLst/>
            <a:ahLst/>
            <a:cxnLst/>
            <a:rect l="l" t="t" r="r" b="b"/>
            <a:pathLst>
              <a:path w="1920140" h="969000">
                <a:moveTo>
                  <a:pt x="0" y="0"/>
                </a:moveTo>
                <a:lnTo>
                  <a:pt x="1920140" y="0"/>
                </a:lnTo>
                <a:lnTo>
                  <a:pt x="1920140" y="969000"/>
                </a:lnTo>
                <a:lnTo>
                  <a:pt x="0" y="969000"/>
                </a:lnTo>
                <a:lnTo>
                  <a:pt x="0" y="0"/>
                </a:lnTo>
                <a:close/>
              </a:path>
            </a:pathLst>
          </a:custGeom>
          <a:blipFill>
            <a:blip r:embed="rId5"/>
            <a:stretch>
              <a:fillRect/>
            </a:stretch>
          </a:blipFill>
        </p:spPr>
      </p:sp>
      <p:sp>
        <p:nvSpPr>
          <p:cNvPr id="5" name="Freeform 5"/>
          <p:cNvSpPr/>
          <p:nvPr/>
        </p:nvSpPr>
        <p:spPr>
          <a:xfrm>
            <a:off x="-955999" y="6616156"/>
            <a:ext cx="20141184" cy="6680159"/>
          </a:xfrm>
          <a:custGeom>
            <a:avLst/>
            <a:gdLst/>
            <a:ahLst/>
            <a:cxnLst/>
            <a:rect l="l" t="t" r="r" b="b"/>
            <a:pathLst>
              <a:path w="20141184" h="6680159">
                <a:moveTo>
                  <a:pt x="0" y="0"/>
                </a:moveTo>
                <a:lnTo>
                  <a:pt x="20141184" y="0"/>
                </a:lnTo>
                <a:lnTo>
                  <a:pt x="20141184" y="6680160"/>
                </a:lnTo>
                <a:lnTo>
                  <a:pt x="0" y="6680160"/>
                </a:lnTo>
                <a:lnTo>
                  <a:pt x="0" y="0"/>
                </a:lnTo>
                <a:close/>
              </a:path>
            </a:pathLst>
          </a:custGeom>
          <a:blipFill>
            <a:blip r:embed="rId6">
              <a:alphaModFix amt="42000"/>
            </a:blip>
            <a:stretch>
              <a:fillRect/>
            </a:stretch>
          </a:blipFill>
        </p:spPr>
      </p:sp>
      <p:sp>
        <p:nvSpPr>
          <p:cNvPr id="6" name="Freeform 6"/>
          <p:cNvSpPr/>
          <p:nvPr/>
        </p:nvSpPr>
        <p:spPr>
          <a:xfrm flipH="1">
            <a:off x="16719912" y="5638800"/>
            <a:ext cx="2523624" cy="5772150"/>
          </a:xfrm>
          <a:custGeom>
            <a:avLst/>
            <a:gdLst/>
            <a:ahLst/>
            <a:cxnLst/>
            <a:rect l="l" t="t" r="r" b="b"/>
            <a:pathLst>
              <a:path w="2523624" h="5772150">
                <a:moveTo>
                  <a:pt x="2523624" y="0"/>
                </a:moveTo>
                <a:lnTo>
                  <a:pt x="0" y="0"/>
                </a:lnTo>
                <a:lnTo>
                  <a:pt x="0" y="5772150"/>
                </a:lnTo>
                <a:lnTo>
                  <a:pt x="2523624" y="5772150"/>
                </a:lnTo>
                <a:lnTo>
                  <a:pt x="2523624" y="0"/>
                </a:lnTo>
                <a:close/>
              </a:path>
            </a:pathLst>
          </a:custGeom>
          <a:blipFill>
            <a:blip r:embed="rId7"/>
            <a:stretch>
              <a:fillRect/>
            </a:stretch>
          </a:blipFill>
        </p:spPr>
      </p:sp>
      <p:sp>
        <p:nvSpPr>
          <p:cNvPr id="7" name="TextBox 7"/>
          <p:cNvSpPr txBox="1"/>
          <p:nvPr/>
        </p:nvSpPr>
        <p:spPr>
          <a:xfrm>
            <a:off x="1719572" y="640210"/>
            <a:ext cx="7912296" cy="771526"/>
          </a:xfrm>
          <a:prstGeom prst="rect">
            <a:avLst/>
          </a:prstGeom>
        </p:spPr>
        <p:txBody>
          <a:bodyPr lIns="0" tIns="0" rIns="0" bIns="0" rtlCol="0" anchor="t">
            <a:spAutoFit/>
          </a:bodyPr>
          <a:lstStyle/>
          <a:p>
            <a:pPr algn="just">
              <a:lnSpc>
                <a:spcPts val="6299"/>
              </a:lnSpc>
            </a:pPr>
            <a:r>
              <a:rPr lang="en-US" sz="4499">
                <a:solidFill>
                  <a:srgbClr val="473B3B"/>
                </a:solidFill>
                <a:latin typeface="Roboto Condensed Bold"/>
              </a:rPr>
              <a:t>d. Chủ đề và giá trị tư tưởng</a:t>
            </a:r>
          </a:p>
        </p:txBody>
      </p:sp>
      <p:sp>
        <p:nvSpPr>
          <p:cNvPr id="8" name="TextBox 8"/>
          <p:cNvSpPr txBox="1"/>
          <p:nvPr/>
        </p:nvSpPr>
        <p:spPr>
          <a:xfrm>
            <a:off x="1719572" y="5550838"/>
            <a:ext cx="15000340" cy="4485202"/>
          </a:xfrm>
          <a:prstGeom prst="rect">
            <a:avLst/>
          </a:prstGeom>
        </p:spPr>
        <p:txBody>
          <a:bodyPr lIns="0" tIns="0" rIns="0" bIns="0" rtlCol="0" anchor="t">
            <a:spAutoFit/>
          </a:bodyPr>
          <a:lstStyle/>
          <a:p>
            <a:pPr algn="just">
              <a:lnSpc>
                <a:spcPts val="5879"/>
              </a:lnSpc>
            </a:pPr>
            <a:r>
              <a:rPr lang="en-US" sz="4199" dirty="0">
                <a:solidFill>
                  <a:srgbClr val="473B3B"/>
                </a:solidFill>
                <a:latin typeface="Roboto Condensed"/>
              </a:rPr>
              <a:t>- </a:t>
            </a:r>
            <a:r>
              <a:rPr lang="en-US" sz="4199" dirty="0" err="1">
                <a:solidFill>
                  <a:srgbClr val="B22033"/>
                </a:solidFill>
                <a:latin typeface="Roboto Condensed Bold"/>
              </a:rPr>
              <a:t>Tư</a:t>
            </a:r>
            <a:r>
              <a:rPr lang="en-US" sz="4199" dirty="0">
                <a:solidFill>
                  <a:srgbClr val="B22033"/>
                </a:solidFill>
                <a:latin typeface="Roboto Condensed Bold"/>
              </a:rPr>
              <a:t> </a:t>
            </a:r>
            <a:r>
              <a:rPr lang="en-US" sz="4199" dirty="0" err="1">
                <a:solidFill>
                  <a:srgbClr val="B22033"/>
                </a:solidFill>
                <a:latin typeface="Roboto Condensed Bold"/>
              </a:rPr>
              <a:t>tưởng</a:t>
            </a:r>
            <a:r>
              <a:rPr lang="en-US" sz="4199" dirty="0">
                <a:solidFill>
                  <a:srgbClr val="B22033"/>
                </a:solidFill>
                <a:latin typeface="Roboto Condensed Bold"/>
              </a:rPr>
              <a:t> </a:t>
            </a:r>
            <a:r>
              <a:rPr lang="en-US" sz="4199" dirty="0" err="1">
                <a:solidFill>
                  <a:srgbClr val="B22033"/>
                </a:solidFill>
                <a:latin typeface="Roboto Condensed Bold"/>
              </a:rPr>
              <a:t>tình</a:t>
            </a:r>
            <a:r>
              <a:rPr lang="en-US" sz="4199" dirty="0">
                <a:solidFill>
                  <a:srgbClr val="B22033"/>
                </a:solidFill>
                <a:latin typeface="Roboto Condensed Bold"/>
              </a:rPr>
              <a:t> </a:t>
            </a:r>
            <a:r>
              <a:rPr lang="en-US" sz="4199" dirty="0" err="1">
                <a:solidFill>
                  <a:srgbClr val="B22033"/>
                </a:solidFill>
                <a:latin typeface="Roboto Condensed Bold"/>
              </a:rPr>
              <a:t>cảm</a:t>
            </a:r>
            <a:r>
              <a:rPr lang="en-US" sz="4199" dirty="0">
                <a:solidFill>
                  <a:srgbClr val="B22033"/>
                </a:solidFill>
                <a:latin typeface="Roboto Condensed Bold"/>
              </a:rPr>
              <a:t>:</a:t>
            </a:r>
            <a:r>
              <a:rPr lang="en-US" sz="4199" dirty="0">
                <a:solidFill>
                  <a:srgbClr val="473B3B"/>
                </a:solidFill>
                <a:latin typeface="Roboto Condensed"/>
              </a:rPr>
              <a:t> </a:t>
            </a:r>
            <a:r>
              <a:rPr lang="en-US" sz="4199" dirty="0" err="1">
                <a:solidFill>
                  <a:srgbClr val="473B3B"/>
                </a:solidFill>
                <a:latin typeface="Roboto Condensed"/>
              </a:rPr>
              <a:t>Tác</a:t>
            </a:r>
            <a:r>
              <a:rPr lang="en-US" sz="4199" dirty="0">
                <a:solidFill>
                  <a:srgbClr val="473B3B"/>
                </a:solidFill>
                <a:latin typeface="Roboto Condensed"/>
              </a:rPr>
              <a:t> </a:t>
            </a:r>
            <a:r>
              <a:rPr lang="en-US" sz="4199" dirty="0" err="1">
                <a:solidFill>
                  <a:srgbClr val="473B3B"/>
                </a:solidFill>
                <a:latin typeface="Roboto Condensed"/>
              </a:rPr>
              <a:t>giả</a:t>
            </a:r>
            <a:r>
              <a:rPr lang="en-US" sz="4199" dirty="0">
                <a:solidFill>
                  <a:srgbClr val="473B3B"/>
                </a:solidFill>
                <a:latin typeface="Roboto Condensed"/>
              </a:rPr>
              <a:t> </a:t>
            </a:r>
            <a:r>
              <a:rPr lang="en-US" sz="4199" dirty="0" err="1">
                <a:solidFill>
                  <a:srgbClr val="473B3B"/>
                </a:solidFill>
                <a:latin typeface="Roboto Condensed"/>
              </a:rPr>
              <a:t>đã</a:t>
            </a:r>
            <a:r>
              <a:rPr lang="en-US" sz="4199" dirty="0">
                <a:solidFill>
                  <a:srgbClr val="473B3B"/>
                </a:solidFill>
                <a:latin typeface="Roboto Condensed"/>
              </a:rPr>
              <a:t> </a:t>
            </a:r>
            <a:r>
              <a:rPr lang="en-US" sz="4199" dirty="0" err="1">
                <a:solidFill>
                  <a:srgbClr val="473B3B"/>
                </a:solidFill>
                <a:latin typeface="Roboto Condensed"/>
              </a:rPr>
              <a:t>bày</a:t>
            </a:r>
            <a:r>
              <a:rPr lang="en-US" sz="4199" dirty="0">
                <a:solidFill>
                  <a:srgbClr val="473B3B"/>
                </a:solidFill>
                <a:latin typeface="Roboto Condensed"/>
              </a:rPr>
              <a:t> </a:t>
            </a:r>
            <a:r>
              <a:rPr lang="en-US" sz="4199" dirty="0" err="1">
                <a:solidFill>
                  <a:srgbClr val="473B3B"/>
                </a:solidFill>
                <a:latin typeface="Roboto Condensed"/>
              </a:rPr>
              <a:t>tỏ</a:t>
            </a:r>
            <a:r>
              <a:rPr lang="en-US" sz="4199" dirty="0">
                <a:solidFill>
                  <a:srgbClr val="473B3B"/>
                </a:solidFill>
                <a:latin typeface="Roboto Condensed"/>
              </a:rPr>
              <a:t> </a:t>
            </a:r>
            <a:r>
              <a:rPr lang="en-US" sz="4199" dirty="0" err="1">
                <a:solidFill>
                  <a:srgbClr val="473B3B"/>
                </a:solidFill>
                <a:latin typeface="Roboto Condensed"/>
              </a:rPr>
              <a:t>nỗi</a:t>
            </a:r>
            <a:r>
              <a:rPr lang="en-US" sz="4199" dirty="0">
                <a:solidFill>
                  <a:srgbClr val="473B3B"/>
                </a:solidFill>
                <a:latin typeface="Roboto Condensed"/>
              </a:rPr>
              <a:t> </a:t>
            </a:r>
            <a:r>
              <a:rPr lang="en-US" sz="4199" dirty="0" err="1">
                <a:solidFill>
                  <a:srgbClr val="473B3B"/>
                </a:solidFill>
                <a:latin typeface="Roboto Condensed"/>
              </a:rPr>
              <a:t>xót</a:t>
            </a:r>
            <a:r>
              <a:rPr lang="en-US" sz="4199" dirty="0">
                <a:solidFill>
                  <a:srgbClr val="473B3B"/>
                </a:solidFill>
                <a:latin typeface="Roboto Condensed"/>
              </a:rPr>
              <a:t> </a:t>
            </a:r>
            <a:r>
              <a:rPr lang="en-US" sz="4199" dirty="0" err="1">
                <a:solidFill>
                  <a:srgbClr val="473B3B"/>
                </a:solidFill>
                <a:latin typeface="Roboto Condensed"/>
              </a:rPr>
              <a:t>thương</a:t>
            </a:r>
            <a:r>
              <a:rPr lang="en-US" sz="4199" dirty="0">
                <a:solidFill>
                  <a:srgbClr val="473B3B"/>
                </a:solidFill>
                <a:latin typeface="Roboto Condensed"/>
              </a:rPr>
              <a:t> </a:t>
            </a:r>
            <a:r>
              <a:rPr lang="en-US" sz="4199" dirty="0" err="1">
                <a:solidFill>
                  <a:srgbClr val="473B3B"/>
                </a:solidFill>
                <a:latin typeface="Roboto Condensed"/>
              </a:rPr>
              <a:t>cũng</a:t>
            </a:r>
            <a:r>
              <a:rPr lang="en-US" sz="4199" dirty="0">
                <a:solidFill>
                  <a:srgbClr val="473B3B"/>
                </a:solidFill>
                <a:latin typeface="Roboto Condensed"/>
              </a:rPr>
              <a:t> </a:t>
            </a:r>
            <a:r>
              <a:rPr lang="en-US" sz="4199" dirty="0" err="1">
                <a:solidFill>
                  <a:srgbClr val="473B3B"/>
                </a:solidFill>
                <a:latin typeface="Roboto Condensed"/>
              </a:rPr>
              <a:t>như</a:t>
            </a:r>
            <a:r>
              <a:rPr lang="en-US" sz="4199" dirty="0">
                <a:solidFill>
                  <a:srgbClr val="473B3B"/>
                </a:solidFill>
                <a:latin typeface="Roboto Condensed"/>
              </a:rPr>
              <a:t> </a:t>
            </a:r>
            <a:r>
              <a:rPr lang="en-US" sz="4199" dirty="0" err="1">
                <a:solidFill>
                  <a:srgbClr val="473B3B"/>
                </a:solidFill>
                <a:latin typeface="Roboto Condensed"/>
              </a:rPr>
              <a:t>đồng</a:t>
            </a:r>
            <a:r>
              <a:rPr lang="en-US" sz="4199" dirty="0">
                <a:solidFill>
                  <a:srgbClr val="473B3B"/>
                </a:solidFill>
                <a:latin typeface="Roboto Condensed"/>
              </a:rPr>
              <a:t> </a:t>
            </a:r>
            <a:r>
              <a:rPr lang="en-US" sz="4199" dirty="0" err="1">
                <a:solidFill>
                  <a:srgbClr val="473B3B"/>
                </a:solidFill>
                <a:latin typeface="Roboto Condensed"/>
              </a:rPr>
              <a:t>cảm</a:t>
            </a:r>
            <a:r>
              <a:rPr lang="en-US" sz="4199" dirty="0">
                <a:solidFill>
                  <a:srgbClr val="473B3B"/>
                </a:solidFill>
                <a:latin typeface="Roboto Condensed"/>
              </a:rPr>
              <a:t> </a:t>
            </a:r>
            <a:r>
              <a:rPr lang="en-US" sz="4199" dirty="0" err="1">
                <a:solidFill>
                  <a:srgbClr val="473B3B"/>
                </a:solidFill>
                <a:latin typeface="Roboto Condensed"/>
              </a:rPr>
              <a:t>với</a:t>
            </a:r>
            <a:r>
              <a:rPr lang="en-US" sz="4199" dirty="0">
                <a:solidFill>
                  <a:srgbClr val="473B3B"/>
                </a:solidFill>
                <a:latin typeface="Roboto Condensed"/>
              </a:rPr>
              <a:t> </a:t>
            </a:r>
            <a:r>
              <a:rPr lang="en-US" sz="4199" dirty="0" err="1">
                <a:solidFill>
                  <a:srgbClr val="473B3B"/>
                </a:solidFill>
                <a:latin typeface="Roboto Condensed"/>
              </a:rPr>
              <a:t>những</a:t>
            </a:r>
            <a:r>
              <a:rPr lang="en-US" sz="4199" dirty="0">
                <a:solidFill>
                  <a:srgbClr val="473B3B"/>
                </a:solidFill>
                <a:latin typeface="Roboto Condensed"/>
              </a:rPr>
              <a:t> </a:t>
            </a:r>
            <a:r>
              <a:rPr lang="en-US" sz="4199" dirty="0" err="1">
                <a:solidFill>
                  <a:srgbClr val="473B3B"/>
                </a:solidFill>
                <a:latin typeface="Roboto Condensed"/>
              </a:rPr>
              <a:t>số</a:t>
            </a:r>
            <a:r>
              <a:rPr lang="en-US" sz="4199" dirty="0">
                <a:solidFill>
                  <a:srgbClr val="473B3B"/>
                </a:solidFill>
                <a:latin typeface="Roboto Condensed"/>
              </a:rPr>
              <a:t> </a:t>
            </a:r>
            <a:r>
              <a:rPr lang="en-US" sz="4199" dirty="0" err="1">
                <a:solidFill>
                  <a:srgbClr val="473B3B"/>
                </a:solidFill>
                <a:latin typeface="Roboto Condensed"/>
              </a:rPr>
              <a:t>phận</a:t>
            </a:r>
            <a:r>
              <a:rPr lang="en-US" sz="4199" dirty="0">
                <a:solidFill>
                  <a:srgbClr val="473B3B"/>
                </a:solidFill>
                <a:latin typeface="Roboto Condensed"/>
              </a:rPr>
              <a:t> bi </a:t>
            </a:r>
            <a:r>
              <a:rPr lang="en-US" sz="4199" dirty="0" err="1">
                <a:solidFill>
                  <a:srgbClr val="473B3B"/>
                </a:solidFill>
                <a:latin typeface="Roboto Condensed"/>
              </a:rPr>
              <a:t>kịch</a:t>
            </a:r>
            <a:r>
              <a:rPr lang="en-US" sz="4199" dirty="0">
                <a:solidFill>
                  <a:srgbClr val="473B3B"/>
                </a:solidFill>
                <a:latin typeface="Roboto Condensed"/>
              </a:rPr>
              <a:t>, khao </a:t>
            </a:r>
            <a:r>
              <a:rPr lang="en-US" sz="4199" dirty="0" err="1">
                <a:solidFill>
                  <a:srgbClr val="473B3B"/>
                </a:solidFill>
                <a:latin typeface="Roboto Condensed"/>
              </a:rPr>
              <a:t>khát</a:t>
            </a:r>
            <a:r>
              <a:rPr lang="en-US" sz="4199" dirty="0">
                <a:solidFill>
                  <a:srgbClr val="473B3B"/>
                </a:solidFill>
                <a:latin typeface="Roboto Condensed"/>
              </a:rPr>
              <a:t> </a:t>
            </a:r>
            <a:r>
              <a:rPr lang="en-US" sz="4199" dirty="0" err="1">
                <a:solidFill>
                  <a:srgbClr val="473B3B"/>
                </a:solidFill>
                <a:latin typeface="Roboto Condensed"/>
              </a:rPr>
              <a:t>sự</a:t>
            </a:r>
            <a:r>
              <a:rPr lang="en-US" sz="4199" dirty="0">
                <a:solidFill>
                  <a:srgbClr val="473B3B"/>
                </a:solidFill>
                <a:latin typeface="Roboto Condensed"/>
              </a:rPr>
              <a:t> </a:t>
            </a:r>
            <a:r>
              <a:rPr lang="en-US" sz="4199" dirty="0" err="1">
                <a:solidFill>
                  <a:srgbClr val="473B3B"/>
                </a:solidFill>
                <a:latin typeface="Roboto Condensed"/>
              </a:rPr>
              <a:t>tự</a:t>
            </a:r>
            <a:r>
              <a:rPr lang="en-US" sz="4199" dirty="0">
                <a:solidFill>
                  <a:srgbClr val="473B3B"/>
                </a:solidFill>
                <a:latin typeface="Roboto Condensed"/>
              </a:rPr>
              <a:t> do </a:t>
            </a:r>
            <a:r>
              <a:rPr lang="en-US" sz="4199" dirty="0" err="1">
                <a:solidFill>
                  <a:srgbClr val="473B3B"/>
                </a:solidFill>
                <a:latin typeface="Roboto Condensed"/>
              </a:rPr>
              <a:t>trong</a:t>
            </a:r>
            <a:r>
              <a:rPr lang="en-US" sz="4199" dirty="0">
                <a:solidFill>
                  <a:srgbClr val="473B3B"/>
                </a:solidFill>
                <a:latin typeface="Roboto Condensed"/>
              </a:rPr>
              <a:t> </a:t>
            </a:r>
            <a:r>
              <a:rPr lang="en-US" sz="4199" dirty="0" err="1">
                <a:solidFill>
                  <a:srgbClr val="473B3B"/>
                </a:solidFill>
                <a:latin typeface="Roboto Condensed"/>
              </a:rPr>
              <a:t>tình</a:t>
            </a:r>
            <a:r>
              <a:rPr lang="en-US" sz="4199" dirty="0">
                <a:solidFill>
                  <a:srgbClr val="473B3B"/>
                </a:solidFill>
                <a:latin typeface="Roboto Condensed"/>
              </a:rPr>
              <a:t> </a:t>
            </a:r>
            <a:r>
              <a:rPr lang="en-US" sz="4199" dirty="0" err="1">
                <a:solidFill>
                  <a:srgbClr val="473B3B"/>
                </a:solidFill>
                <a:latin typeface="Roboto Condensed"/>
              </a:rPr>
              <a:t>yêu</a:t>
            </a:r>
            <a:r>
              <a:rPr lang="en-US" sz="4199" dirty="0">
                <a:solidFill>
                  <a:srgbClr val="473B3B"/>
                </a:solidFill>
                <a:latin typeface="Roboto Condensed"/>
              </a:rPr>
              <a:t> </a:t>
            </a:r>
            <a:r>
              <a:rPr lang="en-US" sz="4199" dirty="0" err="1">
                <a:solidFill>
                  <a:srgbClr val="473B3B"/>
                </a:solidFill>
                <a:latin typeface="Roboto Condensed"/>
              </a:rPr>
              <a:t>đôi</a:t>
            </a:r>
            <a:r>
              <a:rPr lang="en-US" sz="4199" dirty="0">
                <a:solidFill>
                  <a:srgbClr val="473B3B"/>
                </a:solidFill>
                <a:latin typeface="Roboto Condensed"/>
              </a:rPr>
              <a:t> </a:t>
            </a:r>
            <a:r>
              <a:rPr lang="en-US" sz="4199" dirty="0" err="1">
                <a:solidFill>
                  <a:srgbClr val="473B3B"/>
                </a:solidFill>
                <a:latin typeface="Roboto Condensed"/>
              </a:rPr>
              <a:t>lứa</a:t>
            </a:r>
            <a:r>
              <a:rPr lang="en-US" sz="4199" dirty="0">
                <a:solidFill>
                  <a:srgbClr val="473B3B"/>
                </a:solidFill>
                <a:latin typeface="Roboto Condensed"/>
              </a:rPr>
              <a:t>, </a:t>
            </a:r>
            <a:r>
              <a:rPr lang="en-US" sz="4199" dirty="0" err="1">
                <a:solidFill>
                  <a:srgbClr val="473B3B"/>
                </a:solidFill>
                <a:latin typeface="Roboto Condensed"/>
              </a:rPr>
              <a:t>không</a:t>
            </a:r>
            <a:r>
              <a:rPr lang="en-US" sz="4199" dirty="0">
                <a:solidFill>
                  <a:srgbClr val="473B3B"/>
                </a:solidFill>
                <a:latin typeface="Roboto Condensed"/>
              </a:rPr>
              <a:t> </a:t>
            </a:r>
            <a:r>
              <a:rPr lang="en-US" sz="4199" dirty="0" err="1">
                <a:solidFill>
                  <a:srgbClr val="473B3B"/>
                </a:solidFill>
                <a:latin typeface="Roboto Condensed"/>
              </a:rPr>
              <a:t>bị</a:t>
            </a:r>
            <a:r>
              <a:rPr lang="en-US" sz="4199" dirty="0">
                <a:solidFill>
                  <a:srgbClr val="473B3B"/>
                </a:solidFill>
                <a:latin typeface="Roboto Condensed"/>
              </a:rPr>
              <a:t> </a:t>
            </a:r>
            <a:r>
              <a:rPr lang="en-US" sz="4199" dirty="0" err="1">
                <a:solidFill>
                  <a:srgbClr val="473B3B"/>
                </a:solidFill>
                <a:latin typeface="Roboto Condensed"/>
              </a:rPr>
              <a:t>gò</a:t>
            </a:r>
            <a:r>
              <a:rPr lang="en-US" sz="4199" dirty="0">
                <a:solidFill>
                  <a:srgbClr val="473B3B"/>
                </a:solidFill>
                <a:latin typeface="Roboto Condensed"/>
              </a:rPr>
              <a:t> </a:t>
            </a:r>
            <a:r>
              <a:rPr lang="en-US" sz="4199" dirty="0" err="1">
                <a:solidFill>
                  <a:srgbClr val="473B3B"/>
                </a:solidFill>
                <a:latin typeface="Roboto Condensed"/>
              </a:rPr>
              <a:t>bó</a:t>
            </a:r>
            <a:r>
              <a:rPr lang="en-US" sz="4199" dirty="0">
                <a:solidFill>
                  <a:srgbClr val="473B3B"/>
                </a:solidFill>
                <a:latin typeface="Roboto Condensed"/>
              </a:rPr>
              <a:t> </a:t>
            </a:r>
            <a:r>
              <a:rPr lang="en-US" sz="4199" dirty="0" err="1">
                <a:solidFill>
                  <a:srgbClr val="473B3B"/>
                </a:solidFill>
                <a:latin typeface="Roboto Condensed"/>
              </a:rPr>
              <a:t>trong</a:t>
            </a:r>
            <a:r>
              <a:rPr lang="en-US" sz="4199" dirty="0">
                <a:solidFill>
                  <a:srgbClr val="473B3B"/>
                </a:solidFill>
                <a:latin typeface="Roboto Condensed"/>
              </a:rPr>
              <a:t> </a:t>
            </a:r>
            <a:r>
              <a:rPr lang="en-US" sz="4199" dirty="0" err="1">
                <a:solidFill>
                  <a:srgbClr val="473B3B"/>
                </a:solidFill>
                <a:latin typeface="Roboto Condensed"/>
              </a:rPr>
              <a:t>khuôn</a:t>
            </a:r>
            <a:r>
              <a:rPr lang="en-US" sz="4199" dirty="0">
                <a:solidFill>
                  <a:srgbClr val="473B3B"/>
                </a:solidFill>
                <a:latin typeface="Roboto Condensed"/>
              </a:rPr>
              <a:t> </a:t>
            </a:r>
            <a:r>
              <a:rPr lang="en-US" sz="4199" dirty="0" err="1">
                <a:solidFill>
                  <a:srgbClr val="473B3B"/>
                </a:solidFill>
                <a:latin typeface="Roboto Condensed"/>
              </a:rPr>
              <a:t>phép</a:t>
            </a:r>
            <a:r>
              <a:rPr lang="en-US" sz="4199" dirty="0">
                <a:solidFill>
                  <a:srgbClr val="473B3B"/>
                </a:solidFill>
                <a:latin typeface="Roboto Condensed"/>
              </a:rPr>
              <a:t> </a:t>
            </a:r>
            <a:r>
              <a:rPr lang="en-US" sz="4199" dirty="0" err="1">
                <a:solidFill>
                  <a:srgbClr val="473B3B"/>
                </a:solidFill>
                <a:latin typeface="Roboto Condensed"/>
              </a:rPr>
              <a:t>phong</a:t>
            </a:r>
            <a:r>
              <a:rPr lang="en-US" sz="4199" dirty="0">
                <a:solidFill>
                  <a:srgbClr val="473B3B"/>
                </a:solidFill>
                <a:latin typeface="Roboto Condensed"/>
              </a:rPr>
              <a:t> </a:t>
            </a:r>
            <a:r>
              <a:rPr lang="en-US" sz="4199" dirty="0" err="1">
                <a:solidFill>
                  <a:srgbClr val="473B3B"/>
                </a:solidFill>
                <a:latin typeface="Roboto Condensed"/>
              </a:rPr>
              <a:t>kiến</a:t>
            </a:r>
            <a:r>
              <a:rPr lang="en-US" sz="4199" dirty="0">
                <a:solidFill>
                  <a:srgbClr val="473B3B"/>
                </a:solidFill>
                <a:latin typeface="Roboto Condensed"/>
              </a:rPr>
              <a:t>. </a:t>
            </a:r>
            <a:r>
              <a:rPr lang="en-US" sz="4199" dirty="0" err="1">
                <a:solidFill>
                  <a:srgbClr val="473B3B"/>
                </a:solidFill>
                <a:latin typeface="Roboto Condensed"/>
              </a:rPr>
              <a:t>Đồng</a:t>
            </a:r>
            <a:r>
              <a:rPr lang="en-US" sz="4199" dirty="0">
                <a:solidFill>
                  <a:srgbClr val="473B3B"/>
                </a:solidFill>
                <a:latin typeface="Roboto Condensed"/>
              </a:rPr>
              <a:t> </a:t>
            </a:r>
            <a:r>
              <a:rPr lang="en-US" sz="4199" dirty="0" err="1">
                <a:solidFill>
                  <a:srgbClr val="473B3B"/>
                </a:solidFill>
                <a:latin typeface="Roboto Condensed"/>
              </a:rPr>
              <a:t>thời</a:t>
            </a:r>
            <a:r>
              <a:rPr lang="en-US" sz="4199" dirty="0">
                <a:solidFill>
                  <a:srgbClr val="473B3B"/>
                </a:solidFill>
                <a:latin typeface="Roboto Condensed"/>
              </a:rPr>
              <a:t> </a:t>
            </a:r>
            <a:r>
              <a:rPr lang="en-US" sz="4199" dirty="0" err="1">
                <a:solidFill>
                  <a:srgbClr val="473B3B"/>
                </a:solidFill>
                <a:latin typeface="Roboto Condensed"/>
              </a:rPr>
              <a:t>nhà</a:t>
            </a:r>
            <a:r>
              <a:rPr lang="en-US" sz="4199" dirty="0">
                <a:solidFill>
                  <a:srgbClr val="473B3B"/>
                </a:solidFill>
                <a:latin typeface="Roboto Condensed"/>
              </a:rPr>
              <a:t> </a:t>
            </a:r>
            <a:r>
              <a:rPr lang="en-US" sz="4199" dirty="0" err="1">
                <a:solidFill>
                  <a:srgbClr val="473B3B"/>
                </a:solidFill>
                <a:latin typeface="Roboto Condensed"/>
              </a:rPr>
              <a:t>thơ</a:t>
            </a:r>
            <a:r>
              <a:rPr lang="en-US" sz="4199" dirty="0">
                <a:solidFill>
                  <a:srgbClr val="473B3B"/>
                </a:solidFill>
                <a:latin typeface="Roboto Condensed"/>
              </a:rPr>
              <a:t> </a:t>
            </a:r>
            <a:r>
              <a:rPr lang="en-US" sz="4199" dirty="0" err="1">
                <a:solidFill>
                  <a:srgbClr val="473B3B"/>
                </a:solidFill>
                <a:latin typeface="Roboto Condensed"/>
              </a:rPr>
              <a:t>còn</a:t>
            </a:r>
            <a:r>
              <a:rPr lang="en-US" sz="4199" dirty="0">
                <a:solidFill>
                  <a:srgbClr val="473B3B"/>
                </a:solidFill>
                <a:latin typeface="Roboto Condensed"/>
              </a:rPr>
              <a:t> </a:t>
            </a:r>
            <a:r>
              <a:rPr lang="en-US" sz="4199" dirty="0" err="1">
                <a:solidFill>
                  <a:srgbClr val="473B3B"/>
                </a:solidFill>
                <a:latin typeface="Roboto Condensed"/>
              </a:rPr>
              <a:t>đề</a:t>
            </a:r>
            <a:r>
              <a:rPr lang="en-US" sz="4199" dirty="0">
                <a:solidFill>
                  <a:srgbClr val="473B3B"/>
                </a:solidFill>
                <a:latin typeface="Roboto Condensed"/>
              </a:rPr>
              <a:t> </a:t>
            </a:r>
            <a:r>
              <a:rPr lang="en-US" sz="4199" dirty="0" err="1">
                <a:solidFill>
                  <a:srgbClr val="473B3B"/>
                </a:solidFill>
                <a:latin typeface="Roboto Condensed"/>
              </a:rPr>
              <a:t>cao</a:t>
            </a:r>
            <a:r>
              <a:rPr lang="en-US" sz="4199" dirty="0">
                <a:solidFill>
                  <a:srgbClr val="473B3B"/>
                </a:solidFill>
                <a:latin typeface="Roboto Condensed"/>
              </a:rPr>
              <a:t> </a:t>
            </a:r>
            <a:r>
              <a:rPr lang="en-US" sz="4199" dirty="0" err="1">
                <a:solidFill>
                  <a:srgbClr val="473B3B"/>
                </a:solidFill>
                <a:latin typeface="Roboto Condensed"/>
              </a:rPr>
              <a:t>nỗi</a:t>
            </a:r>
            <a:r>
              <a:rPr lang="en-US" sz="4199" dirty="0">
                <a:solidFill>
                  <a:srgbClr val="473B3B"/>
                </a:solidFill>
                <a:latin typeface="Roboto Condensed"/>
              </a:rPr>
              <a:t> </a:t>
            </a:r>
            <a:r>
              <a:rPr lang="en-US" sz="4199" dirty="0" err="1">
                <a:solidFill>
                  <a:srgbClr val="473B3B"/>
                </a:solidFill>
                <a:latin typeface="Roboto Condensed"/>
              </a:rPr>
              <a:t>khát</a:t>
            </a:r>
            <a:r>
              <a:rPr lang="en-US" sz="4199" dirty="0">
                <a:solidFill>
                  <a:srgbClr val="473B3B"/>
                </a:solidFill>
                <a:latin typeface="Roboto Condensed"/>
              </a:rPr>
              <a:t> </a:t>
            </a:r>
            <a:r>
              <a:rPr lang="en-US" sz="4199" dirty="0" err="1">
                <a:solidFill>
                  <a:srgbClr val="473B3B"/>
                </a:solidFill>
                <a:latin typeface="Roboto Condensed"/>
              </a:rPr>
              <a:t>vọng</a:t>
            </a:r>
            <a:r>
              <a:rPr lang="en-US" sz="4199" dirty="0">
                <a:solidFill>
                  <a:srgbClr val="473B3B"/>
                </a:solidFill>
                <a:latin typeface="Roboto Condensed"/>
              </a:rPr>
              <a:t>, </a:t>
            </a:r>
            <a:r>
              <a:rPr lang="en-US" sz="4199" dirty="0" err="1">
                <a:solidFill>
                  <a:srgbClr val="473B3B"/>
                </a:solidFill>
                <a:latin typeface="Roboto Condensed"/>
              </a:rPr>
              <a:t>quyền</a:t>
            </a:r>
            <a:r>
              <a:rPr lang="en-US" sz="4199" dirty="0">
                <a:solidFill>
                  <a:srgbClr val="473B3B"/>
                </a:solidFill>
                <a:latin typeface="Roboto Condensed"/>
              </a:rPr>
              <a:t> </a:t>
            </a:r>
            <a:r>
              <a:rPr lang="en-US" sz="4199" dirty="0" err="1">
                <a:solidFill>
                  <a:srgbClr val="473B3B"/>
                </a:solidFill>
                <a:latin typeface="Roboto Condensed"/>
              </a:rPr>
              <a:t>sống</a:t>
            </a:r>
            <a:r>
              <a:rPr lang="en-US" sz="4199" dirty="0">
                <a:solidFill>
                  <a:srgbClr val="473B3B"/>
                </a:solidFill>
                <a:latin typeface="Roboto Condensed"/>
              </a:rPr>
              <a:t>, </a:t>
            </a:r>
            <a:r>
              <a:rPr lang="en-US" sz="4199" dirty="0" err="1">
                <a:solidFill>
                  <a:srgbClr val="473B3B"/>
                </a:solidFill>
                <a:latin typeface="Roboto Condensed"/>
              </a:rPr>
              <a:t>quyền</a:t>
            </a:r>
            <a:r>
              <a:rPr lang="en-US" sz="4199" dirty="0">
                <a:solidFill>
                  <a:srgbClr val="473B3B"/>
                </a:solidFill>
                <a:latin typeface="Roboto Condensed"/>
              </a:rPr>
              <a:t> </a:t>
            </a:r>
            <a:r>
              <a:rPr lang="en-US" sz="4199" dirty="0" err="1">
                <a:solidFill>
                  <a:srgbClr val="473B3B"/>
                </a:solidFill>
                <a:latin typeface="Roboto Condensed"/>
              </a:rPr>
              <a:t>mưu</a:t>
            </a:r>
            <a:r>
              <a:rPr lang="en-US" sz="4199" dirty="0">
                <a:solidFill>
                  <a:srgbClr val="473B3B"/>
                </a:solidFill>
                <a:latin typeface="Roboto Condensed"/>
              </a:rPr>
              <a:t> </a:t>
            </a:r>
            <a:r>
              <a:rPr lang="en-US" sz="4199" dirty="0" err="1">
                <a:solidFill>
                  <a:srgbClr val="473B3B"/>
                </a:solidFill>
                <a:latin typeface="Roboto Condensed"/>
              </a:rPr>
              <a:t>cầu</a:t>
            </a:r>
            <a:r>
              <a:rPr lang="en-US" sz="4199" dirty="0">
                <a:solidFill>
                  <a:srgbClr val="473B3B"/>
                </a:solidFill>
                <a:latin typeface="Roboto Condensed"/>
              </a:rPr>
              <a:t> </a:t>
            </a:r>
            <a:r>
              <a:rPr lang="en-US" sz="4199" dirty="0" err="1">
                <a:solidFill>
                  <a:srgbClr val="473B3B"/>
                </a:solidFill>
                <a:latin typeface="Roboto Condensed"/>
              </a:rPr>
              <a:t>hạnh</a:t>
            </a:r>
            <a:r>
              <a:rPr lang="en-US" sz="4199" dirty="0">
                <a:solidFill>
                  <a:srgbClr val="473B3B"/>
                </a:solidFill>
                <a:latin typeface="Roboto Condensed"/>
              </a:rPr>
              <a:t> </a:t>
            </a:r>
            <a:r>
              <a:rPr lang="en-US" sz="4199" dirty="0" err="1">
                <a:solidFill>
                  <a:srgbClr val="473B3B"/>
                </a:solidFill>
                <a:latin typeface="Roboto Condensed"/>
              </a:rPr>
              <a:t>phúc</a:t>
            </a:r>
            <a:r>
              <a:rPr lang="en-US" sz="4199" dirty="0">
                <a:solidFill>
                  <a:srgbClr val="473B3B"/>
                </a:solidFill>
                <a:latin typeface="Roboto Condensed"/>
              </a:rPr>
              <a:t> </a:t>
            </a:r>
            <a:r>
              <a:rPr lang="en-US" sz="4199" dirty="0" err="1">
                <a:solidFill>
                  <a:srgbClr val="473B3B"/>
                </a:solidFill>
                <a:latin typeface="Roboto Condensed"/>
              </a:rPr>
              <a:t>của</a:t>
            </a:r>
            <a:r>
              <a:rPr lang="en-US" sz="4199" dirty="0">
                <a:solidFill>
                  <a:srgbClr val="473B3B"/>
                </a:solidFill>
                <a:latin typeface="Roboto Condensed"/>
              </a:rPr>
              <a:t> con </a:t>
            </a:r>
            <a:r>
              <a:rPr lang="en-US" sz="4199" dirty="0" err="1">
                <a:solidFill>
                  <a:srgbClr val="473B3B"/>
                </a:solidFill>
                <a:latin typeface="Roboto Condensed"/>
              </a:rPr>
              <a:t>người</a:t>
            </a:r>
            <a:r>
              <a:rPr lang="en-US" sz="4199" dirty="0">
                <a:solidFill>
                  <a:srgbClr val="473B3B"/>
                </a:solidFill>
                <a:latin typeface="Roboto Condensed"/>
              </a:rPr>
              <a:t>.</a:t>
            </a:r>
          </a:p>
          <a:p>
            <a:pPr algn="just">
              <a:lnSpc>
                <a:spcPts val="5879"/>
              </a:lnSpc>
              <a:spcBef>
                <a:spcPct val="0"/>
              </a:spcBef>
            </a:pPr>
            <a:endParaRPr lang="en-US" sz="4199" dirty="0">
              <a:solidFill>
                <a:srgbClr val="473B3B"/>
              </a:solidFill>
              <a:latin typeface="Roboto Condensed"/>
            </a:endParaRPr>
          </a:p>
        </p:txBody>
      </p:sp>
      <p:sp>
        <p:nvSpPr>
          <p:cNvPr id="9" name="TextBox 8">
            <a:extLst>
              <a:ext uri="{FF2B5EF4-FFF2-40B4-BE49-F238E27FC236}">
                <a16:creationId xmlns:a16="http://schemas.microsoft.com/office/drawing/2014/main" xmlns="" id="{22FBD400-654E-4FAF-8C4A-A8C75ED79D55}"/>
              </a:ext>
            </a:extLst>
          </p:cNvPr>
          <p:cNvSpPr txBox="1"/>
          <p:nvPr/>
        </p:nvSpPr>
        <p:spPr>
          <a:xfrm>
            <a:off x="1604464" y="1672590"/>
            <a:ext cx="15000340" cy="4485202"/>
          </a:xfrm>
          <a:prstGeom prst="rect">
            <a:avLst/>
          </a:prstGeom>
        </p:spPr>
        <p:txBody>
          <a:bodyPr lIns="0" tIns="0" rIns="0" bIns="0" rtlCol="0" anchor="t">
            <a:spAutoFit/>
          </a:bodyPr>
          <a:lstStyle/>
          <a:p>
            <a:pPr algn="just">
              <a:lnSpc>
                <a:spcPts val="5879"/>
              </a:lnSpc>
            </a:pPr>
            <a:r>
              <a:rPr lang="en-US" sz="4199" dirty="0">
                <a:solidFill>
                  <a:srgbClr val="B22033"/>
                </a:solidFill>
                <a:latin typeface="Roboto Condensed Bold"/>
              </a:rPr>
              <a:t>- </a:t>
            </a:r>
            <a:r>
              <a:rPr lang="en-US" sz="4199" dirty="0" err="1">
                <a:solidFill>
                  <a:srgbClr val="B22033"/>
                </a:solidFill>
                <a:latin typeface="Roboto Condensed Bold"/>
              </a:rPr>
              <a:t>Chủ</a:t>
            </a:r>
            <a:r>
              <a:rPr lang="en-US" sz="4199" dirty="0">
                <a:solidFill>
                  <a:srgbClr val="B22033"/>
                </a:solidFill>
                <a:latin typeface="Roboto Condensed Bold"/>
              </a:rPr>
              <a:t> </a:t>
            </a:r>
            <a:r>
              <a:rPr lang="en-US" sz="4199" dirty="0" err="1">
                <a:solidFill>
                  <a:srgbClr val="B22033"/>
                </a:solidFill>
                <a:latin typeface="Roboto Condensed Bold"/>
              </a:rPr>
              <a:t>đề</a:t>
            </a:r>
            <a:r>
              <a:rPr lang="en-US" sz="4199" dirty="0">
                <a:solidFill>
                  <a:srgbClr val="B22033"/>
                </a:solidFill>
                <a:latin typeface="Roboto Condensed Bold"/>
              </a:rPr>
              <a:t>: </a:t>
            </a:r>
          </a:p>
          <a:p>
            <a:pPr marL="906777" lvl="1" indent="-453388" algn="just">
              <a:lnSpc>
                <a:spcPts val="5879"/>
              </a:lnSpc>
              <a:buFont typeface="Arial"/>
              <a:buChar char="•"/>
            </a:pPr>
            <a:r>
              <a:rPr lang="en-US" sz="4199" dirty="0">
                <a:solidFill>
                  <a:srgbClr val="473B3B"/>
                </a:solidFill>
                <a:latin typeface="Roboto Condensed"/>
              </a:rPr>
              <a:t>Ca </a:t>
            </a:r>
            <a:r>
              <a:rPr lang="en-US" sz="4199" dirty="0" err="1">
                <a:solidFill>
                  <a:srgbClr val="473B3B"/>
                </a:solidFill>
                <a:latin typeface="Roboto Condensed"/>
              </a:rPr>
              <a:t>ngợi</a:t>
            </a:r>
            <a:r>
              <a:rPr lang="en-US" sz="4199" dirty="0">
                <a:solidFill>
                  <a:srgbClr val="473B3B"/>
                </a:solidFill>
                <a:latin typeface="Roboto Condensed"/>
              </a:rPr>
              <a:t> </a:t>
            </a:r>
            <a:r>
              <a:rPr lang="en-US" sz="4199" dirty="0" err="1">
                <a:solidFill>
                  <a:srgbClr val="473B3B"/>
                </a:solidFill>
                <a:latin typeface="Roboto Condensed"/>
              </a:rPr>
              <a:t>vẻ</a:t>
            </a:r>
            <a:r>
              <a:rPr lang="en-US" sz="4199" dirty="0">
                <a:solidFill>
                  <a:srgbClr val="473B3B"/>
                </a:solidFill>
                <a:latin typeface="Roboto Condensed"/>
              </a:rPr>
              <a:t> </a:t>
            </a:r>
            <a:r>
              <a:rPr lang="en-US" sz="4199" dirty="0" err="1">
                <a:solidFill>
                  <a:srgbClr val="473B3B"/>
                </a:solidFill>
                <a:latin typeface="Roboto Condensed"/>
              </a:rPr>
              <a:t>đẹp</a:t>
            </a:r>
            <a:r>
              <a:rPr lang="en-US" sz="4199" dirty="0">
                <a:solidFill>
                  <a:srgbClr val="473B3B"/>
                </a:solidFill>
                <a:latin typeface="Roboto Condensed"/>
              </a:rPr>
              <a:t> </a:t>
            </a:r>
            <a:r>
              <a:rPr lang="en-US" sz="4199" dirty="0" err="1">
                <a:solidFill>
                  <a:srgbClr val="473B3B"/>
                </a:solidFill>
                <a:latin typeface="Roboto Condensed"/>
              </a:rPr>
              <a:t>của</a:t>
            </a:r>
            <a:r>
              <a:rPr lang="en-US" sz="4199" dirty="0">
                <a:solidFill>
                  <a:srgbClr val="473B3B"/>
                </a:solidFill>
                <a:latin typeface="Roboto Condensed"/>
              </a:rPr>
              <a:t> </a:t>
            </a:r>
            <a:r>
              <a:rPr lang="en-US" sz="4199" dirty="0" err="1">
                <a:solidFill>
                  <a:srgbClr val="473B3B"/>
                </a:solidFill>
                <a:latin typeface="Roboto Condensed"/>
              </a:rPr>
              <a:t>thiên</a:t>
            </a:r>
            <a:r>
              <a:rPr lang="en-US" sz="4199" dirty="0">
                <a:solidFill>
                  <a:srgbClr val="473B3B"/>
                </a:solidFill>
                <a:latin typeface="Roboto Condensed"/>
              </a:rPr>
              <a:t> </a:t>
            </a:r>
            <a:r>
              <a:rPr lang="en-US" sz="4199" dirty="0" err="1">
                <a:solidFill>
                  <a:srgbClr val="473B3B"/>
                </a:solidFill>
                <a:latin typeface="Roboto Condensed"/>
              </a:rPr>
              <a:t>nhiên</a:t>
            </a:r>
            <a:r>
              <a:rPr lang="en-US" sz="4199" dirty="0">
                <a:solidFill>
                  <a:srgbClr val="473B3B"/>
                </a:solidFill>
                <a:latin typeface="Roboto Condensed"/>
              </a:rPr>
              <a:t>, </a:t>
            </a:r>
            <a:r>
              <a:rPr lang="en-US" sz="4199" dirty="0" err="1">
                <a:solidFill>
                  <a:srgbClr val="473B3B"/>
                </a:solidFill>
                <a:latin typeface="Roboto Condensed"/>
              </a:rPr>
              <a:t>cuộc</a:t>
            </a:r>
            <a:r>
              <a:rPr lang="en-US" sz="4199" dirty="0">
                <a:solidFill>
                  <a:srgbClr val="473B3B"/>
                </a:solidFill>
                <a:latin typeface="Roboto Condensed"/>
              </a:rPr>
              <a:t> </a:t>
            </a:r>
            <a:r>
              <a:rPr lang="en-US" sz="4199" dirty="0" err="1">
                <a:solidFill>
                  <a:srgbClr val="473B3B"/>
                </a:solidFill>
                <a:latin typeface="Roboto Condensed"/>
              </a:rPr>
              <a:t>sống</a:t>
            </a:r>
            <a:r>
              <a:rPr lang="en-US" sz="4199" dirty="0">
                <a:solidFill>
                  <a:srgbClr val="473B3B"/>
                </a:solidFill>
                <a:latin typeface="Roboto Condensed"/>
              </a:rPr>
              <a:t>, </a:t>
            </a:r>
            <a:r>
              <a:rPr lang="en-US" sz="4199" dirty="0" err="1">
                <a:solidFill>
                  <a:srgbClr val="473B3B"/>
                </a:solidFill>
                <a:latin typeface="Roboto Condensed"/>
              </a:rPr>
              <a:t>của</a:t>
            </a:r>
            <a:r>
              <a:rPr lang="en-US" sz="4199" dirty="0">
                <a:solidFill>
                  <a:srgbClr val="473B3B"/>
                </a:solidFill>
                <a:latin typeface="Roboto Condensed"/>
              </a:rPr>
              <a:t> </a:t>
            </a:r>
            <a:r>
              <a:rPr lang="en-US" sz="4199" dirty="0" err="1">
                <a:solidFill>
                  <a:srgbClr val="473B3B"/>
                </a:solidFill>
                <a:latin typeface="Roboto Condensed"/>
              </a:rPr>
              <a:t>tuổi</a:t>
            </a:r>
            <a:r>
              <a:rPr lang="en-US" sz="4199" dirty="0">
                <a:solidFill>
                  <a:srgbClr val="473B3B"/>
                </a:solidFill>
                <a:latin typeface="Roboto Condensed"/>
              </a:rPr>
              <a:t> </a:t>
            </a:r>
            <a:r>
              <a:rPr lang="en-US" sz="4199" dirty="0" err="1">
                <a:solidFill>
                  <a:srgbClr val="473B3B"/>
                </a:solidFill>
                <a:latin typeface="Roboto Condensed"/>
              </a:rPr>
              <a:t>trẻ</a:t>
            </a:r>
            <a:r>
              <a:rPr lang="en-US" sz="4199" dirty="0">
                <a:solidFill>
                  <a:srgbClr val="473B3B"/>
                </a:solidFill>
                <a:latin typeface="Roboto Condensed"/>
              </a:rPr>
              <a:t> </a:t>
            </a:r>
            <a:r>
              <a:rPr lang="en-US" sz="4199" dirty="0" err="1">
                <a:solidFill>
                  <a:srgbClr val="473B3B"/>
                </a:solidFill>
                <a:latin typeface="Roboto Condensed"/>
              </a:rPr>
              <a:t>và</a:t>
            </a:r>
            <a:r>
              <a:rPr lang="en-US" sz="4199" dirty="0">
                <a:solidFill>
                  <a:srgbClr val="473B3B"/>
                </a:solidFill>
                <a:latin typeface="Roboto Condensed"/>
              </a:rPr>
              <a:t> </a:t>
            </a:r>
            <a:r>
              <a:rPr lang="en-US" sz="4199" dirty="0" err="1">
                <a:solidFill>
                  <a:srgbClr val="473B3B"/>
                </a:solidFill>
                <a:latin typeface="Roboto Condensed"/>
              </a:rPr>
              <a:t>tình</a:t>
            </a:r>
            <a:r>
              <a:rPr lang="en-US" sz="4199" dirty="0">
                <a:solidFill>
                  <a:srgbClr val="473B3B"/>
                </a:solidFill>
                <a:latin typeface="Roboto Condensed"/>
              </a:rPr>
              <a:t> </a:t>
            </a:r>
            <a:r>
              <a:rPr lang="en-US" sz="4199" dirty="0" err="1">
                <a:solidFill>
                  <a:srgbClr val="473B3B"/>
                </a:solidFill>
                <a:latin typeface="Roboto Condensed"/>
              </a:rPr>
              <a:t>yêu</a:t>
            </a:r>
            <a:r>
              <a:rPr lang="en-US" sz="4199" dirty="0">
                <a:solidFill>
                  <a:srgbClr val="473B3B"/>
                </a:solidFill>
                <a:latin typeface="Roboto Condensed"/>
              </a:rPr>
              <a:t> </a:t>
            </a:r>
            <a:r>
              <a:rPr lang="en-US" sz="4199" dirty="0" err="1">
                <a:solidFill>
                  <a:srgbClr val="473B3B"/>
                </a:solidFill>
                <a:latin typeface="Roboto Condensed"/>
              </a:rPr>
              <a:t>tự</a:t>
            </a:r>
            <a:r>
              <a:rPr lang="en-US" sz="4199" dirty="0">
                <a:solidFill>
                  <a:srgbClr val="473B3B"/>
                </a:solidFill>
                <a:latin typeface="Roboto Condensed"/>
              </a:rPr>
              <a:t> do.</a:t>
            </a:r>
          </a:p>
          <a:p>
            <a:pPr marL="906777" lvl="1" indent="-453388" algn="just">
              <a:lnSpc>
                <a:spcPts val="5879"/>
              </a:lnSpc>
              <a:buFont typeface="Arial"/>
              <a:buChar char="•"/>
            </a:pPr>
            <a:r>
              <a:rPr lang="en-US" sz="4199" dirty="0" err="1">
                <a:solidFill>
                  <a:srgbClr val="473B3B"/>
                </a:solidFill>
                <a:latin typeface="Roboto Condensed"/>
              </a:rPr>
              <a:t>Thể</a:t>
            </a:r>
            <a:r>
              <a:rPr lang="en-US" sz="4199" dirty="0">
                <a:solidFill>
                  <a:srgbClr val="473B3B"/>
                </a:solidFill>
                <a:latin typeface="Roboto Condensed"/>
              </a:rPr>
              <a:t> </a:t>
            </a:r>
            <a:r>
              <a:rPr lang="en-US" sz="4199" dirty="0" err="1">
                <a:solidFill>
                  <a:srgbClr val="473B3B"/>
                </a:solidFill>
                <a:latin typeface="Roboto Condensed"/>
              </a:rPr>
              <a:t>hiện</a:t>
            </a:r>
            <a:r>
              <a:rPr lang="en-US" sz="4199" dirty="0">
                <a:solidFill>
                  <a:srgbClr val="473B3B"/>
                </a:solidFill>
                <a:latin typeface="Roboto Condensed"/>
              </a:rPr>
              <a:t> </a:t>
            </a:r>
            <a:r>
              <a:rPr lang="en-US" sz="4199" dirty="0" err="1">
                <a:solidFill>
                  <a:srgbClr val="473B3B"/>
                </a:solidFill>
                <a:latin typeface="Roboto Condensed"/>
              </a:rPr>
              <a:t>sự</a:t>
            </a:r>
            <a:r>
              <a:rPr lang="en-US" sz="4199" dirty="0">
                <a:solidFill>
                  <a:srgbClr val="473B3B"/>
                </a:solidFill>
                <a:latin typeface="Roboto Condensed"/>
              </a:rPr>
              <a:t> </a:t>
            </a:r>
            <a:r>
              <a:rPr lang="en-US" sz="4199" dirty="0" err="1">
                <a:solidFill>
                  <a:srgbClr val="473B3B"/>
                </a:solidFill>
                <a:latin typeface="Roboto Condensed"/>
              </a:rPr>
              <a:t>đồng</a:t>
            </a:r>
            <a:r>
              <a:rPr lang="en-US" sz="4199" dirty="0">
                <a:solidFill>
                  <a:srgbClr val="473B3B"/>
                </a:solidFill>
                <a:latin typeface="Roboto Condensed"/>
              </a:rPr>
              <a:t> </a:t>
            </a:r>
            <a:r>
              <a:rPr lang="en-US" sz="4199" dirty="0" err="1">
                <a:solidFill>
                  <a:srgbClr val="473B3B"/>
                </a:solidFill>
                <a:latin typeface="Roboto Condensed"/>
              </a:rPr>
              <a:t>cảm</a:t>
            </a:r>
            <a:r>
              <a:rPr lang="en-US" sz="4199" dirty="0">
                <a:solidFill>
                  <a:srgbClr val="473B3B"/>
                </a:solidFill>
                <a:latin typeface="Roboto Condensed"/>
              </a:rPr>
              <a:t>, </a:t>
            </a:r>
            <a:r>
              <a:rPr lang="en-US" sz="4199" dirty="0" err="1">
                <a:solidFill>
                  <a:srgbClr val="473B3B"/>
                </a:solidFill>
                <a:latin typeface="Roboto Condensed"/>
              </a:rPr>
              <a:t>đồng</a:t>
            </a:r>
            <a:r>
              <a:rPr lang="en-US" sz="4199" dirty="0">
                <a:solidFill>
                  <a:srgbClr val="473B3B"/>
                </a:solidFill>
                <a:latin typeface="Roboto Condensed"/>
              </a:rPr>
              <a:t> </a:t>
            </a:r>
            <a:r>
              <a:rPr lang="en-US" sz="4199" dirty="0" err="1">
                <a:solidFill>
                  <a:srgbClr val="473B3B"/>
                </a:solidFill>
                <a:latin typeface="Roboto Condensed"/>
              </a:rPr>
              <a:t>tình</a:t>
            </a:r>
            <a:r>
              <a:rPr lang="en-US" sz="4199" dirty="0">
                <a:solidFill>
                  <a:srgbClr val="473B3B"/>
                </a:solidFill>
                <a:latin typeface="Roboto Condensed"/>
              </a:rPr>
              <a:t> </a:t>
            </a:r>
            <a:r>
              <a:rPr lang="en-US" sz="4199" dirty="0" err="1">
                <a:solidFill>
                  <a:srgbClr val="473B3B"/>
                </a:solidFill>
                <a:latin typeface="Roboto Condensed"/>
              </a:rPr>
              <a:t>với</a:t>
            </a:r>
            <a:r>
              <a:rPr lang="en-US" sz="4199" dirty="0">
                <a:solidFill>
                  <a:srgbClr val="473B3B"/>
                </a:solidFill>
                <a:latin typeface="Roboto Condensed"/>
              </a:rPr>
              <a:t> </a:t>
            </a:r>
            <a:r>
              <a:rPr lang="en-US" sz="4199" dirty="0" err="1">
                <a:solidFill>
                  <a:srgbClr val="473B3B"/>
                </a:solidFill>
                <a:latin typeface="Roboto Condensed"/>
              </a:rPr>
              <a:t>khát</a:t>
            </a:r>
            <a:r>
              <a:rPr lang="en-US" sz="4199" dirty="0">
                <a:solidFill>
                  <a:srgbClr val="473B3B"/>
                </a:solidFill>
                <a:latin typeface="Roboto Condensed"/>
              </a:rPr>
              <a:t> </a:t>
            </a:r>
            <a:r>
              <a:rPr lang="en-US" sz="4199" dirty="0" err="1">
                <a:solidFill>
                  <a:srgbClr val="473B3B"/>
                </a:solidFill>
                <a:latin typeface="Roboto Condensed"/>
              </a:rPr>
              <a:t>vọng</a:t>
            </a:r>
            <a:r>
              <a:rPr lang="en-US" sz="4199" dirty="0">
                <a:solidFill>
                  <a:srgbClr val="473B3B"/>
                </a:solidFill>
                <a:latin typeface="Roboto Condensed"/>
              </a:rPr>
              <a:t> </a:t>
            </a:r>
            <a:r>
              <a:rPr lang="en-US" sz="4199" dirty="0" err="1">
                <a:solidFill>
                  <a:srgbClr val="473B3B"/>
                </a:solidFill>
                <a:latin typeface="Roboto Condensed"/>
              </a:rPr>
              <a:t>tình</a:t>
            </a:r>
            <a:r>
              <a:rPr lang="en-US" sz="4199" dirty="0">
                <a:solidFill>
                  <a:srgbClr val="473B3B"/>
                </a:solidFill>
                <a:latin typeface="Roboto Condensed"/>
              </a:rPr>
              <a:t> </a:t>
            </a:r>
            <a:r>
              <a:rPr lang="en-US" sz="4199" dirty="0" err="1">
                <a:solidFill>
                  <a:srgbClr val="473B3B"/>
                </a:solidFill>
                <a:latin typeface="Roboto Condensed"/>
              </a:rPr>
              <a:t>yêu</a:t>
            </a:r>
            <a:r>
              <a:rPr lang="en-US" sz="4199" dirty="0">
                <a:solidFill>
                  <a:srgbClr val="473B3B"/>
                </a:solidFill>
                <a:latin typeface="Roboto Condensed"/>
              </a:rPr>
              <a:t>; </a:t>
            </a:r>
            <a:r>
              <a:rPr lang="en-US" sz="4199" dirty="0" err="1">
                <a:solidFill>
                  <a:srgbClr val="473B3B"/>
                </a:solidFill>
                <a:latin typeface="Roboto Condensed"/>
              </a:rPr>
              <a:t>tình</a:t>
            </a:r>
            <a:r>
              <a:rPr lang="en-US" sz="4199" dirty="0">
                <a:solidFill>
                  <a:srgbClr val="473B3B"/>
                </a:solidFill>
                <a:latin typeface="Roboto Condensed"/>
              </a:rPr>
              <a:t> </a:t>
            </a:r>
            <a:r>
              <a:rPr lang="en-US" sz="4199" dirty="0" err="1">
                <a:solidFill>
                  <a:srgbClr val="473B3B"/>
                </a:solidFill>
                <a:latin typeface="Roboto Condensed"/>
              </a:rPr>
              <a:t>yêu</a:t>
            </a:r>
            <a:r>
              <a:rPr lang="en-US" sz="4199" dirty="0">
                <a:solidFill>
                  <a:srgbClr val="473B3B"/>
                </a:solidFill>
                <a:latin typeface="Roboto Condensed"/>
              </a:rPr>
              <a:t> </a:t>
            </a:r>
            <a:r>
              <a:rPr lang="en-US" sz="4199" dirty="0" err="1">
                <a:solidFill>
                  <a:srgbClr val="473B3B"/>
                </a:solidFill>
                <a:latin typeface="Roboto Condensed"/>
              </a:rPr>
              <a:t>thương</a:t>
            </a:r>
            <a:r>
              <a:rPr lang="en-US" sz="4199" dirty="0">
                <a:solidFill>
                  <a:srgbClr val="473B3B"/>
                </a:solidFill>
                <a:latin typeface="Roboto Condensed"/>
              </a:rPr>
              <a:t> </a:t>
            </a:r>
            <a:r>
              <a:rPr lang="en-US" sz="4199" dirty="0" err="1">
                <a:solidFill>
                  <a:srgbClr val="473B3B"/>
                </a:solidFill>
                <a:latin typeface="Roboto Condensed"/>
              </a:rPr>
              <a:t>và</a:t>
            </a:r>
            <a:r>
              <a:rPr lang="en-US" sz="4199" dirty="0">
                <a:solidFill>
                  <a:srgbClr val="473B3B"/>
                </a:solidFill>
                <a:latin typeface="Roboto Condensed"/>
              </a:rPr>
              <a:t> </a:t>
            </a:r>
            <a:r>
              <a:rPr lang="en-US" sz="4199" dirty="0" err="1">
                <a:solidFill>
                  <a:srgbClr val="473B3B"/>
                </a:solidFill>
                <a:latin typeface="Roboto Condensed"/>
              </a:rPr>
              <a:t>sự</a:t>
            </a:r>
            <a:r>
              <a:rPr lang="en-US" sz="4199" dirty="0">
                <a:solidFill>
                  <a:srgbClr val="473B3B"/>
                </a:solidFill>
                <a:latin typeface="Roboto Condensed"/>
              </a:rPr>
              <a:t> </a:t>
            </a:r>
            <a:r>
              <a:rPr lang="en-US" sz="4199" dirty="0" err="1">
                <a:solidFill>
                  <a:srgbClr val="473B3B"/>
                </a:solidFill>
                <a:latin typeface="Roboto Condensed"/>
              </a:rPr>
              <a:t>trân</a:t>
            </a:r>
            <a:r>
              <a:rPr lang="en-US" sz="4199" dirty="0">
                <a:solidFill>
                  <a:srgbClr val="473B3B"/>
                </a:solidFill>
                <a:latin typeface="Roboto Condensed"/>
              </a:rPr>
              <a:t> </a:t>
            </a:r>
            <a:r>
              <a:rPr lang="en-US" sz="4199" dirty="0" err="1">
                <a:solidFill>
                  <a:srgbClr val="473B3B"/>
                </a:solidFill>
                <a:latin typeface="Roboto Condensed"/>
              </a:rPr>
              <a:t>trọng</a:t>
            </a:r>
            <a:r>
              <a:rPr lang="en-US" sz="4199" dirty="0">
                <a:solidFill>
                  <a:srgbClr val="473B3B"/>
                </a:solidFill>
                <a:latin typeface="Roboto Condensed"/>
              </a:rPr>
              <a:t> con </a:t>
            </a:r>
            <a:r>
              <a:rPr lang="en-US" sz="4199" dirty="0" err="1">
                <a:solidFill>
                  <a:srgbClr val="473B3B"/>
                </a:solidFill>
                <a:latin typeface="Roboto Condensed"/>
              </a:rPr>
              <a:t>người</a:t>
            </a:r>
            <a:r>
              <a:rPr lang="en-US" sz="4199" dirty="0">
                <a:solidFill>
                  <a:srgbClr val="473B3B"/>
                </a:solidFill>
                <a:latin typeface="Roboto Condensed"/>
              </a:rPr>
              <a:t>, </a:t>
            </a:r>
            <a:r>
              <a:rPr lang="en-US" sz="4199" dirty="0" err="1">
                <a:solidFill>
                  <a:srgbClr val="473B3B"/>
                </a:solidFill>
                <a:latin typeface="Roboto Condensed"/>
              </a:rPr>
              <a:t>đặc</a:t>
            </a:r>
            <a:r>
              <a:rPr lang="en-US" sz="4199" dirty="0">
                <a:solidFill>
                  <a:srgbClr val="473B3B"/>
                </a:solidFill>
                <a:latin typeface="Roboto Condensed"/>
              </a:rPr>
              <a:t> </a:t>
            </a:r>
            <a:r>
              <a:rPr lang="en-US" sz="4199" dirty="0" err="1">
                <a:solidFill>
                  <a:srgbClr val="473B3B"/>
                </a:solidFill>
                <a:latin typeface="Roboto Condensed"/>
              </a:rPr>
              <a:t>biệt</a:t>
            </a:r>
            <a:r>
              <a:rPr lang="en-US" sz="4199" dirty="0">
                <a:solidFill>
                  <a:srgbClr val="473B3B"/>
                </a:solidFill>
                <a:latin typeface="Roboto Condensed"/>
              </a:rPr>
              <a:t> </a:t>
            </a:r>
            <a:r>
              <a:rPr lang="en-US" sz="4199" dirty="0" err="1">
                <a:solidFill>
                  <a:srgbClr val="473B3B"/>
                </a:solidFill>
                <a:latin typeface="Roboto Condensed"/>
              </a:rPr>
              <a:t>là</a:t>
            </a:r>
            <a:r>
              <a:rPr lang="en-US" sz="4199" dirty="0">
                <a:solidFill>
                  <a:srgbClr val="473B3B"/>
                </a:solidFill>
                <a:latin typeface="Roboto Condensed"/>
              </a:rPr>
              <a:t> </a:t>
            </a:r>
            <a:r>
              <a:rPr lang="en-US" sz="4199" dirty="0" err="1">
                <a:solidFill>
                  <a:srgbClr val="473B3B"/>
                </a:solidFill>
                <a:latin typeface="Roboto Condensed"/>
              </a:rPr>
              <a:t>người</a:t>
            </a:r>
            <a:r>
              <a:rPr lang="en-US" sz="4199" dirty="0">
                <a:solidFill>
                  <a:srgbClr val="473B3B"/>
                </a:solidFill>
                <a:latin typeface="Roboto Condensed"/>
              </a:rPr>
              <a:t> </a:t>
            </a:r>
            <a:r>
              <a:rPr lang="en-US" sz="4199" dirty="0" err="1">
                <a:solidFill>
                  <a:srgbClr val="473B3B"/>
                </a:solidFill>
                <a:latin typeface="Roboto Condensed"/>
              </a:rPr>
              <a:t>phụ</a:t>
            </a:r>
            <a:r>
              <a:rPr lang="en-US" sz="4199" dirty="0">
                <a:solidFill>
                  <a:srgbClr val="473B3B"/>
                </a:solidFill>
                <a:latin typeface="Roboto Condensed"/>
              </a:rPr>
              <a:t> </a:t>
            </a:r>
            <a:r>
              <a:rPr lang="en-US" sz="4199" dirty="0" err="1">
                <a:solidFill>
                  <a:srgbClr val="473B3B"/>
                </a:solidFill>
                <a:latin typeface="Roboto Condensed"/>
              </a:rPr>
              <a:t>nữ</a:t>
            </a:r>
            <a:r>
              <a:rPr lang="en-US" sz="4199" dirty="0">
                <a:solidFill>
                  <a:srgbClr val="473B3B"/>
                </a:solidFill>
                <a:latin typeface="Roboto Condensed"/>
              </a:rPr>
              <a:t>.</a:t>
            </a:r>
          </a:p>
          <a:p>
            <a:pPr algn="just">
              <a:lnSpc>
                <a:spcPts val="5879"/>
              </a:lnSpc>
              <a:spcBef>
                <a:spcPct val="0"/>
              </a:spcBef>
            </a:pPr>
            <a:endParaRPr lang="en-US" sz="4199" dirty="0">
              <a:solidFill>
                <a:srgbClr val="473B3B"/>
              </a:solidFill>
              <a:latin typeface="Roboto Condense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a:stretch>
          </a:blipFill>
        </p:spPr>
      </p:sp>
      <p:sp>
        <p:nvSpPr>
          <p:cNvPr id="3" name="Freeform 3"/>
          <p:cNvSpPr/>
          <p:nvPr/>
        </p:nvSpPr>
        <p:spPr>
          <a:xfrm flipH="1">
            <a:off x="719704" y="4525900"/>
            <a:ext cx="4758000" cy="7532748"/>
          </a:xfrm>
          <a:custGeom>
            <a:avLst/>
            <a:gdLst/>
            <a:ahLst/>
            <a:cxnLst/>
            <a:rect l="l" t="t" r="r" b="b"/>
            <a:pathLst>
              <a:path w="4758000" h="7532748">
                <a:moveTo>
                  <a:pt x="4758000" y="0"/>
                </a:moveTo>
                <a:lnTo>
                  <a:pt x="0" y="0"/>
                </a:lnTo>
                <a:lnTo>
                  <a:pt x="0" y="7532748"/>
                </a:lnTo>
                <a:lnTo>
                  <a:pt x="4758000" y="7532748"/>
                </a:lnTo>
                <a:lnTo>
                  <a:pt x="4758000" y="0"/>
                </a:lnTo>
                <a:close/>
              </a:path>
            </a:pathLst>
          </a:custGeom>
          <a:blipFill>
            <a:blip r:embed="rId4"/>
            <a:stretch>
              <a:fillRect/>
            </a:stretch>
          </a:blipFill>
        </p:spPr>
      </p:sp>
      <p:sp>
        <p:nvSpPr>
          <p:cNvPr id="4" name="Freeform 4"/>
          <p:cNvSpPr/>
          <p:nvPr/>
        </p:nvSpPr>
        <p:spPr>
          <a:xfrm>
            <a:off x="15047200" y="533800"/>
            <a:ext cx="2310398" cy="2310400"/>
          </a:xfrm>
          <a:custGeom>
            <a:avLst/>
            <a:gdLst/>
            <a:ahLst/>
            <a:cxnLst/>
            <a:rect l="l" t="t" r="r" b="b"/>
            <a:pathLst>
              <a:path w="2310398" h="2310400">
                <a:moveTo>
                  <a:pt x="0" y="0"/>
                </a:moveTo>
                <a:lnTo>
                  <a:pt x="2310398" y="0"/>
                </a:lnTo>
                <a:lnTo>
                  <a:pt x="2310398" y="2310400"/>
                </a:lnTo>
                <a:lnTo>
                  <a:pt x="0" y="2310400"/>
                </a:lnTo>
                <a:lnTo>
                  <a:pt x="0" y="0"/>
                </a:lnTo>
                <a:close/>
              </a:path>
            </a:pathLst>
          </a:custGeom>
          <a:blipFill>
            <a:blip r:embed="rId5"/>
            <a:stretch>
              <a:fillRect/>
            </a:stretch>
          </a:blipFill>
        </p:spPr>
      </p:sp>
      <p:sp>
        <p:nvSpPr>
          <p:cNvPr id="5" name="Freeform 5"/>
          <p:cNvSpPr/>
          <p:nvPr/>
        </p:nvSpPr>
        <p:spPr>
          <a:xfrm flipH="1">
            <a:off x="7105482" y="3976340"/>
            <a:ext cx="11812916" cy="6388200"/>
          </a:xfrm>
          <a:custGeom>
            <a:avLst/>
            <a:gdLst/>
            <a:ahLst/>
            <a:cxnLst/>
            <a:rect l="l" t="t" r="r" b="b"/>
            <a:pathLst>
              <a:path w="11812916" h="6388200">
                <a:moveTo>
                  <a:pt x="11812916" y="0"/>
                </a:moveTo>
                <a:lnTo>
                  <a:pt x="0" y="0"/>
                </a:lnTo>
                <a:lnTo>
                  <a:pt x="0" y="6388200"/>
                </a:lnTo>
                <a:lnTo>
                  <a:pt x="11812916" y="6388200"/>
                </a:lnTo>
                <a:lnTo>
                  <a:pt x="11812916" y="0"/>
                </a:lnTo>
                <a:close/>
              </a:path>
            </a:pathLst>
          </a:custGeom>
          <a:blipFill>
            <a:blip r:embed="rId6"/>
            <a:stretch>
              <a:fillRect l="-419" r="-429"/>
            </a:stretch>
          </a:blipFill>
        </p:spPr>
      </p:sp>
      <p:sp>
        <p:nvSpPr>
          <p:cNvPr id="6" name="TextBox 6"/>
          <p:cNvSpPr txBox="1"/>
          <p:nvPr/>
        </p:nvSpPr>
        <p:spPr>
          <a:xfrm>
            <a:off x="1775936" y="1603275"/>
            <a:ext cx="14222405" cy="1543050"/>
          </a:xfrm>
          <a:prstGeom prst="rect">
            <a:avLst/>
          </a:prstGeom>
        </p:spPr>
        <p:txBody>
          <a:bodyPr lIns="0" tIns="0" rIns="0" bIns="0" rtlCol="0" anchor="t">
            <a:spAutoFit/>
          </a:bodyPr>
          <a:lstStyle/>
          <a:p>
            <a:pPr algn="l">
              <a:lnSpc>
                <a:spcPts val="11528"/>
              </a:lnSpc>
            </a:pPr>
            <a:r>
              <a:rPr lang="en-US" sz="9606">
                <a:solidFill>
                  <a:srgbClr val="B22033"/>
                </a:solidFill>
                <a:latin typeface="#9Slide05 SVNLifehack Script"/>
              </a:rPr>
              <a:t>IV. Luyện tập</a:t>
            </a:r>
          </a:p>
        </p:txBody>
      </p:sp>
      <p:sp>
        <p:nvSpPr>
          <p:cNvPr id="7" name="Freeform 7"/>
          <p:cNvSpPr/>
          <p:nvPr/>
        </p:nvSpPr>
        <p:spPr>
          <a:xfrm>
            <a:off x="-457458" y="5592866"/>
            <a:ext cx="3351291" cy="5398816"/>
          </a:xfrm>
          <a:custGeom>
            <a:avLst/>
            <a:gdLst/>
            <a:ahLst/>
            <a:cxnLst/>
            <a:rect l="l" t="t" r="r" b="b"/>
            <a:pathLst>
              <a:path w="3351291" h="5398816">
                <a:moveTo>
                  <a:pt x="0" y="0"/>
                </a:moveTo>
                <a:lnTo>
                  <a:pt x="3351291" y="0"/>
                </a:lnTo>
                <a:lnTo>
                  <a:pt x="3351291" y="5398816"/>
                </a:lnTo>
                <a:lnTo>
                  <a:pt x="0" y="5398816"/>
                </a:lnTo>
                <a:lnTo>
                  <a:pt x="0" y="0"/>
                </a:lnTo>
                <a:close/>
              </a:path>
            </a:pathLst>
          </a:custGeom>
          <a:blipFill>
            <a:blip r:embed="rId7"/>
            <a:stretch>
              <a:fillRect l="-1" r="-1"/>
            </a:stretch>
          </a:blipFill>
        </p:spPr>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flipH="1">
            <a:off x="-29407" y="0"/>
            <a:ext cx="18288000"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3"/>
            <a:stretch>
              <a:fillRect/>
            </a:stretch>
          </a:blipFill>
        </p:spPr>
      </p:sp>
      <p:sp>
        <p:nvSpPr>
          <p:cNvPr id="3" name="Freeform 3"/>
          <p:cNvSpPr/>
          <p:nvPr/>
        </p:nvSpPr>
        <p:spPr>
          <a:xfrm>
            <a:off x="-1112550" y="-1231400"/>
            <a:ext cx="2310400" cy="2310400"/>
          </a:xfrm>
          <a:custGeom>
            <a:avLst/>
            <a:gdLst/>
            <a:ahLst/>
            <a:cxnLst/>
            <a:rect l="l" t="t" r="r" b="b"/>
            <a:pathLst>
              <a:path w="2310400" h="2310400">
                <a:moveTo>
                  <a:pt x="0" y="0"/>
                </a:moveTo>
                <a:lnTo>
                  <a:pt x="2310400" y="0"/>
                </a:lnTo>
                <a:lnTo>
                  <a:pt x="2310400" y="2310400"/>
                </a:lnTo>
                <a:lnTo>
                  <a:pt x="0" y="2310400"/>
                </a:lnTo>
                <a:lnTo>
                  <a:pt x="0" y="0"/>
                </a:lnTo>
                <a:close/>
              </a:path>
            </a:pathLst>
          </a:custGeom>
          <a:blipFill>
            <a:blip r:embed="rId4"/>
            <a:stretch>
              <a:fillRect/>
            </a:stretch>
          </a:blipFill>
        </p:spPr>
      </p:sp>
      <p:sp>
        <p:nvSpPr>
          <p:cNvPr id="4" name="Freeform 4"/>
          <p:cNvSpPr/>
          <p:nvPr/>
        </p:nvSpPr>
        <p:spPr>
          <a:xfrm>
            <a:off x="-29407" y="0"/>
            <a:ext cx="2116214" cy="1231970"/>
          </a:xfrm>
          <a:custGeom>
            <a:avLst/>
            <a:gdLst/>
            <a:ahLst/>
            <a:cxnLst/>
            <a:rect l="l" t="t" r="r" b="b"/>
            <a:pathLst>
              <a:path w="2116214" h="1231970">
                <a:moveTo>
                  <a:pt x="0" y="0"/>
                </a:moveTo>
                <a:lnTo>
                  <a:pt x="2116214" y="0"/>
                </a:lnTo>
                <a:lnTo>
                  <a:pt x="2116214" y="1231970"/>
                </a:lnTo>
                <a:lnTo>
                  <a:pt x="0" y="1231970"/>
                </a:lnTo>
                <a:lnTo>
                  <a:pt x="0" y="0"/>
                </a:lnTo>
                <a:close/>
              </a:path>
            </a:pathLst>
          </a:custGeom>
          <a:blipFill>
            <a:blip r:embed="rId5"/>
            <a:stretch>
              <a:fillRect/>
            </a:stretch>
          </a:blipFill>
        </p:spPr>
      </p:sp>
      <p:sp>
        <p:nvSpPr>
          <p:cNvPr id="5" name="Freeform 5"/>
          <p:cNvSpPr/>
          <p:nvPr/>
        </p:nvSpPr>
        <p:spPr>
          <a:xfrm>
            <a:off x="-955999" y="6616156"/>
            <a:ext cx="20141184" cy="6680159"/>
          </a:xfrm>
          <a:custGeom>
            <a:avLst/>
            <a:gdLst/>
            <a:ahLst/>
            <a:cxnLst/>
            <a:rect l="l" t="t" r="r" b="b"/>
            <a:pathLst>
              <a:path w="20141184" h="6680159">
                <a:moveTo>
                  <a:pt x="0" y="0"/>
                </a:moveTo>
                <a:lnTo>
                  <a:pt x="20141184" y="0"/>
                </a:lnTo>
                <a:lnTo>
                  <a:pt x="20141184" y="6680160"/>
                </a:lnTo>
                <a:lnTo>
                  <a:pt x="0" y="6680160"/>
                </a:lnTo>
                <a:lnTo>
                  <a:pt x="0" y="0"/>
                </a:lnTo>
                <a:close/>
              </a:path>
            </a:pathLst>
          </a:custGeom>
          <a:blipFill>
            <a:blip r:embed="rId6"/>
            <a:stretch>
              <a:fillRect/>
            </a:stretch>
          </a:blipFill>
        </p:spPr>
      </p:sp>
      <p:sp>
        <p:nvSpPr>
          <p:cNvPr id="6" name="TextBox 6"/>
          <p:cNvSpPr txBox="1"/>
          <p:nvPr/>
        </p:nvSpPr>
        <p:spPr>
          <a:xfrm>
            <a:off x="1634835" y="2742398"/>
            <a:ext cx="12405657" cy="2825115"/>
          </a:xfrm>
          <a:prstGeom prst="rect">
            <a:avLst/>
          </a:prstGeom>
        </p:spPr>
        <p:txBody>
          <a:bodyPr lIns="0" tIns="0" rIns="0" bIns="0" rtlCol="0" anchor="t">
            <a:spAutoFit/>
          </a:bodyPr>
          <a:lstStyle/>
          <a:p>
            <a:pPr algn="ctr">
              <a:lnSpc>
                <a:spcPts val="7559"/>
              </a:lnSpc>
              <a:spcBef>
                <a:spcPct val="0"/>
              </a:spcBef>
            </a:pPr>
            <a:r>
              <a:rPr lang="en-US" sz="5400">
                <a:solidFill>
                  <a:srgbClr val="B22033"/>
                </a:solidFill>
                <a:latin typeface="Roboto Condensed Bold"/>
              </a:rPr>
              <a:t>Nhiệm vụ 1 </a:t>
            </a:r>
            <a:r>
              <a:rPr lang="en-US" sz="5400">
                <a:solidFill>
                  <a:srgbClr val="B22033"/>
                </a:solidFill>
                <a:latin typeface="Roboto Condensed Italics"/>
              </a:rPr>
              <a:t>(Thực hiện cá nhân)</a:t>
            </a:r>
            <a:r>
              <a:rPr lang="en-US" sz="5400">
                <a:solidFill>
                  <a:srgbClr val="B22033"/>
                </a:solidFill>
                <a:latin typeface="Roboto Condensed Bold"/>
              </a:rPr>
              <a:t>. </a:t>
            </a:r>
            <a:r>
              <a:rPr lang="en-US" sz="5400">
                <a:solidFill>
                  <a:srgbClr val="B22033"/>
                </a:solidFill>
                <a:latin typeface="Roboto Condensed"/>
              </a:rPr>
              <a:t>Dựa vào phần Khám phá văn bản, hãy lựa chọn phương án đúng nhất trong các câu hỏi sau.</a:t>
            </a:r>
          </a:p>
        </p:txBody>
      </p:sp>
      <p:sp>
        <p:nvSpPr>
          <p:cNvPr id="7" name="Freeform 7"/>
          <p:cNvSpPr/>
          <p:nvPr/>
        </p:nvSpPr>
        <p:spPr>
          <a:xfrm rot="-155221">
            <a:off x="13829194" y="-198519"/>
            <a:ext cx="5788390" cy="12439604"/>
          </a:xfrm>
          <a:custGeom>
            <a:avLst/>
            <a:gdLst/>
            <a:ahLst/>
            <a:cxnLst/>
            <a:rect l="l" t="t" r="r" b="b"/>
            <a:pathLst>
              <a:path w="5788390" h="12439604">
                <a:moveTo>
                  <a:pt x="0" y="0"/>
                </a:moveTo>
                <a:lnTo>
                  <a:pt x="5788390" y="0"/>
                </a:lnTo>
                <a:lnTo>
                  <a:pt x="5788390" y="12439604"/>
                </a:lnTo>
                <a:lnTo>
                  <a:pt x="0" y="12439604"/>
                </a:lnTo>
                <a:lnTo>
                  <a:pt x="0" y="0"/>
                </a:lnTo>
                <a:close/>
              </a:path>
            </a:pathLst>
          </a:custGeom>
          <a:blipFill>
            <a:blip r:embed="rId7">
              <a:alphaModFix amt="49000"/>
            </a:blip>
            <a:stretch>
              <a:fillRect r="-5119" b="-4849"/>
            </a:stretch>
          </a:blipFill>
        </p:spPr>
      </p:sp>
      <p:sp>
        <p:nvSpPr>
          <p:cNvPr id="8" name="Freeform 8"/>
          <p:cNvSpPr/>
          <p:nvPr/>
        </p:nvSpPr>
        <p:spPr>
          <a:xfrm rot="-155221">
            <a:off x="15845668" y="-42023"/>
            <a:ext cx="4825850" cy="10371046"/>
          </a:xfrm>
          <a:custGeom>
            <a:avLst/>
            <a:gdLst/>
            <a:ahLst/>
            <a:cxnLst/>
            <a:rect l="l" t="t" r="r" b="b"/>
            <a:pathLst>
              <a:path w="4825850" h="10371046">
                <a:moveTo>
                  <a:pt x="0" y="0"/>
                </a:moveTo>
                <a:lnTo>
                  <a:pt x="4825850" y="0"/>
                </a:lnTo>
                <a:lnTo>
                  <a:pt x="4825850" y="10371046"/>
                </a:lnTo>
                <a:lnTo>
                  <a:pt x="0" y="10371046"/>
                </a:lnTo>
                <a:lnTo>
                  <a:pt x="0" y="0"/>
                </a:lnTo>
                <a:close/>
              </a:path>
            </a:pathLst>
          </a:custGeom>
          <a:blipFill>
            <a:blip r:embed="rId7"/>
            <a:stretch>
              <a:fillRect r="-5119" b="-4849"/>
            </a:stretch>
          </a:blipFill>
        </p:spPr>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flipH="1">
            <a:off x="0" y="0"/>
            <a:ext cx="18288000"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3"/>
            <a:stretch>
              <a:fillRect/>
            </a:stretch>
          </a:blipFill>
        </p:spPr>
      </p:sp>
      <p:sp>
        <p:nvSpPr>
          <p:cNvPr id="3" name="Freeform 3"/>
          <p:cNvSpPr/>
          <p:nvPr/>
        </p:nvSpPr>
        <p:spPr>
          <a:xfrm>
            <a:off x="-1112550" y="-1231400"/>
            <a:ext cx="2310400" cy="2310400"/>
          </a:xfrm>
          <a:custGeom>
            <a:avLst/>
            <a:gdLst/>
            <a:ahLst/>
            <a:cxnLst/>
            <a:rect l="l" t="t" r="r" b="b"/>
            <a:pathLst>
              <a:path w="2310400" h="2310400">
                <a:moveTo>
                  <a:pt x="0" y="0"/>
                </a:moveTo>
                <a:lnTo>
                  <a:pt x="2310400" y="0"/>
                </a:lnTo>
                <a:lnTo>
                  <a:pt x="2310400" y="2310400"/>
                </a:lnTo>
                <a:lnTo>
                  <a:pt x="0" y="2310400"/>
                </a:lnTo>
                <a:lnTo>
                  <a:pt x="0" y="0"/>
                </a:lnTo>
                <a:close/>
              </a:path>
            </a:pathLst>
          </a:custGeom>
          <a:blipFill>
            <a:blip r:embed="rId4"/>
            <a:stretch>
              <a:fillRect/>
            </a:stretch>
          </a:blipFill>
        </p:spPr>
      </p:sp>
      <p:sp>
        <p:nvSpPr>
          <p:cNvPr id="4" name="Freeform 4"/>
          <p:cNvSpPr/>
          <p:nvPr/>
        </p:nvSpPr>
        <p:spPr>
          <a:xfrm rot="-1500471" flipH="1">
            <a:off x="-639024" y="4934230"/>
            <a:ext cx="3335448" cy="5791200"/>
          </a:xfrm>
          <a:custGeom>
            <a:avLst/>
            <a:gdLst/>
            <a:ahLst/>
            <a:cxnLst/>
            <a:rect l="l" t="t" r="r" b="b"/>
            <a:pathLst>
              <a:path w="3335448" h="5791200">
                <a:moveTo>
                  <a:pt x="3335448" y="0"/>
                </a:moveTo>
                <a:lnTo>
                  <a:pt x="0" y="0"/>
                </a:lnTo>
                <a:lnTo>
                  <a:pt x="0" y="5791200"/>
                </a:lnTo>
                <a:lnTo>
                  <a:pt x="3335448" y="5791200"/>
                </a:lnTo>
                <a:lnTo>
                  <a:pt x="3335448" y="0"/>
                </a:lnTo>
                <a:close/>
              </a:path>
            </a:pathLst>
          </a:custGeom>
          <a:blipFill>
            <a:blip r:embed="rId5"/>
            <a:stretch>
              <a:fillRect/>
            </a:stretch>
          </a:blipFill>
        </p:spPr>
      </p:sp>
      <p:sp>
        <p:nvSpPr>
          <p:cNvPr id="5" name="Freeform 5"/>
          <p:cNvSpPr/>
          <p:nvPr/>
        </p:nvSpPr>
        <p:spPr>
          <a:xfrm rot="-155221">
            <a:off x="16402565" y="-42023"/>
            <a:ext cx="4825850" cy="10371046"/>
          </a:xfrm>
          <a:custGeom>
            <a:avLst/>
            <a:gdLst/>
            <a:ahLst/>
            <a:cxnLst/>
            <a:rect l="l" t="t" r="r" b="b"/>
            <a:pathLst>
              <a:path w="4825850" h="10371046">
                <a:moveTo>
                  <a:pt x="0" y="0"/>
                </a:moveTo>
                <a:lnTo>
                  <a:pt x="4825850" y="0"/>
                </a:lnTo>
                <a:lnTo>
                  <a:pt x="4825850" y="10371046"/>
                </a:lnTo>
                <a:lnTo>
                  <a:pt x="0" y="10371046"/>
                </a:lnTo>
                <a:lnTo>
                  <a:pt x="0" y="0"/>
                </a:lnTo>
                <a:close/>
              </a:path>
            </a:pathLst>
          </a:custGeom>
          <a:blipFill>
            <a:blip r:embed="rId6"/>
            <a:stretch>
              <a:fillRect r="-5119" b="-4849"/>
            </a:stretch>
          </a:blipFill>
        </p:spPr>
      </p:sp>
      <p:sp>
        <p:nvSpPr>
          <p:cNvPr id="6" name="Freeform 6"/>
          <p:cNvSpPr/>
          <p:nvPr/>
        </p:nvSpPr>
        <p:spPr>
          <a:xfrm>
            <a:off x="-29407" y="0"/>
            <a:ext cx="2116214" cy="1231970"/>
          </a:xfrm>
          <a:custGeom>
            <a:avLst/>
            <a:gdLst/>
            <a:ahLst/>
            <a:cxnLst/>
            <a:rect l="l" t="t" r="r" b="b"/>
            <a:pathLst>
              <a:path w="2116214" h="1231970">
                <a:moveTo>
                  <a:pt x="0" y="0"/>
                </a:moveTo>
                <a:lnTo>
                  <a:pt x="2116214" y="0"/>
                </a:lnTo>
                <a:lnTo>
                  <a:pt x="2116214" y="1231970"/>
                </a:lnTo>
                <a:lnTo>
                  <a:pt x="0" y="1231970"/>
                </a:lnTo>
                <a:lnTo>
                  <a:pt x="0" y="0"/>
                </a:lnTo>
                <a:close/>
              </a:path>
            </a:pathLst>
          </a:custGeom>
          <a:blipFill>
            <a:blip r:embed="rId7"/>
            <a:stretch>
              <a:fillRect/>
            </a:stretch>
          </a:blipFill>
        </p:spPr>
      </p:sp>
      <p:pic>
        <p:nvPicPr>
          <p:cNvPr id="7" name="Picture 7"/>
          <p:cNvPicPr>
            <a:picLocks noChangeAspect="1"/>
          </p:cNvPicPr>
          <p:nvPr/>
        </p:nvPicPr>
        <p:blipFill>
          <a:blip r:embed="rId8"/>
          <a:srcRect/>
          <a:stretch>
            <a:fillRect/>
          </a:stretch>
        </p:blipFill>
        <p:spPr>
          <a:xfrm>
            <a:off x="5771410" y="4500675"/>
            <a:ext cx="1433670" cy="867370"/>
          </a:xfrm>
          <a:prstGeom prst="rect">
            <a:avLst/>
          </a:prstGeom>
        </p:spPr>
      </p:pic>
      <p:sp>
        <p:nvSpPr>
          <p:cNvPr id="8" name="TextBox 8"/>
          <p:cNvSpPr txBox="1"/>
          <p:nvPr/>
        </p:nvSpPr>
        <p:spPr>
          <a:xfrm>
            <a:off x="1524000" y="1743110"/>
            <a:ext cx="14442319" cy="1000274"/>
          </a:xfrm>
          <a:prstGeom prst="rect">
            <a:avLst/>
          </a:prstGeom>
        </p:spPr>
        <p:txBody>
          <a:bodyPr wrap="square" lIns="0" tIns="0" rIns="0" bIns="0" rtlCol="0" anchor="t">
            <a:spAutoFit/>
          </a:bodyPr>
          <a:lstStyle/>
          <a:p>
            <a:pPr algn="ctr">
              <a:lnSpc>
                <a:spcPts val="8400"/>
              </a:lnSpc>
              <a:spcBef>
                <a:spcPct val="0"/>
              </a:spcBef>
            </a:pPr>
            <a:r>
              <a:rPr lang="en-US" sz="6000" dirty="0" err="1">
                <a:solidFill>
                  <a:srgbClr val="B22033"/>
                </a:solidFill>
                <a:latin typeface="Roboto Condensed Bold"/>
              </a:rPr>
              <a:t>Câu</a:t>
            </a:r>
            <a:r>
              <a:rPr lang="en-US" sz="6000" dirty="0">
                <a:solidFill>
                  <a:srgbClr val="B22033"/>
                </a:solidFill>
                <a:latin typeface="Roboto Condensed Bold"/>
              </a:rPr>
              <a:t> 1</a:t>
            </a:r>
            <a:r>
              <a:rPr lang="en-US" sz="6000" dirty="0">
                <a:solidFill>
                  <a:srgbClr val="B22033"/>
                </a:solidFill>
                <a:latin typeface="Roboto Condensed"/>
              </a:rPr>
              <a:t>. </a:t>
            </a:r>
            <a:r>
              <a:rPr lang="en-US" sz="6000" dirty="0" err="1">
                <a:solidFill>
                  <a:srgbClr val="B22033"/>
                </a:solidFill>
                <a:latin typeface="Roboto Condensed"/>
              </a:rPr>
              <a:t>Văn</a:t>
            </a:r>
            <a:r>
              <a:rPr lang="en-US" sz="6000" dirty="0">
                <a:solidFill>
                  <a:srgbClr val="B22033"/>
                </a:solidFill>
                <a:latin typeface="Roboto Condensed"/>
              </a:rPr>
              <a:t> </a:t>
            </a:r>
            <a:r>
              <a:rPr lang="en-US" sz="6000" dirty="0" err="1">
                <a:solidFill>
                  <a:srgbClr val="B22033"/>
                </a:solidFill>
                <a:latin typeface="Roboto Condensed"/>
              </a:rPr>
              <a:t>bản</a:t>
            </a:r>
            <a:r>
              <a:rPr lang="en-US" sz="6000" dirty="0">
                <a:solidFill>
                  <a:srgbClr val="B22033"/>
                </a:solidFill>
                <a:latin typeface="Roboto Condensed"/>
              </a:rPr>
              <a:t> Kim - </a:t>
            </a:r>
            <a:r>
              <a:rPr lang="en-US" sz="6000" dirty="0" err="1">
                <a:solidFill>
                  <a:srgbClr val="B22033"/>
                </a:solidFill>
                <a:latin typeface="Roboto Condensed"/>
              </a:rPr>
              <a:t>Kiều</a:t>
            </a:r>
            <a:r>
              <a:rPr lang="en-US" sz="6000" dirty="0">
                <a:solidFill>
                  <a:srgbClr val="B22033"/>
                </a:solidFill>
                <a:latin typeface="Roboto Condensed"/>
              </a:rPr>
              <a:t> </a:t>
            </a:r>
            <a:r>
              <a:rPr lang="en-US" sz="6000" dirty="0" err="1">
                <a:solidFill>
                  <a:srgbClr val="B22033"/>
                </a:solidFill>
                <a:latin typeface="Roboto Condensed"/>
              </a:rPr>
              <a:t>gặp</a:t>
            </a:r>
            <a:r>
              <a:rPr lang="en-US" sz="6000" dirty="0">
                <a:solidFill>
                  <a:srgbClr val="B22033"/>
                </a:solidFill>
                <a:latin typeface="Roboto Condensed"/>
              </a:rPr>
              <a:t> </a:t>
            </a:r>
            <a:r>
              <a:rPr lang="en-US" sz="6000" dirty="0" err="1">
                <a:solidFill>
                  <a:srgbClr val="B22033"/>
                </a:solidFill>
                <a:latin typeface="Roboto Condensed"/>
              </a:rPr>
              <a:t>gỡ</a:t>
            </a:r>
            <a:r>
              <a:rPr lang="en-US" sz="6000" dirty="0">
                <a:solidFill>
                  <a:srgbClr val="B22033"/>
                </a:solidFill>
                <a:latin typeface="Roboto Condensed"/>
              </a:rPr>
              <a:t> </a:t>
            </a:r>
            <a:r>
              <a:rPr lang="en-US" sz="6000" dirty="0" err="1">
                <a:solidFill>
                  <a:srgbClr val="B22033"/>
                </a:solidFill>
                <a:latin typeface="Roboto Condensed"/>
              </a:rPr>
              <a:t>là</a:t>
            </a:r>
            <a:r>
              <a:rPr lang="en-US" sz="6000" dirty="0">
                <a:solidFill>
                  <a:srgbClr val="B22033"/>
                </a:solidFill>
                <a:latin typeface="Roboto Condensed"/>
              </a:rPr>
              <a:t> </a:t>
            </a:r>
            <a:r>
              <a:rPr lang="en-US" sz="6000" dirty="0" err="1">
                <a:solidFill>
                  <a:srgbClr val="B22033"/>
                </a:solidFill>
                <a:latin typeface="Roboto Condensed"/>
              </a:rPr>
              <a:t>lời</a:t>
            </a:r>
            <a:r>
              <a:rPr lang="en-US" sz="6000" dirty="0">
                <a:solidFill>
                  <a:srgbClr val="B22033"/>
                </a:solidFill>
                <a:latin typeface="Roboto Condensed"/>
              </a:rPr>
              <a:t> </a:t>
            </a:r>
            <a:r>
              <a:rPr lang="en-US" sz="6000" dirty="0" err="1">
                <a:solidFill>
                  <a:srgbClr val="B22033"/>
                </a:solidFill>
                <a:latin typeface="Roboto Condensed"/>
              </a:rPr>
              <a:t>của</a:t>
            </a:r>
            <a:r>
              <a:rPr lang="en-US" sz="6000" dirty="0">
                <a:solidFill>
                  <a:srgbClr val="B22033"/>
                </a:solidFill>
                <a:latin typeface="Roboto Condensed"/>
              </a:rPr>
              <a:t> ai?</a:t>
            </a:r>
          </a:p>
        </p:txBody>
      </p:sp>
      <p:sp>
        <p:nvSpPr>
          <p:cNvPr id="9" name="Freeform 9"/>
          <p:cNvSpPr/>
          <p:nvPr/>
        </p:nvSpPr>
        <p:spPr>
          <a:xfrm>
            <a:off x="-955999" y="6616156"/>
            <a:ext cx="20141184" cy="6680159"/>
          </a:xfrm>
          <a:custGeom>
            <a:avLst/>
            <a:gdLst/>
            <a:ahLst/>
            <a:cxnLst/>
            <a:rect l="l" t="t" r="r" b="b"/>
            <a:pathLst>
              <a:path w="20141184" h="6680159">
                <a:moveTo>
                  <a:pt x="0" y="0"/>
                </a:moveTo>
                <a:lnTo>
                  <a:pt x="20141184" y="0"/>
                </a:lnTo>
                <a:lnTo>
                  <a:pt x="20141184" y="6680160"/>
                </a:lnTo>
                <a:lnTo>
                  <a:pt x="0" y="6680160"/>
                </a:lnTo>
                <a:lnTo>
                  <a:pt x="0" y="0"/>
                </a:lnTo>
                <a:close/>
              </a:path>
            </a:pathLst>
          </a:custGeom>
          <a:blipFill>
            <a:blip r:embed="rId9">
              <a:alphaModFix amt="42000"/>
            </a:blip>
            <a:stretch>
              <a:fillRect/>
            </a:stretch>
          </a:blipFill>
        </p:spPr>
      </p:sp>
      <p:sp>
        <p:nvSpPr>
          <p:cNvPr id="10" name="TextBox 10"/>
          <p:cNvSpPr txBox="1"/>
          <p:nvPr/>
        </p:nvSpPr>
        <p:spPr>
          <a:xfrm>
            <a:off x="6488245" y="3390021"/>
            <a:ext cx="5470936" cy="3851275"/>
          </a:xfrm>
          <a:prstGeom prst="rect">
            <a:avLst/>
          </a:prstGeom>
        </p:spPr>
        <p:txBody>
          <a:bodyPr wrap="square" lIns="0" tIns="0" rIns="0" bIns="0" rtlCol="0" anchor="t">
            <a:spAutoFit/>
          </a:bodyPr>
          <a:lstStyle/>
          <a:p>
            <a:pPr algn="l">
              <a:lnSpc>
                <a:spcPts val="7699"/>
              </a:lnSpc>
              <a:spcBef>
                <a:spcPct val="0"/>
              </a:spcBef>
            </a:pPr>
            <a:r>
              <a:rPr lang="en-US" sz="5499" dirty="0">
                <a:solidFill>
                  <a:srgbClr val="473B3B"/>
                </a:solidFill>
                <a:latin typeface="Roboto Condensed"/>
              </a:rPr>
              <a:t>A. Kim </a:t>
            </a:r>
            <a:r>
              <a:rPr lang="en-US" sz="5499" dirty="0" err="1">
                <a:solidFill>
                  <a:srgbClr val="473B3B"/>
                </a:solidFill>
                <a:latin typeface="Roboto Condensed"/>
              </a:rPr>
              <a:t>Trọng</a:t>
            </a:r>
            <a:endParaRPr lang="en-US" sz="5499" dirty="0">
              <a:solidFill>
                <a:srgbClr val="473B3B"/>
              </a:solidFill>
              <a:latin typeface="Roboto Condensed"/>
            </a:endParaRPr>
          </a:p>
          <a:p>
            <a:pPr algn="l">
              <a:lnSpc>
                <a:spcPts val="7699"/>
              </a:lnSpc>
              <a:spcBef>
                <a:spcPct val="0"/>
              </a:spcBef>
            </a:pPr>
            <a:r>
              <a:rPr lang="en-US" sz="5499" dirty="0">
                <a:solidFill>
                  <a:srgbClr val="473B3B"/>
                </a:solidFill>
                <a:latin typeface="Roboto Condensed"/>
              </a:rPr>
              <a:t>B. </a:t>
            </a:r>
            <a:r>
              <a:rPr lang="en-US" sz="5499" dirty="0" err="1">
                <a:solidFill>
                  <a:srgbClr val="473B3B"/>
                </a:solidFill>
                <a:latin typeface="Roboto Condensed"/>
              </a:rPr>
              <a:t>Người</a:t>
            </a:r>
            <a:r>
              <a:rPr lang="en-US" sz="5499" dirty="0">
                <a:solidFill>
                  <a:srgbClr val="473B3B"/>
                </a:solidFill>
                <a:latin typeface="Roboto Condensed"/>
              </a:rPr>
              <a:t> </a:t>
            </a:r>
            <a:r>
              <a:rPr lang="en-US" sz="5499" dirty="0" err="1">
                <a:solidFill>
                  <a:srgbClr val="473B3B"/>
                </a:solidFill>
                <a:latin typeface="Roboto Condensed"/>
              </a:rPr>
              <a:t>kể</a:t>
            </a:r>
            <a:r>
              <a:rPr lang="en-US" sz="5499" dirty="0">
                <a:solidFill>
                  <a:srgbClr val="473B3B"/>
                </a:solidFill>
                <a:latin typeface="Roboto Condensed"/>
              </a:rPr>
              <a:t> </a:t>
            </a:r>
            <a:r>
              <a:rPr lang="en-US" sz="5499" dirty="0" err="1">
                <a:solidFill>
                  <a:srgbClr val="473B3B"/>
                </a:solidFill>
                <a:latin typeface="Roboto Condensed"/>
              </a:rPr>
              <a:t>chuyện</a:t>
            </a:r>
            <a:endParaRPr lang="en-US" sz="5499" dirty="0">
              <a:solidFill>
                <a:srgbClr val="473B3B"/>
              </a:solidFill>
              <a:latin typeface="Roboto Condensed"/>
            </a:endParaRPr>
          </a:p>
          <a:p>
            <a:pPr algn="l">
              <a:lnSpc>
                <a:spcPts val="7699"/>
              </a:lnSpc>
              <a:spcBef>
                <a:spcPct val="0"/>
              </a:spcBef>
            </a:pPr>
            <a:r>
              <a:rPr lang="en-US" sz="5499" dirty="0">
                <a:solidFill>
                  <a:srgbClr val="473B3B"/>
                </a:solidFill>
                <a:latin typeface="Roboto Condensed"/>
              </a:rPr>
              <a:t>C. </a:t>
            </a:r>
            <a:r>
              <a:rPr lang="en-US" sz="5499" dirty="0" err="1">
                <a:solidFill>
                  <a:srgbClr val="473B3B"/>
                </a:solidFill>
                <a:latin typeface="Roboto Condensed"/>
              </a:rPr>
              <a:t>Thuý</a:t>
            </a:r>
            <a:r>
              <a:rPr lang="en-US" sz="5499" dirty="0">
                <a:solidFill>
                  <a:srgbClr val="473B3B"/>
                </a:solidFill>
                <a:latin typeface="Roboto Condensed"/>
              </a:rPr>
              <a:t> </a:t>
            </a:r>
            <a:r>
              <a:rPr lang="en-US" sz="5499" dirty="0" err="1">
                <a:solidFill>
                  <a:srgbClr val="473B3B"/>
                </a:solidFill>
                <a:latin typeface="Roboto Condensed"/>
              </a:rPr>
              <a:t>Kiều</a:t>
            </a:r>
            <a:endParaRPr lang="en-US" sz="5499" dirty="0">
              <a:solidFill>
                <a:srgbClr val="473B3B"/>
              </a:solidFill>
              <a:latin typeface="Roboto Condensed"/>
            </a:endParaRPr>
          </a:p>
          <a:p>
            <a:pPr algn="l">
              <a:lnSpc>
                <a:spcPts val="7699"/>
              </a:lnSpc>
              <a:spcBef>
                <a:spcPct val="0"/>
              </a:spcBef>
            </a:pPr>
            <a:r>
              <a:rPr lang="en-US" sz="5499" dirty="0">
                <a:solidFill>
                  <a:srgbClr val="473B3B"/>
                </a:solidFill>
                <a:latin typeface="Roboto Condensed"/>
              </a:rPr>
              <a:t>D. </a:t>
            </a:r>
            <a:r>
              <a:rPr lang="en-US" sz="5499" dirty="0" err="1">
                <a:solidFill>
                  <a:srgbClr val="473B3B"/>
                </a:solidFill>
                <a:latin typeface="Roboto Condensed"/>
              </a:rPr>
              <a:t>Vương</a:t>
            </a:r>
            <a:r>
              <a:rPr lang="en-US" sz="5499" dirty="0">
                <a:solidFill>
                  <a:srgbClr val="473B3B"/>
                </a:solidFill>
                <a:latin typeface="Roboto Condensed"/>
              </a:rPr>
              <a:t> Quan</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flipH="1">
            <a:off x="0" y="0"/>
            <a:ext cx="18288000"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3"/>
            <a:stretch>
              <a:fillRect/>
            </a:stretch>
          </a:blipFill>
        </p:spPr>
      </p:sp>
      <p:sp>
        <p:nvSpPr>
          <p:cNvPr id="3" name="Freeform 3"/>
          <p:cNvSpPr/>
          <p:nvPr/>
        </p:nvSpPr>
        <p:spPr>
          <a:xfrm>
            <a:off x="-1112550" y="-1231400"/>
            <a:ext cx="2310400" cy="2310400"/>
          </a:xfrm>
          <a:custGeom>
            <a:avLst/>
            <a:gdLst/>
            <a:ahLst/>
            <a:cxnLst/>
            <a:rect l="l" t="t" r="r" b="b"/>
            <a:pathLst>
              <a:path w="2310400" h="2310400">
                <a:moveTo>
                  <a:pt x="0" y="0"/>
                </a:moveTo>
                <a:lnTo>
                  <a:pt x="2310400" y="0"/>
                </a:lnTo>
                <a:lnTo>
                  <a:pt x="2310400" y="2310400"/>
                </a:lnTo>
                <a:lnTo>
                  <a:pt x="0" y="2310400"/>
                </a:lnTo>
                <a:lnTo>
                  <a:pt x="0" y="0"/>
                </a:lnTo>
                <a:close/>
              </a:path>
            </a:pathLst>
          </a:custGeom>
          <a:blipFill>
            <a:blip r:embed="rId4"/>
            <a:stretch>
              <a:fillRect/>
            </a:stretch>
          </a:blipFill>
        </p:spPr>
      </p:sp>
      <p:sp>
        <p:nvSpPr>
          <p:cNvPr id="4" name="Freeform 4"/>
          <p:cNvSpPr/>
          <p:nvPr/>
        </p:nvSpPr>
        <p:spPr>
          <a:xfrm rot="-1500471" flipH="1">
            <a:off x="-891884" y="6099456"/>
            <a:ext cx="2919068" cy="5068257"/>
          </a:xfrm>
          <a:custGeom>
            <a:avLst/>
            <a:gdLst/>
            <a:ahLst/>
            <a:cxnLst/>
            <a:rect l="l" t="t" r="r" b="b"/>
            <a:pathLst>
              <a:path w="2919068" h="5068257">
                <a:moveTo>
                  <a:pt x="2919068" y="0"/>
                </a:moveTo>
                <a:lnTo>
                  <a:pt x="0" y="0"/>
                </a:lnTo>
                <a:lnTo>
                  <a:pt x="0" y="5068256"/>
                </a:lnTo>
                <a:lnTo>
                  <a:pt x="2919068" y="5068256"/>
                </a:lnTo>
                <a:lnTo>
                  <a:pt x="2919068" y="0"/>
                </a:lnTo>
                <a:close/>
              </a:path>
            </a:pathLst>
          </a:custGeom>
          <a:blipFill>
            <a:blip r:embed="rId5"/>
            <a:stretch>
              <a:fillRect/>
            </a:stretch>
          </a:blipFill>
        </p:spPr>
      </p:sp>
      <p:sp>
        <p:nvSpPr>
          <p:cNvPr id="5" name="Freeform 5"/>
          <p:cNvSpPr/>
          <p:nvPr/>
        </p:nvSpPr>
        <p:spPr>
          <a:xfrm rot="-155221">
            <a:off x="16534549" y="-410501"/>
            <a:ext cx="4825850" cy="11108001"/>
          </a:xfrm>
          <a:custGeom>
            <a:avLst/>
            <a:gdLst/>
            <a:ahLst/>
            <a:cxnLst/>
            <a:rect l="l" t="t" r="r" b="b"/>
            <a:pathLst>
              <a:path w="4825850" h="11108001">
                <a:moveTo>
                  <a:pt x="0" y="0"/>
                </a:moveTo>
                <a:lnTo>
                  <a:pt x="4825850" y="0"/>
                </a:lnTo>
                <a:lnTo>
                  <a:pt x="4825850" y="11108002"/>
                </a:lnTo>
                <a:lnTo>
                  <a:pt x="0" y="11108002"/>
                </a:lnTo>
                <a:lnTo>
                  <a:pt x="0" y="0"/>
                </a:lnTo>
                <a:close/>
              </a:path>
            </a:pathLst>
          </a:custGeom>
          <a:blipFill>
            <a:blip r:embed="rId6"/>
            <a:stretch>
              <a:fillRect l="-3552" r="-9036" b="-4849"/>
            </a:stretch>
          </a:blipFill>
        </p:spPr>
      </p:sp>
      <p:sp>
        <p:nvSpPr>
          <p:cNvPr id="6" name="Freeform 6"/>
          <p:cNvSpPr/>
          <p:nvPr/>
        </p:nvSpPr>
        <p:spPr>
          <a:xfrm>
            <a:off x="-29407" y="0"/>
            <a:ext cx="2116214" cy="1231970"/>
          </a:xfrm>
          <a:custGeom>
            <a:avLst/>
            <a:gdLst/>
            <a:ahLst/>
            <a:cxnLst/>
            <a:rect l="l" t="t" r="r" b="b"/>
            <a:pathLst>
              <a:path w="2116214" h="1231970">
                <a:moveTo>
                  <a:pt x="0" y="0"/>
                </a:moveTo>
                <a:lnTo>
                  <a:pt x="2116214" y="0"/>
                </a:lnTo>
                <a:lnTo>
                  <a:pt x="2116214" y="1231970"/>
                </a:lnTo>
                <a:lnTo>
                  <a:pt x="0" y="1231970"/>
                </a:lnTo>
                <a:lnTo>
                  <a:pt x="0" y="0"/>
                </a:lnTo>
                <a:close/>
              </a:path>
            </a:pathLst>
          </a:custGeom>
          <a:blipFill>
            <a:blip r:embed="rId7"/>
            <a:stretch>
              <a:fillRect/>
            </a:stretch>
          </a:blipFill>
        </p:spPr>
      </p:sp>
      <p:pic>
        <p:nvPicPr>
          <p:cNvPr id="7" name="Picture 7"/>
          <p:cNvPicPr>
            <a:picLocks noChangeAspect="1"/>
          </p:cNvPicPr>
          <p:nvPr/>
        </p:nvPicPr>
        <p:blipFill>
          <a:blip r:embed="rId8"/>
          <a:srcRect/>
          <a:stretch>
            <a:fillRect/>
          </a:stretch>
        </p:blipFill>
        <p:spPr>
          <a:xfrm>
            <a:off x="567650" y="2627425"/>
            <a:ext cx="1433670" cy="867370"/>
          </a:xfrm>
          <a:prstGeom prst="rect">
            <a:avLst/>
          </a:prstGeom>
        </p:spPr>
      </p:pic>
      <p:sp>
        <p:nvSpPr>
          <p:cNvPr id="8" name="TextBox 8"/>
          <p:cNvSpPr txBox="1"/>
          <p:nvPr/>
        </p:nvSpPr>
        <p:spPr>
          <a:xfrm>
            <a:off x="838201" y="1098620"/>
            <a:ext cx="15516422" cy="1000274"/>
          </a:xfrm>
          <a:prstGeom prst="rect">
            <a:avLst/>
          </a:prstGeom>
        </p:spPr>
        <p:txBody>
          <a:bodyPr wrap="square" lIns="0" tIns="0" rIns="0" bIns="0" rtlCol="0" anchor="t">
            <a:spAutoFit/>
          </a:bodyPr>
          <a:lstStyle/>
          <a:p>
            <a:pPr algn="ctr">
              <a:lnSpc>
                <a:spcPts val="8400"/>
              </a:lnSpc>
              <a:spcBef>
                <a:spcPct val="0"/>
              </a:spcBef>
            </a:pPr>
            <a:r>
              <a:rPr lang="en-US" sz="6000" dirty="0" err="1">
                <a:solidFill>
                  <a:srgbClr val="B22033"/>
                </a:solidFill>
                <a:latin typeface="Roboto Condensed Bold"/>
              </a:rPr>
              <a:t>Câu</a:t>
            </a:r>
            <a:r>
              <a:rPr lang="en-US" sz="6000" dirty="0">
                <a:solidFill>
                  <a:srgbClr val="B22033"/>
                </a:solidFill>
                <a:latin typeface="Roboto Condensed Bold"/>
              </a:rPr>
              <a:t> 2</a:t>
            </a:r>
            <a:r>
              <a:rPr lang="en-US" sz="6000" dirty="0">
                <a:solidFill>
                  <a:srgbClr val="B22033"/>
                </a:solidFill>
                <a:latin typeface="Roboto Condensed"/>
              </a:rPr>
              <a:t>. </a:t>
            </a:r>
            <a:r>
              <a:rPr lang="en-US" sz="6000" dirty="0" err="1">
                <a:solidFill>
                  <a:srgbClr val="B22033"/>
                </a:solidFill>
                <a:latin typeface="Roboto Condensed"/>
              </a:rPr>
              <a:t>Văn</a:t>
            </a:r>
            <a:r>
              <a:rPr lang="en-US" sz="6000" dirty="0">
                <a:solidFill>
                  <a:srgbClr val="B22033"/>
                </a:solidFill>
                <a:latin typeface="Roboto Condensed"/>
              </a:rPr>
              <a:t> </a:t>
            </a:r>
            <a:r>
              <a:rPr lang="en-US" sz="6000" dirty="0" err="1">
                <a:solidFill>
                  <a:srgbClr val="B22033"/>
                </a:solidFill>
                <a:latin typeface="Roboto Condensed"/>
              </a:rPr>
              <a:t>bản</a:t>
            </a:r>
            <a:r>
              <a:rPr lang="en-US" sz="6000" dirty="0">
                <a:solidFill>
                  <a:srgbClr val="B22033"/>
                </a:solidFill>
                <a:latin typeface="Roboto Condensed"/>
              </a:rPr>
              <a:t> Kim - </a:t>
            </a:r>
            <a:r>
              <a:rPr lang="en-US" sz="6000" dirty="0" err="1">
                <a:solidFill>
                  <a:srgbClr val="B22033"/>
                </a:solidFill>
                <a:latin typeface="Roboto Condensed"/>
              </a:rPr>
              <a:t>Kiều</a:t>
            </a:r>
            <a:r>
              <a:rPr lang="en-US" sz="6000" dirty="0">
                <a:solidFill>
                  <a:srgbClr val="B22033"/>
                </a:solidFill>
                <a:latin typeface="Roboto Condensed"/>
              </a:rPr>
              <a:t> </a:t>
            </a:r>
            <a:r>
              <a:rPr lang="en-US" sz="6000" dirty="0" err="1">
                <a:solidFill>
                  <a:srgbClr val="B22033"/>
                </a:solidFill>
                <a:latin typeface="Roboto Condensed"/>
              </a:rPr>
              <a:t>gặp</a:t>
            </a:r>
            <a:r>
              <a:rPr lang="en-US" sz="6000" dirty="0">
                <a:solidFill>
                  <a:srgbClr val="B22033"/>
                </a:solidFill>
                <a:latin typeface="Roboto Condensed"/>
              </a:rPr>
              <a:t> </a:t>
            </a:r>
            <a:r>
              <a:rPr lang="en-US" sz="6000" dirty="0" err="1">
                <a:solidFill>
                  <a:srgbClr val="B22033"/>
                </a:solidFill>
                <a:latin typeface="Roboto Condensed"/>
              </a:rPr>
              <a:t>gỡ</a:t>
            </a:r>
            <a:r>
              <a:rPr lang="en-US" sz="6000" dirty="0">
                <a:solidFill>
                  <a:srgbClr val="B22033"/>
                </a:solidFill>
                <a:latin typeface="Roboto Condensed"/>
              </a:rPr>
              <a:t> </a:t>
            </a:r>
            <a:r>
              <a:rPr lang="en-US" sz="6000" dirty="0" err="1">
                <a:solidFill>
                  <a:srgbClr val="B22033"/>
                </a:solidFill>
                <a:latin typeface="Roboto Condensed"/>
              </a:rPr>
              <a:t>kể</a:t>
            </a:r>
            <a:r>
              <a:rPr lang="en-US" sz="6000" dirty="0">
                <a:solidFill>
                  <a:srgbClr val="B22033"/>
                </a:solidFill>
                <a:latin typeface="Roboto Condensed"/>
              </a:rPr>
              <a:t> </a:t>
            </a:r>
            <a:r>
              <a:rPr lang="en-US" sz="6000" dirty="0" err="1">
                <a:solidFill>
                  <a:srgbClr val="B22033"/>
                </a:solidFill>
                <a:latin typeface="Roboto Condensed"/>
              </a:rPr>
              <a:t>về</a:t>
            </a:r>
            <a:r>
              <a:rPr lang="en-US" sz="6000" dirty="0">
                <a:solidFill>
                  <a:srgbClr val="B22033"/>
                </a:solidFill>
                <a:latin typeface="Roboto Condensed"/>
              </a:rPr>
              <a:t> </a:t>
            </a:r>
            <a:r>
              <a:rPr lang="en-US" sz="6000" dirty="0" err="1">
                <a:solidFill>
                  <a:srgbClr val="B22033"/>
                </a:solidFill>
                <a:latin typeface="Roboto Condensed"/>
              </a:rPr>
              <a:t>sự</a:t>
            </a:r>
            <a:r>
              <a:rPr lang="en-US" sz="6000" dirty="0">
                <a:solidFill>
                  <a:srgbClr val="B22033"/>
                </a:solidFill>
                <a:latin typeface="Roboto Condensed"/>
              </a:rPr>
              <a:t> </a:t>
            </a:r>
            <a:r>
              <a:rPr lang="en-US" sz="6000" dirty="0" err="1">
                <a:solidFill>
                  <a:srgbClr val="B22033"/>
                </a:solidFill>
                <a:latin typeface="Roboto Condensed"/>
              </a:rPr>
              <a:t>việc</a:t>
            </a:r>
            <a:r>
              <a:rPr lang="en-US" sz="6000" dirty="0">
                <a:solidFill>
                  <a:srgbClr val="B22033"/>
                </a:solidFill>
                <a:latin typeface="Roboto Condensed"/>
              </a:rPr>
              <a:t> </a:t>
            </a:r>
            <a:r>
              <a:rPr lang="en-US" sz="6000" dirty="0" err="1">
                <a:solidFill>
                  <a:srgbClr val="B22033"/>
                </a:solidFill>
                <a:latin typeface="Roboto Condensed"/>
              </a:rPr>
              <a:t>gì</a:t>
            </a:r>
            <a:r>
              <a:rPr lang="en-US" sz="6000" dirty="0">
                <a:solidFill>
                  <a:srgbClr val="B22033"/>
                </a:solidFill>
                <a:latin typeface="Roboto Condensed"/>
              </a:rPr>
              <a:t>?</a:t>
            </a:r>
          </a:p>
        </p:txBody>
      </p:sp>
      <p:sp>
        <p:nvSpPr>
          <p:cNvPr id="9" name="Freeform 9"/>
          <p:cNvSpPr/>
          <p:nvPr/>
        </p:nvSpPr>
        <p:spPr>
          <a:xfrm>
            <a:off x="-926592" y="6644857"/>
            <a:ext cx="20141184" cy="6680159"/>
          </a:xfrm>
          <a:custGeom>
            <a:avLst/>
            <a:gdLst/>
            <a:ahLst/>
            <a:cxnLst/>
            <a:rect l="l" t="t" r="r" b="b"/>
            <a:pathLst>
              <a:path w="20141184" h="6680159">
                <a:moveTo>
                  <a:pt x="0" y="0"/>
                </a:moveTo>
                <a:lnTo>
                  <a:pt x="20141184" y="0"/>
                </a:lnTo>
                <a:lnTo>
                  <a:pt x="20141184" y="6680159"/>
                </a:lnTo>
                <a:lnTo>
                  <a:pt x="0" y="6680159"/>
                </a:lnTo>
                <a:lnTo>
                  <a:pt x="0" y="0"/>
                </a:lnTo>
                <a:close/>
              </a:path>
            </a:pathLst>
          </a:custGeom>
          <a:blipFill>
            <a:blip r:embed="rId9">
              <a:alphaModFix amt="42000"/>
            </a:blip>
            <a:stretch>
              <a:fillRect/>
            </a:stretch>
          </a:blipFill>
        </p:spPr>
      </p:sp>
      <p:sp>
        <p:nvSpPr>
          <p:cNvPr id="10" name="TextBox 10"/>
          <p:cNvSpPr txBox="1"/>
          <p:nvPr/>
        </p:nvSpPr>
        <p:spPr>
          <a:xfrm>
            <a:off x="1028700" y="2522650"/>
            <a:ext cx="16524104" cy="5682615"/>
          </a:xfrm>
          <a:prstGeom prst="rect">
            <a:avLst/>
          </a:prstGeom>
        </p:spPr>
        <p:txBody>
          <a:bodyPr lIns="0" tIns="0" rIns="0" bIns="0" rtlCol="0" anchor="t">
            <a:spAutoFit/>
          </a:bodyPr>
          <a:lstStyle/>
          <a:p>
            <a:pPr algn="just">
              <a:lnSpc>
                <a:spcPts val="7559"/>
              </a:lnSpc>
              <a:spcBef>
                <a:spcPct val="0"/>
              </a:spcBef>
            </a:pPr>
            <a:r>
              <a:rPr lang="en-US" sz="5400" dirty="0">
                <a:solidFill>
                  <a:srgbClr val="473B3B"/>
                </a:solidFill>
                <a:latin typeface="Roboto Condensed"/>
              </a:rPr>
              <a:t>A. </a:t>
            </a:r>
            <a:r>
              <a:rPr lang="en-US" sz="5400" dirty="0" err="1">
                <a:solidFill>
                  <a:srgbClr val="473B3B"/>
                </a:solidFill>
                <a:latin typeface="Roboto Condensed"/>
              </a:rPr>
              <a:t>Thuý</a:t>
            </a:r>
            <a:r>
              <a:rPr lang="en-US" sz="5400" dirty="0">
                <a:solidFill>
                  <a:srgbClr val="473B3B"/>
                </a:solidFill>
                <a:latin typeface="Roboto Condensed"/>
              </a:rPr>
              <a:t> </a:t>
            </a:r>
            <a:r>
              <a:rPr lang="en-US" sz="5400" dirty="0" err="1">
                <a:solidFill>
                  <a:srgbClr val="473B3B"/>
                </a:solidFill>
                <a:latin typeface="Roboto Condensed"/>
              </a:rPr>
              <a:t>Kiều</a:t>
            </a:r>
            <a:r>
              <a:rPr lang="en-US" sz="5400" dirty="0">
                <a:solidFill>
                  <a:srgbClr val="473B3B"/>
                </a:solidFill>
                <a:latin typeface="Roboto Condensed"/>
              </a:rPr>
              <a:t> </a:t>
            </a:r>
            <a:r>
              <a:rPr lang="en-US" sz="5400" dirty="0" err="1">
                <a:solidFill>
                  <a:srgbClr val="473B3B"/>
                </a:solidFill>
                <a:latin typeface="Roboto Condensed"/>
              </a:rPr>
              <a:t>gặp</a:t>
            </a:r>
            <a:r>
              <a:rPr lang="en-US" sz="5400" dirty="0">
                <a:solidFill>
                  <a:srgbClr val="473B3B"/>
                </a:solidFill>
                <a:latin typeface="Roboto Condensed"/>
              </a:rPr>
              <a:t> Kim </a:t>
            </a:r>
            <a:r>
              <a:rPr lang="en-US" sz="5400" dirty="0" err="1">
                <a:solidFill>
                  <a:srgbClr val="473B3B"/>
                </a:solidFill>
                <a:latin typeface="Roboto Condensed"/>
              </a:rPr>
              <a:t>Trọng</a:t>
            </a:r>
            <a:r>
              <a:rPr lang="en-US" sz="5400" dirty="0">
                <a:solidFill>
                  <a:srgbClr val="473B3B"/>
                </a:solidFill>
                <a:latin typeface="Roboto Condensed"/>
              </a:rPr>
              <a:t> </a:t>
            </a:r>
            <a:r>
              <a:rPr lang="en-US" sz="5400" dirty="0" err="1">
                <a:solidFill>
                  <a:srgbClr val="473B3B"/>
                </a:solidFill>
                <a:latin typeface="Roboto Condensed"/>
              </a:rPr>
              <a:t>trong</a:t>
            </a:r>
            <a:r>
              <a:rPr lang="en-US" sz="5400" dirty="0">
                <a:solidFill>
                  <a:srgbClr val="473B3B"/>
                </a:solidFill>
                <a:latin typeface="Roboto Condensed"/>
              </a:rPr>
              <a:t> </a:t>
            </a:r>
            <a:r>
              <a:rPr lang="en-US" sz="5400" dirty="0" err="1">
                <a:solidFill>
                  <a:srgbClr val="473B3B"/>
                </a:solidFill>
                <a:latin typeface="Roboto Condensed"/>
              </a:rPr>
              <a:t>tiết</a:t>
            </a:r>
            <a:r>
              <a:rPr lang="en-US" sz="5400" dirty="0">
                <a:solidFill>
                  <a:srgbClr val="473B3B"/>
                </a:solidFill>
                <a:latin typeface="Roboto Condensed"/>
              </a:rPr>
              <a:t> Thanh </a:t>
            </a:r>
            <a:r>
              <a:rPr lang="en-US" sz="5400" dirty="0" err="1">
                <a:solidFill>
                  <a:srgbClr val="473B3B"/>
                </a:solidFill>
                <a:latin typeface="Roboto Condensed"/>
              </a:rPr>
              <a:t>minh</a:t>
            </a:r>
            <a:endParaRPr lang="en-US" sz="5400" dirty="0">
              <a:solidFill>
                <a:srgbClr val="473B3B"/>
              </a:solidFill>
              <a:latin typeface="Roboto Condensed"/>
            </a:endParaRPr>
          </a:p>
          <a:p>
            <a:pPr algn="just">
              <a:lnSpc>
                <a:spcPts val="7559"/>
              </a:lnSpc>
              <a:spcBef>
                <a:spcPct val="0"/>
              </a:spcBef>
            </a:pPr>
            <a:r>
              <a:rPr lang="en-US" sz="5400" dirty="0">
                <a:solidFill>
                  <a:srgbClr val="473B3B"/>
                </a:solidFill>
                <a:latin typeface="Roboto Condensed"/>
              </a:rPr>
              <a:t>B. </a:t>
            </a:r>
            <a:r>
              <a:rPr lang="en-US" sz="5400" dirty="0" err="1">
                <a:solidFill>
                  <a:srgbClr val="473B3B"/>
                </a:solidFill>
                <a:latin typeface="Roboto Condensed"/>
              </a:rPr>
              <a:t>Thuý</a:t>
            </a:r>
            <a:r>
              <a:rPr lang="en-US" sz="5400" dirty="0">
                <a:solidFill>
                  <a:srgbClr val="473B3B"/>
                </a:solidFill>
                <a:latin typeface="Roboto Condensed"/>
              </a:rPr>
              <a:t> </a:t>
            </a:r>
            <a:r>
              <a:rPr lang="en-US" sz="5400" dirty="0" err="1">
                <a:solidFill>
                  <a:srgbClr val="473B3B"/>
                </a:solidFill>
                <a:latin typeface="Roboto Condensed"/>
              </a:rPr>
              <a:t>Kiều</a:t>
            </a:r>
            <a:r>
              <a:rPr lang="en-US" sz="5400" dirty="0">
                <a:solidFill>
                  <a:srgbClr val="473B3B"/>
                </a:solidFill>
                <a:latin typeface="Roboto Condensed"/>
              </a:rPr>
              <a:t> </a:t>
            </a:r>
            <a:r>
              <a:rPr lang="en-US" sz="5400" dirty="0" err="1">
                <a:solidFill>
                  <a:srgbClr val="473B3B"/>
                </a:solidFill>
                <a:latin typeface="Roboto Condensed"/>
              </a:rPr>
              <a:t>cùng</a:t>
            </a:r>
            <a:r>
              <a:rPr lang="en-US" sz="5400" dirty="0">
                <a:solidFill>
                  <a:srgbClr val="473B3B"/>
                </a:solidFill>
                <a:latin typeface="Roboto Condensed"/>
              </a:rPr>
              <a:t> </a:t>
            </a:r>
            <a:r>
              <a:rPr lang="en-US" sz="5400" dirty="0" err="1">
                <a:solidFill>
                  <a:srgbClr val="473B3B"/>
                </a:solidFill>
                <a:latin typeface="Roboto Condensed"/>
              </a:rPr>
              <a:t>các</a:t>
            </a:r>
            <a:r>
              <a:rPr lang="en-US" sz="5400" dirty="0">
                <a:solidFill>
                  <a:srgbClr val="473B3B"/>
                </a:solidFill>
                <a:latin typeface="Roboto Condensed"/>
              </a:rPr>
              <a:t> </a:t>
            </a:r>
            <a:r>
              <a:rPr lang="en-US" sz="5400" dirty="0" err="1">
                <a:solidFill>
                  <a:srgbClr val="473B3B"/>
                </a:solidFill>
                <a:latin typeface="Roboto Condensed"/>
              </a:rPr>
              <a:t>em</a:t>
            </a:r>
            <a:r>
              <a:rPr lang="en-US" sz="5400" dirty="0">
                <a:solidFill>
                  <a:srgbClr val="473B3B"/>
                </a:solidFill>
                <a:latin typeface="Roboto Condensed"/>
              </a:rPr>
              <a:t> </a:t>
            </a:r>
            <a:r>
              <a:rPr lang="en-US" sz="5400" dirty="0" err="1">
                <a:solidFill>
                  <a:srgbClr val="473B3B"/>
                </a:solidFill>
                <a:latin typeface="Roboto Condensed"/>
              </a:rPr>
              <a:t>đi</a:t>
            </a:r>
            <a:r>
              <a:rPr lang="en-US" sz="5400" dirty="0">
                <a:solidFill>
                  <a:srgbClr val="473B3B"/>
                </a:solidFill>
                <a:latin typeface="Roboto Condensed"/>
              </a:rPr>
              <a:t> </a:t>
            </a:r>
            <a:r>
              <a:rPr lang="en-US" sz="5400" dirty="0" err="1">
                <a:solidFill>
                  <a:srgbClr val="473B3B"/>
                </a:solidFill>
                <a:latin typeface="Roboto Condensed"/>
              </a:rPr>
              <a:t>tảo</a:t>
            </a:r>
            <a:r>
              <a:rPr lang="en-US" sz="5400" dirty="0">
                <a:solidFill>
                  <a:srgbClr val="473B3B"/>
                </a:solidFill>
                <a:latin typeface="Roboto Condensed"/>
              </a:rPr>
              <a:t> </a:t>
            </a:r>
            <a:r>
              <a:rPr lang="en-US" sz="5400" dirty="0" err="1">
                <a:solidFill>
                  <a:srgbClr val="473B3B"/>
                </a:solidFill>
                <a:latin typeface="Roboto Condensed"/>
              </a:rPr>
              <a:t>mộ</a:t>
            </a:r>
            <a:r>
              <a:rPr lang="en-US" sz="5400" dirty="0">
                <a:solidFill>
                  <a:srgbClr val="473B3B"/>
                </a:solidFill>
                <a:latin typeface="Roboto Condensed"/>
              </a:rPr>
              <a:t> </a:t>
            </a:r>
            <a:r>
              <a:rPr lang="en-US" sz="5400" dirty="0" err="1">
                <a:solidFill>
                  <a:srgbClr val="473B3B"/>
                </a:solidFill>
                <a:latin typeface="Roboto Condensed"/>
              </a:rPr>
              <a:t>trong</a:t>
            </a:r>
            <a:r>
              <a:rPr lang="en-US" sz="5400" dirty="0">
                <a:solidFill>
                  <a:srgbClr val="473B3B"/>
                </a:solidFill>
                <a:latin typeface="Roboto Condensed"/>
              </a:rPr>
              <a:t> </a:t>
            </a:r>
            <a:r>
              <a:rPr lang="en-US" sz="5400" dirty="0" err="1">
                <a:solidFill>
                  <a:srgbClr val="473B3B"/>
                </a:solidFill>
                <a:latin typeface="Roboto Condensed"/>
              </a:rPr>
              <a:t>tiết</a:t>
            </a:r>
            <a:r>
              <a:rPr lang="en-US" sz="5400" dirty="0">
                <a:solidFill>
                  <a:srgbClr val="473B3B"/>
                </a:solidFill>
                <a:latin typeface="Roboto Condensed"/>
              </a:rPr>
              <a:t> Thanh </a:t>
            </a:r>
            <a:r>
              <a:rPr lang="en-US" sz="5400" dirty="0" err="1">
                <a:solidFill>
                  <a:srgbClr val="473B3B"/>
                </a:solidFill>
                <a:latin typeface="Roboto Condensed"/>
              </a:rPr>
              <a:t>minh</a:t>
            </a:r>
            <a:r>
              <a:rPr lang="en-US" sz="5400" dirty="0">
                <a:solidFill>
                  <a:srgbClr val="473B3B"/>
                </a:solidFill>
                <a:latin typeface="Roboto Condensed"/>
              </a:rPr>
              <a:t>.</a:t>
            </a:r>
          </a:p>
          <a:p>
            <a:pPr algn="just">
              <a:lnSpc>
                <a:spcPts val="7559"/>
              </a:lnSpc>
              <a:spcBef>
                <a:spcPct val="0"/>
              </a:spcBef>
            </a:pPr>
            <a:r>
              <a:rPr lang="en-US" sz="5400" dirty="0">
                <a:solidFill>
                  <a:srgbClr val="473B3B"/>
                </a:solidFill>
                <a:latin typeface="Roboto Condensed"/>
              </a:rPr>
              <a:t>C. </a:t>
            </a:r>
            <a:r>
              <a:rPr lang="en-US" sz="5400" dirty="0" err="1">
                <a:solidFill>
                  <a:srgbClr val="473B3B"/>
                </a:solidFill>
                <a:latin typeface="Roboto Condensed"/>
              </a:rPr>
              <a:t>Vương</a:t>
            </a:r>
            <a:r>
              <a:rPr lang="en-US" sz="5400" dirty="0">
                <a:solidFill>
                  <a:srgbClr val="473B3B"/>
                </a:solidFill>
                <a:latin typeface="Roboto Condensed"/>
              </a:rPr>
              <a:t> Quan </a:t>
            </a:r>
            <a:r>
              <a:rPr lang="en-US" sz="5400" dirty="0" err="1">
                <a:solidFill>
                  <a:srgbClr val="473B3B"/>
                </a:solidFill>
                <a:latin typeface="Roboto Condensed"/>
              </a:rPr>
              <a:t>giới</a:t>
            </a:r>
            <a:r>
              <a:rPr lang="en-US" sz="5400" dirty="0">
                <a:solidFill>
                  <a:srgbClr val="473B3B"/>
                </a:solidFill>
                <a:latin typeface="Roboto Condensed"/>
              </a:rPr>
              <a:t> </a:t>
            </a:r>
            <a:r>
              <a:rPr lang="en-US" sz="5400" dirty="0" err="1">
                <a:solidFill>
                  <a:srgbClr val="473B3B"/>
                </a:solidFill>
                <a:latin typeface="Roboto Condensed"/>
              </a:rPr>
              <a:t>thiệu</a:t>
            </a:r>
            <a:r>
              <a:rPr lang="en-US" sz="5400" dirty="0">
                <a:solidFill>
                  <a:srgbClr val="473B3B"/>
                </a:solidFill>
                <a:latin typeface="Roboto Condensed"/>
              </a:rPr>
              <a:t> Kim </a:t>
            </a:r>
            <a:r>
              <a:rPr lang="en-US" sz="5400" dirty="0" err="1">
                <a:solidFill>
                  <a:srgbClr val="473B3B"/>
                </a:solidFill>
                <a:latin typeface="Roboto Condensed"/>
              </a:rPr>
              <a:t>Trọng</a:t>
            </a:r>
            <a:r>
              <a:rPr lang="en-US" sz="5400" dirty="0">
                <a:solidFill>
                  <a:srgbClr val="473B3B"/>
                </a:solidFill>
                <a:latin typeface="Roboto Condensed"/>
              </a:rPr>
              <a:t> </a:t>
            </a:r>
            <a:r>
              <a:rPr lang="en-US" sz="5400" dirty="0" err="1">
                <a:solidFill>
                  <a:srgbClr val="473B3B"/>
                </a:solidFill>
                <a:latin typeface="Roboto Condensed"/>
              </a:rPr>
              <a:t>với</a:t>
            </a:r>
            <a:r>
              <a:rPr lang="en-US" sz="5400" dirty="0">
                <a:solidFill>
                  <a:srgbClr val="473B3B"/>
                </a:solidFill>
                <a:latin typeface="Roboto Condensed"/>
              </a:rPr>
              <a:t> </a:t>
            </a:r>
            <a:r>
              <a:rPr lang="en-US" sz="5400" dirty="0" err="1">
                <a:solidFill>
                  <a:srgbClr val="473B3B"/>
                </a:solidFill>
                <a:latin typeface="Roboto Condensed"/>
              </a:rPr>
              <a:t>chị</a:t>
            </a:r>
            <a:r>
              <a:rPr lang="en-US" sz="5400" dirty="0">
                <a:solidFill>
                  <a:srgbClr val="473B3B"/>
                </a:solidFill>
                <a:latin typeface="Roboto Condensed"/>
              </a:rPr>
              <a:t> </a:t>
            </a:r>
            <a:r>
              <a:rPr lang="en-US" sz="5400" dirty="0" err="1">
                <a:solidFill>
                  <a:srgbClr val="473B3B"/>
                </a:solidFill>
                <a:latin typeface="Roboto Condensed"/>
              </a:rPr>
              <a:t>em</a:t>
            </a:r>
            <a:r>
              <a:rPr lang="en-US" sz="5400" dirty="0">
                <a:solidFill>
                  <a:srgbClr val="473B3B"/>
                </a:solidFill>
                <a:latin typeface="Roboto Condensed"/>
              </a:rPr>
              <a:t> </a:t>
            </a:r>
            <a:r>
              <a:rPr lang="en-US" sz="5400" dirty="0" err="1">
                <a:solidFill>
                  <a:srgbClr val="473B3B"/>
                </a:solidFill>
                <a:latin typeface="Roboto Condensed"/>
              </a:rPr>
              <a:t>Thuý</a:t>
            </a:r>
            <a:r>
              <a:rPr lang="en-US" sz="5400" dirty="0">
                <a:solidFill>
                  <a:srgbClr val="473B3B"/>
                </a:solidFill>
                <a:latin typeface="Roboto Condensed"/>
              </a:rPr>
              <a:t> </a:t>
            </a:r>
            <a:r>
              <a:rPr lang="en-US" sz="5400" dirty="0" err="1">
                <a:solidFill>
                  <a:srgbClr val="473B3B"/>
                </a:solidFill>
                <a:latin typeface="Roboto Condensed"/>
              </a:rPr>
              <a:t>Kiều</a:t>
            </a:r>
            <a:r>
              <a:rPr lang="en-US" sz="5400" dirty="0">
                <a:solidFill>
                  <a:srgbClr val="473B3B"/>
                </a:solidFill>
                <a:latin typeface="Roboto Condensed"/>
              </a:rPr>
              <a:t>.</a:t>
            </a:r>
          </a:p>
          <a:p>
            <a:pPr algn="just">
              <a:lnSpc>
                <a:spcPts val="7559"/>
              </a:lnSpc>
              <a:spcBef>
                <a:spcPct val="0"/>
              </a:spcBef>
            </a:pPr>
            <a:r>
              <a:rPr lang="en-US" sz="5400" dirty="0">
                <a:solidFill>
                  <a:srgbClr val="473B3B"/>
                </a:solidFill>
                <a:latin typeface="Roboto Condensed"/>
              </a:rPr>
              <a:t>D. </a:t>
            </a:r>
            <a:r>
              <a:rPr lang="en-US" sz="5400" dirty="0" err="1">
                <a:solidFill>
                  <a:srgbClr val="473B3B"/>
                </a:solidFill>
                <a:latin typeface="Roboto Condensed"/>
              </a:rPr>
              <a:t>Chị</a:t>
            </a:r>
            <a:r>
              <a:rPr lang="en-US" sz="5400" dirty="0">
                <a:solidFill>
                  <a:srgbClr val="473B3B"/>
                </a:solidFill>
                <a:latin typeface="Roboto Condensed"/>
              </a:rPr>
              <a:t> </a:t>
            </a:r>
            <a:r>
              <a:rPr lang="en-US" sz="5400" dirty="0" err="1">
                <a:solidFill>
                  <a:srgbClr val="473B3B"/>
                </a:solidFill>
                <a:latin typeface="Roboto Condensed"/>
              </a:rPr>
              <a:t>em</a:t>
            </a:r>
            <a:r>
              <a:rPr lang="en-US" sz="5400" dirty="0">
                <a:solidFill>
                  <a:srgbClr val="473B3B"/>
                </a:solidFill>
                <a:latin typeface="Roboto Condensed"/>
              </a:rPr>
              <a:t> </a:t>
            </a:r>
            <a:r>
              <a:rPr lang="en-US" sz="5400" dirty="0" err="1">
                <a:solidFill>
                  <a:srgbClr val="473B3B"/>
                </a:solidFill>
                <a:latin typeface="Roboto Condensed"/>
              </a:rPr>
              <a:t>Thuý</a:t>
            </a:r>
            <a:r>
              <a:rPr lang="en-US" sz="5400" dirty="0">
                <a:solidFill>
                  <a:srgbClr val="473B3B"/>
                </a:solidFill>
                <a:latin typeface="Roboto Condensed"/>
              </a:rPr>
              <a:t> </a:t>
            </a:r>
            <a:r>
              <a:rPr lang="en-US" sz="5400" dirty="0" err="1">
                <a:solidFill>
                  <a:srgbClr val="473B3B"/>
                </a:solidFill>
                <a:latin typeface="Roboto Condensed"/>
              </a:rPr>
              <a:t>Kiều</a:t>
            </a:r>
            <a:r>
              <a:rPr lang="en-US" sz="5400" dirty="0">
                <a:solidFill>
                  <a:srgbClr val="473B3B"/>
                </a:solidFill>
                <a:latin typeface="Roboto Condensed"/>
              </a:rPr>
              <a:t> </a:t>
            </a:r>
            <a:r>
              <a:rPr lang="en-US" sz="5400" dirty="0" err="1">
                <a:solidFill>
                  <a:srgbClr val="473B3B"/>
                </a:solidFill>
                <a:latin typeface="Roboto Condensed"/>
              </a:rPr>
              <a:t>và</a:t>
            </a:r>
            <a:r>
              <a:rPr lang="en-US" sz="5400" dirty="0">
                <a:solidFill>
                  <a:srgbClr val="473B3B"/>
                </a:solidFill>
                <a:latin typeface="Roboto Condensed"/>
              </a:rPr>
              <a:t> Kim </a:t>
            </a:r>
            <a:r>
              <a:rPr lang="en-US" sz="5400" dirty="0" err="1">
                <a:solidFill>
                  <a:srgbClr val="473B3B"/>
                </a:solidFill>
                <a:latin typeface="Roboto Condensed"/>
              </a:rPr>
              <a:t>Trọng</a:t>
            </a:r>
            <a:r>
              <a:rPr lang="en-US" sz="5400" dirty="0">
                <a:solidFill>
                  <a:srgbClr val="473B3B"/>
                </a:solidFill>
                <a:latin typeface="Roboto Condensed"/>
              </a:rPr>
              <a:t> </a:t>
            </a:r>
            <a:r>
              <a:rPr lang="en-US" sz="5400" dirty="0" err="1">
                <a:solidFill>
                  <a:srgbClr val="473B3B"/>
                </a:solidFill>
                <a:latin typeface="Roboto Condensed"/>
              </a:rPr>
              <a:t>cùng</a:t>
            </a:r>
            <a:r>
              <a:rPr lang="en-US" sz="5400" dirty="0">
                <a:solidFill>
                  <a:srgbClr val="473B3B"/>
                </a:solidFill>
                <a:latin typeface="Roboto Condensed"/>
              </a:rPr>
              <a:t> di du </a:t>
            </a:r>
            <a:r>
              <a:rPr lang="en-US" sz="5400" dirty="0" err="1">
                <a:solidFill>
                  <a:srgbClr val="473B3B"/>
                </a:solidFill>
                <a:latin typeface="Roboto Condensed"/>
              </a:rPr>
              <a:t>xuân</a:t>
            </a:r>
            <a:r>
              <a:rPr lang="en-US" sz="5400" dirty="0">
                <a:solidFill>
                  <a:srgbClr val="473B3B"/>
                </a:solidFill>
                <a:latin typeface="Roboto Condensed"/>
              </a:rPr>
              <a:t> </a:t>
            </a:r>
            <a:r>
              <a:rPr lang="en-US" sz="5400" dirty="0" err="1">
                <a:solidFill>
                  <a:srgbClr val="473B3B"/>
                </a:solidFill>
                <a:latin typeface="Roboto Condensed"/>
              </a:rPr>
              <a:t>trong</a:t>
            </a:r>
            <a:r>
              <a:rPr lang="en-US" sz="5400" dirty="0">
                <a:solidFill>
                  <a:srgbClr val="473B3B"/>
                </a:solidFill>
                <a:latin typeface="Roboto Condensed"/>
              </a:rPr>
              <a:t> </a:t>
            </a:r>
            <a:r>
              <a:rPr lang="en-US" sz="5400" dirty="0" err="1">
                <a:solidFill>
                  <a:srgbClr val="473B3B"/>
                </a:solidFill>
                <a:latin typeface="Roboto Condensed"/>
              </a:rPr>
              <a:t>tiết</a:t>
            </a:r>
            <a:r>
              <a:rPr lang="en-US" sz="5400" dirty="0">
                <a:solidFill>
                  <a:srgbClr val="473B3B"/>
                </a:solidFill>
                <a:latin typeface="Roboto Condensed"/>
              </a:rPr>
              <a:t> Thanh </a:t>
            </a:r>
            <a:r>
              <a:rPr lang="en-US" sz="5400" dirty="0" err="1">
                <a:solidFill>
                  <a:srgbClr val="473B3B"/>
                </a:solidFill>
                <a:latin typeface="Roboto Condensed"/>
              </a:rPr>
              <a:t>minh</a:t>
            </a:r>
            <a:endParaRPr lang="en-US" sz="5400" dirty="0">
              <a:solidFill>
                <a:srgbClr val="473B3B"/>
              </a:solidFill>
              <a:latin typeface="Roboto Condensed"/>
            </a:endParaRPr>
          </a:p>
          <a:p>
            <a:pPr algn="just">
              <a:lnSpc>
                <a:spcPts val="7559"/>
              </a:lnSpc>
              <a:spcBef>
                <a:spcPct val="0"/>
              </a:spcBef>
            </a:pPr>
            <a:endParaRPr lang="en-US" sz="5400" dirty="0">
              <a:solidFill>
                <a:srgbClr val="473B3B"/>
              </a:solidFill>
              <a:latin typeface="Roboto Condensed"/>
            </a:endParaRP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flipH="1">
            <a:off x="0" y="0"/>
            <a:ext cx="18288000"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3"/>
            <a:stretch>
              <a:fillRect/>
            </a:stretch>
          </a:blipFill>
        </p:spPr>
      </p:sp>
      <p:sp>
        <p:nvSpPr>
          <p:cNvPr id="3" name="Freeform 3"/>
          <p:cNvSpPr/>
          <p:nvPr/>
        </p:nvSpPr>
        <p:spPr>
          <a:xfrm>
            <a:off x="-1112550" y="-1231400"/>
            <a:ext cx="2310400" cy="2310400"/>
          </a:xfrm>
          <a:custGeom>
            <a:avLst/>
            <a:gdLst/>
            <a:ahLst/>
            <a:cxnLst/>
            <a:rect l="l" t="t" r="r" b="b"/>
            <a:pathLst>
              <a:path w="2310400" h="2310400">
                <a:moveTo>
                  <a:pt x="0" y="0"/>
                </a:moveTo>
                <a:lnTo>
                  <a:pt x="2310400" y="0"/>
                </a:lnTo>
                <a:lnTo>
                  <a:pt x="2310400" y="2310400"/>
                </a:lnTo>
                <a:lnTo>
                  <a:pt x="0" y="2310400"/>
                </a:lnTo>
                <a:lnTo>
                  <a:pt x="0" y="0"/>
                </a:lnTo>
                <a:close/>
              </a:path>
            </a:pathLst>
          </a:custGeom>
          <a:blipFill>
            <a:blip r:embed="rId4"/>
            <a:stretch>
              <a:fillRect/>
            </a:stretch>
          </a:blipFill>
        </p:spPr>
      </p:sp>
      <p:sp>
        <p:nvSpPr>
          <p:cNvPr id="4" name="Freeform 4"/>
          <p:cNvSpPr/>
          <p:nvPr/>
        </p:nvSpPr>
        <p:spPr>
          <a:xfrm rot="-1500471" flipH="1">
            <a:off x="-891884" y="6099456"/>
            <a:ext cx="2919068" cy="5068257"/>
          </a:xfrm>
          <a:custGeom>
            <a:avLst/>
            <a:gdLst/>
            <a:ahLst/>
            <a:cxnLst/>
            <a:rect l="l" t="t" r="r" b="b"/>
            <a:pathLst>
              <a:path w="2919068" h="5068257">
                <a:moveTo>
                  <a:pt x="2919068" y="0"/>
                </a:moveTo>
                <a:lnTo>
                  <a:pt x="0" y="0"/>
                </a:lnTo>
                <a:lnTo>
                  <a:pt x="0" y="5068256"/>
                </a:lnTo>
                <a:lnTo>
                  <a:pt x="2919068" y="5068256"/>
                </a:lnTo>
                <a:lnTo>
                  <a:pt x="2919068" y="0"/>
                </a:lnTo>
                <a:close/>
              </a:path>
            </a:pathLst>
          </a:custGeom>
          <a:blipFill>
            <a:blip r:embed="rId5"/>
            <a:stretch>
              <a:fillRect/>
            </a:stretch>
          </a:blipFill>
        </p:spPr>
      </p:sp>
      <p:sp>
        <p:nvSpPr>
          <p:cNvPr id="5" name="Freeform 5"/>
          <p:cNvSpPr/>
          <p:nvPr/>
        </p:nvSpPr>
        <p:spPr>
          <a:xfrm>
            <a:off x="-955999" y="6616156"/>
            <a:ext cx="20141184" cy="6680159"/>
          </a:xfrm>
          <a:custGeom>
            <a:avLst/>
            <a:gdLst/>
            <a:ahLst/>
            <a:cxnLst/>
            <a:rect l="l" t="t" r="r" b="b"/>
            <a:pathLst>
              <a:path w="20141184" h="6680159">
                <a:moveTo>
                  <a:pt x="0" y="0"/>
                </a:moveTo>
                <a:lnTo>
                  <a:pt x="20141184" y="0"/>
                </a:lnTo>
                <a:lnTo>
                  <a:pt x="20141184" y="6680160"/>
                </a:lnTo>
                <a:lnTo>
                  <a:pt x="0" y="6680160"/>
                </a:lnTo>
                <a:lnTo>
                  <a:pt x="0" y="0"/>
                </a:lnTo>
                <a:close/>
              </a:path>
            </a:pathLst>
          </a:custGeom>
          <a:blipFill>
            <a:blip r:embed="rId6">
              <a:alphaModFix amt="42000"/>
            </a:blip>
            <a:stretch>
              <a:fillRect/>
            </a:stretch>
          </a:blipFill>
        </p:spPr>
      </p:sp>
      <p:sp>
        <p:nvSpPr>
          <p:cNvPr id="6" name="Freeform 6"/>
          <p:cNvSpPr/>
          <p:nvPr/>
        </p:nvSpPr>
        <p:spPr>
          <a:xfrm rot="-155221">
            <a:off x="16534549" y="-410501"/>
            <a:ext cx="4825850" cy="11108001"/>
          </a:xfrm>
          <a:custGeom>
            <a:avLst/>
            <a:gdLst/>
            <a:ahLst/>
            <a:cxnLst/>
            <a:rect l="l" t="t" r="r" b="b"/>
            <a:pathLst>
              <a:path w="4825850" h="11108001">
                <a:moveTo>
                  <a:pt x="0" y="0"/>
                </a:moveTo>
                <a:lnTo>
                  <a:pt x="4825850" y="0"/>
                </a:lnTo>
                <a:lnTo>
                  <a:pt x="4825850" y="11108002"/>
                </a:lnTo>
                <a:lnTo>
                  <a:pt x="0" y="11108002"/>
                </a:lnTo>
                <a:lnTo>
                  <a:pt x="0" y="0"/>
                </a:lnTo>
                <a:close/>
              </a:path>
            </a:pathLst>
          </a:custGeom>
          <a:blipFill>
            <a:blip r:embed="rId7"/>
            <a:stretch>
              <a:fillRect l="-3552" r="-9036" b="-4849"/>
            </a:stretch>
          </a:blipFill>
        </p:spPr>
      </p:sp>
      <p:sp>
        <p:nvSpPr>
          <p:cNvPr id="7" name="Freeform 7"/>
          <p:cNvSpPr/>
          <p:nvPr/>
        </p:nvSpPr>
        <p:spPr>
          <a:xfrm>
            <a:off x="-29407" y="0"/>
            <a:ext cx="2116214" cy="1231970"/>
          </a:xfrm>
          <a:custGeom>
            <a:avLst/>
            <a:gdLst/>
            <a:ahLst/>
            <a:cxnLst/>
            <a:rect l="l" t="t" r="r" b="b"/>
            <a:pathLst>
              <a:path w="2116214" h="1231970">
                <a:moveTo>
                  <a:pt x="0" y="0"/>
                </a:moveTo>
                <a:lnTo>
                  <a:pt x="2116214" y="0"/>
                </a:lnTo>
                <a:lnTo>
                  <a:pt x="2116214" y="1231970"/>
                </a:lnTo>
                <a:lnTo>
                  <a:pt x="0" y="1231970"/>
                </a:lnTo>
                <a:lnTo>
                  <a:pt x="0" y="0"/>
                </a:lnTo>
                <a:close/>
              </a:path>
            </a:pathLst>
          </a:custGeom>
          <a:blipFill>
            <a:blip r:embed="rId8"/>
            <a:stretch>
              <a:fillRect/>
            </a:stretch>
          </a:blipFill>
        </p:spPr>
      </p:sp>
      <p:pic>
        <p:nvPicPr>
          <p:cNvPr id="8" name="Picture 8"/>
          <p:cNvPicPr>
            <a:picLocks noChangeAspect="1"/>
          </p:cNvPicPr>
          <p:nvPr/>
        </p:nvPicPr>
        <p:blipFill>
          <a:blip r:embed="rId9"/>
          <a:srcRect/>
          <a:stretch>
            <a:fillRect/>
          </a:stretch>
        </p:blipFill>
        <p:spPr>
          <a:xfrm>
            <a:off x="311865" y="6410903"/>
            <a:ext cx="1433670" cy="867370"/>
          </a:xfrm>
          <a:prstGeom prst="rect">
            <a:avLst/>
          </a:prstGeom>
        </p:spPr>
      </p:pic>
      <p:sp>
        <p:nvSpPr>
          <p:cNvPr id="9" name="TextBox 9"/>
          <p:cNvSpPr txBox="1"/>
          <p:nvPr/>
        </p:nvSpPr>
        <p:spPr>
          <a:xfrm>
            <a:off x="1028700" y="2826328"/>
            <a:ext cx="15771103" cy="7064375"/>
          </a:xfrm>
          <a:prstGeom prst="rect">
            <a:avLst/>
          </a:prstGeom>
        </p:spPr>
        <p:txBody>
          <a:bodyPr lIns="0" tIns="0" rIns="0" bIns="0" rtlCol="0" anchor="t">
            <a:spAutoFit/>
          </a:bodyPr>
          <a:lstStyle/>
          <a:p>
            <a:pPr algn="just">
              <a:lnSpc>
                <a:spcPts val="7000"/>
              </a:lnSpc>
              <a:spcBef>
                <a:spcPct val="0"/>
              </a:spcBef>
            </a:pPr>
            <a:r>
              <a:rPr lang="en-US" sz="5000" dirty="0">
                <a:solidFill>
                  <a:srgbClr val="473B3B"/>
                </a:solidFill>
                <a:latin typeface="Roboto Condensed"/>
              </a:rPr>
              <a:t>A. </a:t>
            </a:r>
            <a:r>
              <a:rPr lang="en-US" sz="5000" dirty="0" err="1">
                <a:solidFill>
                  <a:srgbClr val="473B3B"/>
                </a:solidFill>
                <a:latin typeface="Roboto Condensed"/>
              </a:rPr>
              <a:t>Cưỡi</a:t>
            </a:r>
            <a:r>
              <a:rPr lang="en-US" sz="5000" dirty="0">
                <a:solidFill>
                  <a:srgbClr val="473B3B"/>
                </a:solidFill>
                <a:latin typeface="Roboto Condensed"/>
              </a:rPr>
              <a:t> </a:t>
            </a:r>
            <a:r>
              <a:rPr lang="en-US" sz="5000" dirty="0" err="1">
                <a:solidFill>
                  <a:srgbClr val="473B3B"/>
                </a:solidFill>
                <a:latin typeface="Roboto Condensed"/>
              </a:rPr>
              <a:t>ngựa</a:t>
            </a:r>
            <a:r>
              <a:rPr lang="en-US" sz="5000" dirty="0">
                <a:solidFill>
                  <a:srgbClr val="473B3B"/>
                </a:solidFill>
                <a:latin typeface="Roboto Condensed"/>
              </a:rPr>
              <a:t> </a:t>
            </a:r>
            <a:r>
              <a:rPr lang="en-US" sz="5000" dirty="0" err="1">
                <a:solidFill>
                  <a:srgbClr val="473B3B"/>
                </a:solidFill>
                <a:latin typeface="Roboto Condensed"/>
              </a:rPr>
              <a:t>trắng</a:t>
            </a:r>
            <a:r>
              <a:rPr lang="en-US" sz="5000" dirty="0">
                <a:solidFill>
                  <a:srgbClr val="473B3B"/>
                </a:solidFill>
                <a:latin typeface="Roboto Condensed"/>
              </a:rPr>
              <a:t>, </a:t>
            </a:r>
            <a:r>
              <a:rPr lang="en-US" sz="5000" dirty="0" err="1">
                <a:solidFill>
                  <a:srgbClr val="473B3B"/>
                </a:solidFill>
                <a:latin typeface="Roboto Condensed"/>
              </a:rPr>
              <a:t>mặc</a:t>
            </a:r>
            <a:r>
              <a:rPr lang="en-US" sz="5000" dirty="0">
                <a:solidFill>
                  <a:srgbClr val="473B3B"/>
                </a:solidFill>
                <a:latin typeface="Roboto Condensed"/>
              </a:rPr>
              <a:t> </a:t>
            </a:r>
            <a:r>
              <a:rPr lang="en-US" sz="5000" dirty="0" err="1">
                <a:solidFill>
                  <a:srgbClr val="473B3B"/>
                </a:solidFill>
                <a:latin typeface="Roboto Condensed"/>
              </a:rPr>
              <a:t>áo</a:t>
            </a:r>
            <a:r>
              <a:rPr lang="en-US" sz="5000" dirty="0">
                <a:solidFill>
                  <a:srgbClr val="473B3B"/>
                </a:solidFill>
                <a:latin typeface="Roboto Condensed"/>
              </a:rPr>
              <a:t> </a:t>
            </a:r>
            <a:r>
              <a:rPr lang="en-US" sz="5000" dirty="0" err="1">
                <a:solidFill>
                  <a:srgbClr val="473B3B"/>
                </a:solidFill>
                <a:latin typeface="Roboto Condensed"/>
              </a:rPr>
              <a:t>xanh</a:t>
            </a:r>
            <a:r>
              <a:rPr lang="en-US" sz="5000" dirty="0">
                <a:solidFill>
                  <a:srgbClr val="473B3B"/>
                </a:solidFill>
                <a:latin typeface="Roboto Condensed"/>
              </a:rPr>
              <a:t> da </a:t>
            </a:r>
            <a:r>
              <a:rPr lang="en-US" sz="5000" dirty="0" err="1">
                <a:solidFill>
                  <a:srgbClr val="473B3B"/>
                </a:solidFill>
                <a:latin typeface="Roboto Condensed"/>
              </a:rPr>
              <a:t>trời</a:t>
            </a:r>
            <a:r>
              <a:rPr lang="en-US" sz="5000" dirty="0">
                <a:solidFill>
                  <a:srgbClr val="473B3B"/>
                </a:solidFill>
                <a:latin typeface="Roboto Condensed"/>
              </a:rPr>
              <a:t>, </a:t>
            </a:r>
            <a:r>
              <a:rPr lang="en-US" sz="5000" dirty="0" err="1">
                <a:solidFill>
                  <a:srgbClr val="473B3B"/>
                </a:solidFill>
                <a:latin typeface="Roboto Condensed"/>
              </a:rPr>
              <a:t>mang</a:t>
            </a:r>
            <a:r>
              <a:rPr lang="en-US" sz="5000" dirty="0">
                <a:solidFill>
                  <a:srgbClr val="473B3B"/>
                </a:solidFill>
                <a:latin typeface="Roboto Condensed"/>
              </a:rPr>
              <a:t> </a:t>
            </a:r>
            <a:r>
              <a:rPr lang="en-US" sz="5000" dirty="0" err="1">
                <a:solidFill>
                  <a:srgbClr val="473B3B"/>
                </a:solidFill>
                <a:latin typeface="Roboto Condensed"/>
              </a:rPr>
              <a:t>hài</a:t>
            </a:r>
            <a:r>
              <a:rPr lang="en-US" sz="5000" dirty="0">
                <a:solidFill>
                  <a:srgbClr val="473B3B"/>
                </a:solidFill>
                <a:latin typeface="Roboto Condensed"/>
              </a:rPr>
              <a:t> </a:t>
            </a:r>
            <a:r>
              <a:rPr lang="en-US" sz="5000" dirty="0" err="1">
                <a:solidFill>
                  <a:srgbClr val="473B3B"/>
                </a:solidFill>
                <a:latin typeface="Roboto Condensed"/>
              </a:rPr>
              <a:t>văn</a:t>
            </a:r>
            <a:endParaRPr lang="en-US" sz="5000" dirty="0">
              <a:solidFill>
                <a:srgbClr val="473B3B"/>
              </a:solidFill>
              <a:latin typeface="Roboto Condensed"/>
            </a:endParaRPr>
          </a:p>
          <a:p>
            <a:pPr algn="just">
              <a:lnSpc>
                <a:spcPts val="7000"/>
              </a:lnSpc>
              <a:spcBef>
                <a:spcPct val="0"/>
              </a:spcBef>
            </a:pPr>
            <a:r>
              <a:rPr lang="en-US" sz="5000" dirty="0">
                <a:solidFill>
                  <a:srgbClr val="473B3B"/>
                </a:solidFill>
                <a:latin typeface="Roboto Condensed"/>
              </a:rPr>
              <a:t>B. </a:t>
            </a:r>
            <a:r>
              <a:rPr lang="en-US" sz="5000" dirty="0" err="1">
                <a:solidFill>
                  <a:srgbClr val="473B3B"/>
                </a:solidFill>
                <a:latin typeface="Roboto Condensed"/>
              </a:rPr>
              <a:t>Là</a:t>
            </a:r>
            <a:r>
              <a:rPr lang="en-US" sz="5000" dirty="0">
                <a:solidFill>
                  <a:srgbClr val="473B3B"/>
                </a:solidFill>
                <a:latin typeface="Roboto Condensed"/>
              </a:rPr>
              <a:t> </a:t>
            </a:r>
            <a:r>
              <a:rPr lang="en-US" sz="5000" dirty="0" err="1">
                <a:solidFill>
                  <a:srgbClr val="473B3B"/>
                </a:solidFill>
                <a:latin typeface="Roboto Condensed"/>
              </a:rPr>
              <a:t>người</a:t>
            </a:r>
            <a:r>
              <a:rPr lang="en-US" sz="5000" dirty="0">
                <a:solidFill>
                  <a:srgbClr val="473B3B"/>
                </a:solidFill>
                <a:latin typeface="Roboto Condensed"/>
              </a:rPr>
              <a:t> </a:t>
            </a:r>
            <a:r>
              <a:rPr lang="en-US" sz="5000" dirty="0" err="1">
                <a:solidFill>
                  <a:srgbClr val="473B3B"/>
                </a:solidFill>
                <a:latin typeface="Roboto Condensed"/>
              </a:rPr>
              <a:t>thông</a:t>
            </a:r>
            <a:r>
              <a:rPr lang="en-US" sz="5000" dirty="0">
                <a:solidFill>
                  <a:srgbClr val="473B3B"/>
                </a:solidFill>
                <a:latin typeface="Roboto Condensed"/>
              </a:rPr>
              <a:t> </a:t>
            </a:r>
            <a:r>
              <a:rPr lang="en-US" sz="5000" dirty="0" err="1">
                <a:solidFill>
                  <a:srgbClr val="473B3B"/>
                </a:solidFill>
                <a:latin typeface="Roboto Condensed"/>
              </a:rPr>
              <a:t>minh</a:t>
            </a:r>
            <a:r>
              <a:rPr lang="en-US" sz="5000" dirty="0">
                <a:solidFill>
                  <a:srgbClr val="473B3B"/>
                </a:solidFill>
                <a:latin typeface="Roboto Condensed"/>
              </a:rPr>
              <a:t>, </a:t>
            </a:r>
            <a:r>
              <a:rPr lang="en-US" sz="5000" dirty="0" err="1">
                <a:solidFill>
                  <a:srgbClr val="473B3B"/>
                </a:solidFill>
                <a:latin typeface="Roboto Condensed"/>
              </a:rPr>
              <a:t>hào</a:t>
            </a:r>
            <a:r>
              <a:rPr lang="en-US" sz="5000" dirty="0">
                <a:solidFill>
                  <a:srgbClr val="473B3B"/>
                </a:solidFill>
                <a:latin typeface="Roboto Condensed"/>
              </a:rPr>
              <a:t> </a:t>
            </a:r>
            <a:r>
              <a:rPr lang="en-US" sz="5000" dirty="0" err="1">
                <a:solidFill>
                  <a:srgbClr val="473B3B"/>
                </a:solidFill>
                <a:latin typeface="Roboto Condensed"/>
              </a:rPr>
              <a:t>hoa</a:t>
            </a:r>
            <a:r>
              <a:rPr lang="en-US" sz="5000" dirty="0">
                <a:solidFill>
                  <a:srgbClr val="473B3B"/>
                </a:solidFill>
                <a:latin typeface="Roboto Condensed"/>
              </a:rPr>
              <a:t>, </a:t>
            </a:r>
            <a:r>
              <a:rPr lang="en-US" sz="5000" dirty="0" err="1">
                <a:solidFill>
                  <a:srgbClr val="473B3B"/>
                </a:solidFill>
                <a:latin typeface="Roboto Condensed"/>
              </a:rPr>
              <a:t>phong</a:t>
            </a:r>
            <a:r>
              <a:rPr lang="en-US" sz="5000" dirty="0">
                <a:solidFill>
                  <a:srgbClr val="473B3B"/>
                </a:solidFill>
                <a:latin typeface="Roboto Condensed"/>
              </a:rPr>
              <a:t> </a:t>
            </a:r>
            <a:r>
              <a:rPr lang="en-US" sz="5000" dirty="0" err="1">
                <a:solidFill>
                  <a:srgbClr val="473B3B"/>
                </a:solidFill>
                <a:latin typeface="Roboto Condensed"/>
              </a:rPr>
              <a:t>nhã</a:t>
            </a:r>
            <a:endParaRPr lang="en-US" sz="5000" dirty="0">
              <a:solidFill>
                <a:srgbClr val="473B3B"/>
              </a:solidFill>
              <a:latin typeface="Roboto Condensed"/>
            </a:endParaRPr>
          </a:p>
          <a:p>
            <a:pPr algn="just">
              <a:lnSpc>
                <a:spcPts val="7000"/>
              </a:lnSpc>
              <a:spcBef>
                <a:spcPct val="0"/>
              </a:spcBef>
            </a:pPr>
            <a:r>
              <a:rPr lang="en-US" sz="5000" dirty="0">
                <a:solidFill>
                  <a:srgbClr val="473B3B"/>
                </a:solidFill>
                <a:latin typeface="Roboto Condensed"/>
              </a:rPr>
              <a:t>C. </a:t>
            </a:r>
            <a:r>
              <a:rPr lang="en-US" sz="5000" dirty="0" err="1">
                <a:solidFill>
                  <a:srgbClr val="473B3B"/>
                </a:solidFill>
                <a:latin typeface="Roboto Condensed"/>
              </a:rPr>
              <a:t>Là</a:t>
            </a:r>
            <a:r>
              <a:rPr lang="en-US" sz="5000" dirty="0">
                <a:solidFill>
                  <a:srgbClr val="473B3B"/>
                </a:solidFill>
                <a:latin typeface="Roboto Condensed"/>
              </a:rPr>
              <a:t> </a:t>
            </a:r>
            <a:r>
              <a:rPr lang="en-US" sz="5000" dirty="0" err="1">
                <a:solidFill>
                  <a:srgbClr val="473B3B"/>
                </a:solidFill>
                <a:latin typeface="Roboto Condensed"/>
              </a:rPr>
              <a:t>người</a:t>
            </a:r>
            <a:r>
              <a:rPr lang="en-US" sz="5000" dirty="0">
                <a:solidFill>
                  <a:srgbClr val="473B3B"/>
                </a:solidFill>
                <a:latin typeface="Roboto Condensed"/>
              </a:rPr>
              <a:t> </a:t>
            </a:r>
            <a:r>
              <a:rPr lang="en-US" sz="5000" dirty="0" err="1">
                <a:solidFill>
                  <a:srgbClr val="473B3B"/>
                </a:solidFill>
                <a:latin typeface="Roboto Condensed"/>
              </a:rPr>
              <a:t>bạn</a:t>
            </a:r>
            <a:r>
              <a:rPr lang="en-US" sz="5000" dirty="0">
                <a:solidFill>
                  <a:srgbClr val="473B3B"/>
                </a:solidFill>
                <a:latin typeface="Roboto Condensed"/>
              </a:rPr>
              <a:t> </a:t>
            </a:r>
            <a:r>
              <a:rPr lang="en-US" sz="5000" dirty="0" err="1">
                <a:solidFill>
                  <a:srgbClr val="473B3B"/>
                </a:solidFill>
                <a:latin typeface="Roboto Condensed"/>
              </a:rPr>
              <a:t>học</a:t>
            </a:r>
            <a:r>
              <a:rPr lang="en-US" sz="5000" dirty="0">
                <a:solidFill>
                  <a:srgbClr val="473B3B"/>
                </a:solidFill>
                <a:latin typeface="Roboto Condensed"/>
              </a:rPr>
              <a:t> </a:t>
            </a:r>
            <a:r>
              <a:rPr lang="en-US" sz="5000" dirty="0" err="1">
                <a:solidFill>
                  <a:srgbClr val="473B3B"/>
                </a:solidFill>
                <a:latin typeface="Roboto Condensed"/>
              </a:rPr>
              <a:t>của</a:t>
            </a:r>
            <a:r>
              <a:rPr lang="en-US" sz="5000" dirty="0">
                <a:solidFill>
                  <a:srgbClr val="473B3B"/>
                </a:solidFill>
                <a:latin typeface="Roboto Condensed"/>
              </a:rPr>
              <a:t> </a:t>
            </a:r>
            <a:r>
              <a:rPr lang="en-US" sz="5000" dirty="0" err="1">
                <a:solidFill>
                  <a:srgbClr val="473B3B"/>
                </a:solidFill>
                <a:latin typeface="Roboto Condensed"/>
              </a:rPr>
              <a:t>Vương</a:t>
            </a:r>
            <a:r>
              <a:rPr lang="en-US" sz="5000" dirty="0">
                <a:solidFill>
                  <a:srgbClr val="473B3B"/>
                </a:solidFill>
                <a:latin typeface="Roboto Condensed"/>
              </a:rPr>
              <a:t> Quan, </a:t>
            </a:r>
            <a:r>
              <a:rPr lang="en-US" sz="5000" dirty="0" err="1">
                <a:solidFill>
                  <a:srgbClr val="473B3B"/>
                </a:solidFill>
                <a:latin typeface="Roboto Condensed"/>
              </a:rPr>
              <a:t>gia</a:t>
            </a:r>
            <a:r>
              <a:rPr lang="en-US" sz="5000" dirty="0">
                <a:solidFill>
                  <a:srgbClr val="473B3B"/>
                </a:solidFill>
                <a:latin typeface="Roboto Condensed"/>
              </a:rPr>
              <a:t> </a:t>
            </a:r>
            <a:r>
              <a:rPr lang="en-US" sz="5000" dirty="0" err="1">
                <a:solidFill>
                  <a:srgbClr val="473B3B"/>
                </a:solidFill>
                <a:latin typeface="Roboto Condensed"/>
              </a:rPr>
              <a:t>đình</a:t>
            </a:r>
            <a:r>
              <a:rPr lang="en-US" sz="5000" dirty="0">
                <a:solidFill>
                  <a:srgbClr val="473B3B"/>
                </a:solidFill>
                <a:latin typeface="Roboto Condensed"/>
              </a:rPr>
              <a:t> </a:t>
            </a:r>
            <a:r>
              <a:rPr lang="en-US" sz="5000" dirty="0" err="1">
                <a:solidFill>
                  <a:srgbClr val="473B3B"/>
                </a:solidFill>
                <a:latin typeface="Roboto Condensed"/>
              </a:rPr>
              <a:t>có</a:t>
            </a:r>
            <a:r>
              <a:rPr lang="en-US" sz="5000" dirty="0">
                <a:solidFill>
                  <a:srgbClr val="473B3B"/>
                </a:solidFill>
                <a:latin typeface="Roboto Condensed"/>
              </a:rPr>
              <a:t> </a:t>
            </a:r>
            <a:r>
              <a:rPr lang="en-US" sz="5000" dirty="0" err="1">
                <a:solidFill>
                  <a:srgbClr val="473B3B"/>
                </a:solidFill>
                <a:latin typeface="Roboto Condensed"/>
              </a:rPr>
              <a:t>truyền</a:t>
            </a:r>
            <a:r>
              <a:rPr lang="en-US" sz="5000" dirty="0">
                <a:solidFill>
                  <a:srgbClr val="473B3B"/>
                </a:solidFill>
                <a:latin typeface="Roboto Condensed"/>
              </a:rPr>
              <a:t> </a:t>
            </a:r>
            <a:r>
              <a:rPr lang="en-US" sz="5000" dirty="0" err="1">
                <a:solidFill>
                  <a:srgbClr val="473B3B"/>
                </a:solidFill>
                <a:latin typeface="Roboto Condensed"/>
              </a:rPr>
              <a:t>thống</a:t>
            </a:r>
            <a:r>
              <a:rPr lang="en-US" sz="5000" dirty="0">
                <a:solidFill>
                  <a:srgbClr val="473B3B"/>
                </a:solidFill>
                <a:latin typeface="Roboto Condensed"/>
              </a:rPr>
              <a:t> </a:t>
            </a:r>
            <a:r>
              <a:rPr lang="en-US" sz="5000" dirty="0" err="1">
                <a:solidFill>
                  <a:srgbClr val="473B3B"/>
                </a:solidFill>
                <a:latin typeface="Roboto Condensed"/>
              </a:rPr>
              <a:t>văn</a:t>
            </a:r>
            <a:r>
              <a:rPr lang="en-US" sz="5000" dirty="0">
                <a:solidFill>
                  <a:srgbClr val="473B3B"/>
                </a:solidFill>
                <a:latin typeface="Roboto Condensed"/>
              </a:rPr>
              <a:t> </a:t>
            </a:r>
            <a:r>
              <a:rPr lang="en-US" sz="5000" dirty="0" err="1">
                <a:solidFill>
                  <a:srgbClr val="473B3B"/>
                </a:solidFill>
                <a:latin typeface="Roboto Condensed"/>
              </a:rPr>
              <a:t>chương</a:t>
            </a:r>
            <a:r>
              <a:rPr lang="en-US" sz="5000" dirty="0">
                <a:solidFill>
                  <a:srgbClr val="473B3B"/>
                </a:solidFill>
                <a:latin typeface="Roboto Condensed"/>
              </a:rPr>
              <a:t> </a:t>
            </a:r>
            <a:r>
              <a:rPr lang="en-US" sz="5000" dirty="0" err="1">
                <a:solidFill>
                  <a:srgbClr val="473B3B"/>
                </a:solidFill>
                <a:latin typeface="Roboto Condensed"/>
              </a:rPr>
              <a:t>và</a:t>
            </a:r>
            <a:r>
              <a:rPr lang="en-US" sz="5000" dirty="0">
                <a:solidFill>
                  <a:srgbClr val="473B3B"/>
                </a:solidFill>
                <a:latin typeface="Roboto Condensed"/>
              </a:rPr>
              <a:t> </a:t>
            </a:r>
            <a:r>
              <a:rPr lang="en-US" sz="5000" dirty="0" err="1">
                <a:solidFill>
                  <a:srgbClr val="473B3B"/>
                </a:solidFill>
                <a:latin typeface="Roboto Condensed"/>
              </a:rPr>
              <a:t>dòng</a:t>
            </a:r>
            <a:r>
              <a:rPr lang="en-US" sz="5000" dirty="0">
                <a:solidFill>
                  <a:srgbClr val="473B3B"/>
                </a:solidFill>
                <a:latin typeface="Roboto Condensed"/>
              </a:rPr>
              <a:t> </a:t>
            </a:r>
            <a:r>
              <a:rPr lang="en-US" sz="5000" dirty="0" err="1">
                <a:solidFill>
                  <a:srgbClr val="473B3B"/>
                </a:solidFill>
                <a:latin typeface="Roboto Condensed"/>
              </a:rPr>
              <a:t>dõi</a:t>
            </a:r>
            <a:r>
              <a:rPr lang="en-US" sz="5000" dirty="0">
                <a:solidFill>
                  <a:srgbClr val="473B3B"/>
                </a:solidFill>
                <a:latin typeface="Roboto Condensed"/>
              </a:rPr>
              <a:t> </a:t>
            </a:r>
            <a:r>
              <a:rPr lang="en-US" sz="5000" dirty="0" err="1">
                <a:solidFill>
                  <a:srgbClr val="473B3B"/>
                </a:solidFill>
                <a:latin typeface="Roboto Condensed"/>
              </a:rPr>
              <a:t>làm</a:t>
            </a:r>
            <a:r>
              <a:rPr lang="en-US" sz="5000" dirty="0">
                <a:solidFill>
                  <a:srgbClr val="473B3B"/>
                </a:solidFill>
                <a:latin typeface="Roboto Condensed"/>
              </a:rPr>
              <a:t> </a:t>
            </a:r>
            <a:r>
              <a:rPr lang="en-US" sz="5000" dirty="0" err="1">
                <a:solidFill>
                  <a:srgbClr val="473B3B"/>
                </a:solidFill>
                <a:latin typeface="Roboto Condensed"/>
              </a:rPr>
              <a:t>quan</a:t>
            </a:r>
            <a:endParaRPr lang="en-US" sz="5000" dirty="0">
              <a:solidFill>
                <a:srgbClr val="473B3B"/>
              </a:solidFill>
              <a:latin typeface="Roboto Condensed"/>
            </a:endParaRPr>
          </a:p>
          <a:p>
            <a:pPr algn="just">
              <a:lnSpc>
                <a:spcPts val="7000"/>
              </a:lnSpc>
              <a:spcBef>
                <a:spcPct val="0"/>
              </a:spcBef>
            </a:pPr>
            <a:r>
              <a:rPr lang="en-US" sz="5000" dirty="0">
                <a:solidFill>
                  <a:srgbClr val="473B3B"/>
                </a:solidFill>
                <a:latin typeface="Roboto Condensed"/>
              </a:rPr>
              <a:t>D. </a:t>
            </a:r>
            <a:r>
              <a:rPr lang="en-US" sz="5000" dirty="0" err="1">
                <a:solidFill>
                  <a:srgbClr val="473B3B"/>
                </a:solidFill>
                <a:latin typeface="Roboto Condensed"/>
              </a:rPr>
              <a:t>Là</a:t>
            </a:r>
            <a:r>
              <a:rPr lang="en-US" sz="5000" dirty="0">
                <a:solidFill>
                  <a:srgbClr val="473B3B"/>
                </a:solidFill>
                <a:latin typeface="Roboto Condensed"/>
              </a:rPr>
              <a:t> </a:t>
            </a:r>
            <a:r>
              <a:rPr lang="en-US" sz="5000" dirty="0" err="1">
                <a:solidFill>
                  <a:srgbClr val="473B3B"/>
                </a:solidFill>
                <a:latin typeface="Roboto Condensed"/>
              </a:rPr>
              <a:t>người</a:t>
            </a:r>
            <a:r>
              <a:rPr lang="en-US" sz="5000" dirty="0">
                <a:solidFill>
                  <a:srgbClr val="473B3B"/>
                </a:solidFill>
                <a:latin typeface="Roboto Condensed"/>
              </a:rPr>
              <a:t> </a:t>
            </a:r>
            <a:r>
              <a:rPr lang="en-US" sz="5000" dirty="0" err="1">
                <a:solidFill>
                  <a:srgbClr val="473B3B"/>
                </a:solidFill>
                <a:latin typeface="Roboto Condensed"/>
              </a:rPr>
              <a:t>bạn</a:t>
            </a:r>
            <a:r>
              <a:rPr lang="en-US" sz="5000" dirty="0">
                <a:solidFill>
                  <a:srgbClr val="473B3B"/>
                </a:solidFill>
                <a:latin typeface="Roboto Condensed"/>
              </a:rPr>
              <a:t> </a:t>
            </a:r>
            <a:r>
              <a:rPr lang="en-US" sz="5000" dirty="0" err="1">
                <a:solidFill>
                  <a:srgbClr val="473B3B"/>
                </a:solidFill>
                <a:latin typeface="Roboto Condensed"/>
              </a:rPr>
              <a:t>cùng</a:t>
            </a:r>
            <a:r>
              <a:rPr lang="en-US" sz="5000" dirty="0">
                <a:solidFill>
                  <a:srgbClr val="473B3B"/>
                </a:solidFill>
                <a:latin typeface="Roboto Condensed"/>
              </a:rPr>
              <a:t> </a:t>
            </a:r>
            <a:r>
              <a:rPr lang="en-US" sz="5000" dirty="0" err="1">
                <a:solidFill>
                  <a:srgbClr val="473B3B"/>
                </a:solidFill>
                <a:latin typeface="Roboto Condensed"/>
              </a:rPr>
              <a:t>tuổi</a:t>
            </a:r>
            <a:r>
              <a:rPr lang="en-US" sz="5000" dirty="0">
                <a:solidFill>
                  <a:srgbClr val="473B3B"/>
                </a:solidFill>
                <a:latin typeface="Roboto Condensed"/>
              </a:rPr>
              <a:t> </a:t>
            </a:r>
            <a:r>
              <a:rPr lang="en-US" sz="5000" dirty="0" err="1">
                <a:solidFill>
                  <a:srgbClr val="473B3B"/>
                </a:solidFill>
                <a:latin typeface="Roboto Condensed"/>
              </a:rPr>
              <a:t>với</a:t>
            </a:r>
            <a:r>
              <a:rPr lang="en-US" sz="5000" dirty="0">
                <a:solidFill>
                  <a:srgbClr val="473B3B"/>
                </a:solidFill>
                <a:latin typeface="Roboto Condensed"/>
              </a:rPr>
              <a:t> </a:t>
            </a:r>
            <a:r>
              <a:rPr lang="en-US" sz="5000" dirty="0" err="1">
                <a:solidFill>
                  <a:srgbClr val="473B3B"/>
                </a:solidFill>
                <a:latin typeface="Roboto Condensed"/>
              </a:rPr>
              <a:t>Vương</a:t>
            </a:r>
            <a:r>
              <a:rPr lang="en-US" sz="5000" dirty="0">
                <a:solidFill>
                  <a:srgbClr val="473B3B"/>
                </a:solidFill>
                <a:latin typeface="Roboto Condensed"/>
              </a:rPr>
              <a:t> Quan, </a:t>
            </a:r>
            <a:r>
              <a:rPr lang="en-US" sz="5000" dirty="0" err="1">
                <a:solidFill>
                  <a:srgbClr val="473B3B"/>
                </a:solidFill>
                <a:latin typeface="Roboto Condensed"/>
              </a:rPr>
              <a:t>từng</a:t>
            </a:r>
            <a:r>
              <a:rPr lang="en-US" sz="5000" dirty="0">
                <a:solidFill>
                  <a:srgbClr val="473B3B"/>
                </a:solidFill>
                <a:latin typeface="Roboto Condensed"/>
              </a:rPr>
              <a:t> </a:t>
            </a:r>
            <a:r>
              <a:rPr lang="en-US" sz="5000" dirty="0" err="1">
                <a:solidFill>
                  <a:srgbClr val="473B3B"/>
                </a:solidFill>
                <a:latin typeface="Roboto Condensed"/>
              </a:rPr>
              <a:t>thầm</a:t>
            </a:r>
            <a:r>
              <a:rPr lang="en-US" sz="5000" dirty="0">
                <a:solidFill>
                  <a:srgbClr val="473B3B"/>
                </a:solidFill>
                <a:latin typeface="Roboto Condensed"/>
              </a:rPr>
              <a:t> </a:t>
            </a:r>
            <a:r>
              <a:rPr lang="en-US" sz="5000" dirty="0" err="1">
                <a:solidFill>
                  <a:srgbClr val="473B3B"/>
                </a:solidFill>
                <a:latin typeface="Roboto Condensed"/>
              </a:rPr>
              <a:t>yêu</a:t>
            </a:r>
            <a:r>
              <a:rPr lang="en-US" sz="5000" dirty="0">
                <a:solidFill>
                  <a:srgbClr val="473B3B"/>
                </a:solidFill>
                <a:latin typeface="Roboto Condensed"/>
              </a:rPr>
              <a:t> </a:t>
            </a:r>
            <a:r>
              <a:rPr lang="en-US" sz="5000" dirty="0" err="1">
                <a:solidFill>
                  <a:srgbClr val="473B3B"/>
                </a:solidFill>
                <a:latin typeface="Roboto Condensed"/>
              </a:rPr>
              <a:t>trộm</a:t>
            </a:r>
            <a:r>
              <a:rPr lang="en-US" sz="5000" dirty="0">
                <a:solidFill>
                  <a:srgbClr val="473B3B"/>
                </a:solidFill>
                <a:latin typeface="Roboto Condensed"/>
              </a:rPr>
              <a:t> </a:t>
            </a:r>
            <a:r>
              <a:rPr lang="en-US" sz="5000" dirty="0" err="1">
                <a:solidFill>
                  <a:srgbClr val="473B3B"/>
                </a:solidFill>
                <a:latin typeface="Roboto Condensed"/>
              </a:rPr>
              <a:t>nhớ</a:t>
            </a:r>
            <a:r>
              <a:rPr lang="en-US" sz="5000" dirty="0">
                <a:solidFill>
                  <a:srgbClr val="473B3B"/>
                </a:solidFill>
                <a:latin typeface="Roboto Condensed"/>
              </a:rPr>
              <a:t> </a:t>
            </a:r>
            <a:r>
              <a:rPr lang="en-US" sz="5000" dirty="0" err="1">
                <a:solidFill>
                  <a:srgbClr val="473B3B"/>
                </a:solidFill>
                <a:latin typeface="Roboto Condensed"/>
              </a:rPr>
              <a:t>Thuý</a:t>
            </a:r>
            <a:r>
              <a:rPr lang="en-US" sz="5000" dirty="0">
                <a:solidFill>
                  <a:srgbClr val="473B3B"/>
                </a:solidFill>
                <a:latin typeface="Roboto Condensed"/>
              </a:rPr>
              <a:t> </a:t>
            </a:r>
            <a:r>
              <a:rPr lang="en-US" sz="5000" dirty="0" err="1">
                <a:solidFill>
                  <a:srgbClr val="473B3B"/>
                </a:solidFill>
                <a:latin typeface="Roboto Condensed"/>
              </a:rPr>
              <a:t>Kiều</a:t>
            </a:r>
            <a:r>
              <a:rPr lang="en-US" sz="5000" dirty="0">
                <a:solidFill>
                  <a:srgbClr val="473B3B"/>
                </a:solidFill>
                <a:latin typeface="Roboto Condensed"/>
              </a:rPr>
              <a:t> qua </a:t>
            </a:r>
            <a:r>
              <a:rPr lang="en-US" sz="5000" dirty="0" err="1">
                <a:solidFill>
                  <a:srgbClr val="473B3B"/>
                </a:solidFill>
                <a:latin typeface="Roboto Condensed"/>
              </a:rPr>
              <a:t>lời</a:t>
            </a:r>
            <a:r>
              <a:rPr lang="en-US" sz="5000" dirty="0">
                <a:solidFill>
                  <a:srgbClr val="473B3B"/>
                </a:solidFill>
                <a:latin typeface="Roboto Condensed"/>
              </a:rPr>
              <a:t> </a:t>
            </a:r>
            <a:r>
              <a:rPr lang="en-US" sz="5000" dirty="0" err="1">
                <a:solidFill>
                  <a:srgbClr val="473B3B"/>
                </a:solidFill>
                <a:latin typeface="Roboto Condensed"/>
              </a:rPr>
              <a:t>kể</a:t>
            </a:r>
            <a:r>
              <a:rPr lang="en-US" sz="5000" dirty="0">
                <a:solidFill>
                  <a:srgbClr val="473B3B"/>
                </a:solidFill>
                <a:latin typeface="Roboto Condensed"/>
              </a:rPr>
              <a:t> </a:t>
            </a:r>
            <a:r>
              <a:rPr lang="en-US" sz="5000" dirty="0" err="1">
                <a:solidFill>
                  <a:srgbClr val="473B3B"/>
                </a:solidFill>
                <a:latin typeface="Roboto Condensed"/>
              </a:rPr>
              <a:t>của</a:t>
            </a:r>
            <a:r>
              <a:rPr lang="en-US" sz="5000" dirty="0">
                <a:solidFill>
                  <a:srgbClr val="473B3B"/>
                </a:solidFill>
                <a:latin typeface="Roboto Condensed"/>
              </a:rPr>
              <a:t> </a:t>
            </a:r>
            <a:r>
              <a:rPr lang="en-US" sz="5000" dirty="0" err="1">
                <a:solidFill>
                  <a:srgbClr val="473B3B"/>
                </a:solidFill>
                <a:latin typeface="Roboto Condensed"/>
              </a:rPr>
              <a:t>Vương</a:t>
            </a:r>
            <a:r>
              <a:rPr lang="en-US" sz="5000" dirty="0">
                <a:solidFill>
                  <a:srgbClr val="473B3B"/>
                </a:solidFill>
                <a:latin typeface="Roboto Condensed"/>
              </a:rPr>
              <a:t> Quan</a:t>
            </a:r>
          </a:p>
          <a:p>
            <a:pPr algn="just">
              <a:lnSpc>
                <a:spcPts val="7000"/>
              </a:lnSpc>
              <a:spcBef>
                <a:spcPct val="0"/>
              </a:spcBef>
            </a:pPr>
            <a:endParaRPr lang="en-US" sz="5000" dirty="0">
              <a:solidFill>
                <a:srgbClr val="473B3B"/>
              </a:solidFill>
              <a:latin typeface="Roboto Condensed"/>
            </a:endParaRPr>
          </a:p>
          <a:p>
            <a:pPr algn="just">
              <a:lnSpc>
                <a:spcPts val="7000"/>
              </a:lnSpc>
              <a:spcBef>
                <a:spcPct val="0"/>
              </a:spcBef>
            </a:pPr>
            <a:endParaRPr lang="en-US" sz="5000" dirty="0">
              <a:solidFill>
                <a:srgbClr val="473B3B"/>
              </a:solidFill>
              <a:latin typeface="Roboto Condensed"/>
            </a:endParaRPr>
          </a:p>
        </p:txBody>
      </p:sp>
      <p:sp>
        <p:nvSpPr>
          <p:cNvPr id="10" name="TextBox 10"/>
          <p:cNvSpPr txBox="1"/>
          <p:nvPr/>
        </p:nvSpPr>
        <p:spPr>
          <a:xfrm>
            <a:off x="1745535" y="730789"/>
            <a:ext cx="14031914" cy="1908175"/>
          </a:xfrm>
          <a:prstGeom prst="rect">
            <a:avLst/>
          </a:prstGeom>
        </p:spPr>
        <p:txBody>
          <a:bodyPr lIns="0" tIns="0" rIns="0" bIns="0" rtlCol="0" anchor="t">
            <a:spAutoFit/>
          </a:bodyPr>
          <a:lstStyle/>
          <a:p>
            <a:pPr algn="ctr">
              <a:lnSpc>
                <a:spcPts val="7699"/>
              </a:lnSpc>
              <a:spcBef>
                <a:spcPct val="0"/>
              </a:spcBef>
            </a:pPr>
            <a:r>
              <a:rPr lang="en-US" sz="5499">
                <a:solidFill>
                  <a:srgbClr val="B22033"/>
                </a:solidFill>
                <a:latin typeface="Roboto Condensed Bold"/>
              </a:rPr>
              <a:t>Câu 3</a:t>
            </a:r>
            <a:r>
              <a:rPr lang="en-US" sz="5499">
                <a:solidFill>
                  <a:srgbClr val="B22033"/>
                </a:solidFill>
                <a:latin typeface="Roboto Condensed"/>
              </a:rPr>
              <a:t>. Thông tin nào dưới đây không đúng với sự thể hiện của văn bản về nhân vật Kim Trọng?</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flipH="1">
            <a:off x="0" y="0"/>
            <a:ext cx="18288000"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3"/>
            <a:stretch>
              <a:fillRect/>
            </a:stretch>
          </a:blipFill>
        </p:spPr>
      </p:sp>
      <p:sp>
        <p:nvSpPr>
          <p:cNvPr id="3" name="Freeform 3"/>
          <p:cNvSpPr/>
          <p:nvPr/>
        </p:nvSpPr>
        <p:spPr>
          <a:xfrm>
            <a:off x="-1112550" y="-1231400"/>
            <a:ext cx="2310400" cy="2310400"/>
          </a:xfrm>
          <a:custGeom>
            <a:avLst/>
            <a:gdLst/>
            <a:ahLst/>
            <a:cxnLst/>
            <a:rect l="l" t="t" r="r" b="b"/>
            <a:pathLst>
              <a:path w="2310400" h="2310400">
                <a:moveTo>
                  <a:pt x="0" y="0"/>
                </a:moveTo>
                <a:lnTo>
                  <a:pt x="2310400" y="0"/>
                </a:lnTo>
                <a:lnTo>
                  <a:pt x="2310400" y="2310400"/>
                </a:lnTo>
                <a:lnTo>
                  <a:pt x="0" y="2310400"/>
                </a:lnTo>
                <a:lnTo>
                  <a:pt x="0" y="0"/>
                </a:lnTo>
                <a:close/>
              </a:path>
            </a:pathLst>
          </a:custGeom>
          <a:blipFill>
            <a:blip r:embed="rId4"/>
            <a:stretch>
              <a:fillRect/>
            </a:stretch>
          </a:blipFill>
        </p:spPr>
      </p:sp>
      <p:sp>
        <p:nvSpPr>
          <p:cNvPr id="4" name="Freeform 4"/>
          <p:cNvSpPr/>
          <p:nvPr/>
        </p:nvSpPr>
        <p:spPr>
          <a:xfrm>
            <a:off x="-955999" y="6616156"/>
            <a:ext cx="20141184" cy="6680159"/>
          </a:xfrm>
          <a:custGeom>
            <a:avLst/>
            <a:gdLst/>
            <a:ahLst/>
            <a:cxnLst/>
            <a:rect l="l" t="t" r="r" b="b"/>
            <a:pathLst>
              <a:path w="20141184" h="6680159">
                <a:moveTo>
                  <a:pt x="0" y="0"/>
                </a:moveTo>
                <a:lnTo>
                  <a:pt x="20141184" y="0"/>
                </a:lnTo>
                <a:lnTo>
                  <a:pt x="20141184" y="6680160"/>
                </a:lnTo>
                <a:lnTo>
                  <a:pt x="0" y="6680160"/>
                </a:lnTo>
                <a:lnTo>
                  <a:pt x="0" y="0"/>
                </a:lnTo>
                <a:close/>
              </a:path>
            </a:pathLst>
          </a:custGeom>
          <a:blipFill>
            <a:blip r:embed="rId5">
              <a:alphaModFix amt="42000"/>
            </a:blip>
            <a:stretch>
              <a:fillRect/>
            </a:stretch>
          </a:blipFill>
        </p:spPr>
      </p:sp>
      <p:sp>
        <p:nvSpPr>
          <p:cNvPr id="5" name="Freeform 5"/>
          <p:cNvSpPr/>
          <p:nvPr/>
        </p:nvSpPr>
        <p:spPr>
          <a:xfrm rot="-1500471" flipH="1">
            <a:off x="-891884" y="6099456"/>
            <a:ext cx="2919068" cy="5068257"/>
          </a:xfrm>
          <a:custGeom>
            <a:avLst/>
            <a:gdLst/>
            <a:ahLst/>
            <a:cxnLst/>
            <a:rect l="l" t="t" r="r" b="b"/>
            <a:pathLst>
              <a:path w="2919068" h="5068257">
                <a:moveTo>
                  <a:pt x="2919068" y="0"/>
                </a:moveTo>
                <a:lnTo>
                  <a:pt x="0" y="0"/>
                </a:lnTo>
                <a:lnTo>
                  <a:pt x="0" y="5068256"/>
                </a:lnTo>
                <a:lnTo>
                  <a:pt x="2919068" y="5068256"/>
                </a:lnTo>
                <a:lnTo>
                  <a:pt x="2919068" y="0"/>
                </a:lnTo>
                <a:close/>
              </a:path>
            </a:pathLst>
          </a:custGeom>
          <a:blipFill>
            <a:blip r:embed="rId6"/>
            <a:stretch>
              <a:fillRect/>
            </a:stretch>
          </a:blipFill>
        </p:spPr>
      </p:sp>
      <p:sp>
        <p:nvSpPr>
          <p:cNvPr id="6" name="Freeform 6"/>
          <p:cNvSpPr/>
          <p:nvPr/>
        </p:nvSpPr>
        <p:spPr>
          <a:xfrm rot="-155221">
            <a:off x="16534549" y="-410501"/>
            <a:ext cx="4825850" cy="11108001"/>
          </a:xfrm>
          <a:custGeom>
            <a:avLst/>
            <a:gdLst/>
            <a:ahLst/>
            <a:cxnLst/>
            <a:rect l="l" t="t" r="r" b="b"/>
            <a:pathLst>
              <a:path w="4825850" h="11108001">
                <a:moveTo>
                  <a:pt x="0" y="0"/>
                </a:moveTo>
                <a:lnTo>
                  <a:pt x="4825850" y="0"/>
                </a:lnTo>
                <a:lnTo>
                  <a:pt x="4825850" y="11108002"/>
                </a:lnTo>
                <a:lnTo>
                  <a:pt x="0" y="11108002"/>
                </a:lnTo>
                <a:lnTo>
                  <a:pt x="0" y="0"/>
                </a:lnTo>
                <a:close/>
              </a:path>
            </a:pathLst>
          </a:custGeom>
          <a:blipFill>
            <a:blip r:embed="rId7"/>
            <a:stretch>
              <a:fillRect l="-3552" r="-9036" b="-4849"/>
            </a:stretch>
          </a:blipFill>
        </p:spPr>
      </p:sp>
      <p:sp>
        <p:nvSpPr>
          <p:cNvPr id="7" name="Freeform 7"/>
          <p:cNvSpPr/>
          <p:nvPr/>
        </p:nvSpPr>
        <p:spPr>
          <a:xfrm>
            <a:off x="-29407" y="0"/>
            <a:ext cx="2116214" cy="1231970"/>
          </a:xfrm>
          <a:custGeom>
            <a:avLst/>
            <a:gdLst/>
            <a:ahLst/>
            <a:cxnLst/>
            <a:rect l="l" t="t" r="r" b="b"/>
            <a:pathLst>
              <a:path w="2116214" h="1231970">
                <a:moveTo>
                  <a:pt x="0" y="0"/>
                </a:moveTo>
                <a:lnTo>
                  <a:pt x="2116214" y="0"/>
                </a:lnTo>
                <a:lnTo>
                  <a:pt x="2116214" y="1231970"/>
                </a:lnTo>
                <a:lnTo>
                  <a:pt x="0" y="1231970"/>
                </a:lnTo>
                <a:lnTo>
                  <a:pt x="0" y="0"/>
                </a:lnTo>
                <a:close/>
              </a:path>
            </a:pathLst>
          </a:custGeom>
          <a:blipFill>
            <a:blip r:embed="rId8"/>
            <a:stretch>
              <a:fillRect/>
            </a:stretch>
          </a:blipFill>
        </p:spPr>
      </p:sp>
      <p:pic>
        <p:nvPicPr>
          <p:cNvPr id="8" name="Picture 8"/>
          <p:cNvPicPr>
            <a:picLocks noChangeAspect="1"/>
          </p:cNvPicPr>
          <p:nvPr/>
        </p:nvPicPr>
        <p:blipFill>
          <a:blip r:embed="rId9"/>
          <a:srcRect/>
          <a:stretch>
            <a:fillRect/>
          </a:stretch>
        </p:blipFill>
        <p:spPr>
          <a:xfrm>
            <a:off x="6095675" y="4259841"/>
            <a:ext cx="1275701" cy="771799"/>
          </a:xfrm>
          <a:prstGeom prst="rect">
            <a:avLst/>
          </a:prstGeom>
        </p:spPr>
      </p:pic>
      <p:sp>
        <p:nvSpPr>
          <p:cNvPr id="9" name="TextBox 9"/>
          <p:cNvSpPr txBox="1"/>
          <p:nvPr/>
        </p:nvSpPr>
        <p:spPr>
          <a:xfrm>
            <a:off x="6733525" y="4155066"/>
            <a:ext cx="4906076" cy="4406900"/>
          </a:xfrm>
          <a:prstGeom prst="rect">
            <a:avLst/>
          </a:prstGeom>
        </p:spPr>
        <p:txBody>
          <a:bodyPr lIns="0" tIns="0" rIns="0" bIns="0" rtlCol="0" anchor="t">
            <a:spAutoFit/>
          </a:bodyPr>
          <a:lstStyle/>
          <a:p>
            <a:pPr algn="l">
              <a:lnSpc>
                <a:spcPts val="7000"/>
              </a:lnSpc>
            </a:pPr>
            <a:r>
              <a:rPr lang="en-US" sz="5000" dirty="0">
                <a:solidFill>
                  <a:srgbClr val="473B3B"/>
                </a:solidFill>
                <a:latin typeface="Roboto Condensed"/>
              </a:rPr>
              <a:t>A. </a:t>
            </a:r>
            <a:r>
              <a:rPr lang="en-US" sz="5000" dirty="0" err="1">
                <a:solidFill>
                  <a:srgbClr val="473B3B"/>
                </a:solidFill>
                <a:latin typeface="Roboto Condensed"/>
              </a:rPr>
              <a:t>Đối</a:t>
            </a:r>
            <a:endParaRPr lang="en-US" sz="5000" dirty="0">
              <a:solidFill>
                <a:srgbClr val="473B3B"/>
              </a:solidFill>
              <a:latin typeface="Roboto Condensed"/>
            </a:endParaRPr>
          </a:p>
          <a:p>
            <a:pPr algn="l">
              <a:lnSpc>
                <a:spcPts val="7000"/>
              </a:lnSpc>
            </a:pPr>
            <a:r>
              <a:rPr lang="en-US" sz="5000" dirty="0">
                <a:solidFill>
                  <a:srgbClr val="473B3B"/>
                </a:solidFill>
                <a:latin typeface="Roboto Condensed"/>
              </a:rPr>
              <a:t>B. </a:t>
            </a:r>
            <a:r>
              <a:rPr lang="en-US" sz="5000" dirty="0" err="1">
                <a:solidFill>
                  <a:srgbClr val="473B3B"/>
                </a:solidFill>
                <a:latin typeface="Roboto Condensed"/>
              </a:rPr>
              <a:t>Nhân</a:t>
            </a:r>
            <a:r>
              <a:rPr lang="en-US" sz="5000" dirty="0">
                <a:solidFill>
                  <a:srgbClr val="473B3B"/>
                </a:solidFill>
                <a:latin typeface="Roboto Condensed"/>
              </a:rPr>
              <a:t> </a:t>
            </a:r>
            <a:r>
              <a:rPr lang="en-US" sz="5000" dirty="0" err="1">
                <a:solidFill>
                  <a:srgbClr val="473B3B"/>
                </a:solidFill>
                <a:latin typeface="Roboto Condensed"/>
              </a:rPr>
              <a:t>hóa</a:t>
            </a:r>
            <a:endParaRPr lang="en-US" sz="5000" dirty="0">
              <a:solidFill>
                <a:srgbClr val="473B3B"/>
              </a:solidFill>
              <a:latin typeface="Roboto Condensed"/>
            </a:endParaRPr>
          </a:p>
          <a:p>
            <a:pPr algn="l">
              <a:lnSpc>
                <a:spcPts val="7000"/>
              </a:lnSpc>
            </a:pPr>
            <a:r>
              <a:rPr lang="en-US" sz="5000" dirty="0">
                <a:solidFill>
                  <a:srgbClr val="473B3B"/>
                </a:solidFill>
                <a:latin typeface="Roboto Condensed"/>
              </a:rPr>
              <a:t>C. </a:t>
            </a:r>
            <a:r>
              <a:rPr lang="en-US" sz="5000" dirty="0" err="1">
                <a:solidFill>
                  <a:srgbClr val="473B3B"/>
                </a:solidFill>
                <a:latin typeface="Roboto Condensed"/>
              </a:rPr>
              <a:t>Ẩn</a:t>
            </a:r>
            <a:r>
              <a:rPr lang="en-US" sz="5000" dirty="0">
                <a:solidFill>
                  <a:srgbClr val="473B3B"/>
                </a:solidFill>
                <a:latin typeface="Roboto Condensed"/>
              </a:rPr>
              <a:t> </a:t>
            </a:r>
            <a:r>
              <a:rPr lang="en-US" sz="5000" dirty="0" err="1">
                <a:solidFill>
                  <a:srgbClr val="473B3B"/>
                </a:solidFill>
                <a:latin typeface="Roboto Condensed"/>
              </a:rPr>
              <a:t>dụ</a:t>
            </a:r>
            <a:endParaRPr lang="en-US" sz="5000" dirty="0">
              <a:solidFill>
                <a:srgbClr val="473B3B"/>
              </a:solidFill>
              <a:latin typeface="Roboto Condensed"/>
            </a:endParaRPr>
          </a:p>
          <a:p>
            <a:pPr algn="l">
              <a:lnSpc>
                <a:spcPts val="7000"/>
              </a:lnSpc>
            </a:pPr>
            <a:r>
              <a:rPr lang="en-US" sz="5000" dirty="0">
                <a:solidFill>
                  <a:srgbClr val="473B3B"/>
                </a:solidFill>
                <a:latin typeface="Roboto Condensed"/>
              </a:rPr>
              <a:t>D. </a:t>
            </a:r>
            <a:r>
              <a:rPr lang="en-US" sz="5000" dirty="0" err="1">
                <a:solidFill>
                  <a:srgbClr val="473B3B"/>
                </a:solidFill>
                <a:latin typeface="Roboto Condensed"/>
              </a:rPr>
              <a:t>Hoán</a:t>
            </a:r>
            <a:r>
              <a:rPr lang="en-US" sz="5000" dirty="0">
                <a:solidFill>
                  <a:srgbClr val="473B3B"/>
                </a:solidFill>
                <a:latin typeface="Roboto Condensed"/>
              </a:rPr>
              <a:t> </a:t>
            </a:r>
            <a:r>
              <a:rPr lang="en-US" sz="5000" dirty="0" err="1">
                <a:solidFill>
                  <a:srgbClr val="473B3B"/>
                </a:solidFill>
                <a:latin typeface="Roboto Condensed"/>
              </a:rPr>
              <a:t>dụ</a:t>
            </a:r>
            <a:endParaRPr lang="en-US" sz="5000" dirty="0">
              <a:solidFill>
                <a:srgbClr val="473B3B"/>
              </a:solidFill>
              <a:latin typeface="Roboto Condensed"/>
            </a:endParaRPr>
          </a:p>
          <a:p>
            <a:pPr algn="l">
              <a:lnSpc>
                <a:spcPts val="7000"/>
              </a:lnSpc>
              <a:spcBef>
                <a:spcPct val="0"/>
              </a:spcBef>
            </a:pPr>
            <a:endParaRPr lang="en-US" sz="5000" dirty="0">
              <a:solidFill>
                <a:srgbClr val="473B3B"/>
              </a:solidFill>
              <a:latin typeface="Roboto Condensed"/>
            </a:endParaRPr>
          </a:p>
        </p:txBody>
      </p:sp>
      <p:sp>
        <p:nvSpPr>
          <p:cNvPr id="10" name="TextBox 10"/>
          <p:cNvSpPr txBox="1"/>
          <p:nvPr/>
        </p:nvSpPr>
        <p:spPr>
          <a:xfrm>
            <a:off x="2170606" y="511210"/>
            <a:ext cx="14031914" cy="2879725"/>
          </a:xfrm>
          <a:prstGeom prst="rect">
            <a:avLst/>
          </a:prstGeom>
        </p:spPr>
        <p:txBody>
          <a:bodyPr lIns="0" tIns="0" rIns="0" bIns="0" rtlCol="0" anchor="t">
            <a:spAutoFit/>
          </a:bodyPr>
          <a:lstStyle/>
          <a:p>
            <a:pPr algn="ctr">
              <a:lnSpc>
                <a:spcPts val="7699"/>
              </a:lnSpc>
              <a:spcBef>
                <a:spcPct val="0"/>
              </a:spcBef>
            </a:pPr>
            <a:r>
              <a:rPr lang="en-US" sz="5499">
                <a:solidFill>
                  <a:srgbClr val="B22033"/>
                </a:solidFill>
                <a:latin typeface="Roboto Condensed Bold"/>
              </a:rPr>
              <a:t>Câu 4</a:t>
            </a:r>
            <a:r>
              <a:rPr lang="en-US" sz="5499">
                <a:solidFill>
                  <a:srgbClr val="B22033"/>
                </a:solidFill>
                <a:latin typeface="Roboto Condensed"/>
              </a:rPr>
              <a:t>. Đặc sắc nghệ thuật nào được thể hiện trong các dòng thơ: </a:t>
            </a:r>
            <a:r>
              <a:rPr lang="en-US" sz="5499">
                <a:solidFill>
                  <a:srgbClr val="B22033"/>
                </a:solidFill>
                <a:latin typeface="Roboto Condensed Italics"/>
              </a:rPr>
              <a:t>“Người quốc sắc, kẻ thiên tài,/ Tình trong như đã, mặt ngoài còn e”</a:t>
            </a:r>
            <a:r>
              <a:rPr lang="en-US" sz="5499">
                <a:solidFill>
                  <a:srgbClr val="B22033"/>
                </a:solidFill>
                <a:latin typeface="Roboto Condensed"/>
              </a:rPr>
              <a:t>?</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flipH="1">
            <a:off x="-47548" y="64800"/>
            <a:ext cx="18288000"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3"/>
            <a:stretch>
              <a:fillRect/>
            </a:stretch>
          </a:blipFill>
        </p:spPr>
      </p:sp>
      <p:sp>
        <p:nvSpPr>
          <p:cNvPr id="3" name="Freeform 3"/>
          <p:cNvSpPr/>
          <p:nvPr/>
        </p:nvSpPr>
        <p:spPr>
          <a:xfrm>
            <a:off x="-1112550" y="-1231400"/>
            <a:ext cx="2310400" cy="2310400"/>
          </a:xfrm>
          <a:custGeom>
            <a:avLst/>
            <a:gdLst/>
            <a:ahLst/>
            <a:cxnLst/>
            <a:rect l="l" t="t" r="r" b="b"/>
            <a:pathLst>
              <a:path w="2310400" h="2310400">
                <a:moveTo>
                  <a:pt x="0" y="0"/>
                </a:moveTo>
                <a:lnTo>
                  <a:pt x="2310400" y="0"/>
                </a:lnTo>
                <a:lnTo>
                  <a:pt x="2310400" y="2310400"/>
                </a:lnTo>
                <a:lnTo>
                  <a:pt x="0" y="2310400"/>
                </a:lnTo>
                <a:lnTo>
                  <a:pt x="0" y="0"/>
                </a:lnTo>
                <a:close/>
              </a:path>
            </a:pathLst>
          </a:custGeom>
          <a:blipFill>
            <a:blip r:embed="rId4"/>
            <a:stretch>
              <a:fillRect/>
            </a:stretch>
          </a:blipFill>
        </p:spPr>
      </p:sp>
      <p:sp>
        <p:nvSpPr>
          <p:cNvPr id="4" name="Freeform 4"/>
          <p:cNvSpPr/>
          <p:nvPr/>
        </p:nvSpPr>
        <p:spPr>
          <a:xfrm>
            <a:off x="-29407" y="0"/>
            <a:ext cx="2116214" cy="1231970"/>
          </a:xfrm>
          <a:custGeom>
            <a:avLst/>
            <a:gdLst/>
            <a:ahLst/>
            <a:cxnLst/>
            <a:rect l="l" t="t" r="r" b="b"/>
            <a:pathLst>
              <a:path w="2116214" h="1231970">
                <a:moveTo>
                  <a:pt x="0" y="0"/>
                </a:moveTo>
                <a:lnTo>
                  <a:pt x="2116214" y="0"/>
                </a:lnTo>
                <a:lnTo>
                  <a:pt x="2116214" y="1231970"/>
                </a:lnTo>
                <a:lnTo>
                  <a:pt x="0" y="1231970"/>
                </a:lnTo>
                <a:lnTo>
                  <a:pt x="0" y="0"/>
                </a:lnTo>
                <a:close/>
              </a:path>
            </a:pathLst>
          </a:custGeom>
          <a:blipFill>
            <a:blip r:embed="rId5"/>
            <a:stretch>
              <a:fillRect/>
            </a:stretch>
          </a:blipFill>
        </p:spPr>
      </p:sp>
      <p:pic>
        <p:nvPicPr>
          <p:cNvPr id="5" name="Picture 5"/>
          <p:cNvPicPr>
            <a:picLocks noChangeAspect="1"/>
          </p:cNvPicPr>
          <p:nvPr/>
        </p:nvPicPr>
        <p:blipFill>
          <a:blip r:embed="rId6"/>
          <a:srcRect/>
          <a:stretch>
            <a:fillRect/>
          </a:stretch>
        </p:blipFill>
        <p:spPr>
          <a:xfrm>
            <a:off x="42650" y="3090097"/>
            <a:ext cx="1275701" cy="771799"/>
          </a:xfrm>
          <a:prstGeom prst="rect">
            <a:avLst/>
          </a:prstGeom>
        </p:spPr>
      </p:pic>
      <p:sp>
        <p:nvSpPr>
          <p:cNvPr id="6" name="TextBox 6"/>
          <p:cNvSpPr txBox="1"/>
          <p:nvPr/>
        </p:nvSpPr>
        <p:spPr>
          <a:xfrm>
            <a:off x="680500" y="2994847"/>
            <a:ext cx="17360080" cy="3888739"/>
          </a:xfrm>
          <a:prstGeom prst="rect">
            <a:avLst/>
          </a:prstGeom>
        </p:spPr>
        <p:txBody>
          <a:bodyPr lIns="0" tIns="0" rIns="0" bIns="0" rtlCol="0" anchor="t">
            <a:spAutoFit/>
          </a:bodyPr>
          <a:lstStyle/>
          <a:p>
            <a:pPr algn="l">
              <a:lnSpc>
                <a:spcPts val="6160"/>
              </a:lnSpc>
            </a:pPr>
            <a:r>
              <a:rPr lang="en-US" sz="4400" dirty="0">
                <a:solidFill>
                  <a:srgbClr val="473B3B"/>
                </a:solidFill>
                <a:latin typeface="Roboto Condensed"/>
              </a:rPr>
              <a:t>A. </a:t>
            </a:r>
            <a:r>
              <a:rPr lang="en-US" sz="4400" dirty="0" err="1">
                <a:solidFill>
                  <a:srgbClr val="473B3B"/>
                </a:solidFill>
                <a:latin typeface="Roboto Condensed"/>
              </a:rPr>
              <a:t>Hài</a:t>
            </a:r>
            <a:r>
              <a:rPr lang="en-US" sz="4400" dirty="0">
                <a:solidFill>
                  <a:srgbClr val="473B3B"/>
                </a:solidFill>
                <a:latin typeface="Roboto Condensed"/>
              </a:rPr>
              <a:t> </a:t>
            </a:r>
            <a:r>
              <a:rPr lang="en-US" sz="4400" dirty="0" err="1">
                <a:solidFill>
                  <a:srgbClr val="473B3B"/>
                </a:solidFill>
                <a:latin typeface="Roboto Condensed"/>
              </a:rPr>
              <a:t>văn</a:t>
            </a:r>
            <a:r>
              <a:rPr lang="en-US" sz="4400" dirty="0">
                <a:solidFill>
                  <a:srgbClr val="473B3B"/>
                </a:solidFill>
                <a:latin typeface="Roboto Condensed"/>
              </a:rPr>
              <a:t> </a:t>
            </a:r>
            <a:r>
              <a:rPr lang="en-US" sz="4400" dirty="0" err="1">
                <a:solidFill>
                  <a:srgbClr val="473B3B"/>
                </a:solidFill>
                <a:latin typeface="Roboto Condensed"/>
              </a:rPr>
              <a:t>lần</a:t>
            </a:r>
            <a:r>
              <a:rPr lang="en-US" sz="4400" dirty="0">
                <a:solidFill>
                  <a:srgbClr val="473B3B"/>
                </a:solidFill>
                <a:latin typeface="Roboto Condensed"/>
              </a:rPr>
              <a:t> </a:t>
            </a:r>
            <a:r>
              <a:rPr lang="en-US" sz="4400" dirty="0" err="1">
                <a:solidFill>
                  <a:srgbClr val="473B3B"/>
                </a:solidFill>
                <a:latin typeface="Roboto Condensed"/>
              </a:rPr>
              <a:t>bước</a:t>
            </a:r>
            <a:r>
              <a:rPr lang="en-US" sz="4400" dirty="0">
                <a:solidFill>
                  <a:srgbClr val="473B3B"/>
                </a:solidFill>
                <a:latin typeface="Roboto Condensed"/>
              </a:rPr>
              <a:t> </a:t>
            </a:r>
            <a:r>
              <a:rPr lang="en-US" sz="4400" dirty="0" err="1">
                <a:solidFill>
                  <a:srgbClr val="473B3B"/>
                </a:solidFill>
                <a:latin typeface="Roboto Condensed"/>
              </a:rPr>
              <a:t>dặm</a:t>
            </a:r>
            <a:r>
              <a:rPr lang="en-US" sz="4400" dirty="0">
                <a:solidFill>
                  <a:srgbClr val="473B3B"/>
                </a:solidFill>
                <a:latin typeface="Roboto Condensed"/>
              </a:rPr>
              <a:t> </a:t>
            </a:r>
            <a:r>
              <a:rPr lang="en-US" sz="4400" dirty="0" err="1">
                <a:solidFill>
                  <a:srgbClr val="473B3B"/>
                </a:solidFill>
                <a:latin typeface="Roboto Condensed"/>
              </a:rPr>
              <a:t>xanh</a:t>
            </a:r>
            <a:r>
              <a:rPr lang="en-US" sz="4400" dirty="0">
                <a:solidFill>
                  <a:srgbClr val="473B3B"/>
                </a:solidFill>
                <a:latin typeface="Roboto Condensed"/>
              </a:rPr>
              <a:t>,/ </a:t>
            </a:r>
            <a:r>
              <a:rPr lang="en-US" sz="4400" dirty="0" err="1">
                <a:solidFill>
                  <a:srgbClr val="473B3B"/>
                </a:solidFill>
                <a:latin typeface="Roboto Condensed"/>
              </a:rPr>
              <a:t>Một</a:t>
            </a:r>
            <a:r>
              <a:rPr lang="en-US" sz="4400" dirty="0">
                <a:solidFill>
                  <a:srgbClr val="473B3B"/>
                </a:solidFill>
                <a:latin typeface="Roboto Condensed"/>
              </a:rPr>
              <a:t> </a:t>
            </a:r>
            <a:r>
              <a:rPr lang="en-US" sz="4400" dirty="0" err="1">
                <a:solidFill>
                  <a:srgbClr val="473B3B"/>
                </a:solidFill>
                <a:latin typeface="Roboto Condensed"/>
              </a:rPr>
              <a:t>vùng</a:t>
            </a:r>
            <a:r>
              <a:rPr lang="en-US" sz="4400" dirty="0">
                <a:solidFill>
                  <a:srgbClr val="473B3B"/>
                </a:solidFill>
                <a:latin typeface="Roboto Condensed"/>
              </a:rPr>
              <a:t> </a:t>
            </a:r>
            <a:r>
              <a:rPr lang="en-US" sz="4400" dirty="0" err="1">
                <a:solidFill>
                  <a:srgbClr val="473B3B"/>
                </a:solidFill>
                <a:latin typeface="Roboto Condensed"/>
              </a:rPr>
              <a:t>như</a:t>
            </a:r>
            <a:r>
              <a:rPr lang="en-US" sz="4400" dirty="0">
                <a:solidFill>
                  <a:srgbClr val="473B3B"/>
                </a:solidFill>
                <a:latin typeface="Roboto Condensed"/>
              </a:rPr>
              <a:t> </a:t>
            </a:r>
            <a:r>
              <a:rPr lang="en-US" sz="4400" dirty="0" err="1">
                <a:solidFill>
                  <a:srgbClr val="473B3B"/>
                </a:solidFill>
                <a:latin typeface="Roboto Condensed"/>
              </a:rPr>
              <a:t>thể</a:t>
            </a:r>
            <a:r>
              <a:rPr lang="en-US" sz="4400" dirty="0">
                <a:solidFill>
                  <a:srgbClr val="473B3B"/>
                </a:solidFill>
                <a:latin typeface="Roboto Condensed"/>
              </a:rPr>
              <a:t> </a:t>
            </a:r>
            <a:r>
              <a:rPr lang="en-US" sz="4400" dirty="0" err="1">
                <a:solidFill>
                  <a:srgbClr val="473B3B"/>
                </a:solidFill>
                <a:latin typeface="Roboto Condensed"/>
              </a:rPr>
              <a:t>cây</a:t>
            </a:r>
            <a:r>
              <a:rPr lang="en-US" sz="4400" dirty="0">
                <a:solidFill>
                  <a:srgbClr val="473B3B"/>
                </a:solidFill>
                <a:latin typeface="Roboto Condensed"/>
              </a:rPr>
              <a:t> </a:t>
            </a:r>
            <a:r>
              <a:rPr lang="en-US" sz="4400" dirty="0" err="1">
                <a:solidFill>
                  <a:srgbClr val="473B3B"/>
                </a:solidFill>
                <a:latin typeface="Roboto Condensed"/>
              </a:rPr>
              <a:t>quỳnh</a:t>
            </a:r>
            <a:r>
              <a:rPr lang="en-US" sz="4400" dirty="0">
                <a:solidFill>
                  <a:srgbClr val="473B3B"/>
                </a:solidFill>
                <a:latin typeface="Roboto Condensed"/>
              </a:rPr>
              <a:t>, </a:t>
            </a:r>
            <a:r>
              <a:rPr lang="en-US" sz="4400" dirty="0" err="1">
                <a:solidFill>
                  <a:srgbClr val="473B3B"/>
                </a:solidFill>
                <a:latin typeface="Roboto Condensed"/>
              </a:rPr>
              <a:t>cành</a:t>
            </a:r>
            <a:r>
              <a:rPr lang="en-US" sz="4400" dirty="0">
                <a:solidFill>
                  <a:srgbClr val="473B3B"/>
                </a:solidFill>
                <a:latin typeface="Roboto Condensed"/>
              </a:rPr>
              <a:t> </a:t>
            </a:r>
            <a:r>
              <a:rPr lang="en-US" sz="4400" dirty="0" err="1">
                <a:solidFill>
                  <a:srgbClr val="473B3B"/>
                </a:solidFill>
                <a:latin typeface="Roboto Condensed"/>
              </a:rPr>
              <a:t>giao</a:t>
            </a:r>
            <a:r>
              <a:rPr lang="en-US" sz="4400" dirty="0">
                <a:solidFill>
                  <a:srgbClr val="473B3B"/>
                </a:solidFill>
                <a:latin typeface="Roboto Condensed"/>
              </a:rPr>
              <a:t>.</a:t>
            </a:r>
          </a:p>
          <a:p>
            <a:pPr algn="l">
              <a:lnSpc>
                <a:spcPts val="6160"/>
              </a:lnSpc>
            </a:pPr>
            <a:r>
              <a:rPr lang="en-US" sz="4400" dirty="0">
                <a:solidFill>
                  <a:srgbClr val="473B3B"/>
                </a:solidFill>
                <a:latin typeface="Roboto Condensed"/>
              </a:rPr>
              <a:t>B. </a:t>
            </a:r>
            <a:r>
              <a:rPr lang="en-US" sz="4400" dirty="0" err="1">
                <a:solidFill>
                  <a:srgbClr val="473B3B"/>
                </a:solidFill>
                <a:latin typeface="Roboto Condensed"/>
              </a:rPr>
              <a:t>Bóng</a:t>
            </a:r>
            <a:r>
              <a:rPr lang="en-US" sz="4400" dirty="0">
                <a:solidFill>
                  <a:srgbClr val="473B3B"/>
                </a:solidFill>
                <a:latin typeface="Roboto Condensed"/>
              </a:rPr>
              <a:t> </a:t>
            </a:r>
            <a:r>
              <a:rPr lang="en-US" sz="4400" dirty="0" err="1">
                <a:solidFill>
                  <a:srgbClr val="473B3B"/>
                </a:solidFill>
                <a:latin typeface="Roboto Condensed"/>
              </a:rPr>
              <a:t>hồng</a:t>
            </a:r>
            <a:r>
              <a:rPr lang="en-US" sz="4400" dirty="0">
                <a:solidFill>
                  <a:srgbClr val="473B3B"/>
                </a:solidFill>
                <a:latin typeface="Roboto Condensed"/>
              </a:rPr>
              <a:t> </a:t>
            </a:r>
            <a:r>
              <a:rPr lang="en-US" sz="4400" dirty="0" err="1">
                <a:solidFill>
                  <a:srgbClr val="473B3B"/>
                </a:solidFill>
                <a:latin typeface="Roboto Condensed"/>
              </a:rPr>
              <a:t>nhác</a:t>
            </a:r>
            <a:r>
              <a:rPr lang="en-US" sz="4400" dirty="0">
                <a:solidFill>
                  <a:srgbClr val="473B3B"/>
                </a:solidFill>
                <a:latin typeface="Roboto Condensed"/>
              </a:rPr>
              <a:t> </a:t>
            </a:r>
            <a:r>
              <a:rPr lang="en-US" sz="4400" dirty="0" err="1">
                <a:solidFill>
                  <a:srgbClr val="473B3B"/>
                </a:solidFill>
                <a:latin typeface="Roboto Condensed"/>
              </a:rPr>
              <a:t>thấy</a:t>
            </a:r>
            <a:r>
              <a:rPr lang="en-US" sz="4400" dirty="0">
                <a:solidFill>
                  <a:srgbClr val="473B3B"/>
                </a:solidFill>
                <a:latin typeface="Roboto Condensed"/>
              </a:rPr>
              <a:t> </a:t>
            </a:r>
            <a:r>
              <a:rPr lang="en-US" sz="4400" dirty="0" err="1">
                <a:solidFill>
                  <a:srgbClr val="473B3B"/>
                </a:solidFill>
                <a:latin typeface="Roboto Condensed"/>
              </a:rPr>
              <a:t>nẻo</a:t>
            </a:r>
            <a:r>
              <a:rPr lang="en-US" sz="4400" dirty="0">
                <a:solidFill>
                  <a:srgbClr val="473B3B"/>
                </a:solidFill>
                <a:latin typeface="Roboto Condensed"/>
              </a:rPr>
              <a:t> </a:t>
            </a:r>
            <a:r>
              <a:rPr lang="en-US" sz="4400" dirty="0" err="1">
                <a:solidFill>
                  <a:srgbClr val="473B3B"/>
                </a:solidFill>
                <a:latin typeface="Roboto Condensed"/>
              </a:rPr>
              <a:t>xa</a:t>
            </a:r>
            <a:r>
              <a:rPr lang="en-US" sz="4400" dirty="0">
                <a:solidFill>
                  <a:srgbClr val="473B3B"/>
                </a:solidFill>
                <a:latin typeface="Roboto Condensed"/>
              </a:rPr>
              <a:t>,/ </a:t>
            </a:r>
            <a:r>
              <a:rPr lang="en-US" sz="4400" dirty="0" err="1">
                <a:solidFill>
                  <a:srgbClr val="473B3B"/>
                </a:solidFill>
                <a:latin typeface="Roboto Condensed"/>
              </a:rPr>
              <a:t>Xuân</a:t>
            </a:r>
            <a:r>
              <a:rPr lang="en-US" sz="4400" dirty="0">
                <a:solidFill>
                  <a:srgbClr val="473B3B"/>
                </a:solidFill>
                <a:latin typeface="Roboto Condensed"/>
              </a:rPr>
              <a:t> </a:t>
            </a:r>
            <a:r>
              <a:rPr lang="en-US" sz="4400" dirty="0" err="1">
                <a:solidFill>
                  <a:srgbClr val="473B3B"/>
                </a:solidFill>
                <a:latin typeface="Roboto Condensed"/>
              </a:rPr>
              <a:t>lan</a:t>
            </a:r>
            <a:r>
              <a:rPr lang="en-US" sz="4400" dirty="0">
                <a:solidFill>
                  <a:srgbClr val="473B3B"/>
                </a:solidFill>
                <a:latin typeface="Roboto Condensed"/>
              </a:rPr>
              <a:t>, </a:t>
            </a:r>
            <a:r>
              <a:rPr lang="en-US" sz="4400" dirty="0" err="1">
                <a:solidFill>
                  <a:srgbClr val="473B3B"/>
                </a:solidFill>
                <a:latin typeface="Roboto Condensed"/>
              </a:rPr>
              <a:t>thu</a:t>
            </a:r>
            <a:r>
              <a:rPr lang="en-US" sz="4400" dirty="0">
                <a:solidFill>
                  <a:srgbClr val="473B3B"/>
                </a:solidFill>
                <a:latin typeface="Roboto Condensed"/>
              </a:rPr>
              <a:t> </a:t>
            </a:r>
            <a:r>
              <a:rPr lang="en-US" sz="4400" dirty="0" err="1">
                <a:solidFill>
                  <a:srgbClr val="473B3B"/>
                </a:solidFill>
                <a:latin typeface="Roboto Condensed"/>
              </a:rPr>
              <a:t>cúc</a:t>
            </a:r>
            <a:r>
              <a:rPr lang="en-US" sz="4400" dirty="0">
                <a:solidFill>
                  <a:srgbClr val="473B3B"/>
                </a:solidFill>
                <a:latin typeface="Roboto Condensed"/>
              </a:rPr>
              <a:t> </a:t>
            </a:r>
            <a:r>
              <a:rPr lang="en-US" sz="4400" dirty="0" err="1">
                <a:solidFill>
                  <a:srgbClr val="473B3B"/>
                </a:solidFill>
                <a:latin typeface="Roboto Condensed"/>
              </a:rPr>
              <a:t>mặn</a:t>
            </a:r>
            <a:r>
              <a:rPr lang="en-US" sz="4400" dirty="0">
                <a:solidFill>
                  <a:srgbClr val="473B3B"/>
                </a:solidFill>
                <a:latin typeface="Roboto Condensed"/>
              </a:rPr>
              <a:t> </a:t>
            </a:r>
            <a:r>
              <a:rPr lang="en-US" sz="4400" dirty="0" err="1">
                <a:solidFill>
                  <a:srgbClr val="473B3B"/>
                </a:solidFill>
                <a:latin typeface="Roboto Condensed"/>
              </a:rPr>
              <a:t>mà</a:t>
            </a:r>
            <a:r>
              <a:rPr lang="en-US" sz="4400" dirty="0">
                <a:solidFill>
                  <a:srgbClr val="473B3B"/>
                </a:solidFill>
                <a:latin typeface="Roboto Condensed"/>
              </a:rPr>
              <a:t> </a:t>
            </a:r>
            <a:r>
              <a:rPr lang="en-US" sz="4400" dirty="0" err="1">
                <a:solidFill>
                  <a:srgbClr val="473B3B"/>
                </a:solidFill>
                <a:latin typeface="Roboto Condensed"/>
              </a:rPr>
              <a:t>cả</a:t>
            </a:r>
            <a:r>
              <a:rPr lang="en-US" sz="4400" dirty="0">
                <a:solidFill>
                  <a:srgbClr val="473B3B"/>
                </a:solidFill>
                <a:latin typeface="Roboto Condensed"/>
              </a:rPr>
              <a:t> </a:t>
            </a:r>
            <a:r>
              <a:rPr lang="en-US" sz="4400" dirty="0" err="1">
                <a:solidFill>
                  <a:srgbClr val="473B3B"/>
                </a:solidFill>
                <a:latin typeface="Roboto Condensed"/>
              </a:rPr>
              <a:t>hai</a:t>
            </a:r>
            <a:r>
              <a:rPr lang="en-US" sz="4400" dirty="0">
                <a:solidFill>
                  <a:srgbClr val="473B3B"/>
                </a:solidFill>
                <a:latin typeface="Roboto Condensed"/>
              </a:rPr>
              <a:t>.</a:t>
            </a:r>
          </a:p>
          <a:p>
            <a:pPr algn="l">
              <a:lnSpc>
                <a:spcPts val="6160"/>
              </a:lnSpc>
            </a:pPr>
            <a:r>
              <a:rPr lang="en-US" sz="4400" dirty="0">
                <a:solidFill>
                  <a:srgbClr val="473B3B"/>
                </a:solidFill>
                <a:latin typeface="Roboto Condensed"/>
              </a:rPr>
              <a:t>C. </a:t>
            </a:r>
            <a:r>
              <a:rPr lang="en-US" sz="4400" dirty="0" err="1">
                <a:solidFill>
                  <a:srgbClr val="473B3B"/>
                </a:solidFill>
                <a:latin typeface="Roboto Condensed"/>
              </a:rPr>
              <a:t>Trông</a:t>
            </a:r>
            <a:r>
              <a:rPr lang="en-US" sz="4400" dirty="0">
                <a:solidFill>
                  <a:srgbClr val="473B3B"/>
                </a:solidFill>
                <a:latin typeface="Roboto Condensed"/>
              </a:rPr>
              <a:t> </a:t>
            </a:r>
            <a:r>
              <a:rPr lang="en-US" sz="4400" dirty="0" err="1">
                <a:solidFill>
                  <a:srgbClr val="473B3B"/>
                </a:solidFill>
                <a:latin typeface="Roboto Condensed"/>
              </a:rPr>
              <a:t>chừng</a:t>
            </a:r>
            <a:r>
              <a:rPr lang="en-US" sz="4400" dirty="0">
                <a:solidFill>
                  <a:srgbClr val="473B3B"/>
                </a:solidFill>
                <a:latin typeface="Roboto Condensed"/>
              </a:rPr>
              <a:t> </a:t>
            </a:r>
            <a:r>
              <a:rPr lang="en-US" sz="4400" dirty="0" err="1">
                <a:solidFill>
                  <a:srgbClr val="473B3B"/>
                </a:solidFill>
                <a:latin typeface="Roboto Condensed"/>
              </a:rPr>
              <a:t>thấy</a:t>
            </a:r>
            <a:r>
              <a:rPr lang="en-US" sz="4400" dirty="0">
                <a:solidFill>
                  <a:srgbClr val="473B3B"/>
                </a:solidFill>
                <a:latin typeface="Roboto Condensed"/>
              </a:rPr>
              <a:t> </a:t>
            </a:r>
            <a:r>
              <a:rPr lang="en-US" sz="4400" dirty="0" err="1">
                <a:solidFill>
                  <a:srgbClr val="473B3B"/>
                </a:solidFill>
                <a:latin typeface="Roboto Condensed"/>
              </a:rPr>
              <a:t>một</a:t>
            </a:r>
            <a:r>
              <a:rPr lang="en-US" sz="4400" dirty="0">
                <a:solidFill>
                  <a:srgbClr val="473B3B"/>
                </a:solidFill>
                <a:latin typeface="Roboto Condensed"/>
              </a:rPr>
              <a:t> </a:t>
            </a:r>
            <a:r>
              <a:rPr lang="en-US" sz="4400" dirty="0" err="1">
                <a:solidFill>
                  <a:srgbClr val="473B3B"/>
                </a:solidFill>
                <a:latin typeface="Roboto Condensed"/>
              </a:rPr>
              <a:t>văn</a:t>
            </a:r>
            <a:r>
              <a:rPr lang="en-US" sz="4400" dirty="0">
                <a:solidFill>
                  <a:srgbClr val="473B3B"/>
                </a:solidFill>
                <a:latin typeface="Roboto Condensed"/>
              </a:rPr>
              <a:t> </a:t>
            </a:r>
            <a:r>
              <a:rPr lang="en-US" sz="4400" dirty="0" err="1">
                <a:solidFill>
                  <a:srgbClr val="473B3B"/>
                </a:solidFill>
                <a:latin typeface="Roboto Condensed"/>
              </a:rPr>
              <a:t>nhân</a:t>
            </a:r>
            <a:r>
              <a:rPr lang="en-US" sz="4400" dirty="0">
                <a:solidFill>
                  <a:srgbClr val="473B3B"/>
                </a:solidFill>
                <a:latin typeface="Roboto Condensed"/>
              </a:rPr>
              <a:t>,/ </a:t>
            </a:r>
            <a:r>
              <a:rPr lang="en-US" sz="4400" dirty="0" err="1">
                <a:solidFill>
                  <a:srgbClr val="473B3B"/>
                </a:solidFill>
                <a:latin typeface="Roboto Condensed"/>
              </a:rPr>
              <a:t>Lỏng</a:t>
            </a:r>
            <a:r>
              <a:rPr lang="en-US" sz="4400" dirty="0">
                <a:solidFill>
                  <a:srgbClr val="473B3B"/>
                </a:solidFill>
                <a:latin typeface="Roboto Condensed"/>
              </a:rPr>
              <a:t> </a:t>
            </a:r>
            <a:r>
              <a:rPr lang="en-US" sz="4400" dirty="0" err="1">
                <a:solidFill>
                  <a:srgbClr val="473B3B"/>
                </a:solidFill>
                <a:latin typeface="Roboto Condensed"/>
              </a:rPr>
              <a:t>buông</a:t>
            </a:r>
            <a:r>
              <a:rPr lang="en-US" sz="4400" dirty="0">
                <a:solidFill>
                  <a:srgbClr val="473B3B"/>
                </a:solidFill>
                <a:latin typeface="Roboto Condensed"/>
              </a:rPr>
              <a:t> </a:t>
            </a:r>
            <a:r>
              <a:rPr lang="en-US" sz="4400" dirty="0" err="1">
                <a:solidFill>
                  <a:srgbClr val="473B3B"/>
                </a:solidFill>
                <a:latin typeface="Roboto Condensed"/>
              </a:rPr>
              <a:t>tay</a:t>
            </a:r>
            <a:r>
              <a:rPr lang="en-US" sz="4400" dirty="0">
                <a:solidFill>
                  <a:srgbClr val="473B3B"/>
                </a:solidFill>
                <a:latin typeface="Roboto Condensed"/>
              </a:rPr>
              <a:t> </a:t>
            </a:r>
            <a:r>
              <a:rPr lang="en-US" sz="4400" dirty="0" err="1">
                <a:solidFill>
                  <a:srgbClr val="473B3B"/>
                </a:solidFill>
                <a:latin typeface="Roboto Condensed"/>
              </a:rPr>
              <a:t>khấu</a:t>
            </a:r>
            <a:r>
              <a:rPr lang="en-US" sz="4400" dirty="0">
                <a:solidFill>
                  <a:srgbClr val="473B3B"/>
                </a:solidFill>
                <a:latin typeface="Roboto Condensed"/>
              </a:rPr>
              <a:t>, </a:t>
            </a:r>
            <a:r>
              <a:rPr lang="en-US" sz="4400" dirty="0" err="1">
                <a:solidFill>
                  <a:srgbClr val="473B3B"/>
                </a:solidFill>
                <a:latin typeface="Roboto Condensed"/>
              </a:rPr>
              <a:t>bước</a:t>
            </a:r>
            <a:r>
              <a:rPr lang="en-US" sz="4400" dirty="0">
                <a:solidFill>
                  <a:srgbClr val="473B3B"/>
                </a:solidFill>
                <a:latin typeface="Roboto Condensed"/>
              </a:rPr>
              <a:t> </a:t>
            </a:r>
            <a:r>
              <a:rPr lang="en-US" sz="4400" dirty="0" err="1">
                <a:solidFill>
                  <a:srgbClr val="473B3B"/>
                </a:solidFill>
                <a:latin typeface="Roboto Condensed"/>
              </a:rPr>
              <a:t>lần</a:t>
            </a:r>
            <a:r>
              <a:rPr lang="en-US" sz="4400" dirty="0">
                <a:solidFill>
                  <a:srgbClr val="473B3B"/>
                </a:solidFill>
                <a:latin typeface="Roboto Condensed"/>
              </a:rPr>
              <a:t> </a:t>
            </a:r>
            <a:r>
              <a:rPr lang="en-US" sz="4400" dirty="0" err="1">
                <a:solidFill>
                  <a:srgbClr val="473B3B"/>
                </a:solidFill>
                <a:latin typeface="Roboto Condensed"/>
              </a:rPr>
              <a:t>dặm</a:t>
            </a:r>
            <a:r>
              <a:rPr lang="en-US" sz="4400" dirty="0">
                <a:solidFill>
                  <a:srgbClr val="473B3B"/>
                </a:solidFill>
                <a:latin typeface="Roboto Condensed"/>
              </a:rPr>
              <a:t> </a:t>
            </a:r>
            <a:r>
              <a:rPr lang="en-US" sz="4400" dirty="0" err="1">
                <a:solidFill>
                  <a:srgbClr val="473B3B"/>
                </a:solidFill>
                <a:latin typeface="Roboto Condensed"/>
              </a:rPr>
              <a:t>băng</a:t>
            </a:r>
            <a:r>
              <a:rPr lang="en-US" sz="4400" dirty="0">
                <a:solidFill>
                  <a:srgbClr val="473B3B"/>
                </a:solidFill>
                <a:latin typeface="Roboto Condensed"/>
              </a:rPr>
              <a:t>.</a:t>
            </a:r>
          </a:p>
          <a:p>
            <a:pPr algn="l">
              <a:lnSpc>
                <a:spcPts val="6160"/>
              </a:lnSpc>
            </a:pPr>
            <a:r>
              <a:rPr lang="en-US" sz="4400" dirty="0">
                <a:solidFill>
                  <a:srgbClr val="473B3B"/>
                </a:solidFill>
                <a:latin typeface="Roboto Condensed"/>
              </a:rPr>
              <a:t>D. </a:t>
            </a:r>
            <a:r>
              <a:rPr lang="en-US" sz="4400" dirty="0" err="1">
                <a:solidFill>
                  <a:srgbClr val="473B3B"/>
                </a:solidFill>
                <a:latin typeface="Roboto Condensed"/>
              </a:rPr>
              <a:t>Vẫn</a:t>
            </a:r>
            <a:r>
              <a:rPr lang="en-US" sz="4400" dirty="0">
                <a:solidFill>
                  <a:srgbClr val="473B3B"/>
                </a:solidFill>
                <a:latin typeface="Roboto Condensed"/>
              </a:rPr>
              <a:t> </a:t>
            </a:r>
            <a:r>
              <a:rPr lang="en-US" sz="4400" dirty="0" err="1">
                <a:solidFill>
                  <a:srgbClr val="473B3B"/>
                </a:solidFill>
                <a:latin typeface="Roboto Condensed"/>
              </a:rPr>
              <a:t>nghe</a:t>
            </a:r>
            <a:r>
              <a:rPr lang="en-US" sz="4400" dirty="0">
                <a:solidFill>
                  <a:srgbClr val="473B3B"/>
                </a:solidFill>
                <a:latin typeface="Roboto Condensed"/>
              </a:rPr>
              <a:t> </a:t>
            </a:r>
            <a:r>
              <a:rPr lang="en-US" sz="4400" dirty="0" err="1">
                <a:solidFill>
                  <a:srgbClr val="473B3B"/>
                </a:solidFill>
                <a:latin typeface="Roboto Condensed"/>
              </a:rPr>
              <a:t>thơm</a:t>
            </a:r>
            <a:r>
              <a:rPr lang="en-US" sz="4400" dirty="0">
                <a:solidFill>
                  <a:srgbClr val="473B3B"/>
                </a:solidFill>
                <a:latin typeface="Roboto Condensed"/>
              </a:rPr>
              <a:t> </a:t>
            </a:r>
            <a:r>
              <a:rPr lang="en-US" sz="4400" dirty="0" err="1">
                <a:solidFill>
                  <a:srgbClr val="473B3B"/>
                </a:solidFill>
                <a:latin typeface="Roboto Condensed"/>
              </a:rPr>
              <a:t>nức</a:t>
            </a:r>
            <a:r>
              <a:rPr lang="en-US" sz="4400" dirty="0">
                <a:solidFill>
                  <a:srgbClr val="473B3B"/>
                </a:solidFill>
                <a:latin typeface="Roboto Condensed"/>
              </a:rPr>
              <a:t> </a:t>
            </a:r>
            <a:r>
              <a:rPr lang="en-US" sz="4400" dirty="0" err="1">
                <a:solidFill>
                  <a:srgbClr val="473B3B"/>
                </a:solidFill>
                <a:latin typeface="Roboto Condensed"/>
              </a:rPr>
              <a:t>hương</a:t>
            </a:r>
            <a:r>
              <a:rPr lang="en-US" sz="4400" dirty="0">
                <a:solidFill>
                  <a:srgbClr val="473B3B"/>
                </a:solidFill>
                <a:latin typeface="Roboto Condensed"/>
              </a:rPr>
              <a:t> </a:t>
            </a:r>
            <a:r>
              <a:rPr lang="en-US" sz="4400" dirty="0" err="1">
                <a:solidFill>
                  <a:srgbClr val="473B3B"/>
                </a:solidFill>
                <a:latin typeface="Roboto Condensed"/>
              </a:rPr>
              <a:t>lân</a:t>
            </a:r>
            <a:r>
              <a:rPr lang="en-US" sz="4400" dirty="0">
                <a:solidFill>
                  <a:srgbClr val="473B3B"/>
                </a:solidFill>
                <a:latin typeface="Roboto Condensed"/>
              </a:rPr>
              <a:t>/ </a:t>
            </a:r>
            <a:r>
              <a:rPr lang="en-US" sz="4400" dirty="0" err="1">
                <a:solidFill>
                  <a:srgbClr val="473B3B"/>
                </a:solidFill>
                <a:latin typeface="Roboto Condensed"/>
              </a:rPr>
              <a:t>Một</a:t>
            </a:r>
            <a:r>
              <a:rPr lang="en-US" sz="4400" dirty="0">
                <a:solidFill>
                  <a:srgbClr val="473B3B"/>
                </a:solidFill>
                <a:latin typeface="Roboto Condensed"/>
              </a:rPr>
              <a:t> </a:t>
            </a:r>
            <a:r>
              <a:rPr lang="en-US" sz="4400" dirty="0" err="1">
                <a:solidFill>
                  <a:srgbClr val="473B3B"/>
                </a:solidFill>
                <a:latin typeface="Roboto Condensed"/>
              </a:rPr>
              <a:t>nền</a:t>
            </a:r>
            <a:r>
              <a:rPr lang="en-US" sz="4400" dirty="0">
                <a:solidFill>
                  <a:srgbClr val="473B3B"/>
                </a:solidFill>
                <a:latin typeface="Roboto Condensed"/>
              </a:rPr>
              <a:t> </a:t>
            </a:r>
            <a:r>
              <a:rPr lang="en-US" sz="4400" dirty="0" err="1">
                <a:solidFill>
                  <a:srgbClr val="473B3B"/>
                </a:solidFill>
                <a:latin typeface="Roboto Condensed"/>
              </a:rPr>
              <a:t>Đồng</a:t>
            </a:r>
            <a:r>
              <a:rPr lang="en-US" sz="4400" dirty="0">
                <a:solidFill>
                  <a:srgbClr val="473B3B"/>
                </a:solidFill>
                <a:latin typeface="Roboto Condensed"/>
              </a:rPr>
              <a:t> </a:t>
            </a:r>
            <a:r>
              <a:rPr lang="en-US" sz="4400" dirty="0" err="1">
                <a:solidFill>
                  <a:srgbClr val="473B3B"/>
                </a:solidFill>
                <a:latin typeface="Roboto Condensed"/>
              </a:rPr>
              <a:t>Tước</a:t>
            </a:r>
            <a:r>
              <a:rPr lang="en-US" sz="4400" dirty="0">
                <a:solidFill>
                  <a:srgbClr val="473B3B"/>
                </a:solidFill>
                <a:latin typeface="Roboto Condensed"/>
              </a:rPr>
              <a:t>, </a:t>
            </a:r>
            <a:r>
              <a:rPr lang="en-US" sz="4400" dirty="0" err="1">
                <a:solidFill>
                  <a:srgbClr val="473B3B"/>
                </a:solidFill>
                <a:latin typeface="Roboto Condensed"/>
              </a:rPr>
              <a:t>khoá</a:t>
            </a:r>
            <a:r>
              <a:rPr lang="en-US" sz="4400" dirty="0">
                <a:solidFill>
                  <a:srgbClr val="473B3B"/>
                </a:solidFill>
                <a:latin typeface="Roboto Condensed"/>
              </a:rPr>
              <a:t> </a:t>
            </a:r>
            <a:r>
              <a:rPr lang="en-US" sz="4400" dirty="0" err="1">
                <a:solidFill>
                  <a:srgbClr val="473B3B"/>
                </a:solidFill>
                <a:latin typeface="Roboto Condensed"/>
              </a:rPr>
              <a:t>xuân</a:t>
            </a:r>
            <a:r>
              <a:rPr lang="en-US" sz="4400" dirty="0">
                <a:solidFill>
                  <a:srgbClr val="473B3B"/>
                </a:solidFill>
                <a:latin typeface="Roboto Condensed"/>
              </a:rPr>
              <a:t> </a:t>
            </a:r>
            <a:r>
              <a:rPr lang="en-US" sz="4400" dirty="0" err="1">
                <a:solidFill>
                  <a:srgbClr val="473B3B"/>
                </a:solidFill>
                <a:latin typeface="Roboto Condensed"/>
              </a:rPr>
              <a:t>hai</a:t>
            </a:r>
            <a:r>
              <a:rPr lang="en-US" sz="4400" dirty="0">
                <a:solidFill>
                  <a:srgbClr val="473B3B"/>
                </a:solidFill>
                <a:latin typeface="Roboto Condensed"/>
              </a:rPr>
              <a:t> </a:t>
            </a:r>
            <a:r>
              <a:rPr lang="en-US" sz="4400" dirty="0" err="1">
                <a:solidFill>
                  <a:srgbClr val="473B3B"/>
                </a:solidFill>
                <a:latin typeface="Roboto Condensed"/>
              </a:rPr>
              <a:t>Kiều</a:t>
            </a:r>
            <a:r>
              <a:rPr lang="en-US" sz="4400" dirty="0">
                <a:solidFill>
                  <a:srgbClr val="473B3B"/>
                </a:solidFill>
                <a:latin typeface="Roboto Condensed"/>
              </a:rPr>
              <a:t>.</a:t>
            </a:r>
          </a:p>
          <a:p>
            <a:pPr algn="l">
              <a:lnSpc>
                <a:spcPts val="6160"/>
              </a:lnSpc>
              <a:spcBef>
                <a:spcPct val="0"/>
              </a:spcBef>
            </a:pPr>
            <a:endParaRPr lang="en-US" sz="4400" dirty="0">
              <a:solidFill>
                <a:srgbClr val="473B3B"/>
              </a:solidFill>
              <a:latin typeface="Roboto Condensed"/>
            </a:endParaRPr>
          </a:p>
        </p:txBody>
      </p:sp>
      <p:sp>
        <p:nvSpPr>
          <p:cNvPr id="7" name="Freeform 7"/>
          <p:cNvSpPr/>
          <p:nvPr/>
        </p:nvSpPr>
        <p:spPr>
          <a:xfrm>
            <a:off x="-955999" y="6616156"/>
            <a:ext cx="20141184" cy="6680159"/>
          </a:xfrm>
          <a:custGeom>
            <a:avLst/>
            <a:gdLst/>
            <a:ahLst/>
            <a:cxnLst/>
            <a:rect l="l" t="t" r="r" b="b"/>
            <a:pathLst>
              <a:path w="20141184" h="6680159">
                <a:moveTo>
                  <a:pt x="0" y="0"/>
                </a:moveTo>
                <a:lnTo>
                  <a:pt x="20141184" y="0"/>
                </a:lnTo>
                <a:lnTo>
                  <a:pt x="20141184" y="6680160"/>
                </a:lnTo>
                <a:lnTo>
                  <a:pt x="0" y="6680160"/>
                </a:lnTo>
                <a:lnTo>
                  <a:pt x="0" y="0"/>
                </a:lnTo>
                <a:close/>
              </a:path>
            </a:pathLst>
          </a:custGeom>
          <a:blipFill>
            <a:blip r:embed="rId7"/>
            <a:stretch>
              <a:fillRect/>
            </a:stretch>
          </a:blipFill>
        </p:spPr>
      </p:sp>
      <p:sp>
        <p:nvSpPr>
          <p:cNvPr id="8" name="TextBox 8"/>
          <p:cNvSpPr txBox="1"/>
          <p:nvPr/>
        </p:nvSpPr>
        <p:spPr>
          <a:xfrm>
            <a:off x="1815950" y="689549"/>
            <a:ext cx="14656100" cy="1908175"/>
          </a:xfrm>
          <a:prstGeom prst="rect">
            <a:avLst/>
          </a:prstGeom>
        </p:spPr>
        <p:txBody>
          <a:bodyPr lIns="0" tIns="0" rIns="0" bIns="0" rtlCol="0" anchor="t">
            <a:spAutoFit/>
          </a:bodyPr>
          <a:lstStyle/>
          <a:p>
            <a:pPr algn="ctr">
              <a:lnSpc>
                <a:spcPts val="7699"/>
              </a:lnSpc>
              <a:spcBef>
                <a:spcPct val="0"/>
              </a:spcBef>
            </a:pPr>
            <a:r>
              <a:rPr lang="en-US" sz="5499">
                <a:solidFill>
                  <a:srgbClr val="B22033"/>
                </a:solidFill>
                <a:latin typeface="Roboto Condensed Bold"/>
              </a:rPr>
              <a:t>Câu 5. </a:t>
            </a:r>
            <a:r>
              <a:rPr lang="en-US" sz="5499">
                <a:solidFill>
                  <a:srgbClr val="B22033"/>
                </a:solidFill>
                <a:latin typeface="Roboto Condensed"/>
              </a:rPr>
              <a:t>Những dòng thơ nào dưới đây cho thấy vẻ đẹp của chàng Kim như làm sáng bừng cả không gian?</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flipH="1">
            <a:off x="-29407" y="0"/>
            <a:ext cx="18288000"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3"/>
            <a:stretch>
              <a:fillRect/>
            </a:stretch>
          </a:blipFill>
        </p:spPr>
      </p:sp>
      <p:sp>
        <p:nvSpPr>
          <p:cNvPr id="3" name="Freeform 3"/>
          <p:cNvSpPr/>
          <p:nvPr/>
        </p:nvSpPr>
        <p:spPr>
          <a:xfrm>
            <a:off x="-1112550" y="-1231400"/>
            <a:ext cx="2310400" cy="2310400"/>
          </a:xfrm>
          <a:custGeom>
            <a:avLst/>
            <a:gdLst/>
            <a:ahLst/>
            <a:cxnLst/>
            <a:rect l="l" t="t" r="r" b="b"/>
            <a:pathLst>
              <a:path w="2310400" h="2310400">
                <a:moveTo>
                  <a:pt x="0" y="0"/>
                </a:moveTo>
                <a:lnTo>
                  <a:pt x="2310400" y="0"/>
                </a:lnTo>
                <a:lnTo>
                  <a:pt x="2310400" y="2310400"/>
                </a:lnTo>
                <a:lnTo>
                  <a:pt x="0" y="2310400"/>
                </a:lnTo>
                <a:lnTo>
                  <a:pt x="0" y="0"/>
                </a:lnTo>
                <a:close/>
              </a:path>
            </a:pathLst>
          </a:custGeom>
          <a:blipFill>
            <a:blip r:embed="rId4"/>
            <a:stretch>
              <a:fillRect/>
            </a:stretch>
          </a:blipFill>
        </p:spPr>
      </p:sp>
      <p:sp>
        <p:nvSpPr>
          <p:cNvPr id="4" name="Freeform 4"/>
          <p:cNvSpPr/>
          <p:nvPr/>
        </p:nvSpPr>
        <p:spPr>
          <a:xfrm>
            <a:off x="-29407" y="0"/>
            <a:ext cx="2116214" cy="1231970"/>
          </a:xfrm>
          <a:custGeom>
            <a:avLst/>
            <a:gdLst/>
            <a:ahLst/>
            <a:cxnLst/>
            <a:rect l="l" t="t" r="r" b="b"/>
            <a:pathLst>
              <a:path w="2116214" h="1231970">
                <a:moveTo>
                  <a:pt x="0" y="0"/>
                </a:moveTo>
                <a:lnTo>
                  <a:pt x="2116214" y="0"/>
                </a:lnTo>
                <a:lnTo>
                  <a:pt x="2116214" y="1231970"/>
                </a:lnTo>
                <a:lnTo>
                  <a:pt x="0" y="1231970"/>
                </a:lnTo>
                <a:lnTo>
                  <a:pt x="0" y="0"/>
                </a:lnTo>
                <a:close/>
              </a:path>
            </a:pathLst>
          </a:custGeom>
          <a:blipFill>
            <a:blip r:embed="rId5"/>
            <a:stretch>
              <a:fillRect/>
            </a:stretch>
          </a:blipFill>
        </p:spPr>
      </p:sp>
      <p:pic>
        <p:nvPicPr>
          <p:cNvPr id="5" name="Picture 5"/>
          <p:cNvPicPr>
            <a:picLocks noChangeAspect="1"/>
          </p:cNvPicPr>
          <p:nvPr/>
        </p:nvPicPr>
        <p:blipFill>
          <a:blip r:embed="rId6"/>
          <a:srcRect/>
          <a:stretch>
            <a:fillRect/>
          </a:stretch>
        </p:blipFill>
        <p:spPr>
          <a:xfrm>
            <a:off x="334538" y="4401010"/>
            <a:ext cx="1227257" cy="742490"/>
          </a:xfrm>
          <a:prstGeom prst="rect">
            <a:avLst/>
          </a:prstGeom>
        </p:spPr>
      </p:pic>
      <p:sp>
        <p:nvSpPr>
          <p:cNvPr id="6" name="Freeform 6"/>
          <p:cNvSpPr/>
          <p:nvPr/>
        </p:nvSpPr>
        <p:spPr>
          <a:xfrm>
            <a:off x="-955999" y="6616156"/>
            <a:ext cx="20141184" cy="6680159"/>
          </a:xfrm>
          <a:custGeom>
            <a:avLst/>
            <a:gdLst/>
            <a:ahLst/>
            <a:cxnLst/>
            <a:rect l="l" t="t" r="r" b="b"/>
            <a:pathLst>
              <a:path w="20141184" h="6680159">
                <a:moveTo>
                  <a:pt x="0" y="0"/>
                </a:moveTo>
                <a:lnTo>
                  <a:pt x="20141184" y="0"/>
                </a:lnTo>
                <a:lnTo>
                  <a:pt x="20141184" y="6680160"/>
                </a:lnTo>
                <a:lnTo>
                  <a:pt x="0" y="6680160"/>
                </a:lnTo>
                <a:lnTo>
                  <a:pt x="0" y="0"/>
                </a:lnTo>
                <a:close/>
              </a:path>
            </a:pathLst>
          </a:custGeom>
          <a:blipFill>
            <a:blip r:embed="rId7">
              <a:alphaModFix amt="42000"/>
            </a:blip>
            <a:stretch>
              <a:fillRect/>
            </a:stretch>
          </a:blipFill>
        </p:spPr>
      </p:sp>
      <p:sp>
        <p:nvSpPr>
          <p:cNvPr id="7" name="TextBox 7"/>
          <p:cNvSpPr txBox="1"/>
          <p:nvPr/>
        </p:nvSpPr>
        <p:spPr>
          <a:xfrm>
            <a:off x="948167" y="3034095"/>
            <a:ext cx="16824747" cy="6665594"/>
          </a:xfrm>
          <a:prstGeom prst="rect">
            <a:avLst/>
          </a:prstGeom>
        </p:spPr>
        <p:txBody>
          <a:bodyPr lIns="0" tIns="0" rIns="0" bIns="0" rtlCol="0" anchor="t">
            <a:spAutoFit/>
          </a:bodyPr>
          <a:lstStyle/>
          <a:p>
            <a:pPr algn="just">
              <a:lnSpc>
                <a:spcPts val="5880"/>
              </a:lnSpc>
            </a:pPr>
            <a:r>
              <a:rPr lang="en-US" sz="4200">
                <a:solidFill>
                  <a:srgbClr val="473B3B"/>
                </a:solidFill>
                <a:latin typeface="Roboto Condensed"/>
              </a:rPr>
              <a:t>A.  Ánh mắt đăm đắm, mòn mỏi nhìn dõi theo “khách đà lên ngựa” cho đến khi bóng chàng Kim khuất dần và tâm trạng khắc khoải, trông ngóng của Thuý Kiều.</a:t>
            </a:r>
          </a:p>
          <a:p>
            <a:pPr algn="just">
              <a:lnSpc>
                <a:spcPts val="5880"/>
              </a:lnSpc>
            </a:pPr>
            <a:r>
              <a:rPr lang="en-US" sz="4200">
                <a:solidFill>
                  <a:srgbClr val="473B3B"/>
                </a:solidFill>
                <a:latin typeface="Roboto Condensed"/>
              </a:rPr>
              <a:t>B. Ánh mắt bâng khuâng, lưu luyến, thiết tha mà vẫn kín đáo, tế nhị của Thuý Kiều khi chia tay Kim Trọng.</a:t>
            </a:r>
          </a:p>
          <a:p>
            <a:pPr algn="just">
              <a:lnSpc>
                <a:spcPts val="5880"/>
              </a:lnSpc>
            </a:pPr>
            <a:r>
              <a:rPr lang="en-US" sz="4200">
                <a:solidFill>
                  <a:srgbClr val="473B3B"/>
                </a:solidFill>
                <a:latin typeface="Roboto Condensed"/>
              </a:rPr>
              <a:t>C. Ánh mắt nồng nàn, đắm đuối thể hiện tình cảm mãnh liệt, táo bạo mà Thuý Kiều dành cho Kim Trọng.</a:t>
            </a:r>
          </a:p>
          <a:p>
            <a:pPr algn="just">
              <a:lnSpc>
                <a:spcPts val="5880"/>
              </a:lnSpc>
            </a:pPr>
            <a:r>
              <a:rPr lang="en-US" sz="4200">
                <a:solidFill>
                  <a:srgbClr val="473B3B"/>
                </a:solidFill>
                <a:latin typeface="Roboto Condensed"/>
              </a:rPr>
              <a:t>D. Ánh mắt băn khoăn, lo lắng, tự hỏi về tình cảm chàng Kim dành cho mình của Thụy Kiểu khi chia tay Kim Trọng.</a:t>
            </a:r>
          </a:p>
          <a:p>
            <a:pPr algn="just">
              <a:lnSpc>
                <a:spcPts val="5880"/>
              </a:lnSpc>
              <a:spcBef>
                <a:spcPct val="0"/>
              </a:spcBef>
            </a:pPr>
            <a:endParaRPr lang="en-US" sz="4200">
              <a:solidFill>
                <a:srgbClr val="473B3B"/>
              </a:solidFill>
              <a:latin typeface="Roboto Condensed"/>
            </a:endParaRPr>
          </a:p>
        </p:txBody>
      </p:sp>
      <p:sp>
        <p:nvSpPr>
          <p:cNvPr id="8" name="TextBox 8"/>
          <p:cNvSpPr txBox="1"/>
          <p:nvPr/>
        </p:nvSpPr>
        <p:spPr>
          <a:xfrm>
            <a:off x="1646089" y="719272"/>
            <a:ext cx="15428903" cy="1908175"/>
          </a:xfrm>
          <a:prstGeom prst="rect">
            <a:avLst/>
          </a:prstGeom>
        </p:spPr>
        <p:txBody>
          <a:bodyPr lIns="0" tIns="0" rIns="0" bIns="0" rtlCol="0" anchor="t">
            <a:spAutoFit/>
          </a:bodyPr>
          <a:lstStyle/>
          <a:p>
            <a:pPr algn="ctr">
              <a:lnSpc>
                <a:spcPts val="7699"/>
              </a:lnSpc>
              <a:spcBef>
                <a:spcPct val="0"/>
              </a:spcBef>
            </a:pPr>
            <a:r>
              <a:rPr lang="en-US" sz="5499">
                <a:solidFill>
                  <a:srgbClr val="B22033"/>
                </a:solidFill>
                <a:latin typeface="Roboto Condensed Bold"/>
              </a:rPr>
              <a:t>Câu 6. </a:t>
            </a:r>
            <a:r>
              <a:rPr lang="en-US" sz="5499">
                <a:solidFill>
                  <a:srgbClr val="B22033"/>
                </a:solidFill>
                <a:latin typeface="Roboto Condensed"/>
              </a:rPr>
              <a:t>Từ “</a:t>
            </a:r>
            <a:r>
              <a:rPr lang="en-US" sz="5499">
                <a:solidFill>
                  <a:srgbClr val="B22033"/>
                </a:solidFill>
                <a:latin typeface="Roboto Condensed Italics"/>
              </a:rPr>
              <a:t>nghé”</a:t>
            </a:r>
            <a:r>
              <a:rPr lang="en-US" sz="5499">
                <a:solidFill>
                  <a:srgbClr val="B22033"/>
                </a:solidFill>
                <a:latin typeface="Roboto Condensed"/>
              </a:rPr>
              <a:t> trong dòng thơ </a:t>
            </a:r>
            <a:r>
              <a:rPr lang="en-US" sz="5499">
                <a:solidFill>
                  <a:srgbClr val="B22033"/>
                </a:solidFill>
                <a:latin typeface="Roboto Condensed Italics"/>
              </a:rPr>
              <a:t>“Khách đà lên ngựa, người còn nghé theo.”</a:t>
            </a:r>
            <a:r>
              <a:rPr lang="en-US" sz="5499">
                <a:solidFill>
                  <a:srgbClr val="B22033"/>
                </a:solidFill>
                <a:latin typeface="Roboto Condensed"/>
              </a:rPr>
              <a:t> thể hiện điều gì?</a:t>
            </a:r>
          </a:p>
        </p:txBody>
      </p:sp>
      <p:sp>
        <p:nvSpPr>
          <p:cNvPr id="9" name="Freeform 9"/>
          <p:cNvSpPr/>
          <p:nvPr/>
        </p:nvSpPr>
        <p:spPr>
          <a:xfrm rot="-155221">
            <a:off x="16534549" y="-410501"/>
            <a:ext cx="4825850" cy="11108001"/>
          </a:xfrm>
          <a:custGeom>
            <a:avLst/>
            <a:gdLst/>
            <a:ahLst/>
            <a:cxnLst/>
            <a:rect l="l" t="t" r="r" b="b"/>
            <a:pathLst>
              <a:path w="4825850" h="11108001">
                <a:moveTo>
                  <a:pt x="0" y="0"/>
                </a:moveTo>
                <a:lnTo>
                  <a:pt x="4825850" y="0"/>
                </a:lnTo>
                <a:lnTo>
                  <a:pt x="4825850" y="11108002"/>
                </a:lnTo>
                <a:lnTo>
                  <a:pt x="0" y="11108002"/>
                </a:lnTo>
                <a:lnTo>
                  <a:pt x="0" y="0"/>
                </a:lnTo>
                <a:close/>
              </a:path>
            </a:pathLst>
          </a:custGeom>
          <a:blipFill>
            <a:blip r:embed="rId8">
              <a:alphaModFix amt="43999"/>
            </a:blip>
            <a:stretch>
              <a:fillRect l="-3552" r="-9036" b="-4849"/>
            </a:stretch>
          </a:blipFill>
        </p:spPr>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rot="-10800000">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a:stretch>
          </a:blipFill>
        </p:spPr>
      </p:sp>
      <p:sp>
        <p:nvSpPr>
          <p:cNvPr id="3" name="Freeform 3"/>
          <p:cNvSpPr/>
          <p:nvPr/>
        </p:nvSpPr>
        <p:spPr>
          <a:xfrm>
            <a:off x="-3264750" y="-667800"/>
            <a:ext cx="5169750" cy="5430200"/>
          </a:xfrm>
          <a:custGeom>
            <a:avLst/>
            <a:gdLst/>
            <a:ahLst/>
            <a:cxnLst/>
            <a:rect l="l" t="t" r="r" b="b"/>
            <a:pathLst>
              <a:path w="5169750" h="5430200">
                <a:moveTo>
                  <a:pt x="0" y="0"/>
                </a:moveTo>
                <a:lnTo>
                  <a:pt x="5169750" y="0"/>
                </a:lnTo>
                <a:lnTo>
                  <a:pt x="5169750" y="5430200"/>
                </a:lnTo>
                <a:lnTo>
                  <a:pt x="0" y="5430200"/>
                </a:lnTo>
                <a:lnTo>
                  <a:pt x="0" y="0"/>
                </a:lnTo>
                <a:close/>
              </a:path>
            </a:pathLst>
          </a:custGeom>
          <a:blipFill>
            <a:blip r:embed="rId4"/>
            <a:stretch>
              <a:fillRect/>
            </a:stretch>
          </a:blipFill>
        </p:spPr>
      </p:sp>
      <p:sp>
        <p:nvSpPr>
          <p:cNvPr id="4" name="Freeform 4"/>
          <p:cNvSpPr/>
          <p:nvPr/>
        </p:nvSpPr>
        <p:spPr>
          <a:xfrm>
            <a:off x="15942910" y="250960"/>
            <a:ext cx="1920140" cy="969000"/>
          </a:xfrm>
          <a:custGeom>
            <a:avLst/>
            <a:gdLst/>
            <a:ahLst/>
            <a:cxnLst/>
            <a:rect l="l" t="t" r="r" b="b"/>
            <a:pathLst>
              <a:path w="1920140" h="969000">
                <a:moveTo>
                  <a:pt x="0" y="0"/>
                </a:moveTo>
                <a:lnTo>
                  <a:pt x="1920140" y="0"/>
                </a:lnTo>
                <a:lnTo>
                  <a:pt x="1920140" y="969000"/>
                </a:lnTo>
                <a:lnTo>
                  <a:pt x="0" y="969000"/>
                </a:lnTo>
                <a:lnTo>
                  <a:pt x="0" y="0"/>
                </a:lnTo>
                <a:close/>
              </a:path>
            </a:pathLst>
          </a:custGeom>
          <a:blipFill>
            <a:blip r:embed="rId5"/>
            <a:stretch>
              <a:fillRect/>
            </a:stretch>
          </a:blipFill>
        </p:spPr>
      </p:sp>
      <p:sp>
        <p:nvSpPr>
          <p:cNvPr id="5" name="Freeform 5"/>
          <p:cNvSpPr/>
          <p:nvPr/>
        </p:nvSpPr>
        <p:spPr>
          <a:xfrm flipH="1">
            <a:off x="16719912" y="5638800"/>
            <a:ext cx="2523624" cy="5772150"/>
          </a:xfrm>
          <a:custGeom>
            <a:avLst/>
            <a:gdLst/>
            <a:ahLst/>
            <a:cxnLst/>
            <a:rect l="l" t="t" r="r" b="b"/>
            <a:pathLst>
              <a:path w="2523624" h="5772150">
                <a:moveTo>
                  <a:pt x="2523624" y="0"/>
                </a:moveTo>
                <a:lnTo>
                  <a:pt x="0" y="0"/>
                </a:lnTo>
                <a:lnTo>
                  <a:pt x="0" y="5772150"/>
                </a:lnTo>
                <a:lnTo>
                  <a:pt x="2523624" y="5772150"/>
                </a:lnTo>
                <a:lnTo>
                  <a:pt x="2523624" y="0"/>
                </a:lnTo>
                <a:close/>
              </a:path>
            </a:pathLst>
          </a:custGeom>
          <a:blipFill>
            <a:blip r:embed="rId6"/>
            <a:stretch>
              <a:fillRect/>
            </a:stretch>
          </a:blipFill>
        </p:spPr>
      </p:sp>
      <p:sp>
        <p:nvSpPr>
          <p:cNvPr id="6" name="Freeform 6"/>
          <p:cNvSpPr/>
          <p:nvPr/>
        </p:nvSpPr>
        <p:spPr>
          <a:xfrm>
            <a:off x="0" y="7535130"/>
            <a:ext cx="18269414" cy="2751870"/>
          </a:xfrm>
          <a:custGeom>
            <a:avLst/>
            <a:gdLst/>
            <a:ahLst/>
            <a:cxnLst/>
            <a:rect l="l" t="t" r="r" b="b"/>
            <a:pathLst>
              <a:path w="18269414" h="2751870">
                <a:moveTo>
                  <a:pt x="0" y="0"/>
                </a:moveTo>
                <a:lnTo>
                  <a:pt x="18269414" y="0"/>
                </a:lnTo>
                <a:lnTo>
                  <a:pt x="18269414" y="2751870"/>
                </a:lnTo>
                <a:lnTo>
                  <a:pt x="0" y="2751870"/>
                </a:lnTo>
                <a:lnTo>
                  <a:pt x="0" y="0"/>
                </a:lnTo>
                <a:close/>
              </a:path>
            </a:pathLst>
          </a:custGeom>
          <a:blipFill>
            <a:blip r:embed="rId7"/>
            <a:stretch>
              <a:fillRect b="-120190"/>
            </a:stretch>
          </a:blipFill>
        </p:spPr>
      </p:sp>
      <p:pic>
        <p:nvPicPr>
          <p:cNvPr id="7" name="Picture 7"/>
          <p:cNvPicPr>
            <a:picLocks noChangeAspect="1"/>
          </p:cNvPicPr>
          <p:nvPr/>
        </p:nvPicPr>
        <p:blipFill>
          <a:blip r:embed="rId8"/>
          <a:srcRect/>
          <a:stretch>
            <a:fillRect/>
          </a:stretch>
        </p:blipFill>
        <p:spPr>
          <a:xfrm>
            <a:off x="1849315" y="4925877"/>
            <a:ext cx="1732155" cy="1351081"/>
          </a:xfrm>
          <a:prstGeom prst="rect">
            <a:avLst/>
          </a:prstGeom>
        </p:spPr>
      </p:pic>
      <p:sp>
        <p:nvSpPr>
          <p:cNvPr id="8" name="TextBox 8"/>
          <p:cNvSpPr txBox="1"/>
          <p:nvPr/>
        </p:nvSpPr>
        <p:spPr>
          <a:xfrm>
            <a:off x="2548900" y="962785"/>
            <a:ext cx="11776700" cy="4850243"/>
          </a:xfrm>
          <a:prstGeom prst="rect">
            <a:avLst/>
          </a:prstGeom>
        </p:spPr>
        <p:txBody>
          <a:bodyPr wrap="square" lIns="0" tIns="0" rIns="0" bIns="0" rtlCol="0" anchor="t">
            <a:spAutoFit/>
          </a:bodyPr>
          <a:lstStyle/>
          <a:p>
            <a:pPr algn="ctr">
              <a:lnSpc>
                <a:spcPts val="9411"/>
              </a:lnSpc>
            </a:pPr>
            <a:r>
              <a:rPr lang="en-US" sz="6722" dirty="0" err="1">
                <a:solidFill>
                  <a:srgbClr val="000000"/>
                </a:solidFill>
                <a:latin typeface="#9Slide05 Braxton Regular 2"/>
              </a:rPr>
              <a:t>Ví</a:t>
            </a:r>
            <a:r>
              <a:rPr lang="en-US" sz="6722" dirty="0">
                <a:solidFill>
                  <a:srgbClr val="000000"/>
                </a:solidFill>
                <a:latin typeface="#9Slide05 Braxton Regular 2"/>
              </a:rPr>
              <a:t> </a:t>
            </a:r>
            <a:r>
              <a:rPr lang="en-US" sz="6722" dirty="0" err="1">
                <a:solidFill>
                  <a:srgbClr val="000000"/>
                </a:solidFill>
                <a:latin typeface="#9Slide05 Braxton Regular 2"/>
              </a:rPr>
              <a:t>dụ</a:t>
            </a:r>
            <a:r>
              <a:rPr lang="en-US" sz="6722" dirty="0">
                <a:solidFill>
                  <a:srgbClr val="000000"/>
                </a:solidFill>
                <a:latin typeface="#9Slide05 Braxton Regular 2"/>
              </a:rPr>
              <a:t> 5: </a:t>
            </a:r>
            <a:r>
              <a:rPr lang="en-US" sz="6722" dirty="0">
                <a:solidFill>
                  <a:srgbClr val="B22033"/>
                </a:solidFill>
                <a:latin typeface="#9Slide05 Braxton Regular 2"/>
              </a:rPr>
              <a:t>Nao </a:t>
            </a:r>
            <a:r>
              <a:rPr lang="en-US" sz="6722" dirty="0" err="1">
                <a:solidFill>
                  <a:srgbClr val="B22033"/>
                </a:solidFill>
                <a:latin typeface="#9Slide05 Braxton Regular 2"/>
              </a:rPr>
              <a:t>nao</a:t>
            </a:r>
            <a:r>
              <a:rPr lang="en-US" sz="6722" dirty="0">
                <a:solidFill>
                  <a:srgbClr val="B22033"/>
                </a:solidFill>
                <a:latin typeface="#9Slide05 Braxton Regular 2"/>
              </a:rPr>
              <a:t> </a:t>
            </a:r>
            <a:r>
              <a:rPr lang="en-US" sz="6722" dirty="0" err="1">
                <a:solidFill>
                  <a:srgbClr val="B22033"/>
                </a:solidFill>
                <a:latin typeface="#9Slide05 Braxton Regular 2"/>
              </a:rPr>
              <a:t>dòng</a:t>
            </a:r>
            <a:r>
              <a:rPr lang="en-US" sz="6722" dirty="0">
                <a:solidFill>
                  <a:srgbClr val="B22033"/>
                </a:solidFill>
                <a:latin typeface="#9Slide05 Braxton Regular 2"/>
              </a:rPr>
              <a:t> </a:t>
            </a:r>
            <a:r>
              <a:rPr lang="en-US" sz="6722" dirty="0" err="1">
                <a:solidFill>
                  <a:srgbClr val="B22033"/>
                </a:solidFill>
                <a:latin typeface="#9Slide05 Braxton Regular 2"/>
              </a:rPr>
              <a:t>nước</a:t>
            </a:r>
            <a:r>
              <a:rPr lang="en-US" sz="6722" dirty="0">
                <a:solidFill>
                  <a:srgbClr val="B22033"/>
                </a:solidFill>
                <a:latin typeface="#9Slide05 Braxton Regular 2"/>
              </a:rPr>
              <a:t> </a:t>
            </a:r>
            <a:r>
              <a:rPr lang="en-US" sz="6722" dirty="0" err="1">
                <a:solidFill>
                  <a:srgbClr val="B22033"/>
                </a:solidFill>
                <a:latin typeface="#9Slide05 Braxton Regular 2"/>
              </a:rPr>
              <a:t>uốn</a:t>
            </a:r>
            <a:r>
              <a:rPr lang="en-US" sz="6722" dirty="0">
                <a:solidFill>
                  <a:srgbClr val="B22033"/>
                </a:solidFill>
                <a:latin typeface="#9Slide05 Braxton Regular 2"/>
              </a:rPr>
              <a:t> </a:t>
            </a:r>
            <a:r>
              <a:rPr lang="en-US" sz="6722" dirty="0" err="1">
                <a:solidFill>
                  <a:srgbClr val="B22033"/>
                </a:solidFill>
                <a:latin typeface="#9Slide05 Braxton Regular 2"/>
              </a:rPr>
              <a:t>quanh</a:t>
            </a:r>
            <a:endParaRPr lang="en-US" sz="6722" dirty="0">
              <a:solidFill>
                <a:srgbClr val="B22033"/>
              </a:solidFill>
              <a:latin typeface="#9Slide05 Braxton Regular 2"/>
            </a:endParaRPr>
          </a:p>
          <a:p>
            <a:pPr algn="ctr">
              <a:lnSpc>
                <a:spcPts val="9411"/>
              </a:lnSpc>
            </a:pPr>
            <a:r>
              <a:rPr lang="en-US" sz="6722" dirty="0">
                <a:solidFill>
                  <a:srgbClr val="B22033"/>
                </a:solidFill>
                <a:latin typeface="#9Slide05 Braxton Regular 2"/>
              </a:rPr>
              <a:t>……….</a:t>
            </a:r>
            <a:r>
              <a:rPr lang="en-US" sz="6722" dirty="0" err="1">
                <a:solidFill>
                  <a:srgbClr val="B22033"/>
                </a:solidFill>
                <a:latin typeface="#9Slide05 Braxton Regular 2"/>
              </a:rPr>
              <a:t>nho</a:t>
            </a:r>
            <a:r>
              <a:rPr lang="en-US" sz="6722" dirty="0">
                <a:solidFill>
                  <a:srgbClr val="B22033"/>
                </a:solidFill>
                <a:latin typeface="#9Slide05 Braxton Regular 2"/>
              </a:rPr>
              <a:t> </a:t>
            </a:r>
            <a:r>
              <a:rPr lang="en-US" sz="6722" dirty="0" err="1">
                <a:solidFill>
                  <a:srgbClr val="B22033"/>
                </a:solidFill>
                <a:latin typeface="#9Slide05 Braxton Regular 2"/>
              </a:rPr>
              <a:t>nhỏ</a:t>
            </a:r>
            <a:r>
              <a:rPr lang="en-US" sz="6722" dirty="0">
                <a:solidFill>
                  <a:srgbClr val="B22033"/>
                </a:solidFill>
                <a:latin typeface="#9Slide05 Braxton Regular 2"/>
              </a:rPr>
              <a:t> </a:t>
            </a:r>
            <a:r>
              <a:rPr lang="en-US" sz="6722" dirty="0" err="1">
                <a:solidFill>
                  <a:srgbClr val="B22033"/>
                </a:solidFill>
                <a:latin typeface="#9Slide05 Braxton Regular 2"/>
              </a:rPr>
              <a:t>cuối</a:t>
            </a:r>
            <a:r>
              <a:rPr lang="en-US" sz="6722" dirty="0">
                <a:solidFill>
                  <a:srgbClr val="B22033"/>
                </a:solidFill>
                <a:latin typeface="#9Slide05 Braxton Regular 2"/>
              </a:rPr>
              <a:t> </a:t>
            </a:r>
            <a:r>
              <a:rPr lang="en-US" sz="6722" dirty="0" err="1">
                <a:solidFill>
                  <a:srgbClr val="B22033"/>
                </a:solidFill>
                <a:latin typeface="#9Slide05 Braxton Regular 2"/>
              </a:rPr>
              <a:t>ghềnh</a:t>
            </a:r>
            <a:r>
              <a:rPr lang="en-US" sz="6722" dirty="0">
                <a:solidFill>
                  <a:srgbClr val="B22033"/>
                </a:solidFill>
                <a:latin typeface="#9Slide05 Braxton Regular 2"/>
              </a:rPr>
              <a:t> </a:t>
            </a:r>
            <a:r>
              <a:rPr lang="en-US" sz="6722" dirty="0" err="1">
                <a:solidFill>
                  <a:srgbClr val="B22033"/>
                </a:solidFill>
                <a:latin typeface="#9Slide05 Braxton Regular 2"/>
              </a:rPr>
              <a:t>bắc</a:t>
            </a:r>
            <a:r>
              <a:rPr lang="en-US" sz="6722" dirty="0">
                <a:solidFill>
                  <a:srgbClr val="B22033"/>
                </a:solidFill>
                <a:latin typeface="#9Slide05 Braxton Regular 2"/>
              </a:rPr>
              <a:t> </a:t>
            </a:r>
            <a:r>
              <a:rPr lang="en-US" sz="6722" dirty="0" err="1">
                <a:solidFill>
                  <a:srgbClr val="B22033"/>
                </a:solidFill>
                <a:latin typeface="#9Slide05 Braxton Regular 2"/>
              </a:rPr>
              <a:t>ngang</a:t>
            </a:r>
            <a:endParaRPr lang="en-US" sz="6722" dirty="0">
              <a:solidFill>
                <a:srgbClr val="B22033"/>
              </a:solidFill>
              <a:latin typeface="#9Slide05 Braxton Regular 2"/>
            </a:endParaRPr>
          </a:p>
          <a:p>
            <a:pPr algn="ctr">
              <a:lnSpc>
                <a:spcPts val="9411"/>
              </a:lnSpc>
            </a:pPr>
            <a:endParaRPr lang="en-US" sz="6722" dirty="0">
              <a:solidFill>
                <a:srgbClr val="B22033"/>
              </a:solidFill>
              <a:latin typeface="#9Slide05 Braxton Regular 2"/>
            </a:endParaRPr>
          </a:p>
          <a:p>
            <a:pPr algn="ctr">
              <a:lnSpc>
                <a:spcPts val="9411"/>
              </a:lnSpc>
            </a:pPr>
            <a:endParaRPr lang="en-US" sz="6722" dirty="0">
              <a:solidFill>
                <a:srgbClr val="B22033"/>
              </a:solidFill>
              <a:latin typeface="#9Slide05 Braxton Regular 2"/>
            </a:endParaRPr>
          </a:p>
        </p:txBody>
      </p:sp>
      <p:sp>
        <p:nvSpPr>
          <p:cNvPr id="9" name="TextBox 9"/>
          <p:cNvSpPr txBox="1"/>
          <p:nvPr/>
        </p:nvSpPr>
        <p:spPr>
          <a:xfrm>
            <a:off x="2771514" y="5040445"/>
            <a:ext cx="2625857" cy="1162050"/>
          </a:xfrm>
          <a:prstGeom prst="rect">
            <a:avLst/>
          </a:prstGeom>
        </p:spPr>
        <p:txBody>
          <a:bodyPr lIns="0" tIns="0" rIns="0" bIns="0" rtlCol="0" anchor="t">
            <a:spAutoFit/>
          </a:bodyPr>
          <a:lstStyle/>
          <a:p>
            <a:pPr algn="ctr">
              <a:lnSpc>
                <a:spcPts val="8400"/>
              </a:lnSpc>
            </a:pPr>
            <a:r>
              <a:rPr lang="en-US" sz="6000">
                <a:solidFill>
                  <a:srgbClr val="000000"/>
                </a:solidFill>
                <a:latin typeface="#9Slide05 Braxton Regular 2"/>
              </a:rPr>
              <a:t>A. dịp cầu</a:t>
            </a:r>
          </a:p>
        </p:txBody>
      </p:sp>
      <p:sp>
        <p:nvSpPr>
          <p:cNvPr id="10" name="TextBox 10"/>
          <p:cNvSpPr txBox="1"/>
          <p:nvPr/>
        </p:nvSpPr>
        <p:spPr>
          <a:xfrm>
            <a:off x="2405684" y="6388915"/>
            <a:ext cx="3918916" cy="1000595"/>
          </a:xfrm>
          <a:prstGeom prst="rect">
            <a:avLst/>
          </a:prstGeom>
        </p:spPr>
        <p:txBody>
          <a:bodyPr wrap="square" lIns="0" tIns="0" rIns="0" bIns="0" rtlCol="0" anchor="t">
            <a:spAutoFit/>
          </a:bodyPr>
          <a:lstStyle/>
          <a:p>
            <a:pPr algn="ctr">
              <a:lnSpc>
                <a:spcPts val="8400"/>
              </a:lnSpc>
            </a:pPr>
            <a:r>
              <a:rPr lang="en-US" sz="6000" dirty="0">
                <a:solidFill>
                  <a:srgbClr val="000000"/>
                </a:solidFill>
                <a:latin typeface="#9Slide05 Braxton Regular 2"/>
              </a:rPr>
              <a:t>B. </a:t>
            </a:r>
            <a:r>
              <a:rPr lang="en-US" sz="6000" dirty="0" err="1">
                <a:solidFill>
                  <a:srgbClr val="000000"/>
                </a:solidFill>
                <a:latin typeface="#9Slide05 Braxton Regular 2"/>
              </a:rPr>
              <a:t>dòng</a:t>
            </a:r>
            <a:r>
              <a:rPr lang="en-US" sz="6000" dirty="0">
                <a:solidFill>
                  <a:srgbClr val="000000"/>
                </a:solidFill>
                <a:latin typeface="#9Slide05 Braxton Regular 2"/>
              </a:rPr>
              <a:t> </a:t>
            </a:r>
            <a:r>
              <a:rPr lang="en-US" sz="6000" dirty="0" err="1">
                <a:solidFill>
                  <a:srgbClr val="000000"/>
                </a:solidFill>
                <a:latin typeface="#9Slide05 Braxton Regular 2"/>
              </a:rPr>
              <a:t>nước</a:t>
            </a:r>
            <a:endParaRPr lang="en-US" sz="6000" dirty="0">
              <a:solidFill>
                <a:srgbClr val="000000"/>
              </a:solidFill>
              <a:latin typeface="#9Slide05 Braxton Regular 2"/>
            </a:endParaRPr>
          </a:p>
        </p:txBody>
      </p:sp>
      <p:sp>
        <p:nvSpPr>
          <p:cNvPr id="11" name="TextBox 11"/>
          <p:cNvSpPr txBox="1"/>
          <p:nvPr/>
        </p:nvSpPr>
        <p:spPr>
          <a:xfrm>
            <a:off x="10456452" y="5162022"/>
            <a:ext cx="2436945" cy="1162050"/>
          </a:xfrm>
          <a:prstGeom prst="rect">
            <a:avLst/>
          </a:prstGeom>
        </p:spPr>
        <p:txBody>
          <a:bodyPr lIns="0" tIns="0" rIns="0" bIns="0" rtlCol="0" anchor="t">
            <a:spAutoFit/>
          </a:bodyPr>
          <a:lstStyle/>
          <a:p>
            <a:pPr algn="ctr">
              <a:lnSpc>
                <a:spcPts val="8400"/>
              </a:lnSpc>
            </a:pPr>
            <a:r>
              <a:rPr lang="en-US" sz="6000">
                <a:solidFill>
                  <a:srgbClr val="000000"/>
                </a:solidFill>
                <a:latin typeface="#9Slide05 Braxton Regular 2"/>
              </a:rPr>
              <a:t>C. hòn đá</a:t>
            </a:r>
          </a:p>
        </p:txBody>
      </p:sp>
      <p:sp>
        <p:nvSpPr>
          <p:cNvPr id="12" name="TextBox 12"/>
          <p:cNvSpPr txBox="1"/>
          <p:nvPr/>
        </p:nvSpPr>
        <p:spPr>
          <a:xfrm>
            <a:off x="10412095" y="6528654"/>
            <a:ext cx="3276600" cy="1162050"/>
          </a:xfrm>
          <a:prstGeom prst="rect">
            <a:avLst/>
          </a:prstGeom>
        </p:spPr>
        <p:txBody>
          <a:bodyPr lIns="0" tIns="0" rIns="0" bIns="0" rtlCol="0" anchor="t">
            <a:spAutoFit/>
          </a:bodyPr>
          <a:lstStyle/>
          <a:p>
            <a:pPr algn="ctr">
              <a:lnSpc>
                <a:spcPts val="8400"/>
              </a:lnSpc>
            </a:pPr>
            <a:r>
              <a:rPr lang="en-US" sz="6000">
                <a:solidFill>
                  <a:srgbClr val="000000"/>
                </a:solidFill>
                <a:latin typeface="#9Slide05 Braxton Regular 2"/>
              </a:rPr>
              <a:t>D. đám mây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flipH="1">
            <a:off x="-29407" y="0"/>
            <a:ext cx="18288000"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3"/>
            <a:stretch>
              <a:fillRect/>
            </a:stretch>
          </a:blipFill>
        </p:spPr>
      </p:sp>
      <p:sp>
        <p:nvSpPr>
          <p:cNvPr id="3" name="Freeform 3"/>
          <p:cNvSpPr/>
          <p:nvPr/>
        </p:nvSpPr>
        <p:spPr>
          <a:xfrm>
            <a:off x="-1112550" y="-1231400"/>
            <a:ext cx="2310400" cy="2310400"/>
          </a:xfrm>
          <a:custGeom>
            <a:avLst/>
            <a:gdLst/>
            <a:ahLst/>
            <a:cxnLst/>
            <a:rect l="l" t="t" r="r" b="b"/>
            <a:pathLst>
              <a:path w="2310400" h="2310400">
                <a:moveTo>
                  <a:pt x="0" y="0"/>
                </a:moveTo>
                <a:lnTo>
                  <a:pt x="2310400" y="0"/>
                </a:lnTo>
                <a:lnTo>
                  <a:pt x="2310400" y="2310400"/>
                </a:lnTo>
                <a:lnTo>
                  <a:pt x="0" y="2310400"/>
                </a:lnTo>
                <a:lnTo>
                  <a:pt x="0" y="0"/>
                </a:lnTo>
                <a:close/>
              </a:path>
            </a:pathLst>
          </a:custGeom>
          <a:blipFill>
            <a:blip r:embed="rId4"/>
            <a:stretch>
              <a:fillRect/>
            </a:stretch>
          </a:blipFill>
        </p:spPr>
      </p:sp>
      <p:sp>
        <p:nvSpPr>
          <p:cNvPr id="4" name="Freeform 4"/>
          <p:cNvSpPr/>
          <p:nvPr/>
        </p:nvSpPr>
        <p:spPr>
          <a:xfrm>
            <a:off x="-29407" y="0"/>
            <a:ext cx="2116214" cy="1231970"/>
          </a:xfrm>
          <a:custGeom>
            <a:avLst/>
            <a:gdLst/>
            <a:ahLst/>
            <a:cxnLst/>
            <a:rect l="l" t="t" r="r" b="b"/>
            <a:pathLst>
              <a:path w="2116214" h="1231970">
                <a:moveTo>
                  <a:pt x="0" y="0"/>
                </a:moveTo>
                <a:lnTo>
                  <a:pt x="2116214" y="0"/>
                </a:lnTo>
                <a:lnTo>
                  <a:pt x="2116214" y="1231970"/>
                </a:lnTo>
                <a:lnTo>
                  <a:pt x="0" y="1231970"/>
                </a:lnTo>
                <a:lnTo>
                  <a:pt x="0" y="0"/>
                </a:lnTo>
                <a:close/>
              </a:path>
            </a:pathLst>
          </a:custGeom>
          <a:blipFill>
            <a:blip r:embed="rId5"/>
            <a:stretch>
              <a:fillRect/>
            </a:stretch>
          </a:blipFill>
        </p:spPr>
      </p:sp>
      <p:pic>
        <p:nvPicPr>
          <p:cNvPr id="5" name="Picture 5"/>
          <p:cNvPicPr>
            <a:picLocks noChangeAspect="1"/>
          </p:cNvPicPr>
          <p:nvPr/>
        </p:nvPicPr>
        <p:blipFill>
          <a:blip r:embed="rId6"/>
          <a:srcRect/>
          <a:stretch>
            <a:fillRect/>
          </a:stretch>
        </p:blipFill>
        <p:spPr>
          <a:xfrm>
            <a:off x="1028700" y="5928360"/>
            <a:ext cx="1227257" cy="742490"/>
          </a:xfrm>
          <a:prstGeom prst="rect">
            <a:avLst/>
          </a:prstGeom>
        </p:spPr>
      </p:pic>
      <p:sp>
        <p:nvSpPr>
          <p:cNvPr id="6" name="TextBox 6"/>
          <p:cNvSpPr txBox="1"/>
          <p:nvPr/>
        </p:nvSpPr>
        <p:spPr>
          <a:xfrm>
            <a:off x="1561795" y="2493645"/>
            <a:ext cx="15606097" cy="6764655"/>
          </a:xfrm>
          <a:prstGeom prst="rect">
            <a:avLst/>
          </a:prstGeom>
        </p:spPr>
        <p:txBody>
          <a:bodyPr lIns="0" tIns="0" rIns="0" bIns="0" rtlCol="0" anchor="t">
            <a:spAutoFit/>
          </a:bodyPr>
          <a:lstStyle/>
          <a:p>
            <a:pPr algn="just">
              <a:lnSpc>
                <a:spcPts val="6720"/>
              </a:lnSpc>
            </a:pPr>
            <a:r>
              <a:rPr lang="en-US" sz="4800" dirty="0">
                <a:solidFill>
                  <a:srgbClr val="473B3B"/>
                </a:solidFill>
                <a:latin typeface="Roboto Condensed"/>
              </a:rPr>
              <a:t>A. Ca </a:t>
            </a:r>
            <a:r>
              <a:rPr lang="en-US" sz="4800" dirty="0" err="1">
                <a:solidFill>
                  <a:srgbClr val="473B3B"/>
                </a:solidFill>
                <a:latin typeface="Roboto Condensed"/>
              </a:rPr>
              <a:t>ngợi</a:t>
            </a:r>
            <a:r>
              <a:rPr lang="en-US" sz="4800" dirty="0">
                <a:solidFill>
                  <a:srgbClr val="473B3B"/>
                </a:solidFill>
                <a:latin typeface="Roboto Condensed"/>
              </a:rPr>
              <a:t> </a:t>
            </a:r>
            <a:r>
              <a:rPr lang="en-US" sz="4800" dirty="0" err="1">
                <a:solidFill>
                  <a:srgbClr val="473B3B"/>
                </a:solidFill>
                <a:latin typeface="Roboto Condensed"/>
              </a:rPr>
              <a:t>vẻ</a:t>
            </a:r>
            <a:r>
              <a:rPr lang="en-US" sz="4800" dirty="0">
                <a:solidFill>
                  <a:srgbClr val="473B3B"/>
                </a:solidFill>
                <a:latin typeface="Roboto Condensed"/>
              </a:rPr>
              <a:t> </a:t>
            </a:r>
            <a:r>
              <a:rPr lang="en-US" sz="4800" dirty="0" err="1">
                <a:solidFill>
                  <a:srgbClr val="473B3B"/>
                </a:solidFill>
                <a:latin typeface="Roboto Condensed"/>
              </a:rPr>
              <a:t>đẹp</a:t>
            </a:r>
            <a:r>
              <a:rPr lang="en-US" sz="4800" dirty="0">
                <a:solidFill>
                  <a:srgbClr val="473B3B"/>
                </a:solidFill>
                <a:latin typeface="Roboto Condensed"/>
              </a:rPr>
              <a:t> </a:t>
            </a:r>
            <a:r>
              <a:rPr lang="en-US" sz="4800" dirty="0" err="1">
                <a:solidFill>
                  <a:srgbClr val="473B3B"/>
                </a:solidFill>
                <a:latin typeface="Roboto Condensed"/>
              </a:rPr>
              <a:t>sắc</a:t>
            </a:r>
            <a:r>
              <a:rPr lang="en-US" sz="4800" dirty="0">
                <a:solidFill>
                  <a:srgbClr val="473B3B"/>
                </a:solidFill>
                <a:latin typeface="Roboto Condensed"/>
              </a:rPr>
              <a:t> </a:t>
            </a:r>
            <a:r>
              <a:rPr lang="en-US" sz="4800" dirty="0" err="1">
                <a:solidFill>
                  <a:srgbClr val="473B3B"/>
                </a:solidFill>
                <a:latin typeface="Roboto Condensed"/>
              </a:rPr>
              <a:t>sảo</a:t>
            </a:r>
            <a:r>
              <a:rPr lang="en-US" sz="4800" dirty="0">
                <a:solidFill>
                  <a:srgbClr val="473B3B"/>
                </a:solidFill>
                <a:latin typeface="Roboto Condensed"/>
              </a:rPr>
              <a:t>, </a:t>
            </a:r>
            <a:r>
              <a:rPr lang="en-US" sz="4800" dirty="0" err="1">
                <a:solidFill>
                  <a:srgbClr val="473B3B"/>
                </a:solidFill>
                <a:latin typeface="Roboto Condensed"/>
              </a:rPr>
              <a:t>mặn</a:t>
            </a:r>
            <a:r>
              <a:rPr lang="en-US" sz="4800" dirty="0">
                <a:solidFill>
                  <a:srgbClr val="473B3B"/>
                </a:solidFill>
                <a:latin typeface="Roboto Condensed"/>
              </a:rPr>
              <a:t> </a:t>
            </a:r>
            <a:r>
              <a:rPr lang="en-US" sz="4800" dirty="0" err="1">
                <a:solidFill>
                  <a:srgbClr val="473B3B"/>
                </a:solidFill>
                <a:latin typeface="Roboto Condensed"/>
              </a:rPr>
              <a:t>mà</a:t>
            </a:r>
            <a:r>
              <a:rPr lang="en-US" sz="4800" dirty="0">
                <a:solidFill>
                  <a:srgbClr val="473B3B"/>
                </a:solidFill>
                <a:latin typeface="Roboto Condensed"/>
              </a:rPr>
              <a:t>, e </a:t>
            </a:r>
            <a:r>
              <a:rPr lang="en-US" sz="4800" dirty="0" err="1">
                <a:solidFill>
                  <a:srgbClr val="473B3B"/>
                </a:solidFill>
                <a:latin typeface="Roboto Condensed"/>
              </a:rPr>
              <a:t>lệ</a:t>
            </a:r>
            <a:r>
              <a:rPr lang="en-US" sz="4800" dirty="0">
                <a:solidFill>
                  <a:srgbClr val="473B3B"/>
                </a:solidFill>
                <a:latin typeface="Roboto Condensed"/>
              </a:rPr>
              <a:t>, ý </a:t>
            </a:r>
            <a:r>
              <a:rPr lang="en-US" sz="4800" dirty="0" err="1">
                <a:solidFill>
                  <a:srgbClr val="473B3B"/>
                </a:solidFill>
                <a:latin typeface="Roboto Condensed"/>
              </a:rPr>
              <a:t>tứ</a:t>
            </a:r>
            <a:r>
              <a:rPr lang="en-US" sz="4800" dirty="0">
                <a:solidFill>
                  <a:srgbClr val="473B3B"/>
                </a:solidFill>
                <a:latin typeface="Roboto Condensed"/>
              </a:rPr>
              <a:t> </a:t>
            </a:r>
            <a:r>
              <a:rPr lang="en-US" sz="4800" dirty="0" err="1">
                <a:solidFill>
                  <a:srgbClr val="473B3B"/>
                </a:solidFill>
                <a:latin typeface="Roboto Condensed"/>
              </a:rPr>
              <a:t>của</a:t>
            </a:r>
            <a:r>
              <a:rPr lang="en-US" sz="4800" dirty="0">
                <a:solidFill>
                  <a:srgbClr val="473B3B"/>
                </a:solidFill>
                <a:latin typeface="Roboto Condensed"/>
              </a:rPr>
              <a:t> </a:t>
            </a:r>
            <a:r>
              <a:rPr lang="en-US" sz="4800" dirty="0" err="1">
                <a:solidFill>
                  <a:srgbClr val="473B3B"/>
                </a:solidFill>
                <a:latin typeface="Roboto Condensed"/>
              </a:rPr>
              <a:t>Thuý</a:t>
            </a:r>
            <a:r>
              <a:rPr lang="en-US" sz="4800" dirty="0">
                <a:solidFill>
                  <a:srgbClr val="473B3B"/>
                </a:solidFill>
                <a:latin typeface="Roboto Condensed"/>
              </a:rPr>
              <a:t> </a:t>
            </a:r>
            <a:r>
              <a:rPr lang="en-US" sz="4800" dirty="0" err="1">
                <a:solidFill>
                  <a:srgbClr val="473B3B"/>
                </a:solidFill>
                <a:latin typeface="Roboto Condensed"/>
              </a:rPr>
              <a:t>Kiều</a:t>
            </a:r>
            <a:r>
              <a:rPr lang="en-US" sz="4800" dirty="0">
                <a:solidFill>
                  <a:srgbClr val="473B3B"/>
                </a:solidFill>
                <a:latin typeface="Roboto Condensed"/>
              </a:rPr>
              <a:t> </a:t>
            </a:r>
            <a:r>
              <a:rPr lang="en-US" sz="4800" dirty="0" err="1">
                <a:solidFill>
                  <a:srgbClr val="473B3B"/>
                </a:solidFill>
                <a:latin typeface="Roboto Condensed"/>
              </a:rPr>
              <a:t>và</a:t>
            </a:r>
            <a:r>
              <a:rPr lang="en-US" sz="4800" dirty="0">
                <a:solidFill>
                  <a:srgbClr val="473B3B"/>
                </a:solidFill>
                <a:latin typeface="Roboto Condensed"/>
              </a:rPr>
              <a:t> </a:t>
            </a:r>
            <a:r>
              <a:rPr lang="en-US" sz="4800" dirty="0" err="1">
                <a:solidFill>
                  <a:srgbClr val="473B3B"/>
                </a:solidFill>
                <a:latin typeface="Roboto Condensed"/>
              </a:rPr>
              <a:t>Thuý</a:t>
            </a:r>
            <a:r>
              <a:rPr lang="en-US" sz="4800" dirty="0">
                <a:solidFill>
                  <a:srgbClr val="473B3B"/>
                </a:solidFill>
                <a:latin typeface="Roboto Condensed"/>
              </a:rPr>
              <a:t> </a:t>
            </a:r>
            <a:r>
              <a:rPr lang="en-US" sz="4800" dirty="0" err="1">
                <a:solidFill>
                  <a:srgbClr val="473B3B"/>
                </a:solidFill>
                <a:latin typeface="Roboto Condensed"/>
              </a:rPr>
              <a:t>Vân</a:t>
            </a:r>
            <a:endParaRPr lang="en-US" sz="4800" dirty="0">
              <a:solidFill>
                <a:srgbClr val="473B3B"/>
              </a:solidFill>
              <a:latin typeface="Roboto Condensed"/>
            </a:endParaRPr>
          </a:p>
          <a:p>
            <a:pPr algn="just">
              <a:lnSpc>
                <a:spcPts val="6720"/>
              </a:lnSpc>
            </a:pPr>
            <a:r>
              <a:rPr lang="en-US" sz="4800" dirty="0">
                <a:solidFill>
                  <a:srgbClr val="473B3B"/>
                </a:solidFill>
                <a:latin typeface="Roboto Condensed"/>
              </a:rPr>
              <a:t>B. Ca </a:t>
            </a:r>
            <a:r>
              <a:rPr lang="en-US" sz="4800" dirty="0" err="1">
                <a:solidFill>
                  <a:srgbClr val="473B3B"/>
                </a:solidFill>
                <a:latin typeface="Roboto Condensed"/>
              </a:rPr>
              <a:t>ngợi</a:t>
            </a:r>
            <a:r>
              <a:rPr lang="en-US" sz="4800" dirty="0">
                <a:solidFill>
                  <a:srgbClr val="473B3B"/>
                </a:solidFill>
                <a:latin typeface="Roboto Condensed"/>
              </a:rPr>
              <a:t> </a:t>
            </a:r>
            <a:r>
              <a:rPr lang="en-US" sz="4800" dirty="0" err="1">
                <a:solidFill>
                  <a:srgbClr val="473B3B"/>
                </a:solidFill>
                <a:latin typeface="Roboto Condensed"/>
              </a:rPr>
              <a:t>vẻ</a:t>
            </a:r>
            <a:r>
              <a:rPr lang="en-US" sz="4800" dirty="0">
                <a:solidFill>
                  <a:srgbClr val="473B3B"/>
                </a:solidFill>
                <a:latin typeface="Roboto Condensed"/>
              </a:rPr>
              <a:t> </a:t>
            </a:r>
            <a:r>
              <a:rPr lang="en-US" sz="4800" dirty="0" err="1">
                <a:solidFill>
                  <a:srgbClr val="473B3B"/>
                </a:solidFill>
                <a:latin typeface="Roboto Condensed"/>
              </a:rPr>
              <a:t>đẹp</a:t>
            </a:r>
            <a:r>
              <a:rPr lang="en-US" sz="4800" dirty="0">
                <a:solidFill>
                  <a:srgbClr val="473B3B"/>
                </a:solidFill>
                <a:latin typeface="Roboto Condensed"/>
              </a:rPr>
              <a:t> </a:t>
            </a:r>
            <a:r>
              <a:rPr lang="en-US" sz="4800" dirty="0" err="1">
                <a:solidFill>
                  <a:srgbClr val="473B3B"/>
                </a:solidFill>
                <a:latin typeface="Roboto Condensed"/>
              </a:rPr>
              <a:t>nho</a:t>
            </a:r>
            <a:r>
              <a:rPr lang="en-US" sz="4800" dirty="0">
                <a:solidFill>
                  <a:srgbClr val="473B3B"/>
                </a:solidFill>
                <a:latin typeface="Roboto Condensed"/>
              </a:rPr>
              <a:t> </a:t>
            </a:r>
            <a:r>
              <a:rPr lang="en-US" sz="4800" dirty="0" err="1">
                <a:solidFill>
                  <a:srgbClr val="473B3B"/>
                </a:solidFill>
                <a:latin typeface="Roboto Condensed"/>
              </a:rPr>
              <a:t>nhã</a:t>
            </a:r>
            <a:r>
              <a:rPr lang="en-US" sz="4800" dirty="0">
                <a:solidFill>
                  <a:srgbClr val="473B3B"/>
                </a:solidFill>
                <a:latin typeface="Roboto Condensed"/>
              </a:rPr>
              <a:t>, </a:t>
            </a:r>
            <a:r>
              <a:rPr lang="en-US" sz="4800" dirty="0" err="1">
                <a:solidFill>
                  <a:srgbClr val="473B3B"/>
                </a:solidFill>
                <a:latin typeface="Roboto Condensed"/>
              </a:rPr>
              <a:t>phong</a:t>
            </a:r>
            <a:r>
              <a:rPr lang="en-US" sz="4800" dirty="0">
                <a:solidFill>
                  <a:srgbClr val="473B3B"/>
                </a:solidFill>
                <a:latin typeface="Roboto Condensed"/>
              </a:rPr>
              <a:t> </a:t>
            </a:r>
            <a:r>
              <a:rPr lang="en-US" sz="4800" dirty="0" err="1">
                <a:solidFill>
                  <a:srgbClr val="473B3B"/>
                </a:solidFill>
                <a:latin typeface="Roboto Condensed"/>
              </a:rPr>
              <a:t>lưu</a:t>
            </a:r>
            <a:r>
              <a:rPr lang="en-US" sz="4800" dirty="0">
                <a:solidFill>
                  <a:srgbClr val="473B3B"/>
                </a:solidFill>
                <a:latin typeface="Roboto Condensed"/>
              </a:rPr>
              <a:t>, con </a:t>
            </a:r>
            <a:r>
              <a:rPr lang="en-US" sz="4800" dirty="0" err="1">
                <a:solidFill>
                  <a:srgbClr val="473B3B"/>
                </a:solidFill>
                <a:latin typeface="Roboto Condensed"/>
              </a:rPr>
              <a:t>nhà</a:t>
            </a:r>
            <a:r>
              <a:rPr lang="en-US" sz="4800" dirty="0">
                <a:solidFill>
                  <a:srgbClr val="473B3B"/>
                </a:solidFill>
                <a:latin typeface="Roboto Condensed"/>
              </a:rPr>
              <a:t> </a:t>
            </a:r>
            <a:r>
              <a:rPr lang="en-US" sz="4800" dirty="0" err="1">
                <a:solidFill>
                  <a:srgbClr val="473B3B"/>
                </a:solidFill>
                <a:latin typeface="Roboto Condensed"/>
              </a:rPr>
              <a:t>dòng</a:t>
            </a:r>
            <a:r>
              <a:rPr lang="en-US" sz="4800" dirty="0">
                <a:solidFill>
                  <a:srgbClr val="473B3B"/>
                </a:solidFill>
                <a:latin typeface="Roboto Condensed"/>
              </a:rPr>
              <a:t> </a:t>
            </a:r>
            <a:r>
              <a:rPr lang="en-US" sz="4800" dirty="0" err="1">
                <a:solidFill>
                  <a:srgbClr val="473B3B"/>
                </a:solidFill>
                <a:latin typeface="Roboto Condensed"/>
              </a:rPr>
              <a:t>dõi</a:t>
            </a:r>
            <a:r>
              <a:rPr lang="en-US" sz="4800" dirty="0">
                <a:solidFill>
                  <a:srgbClr val="473B3B"/>
                </a:solidFill>
                <a:latin typeface="Roboto Condensed"/>
              </a:rPr>
              <a:t> </a:t>
            </a:r>
            <a:r>
              <a:rPr lang="en-US" sz="4800" dirty="0" err="1">
                <a:solidFill>
                  <a:srgbClr val="473B3B"/>
                </a:solidFill>
                <a:latin typeface="Roboto Condensed"/>
              </a:rPr>
              <a:t>của</a:t>
            </a:r>
            <a:r>
              <a:rPr lang="en-US" sz="4800" dirty="0">
                <a:solidFill>
                  <a:srgbClr val="473B3B"/>
                </a:solidFill>
                <a:latin typeface="Roboto Condensed"/>
              </a:rPr>
              <a:t> </a:t>
            </a:r>
            <a:r>
              <a:rPr lang="en-US" sz="4800" dirty="0" err="1">
                <a:solidFill>
                  <a:srgbClr val="473B3B"/>
                </a:solidFill>
                <a:latin typeface="Roboto Condensed"/>
              </a:rPr>
              <a:t>chàng</a:t>
            </a:r>
            <a:r>
              <a:rPr lang="en-US" sz="4800" dirty="0">
                <a:solidFill>
                  <a:srgbClr val="473B3B"/>
                </a:solidFill>
                <a:latin typeface="Roboto Condensed"/>
              </a:rPr>
              <a:t> Kim</a:t>
            </a:r>
          </a:p>
          <a:p>
            <a:pPr algn="just">
              <a:lnSpc>
                <a:spcPts val="6720"/>
              </a:lnSpc>
            </a:pPr>
            <a:r>
              <a:rPr lang="en-US" sz="4800" dirty="0">
                <a:solidFill>
                  <a:srgbClr val="473B3B"/>
                </a:solidFill>
                <a:latin typeface="Roboto Condensed"/>
              </a:rPr>
              <a:t>C. Ca </a:t>
            </a:r>
            <a:r>
              <a:rPr lang="en-US" sz="4800" dirty="0" err="1">
                <a:solidFill>
                  <a:srgbClr val="473B3B"/>
                </a:solidFill>
                <a:latin typeface="Roboto Condensed"/>
              </a:rPr>
              <a:t>ngợi</a:t>
            </a:r>
            <a:r>
              <a:rPr lang="en-US" sz="4800" dirty="0">
                <a:solidFill>
                  <a:srgbClr val="473B3B"/>
                </a:solidFill>
                <a:latin typeface="Roboto Condensed"/>
              </a:rPr>
              <a:t> </a:t>
            </a:r>
            <a:r>
              <a:rPr lang="en-US" sz="4800" dirty="0" err="1">
                <a:solidFill>
                  <a:srgbClr val="473B3B"/>
                </a:solidFill>
                <a:latin typeface="Roboto Condensed"/>
              </a:rPr>
              <a:t>mối</a:t>
            </a:r>
            <a:r>
              <a:rPr lang="en-US" sz="4800" dirty="0">
                <a:solidFill>
                  <a:srgbClr val="473B3B"/>
                </a:solidFill>
                <a:latin typeface="Roboto Condensed"/>
              </a:rPr>
              <a:t> </a:t>
            </a:r>
            <a:r>
              <a:rPr lang="en-US" sz="4800" dirty="0" err="1">
                <a:solidFill>
                  <a:srgbClr val="473B3B"/>
                </a:solidFill>
                <a:latin typeface="Roboto Condensed"/>
              </a:rPr>
              <a:t>tình</a:t>
            </a:r>
            <a:r>
              <a:rPr lang="en-US" sz="4800" dirty="0">
                <a:solidFill>
                  <a:srgbClr val="473B3B"/>
                </a:solidFill>
                <a:latin typeface="Roboto Condensed"/>
              </a:rPr>
              <a:t> </a:t>
            </a:r>
            <a:r>
              <a:rPr lang="en-US" sz="4800" dirty="0" err="1">
                <a:solidFill>
                  <a:srgbClr val="473B3B"/>
                </a:solidFill>
                <a:latin typeface="Roboto Condensed"/>
              </a:rPr>
              <a:t>đầu</a:t>
            </a:r>
            <a:r>
              <a:rPr lang="en-US" sz="4800" dirty="0">
                <a:solidFill>
                  <a:srgbClr val="473B3B"/>
                </a:solidFill>
                <a:latin typeface="Roboto Condensed"/>
              </a:rPr>
              <a:t> </a:t>
            </a:r>
            <a:r>
              <a:rPr lang="en-US" sz="4800" dirty="0" err="1">
                <a:solidFill>
                  <a:srgbClr val="473B3B"/>
                </a:solidFill>
                <a:latin typeface="Roboto Condensed"/>
              </a:rPr>
              <a:t>chớm</a:t>
            </a:r>
            <a:r>
              <a:rPr lang="en-US" sz="4800" dirty="0">
                <a:solidFill>
                  <a:srgbClr val="473B3B"/>
                </a:solidFill>
                <a:latin typeface="Roboto Condensed"/>
              </a:rPr>
              <a:t> </a:t>
            </a:r>
            <a:r>
              <a:rPr lang="en-US" sz="4800" dirty="0" err="1">
                <a:solidFill>
                  <a:srgbClr val="473B3B"/>
                </a:solidFill>
                <a:latin typeface="Roboto Condensed"/>
              </a:rPr>
              <a:t>nở</a:t>
            </a:r>
            <a:r>
              <a:rPr lang="en-US" sz="4800" dirty="0">
                <a:solidFill>
                  <a:srgbClr val="473B3B"/>
                </a:solidFill>
                <a:latin typeface="Roboto Condensed"/>
              </a:rPr>
              <a:t> </a:t>
            </a:r>
            <a:r>
              <a:rPr lang="en-US" sz="4800" dirty="0" err="1">
                <a:solidFill>
                  <a:srgbClr val="473B3B"/>
                </a:solidFill>
                <a:latin typeface="Roboto Condensed"/>
              </a:rPr>
              <a:t>trong</a:t>
            </a:r>
            <a:r>
              <a:rPr lang="en-US" sz="4800" dirty="0">
                <a:solidFill>
                  <a:srgbClr val="473B3B"/>
                </a:solidFill>
                <a:latin typeface="Roboto Condensed"/>
              </a:rPr>
              <a:t> </a:t>
            </a:r>
            <a:r>
              <a:rPr lang="en-US" sz="4800" dirty="0" err="1">
                <a:solidFill>
                  <a:srgbClr val="473B3B"/>
                </a:solidFill>
                <a:latin typeface="Roboto Condensed"/>
              </a:rPr>
              <a:t>sáng</a:t>
            </a:r>
            <a:r>
              <a:rPr lang="en-US" sz="4800" dirty="0">
                <a:solidFill>
                  <a:srgbClr val="473B3B"/>
                </a:solidFill>
                <a:latin typeface="Roboto Condensed"/>
              </a:rPr>
              <a:t>, </a:t>
            </a:r>
            <a:r>
              <a:rPr lang="en-US" sz="4800" dirty="0" err="1">
                <a:solidFill>
                  <a:srgbClr val="473B3B"/>
                </a:solidFill>
                <a:latin typeface="Roboto Condensed"/>
              </a:rPr>
              <a:t>đẹp</a:t>
            </a:r>
            <a:r>
              <a:rPr lang="en-US" sz="4800" dirty="0">
                <a:solidFill>
                  <a:srgbClr val="473B3B"/>
                </a:solidFill>
                <a:latin typeface="Roboto Condensed"/>
              </a:rPr>
              <a:t> </a:t>
            </a:r>
            <a:r>
              <a:rPr lang="en-US" sz="4800" dirty="0" err="1">
                <a:solidFill>
                  <a:srgbClr val="473B3B"/>
                </a:solidFill>
                <a:latin typeface="Roboto Condensed"/>
              </a:rPr>
              <a:t>đẽ</a:t>
            </a:r>
            <a:r>
              <a:rPr lang="en-US" sz="4800" dirty="0">
                <a:solidFill>
                  <a:srgbClr val="473B3B"/>
                </a:solidFill>
                <a:latin typeface="Roboto Condensed"/>
              </a:rPr>
              <a:t> </a:t>
            </a:r>
            <a:r>
              <a:rPr lang="en-US" sz="4800" dirty="0" err="1">
                <a:solidFill>
                  <a:srgbClr val="473B3B"/>
                </a:solidFill>
                <a:latin typeface="Roboto Condensed"/>
              </a:rPr>
              <a:t>của</a:t>
            </a:r>
            <a:r>
              <a:rPr lang="en-US" sz="4800" dirty="0">
                <a:solidFill>
                  <a:srgbClr val="473B3B"/>
                </a:solidFill>
                <a:latin typeface="Roboto Condensed"/>
              </a:rPr>
              <a:t> </a:t>
            </a:r>
            <a:r>
              <a:rPr lang="en-US" sz="4800" dirty="0" err="1">
                <a:solidFill>
                  <a:srgbClr val="473B3B"/>
                </a:solidFill>
                <a:latin typeface="Roboto Condensed"/>
              </a:rPr>
              <a:t>Thuý</a:t>
            </a:r>
            <a:r>
              <a:rPr lang="en-US" sz="4800" dirty="0">
                <a:solidFill>
                  <a:srgbClr val="473B3B"/>
                </a:solidFill>
                <a:latin typeface="Roboto Condensed"/>
              </a:rPr>
              <a:t> </a:t>
            </a:r>
            <a:r>
              <a:rPr lang="en-US" sz="4800" dirty="0" err="1">
                <a:solidFill>
                  <a:srgbClr val="473B3B"/>
                </a:solidFill>
                <a:latin typeface="Roboto Condensed"/>
              </a:rPr>
              <a:t>Kiều</a:t>
            </a:r>
            <a:r>
              <a:rPr lang="en-US" sz="4800" dirty="0">
                <a:solidFill>
                  <a:srgbClr val="473B3B"/>
                </a:solidFill>
                <a:latin typeface="Roboto Condensed"/>
              </a:rPr>
              <a:t> </a:t>
            </a:r>
            <a:r>
              <a:rPr lang="en-US" sz="4800" dirty="0" err="1">
                <a:solidFill>
                  <a:srgbClr val="473B3B"/>
                </a:solidFill>
                <a:latin typeface="Roboto Condensed"/>
              </a:rPr>
              <a:t>và</a:t>
            </a:r>
            <a:r>
              <a:rPr lang="en-US" sz="4800" dirty="0">
                <a:solidFill>
                  <a:srgbClr val="473B3B"/>
                </a:solidFill>
                <a:latin typeface="Roboto Condensed"/>
              </a:rPr>
              <a:t> Kim </a:t>
            </a:r>
            <a:r>
              <a:rPr lang="en-US" sz="4800" dirty="0" err="1">
                <a:solidFill>
                  <a:srgbClr val="473B3B"/>
                </a:solidFill>
                <a:latin typeface="Roboto Condensed"/>
              </a:rPr>
              <a:t>Trọng</a:t>
            </a:r>
            <a:endParaRPr lang="en-US" sz="4800" dirty="0">
              <a:solidFill>
                <a:srgbClr val="473B3B"/>
              </a:solidFill>
              <a:latin typeface="Roboto Condensed"/>
            </a:endParaRPr>
          </a:p>
          <a:p>
            <a:pPr algn="just">
              <a:lnSpc>
                <a:spcPts val="6720"/>
              </a:lnSpc>
            </a:pPr>
            <a:r>
              <a:rPr lang="en-US" sz="4800" dirty="0" err="1">
                <a:solidFill>
                  <a:srgbClr val="473B3B"/>
                </a:solidFill>
                <a:latin typeface="Roboto Condensed"/>
              </a:rPr>
              <a:t>D.Ca</a:t>
            </a:r>
            <a:r>
              <a:rPr lang="en-US" sz="4800" dirty="0">
                <a:solidFill>
                  <a:srgbClr val="473B3B"/>
                </a:solidFill>
                <a:latin typeface="Roboto Condensed"/>
              </a:rPr>
              <a:t> </a:t>
            </a:r>
            <a:r>
              <a:rPr lang="en-US" sz="4800" dirty="0" err="1">
                <a:solidFill>
                  <a:srgbClr val="473B3B"/>
                </a:solidFill>
                <a:latin typeface="Roboto Condensed"/>
              </a:rPr>
              <a:t>ngợi</a:t>
            </a:r>
            <a:r>
              <a:rPr lang="en-US" sz="4800" dirty="0">
                <a:solidFill>
                  <a:srgbClr val="473B3B"/>
                </a:solidFill>
                <a:latin typeface="Roboto Condensed"/>
              </a:rPr>
              <a:t> </a:t>
            </a:r>
            <a:r>
              <a:rPr lang="en-US" sz="4800" dirty="0" err="1">
                <a:solidFill>
                  <a:srgbClr val="473B3B"/>
                </a:solidFill>
                <a:latin typeface="Roboto Condensed"/>
              </a:rPr>
              <a:t>cảnh</a:t>
            </a:r>
            <a:r>
              <a:rPr lang="en-US" sz="4800" dirty="0">
                <a:solidFill>
                  <a:srgbClr val="473B3B"/>
                </a:solidFill>
                <a:latin typeface="Roboto Condensed"/>
              </a:rPr>
              <a:t> </a:t>
            </a:r>
            <a:r>
              <a:rPr lang="en-US" sz="4800" dirty="0" err="1">
                <a:solidFill>
                  <a:srgbClr val="473B3B"/>
                </a:solidFill>
                <a:latin typeface="Roboto Condensed"/>
              </a:rPr>
              <a:t>đẹp</a:t>
            </a:r>
            <a:r>
              <a:rPr lang="en-US" sz="4800" dirty="0">
                <a:solidFill>
                  <a:srgbClr val="473B3B"/>
                </a:solidFill>
                <a:latin typeface="Roboto Condensed"/>
              </a:rPr>
              <a:t> </a:t>
            </a:r>
            <a:r>
              <a:rPr lang="en-US" sz="4800" dirty="0" err="1">
                <a:solidFill>
                  <a:srgbClr val="473B3B"/>
                </a:solidFill>
                <a:latin typeface="Roboto Condensed"/>
              </a:rPr>
              <a:t>ngày</a:t>
            </a:r>
            <a:r>
              <a:rPr lang="en-US" sz="4800" dirty="0">
                <a:solidFill>
                  <a:srgbClr val="473B3B"/>
                </a:solidFill>
                <a:latin typeface="Roboto Condensed"/>
              </a:rPr>
              <a:t> </a:t>
            </a:r>
            <a:r>
              <a:rPr lang="en-US" sz="4800" dirty="0" err="1">
                <a:solidFill>
                  <a:srgbClr val="473B3B"/>
                </a:solidFill>
                <a:latin typeface="Roboto Condensed"/>
              </a:rPr>
              <a:t>xuân</a:t>
            </a:r>
            <a:r>
              <a:rPr lang="en-US" sz="4800" dirty="0">
                <a:solidFill>
                  <a:srgbClr val="473B3B"/>
                </a:solidFill>
                <a:latin typeface="Roboto Condensed"/>
              </a:rPr>
              <a:t> </a:t>
            </a:r>
            <a:r>
              <a:rPr lang="en-US" sz="4800" dirty="0" err="1">
                <a:solidFill>
                  <a:srgbClr val="473B3B"/>
                </a:solidFill>
                <a:latin typeface="Roboto Condensed"/>
              </a:rPr>
              <a:t>tươi</a:t>
            </a:r>
            <a:r>
              <a:rPr lang="en-US" sz="4800" dirty="0">
                <a:solidFill>
                  <a:srgbClr val="473B3B"/>
                </a:solidFill>
                <a:latin typeface="Roboto Condensed"/>
              </a:rPr>
              <a:t> </a:t>
            </a:r>
            <a:r>
              <a:rPr lang="en-US" sz="4800" dirty="0" err="1">
                <a:solidFill>
                  <a:srgbClr val="473B3B"/>
                </a:solidFill>
                <a:latin typeface="Roboto Condensed"/>
              </a:rPr>
              <a:t>vui</a:t>
            </a:r>
            <a:r>
              <a:rPr lang="en-US" sz="4800" dirty="0">
                <a:solidFill>
                  <a:srgbClr val="473B3B"/>
                </a:solidFill>
                <a:latin typeface="Roboto Condensed"/>
              </a:rPr>
              <a:t>, </a:t>
            </a:r>
            <a:r>
              <a:rPr lang="en-US" sz="4800" dirty="0" err="1">
                <a:solidFill>
                  <a:srgbClr val="473B3B"/>
                </a:solidFill>
                <a:latin typeface="Roboto Condensed"/>
              </a:rPr>
              <a:t>náo</a:t>
            </a:r>
            <a:r>
              <a:rPr lang="en-US" sz="4800" dirty="0">
                <a:solidFill>
                  <a:srgbClr val="473B3B"/>
                </a:solidFill>
                <a:latin typeface="Roboto Condensed"/>
              </a:rPr>
              <a:t> </a:t>
            </a:r>
            <a:r>
              <a:rPr lang="en-US" sz="4800" dirty="0" err="1">
                <a:solidFill>
                  <a:srgbClr val="473B3B"/>
                </a:solidFill>
                <a:latin typeface="Roboto Condensed"/>
              </a:rPr>
              <a:t>nức</a:t>
            </a:r>
            <a:r>
              <a:rPr lang="en-US" sz="4800" dirty="0">
                <a:solidFill>
                  <a:srgbClr val="473B3B"/>
                </a:solidFill>
                <a:latin typeface="Roboto Condensed"/>
              </a:rPr>
              <a:t>, </a:t>
            </a:r>
            <a:r>
              <a:rPr lang="en-US" sz="4800" dirty="0" err="1">
                <a:solidFill>
                  <a:srgbClr val="473B3B"/>
                </a:solidFill>
                <a:latin typeface="Roboto Condensed"/>
              </a:rPr>
              <a:t>rộn</a:t>
            </a:r>
            <a:r>
              <a:rPr lang="en-US" sz="4800" dirty="0">
                <a:solidFill>
                  <a:srgbClr val="473B3B"/>
                </a:solidFill>
                <a:latin typeface="Roboto Condensed"/>
              </a:rPr>
              <a:t> </a:t>
            </a:r>
            <a:r>
              <a:rPr lang="en-US" sz="4800" dirty="0" err="1">
                <a:solidFill>
                  <a:srgbClr val="473B3B"/>
                </a:solidFill>
                <a:latin typeface="Roboto Condensed"/>
              </a:rPr>
              <a:t>ràng</a:t>
            </a:r>
            <a:endParaRPr lang="en-US" sz="4800" dirty="0">
              <a:solidFill>
                <a:srgbClr val="473B3B"/>
              </a:solidFill>
              <a:latin typeface="Roboto Condensed"/>
            </a:endParaRPr>
          </a:p>
          <a:p>
            <a:pPr algn="just">
              <a:lnSpc>
                <a:spcPts val="6720"/>
              </a:lnSpc>
              <a:spcBef>
                <a:spcPct val="0"/>
              </a:spcBef>
            </a:pPr>
            <a:endParaRPr lang="en-US" sz="4800" dirty="0">
              <a:solidFill>
                <a:srgbClr val="473B3B"/>
              </a:solidFill>
              <a:latin typeface="Roboto Condensed"/>
            </a:endParaRPr>
          </a:p>
        </p:txBody>
      </p:sp>
      <p:sp>
        <p:nvSpPr>
          <p:cNvPr id="7" name="TextBox 7"/>
          <p:cNvSpPr txBox="1"/>
          <p:nvPr/>
        </p:nvSpPr>
        <p:spPr>
          <a:xfrm>
            <a:off x="1028700" y="1127195"/>
            <a:ext cx="15428903" cy="936625"/>
          </a:xfrm>
          <a:prstGeom prst="rect">
            <a:avLst/>
          </a:prstGeom>
        </p:spPr>
        <p:txBody>
          <a:bodyPr lIns="0" tIns="0" rIns="0" bIns="0" rtlCol="0" anchor="t">
            <a:spAutoFit/>
          </a:bodyPr>
          <a:lstStyle/>
          <a:p>
            <a:pPr algn="ctr">
              <a:lnSpc>
                <a:spcPts val="7699"/>
              </a:lnSpc>
              <a:spcBef>
                <a:spcPct val="0"/>
              </a:spcBef>
            </a:pPr>
            <a:r>
              <a:rPr lang="en-US" sz="5499">
                <a:solidFill>
                  <a:srgbClr val="B22033"/>
                </a:solidFill>
                <a:latin typeface="Roboto Condensed Bold"/>
              </a:rPr>
              <a:t>Câu 7. </a:t>
            </a:r>
            <a:r>
              <a:rPr lang="en-US" sz="5499">
                <a:solidFill>
                  <a:srgbClr val="B22033"/>
                </a:solidFill>
                <a:latin typeface="Roboto Condensed"/>
              </a:rPr>
              <a:t>Chủ đề của văn bản Kim - Kiều gặp gỡ là gì?</a:t>
            </a:r>
          </a:p>
        </p:txBody>
      </p:sp>
      <p:sp>
        <p:nvSpPr>
          <p:cNvPr id="8" name="Freeform 8"/>
          <p:cNvSpPr/>
          <p:nvPr/>
        </p:nvSpPr>
        <p:spPr>
          <a:xfrm rot="-155221">
            <a:off x="16534549" y="-410501"/>
            <a:ext cx="4825850" cy="11108001"/>
          </a:xfrm>
          <a:custGeom>
            <a:avLst/>
            <a:gdLst/>
            <a:ahLst/>
            <a:cxnLst/>
            <a:rect l="l" t="t" r="r" b="b"/>
            <a:pathLst>
              <a:path w="4825850" h="11108001">
                <a:moveTo>
                  <a:pt x="0" y="0"/>
                </a:moveTo>
                <a:lnTo>
                  <a:pt x="4825850" y="0"/>
                </a:lnTo>
                <a:lnTo>
                  <a:pt x="4825850" y="11108002"/>
                </a:lnTo>
                <a:lnTo>
                  <a:pt x="0" y="11108002"/>
                </a:lnTo>
                <a:lnTo>
                  <a:pt x="0" y="0"/>
                </a:lnTo>
                <a:close/>
              </a:path>
            </a:pathLst>
          </a:custGeom>
          <a:blipFill>
            <a:blip r:embed="rId7">
              <a:alphaModFix amt="43999"/>
            </a:blip>
            <a:stretch>
              <a:fillRect l="-3552" r="-9036" b="-4849"/>
            </a:stretch>
          </a:blipFill>
        </p:spPr>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flipH="1">
            <a:off x="-29407" y="0"/>
            <a:ext cx="18288000"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3"/>
            <a:stretch>
              <a:fillRect/>
            </a:stretch>
          </a:blipFill>
        </p:spPr>
      </p:sp>
      <p:sp>
        <p:nvSpPr>
          <p:cNvPr id="3" name="Freeform 3"/>
          <p:cNvSpPr/>
          <p:nvPr/>
        </p:nvSpPr>
        <p:spPr>
          <a:xfrm>
            <a:off x="-1112550" y="-1231400"/>
            <a:ext cx="2310400" cy="2310400"/>
          </a:xfrm>
          <a:custGeom>
            <a:avLst/>
            <a:gdLst/>
            <a:ahLst/>
            <a:cxnLst/>
            <a:rect l="l" t="t" r="r" b="b"/>
            <a:pathLst>
              <a:path w="2310400" h="2310400">
                <a:moveTo>
                  <a:pt x="0" y="0"/>
                </a:moveTo>
                <a:lnTo>
                  <a:pt x="2310400" y="0"/>
                </a:lnTo>
                <a:lnTo>
                  <a:pt x="2310400" y="2310400"/>
                </a:lnTo>
                <a:lnTo>
                  <a:pt x="0" y="2310400"/>
                </a:lnTo>
                <a:lnTo>
                  <a:pt x="0" y="0"/>
                </a:lnTo>
                <a:close/>
              </a:path>
            </a:pathLst>
          </a:custGeom>
          <a:blipFill>
            <a:blip r:embed="rId4"/>
            <a:stretch>
              <a:fillRect/>
            </a:stretch>
          </a:blipFill>
        </p:spPr>
      </p:sp>
      <p:sp>
        <p:nvSpPr>
          <p:cNvPr id="4" name="Freeform 4"/>
          <p:cNvSpPr/>
          <p:nvPr/>
        </p:nvSpPr>
        <p:spPr>
          <a:xfrm>
            <a:off x="-29407" y="0"/>
            <a:ext cx="2116214" cy="1231970"/>
          </a:xfrm>
          <a:custGeom>
            <a:avLst/>
            <a:gdLst/>
            <a:ahLst/>
            <a:cxnLst/>
            <a:rect l="l" t="t" r="r" b="b"/>
            <a:pathLst>
              <a:path w="2116214" h="1231970">
                <a:moveTo>
                  <a:pt x="0" y="0"/>
                </a:moveTo>
                <a:lnTo>
                  <a:pt x="2116214" y="0"/>
                </a:lnTo>
                <a:lnTo>
                  <a:pt x="2116214" y="1231970"/>
                </a:lnTo>
                <a:lnTo>
                  <a:pt x="0" y="1231970"/>
                </a:lnTo>
                <a:lnTo>
                  <a:pt x="0" y="0"/>
                </a:lnTo>
                <a:close/>
              </a:path>
            </a:pathLst>
          </a:custGeom>
          <a:blipFill>
            <a:blip r:embed="rId5"/>
            <a:stretch>
              <a:fillRect/>
            </a:stretch>
          </a:blipFill>
        </p:spPr>
      </p:sp>
      <p:sp>
        <p:nvSpPr>
          <p:cNvPr id="5" name="Freeform 5"/>
          <p:cNvSpPr/>
          <p:nvPr/>
        </p:nvSpPr>
        <p:spPr>
          <a:xfrm>
            <a:off x="-955999" y="6616156"/>
            <a:ext cx="20141184" cy="6680159"/>
          </a:xfrm>
          <a:custGeom>
            <a:avLst/>
            <a:gdLst/>
            <a:ahLst/>
            <a:cxnLst/>
            <a:rect l="l" t="t" r="r" b="b"/>
            <a:pathLst>
              <a:path w="20141184" h="6680159">
                <a:moveTo>
                  <a:pt x="0" y="0"/>
                </a:moveTo>
                <a:lnTo>
                  <a:pt x="20141184" y="0"/>
                </a:lnTo>
                <a:lnTo>
                  <a:pt x="20141184" y="6680160"/>
                </a:lnTo>
                <a:lnTo>
                  <a:pt x="0" y="6680160"/>
                </a:lnTo>
                <a:lnTo>
                  <a:pt x="0" y="0"/>
                </a:lnTo>
                <a:close/>
              </a:path>
            </a:pathLst>
          </a:custGeom>
          <a:blipFill>
            <a:blip r:embed="rId6"/>
            <a:stretch>
              <a:fillRect/>
            </a:stretch>
          </a:blipFill>
        </p:spPr>
      </p:sp>
      <p:sp>
        <p:nvSpPr>
          <p:cNvPr id="6" name="TextBox 6"/>
          <p:cNvSpPr txBox="1"/>
          <p:nvPr/>
        </p:nvSpPr>
        <p:spPr>
          <a:xfrm>
            <a:off x="760364" y="2219598"/>
            <a:ext cx="16498936" cy="3777615"/>
          </a:xfrm>
          <a:prstGeom prst="rect">
            <a:avLst/>
          </a:prstGeom>
        </p:spPr>
        <p:txBody>
          <a:bodyPr lIns="0" tIns="0" rIns="0" bIns="0" rtlCol="0" anchor="t">
            <a:spAutoFit/>
          </a:bodyPr>
          <a:lstStyle/>
          <a:p>
            <a:pPr algn="l">
              <a:lnSpc>
                <a:spcPts val="7559"/>
              </a:lnSpc>
            </a:pPr>
            <a:r>
              <a:rPr lang="en-US" sz="5400">
                <a:solidFill>
                  <a:srgbClr val="B22033"/>
                </a:solidFill>
                <a:latin typeface="Roboto Condensed Bold"/>
              </a:rPr>
              <a:t>Nhiệm vụ 2</a:t>
            </a:r>
            <a:r>
              <a:rPr lang="en-US" sz="5400">
                <a:solidFill>
                  <a:srgbClr val="B22033"/>
                </a:solidFill>
                <a:latin typeface="Roboto Condensed Italics"/>
              </a:rPr>
              <a:t> (Thực hiện cá nhân)</a:t>
            </a:r>
            <a:r>
              <a:rPr lang="en-US" sz="5400">
                <a:solidFill>
                  <a:srgbClr val="B22033"/>
                </a:solidFill>
                <a:latin typeface="Roboto Condensed Bold"/>
              </a:rPr>
              <a:t>.</a:t>
            </a:r>
            <a:r>
              <a:rPr lang="en-US" sz="5400">
                <a:solidFill>
                  <a:srgbClr val="B22033"/>
                </a:solidFill>
                <a:latin typeface="Roboto Condensed"/>
              </a:rPr>
              <a:t> Hãy chỉ ra những đặc điểm của thể loại truyện thơ Nôm được thể hiện trong đoạn trích</a:t>
            </a:r>
            <a:r>
              <a:rPr lang="en-US" sz="5400">
                <a:solidFill>
                  <a:srgbClr val="B22033"/>
                </a:solidFill>
                <a:latin typeface="Roboto Condensed Italics"/>
              </a:rPr>
              <a:t> </a:t>
            </a:r>
            <a:r>
              <a:rPr lang="en-US" sz="5400">
                <a:solidFill>
                  <a:srgbClr val="B22033"/>
                </a:solidFill>
                <a:latin typeface="Roboto Condensed Bold Italics"/>
              </a:rPr>
              <a:t>Kim – Kiều gặp gỡ</a:t>
            </a:r>
            <a:r>
              <a:rPr lang="en-US" sz="5400">
                <a:solidFill>
                  <a:srgbClr val="B22033"/>
                </a:solidFill>
                <a:latin typeface="Roboto Condensed Bold"/>
              </a:rPr>
              <a:t>  </a:t>
            </a:r>
            <a:r>
              <a:rPr lang="en-US" sz="5400">
                <a:solidFill>
                  <a:srgbClr val="B22033"/>
                </a:solidFill>
                <a:latin typeface="Roboto Condensed"/>
              </a:rPr>
              <a:t>(Thực hiện phiếu học tập số 2)</a:t>
            </a:r>
          </a:p>
          <a:p>
            <a:pPr algn="l">
              <a:lnSpc>
                <a:spcPts val="7559"/>
              </a:lnSpc>
              <a:spcBef>
                <a:spcPct val="0"/>
              </a:spcBef>
            </a:pPr>
            <a:r>
              <a:rPr lang="en-US" sz="5400">
                <a:solidFill>
                  <a:srgbClr val="B22033"/>
                </a:solidFill>
                <a:latin typeface="Roboto Condensed Bold"/>
              </a:rPr>
              <a:t>Thời gian:  </a:t>
            </a:r>
            <a:r>
              <a:rPr lang="en-US" sz="5400">
                <a:solidFill>
                  <a:srgbClr val="B22033"/>
                </a:solidFill>
                <a:latin typeface="Roboto Condensed Italics"/>
              </a:rPr>
              <a:t>7 phút</a:t>
            </a:r>
          </a:p>
        </p:txBody>
      </p:sp>
      <p:sp>
        <p:nvSpPr>
          <p:cNvPr id="7" name="Freeform 7"/>
          <p:cNvSpPr/>
          <p:nvPr/>
        </p:nvSpPr>
        <p:spPr>
          <a:xfrm rot="-155221">
            <a:off x="16402565" y="-42023"/>
            <a:ext cx="4825850" cy="10371046"/>
          </a:xfrm>
          <a:custGeom>
            <a:avLst/>
            <a:gdLst/>
            <a:ahLst/>
            <a:cxnLst/>
            <a:rect l="l" t="t" r="r" b="b"/>
            <a:pathLst>
              <a:path w="4825850" h="10371046">
                <a:moveTo>
                  <a:pt x="0" y="0"/>
                </a:moveTo>
                <a:lnTo>
                  <a:pt x="4825850" y="0"/>
                </a:lnTo>
                <a:lnTo>
                  <a:pt x="4825850" y="10371046"/>
                </a:lnTo>
                <a:lnTo>
                  <a:pt x="0" y="10371046"/>
                </a:lnTo>
                <a:lnTo>
                  <a:pt x="0" y="0"/>
                </a:lnTo>
                <a:close/>
              </a:path>
            </a:pathLst>
          </a:custGeom>
          <a:blipFill>
            <a:blip r:embed="rId7"/>
            <a:stretch>
              <a:fillRect r="-5119" b="-4849"/>
            </a:stretch>
          </a:blipFill>
        </p:spPr>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a:stretch>
          </a:blipFill>
        </p:spPr>
      </p:sp>
      <p:sp>
        <p:nvSpPr>
          <p:cNvPr id="3" name="Freeform 3"/>
          <p:cNvSpPr/>
          <p:nvPr/>
        </p:nvSpPr>
        <p:spPr>
          <a:xfrm>
            <a:off x="-1112550" y="-1231400"/>
            <a:ext cx="2310400" cy="2310400"/>
          </a:xfrm>
          <a:custGeom>
            <a:avLst/>
            <a:gdLst/>
            <a:ahLst/>
            <a:cxnLst/>
            <a:rect l="l" t="t" r="r" b="b"/>
            <a:pathLst>
              <a:path w="2310400" h="2310400">
                <a:moveTo>
                  <a:pt x="0" y="0"/>
                </a:moveTo>
                <a:lnTo>
                  <a:pt x="2310400" y="0"/>
                </a:lnTo>
                <a:lnTo>
                  <a:pt x="2310400" y="2310400"/>
                </a:lnTo>
                <a:lnTo>
                  <a:pt x="0" y="2310400"/>
                </a:lnTo>
                <a:lnTo>
                  <a:pt x="0" y="0"/>
                </a:lnTo>
                <a:close/>
              </a:path>
            </a:pathLst>
          </a:custGeom>
          <a:blipFill>
            <a:blip r:embed="rId4"/>
            <a:stretch>
              <a:fillRect/>
            </a:stretch>
          </a:blipFill>
        </p:spPr>
      </p:sp>
      <p:sp>
        <p:nvSpPr>
          <p:cNvPr id="4" name="Freeform 4"/>
          <p:cNvSpPr/>
          <p:nvPr/>
        </p:nvSpPr>
        <p:spPr>
          <a:xfrm rot="-155221">
            <a:off x="16402565" y="-42023"/>
            <a:ext cx="4825850" cy="10371046"/>
          </a:xfrm>
          <a:custGeom>
            <a:avLst/>
            <a:gdLst/>
            <a:ahLst/>
            <a:cxnLst/>
            <a:rect l="l" t="t" r="r" b="b"/>
            <a:pathLst>
              <a:path w="4825850" h="10371046">
                <a:moveTo>
                  <a:pt x="0" y="0"/>
                </a:moveTo>
                <a:lnTo>
                  <a:pt x="4825850" y="0"/>
                </a:lnTo>
                <a:lnTo>
                  <a:pt x="4825850" y="10371046"/>
                </a:lnTo>
                <a:lnTo>
                  <a:pt x="0" y="10371046"/>
                </a:lnTo>
                <a:lnTo>
                  <a:pt x="0" y="0"/>
                </a:lnTo>
                <a:close/>
              </a:path>
            </a:pathLst>
          </a:custGeom>
          <a:blipFill>
            <a:blip r:embed="rId5"/>
            <a:stretch>
              <a:fillRect r="-5119" b="-4849"/>
            </a:stretch>
          </a:blipFill>
        </p:spPr>
      </p:sp>
      <p:graphicFrame>
        <p:nvGraphicFramePr>
          <p:cNvPr id="5" name="Table 5"/>
          <p:cNvGraphicFramePr>
            <a:graphicFrameLocks noGrp="1"/>
          </p:cNvGraphicFramePr>
          <p:nvPr/>
        </p:nvGraphicFramePr>
        <p:xfrm>
          <a:off x="563005" y="1028700"/>
          <a:ext cx="16696295" cy="8990791"/>
        </p:xfrm>
        <a:graphic>
          <a:graphicData uri="http://schemas.openxmlformats.org/drawingml/2006/table">
            <a:tbl>
              <a:tblPr/>
              <a:tblGrid>
                <a:gridCol w="3140423">
                  <a:extLst>
                    <a:ext uri="{9D8B030D-6E8A-4147-A177-3AD203B41FA5}">
                      <a16:colId xmlns:a16="http://schemas.microsoft.com/office/drawing/2014/main" xmlns="" val="20000"/>
                    </a:ext>
                  </a:extLst>
                </a:gridCol>
                <a:gridCol w="13555872">
                  <a:extLst>
                    <a:ext uri="{9D8B030D-6E8A-4147-A177-3AD203B41FA5}">
                      <a16:colId xmlns:a16="http://schemas.microsoft.com/office/drawing/2014/main" xmlns="" val="20001"/>
                    </a:ext>
                  </a:extLst>
                </a:gridCol>
              </a:tblGrid>
              <a:tr h="1100037">
                <a:tc>
                  <a:txBody>
                    <a:bodyPr/>
                    <a:lstStyle/>
                    <a:p>
                      <a:pPr algn="ctr">
                        <a:lnSpc>
                          <a:spcPts val="4900"/>
                        </a:lnSpc>
                        <a:defRPr/>
                      </a:pPr>
                      <a:r>
                        <a:rPr lang="en-US" sz="3500">
                          <a:solidFill>
                            <a:srgbClr val="FFFFFF"/>
                          </a:solidFill>
                          <a:latin typeface="Roboto Condensed"/>
                        </a:rPr>
                        <a:t>Đặc điểm</a:t>
                      </a:r>
                      <a:endParaRPr lang="en-US" sz="1100"/>
                    </a:p>
                  </a:txBody>
                  <a:tcPr marL="190500" marR="190500" marT="190500" marB="190500" anchor="ctr">
                    <a:lnL w="38100" cap="flat" cmpd="sng" algn="ctr">
                      <a:solidFill>
                        <a:srgbClr val="6B7063"/>
                      </a:solidFill>
                      <a:prstDash val="solid"/>
                      <a:round/>
                      <a:headEnd type="none" w="med" len="med"/>
                      <a:tailEnd type="none" w="med" len="med"/>
                    </a:lnL>
                    <a:lnR w="38100" cap="flat" cmpd="sng" algn="ctr">
                      <a:solidFill>
                        <a:srgbClr val="6B7063"/>
                      </a:solidFill>
                      <a:prstDash val="solid"/>
                      <a:round/>
                      <a:headEnd type="none" w="med" len="med"/>
                      <a:tailEnd type="none" w="med" len="med"/>
                    </a:lnR>
                    <a:lnT w="38100" cap="flat" cmpd="sng" algn="ctr">
                      <a:solidFill>
                        <a:srgbClr val="6B7063"/>
                      </a:solidFill>
                      <a:prstDash val="solid"/>
                      <a:round/>
                      <a:headEnd type="none" w="med" len="med"/>
                      <a:tailEnd type="none" w="med" len="med"/>
                    </a:lnT>
                    <a:lnB w="38100" cap="flat" cmpd="sng" algn="ctr">
                      <a:solidFill>
                        <a:srgbClr val="6B7063"/>
                      </a:solidFill>
                      <a:prstDash val="solid"/>
                      <a:round/>
                      <a:headEnd type="none" w="med" len="med"/>
                      <a:tailEnd type="none" w="med" len="med"/>
                    </a:lnB>
                    <a:solidFill>
                      <a:srgbClr val="B22033"/>
                    </a:solidFill>
                  </a:tcPr>
                </a:tc>
                <a:tc>
                  <a:txBody>
                    <a:bodyPr/>
                    <a:lstStyle/>
                    <a:p>
                      <a:pPr algn="ctr">
                        <a:lnSpc>
                          <a:spcPts val="4900"/>
                        </a:lnSpc>
                        <a:defRPr/>
                      </a:pPr>
                      <a:r>
                        <a:rPr lang="en-US" sz="3500">
                          <a:solidFill>
                            <a:srgbClr val="FFFFFF"/>
                          </a:solidFill>
                          <a:latin typeface="Roboto Condensed"/>
                        </a:rPr>
                        <a:t>Biểu hiện trong văn bản </a:t>
                      </a:r>
                      <a:r>
                        <a:rPr lang="en-US" sz="3500">
                          <a:solidFill>
                            <a:srgbClr val="FFFFFF"/>
                          </a:solidFill>
                          <a:latin typeface="Roboto Condensed Bold Italics"/>
                        </a:rPr>
                        <a:t>Kim – Kiều gặp gỡ</a:t>
                      </a:r>
                      <a:endParaRPr lang="en-US" sz="1100"/>
                    </a:p>
                  </a:txBody>
                  <a:tcPr marL="190500" marR="190500" marT="190500" marB="190500" anchor="ctr">
                    <a:lnL w="38100" cap="flat" cmpd="sng" algn="ctr">
                      <a:solidFill>
                        <a:srgbClr val="6B7063"/>
                      </a:solidFill>
                      <a:prstDash val="solid"/>
                      <a:round/>
                      <a:headEnd type="none" w="med" len="med"/>
                      <a:tailEnd type="none" w="med" len="med"/>
                    </a:lnL>
                    <a:lnR w="38100" cap="flat" cmpd="sng" algn="ctr">
                      <a:solidFill>
                        <a:srgbClr val="6B7063"/>
                      </a:solidFill>
                      <a:prstDash val="solid"/>
                      <a:round/>
                      <a:headEnd type="none" w="med" len="med"/>
                      <a:tailEnd type="none" w="med" len="med"/>
                    </a:lnR>
                    <a:lnT w="38100" cap="flat" cmpd="sng" algn="ctr">
                      <a:solidFill>
                        <a:srgbClr val="6B7063"/>
                      </a:solidFill>
                      <a:prstDash val="solid"/>
                      <a:round/>
                      <a:headEnd type="none" w="med" len="med"/>
                      <a:tailEnd type="none" w="med" len="med"/>
                    </a:lnT>
                    <a:lnB w="38100" cap="flat" cmpd="sng" algn="ctr">
                      <a:solidFill>
                        <a:srgbClr val="6B7063"/>
                      </a:solidFill>
                      <a:prstDash val="solid"/>
                      <a:round/>
                      <a:headEnd type="none" w="med" len="med"/>
                      <a:tailEnd type="none" w="med" len="med"/>
                    </a:lnB>
                    <a:solidFill>
                      <a:srgbClr val="B22033"/>
                    </a:solidFill>
                  </a:tcPr>
                </a:tc>
                <a:extLst>
                  <a:ext uri="{0D108BD9-81ED-4DB2-BD59-A6C34878D82A}">
                    <a16:rowId xmlns:a16="http://schemas.microsoft.com/office/drawing/2014/main" xmlns="" val="10000"/>
                  </a:ext>
                </a:extLst>
              </a:tr>
              <a:tr h="1100037">
                <a:tc>
                  <a:txBody>
                    <a:bodyPr/>
                    <a:lstStyle/>
                    <a:p>
                      <a:pPr algn="ctr">
                        <a:lnSpc>
                          <a:spcPts val="4900"/>
                        </a:lnSpc>
                        <a:defRPr/>
                      </a:pPr>
                      <a:r>
                        <a:rPr lang="en-US" sz="3500">
                          <a:solidFill>
                            <a:srgbClr val="000000"/>
                          </a:solidFill>
                          <a:latin typeface="Roboto Condensed"/>
                        </a:rPr>
                        <a:t>Thể thơ</a:t>
                      </a:r>
                      <a:endParaRPr lang="en-US" sz="1100"/>
                    </a:p>
                  </a:txBody>
                  <a:tcPr marL="190500" marR="190500" marT="190500" marB="190500" anchor="ctr">
                    <a:lnL w="38100" cap="flat" cmpd="sng" algn="ctr">
                      <a:solidFill>
                        <a:srgbClr val="6B7063"/>
                      </a:solidFill>
                      <a:prstDash val="solid"/>
                      <a:round/>
                      <a:headEnd type="none" w="med" len="med"/>
                      <a:tailEnd type="none" w="med" len="med"/>
                    </a:lnL>
                    <a:lnR w="38100" cap="flat" cmpd="sng" algn="ctr">
                      <a:solidFill>
                        <a:srgbClr val="6B7063"/>
                      </a:solidFill>
                      <a:prstDash val="solid"/>
                      <a:round/>
                      <a:headEnd type="none" w="med" len="med"/>
                      <a:tailEnd type="none" w="med" len="med"/>
                    </a:lnR>
                    <a:lnT w="38100" cap="flat" cmpd="sng" algn="ctr">
                      <a:solidFill>
                        <a:srgbClr val="6B7063"/>
                      </a:solidFill>
                      <a:prstDash val="solid"/>
                      <a:round/>
                      <a:headEnd type="none" w="med" len="med"/>
                      <a:tailEnd type="none" w="med" len="med"/>
                    </a:lnT>
                    <a:lnB w="38100" cap="flat" cmpd="sng" algn="ctr">
                      <a:solidFill>
                        <a:srgbClr val="6B7063"/>
                      </a:solidFill>
                      <a:prstDash val="solid"/>
                      <a:round/>
                      <a:headEnd type="none" w="med" len="med"/>
                      <a:tailEnd type="none" w="med" len="med"/>
                    </a:lnB>
                  </a:tcPr>
                </a:tc>
                <a:tc>
                  <a:txBody>
                    <a:bodyPr/>
                    <a:lstStyle/>
                    <a:p>
                      <a:pPr algn="ctr">
                        <a:lnSpc>
                          <a:spcPts val="4900"/>
                        </a:lnSpc>
                        <a:defRPr/>
                      </a:pPr>
                      <a:r>
                        <a:rPr lang="en-US" sz="3500">
                          <a:solidFill>
                            <a:srgbClr val="000000"/>
                          </a:solidFill>
                          <a:latin typeface="Roboto Condensed"/>
                        </a:rPr>
                        <a:t>Lục bát</a:t>
                      </a:r>
                      <a:endParaRPr lang="en-US" sz="1100"/>
                    </a:p>
                  </a:txBody>
                  <a:tcPr marL="190500" marR="190500" marT="190500" marB="190500" anchor="ctr">
                    <a:lnL w="38100" cap="flat" cmpd="sng" algn="ctr">
                      <a:solidFill>
                        <a:srgbClr val="6B7063"/>
                      </a:solidFill>
                      <a:prstDash val="solid"/>
                      <a:round/>
                      <a:headEnd type="none" w="med" len="med"/>
                      <a:tailEnd type="none" w="med" len="med"/>
                    </a:lnL>
                    <a:lnR w="38100" cap="flat" cmpd="sng" algn="ctr">
                      <a:solidFill>
                        <a:srgbClr val="6B7063"/>
                      </a:solidFill>
                      <a:prstDash val="solid"/>
                      <a:round/>
                      <a:headEnd type="none" w="med" len="med"/>
                      <a:tailEnd type="none" w="med" len="med"/>
                    </a:lnR>
                    <a:lnT w="38100" cap="flat" cmpd="sng" algn="ctr">
                      <a:solidFill>
                        <a:srgbClr val="6B7063"/>
                      </a:solidFill>
                      <a:prstDash val="solid"/>
                      <a:round/>
                      <a:headEnd type="none" w="med" len="med"/>
                      <a:tailEnd type="none" w="med" len="med"/>
                    </a:lnT>
                    <a:lnB w="38100" cap="flat" cmpd="sng" algn="ctr">
                      <a:solidFill>
                        <a:srgbClr val="6B7063"/>
                      </a:solidFill>
                      <a:prstDash val="solid"/>
                      <a:round/>
                      <a:headEnd type="none" w="med" len="med"/>
                      <a:tailEnd type="none" w="med" len="med"/>
                    </a:lnB>
                  </a:tcPr>
                </a:tc>
                <a:extLst>
                  <a:ext uri="{0D108BD9-81ED-4DB2-BD59-A6C34878D82A}">
                    <a16:rowId xmlns:a16="http://schemas.microsoft.com/office/drawing/2014/main" xmlns="" val="10001"/>
                  </a:ext>
                </a:extLst>
              </a:tr>
              <a:tr h="1721796">
                <a:tc>
                  <a:txBody>
                    <a:bodyPr/>
                    <a:lstStyle/>
                    <a:p>
                      <a:pPr algn="ctr">
                        <a:lnSpc>
                          <a:spcPts val="4900"/>
                        </a:lnSpc>
                        <a:defRPr/>
                      </a:pPr>
                      <a:r>
                        <a:rPr lang="en-US" sz="3500">
                          <a:solidFill>
                            <a:srgbClr val="000000"/>
                          </a:solidFill>
                          <a:latin typeface="Roboto Condensed"/>
                        </a:rPr>
                        <a:t>Cốt truyện</a:t>
                      </a:r>
                      <a:endParaRPr lang="en-US" sz="1100"/>
                    </a:p>
                  </a:txBody>
                  <a:tcPr marL="190500" marR="190500" marT="190500" marB="190500" anchor="ctr">
                    <a:lnL w="38100" cap="flat" cmpd="sng" algn="ctr">
                      <a:solidFill>
                        <a:srgbClr val="6B7063"/>
                      </a:solidFill>
                      <a:prstDash val="solid"/>
                      <a:round/>
                      <a:headEnd type="none" w="med" len="med"/>
                      <a:tailEnd type="none" w="med" len="med"/>
                    </a:lnL>
                    <a:lnR w="38100" cap="flat" cmpd="sng" algn="ctr">
                      <a:solidFill>
                        <a:srgbClr val="6B7063"/>
                      </a:solidFill>
                      <a:prstDash val="solid"/>
                      <a:round/>
                      <a:headEnd type="none" w="med" len="med"/>
                      <a:tailEnd type="none" w="med" len="med"/>
                    </a:lnR>
                    <a:lnT w="38100" cap="flat" cmpd="sng" algn="ctr">
                      <a:solidFill>
                        <a:srgbClr val="6B7063"/>
                      </a:solidFill>
                      <a:prstDash val="solid"/>
                      <a:round/>
                      <a:headEnd type="none" w="med" len="med"/>
                      <a:tailEnd type="none" w="med" len="med"/>
                    </a:lnT>
                    <a:lnB w="38100" cap="flat" cmpd="sng" algn="ctr">
                      <a:solidFill>
                        <a:srgbClr val="6B7063"/>
                      </a:solidFill>
                      <a:prstDash val="solid"/>
                      <a:round/>
                      <a:headEnd type="none" w="med" len="med"/>
                      <a:tailEnd type="none" w="med" len="med"/>
                    </a:lnB>
                  </a:tcPr>
                </a:tc>
                <a:tc>
                  <a:txBody>
                    <a:bodyPr/>
                    <a:lstStyle/>
                    <a:p>
                      <a:pPr algn="just">
                        <a:lnSpc>
                          <a:spcPts val="4900"/>
                        </a:lnSpc>
                        <a:defRPr/>
                      </a:pPr>
                      <a:r>
                        <a:rPr lang="en-US" sz="3500">
                          <a:solidFill>
                            <a:srgbClr val="000000"/>
                          </a:solidFill>
                          <a:latin typeface="Roboto Condensed"/>
                        </a:rPr>
                        <a:t>Cuộc gặp gỡ nhiều cảm xúc của Thúy Kiều và Kim Trọng trong tiết thanh minh.</a:t>
                      </a:r>
                      <a:endParaRPr lang="en-US" sz="1100"/>
                    </a:p>
                  </a:txBody>
                  <a:tcPr marL="190500" marR="190500" marT="190500" marB="190500" anchor="ctr">
                    <a:lnL w="38100" cap="flat" cmpd="sng" algn="ctr">
                      <a:solidFill>
                        <a:srgbClr val="6B7063"/>
                      </a:solidFill>
                      <a:prstDash val="solid"/>
                      <a:round/>
                      <a:headEnd type="none" w="med" len="med"/>
                      <a:tailEnd type="none" w="med" len="med"/>
                    </a:lnL>
                    <a:lnR w="38100" cap="flat" cmpd="sng" algn="ctr">
                      <a:solidFill>
                        <a:srgbClr val="6B7063"/>
                      </a:solidFill>
                      <a:prstDash val="solid"/>
                      <a:round/>
                      <a:headEnd type="none" w="med" len="med"/>
                      <a:tailEnd type="none" w="med" len="med"/>
                    </a:lnR>
                    <a:lnT w="38100" cap="flat" cmpd="sng" algn="ctr">
                      <a:solidFill>
                        <a:srgbClr val="6B7063"/>
                      </a:solidFill>
                      <a:prstDash val="solid"/>
                      <a:round/>
                      <a:headEnd type="none" w="med" len="med"/>
                      <a:tailEnd type="none" w="med" len="med"/>
                    </a:lnT>
                    <a:lnB w="38100" cap="flat" cmpd="sng" algn="ctr">
                      <a:solidFill>
                        <a:srgbClr val="6B7063"/>
                      </a:solidFill>
                      <a:prstDash val="solid"/>
                      <a:round/>
                      <a:headEnd type="none" w="med" len="med"/>
                      <a:tailEnd type="none" w="med" len="med"/>
                    </a:lnB>
                  </a:tcPr>
                </a:tc>
                <a:extLst>
                  <a:ext uri="{0D108BD9-81ED-4DB2-BD59-A6C34878D82A}">
                    <a16:rowId xmlns:a16="http://schemas.microsoft.com/office/drawing/2014/main" xmlns="" val="10002"/>
                  </a:ext>
                </a:extLst>
              </a:tr>
              <a:tr h="1721796">
                <a:tc>
                  <a:txBody>
                    <a:bodyPr/>
                    <a:lstStyle/>
                    <a:p>
                      <a:pPr algn="ctr">
                        <a:lnSpc>
                          <a:spcPts val="4900"/>
                        </a:lnSpc>
                        <a:defRPr/>
                      </a:pPr>
                      <a:r>
                        <a:rPr lang="en-US" sz="3500">
                          <a:solidFill>
                            <a:srgbClr val="000000"/>
                          </a:solidFill>
                          <a:latin typeface="Roboto Condensed"/>
                        </a:rPr>
                        <a:t>Nhân vật chính</a:t>
                      </a:r>
                      <a:endParaRPr lang="en-US" sz="1100"/>
                    </a:p>
                  </a:txBody>
                  <a:tcPr marL="190500" marR="190500" marT="190500" marB="190500" anchor="ctr">
                    <a:lnL w="38100" cap="flat" cmpd="sng" algn="ctr">
                      <a:solidFill>
                        <a:srgbClr val="6B7063"/>
                      </a:solidFill>
                      <a:prstDash val="solid"/>
                      <a:round/>
                      <a:headEnd type="none" w="med" len="med"/>
                      <a:tailEnd type="none" w="med" len="med"/>
                    </a:lnL>
                    <a:lnR w="38100" cap="flat" cmpd="sng" algn="ctr">
                      <a:solidFill>
                        <a:srgbClr val="6B7063"/>
                      </a:solidFill>
                      <a:prstDash val="solid"/>
                      <a:round/>
                      <a:headEnd type="none" w="med" len="med"/>
                      <a:tailEnd type="none" w="med" len="med"/>
                    </a:lnR>
                    <a:lnT w="38100" cap="flat" cmpd="sng" algn="ctr">
                      <a:solidFill>
                        <a:srgbClr val="6B7063"/>
                      </a:solidFill>
                      <a:prstDash val="solid"/>
                      <a:round/>
                      <a:headEnd type="none" w="med" len="med"/>
                      <a:tailEnd type="none" w="med" len="med"/>
                    </a:lnT>
                    <a:lnB w="38100" cap="flat" cmpd="sng" algn="ctr">
                      <a:solidFill>
                        <a:srgbClr val="6B7063"/>
                      </a:solidFill>
                      <a:prstDash val="solid"/>
                      <a:round/>
                      <a:headEnd type="none" w="med" len="med"/>
                      <a:tailEnd type="none" w="med" len="med"/>
                    </a:lnB>
                  </a:tcPr>
                </a:tc>
                <a:tc>
                  <a:txBody>
                    <a:bodyPr/>
                    <a:lstStyle/>
                    <a:p>
                      <a:pPr algn="just">
                        <a:lnSpc>
                          <a:spcPts val="4900"/>
                        </a:lnSpc>
                        <a:defRPr/>
                      </a:pPr>
                      <a:r>
                        <a:rPr lang="en-US" sz="3500">
                          <a:solidFill>
                            <a:srgbClr val="000000"/>
                          </a:solidFill>
                          <a:latin typeface="Roboto Condensed"/>
                        </a:rPr>
                        <a:t>Thúy Kiều (có vẻ đẹp toàn diện (tâm hồn, tài năng,…) nhưng cuộc sống trắc trở gian nan.</a:t>
                      </a:r>
                      <a:endParaRPr lang="en-US" sz="1100"/>
                    </a:p>
                  </a:txBody>
                  <a:tcPr marL="190500" marR="190500" marT="190500" marB="190500" anchor="ctr">
                    <a:lnL w="38100" cap="flat" cmpd="sng" algn="ctr">
                      <a:solidFill>
                        <a:srgbClr val="6B7063"/>
                      </a:solidFill>
                      <a:prstDash val="solid"/>
                      <a:round/>
                      <a:headEnd type="none" w="med" len="med"/>
                      <a:tailEnd type="none" w="med" len="med"/>
                    </a:lnL>
                    <a:lnR w="38100" cap="flat" cmpd="sng" algn="ctr">
                      <a:solidFill>
                        <a:srgbClr val="6B7063"/>
                      </a:solidFill>
                      <a:prstDash val="solid"/>
                      <a:round/>
                      <a:headEnd type="none" w="med" len="med"/>
                      <a:tailEnd type="none" w="med" len="med"/>
                    </a:lnR>
                    <a:lnT w="38100" cap="flat" cmpd="sng" algn="ctr">
                      <a:solidFill>
                        <a:srgbClr val="6B7063"/>
                      </a:solidFill>
                      <a:prstDash val="solid"/>
                      <a:round/>
                      <a:headEnd type="none" w="med" len="med"/>
                      <a:tailEnd type="none" w="med" len="med"/>
                    </a:lnT>
                    <a:lnB w="38100" cap="flat" cmpd="sng" algn="ctr">
                      <a:solidFill>
                        <a:srgbClr val="6B7063"/>
                      </a:solidFill>
                      <a:prstDash val="solid"/>
                      <a:round/>
                      <a:headEnd type="none" w="med" len="med"/>
                      <a:tailEnd type="none" w="med" len="med"/>
                    </a:lnB>
                  </a:tcPr>
                </a:tc>
                <a:extLst>
                  <a:ext uri="{0D108BD9-81ED-4DB2-BD59-A6C34878D82A}">
                    <a16:rowId xmlns:a16="http://schemas.microsoft.com/office/drawing/2014/main" xmlns="" val="10003"/>
                  </a:ext>
                </a:extLst>
              </a:tr>
              <a:tr h="1721796">
                <a:tc>
                  <a:txBody>
                    <a:bodyPr/>
                    <a:lstStyle/>
                    <a:p>
                      <a:pPr algn="ctr">
                        <a:lnSpc>
                          <a:spcPts val="4900"/>
                        </a:lnSpc>
                        <a:defRPr/>
                      </a:pPr>
                      <a:r>
                        <a:rPr lang="en-US" sz="3500">
                          <a:solidFill>
                            <a:srgbClr val="000000"/>
                          </a:solidFill>
                          <a:latin typeface="Roboto Condensed"/>
                        </a:rPr>
                        <a:t>Đặc điểm </a:t>
                      </a:r>
                      <a:endParaRPr lang="en-US" sz="1100"/>
                    </a:p>
                    <a:p>
                      <a:pPr algn="ctr">
                        <a:lnSpc>
                          <a:spcPts val="4900"/>
                        </a:lnSpc>
                      </a:pPr>
                      <a:r>
                        <a:rPr lang="en-US" sz="3500">
                          <a:solidFill>
                            <a:srgbClr val="000000"/>
                          </a:solidFill>
                          <a:latin typeface="Roboto Condensed"/>
                        </a:rPr>
                        <a:t>lời thoại</a:t>
                      </a:r>
                    </a:p>
                  </a:txBody>
                  <a:tcPr marL="190500" marR="190500" marT="190500" marB="190500" anchor="ctr">
                    <a:lnL w="38100" cap="flat" cmpd="sng" algn="ctr">
                      <a:solidFill>
                        <a:srgbClr val="6B7063"/>
                      </a:solidFill>
                      <a:prstDash val="solid"/>
                      <a:round/>
                      <a:headEnd type="none" w="med" len="med"/>
                      <a:tailEnd type="none" w="med" len="med"/>
                    </a:lnL>
                    <a:lnR w="38100" cap="flat" cmpd="sng" algn="ctr">
                      <a:solidFill>
                        <a:srgbClr val="6B7063"/>
                      </a:solidFill>
                      <a:prstDash val="solid"/>
                      <a:round/>
                      <a:headEnd type="none" w="med" len="med"/>
                      <a:tailEnd type="none" w="med" len="med"/>
                    </a:lnR>
                    <a:lnT w="38100" cap="flat" cmpd="sng" algn="ctr">
                      <a:solidFill>
                        <a:srgbClr val="6B7063"/>
                      </a:solidFill>
                      <a:prstDash val="solid"/>
                      <a:round/>
                      <a:headEnd type="none" w="med" len="med"/>
                      <a:tailEnd type="none" w="med" len="med"/>
                    </a:lnT>
                    <a:lnB w="38100" cap="flat" cmpd="sng" algn="ctr">
                      <a:solidFill>
                        <a:srgbClr val="6B7063"/>
                      </a:solidFill>
                      <a:prstDash val="solid"/>
                      <a:round/>
                      <a:headEnd type="none" w="med" len="med"/>
                      <a:tailEnd type="none" w="med" len="med"/>
                    </a:lnB>
                  </a:tcPr>
                </a:tc>
                <a:tc>
                  <a:txBody>
                    <a:bodyPr/>
                    <a:lstStyle/>
                    <a:p>
                      <a:pPr algn="just">
                        <a:lnSpc>
                          <a:spcPts val="4900"/>
                        </a:lnSpc>
                        <a:defRPr/>
                      </a:pPr>
                      <a:r>
                        <a:rPr lang="en-US" sz="3500">
                          <a:solidFill>
                            <a:srgbClr val="000000"/>
                          </a:solidFill>
                          <a:latin typeface="Roboto Condensed"/>
                        </a:rPr>
                        <a:t>Độc thoại nội tâm (lời Thúy Kiều với chính mình, tiếng nói nội tâm, trạng thái cảm xúc, suy nghĩ của nhân vật về chuyện tình với Kim Trọng)</a:t>
                      </a:r>
                      <a:endParaRPr lang="en-US" sz="1100"/>
                    </a:p>
                  </a:txBody>
                  <a:tcPr marL="190500" marR="190500" marT="190500" marB="190500" anchor="ctr">
                    <a:lnL w="38100" cap="flat" cmpd="sng" algn="ctr">
                      <a:solidFill>
                        <a:srgbClr val="6B7063"/>
                      </a:solidFill>
                      <a:prstDash val="solid"/>
                      <a:round/>
                      <a:headEnd type="none" w="med" len="med"/>
                      <a:tailEnd type="none" w="med" len="med"/>
                    </a:lnL>
                    <a:lnR w="38100" cap="flat" cmpd="sng" algn="ctr">
                      <a:solidFill>
                        <a:srgbClr val="6B7063"/>
                      </a:solidFill>
                      <a:prstDash val="solid"/>
                      <a:round/>
                      <a:headEnd type="none" w="med" len="med"/>
                      <a:tailEnd type="none" w="med" len="med"/>
                    </a:lnR>
                    <a:lnT w="38100" cap="flat" cmpd="sng" algn="ctr">
                      <a:solidFill>
                        <a:srgbClr val="6B7063"/>
                      </a:solidFill>
                      <a:prstDash val="solid"/>
                      <a:round/>
                      <a:headEnd type="none" w="med" len="med"/>
                      <a:tailEnd type="none" w="med" len="med"/>
                    </a:lnT>
                    <a:lnB w="38100" cap="flat" cmpd="sng" algn="ctr">
                      <a:solidFill>
                        <a:srgbClr val="6B7063"/>
                      </a:solidFill>
                      <a:prstDash val="solid"/>
                      <a:round/>
                      <a:headEnd type="none" w="med" len="med"/>
                      <a:tailEnd type="none" w="med" len="med"/>
                    </a:lnB>
                  </a:tcPr>
                </a:tc>
                <a:extLst>
                  <a:ext uri="{0D108BD9-81ED-4DB2-BD59-A6C34878D82A}">
                    <a16:rowId xmlns:a16="http://schemas.microsoft.com/office/drawing/2014/main" xmlns="" val="10004"/>
                  </a:ext>
                </a:extLst>
              </a:tr>
              <a:tr h="1625329">
                <a:tc>
                  <a:txBody>
                    <a:bodyPr/>
                    <a:lstStyle/>
                    <a:p>
                      <a:pPr algn="ctr">
                        <a:lnSpc>
                          <a:spcPts val="4900"/>
                        </a:lnSpc>
                        <a:defRPr/>
                      </a:pPr>
                      <a:r>
                        <a:rPr lang="en-US" sz="3500">
                          <a:solidFill>
                            <a:srgbClr val="000000"/>
                          </a:solidFill>
                          <a:latin typeface="Roboto Condensed"/>
                        </a:rPr>
                        <a:t>Ngôn ngữ</a:t>
                      </a:r>
                      <a:endParaRPr lang="en-US" sz="1100"/>
                    </a:p>
                  </a:txBody>
                  <a:tcPr marL="190500" marR="190500" marT="190500" marB="190500" anchor="ctr">
                    <a:lnL w="38100" cap="flat" cmpd="sng" algn="ctr">
                      <a:solidFill>
                        <a:srgbClr val="6B7063"/>
                      </a:solidFill>
                      <a:prstDash val="solid"/>
                      <a:round/>
                      <a:headEnd type="none" w="med" len="med"/>
                      <a:tailEnd type="none" w="med" len="med"/>
                    </a:lnL>
                    <a:lnR w="38100" cap="flat" cmpd="sng" algn="ctr">
                      <a:solidFill>
                        <a:srgbClr val="6B7063"/>
                      </a:solidFill>
                      <a:prstDash val="solid"/>
                      <a:round/>
                      <a:headEnd type="none" w="med" len="med"/>
                      <a:tailEnd type="none" w="med" len="med"/>
                    </a:lnR>
                    <a:lnT w="38100" cap="flat" cmpd="sng" algn="ctr">
                      <a:solidFill>
                        <a:srgbClr val="6B7063"/>
                      </a:solidFill>
                      <a:prstDash val="solid"/>
                      <a:round/>
                      <a:headEnd type="none" w="med" len="med"/>
                      <a:tailEnd type="none" w="med" len="med"/>
                    </a:lnT>
                    <a:lnB w="38100" cap="flat" cmpd="sng" algn="ctr">
                      <a:solidFill>
                        <a:srgbClr val="6B7063"/>
                      </a:solidFill>
                      <a:prstDash val="solid"/>
                      <a:round/>
                      <a:headEnd type="none" w="med" len="med"/>
                      <a:tailEnd type="none" w="med" len="med"/>
                    </a:lnB>
                  </a:tcPr>
                </a:tc>
                <a:tc>
                  <a:txBody>
                    <a:bodyPr/>
                    <a:lstStyle/>
                    <a:p>
                      <a:pPr algn="l">
                        <a:lnSpc>
                          <a:spcPts val="4900"/>
                        </a:lnSpc>
                        <a:defRPr/>
                      </a:pPr>
                      <a:r>
                        <a:rPr lang="en-US" sz="3500">
                          <a:solidFill>
                            <a:srgbClr val="000000"/>
                          </a:solidFill>
                          <a:latin typeface="Roboto Condensed"/>
                        </a:rPr>
                        <a:t>Ngôn ngữ giản dị, gần với lời ăn tiếng nói của nhân dân</a:t>
                      </a:r>
                      <a:endParaRPr lang="en-US" sz="1100"/>
                    </a:p>
                  </a:txBody>
                  <a:tcPr marL="190500" marR="190500" marT="190500" marB="190500" anchor="ctr">
                    <a:lnL w="38100" cap="flat" cmpd="sng" algn="ctr">
                      <a:solidFill>
                        <a:srgbClr val="6B7063"/>
                      </a:solidFill>
                      <a:prstDash val="solid"/>
                      <a:round/>
                      <a:headEnd type="none" w="med" len="med"/>
                      <a:tailEnd type="none" w="med" len="med"/>
                    </a:lnL>
                    <a:lnR w="38100" cap="flat" cmpd="sng" algn="ctr">
                      <a:solidFill>
                        <a:srgbClr val="6B7063"/>
                      </a:solidFill>
                      <a:prstDash val="solid"/>
                      <a:round/>
                      <a:headEnd type="none" w="med" len="med"/>
                      <a:tailEnd type="none" w="med" len="med"/>
                    </a:lnR>
                    <a:lnT w="38100" cap="flat" cmpd="sng" algn="ctr">
                      <a:solidFill>
                        <a:srgbClr val="6B7063"/>
                      </a:solidFill>
                      <a:prstDash val="solid"/>
                      <a:round/>
                      <a:headEnd type="none" w="med" len="med"/>
                      <a:tailEnd type="none" w="med" len="med"/>
                    </a:lnT>
                    <a:lnB w="38100" cap="flat" cmpd="sng" algn="ctr">
                      <a:solidFill>
                        <a:srgbClr val="6B7063"/>
                      </a:solidFill>
                      <a:prstDash val="solid"/>
                      <a:round/>
                      <a:headEnd type="none" w="med" len="med"/>
                      <a:tailEnd type="none" w="med" len="med"/>
                    </a:lnB>
                  </a:tcPr>
                </a:tc>
                <a:extLst>
                  <a:ext uri="{0D108BD9-81ED-4DB2-BD59-A6C34878D82A}">
                    <a16:rowId xmlns:a16="http://schemas.microsoft.com/office/drawing/2014/main" xmlns="" val="10005"/>
                  </a:ext>
                </a:extLst>
              </a:tr>
            </a:tbl>
          </a:graphicData>
        </a:graphic>
      </p:graphicFrame>
      <p:sp>
        <p:nvSpPr>
          <p:cNvPr id="6" name="TextBox 6"/>
          <p:cNvSpPr txBox="1"/>
          <p:nvPr/>
        </p:nvSpPr>
        <p:spPr>
          <a:xfrm>
            <a:off x="818547" y="141187"/>
            <a:ext cx="16650905" cy="679450"/>
          </a:xfrm>
          <a:prstGeom prst="rect">
            <a:avLst/>
          </a:prstGeom>
        </p:spPr>
        <p:txBody>
          <a:bodyPr lIns="0" tIns="0" rIns="0" bIns="0" rtlCol="0" anchor="t">
            <a:spAutoFit/>
          </a:bodyPr>
          <a:lstStyle/>
          <a:p>
            <a:pPr algn="just">
              <a:lnSpc>
                <a:spcPts val="5599"/>
              </a:lnSpc>
            </a:pPr>
            <a:r>
              <a:rPr lang="en-US" sz="3999">
                <a:solidFill>
                  <a:srgbClr val="473B3B"/>
                </a:solidFill>
                <a:latin typeface="Roboto Condensed"/>
              </a:rPr>
              <a:t>Khái quát đặc điểm của văn bản truyện thơ Nôm qua văn bản</a:t>
            </a:r>
            <a:r>
              <a:rPr lang="en-US" sz="3999">
                <a:solidFill>
                  <a:srgbClr val="473B3B"/>
                </a:solidFill>
                <a:latin typeface="Roboto Condensed Bold"/>
              </a:rPr>
              <a:t> </a:t>
            </a:r>
            <a:r>
              <a:rPr lang="en-US" sz="3999">
                <a:solidFill>
                  <a:srgbClr val="473B3B"/>
                </a:solidFill>
                <a:latin typeface="Roboto Condensed Bold Italics"/>
              </a:rPr>
              <a:t>Kim – Kiều gặp gỡ</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flipH="1">
            <a:off x="-29407" y="0"/>
            <a:ext cx="18288000"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3"/>
            <a:stretch>
              <a:fillRect/>
            </a:stretch>
          </a:blipFill>
        </p:spPr>
      </p:sp>
      <p:sp>
        <p:nvSpPr>
          <p:cNvPr id="3" name="Freeform 3"/>
          <p:cNvSpPr/>
          <p:nvPr/>
        </p:nvSpPr>
        <p:spPr>
          <a:xfrm>
            <a:off x="-1112550" y="-1231400"/>
            <a:ext cx="2310400" cy="2310400"/>
          </a:xfrm>
          <a:custGeom>
            <a:avLst/>
            <a:gdLst/>
            <a:ahLst/>
            <a:cxnLst/>
            <a:rect l="l" t="t" r="r" b="b"/>
            <a:pathLst>
              <a:path w="2310400" h="2310400">
                <a:moveTo>
                  <a:pt x="0" y="0"/>
                </a:moveTo>
                <a:lnTo>
                  <a:pt x="2310400" y="0"/>
                </a:lnTo>
                <a:lnTo>
                  <a:pt x="2310400" y="2310400"/>
                </a:lnTo>
                <a:lnTo>
                  <a:pt x="0" y="2310400"/>
                </a:lnTo>
                <a:lnTo>
                  <a:pt x="0" y="0"/>
                </a:lnTo>
                <a:close/>
              </a:path>
            </a:pathLst>
          </a:custGeom>
          <a:blipFill>
            <a:blip r:embed="rId4"/>
            <a:stretch>
              <a:fillRect/>
            </a:stretch>
          </a:blipFill>
        </p:spPr>
      </p:sp>
      <p:sp>
        <p:nvSpPr>
          <p:cNvPr id="4" name="Freeform 4"/>
          <p:cNvSpPr/>
          <p:nvPr/>
        </p:nvSpPr>
        <p:spPr>
          <a:xfrm>
            <a:off x="-29407" y="0"/>
            <a:ext cx="2116214" cy="1231970"/>
          </a:xfrm>
          <a:custGeom>
            <a:avLst/>
            <a:gdLst/>
            <a:ahLst/>
            <a:cxnLst/>
            <a:rect l="l" t="t" r="r" b="b"/>
            <a:pathLst>
              <a:path w="2116214" h="1231970">
                <a:moveTo>
                  <a:pt x="0" y="0"/>
                </a:moveTo>
                <a:lnTo>
                  <a:pt x="2116214" y="0"/>
                </a:lnTo>
                <a:lnTo>
                  <a:pt x="2116214" y="1231970"/>
                </a:lnTo>
                <a:lnTo>
                  <a:pt x="0" y="1231970"/>
                </a:lnTo>
                <a:lnTo>
                  <a:pt x="0" y="0"/>
                </a:lnTo>
                <a:close/>
              </a:path>
            </a:pathLst>
          </a:custGeom>
          <a:blipFill>
            <a:blip r:embed="rId5"/>
            <a:stretch>
              <a:fillRect/>
            </a:stretch>
          </a:blipFill>
        </p:spPr>
      </p:sp>
      <p:sp>
        <p:nvSpPr>
          <p:cNvPr id="5" name="Freeform 5"/>
          <p:cNvSpPr/>
          <p:nvPr/>
        </p:nvSpPr>
        <p:spPr>
          <a:xfrm>
            <a:off x="-955999" y="6616156"/>
            <a:ext cx="20141184" cy="6680159"/>
          </a:xfrm>
          <a:custGeom>
            <a:avLst/>
            <a:gdLst/>
            <a:ahLst/>
            <a:cxnLst/>
            <a:rect l="l" t="t" r="r" b="b"/>
            <a:pathLst>
              <a:path w="20141184" h="6680159">
                <a:moveTo>
                  <a:pt x="0" y="0"/>
                </a:moveTo>
                <a:lnTo>
                  <a:pt x="20141184" y="0"/>
                </a:lnTo>
                <a:lnTo>
                  <a:pt x="20141184" y="6680160"/>
                </a:lnTo>
                <a:lnTo>
                  <a:pt x="0" y="6680160"/>
                </a:lnTo>
                <a:lnTo>
                  <a:pt x="0" y="0"/>
                </a:lnTo>
                <a:close/>
              </a:path>
            </a:pathLst>
          </a:custGeom>
          <a:blipFill>
            <a:blip r:embed="rId6"/>
            <a:stretch>
              <a:fillRect/>
            </a:stretch>
          </a:blipFill>
        </p:spPr>
      </p:sp>
      <p:sp>
        <p:nvSpPr>
          <p:cNvPr id="6" name="TextBox 6"/>
          <p:cNvSpPr txBox="1"/>
          <p:nvPr/>
        </p:nvSpPr>
        <p:spPr>
          <a:xfrm>
            <a:off x="1197850" y="1127195"/>
            <a:ext cx="16169236" cy="7214334"/>
          </a:xfrm>
          <a:prstGeom prst="rect">
            <a:avLst/>
          </a:prstGeom>
        </p:spPr>
        <p:txBody>
          <a:bodyPr lIns="0" tIns="0" rIns="0" bIns="0" rtlCol="0" anchor="t">
            <a:spAutoFit/>
          </a:bodyPr>
          <a:lstStyle/>
          <a:p>
            <a:pPr algn="l">
              <a:lnSpc>
                <a:spcPts val="7134"/>
              </a:lnSpc>
            </a:pPr>
            <a:r>
              <a:rPr lang="en-US" sz="5096">
                <a:solidFill>
                  <a:srgbClr val="B22033"/>
                </a:solidFill>
                <a:latin typeface="Roboto Condensed Bold"/>
              </a:rPr>
              <a:t>Nhiệm vụ 3 </a:t>
            </a:r>
            <a:r>
              <a:rPr lang="en-US" sz="5096">
                <a:solidFill>
                  <a:srgbClr val="B22033"/>
                </a:solidFill>
                <a:latin typeface="Roboto Condensed Italics"/>
              </a:rPr>
              <a:t>(Thực hiện cá nhân). Viết kết nối đọc</a:t>
            </a:r>
          </a:p>
          <a:p>
            <a:pPr algn="just">
              <a:lnSpc>
                <a:spcPts val="7134"/>
              </a:lnSpc>
            </a:pPr>
            <a:r>
              <a:rPr lang="en-US" sz="5096">
                <a:solidFill>
                  <a:srgbClr val="473B3B"/>
                </a:solidFill>
                <a:latin typeface="Roboto Condensed"/>
              </a:rPr>
              <a:t>Đọc những dòng thơ miêu tả nhân vật Kim Trọng - “</a:t>
            </a:r>
            <a:r>
              <a:rPr lang="en-US" sz="5096">
                <a:solidFill>
                  <a:srgbClr val="473B3B"/>
                </a:solidFill>
                <a:latin typeface="Roboto Condensed Italics"/>
              </a:rPr>
              <a:t>Phong tư tài mạo tuyệt vời/ Vào trong phong nhã, ra ngoài hào hoa”</a:t>
            </a:r>
            <a:r>
              <a:rPr lang="en-US" sz="5096">
                <a:solidFill>
                  <a:srgbClr val="473B3B"/>
                </a:solidFill>
                <a:latin typeface="Roboto Condensed"/>
              </a:rPr>
              <a:t> và những dòng thơ miêu tả nhân vật Từ Hải - “</a:t>
            </a:r>
            <a:r>
              <a:rPr lang="en-US" sz="5096">
                <a:solidFill>
                  <a:srgbClr val="473B3B"/>
                </a:solidFill>
                <a:latin typeface="Roboto Condensed Italics"/>
              </a:rPr>
              <a:t>Râu hùm hàm én mày ngài/ Vai năm tấc rộng thân mười thước cao”</a:t>
            </a:r>
            <a:r>
              <a:rPr lang="en-US" sz="5096">
                <a:solidFill>
                  <a:srgbClr val="473B3B"/>
                </a:solidFill>
                <a:latin typeface="Roboto Condensed"/>
              </a:rPr>
              <a:t>, em có cảm nhận gì về vẻ đẹp của hai nhân vật qua ngòi bút của Nguyễn Du? Nhận xét về nghệ thuật miêu tả nhân vật của tác giả.</a:t>
            </a:r>
          </a:p>
          <a:p>
            <a:pPr algn="ctr">
              <a:lnSpc>
                <a:spcPts val="7134"/>
              </a:lnSpc>
              <a:spcBef>
                <a:spcPct val="0"/>
              </a:spcBef>
            </a:pPr>
            <a:endParaRPr lang="en-US" sz="5096">
              <a:solidFill>
                <a:srgbClr val="473B3B"/>
              </a:solidFill>
              <a:latin typeface="Roboto Condensed"/>
            </a:endParaRP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flipH="1">
            <a:off x="0" y="0"/>
            <a:ext cx="18288000"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3"/>
            <a:stretch>
              <a:fillRect/>
            </a:stretch>
          </a:blipFill>
        </p:spPr>
      </p:sp>
      <p:sp>
        <p:nvSpPr>
          <p:cNvPr id="3" name="Freeform 3"/>
          <p:cNvSpPr/>
          <p:nvPr/>
        </p:nvSpPr>
        <p:spPr>
          <a:xfrm>
            <a:off x="-1112550" y="-1231400"/>
            <a:ext cx="2310400" cy="2310400"/>
          </a:xfrm>
          <a:custGeom>
            <a:avLst/>
            <a:gdLst/>
            <a:ahLst/>
            <a:cxnLst/>
            <a:rect l="l" t="t" r="r" b="b"/>
            <a:pathLst>
              <a:path w="2310400" h="2310400">
                <a:moveTo>
                  <a:pt x="0" y="0"/>
                </a:moveTo>
                <a:lnTo>
                  <a:pt x="2310400" y="0"/>
                </a:lnTo>
                <a:lnTo>
                  <a:pt x="2310400" y="2310400"/>
                </a:lnTo>
                <a:lnTo>
                  <a:pt x="0" y="2310400"/>
                </a:lnTo>
                <a:lnTo>
                  <a:pt x="0" y="0"/>
                </a:lnTo>
                <a:close/>
              </a:path>
            </a:pathLst>
          </a:custGeom>
          <a:blipFill>
            <a:blip r:embed="rId4"/>
            <a:stretch>
              <a:fillRect/>
            </a:stretch>
          </a:blipFill>
        </p:spPr>
      </p:sp>
      <p:sp>
        <p:nvSpPr>
          <p:cNvPr id="4" name="Freeform 4"/>
          <p:cNvSpPr/>
          <p:nvPr/>
        </p:nvSpPr>
        <p:spPr>
          <a:xfrm rot="-1500471" flipH="1">
            <a:off x="-1123658" y="6522950"/>
            <a:ext cx="3335448" cy="5791200"/>
          </a:xfrm>
          <a:custGeom>
            <a:avLst/>
            <a:gdLst/>
            <a:ahLst/>
            <a:cxnLst/>
            <a:rect l="l" t="t" r="r" b="b"/>
            <a:pathLst>
              <a:path w="3335448" h="5791200">
                <a:moveTo>
                  <a:pt x="3335448" y="0"/>
                </a:moveTo>
                <a:lnTo>
                  <a:pt x="0" y="0"/>
                </a:lnTo>
                <a:lnTo>
                  <a:pt x="0" y="5791200"/>
                </a:lnTo>
                <a:lnTo>
                  <a:pt x="3335448" y="5791200"/>
                </a:lnTo>
                <a:lnTo>
                  <a:pt x="3335448" y="0"/>
                </a:lnTo>
                <a:close/>
              </a:path>
            </a:pathLst>
          </a:custGeom>
          <a:blipFill>
            <a:blip r:embed="rId5"/>
            <a:stretch>
              <a:fillRect/>
            </a:stretch>
          </a:blipFill>
        </p:spPr>
      </p:sp>
      <p:sp>
        <p:nvSpPr>
          <p:cNvPr id="5" name="Freeform 5"/>
          <p:cNvSpPr/>
          <p:nvPr/>
        </p:nvSpPr>
        <p:spPr>
          <a:xfrm rot="-155221">
            <a:off x="16640350" y="-79372"/>
            <a:ext cx="4825850" cy="10371046"/>
          </a:xfrm>
          <a:custGeom>
            <a:avLst/>
            <a:gdLst/>
            <a:ahLst/>
            <a:cxnLst/>
            <a:rect l="l" t="t" r="r" b="b"/>
            <a:pathLst>
              <a:path w="4825850" h="10371046">
                <a:moveTo>
                  <a:pt x="0" y="0"/>
                </a:moveTo>
                <a:lnTo>
                  <a:pt x="4825850" y="0"/>
                </a:lnTo>
                <a:lnTo>
                  <a:pt x="4825850" y="10371046"/>
                </a:lnTo>
                <a:lnTo>
                  <a:pt x="0" y="10371046"/>
                </a:lnTo>
                <a:lnTo>
                  <a:pt x="0" y="0"/>
                </a:lnTo>
                <a:close/>
              </a:path>
            </a:pathLst>
          </a:custGeom>
          <a:blipFill>
            <a:blip r:embed="rId6"/>
            <a:stretch>
              <a:fillRect r="-5119" b="-4849"/>
            </a:stretch>
          </a:blipFill>
        </p:spPr>
      </p:sp>
      <p:sp>
        <p:nvSpPr>
          <p:cNvPr id="6" name="TextBox 6"/>
          <p:cNvSpPr txBox="1"/>
          <p:nvPr/>
        </p:nvSpPr>
        <p:spPr>
          <a:xfrm>
            <a:off x="1197850" y="1556452"/>
            <a:ext cx="15515326" cy="7023199"/>
          </a:xfrm>
          <a:prstGeom prst="rect">
            <a:avLst/>
          </a:prstGeom>
        </p:spPr>
        <p:txBody>
          <a:bodyPr lIns="0" tIns="0" rIns="0" bIns="0" rtlCol="0" anchor="t">
            <a:spAutoFit/>
          </a:bodyPr>
          <a:lstStyle/>
          <a:p>
            <a:pPr algn="just">
              <a:lnSpc>
                <a:spcPts val="5594"/>
              </a:lnSpc>
            </a:pPr>
            <a:r>
              <a:rPr lang="en-US" sz="3996">
                <a:solidFill>
                  <a:srgbClr val="863D3D"/>
                </a:solidFill>
                <a:latin typeface="Roboto Condensed"/>
              </a:rPr>
              <a:t>- </a:t>
            </a:r>
            <a:r>
              <a:rPr lang="en-US" sz="3996">
                <a:solidFill>
                  <a:srgbClr val="863D3D"/>
                </a:solidFill>
                <a:latin typeface="Roboto Condensed Bold"/>
              </a:rPr>
              <a:t>Giống nhau: </a:t>
            </a:r>
            <a:r>
              <a:rPr lang="en-US" sz="3996">
                <a:solidFill>
                  <a:srgbClr val="863D3D"/>
                </a:solidFill>
                <a:latin typeface="Roboto Condensed"/>
              </a:rPr>
              <a:t>Đều là những nhân vật mang vẻ đẹp xuất chúng, đều được khắc họa qua ngòi bút lí tưởng hóa của Nguyễn Du.</a:t>
            </a:r>
          </a:p>
          <a:p>
            <a:pPr algn="just">
              <a:lnSpc>
                <a:spcPts val="5594"/>
              </a:lnSpc>
            </a:pPr>
            <a:r>
              <a:rPr lang="en-US" sz="3996">
                <a:solidFill>
                  <a:srgbClr val="863D3D"/>
                </a:solidFill>
                <a:latin typeface="Roboto Condensed"/>
              </a:rPr>
              <a:t>- </a:t>
            </a:r>
            <a:r>
              <a:rPr lang="en-US" sz="3996">
                <a:solidFill>
                  <a:srgbClr val="863D3D"/>
                </a:solidFill>
                <a:latin typeface="Roboto Condensed Bold"/>
              </a:rPr>
              <a:t>Khác nhau:</a:t>
            </a:r>
            <a:r>
              <a:rPr lang="en-US" sz="3996">
                <a:solidFill>
                  <a:srgbClr val="863D3D"/>
                </a:solidFill>
                <a:latin typeface="Roboto Condensed"/>
              </a:rPr>
              <a:t> Vẻ đẹp của Kim Trọng là vẻ đẹp của một thư sinh hào hoa, phong nhã theo chuẩn mực của xã hội phong kiến. Vẻ đẹp của Từ Hải là vẻ đẹp gân guốc, mạnh mẽ của một người anh hùng vượt khỏi quy chuẩn xã hội.</a:t>
            </a:r>
          </a:p>
          <a:p>
            <a:pPr algn="just">
              <a:lnSpc>
                <a:spcPts val="5594"/>
              </a:lnSpc>
              <a:spcBef>
                <a:spcPct val="0"/>
              </a:spcBef>
            </a:pPr>
            <a:r>
              <a:rPr lang="en-US" sz="3996">
                <a:solidFill>
                  <a:srgbClr val="863D3D"/>
                </a:solidFill>
                <a:latin typeface="Roboto Condensed"/>
              </a:rPr>
              <a:t>- </a:t>
            </a:r>
            <a:r>
              <a:rPr lang="en-US" sz="3996">
                <a:solidFill>
                  <a:srgbClr val="863D3D"/>
                </a:solidFill>
                <a:latin typeface="Roboto Condensed Bold"/>
              </a:rPr>
              <a:t>Nhận xét nghệ thuật miêu tả nhân vật của Nguyễn Du:</a:t>
            </a:r>
            <a:r>
              <a:rPr lang="en-US" sz="3996">
                <a:solidFill>
                  <a:srgbClr val="863D3D"/>
                </a:solidFill>
                <a:latin typeface="Roboto Condensed"/>
              </a:rPr>
              <a:t> khắc hoạ nhân vật ở cả hai phương diện: con người ngoại hiện với ngoại hình, cử chỉ, hành động và con người nội cảm với chiều sâu tâm lí. Tác giả kết hợp nhiều phương tiện nghệ thuật để khắc hoạ nhân vật: lời kể của người kể chuyện, lời độc thoại nội tâm của nhân vật, bút pháp tả cảnh ngụ tình,... ----&gt; Tài năng bậc thầy</a:t>
            </a:r>
          </a:p>
        </p:txBody>
      </p:sp>
      <p:sp>
        <p:nvSpPr>
          <p:cNvPr id="7" name="TextBox 7"/>
          <p:cNvSpPr txBox="1"/>
          <p:nvPr/>
        </p:nvSpPr>
        <p:spPr>
          <a:xfrm>
            <a:off x="1197850" y="498425"/>
            <a:ext cx="15515326" cy="946250"/>
          </a:xfrm>
          <a:prstGeom prst="rect">
            <a:avLst/>
          </a:prstGeom>
        </p:spPr>
        <p:txBody>
          <a:bodyPr lIns="0" tIns="0" rIns="0" bIns="0" rtlCol="0" anchor="t">
            <a:spAutoFit/>
          </a:bodyPr>
          <a:lstStyle/>
          <a:p>
            <a:pPr algn="just">
              <a:lnSpc>
                <a:spcPts val="7694"/>
              </a:lnSpc>
              <a:spcBef>
                <a:spcPct val="0"/>
              </a:spcBef>
            </a:pPr>
            <a:r>
              <a:rPr lang="en-US" sz="5496">
                <a:solidFill>
                  <a:srgbClr val="B22033"/>
                </a:solidFill>
                <a:latin typeface="Roboto Condensed Bold"/>
              </a:rPr>
              <a:t>Gợi ý:</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flipH="1">
            <a:off x="-29407" y="0"/>
            <a:ext cx="18288000"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3"/>
            <a:stretch>
              <a:fillRect/>
            </a:stretch>
          </a:blipFill>
        </p:spPr>
      </p:sp>
      <p:sp>
        <p:nvSpPr>
          <p:cNvPr id="3" name="Freeform 3"/>
          <p:cNvSpPr/>
          <p:nvPr/>
        </p:nvSpPr>
        <p:spPr>
          <a:xfrm>
            <a:off x="-1112550" y="-1231400"/>
            <a:ext cx="2310400" cy="2310400"/>
          </a:xfrm>
          <a:custGeom>
            <a:avLst/>
            <a:gdLst/>
            <a:ahLst/>
            <a:cxnLst/>
            <a:rect l="l" t="t" r="r" b="b"/>
            <a:pathLst>
              <a:path w="2310400" h="2310400">
                <a:moveTo>
                  <a:pt x="0" y="0"/>
                </a:moveTo>
                <a:lnTo>
                  <a:pt x="2310400" y="0"/>
                </a:lnTo>
                <a:lnTo>
                  <a:pt x="2310400" y="2310400"/>
                </a:lnTo>
                <a:lnTo>
                  <a:pt x="0" y="2310400"/>
                </a:lnTo>
                <a:lnTo>
                  <a:pt x="0" y="0"/>
                </a:lnTo>
                <a:close/>
              </a:path>
            </a:pathLst>
          </a:custGeom>
          <a:blipFill>
            <a:blip r:embed="rId4"/>
            <a:stretch>
              <a:fillRect/>
            </a:stretch>
          </a:blipFill>
        </p:spPr>
      </p:sp>
      <p:sp>
        <p:nvSpPr>
          <p:cNvPr id="4" name="Freeform 4"/>
          <p:cNvSpPr/>
          <p:nvPr/>
        </p:nvSpPr>
        <p:spPr>
          <a:xfrm>
            <a:off x="-29407" y="0"/>
            <a:ext cx="2116214" cy="1231970"/>
          </a:xfrm>
          <a:custGeom>
            <a:avLst/>
            <a:gdLst/>
            <a:ahLst/>
            <a:cxnLst/>
            <a:rect l="l" t="t" r="r" b="b"/>
            <a:pathLst>
              <a:path w="2116214" h="1231970">
                <a:moveTo>
                  <a:pt x="0" y="0"/>
                </a:moveTo>
                <a:lnTo>
                  <a:pt x="2116214" y="0"/>
                </a:lnTo>
                <a:lnTo>
                  <a:pt x="2116214" y="1231970"/>
                </a:lnTo>
                <a:lnTo>
                  <a:pt x="0" y="1231970"/>
                </a:lnTo>
                <a:lnTo>
                  <a:pt x="0" y="0"/>
                </a:lnTo>
                <a:close/>
              </a:path>
            </a:pathLst>
          </a:custGeom>
          <a:blipFill>
            <a:blip r:embed="rId5"/>
            <a:stretch>
              <a:fillRect/>
            </a:stretch>
          </a:blipFill>
        </p:spPr>
      </p:sp>
      <p:sp>
        <p:nvSpPr>
          <p:cNvPr id="5" name="Freeform 5"/>
          <p:cNvSpPr/>
          <p:nvPr/>
        </p:nvSpPr>
        <p:spPr>
          <a:xfrm>
            <a:off x="-955999" y="6616156"/>
            <a:ext cx="20141184" cy="6680159"/>
          </a:xfrm>
          <a:custGeom>
            <a:avLst/>
            <a:gdLst/>
            <a:ahLst/>
            <a:cxnLst/>
            <a:rect l="l" t="t" r="r" b="b"/>
            <a:pathLst>
              <a:path w="20141184" h="6680159">
                <a:moveTo>
                  <a:pt x="0" y="0"/>
                </a:moveTo>
                <a:lnTo>
                  <a:pt x="20141184" y="0"/>
                </a:lnTo>
                <a:lnTo>
                  <a:pt x="20141184" y="6680160"/>
                </a:lnTo>
                <a:lnTo>
                  <a:pt x="0" y="6680160"/>
                </a:lnTo>
                <a:lnTo>
                  <a:pt x="0" y="0"/>
                </a:lnTo>
                <a:close/>
              </a:path>
            </a:pathLst>
          </a:custGeom>
          <a:blipFill>
            <a:blip r:embed="rId6"/>
            <a:stretch>
              <a:fillRect/>
            </a:stretch>
          </a:blipFill>
        </p:spPr>
      </p:sp>
      <p:sp>
        <p:nvSpPr>
          <p:cNvPr id="6" name="TextBox 6"/>
          <p:cNvSpPr txBox="1"/>
          <p:nvPr/>
        </p:nvSpPr>
        <p:spPr>
          <a:xfrm>
            <a:off x="1437597" y="2440257"/>
            <a:ext cx="12602696" cy="3594834"/>
          </a:xfrm>
          <a:prstGeom prst="rect">
            <a:avLst/>
          </a:prstGeom>
        </p:spPr>
        <p:txBody>
          <a:bodyPr lIns="0" tIns="0" rIns="0" bIns="0" rtlCol="0" anchor="t">
            <a:spAutoFit/>
          </a:bodyPr>
          <a:lstStyle/>
          <a:p>
            <a:pPr algn="just">
              <a:lnSpc>
                <a:spcPts val="7134"/>
              </a:lnSpc>
            </a:pPr>
            <a:r>
              <a:rPr lang="en-US" sz="5096">
                <a:solidFill>
                  <a:srgbClr val="B22033"/>
                </a:solidFill>
                <a:latin typeface="Roboto Condensed Bold"/>
              </a:rPr>
              <a:t>Nhiệm vụ 4 </a:t>
            </a:r>
            <a:r>
              <a:rPr lang="en-US" sz="5096">
                <a:solidFill>
                  <a:srgbClr val="B22033"/>
                </a:solidFill>
                <a:latin typeface="Roboto Condensed Italics"/>
              </a:rPr>
              <a:t>(Thực hiện theo nhóm). </a:t>
            </a:r>
            <a:r>
              <a:rPr lang="en-US" sz="5096">
                <a:solidFill>
                  <a:srgbClr val="B22033"/>
                </a:solidFill>
                <a:latin typeface="Roboto Condensed"/>
              </a:rPr>
              <a:t>Đóng kịch tái hiện cuộc gặp gỡ giữa Thuý Kiều và Kim Trọng (Dựa trên đoạn trích </a:t>
            </a:r>
            <a:r>
              <a:rPr lang="en-US" sz="5096">
                <a:solidFill>
                  <a:srgbClr val="B22033"/>
                </a:solidFill>
                <a:latin typeface="Roboto Condensed Bold Italics"/>
              </a:rPr>
              <a:t>Kim - Kiều gặp gỡ</a:t>
            </a:r>
            <a:r>
              <a:rPr lang="en-US" sz="5096">
                <a:solidFill>
                  <a:srgbClr val="B22033"/>
                </a:solidFill>
                <a:latin typeface="Roboto Condensed"/>
              </a:rPr>
              <a:t>)</a:t>
            </a:r>
          </a:p>
          <a:p>
            <a:pPr algn="ctr">
              <a:lnSpc>
                <a:spcPts val="7134"/>
              </a:lnSpc>
              <a:spcBef>
                <a:spcPct val="0"/>
              </a:spcBef>
            </a:pPr>
            <a:endParaRPr lang="en-US" sz="5096">
              <a:solidFill>
                <a:srgbClr val="B22033"/>
              </a:solidFill>
              <a:latin typeface="Roboto Condensed"/>
            </a:endParaRPr>
          </a:p>
        </p:txBody>
      </p:sp>
      <p:sp>
        <p:nvSpPr>
          <p:cNvPr id="7" name="Freeform 7"/>
          <p:cNvSpPr/>
          <p:nvPr/>
        </p:nvSpPr>
        <p:spPr>
          <a:xfrm rot="-155221" flipH="1">
            <a:off x="14717249" y="-42023"/>
            <a:ext cx="4825850" cy="10371046"/>
          </a:xfrm>
          <a:custGeom>
            <a:avLst/>
            <a:gdLst/>
            <a:ahLst/>
            <a:cxnLst/>
            <a:rect l="l" t="t" r="r" b="b"/>
            <a:pathLst>
              <a:path w="4825850" h="10371046">
                <a:moveTo>
                  <a:pt x="4825850" y="0"/>
                </a:moveTo>
                <a:lnTo>
                  <a:pt x="0" y="0"/>
                </a:lnTo>
                <a:lnTo>
                  <a:pt x="0" y="10371046"/>
                </a:lnTo>
                <a:lnTo>
                  <a:pt x="4825850" y="10371046"/>
                </a:lnTo>
                <a:lnTo>
                  <a:pt x="4825850" y="0"/>
                </a:lnTo>
                <a:close/>
              </a:path>
            </a:pathLst>
          </a:custGeom>
          <a:blipFill>
            <a:blip r:embed="rId7"/>
            <a:stretch>
              <a:fillRect r="-5119" b="-4849"/>
            </a:stretch>
          </a:blipFill>
        </p:spPr>
      </p:sp>
      <p:sp>
        <p:nvSpPr>
          <p:cNvPr id="8" name="Freeform 8"/>
          <p:cNvSpPr/>
          <p:nvPr/>
        </p:nvSpPr>
        <p:spPr>
          <a:xfrm>
            <a:off x="2961518" y="1079000"/>
            <a:ext cx="16813180" cy="9457414"/>
          </a:xfrm>
          <a:custGeom>
            <a:avLst/>
            <a:gdLst/>
            <a:ahLst/>
            <a:cxnLst/>
            <a:rect l="l" t="t" r="r" b="b"/>
            <a:pathLst>
              <a:path w="16813180" h="9457414">
                <a:moveTo>
                  <a:pt x="0" y="0"/>
                </a:moveTo>
                <a:lnTo>
                  <a:pt x="16813179" y="0"/>
                </a:lnTo>
                <a:lnTo>
                  <a:pt x="16813179" y="9457414"/>
                </a:lnTo>
                <a:lnTo>
                  <a:pt x="0" y="9457414"/>
                </a:lnTo>
                <a:lnTo>
                  <a:pt x="0" y="0"/>
                </a:lnTo>
                <a:close/>
              </a:path>
            </a:pathLst>
          </a:custGeom>
          <a:blipFill>
            <a:blip r:embed="rId8"/>
            <a:stretch>
              <a:fillRect/>
            </a:stretch>
          </a:blipFill>
        </p:spPr>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a:stretch>
          </a:blipFill>
        </p:spPr>
      </p:sp>
      <p:sp>
        <p:nvSpPr>
          <p:cNvPr id="3" name="Freeform 3"/>
          <p:cNvSpPr/>
          <p:nvPr/>
        </p:nvSpPr>
        <p:spPr>
          <a:xfrm flipH="1">
            <a:off x="13530000" y="1689000"/>
            <a:ext cx="4758000" cy="7532748"/>
          </a:xfrm>
          <a:custGeom>
            <a:avLst/>
            <a:gdLst/>
            <a:ahLst/>
            <a:cxnLst/>
            <a:rect l="l" t="t" r="r" b="b"/>
            <a:pathLst>
              <a:path w="4758000" h="7532748">
                <a:moveTo>
                  <a:pt x="4758000" y="0"/>
                </a:moveTo>
                <a:lnTo>
                  <a:pt x="0" y="0"/>
                </a:lnTo>
                <a:lnTo>
                  <a:pt x="0" y="7532748"/>
                </a:lnTo>
                <a:lnTo>
                  <a:pt x="4758000" y="7532748"/>
                </a:lnTo>
                <a:lnTo>
                  <a:pt x="4758000" y="0"/>
                </a:lnTo>
                <a:close/>
              </a:path>
            </a:pathLst>
          </a:custGeom>
          <a:blipFill>
            <a:blip r:embed="rId4"/>
            <a:stretch>
              <a:fillRect/>
            </a:stretch>
          </a:blipFill>
        </p:spPr>
      </p:sp>
      <p:sp>
        <p:nvSpPr>
          <p:cNvPr id="4" name="Freeform 4"/>
          <p:cNvSpPr/>
          <p:nvPr/>
        </p:nvSpPr>
        <p:spPr>
          <a:xfrm>
            <a:off x="-706101" y="-706102"/>
            <a:ext cx="3469601" cy="3469604"/>
          </a:xfrm>
          <a:custGeom>
            <a:avLst/>
            <a:gdLst/>
            <a:ahLst/>
            <a:cxnLst/>
            <a:rect l="l" t="t" r="r" b="b"/>
            <a:pathLst>
              <a:path w="3469601" h="3469604">
                <a:moveTo>
                  <a:pt x="0" y="0"/>
                </a:moveTo>
                <a:lnTo>
                  <a:pt x="3469602" y="0"/>
                </a:lnTo>
                <a:lnTo>
                  <a:pt x="3469602" y="3469604"/>
                </a:lnTo>
                <a:lnTo>
                  <a:pt x="0" y="3469604"/>
                </a:lnTo>
                <a:lnTo>
                  <a:pt x="0" y="0"/>
                </a:lnTo>
                <a:close/>
              </a:path>
            </a:pathLst>
          </a:custGeom>
          <a:blipFill>
            <a:blip r:embed="rId5"/>
            <a:stretch>
              <a:fillRect/>
            </a:stretch>
          </a:blipFill>
        </p:spPr>
      </p:sp>
      <p:sp>
        <p:nvSpPr>
          <p:cNvPr id="5" name="Freeform 5"/>
          <p:cNvSpPr/>
          <p:nvPr/>
        </p:nvSpPr>
        <p:spPr>
          <a:xfrm flipH="1">
            <a:off x="7105482" y="3976340"/>
            <a:ext cx="11812916" cy="6388200"/>
          </a:xfrm>
          <a:custGeom>
            <a:avLst/>
            <a:gdLst/>
            <a:ahLst/>
            <a:cxnLst/>
            <a:rect l="l" t="t" r="r" b="b"/>
            <a:pathLst>
              <a:path w="11812916" h="6388200">
                <a:moveTo>
                  <a:pt x="11812916" y="0"/>
                </a:moveTo>
                <a:lnTo>
                  <a:pt x="0" y="0"/>
                </a:lnTo>
                <a:lnTo>
                  <a:pt x="0" y="6388200"/>
                </a:lnTo>
                <a:lnTo>
                  <a:pt x="11812916" y="6388200"/>
                </a:lnTo>
                <a:lnTo>
                  <a:pt x="11812916" y="0"/>
                </a:lnTo>
                <a:close/>
              </a:path>
            </a:pathLst>
          </a:custGeom>
          <a:blipFill>
            <a:blip r:embed="rId6"/>
            <a:stretch>
              <a:fillRect l="-419" r="-429"/>
            </a:stretch>
          </a:blipFill>
        </p:spPr>
      </p:sp>
      <p:sp>
        <p:nvSpPr>
          <p:cNvPr id="6" name="TextBox 6"/>
          <p:cNvSpPr txBox="1"/>
          <p:nvPr/>
        </p:nvSpPr>
        <p:spPr>
          <a:xfrm>
            <a:off x="3036895" y="2357090"/>
            <a:ext cx="14222405" cy="1619250"/>
          </a:xfrm>
          <a:prstGeom prst="rect">
            <a:avLst/>
          </a:prstGeom>
        </p:spPr>
        <p:txBody>
          <a:bodyPr lIns="0" tIns="0" rIns="0" bIns="0" rtlCol="0" anchor="t">
            <a:spAutoFit/>
          </a:bodyPr>
          <a:lstStyle/>
          <a:p>
            <a:pPr algn="l">
              <a:lnSpc>
                <a:spcPts val="12008"/>
              </a:lnSpc>
            </a:pPr>
            <a:r>
              <a:rPr lang="en-US" sz="10006">
                <a:solidFill>
                  <a:srgbClr val="B22033"/>
                </a:solidFill>
                <a:latin typeface="#9Slide05 SVNLifehack Script"/>
              </a:rPr>
              <a:t>V. Vận dụng</a:t>
            </a:r>
          </a:p>
        </p:txBody>
      </p:sp>
      <p:sp>
        <p:nvSpPr>
          <p:cNvPr id="7" name="Freeform 7"/>
          <p:cNvSpPr/>
          <p:nvPr/>
        </p:nvSpPr>
        <p:spPr>
          <a:xfrm>
            <a:off x="14228089" y="846904"/>
            <a:ext cx="2116214" cy="1231970"/>
          </a:xfrm>
          <a:custGeom>
            <a:avLst/>
            <a:gdLst/>
            <a:ahLst/>
            <a:cxnLst/>
            <a:rect l="l" t="t" r="r" b="b"/>
            <a:pathLst>
              <a:path w="2116214" h="1231970">
                <a:moveTo>
                  <a:pt x="0" y="0"/>
                </a:moveTo>
                <a:lnTo>
                  <a:pt x="2116214" y="0"/>
                </a:lnTo>
                <a:lnTo>
                  <a:pt x="2116214" y="1231970"/>
                </a:lnTo>
                <a:lnTo>
                  <a:pt x="0" y="1231970"/>
                </a:lnTo>
                <a:lnTo>
                  <a:pt x="0" y="0"/>
                </a:lnTo>
                <a:close/>
              </a:path>
            </a:pathLst>
          </a:custGeom>
          <a:blipFill>
            <a:blip r:embed="rId7"/>
            <a:stretch>
              <a:fillRect/>
            </a:stretch>
          </a:blipFill>
        </p:spPr>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flipH="1">
            <a:off x="0" y="0"/>
            <a:ext cx="18288000"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3"/>
            <a:stretch>
              <a:fillRect/>
            </a:stretch>
          </a:blipFill>
        </p:spPr>
      </p:sp>
      <p:sp>
        <p:nvSpPr>
          <p:cNvPr id="3" name="Freeform 3"/>
          <p:cNvSpPr/>
          <p:nvPr/>
        </p:nvSpPr>
        <p:spPr>
          <a:xfrm>
            <a:off x="15977600" y="-231543"/>
            <a:ext cx="2310400" cy="2310400"/>
          </a:xfrm>
          <a:custGeom>
            <a:avLst/>
            <a:gdLst/>
            <a:ahLst/>
            <a:cxnLst/>
            <a:rect l="l" t="t" r="r" b="b"/>
            <a:pathLst>
              <a:path w="2310400" h="2310400">
                <a:moveTo>
                  <a:pt x="0" y="0"/>
                </a:moveTo>
                <a:lnTo>
                  <a:pt x="2310400" y="0"/>
                </a:lnTo>
                <a:lnTo>
                  <a:pt x="2310400" y="2310400"/>
                </a:lnTo>
                <a:lnTo>
                  <a:pt x="0" y="2310400"/>
                </a:lnTo>
                <a:lnTo>
                  <a:pt x="0" y="0"/>
                </a:lnTo>
                <a:close/>
              </a:path>
            </a:pathLst>
          </a:custGeom>
          <a:blipFill>
            <a:blip r:embed="rId4"/>
            <a:stretch>
              <a:fillRect/>
            </a:stretch>
          </a:blipFill>
        </p:spPr>
      </p:sp>
      <p:sp>
        <p:nvSpPr>
          <p:cNvPr id="4" name="TextBox 4"/>
          <p:cNvSpPr txBox="1"/>
          <p:nvPr/>
        </p:nvSpPr>
        <p:spPr>
          <a:xfrm>
            <a:off x="3218521" y="1974082"/>
            <a:ext cx="9114058" cy="2580739"/>
          </a:xfrm>
          <a:prstGeom prst="rect">
            <a:avLst/>
          </a:prstGeom>
        </p:spPr>
        <p:txBody>
          <a:bodyPr lIns="0" tIns="0" rIns="0" bIns="0" rtlCol="0" anchor="t">
            <a:spAutoFit/>
          </a:bodyPr>
          <a:lstStyle/>
          <a:p>
            <a:pPr algn="just">
              <a:lnSpc>
                <a:spcPts val="6854"/>
              </a:lnSpc>
              <a:spcBef>
                <a:spcPct val="0"/>
              </a:spcBef>
            </a:pPr>
            <a:r>
              <a:rPr lang="en-US" sz="4896">
                <a:solidFill>
                  <a:srgbClr val="863D3D"/>
                </a:solidFill>
                <a:latin typeface="Roboto Condensed"/>
              </a:rPr>
              <a:t>Đọc mở rộng văn bản cùng thể loại </a:t>
            </a:r>
            <a:r>
              <a:rPr lang="en-US" sz="4896">
                <a:solidFill>
                  <a:srgbClr val="B22033"/>
                </a:solidFill>
                <a:latin typeface="Roboto Condensed Bold Italics"/>
              </a:rPr>
              <a:t>Lục Vân Tiên đánh cướp cứu Kiều Nguyệt Nga</a:t>
            </a:r>
          </a:p>
        </p:txBody>
      </p:sp>
      <p:sp>
        <p:nvSpPr>
          <p:cNvPr id="5" name="TextBox 5"/>
          <p:cNvSpPr txBox="1"/>
          <p:nvPr/>
        </p:nvSpPr>
        <p:spPr>
          <a:xfrm>
            <a:off x="2980736" y="498425"/>
            <a:ext cx="15515326" cy="946250"/>
          </a:xfrm>
          <a:prstGeom prst="rect">
            <a:avLst/>
          </a:prstGeom>
        </p:spPr>
        <p:txBody>
          <a:bodyPr lIns="0" tIns="0" rIns="0" bIns="0" rtlCol="0" anchor="t">
            <a:spAutoFit/>
          </a:bodyPr>
          <a:lstStyle/>
          <a:p>
            <a:pPr algn="just">
              <a:lnSpc>
                <a:spcPts val="7694"/>
              </a:lnSpc>
              <a:spcBef>
                <a:spcPct val="0"/>
              </a:spcBef>
            </a:pPr>
            <a:r>
              <a:rPr lang="en-US" sz="5496">
                <a:solidFill>
                  <a:srgbClr val="B22033"/>
                </a:solidFill>
                <a:latin typeface="Roboto Condensed Bold"/>
              </a:rPr>
              <a:t>Nhiệm vụ</a:t>
            </a:r>
          </a:p>
        </p:txBody>
      </p:sp>
      <p:sp>
        <p:nvSpPr>
          <p:cNvPr id="6" name="Freeform 6"/>
          <p:cNvSpPr/>
          <p:nvPr/>
        </p:nvSpPr>
        <p:spPr>
          <a:xfrm>
            <a:off x="-1010056" y="5817217"/>
            <a:ext cx="19506118" cy="6168810"/>
          </a:xfrm>
          <a:custGeom>
            <a:avLst/>
            <a:gdLst/>
            <a:ahLst/>
            <a:cxnLst/>
            <a:rect l="l" t="t" r="r" b="b"/>
            <a:pathLst>
              <a:path w="19506118" h="6168810">
                <a:moveTo>
                  <a:pt x="0" y="0"/>
                </a:moveTo>
                <a:lnTo>
                  <a:pt x="19506118" y="0"/>
                </a:lnTo>
                <a:lnTo>
                  <a:pt x="19506118" y="6168810"/>
                </a:lnTo>
                <a:lnTo>
                  <a:pt x="0" y="6168810"/>
                </a:lnTo>
                <a:lnTo>
                  <a:pt x="0" y="0"/>
                </a:lnTo>
                <a:close/>
              </a:path>
            </a:pathLst>
          </a:custGeom>
          <a:blipFill>
            <a:blip r:embed="rId5">
              <a:alphaModFix amt="65000"/>
            </a:blip>
            <a:stretch>
              <a:fillRect/>
            </a:stretch>
          </a:blipFill>
        </p:spPr>
      </p:sp>
      <p:sp>
        <p:nvSpPr>
          <p:cNvPr id="7" name="Freeform 7"/>
          <p:cNvSpPr/>
          <p:nvPr/>
        </p:nvSpPr>
        <p:spPr>
          <a:xfrm rot="-155221">
            <a:off x="-1639394" y="-187672"/>
            <a:ext cx="4825850" cy="10371046"/>
          </a:xfrm>
          <a:custGeom>
            <a:avLst/>
            <a:gdLst/>
            <a:ahLst/>
            <a:cxnLst/>
            <a:rect l="l" t="t" r="r" b="b"/>
            <a:pathLst>
              <a:path w="4825850" h="10371046">
                <a:moveTo>
                  <a:pt x="0" y="0"/>
                </a:moveTo>
                <a:lnTo>
                  <a:pt x="4825850" y="0"/>
                </a:lnTo>
                <a:lnTo>
                  <a:pt x="4825850" y="10371046"/>
                </a:lnTo>
                <a:lnTo>
                  <a:pt x="0" y="10371046"/>
                </a:lnTo>
                <a:lnTo>
                  <a:pt x="0" y="0"/>
                </a:lnTo>
                <a:close/>
              </a:path>
            </a:pathLst>
          </a:custGeom>
          <a:blipFill>
            <a:blip r:embed="rId6"/>
            <a:stretch>
              <a:fillRect r="-5119" b="-4849"/>
            </a:stretch>
          </a:blipFill>
        </p:spPr>
      </p:sp>
      <p:sp>
        <p:nvSpPr>
          <p:cNvPr id="8" name="Freeform 8"/>
          <p:cNvSpPr/>
          <p:nvPr/>
        </p:nvSpPr>
        <p:spPr>
          <a:xfrm>
            <a:off x="11500330" y="311164"/>
            <a:ext cx="7602555" cy="8590458"/>
          </a:xfrm>
          <a:custGeom>
            <a:avLst/>
            <a:gdLst/>
            <a:ahLst/>
            <a:cxnLst/>
            <a:rect l="l" t="t" r="r" b="b"/>
            <a:pathLst>
              <a:path w="7602555" h="8590458">
                <a:moveTo>
                  <a:pt x="0" y="0"/>
                </a:moveTo>
                <a:lnTo>
                  <a:pt x="7602556" y="0"/>
                </a:lnTo>
                <a:lnTo>
                  <a:pt x="7602556" y="8590458"/>
                </a:lnTo>
                <a:lnTo>
                  <a:pt x="0" y="8590458"/>
                </a:lnTo>
                <a:lnTo>
                  <a:pt x="0" y="0"/>
                </a:lnTo>
                <a:close/>
              </a:path>
            </a:pathLst>
          </a:custGeom>
          <a:blipFill>
            <a:blip r:embed="rId7">
              <a:alphaModFix amt="89000"/>
              <a:extLst>
                <a:ext uri="{96DAC541-7B7A-43D3-8B79-37D633B846F1}">
                  <asvg:svgBlip xmlns:asvg="http://schemas.microsoft.com/office/drawing/2016/SVG/main" xmlns="" r:embed="rId8"/>
                </a:ext>
              </a:extLst>
            </a:blip>
            <a:stretch>
              <a:fillRect/>
            </a:stretch>
          </a:blipFill>
        </p:spPr>
      </p:sp>
      <p:sp>
        <p:nvSpPr>
          <p:cNvPr id="9" name="Freeform 9"/>
          <p:cNvSpPr/>
          <p:nvPr/>
        </p:nvSpPr>
        <p:spPr>
          <a:xfrm flipH="1">
            <a:off x="10092457" y="2955986"/>
            <a:ext cx="8403605" cy="9352799"/>
          </a:xfrm>
          <a:custGeom>
            <a:avLst/>
            <a:gdLst/>
            <a:ahLst/>
            <a:cxnLst/>
            <a:rect l="l" t="t" r="r" b="b"/>
            <a:pathLst>
              <a:path w="8403605" h="9352799">
                <a:moveTo>
                  <a:pt x="8403605" y="0"/>
                </a:moveTo>
                <a:lnTo>
                  <a:pt x="0" y="0"/>
                </a:lnTo>
                <a:lnTo>
                  <a:pt x="0" y="9352798"/>
                </a:lnTo>
                <a:lnTo>
                  <a:pt x="8403605" y="9352798"/>
                </a:lnTo>
                <a:lnTo>
                  <a:pt x="8403605" y="0"/>
                </a:lnTo>
                <a:close/>
              </a:path>
            </a:pathLst>
          </a:custGeom>
          <a:blipFill>
            <a:blip r:embed="rId9"/>
            <a:stretch>
              <a:fillRect l="-29965" t="-64058" r="-62268" b="-8666"/>
            </a:stretch>
          </a:blipFill>
        </p:spPr>
      </p:sp>
      <p:sp>
        <p:nvSpPr>
          <p:cNvPr id="10" name="Freeform 10"/>
          <p:cNvSpPr/>
          <p:nvPr/>
        </p:nvSpPr>
        <p:spPr>
          <a:xfrm>
            <a:off x="13950692" y="212705"/>
            <a:ext cx="1401674" cy="815995"/>
          </a:xfrm>
          <a:custGeom>
            <a:avLst/>
            <a:gdLst/>
            <a:ahLst/>
            <a:cxnLst/>
            <a:rect l="l" t="t" r="r" b="b"/>
            <a:pathLst>
              <a:path w="1401674" h="815995">
                <a:moveTo>
                  <a:pt x="0" y="0"/>
                </a:moveTo>
                <a:lnTo>
                  <a:pt x="1401675" y="0"/>
                </a:lnTo>
                <a:lnTo>
                  <a:pt x="1401675" y="815995"/>
                </a:lnTo>
                <a:lnTo>
                  <a:pt x="0" y="815995"/>
                </a:lnTo>
                <a:lnTo>
                  <a:pt x="0" y="0"/>
                </a:lnTo>
                <a:close/>
              </a:path>
            </a:pathLst>
          </a:custGeom>
          <a:blipFill>
            <a:blip r:embed="rId10"/>
            <a:stretch>
              <a:fillRect/>
            </a:stretch>
          </a:blipFill>
        </p:spPr>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flipH="1">
            <a:off x="0" y="0"/>
            <a:ext cx="18288000"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3"/>
            <a:stretch>
              <a:fillRect/>
            </a:stretch>
          </a:blipFill>
        </p:spPr>
      </p:sp>
      <p:sp>
        <p:nvSpPr>
          <p:cNvPr id="3" name="Freeform 3"/>
          <p:cNvSpPr/>
          <p:nvPr/>
        </p:nvSpPr>
        <p:spPr>
          <a:xfrm>
            <a:off x="17104579" y="643469"/>
            <a:ext cx="1998307" cy="1998307"/>
          </a:xfrm>
          <a:custGeom>
            <a:avLst/>
            <a:gdLst/>
            <a:ahLst/>
            <a:cxnLst/>
            <a:rect l="l" t="t" r="r" b="b"/>
            <a:pathLst>
              <a:path w="1998307" h="1998307">
                <a:moveTo>
                  <a:pt x="0" y="0"/>
                </a:moveTo>
                <a:lnTo>
                  <a:pt x="1998307" y="0"/>
                </a:lnTo>
                <a:lnTo>
                  <a:pt x="1998307" y="1998307"/>
                </a:lnTo>
                <a:lnTo>
                  <a:pt x="0" y="1998307"/>
                </a:lnTo>
                <a:lnTo>
                  <a:pt x="0" y="0"/>
                </a:lnTo>
                <a:close/>
              </a:path>
            </a:pathLst>
          </a:custGeom>
          <a:blipFill>
            <a:blip r:embed="rId4"/>
            <a:stretch>
              <a:fillRect/>
            </a:stretch>
          </a:blipFill>
        </p:spPr>
      </p:sp>
      <p:sp>
        <p:nvSpPr>
          <p:cNvPr id="4" name="TextBox 4"/>
          <p:cNvSpPr txBox="1"/>
          <p:nvPr/>
        </p:nvSpPr>
        <p:spPr>
          <a:xfrm>
            <a:off x="462274" y="1372276"/>
            <a:ext cx="15515326" cy="946250"/>
          </a:xfrm>
          <a:prstGeom prst="rect">
            <a:avLst/>
          </a:prstGeom>
        </p:spPr>
        <p:txBody>
          <a:bodyPr lIns="0" tIns="0" rIns="0" bIns="0" rtlCol="0" anchor="t">
            <a:spAutoFit/>
          </a:bodyPr>
          <a:lstStyle/>
          <a:p>
            <a:pPr algn="just">
              <a:lnSpc>
                <a:spcPts val="7694"/>
              </a:lnSpc>
              <a:spcBef>
                <a:spcPct val="0"/>
              </a:spcBef>
            </a:pPr>
            <a:r>
              <a:rPr lang="en-US" sz="5496">
                <a:solidFill>
                  <a:srgbClr val="B22033"/>
                </a:solidFill>
                <a:latin typeface="Roboto Condensed Bold"/>
              </a:rPr>
              <a:t>Hướng dẫn thực hiện nhiệm vụ:</a:t>
            </a:r>
          </a:p>
        </p:txBody>
      </p:sp>
      <p:sp>
        <p:nvSpPr>
          <p:cNvPr id="5" name="Freeform 5"/>
          <p:cNvSpPr/>
          <p:nvPr/>
        </p:nvSpPr>
        <p:spPr>
          <a:xfrm>
            <a:off x="-1010056" y="6173895"/>
            <a:ext cx="19506118" cy="6168810"/>
          </a:xfrm>
          <a:custGeom>
            <a:avLst/>
            <a:gdLst/>
            <a:ahLst/>
            <a:cxnLst/>
            <a:rect l="l" t="t" r="r" b="b"/>
            <a:pathLst>
              <a:path w="19506118" h="6168810">
                <a:moveTo>
                  <a:pt x="0" y="0"/>
                </a:moveTo>
                <a:lnTo>
                  <a:pt x="19506118" y="0"/>
                </a:lnTo>
                <a:lnTo>
                  <a:pt x="19506118" y="6168810"/>
                </a:lnTo>
                <a:lnTo>
                  <a:pt x="0" y="6168810"/>
                </a:lnTo>
                <a:lnTo>
                  <a:pt x="0" y="0"/>
                </a:lnTo>
                <a:close/>
              </a:path>
            </a:pathLst>
          </a:custGeom>
          <a:blipFill>
            <a:blip r:embed="rId5">
              <a:alphaModFix amt="76000"/>
            </a:blip>
            <a:stretch>
              <a:fillRect/>
            </a:stretch>
          </a:blipFill>
        </p:spPr>
      </p:sp>
      <p:sp>
        <p:nvSpPr>
          <p:cNvPr id="6" name="Freeform 6"/>
          <p:cNvSpPr/>
          <p:nvPr/>
        </p:nvSpPr>
        <p:spPr>
          <a:xfrm>
            <a:off x="12540570" y="1486576"/>
            <a:ext cx="6562316" cy="7415046"/>
          </a:xfrm>
          <a:custGeom>
            <a:avLst/>
            <a:gdLst/>
            <a:ahLst/>
            <a:cxnLst/>
            <a:rect l="l" t="t" r="r" b="b"/>
            <a:pathLst>
              <a:path w="6562316" h="7415046">
                <a:moveTo>
                  <a:pt x="0" y="0"/>
                </a:moveTo>
                <a:lnTo>
                  <a:pt x="6562316" y="0"/>
                </a:lnTo>
                <a:lnTo>
                  <a:pt x="6562316" y="7415046"/>
                </a:lnTo>
                <a:lnTo>
                  <a:pt x="0" y="7415046"/>
                </a:lnTo>
                <a:lnTo>
                  <a:pt x="0" y="0"/>
                </a:lnTo>
                <a:close/>
              </a:path>
            </a:pathLst>
          </a:custGeom>
          <a:blipFill>
            <a:blip r:embed="rId6">
              <a:alphaModFix amt="89000"/>
              <a:extLst>
                <a:ext uri="{96DAC541-7B7A-43D3-8B79-37D633B846F1}">
                  <asvg:svgBlip xmlns:asvg="http://schemas.microsoft.com/office/drawing/2016/SVG/main" xmlns="" r:embed="rId7"/>
                </a:ext>
              </a:extLst>
            </a:blip>
            <a:stretch>
              <a:fillRect/>
            </a:stretch>
          </a:blipFill>
        </p:spPr>
      </p:sp>
      <p:sp>
        <p:nvSpPr>
          <p:cNvPr id="7" name="Freeform 7"/>
          <p:cNvSpPr/>
          <p:nvPr/>
        </p:nvSpPr>
        <p:spPr>
          <a:xfrm flipH="1">
            <a:off x="11897726" y="4642404"/>
            <a:ext cx="6598336" cy="7343623"/>
          </a:xfrm>
          <a:custGeom>
            <a:avLst/>
            <a:gdLst/>
            <a:ahLst/>
            <a:cxnLst/>
            <a:rect l="l" t="t" r="r" b="b"/>
            <a:pathLst>
              <a:path w="6598336" h="7343623">
                <a:moveTo>
                  <a:pt x="6598336" y="0"/>
                </a:moveTo>
                <a:lnTo>
                  <a:pt x="0" y="0"/>
                </a:lnTo>
                <a:lnTo>
                  <a:pt x="0" y="7343623"/>
                </a:lnTo>
                <a:lnTo>
                  <a:pt x="6598336" y="7343623"/>
                </a:lnTo>
                <a:lnTo>
                  <a:pt x="6598336" y="0"/>
                </a:lnTo>
                <a:close/>
              </a:path>
            </a:pathLst>
          </a:custGeom>
          <a:blipFill>
            <a:blip r:embed="rId8"/>
            <a:stretch>
              <a:fillRect l="-29965" t="-64058" r="-62268" b="-8666"/>
            </a:stretch>
          </a:blipFill>
        </p:spPr>
      </p:sp>
      <p:sp>
        <p:nvSpPr>
          <p:cNvPr id="8" name="TextBox 8"/>
          <p:cNvSpPr txBox="1"/>
          <p:nvPr/>
        </p:nvSpPr>
        <p:spPr>
          <a:xfrm>
            <a:off x="462274" y="2546526"/>
            <a:ext cx="12509548" cy="4397376"/>
          </a:xfrm>
          <a:prstGeom prst="rect">
            <a:avLst/>
          </a:prstGeom>
        </p:spPr>
        <p:txBody>
          <a:bodyPr lIns="0" tIns="0" rIns="0" bIns="0" rtlCol="0" anchor="t">
            <a:spAutoFit/>
          </a:bodyPr>
          <a:lstStyle/>
          <a:p>
            <a:pPr marL="1079491" lvl="1" indent="-539745" algn="l">
              <a:lnSpc>
                <a:spcPts val="6999"/>
              </a:lnSpc>
              <a:buFont typeface="Arial"/>
              <a:buChar char="•"/>
            </a:pPr>
            <a:r>
              <a:rPr lang="en-US" sz="4999" dirty="0" err="1">
                <a:solidFill>
                  <a:srgbClr val="575D4D"/>
                </a:solidFill>
                <a:latin typeface="Roboto Condensed"/>
              </a:rPr>
              <a:t>Xem</a:t>
            </a:r>
            <a:r>
              <a:rPr lang="en-US" sz="4999" dirty="0">
                <a:solidFill>
                  <a:srgbClr val="575D4D"/>
                </a:solidFill>
                <a:latin typeface="Roboto Condensed"/>
              </a:rPr>
              <a:t> video </a:t>
            </a:r>
            <a:r>
              <a:rPr lang="en-US" sz="4999" dirty="0" err="1">
                <a:solidFill>
                  <a:srgbClr val="575D4D"/>
                </a:solidFill>
                <a:latin typeface="Roboto Condensed"/>
              </a:rPr>
              <a:t>và</a:t>
            </a:r>
            <a:r>
              <a:rPr lang="en-US" sz="4999" dirty="0">
                <a:solidFill>
                  <a:srgbClr val="575D4D"/>
                </a:solidFill>
                <a:latin typeface="Roboto Condensed"/>
              </a:rPr>
              <a:t> </a:t>
            </a:r>
            <a:r>
              <a:rPr lang="en-US" sz="4999" dirty="0" err="1">
                <a:solidFill>
                  <a:srgbClr val="575D4D"/>
                </a:solidFill>
                <a:latin typeface="Roboto Condensed"/>
              </a:rPr>
              <a:t>ghi</a:t>
            </a:r>
            <a:r>
              <a:rPr lang="en-US" sz="4999" dirty="0">
                <a:solidFill>
                  <a:srgbClr val="575D4D"/>
                </a:solidFill>
                <a:latin typeface="Roboto Condensed"/>
              </a:rPr>
              <a:t> </a:t>
            </a:r>
            <a:r>
              <a:rPr lang="en-US" sz="4999" dirty="0" err="1">
                <a:solidFill>
                  <a:srgbClr val="575D4D"/>
                </a:solidFill>
                <a:latin typeface="Roboto Condensed"/>
              </a:rPr>
              <a:t>lại</a:t>
            </a:r>
            <a:r>
              <a:rPr lang="en-US" sz="4999" dirty="0">
                <a:solidFill>
                  <a:srgbClr val="575D4D"/>
                </a:solidFill>
                <a:latin typeface="Roboto Condensed"/>
              </a:rPr>
              <a:t> </a:t>
            </a:r>
            <a:r>
              <a:rPr lang="en-US" sz="4999" dirty="0" err="1">
                <a:solidFill>
                  <a:srgbClr val="575D4D"/>
                </a:solidFill>
                <a:latin typeface="Roboto Condensed"/>
              </a:rPr>
              <a:t>những</a:t>
            </a:r>
            <a:r>
              <a:rPr lang="en-US" sz="4999" dirty="0">
                <a:solidFill>
                  <a:srgbClr val="575D4D"/>
                </a:solidFill>
                <a:latin typeface="Roboto Condensed"/>
              </a:rPr>
              <a:t> </a:t>
            </a:r>
            <a:r>
              <a:rPr lang="en-US" sz="4999" dirty="0" err="1">
                <a:solidFill>
                  <a:srgbClr val="575D4D"/>
                </a:solidFill>
                <a:latin typeface="Roboto Condensed"/>
              </a:rPr>
              <a:t>điều</a:t>
            </a:r>
            <a:r>
              <a:rPr lang="en-US" sz="4999" dirty="0">
                <a:solidFill>
                  <a:srgbClr val="575D4D"/>
                </a:solidFill>
                <a:latin typeface="Roboto Condensed"/>
              </a:rPr>
              <a:t> </a:t>
            </a:r>
            <a:r>
              <a:rPr lang="en-US" sz="4999" dirty="0" err="1">
                <a:solidFill>
                  <a:srgbClr val="575D4D"/>
                </a:solidFill>
                <a:latin typeface="Roboto Condensed"/>
              </a:rPr>
              <a:t>em</a:t>
            </a:r>
            <a:r>
              <a:rPr lang="en-US" sz="4999" dirty="0">
                <a:solidFill>
                  <a:srgbClr val="575D4D"/>
                </a:solidFill>
                <a:latin typeface="Roboto Condensed"/>
              </a:rPr>
              <a:t> </a:t>
            </a:r>
            <a:r>
              <a:rPr lang="en-US" sz="4999" dirty="0" err="1">
                <a:solidFill>
                  <a:srgbClr val="575D4D"/>
                </a:solidFill>
                <a:latin typeface="Roboto Condensed"/>
              </a:rPr>
              <a:t>ấn</a:t>
            </a:r>
            <a:r>
              <a:rPr lang="en-US" sz="4999" dirty="0">
                <a:solidFill>
                  <a:srgbClr val="575D4D"/>
                </a:solidFill>
                <a:latin typeface="Roboto Condensed"/>
              </a:rPr>
              <a:t> </a:t>
            </a:r>
            <a:r>
              <a:rPr lang="en-US" sz="4999" dirty="0" err="1">
                <a:solidFill>
                  <a:srgbClr val="575D4D"/>
                </a:solidFill>
                <a:latin typeface="Roboto Condensed"/>
              </a:rPr>
              <a:t>tượng</a:t>
            </a:r>
            <a:r>
              <a:rPr lang="en-US" sz="4999" dirty="0">
                <a:solidFill>
                  <a:srgbClr val="575D4D"/>
                </a:solidFill>
                <a:latin typeface="Roboto Condensed"/>
              </a:rPr>
              <a:t> </a:t>
            </a:r>
            <a:r>
              <a:rPr lang="en-US" sz="4999" dirty="0" err="1">
                <a:solidFill>
                  <a:srgbClr val="575D4D"/>
                </a:solidFill>
                <a:latin typeface="Roboto Condensed"/>
              </a:rPr>
              <a:t>về</a:t>
            </a:r>
            <a:r>
              <a:rPr lang="en-US" sz="4999" dirty="0">
                <a:solidFill>
                  <a:srgbClr val="575D4D"/>
                </a:solidFill>
                <a:latin typeface="Roboto Condensed"/>
              </a:rPr>
              <a:t> </a:t>
            </a:r>
            <a:r>
              <a:rPr lang="en-US" sz="4999" dirty="0" err="1">
                <a:solidFill>
                  <a:srgbClr val="575D4D"/>
                </a:solidFill>
                <a:latin typeface="Roboto Condensed"/>
              </a:rPr>
              <a:t>truyện</a:t>
            </a:r>
            <a:r>
              <a:rPr lang="en-US" sz="4999" dirty="0">
                <a:solidFill>
                  <a:srgbClr val="575D4D"/>
                </a:solidFill>
                <a:latin typeface="Roboto Condensed"/>
              </a:rPr>
              <a:t> </a:t>
            </a:r>
            <a:r>
              <a:rPr lang="en-US" sz="4999" dirty="0" err="1">
                <a:solidFill>
                  <a:srgbClr val="575D4D"/>
                </a:solidFill>
                <a:latin typeface="Roboto Condensed Bold Italics"/>
              </a:rPr>
              <a:t>Lục</a:t>
            </a:r>
            <a:r>
              <a:rPr lang="en-US" sz="4999" dirty="0">
                <a:solidFill>
                  <a:srgbClr val="575D4D"/>
                </a:solidFill>
                <a:latin typeface="Roboto Condensed Bold Italics"/>
              </a:rPr>
              <a:t> </a:t>
            </a:r>
            <a:r>
              <a:rPr lang="en-US" sz="4999" dirty="0" err="1">
                <a:solidFill>
                  <a:srgbClr val="575D4D"/>
                </a:solidFill>
                <a:latin typeface="Roboto Condensed Bold Italics"/>
              </a:rPr>
              <a:t>Vân</a:t>
            </a:r>
            <a:r>
              <a:rPr lang="en-US" sz="4999" dirty="0">
                <a:solidFill>
                  <a:srgbClr val="575D4D"/>
                </a:solidFill>
                <a:latin typeface="Roboto Condensed Bold Italics"/>
              </a:rPr>
              <a:t> </a:t>
            </a:r>
            <a:r>
              <a:rPr lang="en-US" sz="4999" dirty="0" err="1">
                <a:solidFill>
                  <a:srgbClr val="575D4D"/>
                </a:solidFill>
                <a:latin typeface="Roboto Condensed Bold Italics"/>
              </a:rPr>
              <a:t>Tiên</a:t>
            </a:r>
            <a:endParaRPr lang="en-US" sz="4999" dirty="0">
              <a:solidFill>
                <a:srgbClr val="575D4D"/>
              </a:solidFill>
              <a:latin typeface="Roboto Condensed Bold Italics"/>
            </a:endParaRPr>
          </a:p>
          <a:p>
            <a:pPr marL="1079491" lvl="1" indent="-539745" algn="just">
              <a:lnSpc>
                <a:spcPts val="6999"/>
              </a:lnSpc>
              <a:buFont typeface="Arial"/>
              <a:buChar char="•"/>
            </a:pPr>
            <a:r>
              <a:rPr lang="en-US" sz="4999" dirty="0" err="1">
                <a:solidFill>
                  <a:srgbClr val="575D4D"/>
                </a:solidFill>
                <a:latin typeface="Roboto Condensed"/>
              </a:rPr>
              <a:t>Chỉ</a:t>
            </a:r>
            <a:r>
              <a:rPr lang="en-US" sz="4999" dirty="0">
                <a:solidFill>
                  <a:srgbClr val="575D4D"/>
                </a:solidFill>
                <a:latin typeface="Roboto Condensed"/>
              </a:rPr>
              <a:t> ra </a:t>
            </a:r>
            <a:r>
              <a:rPr lang="en-US" sz="4999" dirty="0" err="1">
                <a:solidFill>
                  <a:srgbClr val="575D4D"/>
                </a:solidFill>
                <a:latin typeface="Roboto Condensed"/>
              </a:rPr>
              <a:t>những</a:t>
            </a:r>
            <a:r>
              <a:rPr lang="en-US" sz="4999" dirty="0">
                <a:solidFill>
                  <a:srgbClr val="575D4D"/>
                </a:solidFill>
                <a:latin typeface="Roboto Condensed"/>
              </a:rPr>
              <a:t> </a:t>
            </a:r>
            <a:r>
              <a:rPr lang="en-US" sz="4999" dirty="0" err="1">
                <a:solidFill>
                  <a:srgbClr val="575D4D"/>
                </a:solidFill>
                <a:latin typeface="Roboto Condensed"/>
              </a:rPr>
              <a:t>đặc</a:t>
            </a:r>
            <a:r>
              <a:rPr lang="en-US" sz="4999" dirty="0">
                <a:solidFill>
                  <a:srgbClr val="575D4D"/>
                </a:solidFill>
                <a:latin typeface="Roboto Condensed"/>
              </a:rPr>
              <a:t> </a:t>
            </a:r>
            <a:r>
              <a:rPr lang="en-US" sz="4999" dirty="0" err="1">
                <a:solidFill>
                  <a:srgbClr val="575D4D"/>
                </a:solidFill>
                <a:latin typeface="Roboto Condensed"/>
              </a:rPr>
              <a:t>điểm</a:t>
            </a:r>
            <a:r>
              <a:rPr lang="en-US" sz="4999" dirty="0">
                <a:solidFill>
                  <a:srgbClr val="575D4D"/>
                </a:solidFill>
                <a:latin typeface="Roboto Condensed"/>
              </a:rPr>
              <a:t> </a:t>
            </a:r>
            <a:r>
              <a:rPr lang="en-US" sz="4999" dirty="0" err="1">
                <a:solidFill>
                  <a:srgbClr val="575D4D"/>
                </a:solidFill>
                <a:latin typeface="Roboto Condensed"/>
              </a:rPr>
              <a:t>chứng</a:t>
            </a:r>
            <a:r>
              <a:rPr lang="en-US" sz="4999" dirty="0">
                <a:solidFill>
                  <a:srgbClr val="575D4D"/>
                </a:solidFill>
                <a:latin typeface="Roboto Condensed"/>
              </a:rPr>
              <a:t> </a:t>
            </a:r>
            <a:r>
              <a:rPr lang="en-US" sz="4999" dirty="0" err="1">
                <a:solidFill>
                  <a:srgbClr val="575D4D"/>
                </a:solidFill>
                <a:latin typeface="Roboto Condensed"/>
              </a:rPr>
              <a:t>minh</a:t>
            </a:r>
            <a:r>
              <a:rPr lang="en-US" sz="4999" dirty="0">
                <a:solidFill>
                  <a:srgbClr val="575D4D"/>
                </a:solidFill>
                <a:latin typeface="Roboto Condensed"/>
              </a:rPr>
              <a:t> </a:t>
            </a:r>
            <a:r>
              <a:rPr lang="en-US" sz="4999" dirty="0" err="1">
                <a:solidFill>
                  <a:srgbClr val="575D4D"/>
                </a:solidFill>
                <a:latin typeface="Roboto Condensed Bold Italics"/>
              </a:rPr>
              <a:t>Truyện</a:t>
            </a:r>
            <a:r>
              <a:rPr lang="en-US" sz="4999" dirty="0">
                <a:solidFill>
                  <a:srgbClr val="575D4D"/>
                </a:solidFill>
                <a:latin typeface="Roboto Condensed Bold Italics"/>
              </a:rPr>
              <a:t> </a:t>
            </a:r>
            <a:r>
              <a:rPr lang="en-US" sz="4999" dirty="0" err="1">
                <a:solidFill>
                  <a:srgbClr val="575D4D"/>
                </a:solidFill>
                <a:latin typeface="Roboto Condensed Bold Italics"/>
              </a:rPr>
              <a:t>Lục</a:t>
            </a:r>
            <a:r>
              <a:rPr lang="en-US" sz="4999" dirty="0">
                <a:solidFill>
                  <a:srgbClr val="575D4D"/>
                </a:solidFill>
                <a:latin typeface="Roboto Condensed Bold Italics"/>
              </a:rPr>
              <a:t> </a:t>
            </a:r>
            <a:r>
              <a:rPr lang="en-US" sz="4999" dirty="0" err="1">
                <a:solidFill>
                  <a:srgbClr val="575D4D"/>
                </a:solidFill>
                <a:latin typeface="Roboto Condensed Bold Italics"/>
              </a:rPr>
              <a:t>Vân</a:t>
            </a:r>
            <a:r>
              <a:rPr lang="en-US" sz="4999" dirty="0">
                <a:solidFill>
                  <a:srgbClr val="575D4D"/>
                </a:solidFill>
                <a:latin typeface="Roboto Condensed Bold Italics"/>
              </a:rPr>
              <a:t> </a:t>
            </a:r>
            <a:r>
              <a:rPr lang="en-US" sz="4999" dirty="0" err="1">
                <a:solidFill>
                  <a:srgbClr val="575D4D"/>
                </a:solidFill>
                <a:latin typeface="Roboto Condensed Bold Italics"/>
              </a:rPr>
              <a:t>Tiên</a:t>
            </a:r>
            <a:r>
              <a:rPr lang="en-US" sz="4999" dirty="0">
                <a:solidFill>
                  <a:srgbClr val="575D4D"/>
                </a:solidFill>
                <a:latin typeface="Roboto Condensed"/>
              </a:rPr>
              <a:t> </a:t>
            </a:r>
            <a:r>
              <a:rPr lang="en-US" sz="4999" dirty="0" err="1">
                <a:solidFill>
                  <a:srgbClr val="575D4D"/>
                </a:solidFill>
                <a:latin typeface="Roboto Condensed"/>
              </a:rPr>
              <a:t>của</a:t>
            </a:r>
            <a:r>
              <a:rPr lang="en-US" sz="4999" dirty="0">
                <a:solidFill>
                  <a:srgbClr val="575D4D"/>
                </a:solidFill>
                <a:latin typeface="Roboto Condensed"/>
              </a:rPr>
              <a:t> </a:t>
            </a:r>
            <a:r>
              <a:rPr lang="en-US" sz="4999" dirty="0" err="1">
                <a:solidFill>
                  <a:srgbClr val="575D4D"/>
                </a:solidFill>
                <a:latin typeface="Roboto Condensed"/>
              </a:rPr>
              <a:t>tác</a:t>
            </a:r>
            <a:r>
              <a:rPr lang="en-US" sz="4999" dirty="0">
                <a:solidFill>
                  <a:srgbClr val="575D4D"/>
                </a:solidFill>
                <a:latin typeface="Roboto Condensed"/>
              </a:rPr>
              <a:t> </a:t>
            </a:r>
            <a:r>
              <a:rPr lang="en-US" sz="4999" dirty="0" err="1">
                <a:solidFill>
                  <a:srgbClr val="575D4D"/>
                </a:solidFill>
                <a:latin typeface="Roboto Condensed"/>
              </a:rPr>
              <a:t>giả</a:t>
            </a:r>
            <a:r>
              <a:rPr lang="en-US" sz="4999" dirty="0">
                <a:solidFill>
                  <a:srgbClr val="575D4D"/>
                </a:solidFill>
                <a:latin typeface="Roboto Condensed"/>
              </a:rPr>
              <a:t> </a:t>
            </a:r>
            <a:r>
              <a:rPr lang="en-US" sz="4999" dirty="0" err="1">
                <a:solidFill>
                  <a:srgbClr val="575D4D"/>
                </a:solidFill>
                <a:latin typeface="Roboto Condensed"/>
              </a:rPr>
              <a:t>Nguyễn</a:t>
            </a:r>
            <a:r>
              <a:rPr lang="en-US" sz="4999" dirty="0">
                <a:solidFill>
                  <a:srgbClr val="575D4D"/>
                </a:solidFill>
                <a:latin typeface="Roboto Condensed"/>
              </a:rPr>
              <a:t> </a:t>
            </a:r>
            <a:r>
              <a:rPr lang="en-US" sz="4999" dirty="0" err="1">
                <a:solidFill>
                  <a:srgbClr val="575D4D"/>
                </a:solidFill>
                <a:latin typeface="Roboto Condensed"/>
              </a:rPr>
              <a:t>Đình</a:t>
            </a:r>
            <a:r>
              <a:rPr lang="en-US" sz="4999" dirty="0">
                <a:solidFill>
                  <a:srgbClr val="575D4D"/>
                </a:solidFill>
                <a:latin typeface="Roboto Condensed"/>
              </a:rPr>
              <a:t> </a:t>
            </a:r>
            <a:r>
              <a:rPr lang="en-US" sz="4999" dirty="0" err="1">
                <a:solidFill>
                  <a:srgbClr val="575D4D"/>
                </a:solidFill>
                <a:latin typeface="Roboto Condensed"/>
              </a:rPr>
              <a:t>Chiểu</a:t>
            </a:r>
            <a:r>
              <a:rPr lang="en-US" sz="4999" dirty="0">
                <a:solidFill>
                  <a:srgbClr val="575D4D"/>
                </a:solidFill>
                <a:latin typeface="Roboto Condensed"/>
              </a:rPr>
              <a:t> </a:t>
            </a:r>
            <a:r>
              <a:rPr lang="en-US" sz="4999" dirty="0" err="1">
                <a:solidFill>
                  <a:srgbClr val="575D4D"/>
                </a:solidFill>
                <a:latin typeface="Roboto Condensed"/>
              </a:rPr>
              <a:t>là</a:t>
            </a:r>
            <a:r>
              <a:rPr lang="en-US" sz="4999" dirty="0">
                <a:solidFill>
                  <a:srgbClr val="575D4D"/>
                </a:solidFill>
                <a:latin typeface="Roboto Condensed"/>
              </a:rPr>
              <a:t> </a:t>
            </a:r>
            <a:r>
              <a:rPr lang="en-US" sz="4999" dirty="0" err="1">
                <a:solidFill>
                  <a:srgbClr val="575D4D"/>
                </a:solidFill>
                <a:latin typeface="Roboto Condensed"/>
              </a:rPr>
              <a:t>truyện</a:t>
            </a:r>
            <a:r>
              <a:rPr lang="en-US" sz="4999" dirty="0">
                <a:solidFill>
                  <a:srgbClr val="575D4D"/>
                </a:solidFill>
                <a:latin typeface="Roboto Condensed"/>
              </a:rPr>
              <a:t> </a:t>
            </a:r>
            <a:r>
              <a:rPr lang="en-US" sz="4999" dirty="0" err="1">
                <a:solidFill>
                  <a:srgbClr val="575D4D"/>
                </a:solidFill>
                <a:latin typeface="Roboto Condensed"/>
              </a:rPr>
              <a:t>thơ</a:t>
            </a:r>
            <a:r>
              <a:rPr lang="en-US" sz="4999" dirty="0">
                <a:solidFill>
                  <a:srgbClr val="575D4D"/>
                </a:solidFill>
                <a:latin typeface="Roboto Condensed"/>
              </a:rPr>
              <a:t> </a:t>
            </a:r>
            <a:r>
              <a:rPr lang="en-US" sz="4999" dirty="0" err="1">
                <a:solidFill>
                  <a:srgbClr val="575D4D"/>
                </a:solidFill>
                <a:latin typeface="Roboto Condensed"/>
              </a:rPr>
              <a:t>Nôm</a:t>
            </a:r>
            <a:r>
              <a:rPr lang="en-US" sz="4999" dirty="0">
                <a:solidFill>
                  <a:srgbClr val="575D4D"/>
                </a:solidFill>
                <a:latin typeface="Roboto Condensed"/>
              </a:rPr>
              <a:t>.</a:t>
            </a:r>
          </a:p>
        </p:txBody>
      </p:sp>
      <p:sp>
        <p:nvSpPr>
          <p:cNvPr id="9" name="Freeform 9"/>
          <p:cNvSpPr/>
          <p:nvPr/>
        </p:nvSpPr>
        <p:spPr>
          <a:xfrm>
            <a:off x="-282834" y="-84123"/>
            <a:ext cx="3438312" cy="1455184"/>
          </a:xfrm>
          <a:custGeom>
            <a:avLst/>
            <a:gdLst/>
            <a:ahLst/>
            <a:cxnLst/>
            <a:rect l="l" t="t" r="r" b="b"/>
            <a:pathLst>
              <a:path w="3438312" h="1455184">
                <a:moveTo>
                  <a:pt x="0" y="0"/>
                </a:moveTo>
                <a:lnTo>
                  <a:pt x="3438312" y="0"/>
                </a:lnTo>
                <a:lnTo>
                  <a:pt x="3438312" y="1455184"/>
                </a:lnTo>
                <a:lnTo>
                  <a:pt x="0" y="1455184"/>
                </a:lnTo>
                <a:lnTo>
                  <a:pt x="0" y="0"/>
                </a:lnTo>
                <a:close/>
              </a:path>
            </a:pathLst>
          </a:custGeom>
          <a:blipFill>
            <a:blip r:embed="rId9"/>
            <a:stretch>
              <a:fillRect/>
            </a:stretch>
          </a:blipFill>
        </p:spPr>
      </p:sp>
      <p:sp>
        <p:nvSpPr>
          <p:cNvPr id="10" name="Freeform 10"/>
          <p:cNvSpPr/>
          <p:nvPr/>
        </p:nvSpPr>
        <p:spPr>
          <a:xfrm>
            <a:off x="15987518" y="254606"/>
            <a:ext cx="2116214" cy="1231970"/>
          </a:xfrm>
          <a:custGeom>
            <a:avLst/>
            <a:gdLst/>
            <a:ahLst/>
            <a:cxnLst/>
            <a:rect l="l" t="t" r="r" b="b"/>
            <a:pathLst>
              <a:path w="2116214" h="1231970">
                <a:moveTo>
                  <a:pt x="0" y="0"/>
                </a:moveTo>
                <a:lnTo>
                  <a:pt x="2116214" y="0"/>
                </a:lnTo>
                <a:lnTo>
                  <a:pt x="2116214" y="1231970"/>
                </a:lnTo>
                <a:lnTo>
                  <a:pt x="0" y="1231970"/>
                </a:lnTo>
                <a:lnTo>
                  <a:pt x="0" y="0"/>
                </a:lnTo>
                <a:close/>
              </a:path>
            </a:pathLst>
          </a:custGeom>
          <a:blipFill>
            <a:blip r:embed="rId10"/>
            <a:stretch>
              <a:fillRect/>
            </a:stretch>
          </a:blipFill>
        </p:spPr>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a:stretch>
          </a:blipFill>
        </p:spPr>
      </p:sp>
      <p:sp>
        <p:nvSpPr>
          <p:cNvPr id="3" name="Freeform 3"/>
          <p:cNvSpPr/>
          <p:nvPr/>
        </p:nvSpPr>
        <p:spPr>
          <a:xfrm flipH="1">
            <a:off x="14507861" y="2353750"/>
            <a:ext cx="4361204" cy="6904550"/>
          </a:xfrm>
          <a:custGeom>
            <a:avLst/>
            <a:gdLst/>
            <a:ahLst/>
            <a:cxnLst/>
            <a:rect l="l" t="t" r="r" b="b"/>
            <a:pathLst>
              <a:path w="4361204" h="6904550">
                <a:moveTo>
                  <a:pt x="4361204" y="0"/>
                </a:moveTo>
                <a:lnTo>
                  <a:pt x="0" y="0"/>
                </a:lnTo>
                <a:lnTo>
                  <a:pt x="0" y="6904550"/>
                </a:lnTo>
                <a:lnTo>
                  <a:pt x="4361204" y="6904550"/>
                </a:lnTo>
                <a:lnTo>
                  <a:pt x="4361204" y="0"/>
                </a:lnTo>
                <a:close/>
              </a:path>
            </a:pathLst>
          </a:custGeom>
          <a:blipFill>
            <a:blip r:embed="rId4"/>
            <a:stretch>
              <a:fillRect/>
            </a:stretch>
          </a:blipFill>
        </p:spPr>
      </p:sp>
      <p:sp>
        <p:nvSpPr>
          <p:cNvPr id="4" name="Freeform 4"/>
          <p:cNvSpPr/>
          <p:nvPr/>
        </p:nvSpPr>
        <p:spPr>
          <a:xfrm>
            <a:off x="-469370" y="-706102"/>
            <a:ext cx="3469601" cy="3469604"/>
          </a:xfrm>
          <a:custGeom>
            <a:avLst/>
            <a:gdLst/>
            <a:ahLst/>
            <a:cxnLst/>
            <a:rect l="l" t="t" r="r" b="b"/>
            <a:pathLst>
              <a:path w="3469601" h="3469604">
                <a:moveTo>
                  <a:pt x="0" y="0"/>
                </a:moveTo>
                <a:lnTo>
                  <a:pt x="3469601" y="0"/>
                </a:lnTo>
                <a:lnTo>
                  <a:pt x="3469601" y="3469604"/>
                </a:lnTo>
                <a:lnTo>
                  <a:pt x="0" y="3469604"/>
                </a:lnTo>
                <a:lnTo>
                  <a:pt x="0" y="0"/>
                </a:lnTo>
                <a:close/>
              </a:path>
            </a:pathLst>
          </a:custGeom>
          <a:blipFill>
            <a:blip r:embed="rId5"/>
            <a:stretch>
              <a:fillRect/>
            </a:stretch>
          </a:blipFill>
        </p:spPr>
      </p:sp>
      <p:sp>
        <p:nvSpPr>
          <p:cNvPr id="5" name="Freeform 5"/>
          <p:cNvSpPr/>
          <p:nvPr/>
        </p:nvSpPr>
        <p:spPr>
          <a:xfrm flipH="1">
            <a:off x="8825290" y="5143500"/>
            <a:ext cx="9764003" cy="5280187"/>
          </a:xfrm>
          <a:custGeom>
            <a:avLst/>
            <a:gdLst/>
            <a:ahLst/>
            <a:cxnLst/>
            <a:rect l="l" t="t" r="r" b="b"/>
            <a:pathLst>
              <a:path w="9764003" h="5280187">
                <a:moveTo>
                  <a:pt x="9764003" y="0"/>
                </a:moveTo>
                <a:lnTo>
                  <a:pt x="0" y="0"/>
                </a:lnTo>
                <a:lnTo>
                  <a:pt x="0" y="5280187"/>
                </a:lnTo>
                <a:lnTo>
                  <a:pt x="9764003" y="5280187"/>
                </a:lnTo>
                <a:lnTo>
                  <a:pt x="9764003" y="0"/>
                </a:lnTo>
                <a:close/>
              </a:path>
            </a:pathLst>
          </a:custGeom>
          <a:blipFill>
            <a:blip r:embed="rId6"/>
            <a:stretch>
              <a:fillRect l="-419" r="-429"/>
            </a:stretch>
          </a:blipFill>
        </p:spPr>
      </p:sp>
      <p:sp>
        <p:nvSpPr>
          <p:cNvPr id="6" name="Freeform 6"/>
          <p:cNvSpPr/>
          <p:nvPr/>
        </p:nvSpPr>
        <p:spPr>
          <a:xfrm>
            <a:off x="1573788" y="1121780"/>
            <a:ext cx="2116214" cy="1231970"/>
          </a:xfrm>
          <a:custGeom>
            <a:avLst/>
            <a:gdLst/>
            <a:ahLst/>
            <a:cxnLst/>
            <a:rect l="l" t="t" r="r" b="b"/>
            <a:pathLst>
              <a:path w="2116214" h="1231970">
                <a:moveTo>
                  <a:pt x="0" y="0"/>
                </a:moveTo>
                <a:lnTo>
                  <a:pt x="2116214" y="0"/>
                </a:lnTo>
                <a:lnTo>
                  <a:pt x="2116214" y="1231970"/>
                </a:lnTo>
                <a:lnTo>
                  <a:pt x="0" y="1231970"/>
                </a:lnTo>
                <a:lnTo>
                  <a:pt x="0" y="0"/>
                </a:lnTo>
                <a:close/>
              </a:path>
            </a:pathLst>
          </a:custGeom>
          <a:blipFill>
            <a:blip r:embed="rId7"/>
            <a:stretch>
              <a:fillRect/>
            </a:stretch>
          </a:blipFill>
        </p:spPr>
      </p:sp>
      <p:sp>
        <p:nvSpPr>
          <p:cNvPr id="8" name="TextBox 8"/>
          <p:cNvSpPr txBox="1"/>
          <p:nvPr/>
        </p:nvSpPr>
        <p:spPr>
          <a:xfrm>
            <a:off x="755677" y="2668252"/>
            <a:ext cx="14222405" cy="1619250"/>
          </a:xfrm>
          <a:prstGeom prst="rect">
            <a:avLst/>
          </a:prstGeom>
        </p:spPr>
        <p:txBody>
          <a:bodyPr lIns="0" tIns="0" rIns="0" bIns="0" rtlCol="0" anchor="t">
            <a:spAutoFit/>
          </a:bodyPr>
          <a:lstStyle/>
          <a:p>
            <a:pPr algn="l">
              <a:lnSpc>
                <a:spcPts val="12008"/>
              </a:lnSpc>
            </a:pPr>
            <a:r>
              <a:rPr lang="en-US" sz="10006">
                <a:solidFill>
                  <a:srgbClr val="B22033"/>
                </a:solidFill>
                <a:latin typeface="#9Slide05 SVNLifehack Script"/>
              </a:rPr>
              <a:t>Xin chào và hẹn gặp lại !</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flipH="1">
            <a:off x="0" y="0"/>
            <a:ext cx="18288000"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3"/>
            <a:stretch>
              <a:fillRect/>
            </a:stretch>
          </a:blipFill>
        </p:spPr>
      </p:sp>
      <p:sp>
        <p:nvSpPr>
          <p:cNvPr id="3" name="Freeform 3"/>
          <p:cNvSpPr/>
          <p:nvPr/>
        </p:nvSpPr>
        <p:spPr>
          <a:xfrm flipH="1">
            <a:off x="-4699500" y="4857500"/>
            <a:ext cx="6760648" cy="3425500"/>
          </a:xfrm>
          <a:custGeom>
            <a:avLst/>
            <a:gdLst/>
            <a:ahLst/>
            <a:cxnLst/>
            <a:rect l="l" t="t" r="r" b="b"/>
            <a:pathLst>
              <a:path w="6760648" h="3425500">
                <a:moveTo>
                  <a:pt x="6760648" y="0"/>
                </a:moveTo>
                <a:lnTo>
                  <a:pt x="0" y="0"/>
                </a:lnTo>
                <a:lnTo>
                  <a:pt x="0" y="3425500"/>
                </a:lnTo>
                <a:lnTo>
                  <a:pt x="6760648" y="3425500"/>
                </a:lnTo>
                <a:lnTo>
                  <a:pt x="6760648" y="0"/>
                </a:lnTo>
                <a:close/>
              </a:path>
            </a:pathLst>
          </a:custGeom>
          <a:blipFill>
            <a:blip r:embed="rId4"/>
            <a:stretch>
              <a:fillRect/>
            </a:stretch>
          </a:blipFill>
        </p:spPr>
      </p:sp>
      <p:sp>
        <p:nvSpPr>
          <p:cNvPr id="4" name="Freeform 4"/>
          <p:cNvSpPr/>
          <p:nvPr/>
        </p:nvSpPr>
        <p:spPr>
          <a:xfrm flipH="1">
            <a:off x="14873000" y="2028968"/>
            <a:ext cx="3977118" cy="2176158"/>
          </a:xfrm>
          <a:custGeom>
            <a:avLst/>
            <a:gdLst/>
            <a:ahLst/>
            <a:cxnLst/>
            <a:rect l="l" t="t" r="r" b="b"/>
            <a:pathLst>
              <a:path w="3977118" h="2176158">
                <a:moveTo>
                  <a:pt x="3977118" y="0"/>
                </a:moveTo>
                <a:lnTo>
                  <a:pt x="0" y="0"/>
                </a:lnTo>
                <a:lnTo>
                  <a:pt x="0" y="2176158"/>
                </a:lnTo>
                <a:lnTo>
                  <a:pt x="3977118" y="2176158"/>
                </a:lnTo>
                <a:lnTo>
                  <a:pt x="3977118" y="0"/>
                </a:lnTo>
                <a:close/>
              </a:path>
            </a:pathLst>
          </a:custGeom>
          <a:blipFill>
            <a:blip r:embed="rId5"/>
            <a:stretch>
              <a:fillRect/>
            </a:stretch>
          </a:blipFill>
        </p:spPr>
      </p:sp>
      <p:sp>
        <p:nvSpPr>
          <p:cNvPr id="5" name="Freeform 5"/>
          <p:cNvSpPr/>
          <p:nvPr/>
        </p:nvSpPr>
        <p:spPr>
          <a:xfrm flipH="1">
            <a:off x="-178339" y="4648866"/>
            <a:ext cx="21971648" cy="8303952"/>
          </a:xfrm>
          <a:custGeom>
            <a:avLst/>
            <a:gdLst/>
            <a:ahLst/>
            <a:cxnLst/>
            <a:rect l="l" t="t" r="r" b="b"/>
            <a:pathLst>
              <a:path w="21971648" h="8303952">
                <a:moveTo>
                  <a:pt x="21971648" y="0"/>
                </a:moveTo>
                <a:lnTo>
                  <a:pt x="0" y="0"/>
                </a:lnTo>
                <a:lnTo>
                  <a:pt x="0" y="8303952"/>
                </a:lnTo>
                <a:lnTo>
                  <a:pt x="21971648" y="8303952"/>
                </a:lnTo>
                <a:lnTo>
                  <a:pt x="21971648" y="0"/>
                </a:lnTo>
                <a:close/>
              </a:path>
            </a:pathLst>
          </a:custGeom>
          <a:blipFill>
            <a:blip r:embed="rId6"/>
            <a:stretch>
              <a:fillRect/>
            </a:stretch>
          </a:blipFill>
        </p:spPr>
      </p:sp>
      <p:sp>
        <p:nvSpPr>
          <p:cNvPr id="6" name="TextBox 6"/>
          <p:cNvSpPr txBox="1"/>
          <p:nvPr/>
        </p:nvSpPr>
        <p:spPr>
          <a:xfrm>
            <a:off x="1486111" y="1600200"/>
            <a:ext cx="13808173" cy="3543300"/>
          </a:xfrm>
          <a:prstGeom prst="rect">
            <a:avLst/>
          </a:prstGeom>
        </p:spPr>
        <p:txBody>
          <a:bodyPr lIns="0" tIns="0" rIns="0" bIns="0" rtlCol="0" anchor="t">
            <a:spAutoFit/>
          </a:bodyPr>
          <a:lstStyle/>
          <a:p>
            <a:pPr algn="l">
              <a:lnSpc>
                <a:spcPts val="13952"/>
              </a:lnSpc>
            </a:pPr>
            <a:r>
              <a:rPr lang="en-US" sz="11627">
                <a:solidFill>
                  <a:srgbClr val="B22033"/>
                </a:solidFill>
                <a:latin typeface="ThuphapCongthuy"/>
              </a:rPr>
              <a:t>Phần 1.</a:t>
            </a:r>
          </a:p>
          <a:p>
            <a:pPr algn="l">
              <a:lnSpc>
                <a:spcPts val="13952"/>
              </a:lnSpc>
            </a:pPr>
            <a:r>
              <a:rPr lang="en-US" sz="11627">
                <a:solidFill>
                  <a:srgbClr val="473B3B"/>
                </a:solidFill>
                <a:latin typeface="ThuphapCongthuy"/>
              </a:rPr>
              <a:t>Tri thức Ngữ văn</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flipH="1">
            <a:off x="129126" y="300233"/>
            <a:ext cx="18288000"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3"/>
            <a:stretch>
              <a:fillRect/>
            </a:stretch>
          </a:blipFill>
        </p:spPr>
      </p:sp>
      <p:sp>
        <p:nvSpPr>
          <p:cNvPr id="3" name="Freeform 3"/>
          <p:cNvSpPr/>
          <p:nvPr/>
        </p:nvSpPr>
        <p:spPr>
          <a:xfrm flipH="1">
            <a:off x="-4699500" y="4857500"/>
            <a:ext cx="6760648" cy="3425500"/>
          </a:xfrm>
          <a:custGeom>
            <a:avLst/>
            <a:gdLst/>
            <a:ahLst/>
            <a:cxnLst/>
            <a:rect l="l" t="t" r="r" b="b"/>
            <a:pathLst>
              <a:path w="6760648" h="3425500">
                <a:moveTo>
                  <a:pt x="6760648" y="0"/>
                </a:moveTo>
                <a:lnTo>
                  <a:pt x="0" y="0"/>
                </a:lnTo>
                <a:lnTo>
                  <a:pt x="0" y="3425500"/>
                </a:lnTo>
                <a:lnTo>
                  <a:pt x="6760648" y="3425500"/>
                </a:lnTo>
                <a:lnTo>
                  <a:pt x="6760648" y="0"/>
                </a:lnTo>
                <a:close/>
              </a:path>
            </a:pathLst>
          </a:custGeom>
          <a:blipFill>
            <a:blip r:embed="rId4"/>
            <a:stretch>
              <a:fillRect/>
            </a:stretch>
          </a:blipFill>
        </p:spPr>
      </p:sp>
      <p:sp>
        <p:nvSpPr>
          <p:cNvPr id="4" name="Freeform 4"/>
          <p:cNvSpPr/>
          <p:nvPr/>
        </p:nvSpPr>
        <p:spPr>
          <a:xfrm flipH="1">
            <a:off x="14851479" y="669088"/>
            <a:ext cx="3977118" cy="2176158"/>
          </a:xfrm>
          <a:custGeom>
            <a:avLst/>
            <a:gdLst/>
            <a:ahLst/>
            <a:cxnLst/>
            <a:rect l="l" t="t" r="r" b="b"/>
            <a:pathLst>
              <a:path w="3977118" h="2176158">
                <a:moveTo>
                  <a:pt x="3977118" y="0"/>
                </a:moveTo>
                <a:lnTo>
                  <a:pt x="0" y="0"/>
                </a:lnTo>
                <a:lnTo>
                  <a:pt x="0" y="2176158"/>
                </a:lnTo>
                <a:lnTo>
                  <a:pt x="3977118" y="2176158"/>
                </a:lnTo>
                <a:lnTo>
                  <a:pt x="3977118" y="0"/>
                </a:lnTo>
                <a:close/>
              </a:path>
            </a:pathLst>
          </a:custGeom>
          <a:blipFill>
            <a:blip r:embed="rId5"/>
            <a:stretch>
              <a:fillRect/>
            </a:stretch>
          </a:blipFill>
        </p:spPr>
      </p:sp>
      <p:sp>
        <p:nvSpPr>
          <p:cNvPr id="5" name="TextBox 5"/>
          <p:cNvSpPr txBox="1"/>
          <p:nvPr/>
        </p:nvSpPr>
        <p:spPr>
          <a:xfrm>
            <a:off x="2061148" y="1028700"/>
            <a:ext cx="11355289" cy="1456934"/>
          </a:xfrm>
          <a:prstGeom prst="rect">
            <a:avLst/>
          </a:prstGeom>
        </p:spPr>
        <p:txBody>
          <a:bodyPr lIns="0" tIns="0" rIns="0" bIns="0" rtlCol="0" anchor="t">
            <a:spAutoFit/>
          </a:bodyPr>
          <a:lstStyle/>
          <a:p>
            <a:pPr algn="l">
              <a:lnSpc>
                <a:spcPts val="11474"/>
              </a:lnSpc>
            </a:pPr>
            <a:r>
              <a:rPr lang="en-US" sz="9561">
                <a:solidFill>
                  <a:srgbClr val="B22033"/>
                </a:solidFill>
                <a:latin typeface="ThuphapCongthuy"/>
              </a:rPr>
              <a:t>Mục tiêu bài học</a:t>
            </a:r>
          </a:p>
        </p:txBody>
      </p:sp>
      <p:sp>
        <p:nvSpPr>
          <p:cNvPr id="6" name="TextBox 6"/>
          <p:cNvSpPr txBox="1"/>
          <p:nvPr/>
        </p:nvSpPr>
        <p:spPr>
          <a:xfrm>
            <a:off x="1213257" y="2910719"/>
            <a:ext cx="16119736" cy="5941953"/>
          </a:xfrm>
          <a:prstGeom prst="rect">
            <a:avLst/>
          </a:prstGeom>
        </p:spPr>
        <p:txBody>
          <a:bodyPr lIns="0" tIns="0" rIns="0" bIns="0" rtlCol="0" anchor="t">
            <a:spAutoFit/>
          </a:bodyPr>
          <a:lstStyle/>
          <a:p>
            <a:pPr marL="1195454" lvl="1" indent="-597727" algn="just">
              <a:lnSpc>
                <a:spcPts val="7751"/>
              </a:lnSpc>
              <a:buFont typeface="Arial"/>
              <a:buChar char="•"/>
            </a:pPr>
            <a:r>
              <a:rPr lang="en-US" sz="5537" dirty="0" err="1">
                <a:solidFill>
                  <a:srgbClr val="000000"/>
                </a:solidFill>
                <a:latin typeface="#9Slide05 Braxton Regular 2"/>
              </a:rPr>
              <a:t>Nhận</a:t>
            </a:r>
            <a:r>
              <a:rPr lang="en-US" sz="5537" dirty="0">
                <a:solidFill>
                  <a:srgbClr val="000000"/>
                </a:solidFill>
                <a:latin typeface="#9Slide05 Braxton Regular 2"/>
              </a:rPr>
              <a:t> </a:t>
            </a:r>
            <a:r>
              <a:rPr lang="en-US" sz="5537" dirty="0" err="1">
                <a:solidFill>
                  <a:srgbClr val="000000"/>
                </a:solidFill>
                <a:latin typeface="#9Slide05 Braxton Regular 2"/>
              </a:rPr>
              <a:t>biết</a:t>
            </a:r>
            <a:r>
              <a:rPr lang="en-US" sz="5537" dirty="0">
                <a:solidFill>
                  <a:srgbClr val="000000"/>
                </a:solidFill>
                <a:latin typeface="#9Slide05 Braxton Regular 2"/>
              </a:rPr>
              <a:t> </a:t>
            </a:r>
            <a:r>
              <a:rPr lang="en-US" sz="5537" dirty="0" err="1">
                <a:solidFill>
                  <a:srgbClr val="000000"/>
                </a:solidFill>
                <a:latin typeface="#9Slide05 Braxton Regular 2"/>
              </a:rPr>
              <a:t>và</a:t>
            </a:r>
            <a:r>
              <a:rPr lang="en-US" sz="5537" dirty="0">
                <a:solidFill>
                  <a:srgbClr val="000000"/>
                </a:solidFill>
                <a:latin typeface="#9Slide05 Braxton Regular 2"/>
              </a:rPr>
              <a:t> </a:t>
            </a:r>
            <a:r>
              <a:rPr lang="en-US" sz="5537" dirty="0" err="1">
                <a:solidFill>
                  <a:srgbClr val="000000"/>
                </a:solidFill>
                <a:latin typeface="#9Slide05 Braxton Regular 2"/>
              </a:rPr>
              <a:t>phân</a:t>
            </a:r>
            <a:r>
              <a:rPr lang="en-US" sz="5537" dirty="0">
                <a:solidFill>
                  <a:srgbClr val="000000"/>
                </a:solidFill>
                <a:latin typeface="#9Slide05 Braxton Regular 2"/>
              </a:rPr>
              <a:t> </a:t>
            </a:r>
            <a:r>
              <a:rPr lang="en-US" sz="5537" dirty="0" err="1">
                <a:solidFill>
                  <a:srgbClr val="000000"/>
                </a:solidFill>
                <a:latin typeface="#9Slide05 Braxton Regular 2"/>
              </a:rPr>
              <a:t>tích</a:t>
            </a:r>
            <a:r>
              <a:rPr lang="en-US" sz="5537" dirty="0">
                <a:solidFill>
                  <a:srgbClr val="000000"/>
                </a:solidFill>
                <a:latin typeface="#9Slide05 Braxton Regular 2"/>
              </a:rPr>
              <a:t> </a:t>
            </a:r>
            <a:r>
              <a:rPr lang="en-US" sz="5537" dirty="0" err="1">
                <a:solidFill>
                  <a:srgbClr val="000000"/>
                </a:solidFill>
                <a:latin typeface="#9Slide05 Braxton Regular 2"/>
              </a:rPr>
              <a:t>được</a:t>
            </a:r>
            <a:r>
              <a:rPr lang="en-US" sz="5537" dirty="0">
                <a:solidFill>
                  <a:srgbClr val="000000"/>
                </a:solidFill>
                <a:latin typeface="#9Slide05 Braxton Regular 2"/>
              </a:rPr>
              <a:t> </a:t>
            </a:r>
            <a:r>
              <a:rPr lang="en-US" sz="5537" dirty="0" err="1">
                <a:solidFill>
                  <a:srgbClr val="000000"/>
                </a:solidFill>
                <a:latin typeface="#9Slide05 Braxton Regular 2"/>
              </a:rPr>
              <a:t>chủ</a:t>
            </a:r>
            <a:r>
              <a:rPr lang="en-US" sz="5537" dirty="0">
                <a:solidFill>
                  <a:srgbClr val="000000"/>
                </a:solidFill>
                <a:latin typeface="#9Slide05 Braxton Regular 2"/>
              </a:rPr>
              <a:t> </a:t>
            </a:r>
            <a:r>
              <a:rPr lang="en-US" sz="5537" dirty="0" err="1">
                <a:solidFill>
                  <a:srgbClr val="000000"/>
                </a:solidFill>
                <a:latin typeface="#9Slide05 Braxton Regular 2"/>
              </a:rPr>
              <a:t>đề</a:t>
            </a:r>
            <a:r>
              <a:rPr lang="en-US" sz="5537" dirty="0">
                <a:solidFill>
                  <a:srgbClr val="000000"/>
                </a:solidFill>
                <a:latin typeface="#9Slide05 Braxton Regular 2"/>
              </a:rPr>
              <a:t>, </a:t>
            </a:r>
            <a:r>
              <a:rPr lang="en-US" sz="5537" dirty="0" err="1">
                <a:solidFill>
                  <a:srgbClr val="000000"/>
                </a:solidFill>
                <a:latin typeface="#9Slide05 Braxton Regular 2"/>
              </a:rPr>
              <a:t>tư</a:t>
            </a:r>
            <a:r>
              <a:rPr lang="en-US" sz="5537" dirty="0">
                <a:solidFill>
                  <a:srgbClr val="000000"/>
                </a:solidFill>
                <a:latin typeface="#9Slide05 Braxton Regular 2"/>
              </a:rPr>
              <a:t> </a:t>
            </a:r>
            <a:r>
              <a:rPr lang="en-US" sz="5537" dirty="0" err="1">
                <a:solidFill>
                  <a:srgbClr val="000000"/>
                </a:solidFill>
                <a:latin typeface="#9Slide05 Braxton Regular 2"/>
              </a:rPr>
              <a:t>tưởng</a:t>
            </a:r>
            <a:r>
              <a:rPr lang="en-US" sz="5537" dirty="0">
                <a:solidFill>
                  <a:srgbClr val="000000"/>
                </a:solidFill>
                <a:latin typeface="#9Slide05 Braxton Regular 2"/>
              </a:rPr>
              <a:t>, </a:t>
            </a:r>
            <a:r>
              <a:rPr lang="en-US" sz="5537" dirty="0" err="1">
                <a:solidFill>
                  <a:srgbClr val="000000"/>
                </a:solidFill>
                <a:latin typeface="#9Slide05 Braxton Regular 2"/>
              </a:rPr>
              <a:t>thông</a:t>
            </a:r>
            <a:r>
              <a:rPr lang="en-US" sz="5537" dirty="0">
                <a:solidFill>
                  <a:srgbClr val="000000"/>
                </a:solidFill>
                <a:latin typeface="#9Slide05 Braxton Regular 2"/>
              </a:rPr>
              <a:t> </a:t>
            </a:r>
            <a:r>
              <a:rPr lang="en-US" sz="5537" dirty="0" err="1">
                <a:solidFill>
                  <a:srgbClr val="000000"/>
                </a:solidFill>
                <a:latin typeface="#9Slide05 Braxton Regular 2"/>
              </a:rPr>
              <a:t>điệp</a:t>
            </a:r>
            <a:r>
              <a:rPr lang="en-US" sz="5537" dirty="0">
                <a:solidFill>
                  <a:srgbClr val="000000"/>
                </a:solidFill>
                <a:latin typeface="#9Slide05 Braxton Regular 2"/>
              </a:rPr>
              <a:t> </a:t>
            </a:r>
            <a:r>
              <a:rPr lang="en-US" sz="5537" dirty="0" err="1">
                <a:solidFill>
                  <a:srgbClr val="000000"/>
                </a:solidFill>
                <a:latin typeface="#9Slide05 Braxton Regular 2"/>
              </a:rPr>
              <a:t>mà</a:t>
            </a:r>
            <a:r>
              <a:rPr lang="en-US" sz="5537" dirty="0">
                <a:solidFill>
                  <a:srgbClr val="000000"/>
                </a:solidFill>
                <a:latin typeface="#9Slide05 Braxton Regular 2"/>
              </a:rPr>
              <a:t> </a:t>
            </a:r>
            <a:r>
              <a:rPr lang="en-US" sz="5537" dirty="0" err="1">
                <a:solidFill>
                  <a:srgbClr val="000000"/>
                </a:solidFill>
                <a:latin typeface="#9Slide05 Braxton Regular 2"/>
              </a:rPr>
              <a:t>văn</a:t>
            </a:r>
            <a:r>
              <a:rPr lang="en-US" sz="5537" dirty="0">
                <a:solidFill>
                  <a:srgbClr val="000000"/>
                </a:solidFill>
                <a:latin typeface="#9Slide05 Braxton Regular 2"/>
              </a:rPr>
              <a:t> </a:t>
            </a:r>
            <a:r>
              <a:rPr lang="en-US" sz="5537" dirty="0" err="1">
                <a:solidFill>
                  <a:srgbClr val="000000"/>
                </a:solidFill>
                <a:latin typeface="#9Slide05 Braxton Regular 2"/>
              </a:rPr>
              <a:t>bản</a:t>
            </a:r>
            <a:r>
              <a:rPr lang="en-US" sz="5537" dirty="0">
                <a:solidFill>
                  <a:srgbClr val="000000"/>
                </a:solidFill>
                <a:latin typeface="#9Slide05 Braxton Regular 2"/>
              </a:rPr>
              <a:t> </a:t>
            </a:r>
            <a:r>
              <a:rPr lang="en-US" sz="5537" dirty="0" err="1">
                <a:solidFill>
                  <a:srgbClr val="000000"/>
                </a:solidFill>
                <a:latin typeface="#9Slide05 Braxton Regular 2"/>
              </a:rPr>
              <a:t>truyện</a:t>
            </a:r>
            <a:r>
              <a:rPr lang="en-US" sz="5537" dirty="0">
                <a:solidFill>
                  <a:srgbClr val="000000"/>
                </a:solidFill>
                <a:latin typeface="#9Slide05 Braxton Regular 2"/>
              </a:rPr>
              <a:t> </a:t>
            </a:r>
            <a:r>
              <a:rPr lang="en-US" sz="5537" dirty="0" err="1">
                <a:solidFill>
                  <a:srgbClr val="000000"/>
                </a:solidFill>
                <a:latin typeface="#9Slide05 Braxton Regular 2"/>
              </a:rPr>
              <a:t>thơ</a:t>
            </a:r>
            <a:r>
              <a:rPr lang="en-US" sz="5537" dirty="0">
                <a:solidFill>
                  <a:srgbClr val="000000"/>
                </a:solidFill>
                <a:latin typeface="#9Slide05 Braxton Regular 2"/>
              </a:rPr>
              <a:t> </a:t>
            </a:r>
            <a:r>
              <a:rPr lang="en-US" sz="5537" dirty="0" err="1">
                <a:solidFill>
                  <a:srgbClr val="000000"/>
                </a:solidFill>
                <a:latin typeface="#9Slide05 Braxton Regular 2"/>
              </a:rPr>
              <a:t>Nôm</a:t>
            </a:r>
            <a:r>
              <a:rPr lang="en-US" sz="5537" dirty="0">
                <a:solidFill>
                  <a:srgbClr val="000000"/>
                </a:solidFill>
                <a:latin typeface="#9Slide05 Braxton Regular 2"/>
              </a:rPr>
              <a:t> </a:t>
            </a:r>
            <a:r>
              <a:rPr lang="en-US" sz="5537" dirty="0" err="1">
                <a:solidFill>
                  <a:srgbClr val="000000"/>
                </a:solidFill>
                <a:latin typeface="#9Slide05 Braxton Regular 2"/>
              </a:rPr>
              <a:t>muốn</a:t>
            </a:r>
            <a:r>
              <a:rPr lang="en-US" sz="5537" dirty="0">
                <a:solidFill>
                  <a:srgbClr val="000000"/>
                </a:solidFill>
                <a:latin typeface="#9Slide05 Braxton Regular 2"/>
              </a:rPr>
              <a:t> </a:t>
            </a:r>
            <a:r>
              <a:rPr lang="en-US" sz="5537" dirty="0" err="1">
                <a:solidFill>
                  <a:srgbClr val="000000"/>
                </a:solidFill>
                <a:latin typeface="#9Slide05 Braxton Regular 2"/>
              </a:rPr>
              <a:t>gửi</a:t>
            </a:r>
            <a:r>
              <a:rPr lang="en-US" sz="5537" dirty="0">
                <a:solidFill>
                  <a:srgbClr val="000000"/>
                </a:solidFill>
                <a:latin typeface="#9Slide05 Braxton Regular 2"/>
              </a:rPr>
              <a:t> </a:t>
            </a:r>
            <a:r>
              <a:rPr lang="en-US" sz="5537" dirty="0" err="1">
                <a:solidFill>
                  <a:srgbClr val="000000"/>
                </a:solidFill>
                <a:latin typeface="#9Slide05 Braxton Regular 2"/>
              </a:rPr>
              <a:t>đến</a:t>
            </a:r>
            <a:r>
              <a:rPr lang="en-US" sz="5537" dirty="0">
                <a:solidFill>
                  <a:srgbClr val="000000"/>
                </a:solidFill>
                <a:latin typeface="#9Slide05 Braxton Regular 2"/>
              </a:rPr>
              <a:t> </a:t>
            </a:r>
            <a:r>
              <a:rPr lang="en-US" sz="5537" dirty="0" err="1">
                <a:solidFill>
                  <a:srgbClr val="000000"/>
                </a:solidFill>
                <a:latin typeface="#9Slide05 Braxton Regular 2"/>
              </a:rPr>
              <a:t>người</a:t>
            </a:r>
            <a:r>
              <a:rPr lang="en-US" sz="5537" dirty="0">
                <a:solidFill>
                  <a:srgbClr val="000000"/>
                </a:solidFill>
                <a:latin typeface="#9Slide05 Braxton Regular 2"/>
              </a:rPr>
              <a:t> </a:t>
            </a:r>
            <a:r>
              <a:rPr lang="en-US" sz="5537" dirty="0" err="1">
                <a:solidFill>
                  <a:srgbClr val="000000"/>
                </a:solidFill>
                <a:latin typeface="#9Slide05 Braxton Regular 2"/>
              </a:rPr>
              <a:t>đọc</a:t>
            </a:r>
            <a:r>
              <a:rPr lang="en-US" sz="5537" dirty="0">
                <a:solidFill>
                  <a:srgbClr val="000000"/>
                </a:solidFill>
                <a:latin typeface="#9Slide05 Braxton Regular 2"/>
              </a:rPr>
              <a:t> </a:t>
            </a:r>
            <a:r>
              <a:rPr lang="en-US" sz="5537" dirty="0" err="1">
                <a:solidFill>
                  <a:srgbClr val="000000"/>
                </a:solidFill>
                <a:latin typeface="#9Slide05 Braxton Regular 2"/>
              </a:rPr>
              <a:t>thông</a:t>
            </a:r>
            <a:r>
              <a:rPr lang="en-US" sz="5537" dirty="0">
                <a:solidFill>
                  <a:srgbClr val="000000"/>
                </a:solidFill>
                <a:latin typeface="#9Slide05 Braxton Regular 2"/>
              </a:rPr>
              <a:t> qua </a:t>
            </a:r>
            <a:r>
              <a:rPr lang="en-US" sz="5537" dirty="0" err="1">
                <a:solidFill>
                  <a:srgbClr val="000000"/>
                </a:solidFill>
                <a:latin typeface="#9Slide05 Braxton Regular 2"/>
              </a:rPr>
              <a:t>hình</a:t>
            </a:r>
            <a:r>
              <a:rPr lang="en-US" sz="5537" dirty="0">
                <a:solidFill>
                  <a:srgbClr val="000000"/>
                </a:solidFill>
                <a:latin typeface="#9Slide05 Braxton Regular 2"/>
              </a:rPr>
              <a:t> </a:t>
            </a:r>
            <a:r>
              <a:rPr lang="en-US" sz="5537" dirty="0" err="1">
                <a:solidFill>
                  <a:srgbClr val="000000"/>
                </a:solidFill>
                <a:latin typeface="#9Slide05 Braxton Regular 2"/>
              </a:rPr>
              <a:t>thức</a:t>
            </a:r>
            <a:r>
              <a:rPr lang="en-US" sz="5537" dirty="0">
                <a:solidFill>
                  <a:srgbClr val="000000"/>
                </a:solidFill>
                <a:latin typeface="#9Slide05 Braxton Regular 2"/>
              </a:rPr>
              <a:t> </a:t>
            </a:r>
            <a:r>
              <a:rPr lang="en-US" sz="5537" dirty="0" err="1">
                <a:solidFill>
                  <a:srgbClr val="000000"/>
                </a:solidFill>
                <a:latin typeface="#9Slide05 Braxton Regular 2"/>
              </a:rPr>
              <a:t>nghệ</a:t>
            </a:r>
            <a:r>
              <a:rPr lang="en-US" sz="5537" dirty="0">
                <a:solidFill>
                  <a:srgbClr val="000000"/>
                </a:solidFill>
                <a:latin typeface="#9Slide05 Braxton Regular 2"/>
              </a:rPr>
              <a:t> </a:t>
            </a:r>
            <a:r>
              <a:rPr lang="en-US" sz="5537" dirty="0" err="1">
                <a:solidFill>
                  <a:srgbClr val="000000"/>
                </a:solidFill>
                <a:latin typeface="#9Slide05 Braxton Regular 2"/>
              </a:rPr>
              <a:t>thuật</a:t>
            </a:r>
            <a:r>
              <a:rPr lang="en-US" sz="5537" dirty="0">
                <a:solidFill>
                  <a:srgbClr val="000000"/>
                </a:solidFill>
                <a:latin typeface="#9Slide05 Braxton Regular 2"/>
              </a:rPr>
              <a:t> </a:t>
            </a:r>
            <a:r>
              <a:rPr lang="en-US" sz="5537" dirty="0" err="1">
                <a:solidFill>
                  <a:srgbClr val="000000"/>
                </a:solidFill>
                <a:latin typeface="#9Slide05 Braxton Regular 2"/>
              </a:rPr>
              <a:t>như</a:t>
            </a:r>
            <a:r>
              <a:rPr lang="en-US" sz="5537" dirty="0">
                <a:solidFill>
                  <a:srgbClr val="000000"/>
                </a:solidFill>
                <a:latin typeface="#9Slide05 Braxton Regular 2"/>
              </a:rPr>
              <a:t>: </a:t>
            </a:r>
            <a:r>
              <a:rPr lang="en-US" sz="5537" dirty="0" err="1">
                <a:solidFill>
                  <a:srgbClr val="000000"/>
                </a:solidFill>
                <a:latin typeface="#9Slide05 Braxton Regular 2"/>
              </a:rPr>
              <a:t>cốt</a:t>
            </a:r>
            <a:r>
              <a:rPr lang="en-US" sz="5537" dirty="0">
                <a:solidFill>
                  <a:srgbClr val="000000"/>
                </a:solidFill>
                <a:latin typeface="#9Slide05 Braxton Regular 2"/>
              </a:rPr>
              <a:t> </a:t>
            </a:r>
            <a:r>
              <a:rPr lang="en-US" sz="5537" dirty="0" err="1">
                <a:solidFill>
                  <a:srgbClr val="000000"/>
                </a:solidFill>
                <a:latin typeface="#9Slide05 Braxton Regular 2"/>
              </a:rPr>
              <a:t>truyện</a:t>
            </a:r>
            <a:r>
              <a:rPr lang="en-US" sz="5537" dirty="0">
                <a:solidFill>
                  <a:srgbClr val="000000"/>
                </a:solidFill>
                <a:latin typeface="#9Slide05 Braxton Regular 2"/>
              </a:rPr>
              <a:t>, </a:t>
            </a:r>
            <a:r>
              <a:rPr lang="en-US" sz="5537" dirty="0" err="1">
                <a:solidFill>
                  <a:srgbClr val="000000"/>
                </a:solidFill>
                <a:latin typeface="#9Slide05 Braxton Regular 2"/>
              </a:rPr>
              <a:t>nhân</a:t>
            </a:r>
            <a:r>
              <a:rPr lang="en-US" sz="5537" dirty="0">
                <a:solidFill>
                  <a:srgbClr val="000000"/>
                </a:solidFill>
                <a:latin typeface="#9Slide05 Braxton Regular 2"/>
              </a:rPr>
              <a:t> </a:t>
            </a:r>
            <a:r>
              <a:rPr lang="en-US" sz="5537" dirty="0" err="1">
                <a:solidFill>
                  <a:srgbClr val="000000"/>
                </a:solidFill>
                <a:latin typeface="#9Slide05 Braxton Regular 2"/>
              </a:rPr>
              <a:t>vật</a:t>
            </a:r>
            <a:r>
              <a:rPr lang="en-US" sz="5537" dirty="0">
                <a:solidFill>
                  <a:srgbClr val="000000"/>
                </a:solidFill>
                <a:latin typeface="#9Slide05 Braxton Regular 2"/>
              </a:rPr>
              <a:t>, </a:t>
            </a:r>
            <a:r>
              <a:rPr lang="en-US" sz="5537" dirty="0" err="1">
                <a:solidFill>
                  <a:srgbClr val="000000"/>
                </a:solidFill>
                <a:latin typeface="#9Slide05 Braxton Regular 2"/>
              </a:rPr>
              <a:t>lời</a:t>
            </a:r>
            <a:r>
              <a:rPr lang="en-US" sz="5537" dirty="0">
                <a:solidFill>
                  <a:srgbClr val="000000"/>
                </a:solidFill>
                <a:latin typeface="#9Slide05 Braxton Regular 2"/>
              </a:rPr>
              <a:t> </a:t>
            </a:r>
            <a:r>
              <a:rPr lang="en-US" sz="5537" dirty="0" err="1">
                <a:solidFill>
                  <a:srgbClr val="000000"/>
                </a:solidFill>
                <a:latin typeface="#9Slide05 Braxton Regular 2"/>
              </a:rPr>
              <a:t>thoại</a:t>
            </a:r>
            <a:r>
              <a:rPr lang="en-US" sz="5537" dirty="0">
                <a:solidFill>
                  <a:srgbClr val="000000"/>
                </a:solidFill>
                <a:latin typeface="#9Slide05 Braxton Regular 2"/>
              </a:rPr>
              <a:t>.</a:t>
            </a:r>
          </a:p>
          <a:p>
            <a:pPr marL="1195454" lvl="1" indent="-597727" algn="just">
              <a:lnSpc>
                <a:spcPts val="7751"/>
              </a:lnSpc>
              <a:buFont typeface="Arial"/>
              <a:buChar char="•"/>
            </a:pPr>
            <a:r>
              <a:rPr lang="en-US" sz="5537" dirty="0" err="1">
                <a:solidFill>
                  <a:srgbClr val="000000"/>
                </a:solidFill>
                <a:latin typeface="#9Slide05 Braxton Regular 2"/>
              </a:rPr>
              <a:t>Nhận</a:t>
            </a:r>
            <a:r>
              <a:rPr lang="en-US" sz="5537" dirty="0">
                <a:solidFill>
                  <a:srgbClr val="000000"/>
                </a:solidFill>
                <a:latin typeface="#9Slide05 Braxton Regular 2"/>
              </a:rPr>
              <a:t> </a:t>
            </a:r>
            <a:r>
              <a:rPr lang="en-US" sz="5537" dirty="0" err="1">
                <a:solidFill>
                  <a:srgbClr val="000000"/>
                </a:solidFill>
                <a:latin typeface="#9Slide05 Braxton Regular 2"/>
              </a:rPr>
              <a:t>biết</a:t>
            </a:r>
            <a:r>
              <a:rPr lang="en-US" sz="5537" dirty="0">
                <a:solidFill>
                  <a:srgbClr val="000000"/>
                </a:solidFill>
                <a:latin typeface="#9Slide05 Braxton Regular 2"/>
              </a:rPr>
              <a:t> </a:t>
            </a:r>
            <a:r>
              <a:rPr lang="en-US" sz="5537" dirty="0" err="1">
                <a:solidFill>
                  <a:srgbClr val="000000"/>
                </a:solidFill>
                <a:latin typeface="#9Slide05 Braxton Regular 2"/>
              </a:rPr>
              <a:t>và</a:t>
            </a:r>
            <a:r>
              <a:rPr lang="en-US" sz="5537" dirty="0">
                <a:solidFill>
                  <a:srgbClr val="000000"/>
                </a:solidFill>
                <a:latin typeface="#9Slide05 Braxton Regular 2"/>
              </a:rPr>
              <a:t> </a:t>
            </a:r>
            <a:r>
              <a:rPr lang="en-US" sz="5537" dirty="0" err="1">
                <a:solidFill>
                  <a:srgbClr val="000000"/>
                </a:solidFill>
                <a:latin typeface="#9Slide05 Braxton Regular 2"/>
              </a:rPr>
              <a:t>phân</a:t>
            </a:r>
            <a:r>
              <a:rPr lang="en-US" sz="5537" dirty="0">
                <a:solidFill>
                  <a:srgbClr val="000000"/>
                </a:solidFill>
                <a:latin typeface="#9Slide05 Braxton Regular 2"/>
              </a:rPr>
              <a:t> </a:t>
            </a:r>
            <a:r>
              <a:rPr lang="en-US" sz="5537" dirty="0" err="1">
                <a:solidFill>
                  <a:srgbClr val="000000"/>
                </a:solidFill>
                <a:latin typeface="#9Slide05 Braxton Regular 2"/>
              </a:rPr>
              <a:t>biệt</a:t>
            </a:r>
            <a:r>
              <a:rPr lang="en-US" sz="5537" dirty="0">
                <a:solidFill>
                  <a:srgbClr val="000000"/>
                </a:solidFill>
                <a:latin typeface="#9Slide05 Braxton Regular 2"/>
              </a:rPr>
              <a:t> </a:t>
            </a:r>
            <a:r>
              <a:rPr lang="en-US" sz="5537" dirty="0" err="1">
                <a:solidFill>
                  <a:srgbClr val="000000"/>
                </a:solidFill>
                <a:latin typeface="#9Slide05 Braxton Regular 2"/>
              </a:rPr>
              <a:t>được</a:t>
            </a:r>
            <a:r>
              <a:rPr lang="en-US" sz="5537" dirty="0">
                <a:solidFill>
                  <a:srgbClr val="000000"/>
                </a:solidFill>
                <a:latin typeface="#9Slide05 Braxton Regular 2"/>
              </a:rPr>
              <a:t> </a:t>
            </a:r>
            <a:r>
              <a:rPr lang="en-US" sz="5537" dirty="0" err="1">
                <a:solidFill>
                  <a:srgbClr val="000000"/>
                </a:solidFill>
                <a:latin typeface="#9Slide05 Braxton Regular 2"/>
              </a:rPr>
              <a:t>lời</a:t>
            </a:r>
            <a:r>
              <a:rPr lang="en-US" sz="5537" dirty="0">
                <a:solidFill>
                  <a:srgbClr val="000000"/>
                </a:solidFill>
                <a:latin typeface="#9Slide05 Braxton Regular 2"/>
              </a:rPr>
              <a:t> </a:t>
            </a:r>
            <a:r>
              <a:rPr lang="en-US" sz="5537" dirty="0" err="1">
                <a:solidFill>
                  <a:srgbClr val="000000"/>
                </a:solidFill>
                <a:latin typeface="#9Slide05 Braxton Regular 2"/>
              </a:rPr>
              <a:t>người</a:t>
            </a:r>
            <a:r>
              <a:rPr lang="en-US" sz="5537" dirty="0">
                <a:solidFill>
                  <a:srgbClr val="000000"/>
                </a:solidFill>
                <a:latin typeface="#9Slide05 Braxton Regular 2"/>
              </a:rPr>
              <a:t> </a:t>
            </a:r>
            <a:r>
              <a:rPr lang="en-US" sz="5537" dirty="0" err="1">
                <a:solidFill>
                  <a:srgbClr val="000000"/>
                </a:solidFill>
                <a:latin typeface="#9Slide05 Braxton Regular 2"/>
              </a:rPr>
              <a:t>kể</a:t>
            </a:r>
            <a:r>
              <a:rPr lang="en-US" sz="5537" dirty="0">
                <a:solidFill>
                  <a:srgbClr val="000000"/>
                </a:solidFill>
                <a:latin typeface="#9Slide05 Braxton Regular 2"/>
              </a:rPr>
              <a:t> </a:t>
            </a:r>
            <a:r>
              <a:rPr lang="en-US" sz="5537" dirty="0" err="1">
                <a:solidFill>
                  <a:srgbClr val="000000"/>
                </a:solidFill>
                <a:latin typeface="#9Slide05 Braxton Regular 2"/>
              </a:rPr>
              <a:t>chuyện</a:t>
            </a:r>
            <a:r>
              <a:rPr lang="en-US" sz="5537" dirty="0">
                <a:solidFill>
                  <a:srgbClr val="000000"/>
                </a:solidFill>
                <a:latin typeface="#9Slide05 Braxton Regular 2"/>
              </a:rPr>
              <a:t> </a:t>
            </a:r>
            <a:r>
              <a:rPr lang="en-US" sz="5537" dirty="0" err="1">
                <a:solidFill>
                  <a:srgbClr val="000000"/>
                </a:solidFill>
                <a:latin typeface="#9Slide05 Braxton Regular 2"/>
              </a:rPr>
              <a:t>và</a:t>
            </a:r>
            <a:r>
              <a:rPr lang="en-US" sz="5537" dirty="0">
                <a:solidFill>
                  <a:srgbClr val="000000"/>
                </a:solidFill>
                <a:latin typeface="#9Slide05 Braxton Regular 2"/>
              </a:rPr>
              <a:t> </a:t>
            </a:r>
            <a:r>
              <a:rPr lang="en-US" sz="5537" dirty="0" err="1">
                <a:solidFill>
                  <a:srgbClr val="000000"/>
                </a:solidFill>
                <a:latin typeface="#9Slide05 Braxton Regular 2"/>
              </a:rPr>
              <a:t>lời</a:t>
            </a:r>
            <a:r>
              <a:rPr lang="en-US" sz="5537" dirty="0">
                <a:solidFill>
                  <a:srgbClr val="000000"/>
                </a:solidFill>
                <a:latin typeface="#9Slide05 Braxton Regular 2"/>
              </a:rPr>
              <a:t> </a:t>
            </a:r>
            <a:r>
              <a:rPr lang="en-US" sz="5537" dirty="0" err="1">
                <a:solidFill>
                  <a:srgbClr val="000000"/>
                </a:solidFill>
                <a:latin typeface="#9Slide05 Braxton Regular 2"/>
              </a:rPr>
              <a:t>nhân</a:t>
            </a:r>
            <a:r>
              <a:rPr lang="en-US" sz="5537" dirty="0">
                <a:solidFill>
                  <a:srgbClr val="000000"/>
                </a:solidFill>
                <a:latin typeface="#9Slide05 Braxton Regular 2"/>
              </a:rPr>
              <a:t> </a:t>
            </a:r>
            <a:r>
              <a:rPr lang="en-US" sz="5537" dirty="0" err="1">
                <a:solidFill>
                  <a:srgbClr val="000000"/>
                </a:solidFill>
                <a:latin typeface="#9Slide05 Braxton Regular 2"/>
              </a:rPr>
              <a:t>vật</a:t>
            </a:r>
            <a:r>
              <a:rPr lang="en-US" sz="5537" dirty="0">
                <a:solidFill>
                  <a:srgbClr val="000000"/>
                </a:solidFill>
                <a:latin typeface="#9Slide05 Braxton Regular 2"/>
              </a:rPr>
              <a:t>; </a:t>
            </a:r>
            <a:r>
              <a:rPr lang="en-US" sz="5537" dirty="0" err="1">
                <a:solidFill>
                  <a:srgbClr val="000000"/>
                </a:solidFill>
                <a:latin typeface="#9Slide05 Braxton Regular 2"/>
              </a:rPr>
              <a:t>lời</a:t>
            </a:r>
            <a:r>
              <a:rPr lang="en-US" sz="5537" dirty="0">
                <a:solidFill>
                  <a:srgbClr val="000000"/>
                </a:solidFill>
                <a:latin typeface="#9Slide05 Braxton Regular 2"/>
              </a:rPr>
              <a:t> </a:t>
            </a:r>
            <a:r>
              <a:rPr lang="en-US" sz="5537" dirty="0" err="1">
                <a:solidFill>
                  <a:srgbClr val="000000"/>
                </a:solidFill>
                <a:latin typeface="#9Slide05 Braxton Regular 2"/>
              </a:rPr>
              <a:t>đối</a:t>
            </a:r>
            <a:r>
              <a:rPr lang="en-US" sz="5537" dirty="0">
                <a:solidFill>
                  <a:srgbClr val="000000"/>
                </a:solidFill>
                <a:latin typeface="#9Slide05 Braxton Regular 2"/>
              </a:rPr>
              <a:t> </a:t>
            </a:r>
            <a:r>
              <a:rPr lang="en-US" sz="5537" dirty="0" err="1">
                <a:solidFill>
                  <a:srgbClr val="000000"/>
                </a:solidFill>
                <a:latin typeface="#9Slide05 Braxton Regular 2"/>
              </a:rPr>
              <a:t>thoại</a:t>
            </a:r>
            <a:r>
              <a:rPr lang="en-US" sz="5537" dirty="0">
                <a:solidFill>
                  <a:srgbClr val="000000"/>
                </a:solidFill>
                <a:latin typeface="#9Slide05 Braxton Regular 2"/>
              </a:rPr>
              <a:t> </a:t>
            </a:r>
            <a:r>
              <a:rPr lang="en-US" sz="5537" dirty="0" err="1">
                <a:solidFill>
                  <a:srgbClr val="000000"/>
                </a:solidFill>
                <a:latin typeface="#9Slide05 Braxton Regular 2"/>
              </a:rPr>
              <a:t>và</a:t>
            </a:r>
            <a:r>
              <a:rPr lang="en-US" sz="5537" dirty="0">
                <a:solidFill>
                  <a:srgbClr val="000000"/>
                </a:solidFill>
                <a:latin typeface="#9Slide05 Braxton Regular 2"/>
              </a:rPr>
              <a:t> </a:t>
            </a:r>
            <a:r>
              <a:rPr lang="en-US" sz="5537" dirty="0" err="1">
                <a:solidFill>
                  <a:srgbClr val="000000"/>
                </a:solidFill>
                <a:latin typeface="#9Slide05 Braxton Regular 2"/>
              </a:rPr>
              <a:t>lời</a:t>
            </a:r>
            <a:r>
              <a:rPr lang="en-US" sz="5537" dirty="0">
                <a:solidFill>
                  <a:srgbClr val="000000"/>
                </a:solidFill>
                <a:latin typeface="#9Slide05 Braxton Regular 2"/>
              </a:rPr>
              <a:t> </a:t>
            </a:r>
            <a:r>
              <a:rPr lang="en-US" sz="5537" dirty="0" err="1">
                <a:solidFill>
                  <a:srgbClr val="000000"/>
                </a:solidFill>
                <a:latin typeface="#9Slide05 Braxton Regular 2"/>
              </a:rPr>
              <a:t>độc</a:t>
            </a:r>
            <a:r>
              <a:rPr lang="en-US" sz="5537" dirty="0">
                <a:solidFill>
                  <a:srgbClr val="000000"/>
                </a:solidFill>
                <a:latin typeface="#9Slide05 Braxton Regular 2"/>
              </a:rPr>
              <a:t> </a:t>
            </a:r>
            <a:r>
              <a:rPr lang="en-US" sz="5537" dirty="0" err="1">
                <a:solidFill>
                  <a:srgbClr val="000000"/>
                </a:solidFill>
                <a:latin typeface="#9Slide05 Braxton Regular 2"/>
              </a:rPr>
              <a:t>thoại</a:t>
            </a:r>
            <a:r>
              <a:rPr lang="en-US" sz="5537" dirty="0">
                <a:solidFill>
                  <a:srgbClr val="000000"/>
                </a:solidFill>
                <a:latin typeface="#9Slide05 Braxton Regular 2"/>
              </a:rPr>
              <a:t> </a:t>
            </a:r>
            <a:r>
              <a:rPr lang="en-US" sz="5537" dirty="0" err="1">
                <a:solidFill>
                  <a:srgbClr val="000000"/>
                </a:solidFill>
                <a:latin typeface="#9Slide05 Braxton Regular 2"/>
              </a:rPr>
              <a:t>trong</a:t>
            </a:r>
            <a:r>
              <a:rPr lang="en-US" sz="5537" dirty="0">
                <a:solidFill>
                  <a:srgbClr val="000000"/>
                </a:solidFill>
                <a:latin typeface="#9Slide05 Braxton Regular 2"/>
              </a:rPr>
              <a:t> </a:t>
            </a:r>
            <a:r>
              <a:rPr lang="en-US" sz="5537" dirty="0" err="1">
                <a:solidFill>
                  <a:srgbClr val="000000"/>
                </a:solidFill>
                <a:latin typeface="#9Slide05 Braxton Regular 2"/>
              </a:rPr>
              <a:t>văn</a:t>
            </a:r>
            <a:r>
              <a:rPr lang="en-US" sz="5537" dirty="0">
                <a:solidFill>
                  <a:srgbClr val="000000"/>
                </a:solidFill>
                <a:latin typeface="#9Slide05 Braxton Regular 2"/>
              </a:rPr>
              <a:t> </a:t>
            </a:r>
            <a:r>
              <a:rPr lang="en-US" sz="5537" dirty="0" err="1">
                <a:solidFill>
                  <a:srgbClr val="000000"/>
                </a:solidFill>
                <a:latin typeface="#9Slide05 Braxton Regular 2"/>
              </a:rPr>
              <a:t>bản</a:t>
            </a:r>
            <a:r>
              <a:rPr lang="en-US" sz="5537" dirty="0">
                <a:solidFill>
                  <a:srgbClr val="000000"/>
                </a:solidFill>
                <a:latin typeface="#9Slide05 Braxton Regular 2"/>
              </a:rPr>
              <a:t> </a:t>
            </a:r>
            <a:r>
              <a:rPr lang="en-US" sz="5537" dirty="0" err="1">
                <a:solidFill>
                  <a:srgbClr val="000000"/>
                </a:solidFill>
                <a:latin typeface="#9Slide05 Braxton Regular 2"/>
              </a:rPr>
              <a:t>truyện</a:t>
            </a:r>
            <a:r>
              <a:rPr lang="en-US" sz="5537" dirty="0">
                <a:solidFill>
                  <a:srgbClr val="000000"/>
                </a:solidFill>
                <a:latin typeface="#9Slide05 Braxton Regular 2"/>
              </a:rPr>
              <a:t> </a:t>
            </a:r>
            <a:r>
              <a:rPr lang="en-US" sz="5537" dirty="0" err="1">
                <a:solidFill>
                  <a:srgbClr val="000000"/>
                </a:solidFill>
                <a:latin typeface="#9Slide05 Braxton Regular 2"/>
              </a:rPr>
              <a:t>thơ</a:t>
            </a:r>
            <a:r>
              <a:rPr lang="en-US" sz="5537" dirty="0">
                <a:solidFill>
                  <a:srgbClr val="000000"/>
                </a:solidFill>
                <a:latin typeface="#9Slide05 Braxton Regular 2"/>
              </a:rPr>
              <a:t> </a:t>
            </a:r>
            <a:r>
              <a:rPr lang="en-US" sz="5537" dirty="0" err="1">
                <a:solidFill>
                  <a:srgbClr val="000000"/>
                </a:solidFill>
                <a:latin typeface="#9Slide05 Braxton Regular 2"/>
              </a:rPr>
              <a:t>Nôm</a:t>
            </a:r>
            <a:r>
              <a:rPr lang="en-US" sz="5537" dirty="0">
                <a:solidFill>
                  <a:srgbClr val="000000"/>
                </a:solidFill>
                <a:latin typeface="#9Slide05 Braxton Regular 2"/>
              </a:rPr>
              <a:t>.</a:t>
            </a:r>
          </a:p>
          <a:p>
            <a:pPr marL="1195454" lvl="1" indent="-597727" algn="just">
              <a:lnSpc>
                <a:spcPts val="7751"/>
              </a:lnSpc>
              <a:buFont typeface="Arial"/>
              <a:buChar char="•"/>
            </a:pPr>
            <a:r>
              <a:rPr lang="en-US" sz="5537" dirty="0" err="1">
                <a:solidFill>
                  <a:srgbClr val="000000"/>
                </a:solidFill>
                <a:latin typeface="#9Slide05 Braxton Regular 2"/>
              </a:rPr>
              <a:t>Nêu</a:t>
            </a:r>
            <a:r>
              <a:rPr lang="en-US" sz="5537" dirty="0">
                <a:solidFill>
                  <a:srgbClr val="000000"/>
                </a:solidFill>
                <a:latin typeface="#9Slide05 Braxton Regular 2"/>
              </a:rPr>
              <a:t> </a:t>
            </a:r>
            <a:r>
              <a:rPr lang="en-US" sz="5537" dirty="0" err="1">
                <a:solidFill>
                  <a:srgbClr val="000000"/>
                </a:solidFill>
                <a:latin typeface="#9Slide05 Braxton Regular 2"/>
              </a:rPr>
              <a:t>được</a:t>
            </a:r>
            <a:r>
              <a:rPr lang="en-US" sz="5537" dirty="0">
                <a:solidFill>
                  <a:srgbClr val="000000"/>
                </a:solidFill>
                <a:latin typeface="#9Slide05 Braxton Regular 2"/>
              </a:rPr>
              <a:t> </a:t>
            </a:r>
            <a:r>
              <a:rPr lang="en-US" sz="5537" dirty="0" err="1">
                <a:solidFill>
                  <a:srgbClr val="000000"/>
                </a:solidFill>
                <a:latin typeface="#9Slide05 Braxton Regular 2"/>
              </a:rPr>
              <a:t>kĩ</a:t>
            </a:r>
            <a:r>
              <a:rPr lang="en-US" sz="5537" dirty="0">
                <a:solidFill>
                  <a:srgbClr val="000000"/>
                </a:solidFill>
                <a:latin typeface="#9Slide05 Braxton Regular 2"/>
              </a:rPr>
              <a:t> </a:t>
            </a:r>
            <a:r>
              <a:rPr lang="en-US" sz="5537" dirty="0" err="1">
                <a:solidFill>
                  <a:srgbClr val="000000"/>
                </a:solidFill>
                <a:latin typeface="#9Slide05 Braxton Regular 2"/>
              </a:rPr>
              <a:t>năng</a:t>
            </a:r>
            <a:r>
              <a:rPr lang="en-US" sz="5537" dirty="0">
                <a:solidFill>
                  <a:srgbClr val="000000"/>
                </a:solidFill>
                <a:latin typeface="#9Slide05 Braxton Regular 2"/>
              </a:rPr>
              <a:t> </a:t>
            </a:r>
            <a:r>
              <a:rPr lang="en-US" sz="5537" dirty="0" err="1">
                <a:solidFill>
                  <a:srgbClr val="000000"/>
                </a:solidFill>
                <a:latin typeface="#9Slide05 Braxton Regular 2"/>
              </a:rPr>
              <a:t>đọc</a:t>
            </a:r>
            <a:r>
              <a:rPr lang="en-US" sz="5537" dirty="0">
                <a:solidFill>
                  <a:srgbClr val="000000"/>
                </a:solidFill>
                <a:latin typeface="#9Slide05 Braxton Regular 2"/>
              </a:rPr>
              <a:t> </a:t>
            </a:r>
            <a:r>
              <a:rPr lang="en-US" sz="5537" dirty="0" err="1">
                <a:solidFill>
                  <a:srgbClr val="000000"/>
                </a:solidFill>
                <a:latin typeface="#9Slide05 Braxton Regular 2"/>
              </a:rPr>
              <a:t>văn</a:t>
            </a:r>
            <a:r>
              <a:rPr lang="en-US" sz="5537" dirty="0">
                <a:solidFill>
                  <a:srgbClr val="000000"/>
                </a:solidFill>
                <a:latin typeface="#9Slide05 Braxton Regular 2"/>
              </a:rPr>
              <a:t> </a:t>
            </a:r>
            <a:r>
              <a:rPr lang="en-US" sz="5537" dirty="0" err="1">
                <a:solidFill>
                  <a:srgbClr val="000000"/>
                </a:solidFill>
                <a:latin typeface="#9Slide05 Braxton Regular 2"/>
              </a:rPr>
              <a:t>bản</a:t>
            </a:r>
            <a:r>
              <a:rPr lang="en-US" sz="5537" dirty="0">
                <a:solidFill>
                  <a:srgbClr val="000000"/>
                </a:solidFill>
                <a:latin typeface="#9Slide05 Braxton Regular 2"/>
              </a:rPr>
              <a:t> </a:t>
            </a:r>
            <a:r>
              <a:rPr lang="en-US" sz="5537" dirty="0" err="1">
                <a:solidFill>
                  <a:srgbClr val="000000"/>
                </a:solidFill>
                <a:latin typeface="#9Slide05 Braxton Regular 2"/>
              </a:rPr>
              <a:t>truyện</a:t>
            </a:r>
            <a:r>
              <a:rPr lang="en-US" sz="5537" dirty="0">
                <a:solidFill>
                  <a:srgbClr val="000000"/>
                </a:solidFill>
                <a:latin typeface="#9Slide05 Braxton Regular 2"/>
              </a:rPr>
              <a:t> </a:t>
            </a:r>
            <a:r>
              <a:rPr lang="en-US" sz="5537" dirty="0" err="1">
                <a:solidFill>
                  <a:srgbClr val="000000"/>
                </a:solidFill>
                <a:latin typeface="#9Slide05 Braxton Regular 2"/>
              </a:rPr>
              <a:t>thơ</a:t>
            </a:r>
            <a:r>
              <a:rPr lang="en-US" sz="5537" dirty="0">
                <a:solidFill>
                  <a:srgbClr val="000000"/>
                </a:solidFill>
                <a:latin typeface="#9Slide05 Braxton Regular 2"/>
              </a:rPr>
              <a:t> </a:t>
            </a:r>
            <a:r>
              <a:rPr lang="en-US" sz="5537" dirty="0" err="1">
                <a:solidFill>
                  <a:srgbClr val="000000"/>
                </a:solidFill>
                <a:latin typeface="#9Slide05 Braxton Regular 2"/>
              </a:rPr>
              <a:t>Nôm</a:t>
            </a:r>
            <a:r>
              <a:rPr lang="en-US" sz="5537" dirty="0">
                <a:solidFill>
                  <a:srgbClr val="000000"/>
                </a:solidFill>
                <a:latin typeface="#9Slide05 Braxton Regular 2"/>
              </a:rPr>
              <a:t>.</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AE9E4"/>
        </a:solidFill>
        <a:effectLst/>
      </p:bgPr>
    </p:bg>
    <p:spTree>
      <p:nvGrpSpPr>
        <p:cNvPr id="1" name=""/>
        <p:cNvGrpSpPr/>
        <p:nvPr/>
      </p:nvGrpSpPr>
      <p:grpSpPr>
        <a:xfrm>
          <a:off x="0" y="0"/>
          <a:ext cx="0" cy="0"/>
          <a:chOff x="0" y="0"/>
          <a:chExt cx="0" cy="0"/>
        </a:xfrm>
      </p:grpSpPr>
      <p:sp>
        <p:nvSpPr>
          <p:cNvPr id="2" name="Freeform 2"/>
          <p:cNvSpPr/>
          <p:nvPr/>
        </p:nvSpPr>
        <p:spPr>
          <a:xfrm rot="-10800000" flipH="1">
            <a:off x="0" y="0"/>
            <a:ext cx="18288000"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3"/>
            <a:stretch>
              <a:fillRect/>
            </a:stretch>
          </a:blipFill>
        </p:spPr>
      </p:sp>
      <p:sp>
        <p:nvSpPr>
          <p:cNvPr id="3" name="Freeform 3"/>
          <p:cNvSpPr/>
          <p:nvPr/>
        </p:nvSpPr>
        <p:spPr>
          <a:xfrm>
            <a:off x="-955999" y="6616156"/>
            <a:ext cx="20141184" cy="6680159"/>
          </a:xfrm>
          <a:custGeom>
            <a:avLst/>
            <a:gdLst/>
            <a:ahLst/>
            <a:cxnLst/>
            <a:rect l="l" t="t" r="r" b="b"/>
            <a:pathLst>
              <a:path w="20141184" h="6680159">
                <a:moveTo>
                  <a:pt x="0" y="0"/>
                </a:moveTo>
                <a:lnTo>
                  <a:pt x="20141184" y="0"/>
                </a:lnTo>
                <a:lnTo>
                  <a:pt x="20141184" y="6680160"/>
                </a:lnTo>
                <a:lnTo>
                  <a:pt x="0" y="6680160"/>
                </a:lnTo>
                <a:lnTo>
                  <a:pt x="0" y="0"/>
                </a:lnTo>
                <a:close/>
              </a:path>
            </a:pathLst>
          </a:custGeom>
          <a:blipFill>
            <a:blip r:embed="rId4">
              <a:alphaModFix amt="42000"/>
            </a:blip>
            <a:stretch>
              <a:fillRect/>
            </a:stretch>
          </a:blipFill>
        </p:spPr>
      </p:sp>
      <p:sp>
        <p:nvSpPr>
          <p:cNvPr id="4" name="Freeform 4"/>
          <p:cNvSpPr/>
          <p:nvPr/>
        </p:nvSpPr>
        <p:spPr>
          <a:xfrm rot="120083" flipH="1">
            <a:off x="-3181500" y="-41272"/>
            <a:ext cx="4825852" cy="10371042"/>
          </a:xfrm>
          <a:custGeom>
            <a:avLst/>
            <a:gdLst/>
            <a:ahLst/>
            <a:cxnLst/>
            <a:rect l="l" t="t" r="r" b="b"/>
            <a:pathLst>
              <a:path w="4825852" h="10371042">
                <a:moveTo>
                  <a:pt x="4825852" y="0"/>
                </a:moveTo>
                <a:lnTo>
                  <a:pt x="0" y="0"/>
                </a:lnTo>
                <a:lnTo>
                  <a:pt x="0" y="10371042"/>
                </a:lnTo>
                <a:lnTo>
                  <a:pt x="4825852" y="10371042"/>
                </a:lnTo>
                <a:lnTo>
                  <a:pt x="4825852" y="0"/>
                </a:lnTo>
                <a:close/>
              </a:path>
            </a:pathLst>
          </a:custGeom>
          <a:blipFill>
            <a:blip r:embed="rId5"/>
            <a:stretch>
              <a:fillRect r="-5119" b="-4849"/>
            </a:stretch>
          </a:blipFill>
        </p:spPr>
      </p:sp>
      <p:sp>
        <p:nvSpPr>
          <p:cNvPr id="5" name="Freeform 5"/>
          <p:cNvSpPr/>
          <p:nvPr/>
        </p:nvSpPr>
        <p:spPr>
          <a:xfrm flipH="1">
            <a:off x="17026504" y="3935350"/>
            <a:ext cx="4758000" cy="7532748"/>
          </a:xfrm>
          <a:custGeom>
            <a:avLst/>
            <a:gdLst/>
            <a:ahLst/>
            <a:cxnLst/>
            <a:rect l="l" t="t" r="r" b="b"/>
            <a:pathLst>
              <a:path w="4758000" h="7532748">
                <a:moveTo>
                  <a:pt x="4758000" y="0"/>
                </a:moveTo>
                <a:lnTo>
                  <a:pt x="0" y="0"/>
                </a:lnTo>
                <a:lnTo>
                  <a:pt x="0" y="7532748"/>
                </a:lnTo>
                <a:lnTo>
                  <a:pt x="4758000" y="7532748"/>
                </a:lnTo>
                <a:lnTo>
                  <a:pt x="4758000" y="0"/>
                </a:lnTo>
                <a:close/>
              </a:path>
            </a:pathLst>
          </a:custGeom>
          <a:blipFill>
            <a:blip r:embed="rId6"/>
            <a:stretch>
              <a:fillRect/>
            </a:stretch>
          </a:blipFill>
        </p:spPr>
      </p:sp>
      <p:sp>
        <p:nvSpPr>
          <p:cNvPr id="6" name="Freeform 6"/>
          <p:cNvSpPr/>
          <p:nvPr/>
        </p:nvSpPr>
        <p:spPr>
          <a:xfrm rot="-5400000" flipH="1">
            <a:off x="16649994" y="-2266950"/>
            <a:ext cx="3335448" cy="5791202"/>
          </a:xfrm>
          <a:custGeom>
            <a:avLst/>
            <a:gdLst/>
            <a:ahLst/>
            <a:cxnLst/>
            <a:rect l="l" t="t" r="r" b="b"/>
            <a:pathLst>
              <a:path w="3335448" h="5791202">
                <a:moveTo>
                  <a:pt x="3335448" y="0"/>
                </a:moveTo>
                <a:lnTo>
                  <a:pt x="0" y="0"/>
                </a:lnTo>
                <a:lnTo>
                  <a:pt x="0" y="5791202"/>
                </a:lnTo>
                <a:lnTo>
                  <a:pt x="3335448" y="5791202"/>
                </a:lnTo>
                <a:lnTo>
                  <a:pt x="3335448" y="0"/>
                </a:lnTo>
                <a:close/>
              </a:path>
            </a:pathLst>
          </a:custGeom>
          <a:blipFill>
            <a:blip r:embed="rId7"/>
            <a:stretch>
              <a:fillRect/>
            </a:stretch>
          </a:blipFill>
        </p:spPr>
      </p:sp>
      <p:grpSp>
        <p:nvGrpSpPr>
          <p:cNvPr id="7" name="Group 7"/>
          <p:cNvGrpSpPr/>
          <p:nvPr/>
        </p:nvGrpSpPr>
        <p:grpSpPr>
          <a:xfrm>
            <a:off x="5718924" y="1824887"/>
            <a:ext cx="6791339" cy="1207015"/>
            <a:chOff x="0" y="0"/>
            <a:chExt cx="1788665" cy="317897"/>
          </a:xfrm>
        </p:grpSpPr>
        <p:sp>
          <p:nvSpPr>
            <p:cNvPr id="8" name="Freeform 8"/>
            <p:cNvSpPr/>
            <p:nvPr/>
          </p:nvSpPr>
          <p:spPr>
            <a:xfrm>
              <a:off x="0" y="0"/>
              <a:ext cx="1788665" cy="317897"/>
            </a:xfrm>
            <a:custGeom>
              <a:avLst/>
              <a:gdLst/>
              <a:ahLst/>
              <a:cxnLst/>
              <a:rect l="l" t="t" r="r" b="b"/>
              <a:pathLst>
                <a:path w="1788665" h="317897">
                  <a:moveTo>
                    <a:pt x="58138" y="0"/>
                  </a:moveTo>
                  <a:lnTo>
                    <a:pt x="1730527" y="0"/>
                  </a:lnTo>
                  <a:cubicBezTo>
                    <a:pt x="1762636" y="0"/>
                    <a:pt x="1788665" y="26029"/>
                    <a:pt x="1788665" y="58138"/>
                  </a:cubicBezTo>
                  <a:lnTo>
                    <a:pt x="1788665" y="259758"/>
                  </a:lnTo>
                  <a:cubicBezTo>
                    <a:pt x="1788665" y="275178"/>
                    <a:pt x="1782540" y="289965"/>
                    <a:pt x="1771637" y="300868"/>
                  </a:cubicBezTo>
                  <a:cubicBezTo>
                    <a:pt x="1760734" y="311772"/>
                    <a:pt x="1745946" y="317897"/>
                    <a:pt x="1730527" y="317897"/>
                  </a:cubicBezTo>
                  <a:lnTo>
                    <a:pt x="58138" y="317897"/>
                  </a:lnTo>
                  <a:cubicBezTo>
                    <a:pt x="42719" y="317897"/>
                    <a:pt x="27931" y="311772"/>
                    <a:pt x="17028" y="300868"/>
                  </a:cubicBezTo>
                  <a:cubicBezTo>
                    <a:pt x="6125" y="289965"/>
                    <a:pt x="0" y="275178"/>
                    <a:pt x="0" y="259758"/>
                  </a:cubicBezTo>
                  <a:lnTo>
                    <a:pt x="0" y="58138"/>
                  </a:lnTo>
                  <a:cubicBezTo>
                    <a:pt x="0" y="42719"/>
                    <a:pt x="6125" y="27931"/>
                    <a:pt x="17028" y="17028"/>
                  </a:cubicBezTo>
                  <a:cubicBezTo>
                    <a:pt x="27931" y="6125"/>
                    <a:pt x="42719" y="0"/>
                    <a:pt x="58138" y="0"/>
                  </a:cubicBezTo>
                  <a:close/>
                </a:path>
              </a:pathLst>
            </a:custGeom>
            <a:solidFill>
              <a:srgbClr val="D8D6CA"/>
            </a:solidFill>
          </p:spPr>
        </p:sp>
        <p:sp>
          <p:nvSpPr>
            <p:cNvPr id="9" name="TextBox 9"/>
            <p:cNvSpPr txBox="1"/>
            <p:nvPr/>
          </p:nvSpPr>
          <p:spPr>
            <a:xfrm>
              <a:off x="0" y="-38100"/>
              <a:ext cx="1788665" cy="355997"/>
            </a:xfrm>
            <a:prstGeom prst="rect">
              <a:avLst/>
            </a:prstGeom>
          </p:spPr>
          <p:txBody>
            <a:bodyPr lIns="50800" tIns="50800" rIns="50800" bIns="50800" rtlCol="0" anchor="ctr"/>
            <a:lstStyle/>
            <a:p>
              <a:pPr algn="ctr">
                <a:lnSpc>
                  <a:spcPts val="3035"/>
                </a:lnSpc>
              </a:pPr>
              <a:endParaRPr/>
            </a:p>
          </p:txBody>
        </p:sp>
      </p:grpSp>
      <p:sp>
        <p:nvSpPr>
          <p:cNvPr id="10" name="TextBox 10"/>
          <p:cNvSpPr txBox="1"/>
          <p:nvPr/>
        </p:nvSpPr>
        <p:spPr>
          <a:xfrm>
            <a:off x="367050" y="38100"/>
            <a:ext cx="15225150" cy="1352550"/>
          </a:xfrm>
          <a:prstGeom prst="rect">
            <a:avLst/>
          </a:prstGeom>
        </p:spPr>
        <p:txBody>
          <a:bodyPr lIns="0" tIns="0" rIns="0" bIns="0" rtlCol="0" anchor="t">
            <a:spAutoFit/>
          </a:bodyPr>
          <a:lstStyle/>
          <a:p>
            <a:pPr algn="l">
              <a:lnSpc>
                <a:spcPts val="10080"/>
              </a:lnSpc>
            </a:pPr>
            <a:r>
              <a:rPr lang="en-US" sz="8400" dirty="0">
                <a:solidFill>
                  <a:srgbClr val="B22033"/>
                </a:solidFill>
                <a:latin typeface="#9Slide05 SVNLifehack Script"/>
              </a:rPr>
              <a:t>I. Tri </a:t>
            </a:r>
            <a:r>
              <a:rPr lang="en-US" sz="8400" dirty="0" err="1">
                <a:solidFill>
                  <a:srgbClr val="B22033"/>
                </a:solidFill>
                <a:latin typeface="#9Slide05 SVNLifehack Script"/>
              </a:rPr>
              <a:t>thức</a:t>
            </a:r>
            <a:r>
              <a:rPr lang="en-US" sz="8400" dirty="0">
                <a:solidFill>
                  <a:srgbClr val="B22033"/>
                </a:solidFill>
                <a:latin typeface="#9Slide05 SVNLifehack Script"/>
              </a:rPr>
              <a:t> </a:t>
            </a:r>
            <a:r>
              <a:rPr lang="en-US" sz="8400" dirty="0" err="1">
                <a:solidFill>
                  <a:srgbClr val="B22033"/>
                </a:solidFill>
                <a:latin typeface="#9Slide05 SVNLifehack Script"/>
              </a:rPr>
              <a:t>Ngữ</a:t>
            </a:r>
            <a:r>
              <a:rPr lang="en-US" sz="8400" dirty="0">
                <a:solidFill>
                  <a:srgbClr val="B22033"/>
                </a:solidFill>
                <a:latin typeface="#9Slide05 SVNLifehack Script"/>
              </a:rPr>
              <a:t> </a:t>
            </a:r>
            <a:r>
              <a:rPr lang="en-US" sz="8400" dirty="0" err="1">
                <a:solidFill>
                  <a:srgbClr val="B22033"/>
                </a:solidFill>
                <a:latin typeface="#9Slide05 SVNLifehack Script"/>
              </a:rPr>
              <a:t>văn</a:t>
            </a:r>
            <a:endParaRPr lang="en-US" sz="8400" dirty="0">
              <a:solidFill>
                <a:srgbClr val="B22033"/>
              </a:solidFill>
              <a:latin typeface="#9Slide05 SVNLifehack Script"/>
            </a:endParaRPr>
          </a:p>
        </p:txBody>
      </p:sp>
      <p:sp>
        <p:nvSpPr>
          <p:cNvPr id="11" name="TextBox 11"/>
          <p:cNvSpPr txBox="1"/>
          <p:nvPr/>
        </p:nvSpPr>
        <p:spPr>
          <a:xfrm>
            <a:off x="6034910" y="1767737"/>
            <a:ext cx="6304959" cy="1000125"/>
          </a:xfrm>
          <a:prstGeom prst="rect">
            <a:avLst/>
          </a:prstGeom>
        </p:spPr>
        <p:txBody>
          <a:bodyPr lIns="0" tIns="0" rIns="0" bIns="0" rtlCol="0" anchor="t">
            <a:spAutoFit/>
          </a:bodyPr>
          <a:lstStyle/>
          <a:p>
            <a:pPr algn="l">
              <a:lnSpc>
                <a:spcPts val="7496"/>
              </a:lnSpc>
            </a:pPr>
            <a:r>
              <a:rPr lang="en-US" sz="6247" dirty="0" err="1">
                <a:solidFill>
                  <a:srgbClr val="000000"/>
                </a:solidFill>
                <a:latin typeface="#9Slide05 SVNLifehack Script"/>
              </a:rPr>
              <a:t>Truyện</a:t>
            </a:r>
            <a:r>
              <a:rPr lang="en-US" sz="6247" dirty="0">
                <a:solidFill>
                  <a:srgbClr val="000000"/>
                </a:solidFill>
                <a:latin typeface="#9Slide05 SVNLifehack Script"/>
              </a:rPr>
              <a:t> </a:t>
            </a:r>
            <a:r>
              <a:rPr lang="en-US" sz="6247" dirty="0" err="1">
                <a:solidFill>
                  <a:srgbClr val="000000"/>
                </a:solidFill>
                <a:latin typeface="#9Slide05 SVNLifehack Script"/>
              </a:rPr>
              <a:t>thơ</a:t>
            </a:r>
            <a:r>
              <a:rPr lang="en-US" sz="6247" dirty="0">
                <a:solidFill>
                  <a:srgbClr val="000000"/>
                </a:solidFill>
                <a:latin typeface="#9Slide05 SVNLifehack Script"/>
              </a:rPr>
              <a:t> </a:t>
            </a:r>
            <a:r>
              <a:rPr lang="en-US" sz="6247" dirty="0" err="1">
                <a:solidFill>
                  <a:srgbClr val="000000"/>
                </a:solidFill>
                <a:latin typeface="#9Slide05 SVNLifehack Script"/>
              </a:rPr>
              <a:t>Nôm</a:t>
            </a:r>
            <a:endParaRPr lang="en-US" sz="6247" dirty="0">
              <a:solidFill>
                <a:srgbClr val="000000"/>
              </a:solidFill>
              <a:latin typeface="#9Slide05 SVNLifehack Script"/>
            </a:endParaRPr>
          </a:p>
        </p:txBody>
      </p:sp>
      <p:sp>
        <p:nvSpPr>
          <p:cNvPr id="12" name="TextBox 12"/>
          <p:cNvSpPr txBox="1"/>
          <p:nvPr/>
        </p:nvSpPr>
        <p:spPr>
          <a:xfrm>
            <a:off x="1823977" y="2842694"/>
            <a:ext cx="3146161" cy="854076"/>
          </a:xfrm>
          <a:prstGeom prst="rect">
            <a:avLst/>
          </a:prstGeom>
        </p:spPr>
        <p:txBody>
          <a:bodyPr lIns="0" tIns="0" rIns="0" bIns="0" rtlCol="0" anchor="t">
            <a:spAutoFit/>
          </a:bodyPr>
          <a:lstStyle/>
          <a:p>
            <a:pPr algn="ctr">
              <a:lnSpc>
                <a:spcPts val="6999"/>
              </a:lnSpc>
            </a:pPr>
            <a:r>
              <a:rPr lang="en-US" sz="4999" dirty="0">
                <a:solidFill>
                  <a:srgbClr val="B22033"/>
                </a:solidFill>
                <a:latin typeface="Roboto Condensed Bold"/>
              </a:rPr>
              <a:t>a. </a:t>
            </a:r>
            <a:r>
              <a:rPr lang="en-US" sz="4999" dirty="0" err="1">
                <a:solidFill>
                  <a:srgbClr val="B22033"/>
                </a:solidFill>
                <a:latin typeface="Roboto Condensed Bold"/>
              </a:rPr>
              <a:t>Khái</a:t>
            </a:r>
            <a:r>
              <a:rPr lang="en-US" sz="4999" dirty="0">
                <a:solidFill>
                  <a:srgbClr val="B22033"/>
                </a:solidFill>
                <a:latin typeface="Roboto Condensed Bold"/>
              </a:rPr>
              <a:t> </a:t>
            </a:r>
            <a:r>
              <a:rPr lang="en-US" sz="4999" dirty="0" err="1">
                <a:solidFill>
                  <a:srgbClr val="B22033"/>
                </a:solidFill>
                <a:latin typeface="Roboto Condensed Bold"/>
              </a:rPr>
              <a:t>niệm</a:t>
            </a:r>
            <a:endParaRPr lang="en-US" sz="4999" dirty="0">
              <a:solidFill>
                <a:srgbClr val="B22033"/>
              </a:solidFill>
              <a:latin typeface="Roboto Condensed Bold"/>
            </a:endParaRPr>
          </a:p>
        </p:txBody>
      </p:sp>
      <p:sp>
        <p:nvSpPr>
          <p:cNvPr id="13" name="TextBox 13"/>
          <p:cNvSpPr txBox="1"/>
          <p:nvPr/>
        </p:nvSpPr>
        <p:spPr>
          <a:xfrm>
            <a:off x="1495550" y="4049195"/>
            <a:ext cx="15592200" cy="854076"/>
          </a:xfrm>
          <a:prstGeom prst="rect">
            <a:avLst/>
          </a:prstGeom>
        </p:spPr>
        <p:txBody>
          <a:bodyPr lIns="0" tIns="0" rIns="0" bIns="0" rtlCol="0" anchor="t">
            <a:spAutoFit/>
          </a:bodyPr>
          <a:lstStyle/>
          <a:p>
            <a:pPr marL="1079491" lvl="1" indent="-539745" algn="l">
              <a:lnSpc>
                <a:spcPts val="6999"/>
              </a:lnSpc>
              <a:buFont typeface="Arial"/>
              <a:buChar char="•"/>
            </a:pPr>
            <a:r>
              <a:rPr lang="en-US" sz="4999" dirty="0" err="1">
                <a:solidFill>
                  <a:srgbClr val="54242A"/>
                </a:solidFill>
                <a:latin typeface="Roboto Condensed"/>
              </a:rPr>
              <a:t>Là</a:t>
            </a:r>
            <a:r>
              <a:rPr lang="en-US" sz="4999" dirty="0">
                <a:solidFill>
                  <a:srgbClr val="54242A"/>
                </a:solidFill>
                <a:latin typeface="Roboto Condensed"/>
              </a:rPr>
              <a:t> </a:t>
            </a:r>
            <a:r>
              <a:rPr lang="en-US" sz="4999" dirty="0" err="1">
                <a:solidFill>
                  <a:srgbClr val="54242A"/>
                </a:solidFill>
                <a:latin typeface="Roboto Condensed"/>
              </a:rPr>
              <a:t>thể</a:t>
            </a:r>
            <a:r>
              <a:rPr lang="en-US" sz="4999" dirty="0">
                <a:solidFill>
                  <a:srgbClr val="54242A"/>
                </a:solidFill>
                <a:latin typeface="Roboto Condensed"/>
              </a:rPr>
              <a:t> </a:t>
            </a:r>
            <a:r>
              <a:rPr lang="en-US" sz="4999" dirty="0" err="1">
                <a:solidFill>
                  <a:srgbClr val="54242A"/>
                </a:solidFill>
                <a:latin typeface="Roboto Condensed"/>
              </a:rPr>
              <a:t>loại</a:t>
            </a:r>
            <a:r>
              <a:rPr lang="en-US" sz="4999" dirty="0">
                <a:solidFill>
                  <a:srgbClr val="54242A"/>
                </a:solidFill>
                <a:latin typeface="Roboto Condensed"/>
              </a:rPr>
              <a:t> </a:t>
            </a:r>
            <a:r>
              <a:rPr lang="en-US" sz="4999" dirty="0" err="1">
                <a:solidFill>
                  <a:srgbClr val="54242A"/>
                </a:solidFill>
                <a:latin typeface="Roboto Condensed"/>
              </a:rPr>
              <a:t>tự</a:t>
            </a:r>
            <a:r>
              <a:rPr lang="en-US" sz="4999" dirty="0">
                <a:solidFill>
                  <a:srgbClr val="54242A"/>
                </a:solidFill>
                <a:latin typeface="Roboto Condensed"/>
              </a:rPr>
              <a:t> </a:t>
            </a:r>
            <a:r>
              <a:rPr lang="en-US" sz="4999" dirty="0" err="1">
                <a:solidFill>
                  <a:srgbClr val="54242A"/>
                </a:solidFill>
                <a:latin typeface="Roboto Condensed"/>
              </a:rPr>
              <a:t>sự</a:t>
            </a:r>
            <a:r>
              <a:rPr lang="en-US" sz="4999" dirty="0">
                <a:solidFill>
                  <a:srgbClr val="54242A"/>
                </a:solidFill>
                <a:latin typeface="Roboto Condensed"/>
              </a:rPr>
              <a:t> </a:t>
            </a:r>
            <a:r>
              <a:rPr lang="en-US" sz="4999" dirty="0" err="1">
                <a:solidFill>
                  <a:srgbClr val="54242A"/>
                </a:solidFill>
                <a:latin typeface="Roboto Condensed"/>
              </a:rPr>
              <a:t>bằng</a:t>
            </a:r>
            <a:r>
              <a:rPr lang="en-US" sz="4999" dirty="0">
                <a:solidFill>
                  <a:srgbClr val="54242A"/>
                </a:solidFill>
                <a:latin typeface="Roboto Condensed"/>
              </a:rPr>
              <a:t> </a:t>
            </a:r>
            <a:r>
              <a:rPr lang="en-US" sz="4999" dirty="0" err="1">
                <a:solidFill>
                  <a:srgbClr val="54242A"/>
                </a:solidFill>
                <a:latin typeface="Roboto Condensed"/>
              </a:rPr>
              <a:t>thơ</a:t>
            </a:r>
            <a:r>
              <a:rPr lang="en-US" sz="4999" dirty="0">
                <a:solidFill>
                  <a:srgbClr val="54242A"/>
                </a:solidFill>
                <a:latin typeface="Roboto Condensed"/>
              </a:rPr>
              <a:t>, </a:t>
            </a:r>
            <a:r>
              <a:rPr lang="en-US" sz="4999" dirty="0" err="1">
                <a:solidFill>
                  <a:srgbClr val="54242A"/>
                </a:solidFill>
                <a:latin typeface="Roboto Condensed"/>
              </a:rPr>
              <a:t>được</a:t>
            </a:r>
            <a:r>
              <a:rPr lang="en-US" sz="4999" dirty="0">
                <a:solidFill>
                  <a:srgbClr val="54242A"/>
                </a:solidFill>
                <a:latin typeface="Roboto Condensed"/>
              </a:rPr>
              <a:t> </a:t>
            </a:r>
            <a:r>
              <a:rPr lang="en-US" sz="4999" dirty="0" err="1">
                <a:solidFill>
                  <a:srgbClr val="54242A"/>
                </a:solidFill>
                <a:latin typeface="Roboto Condensed"/>
              </a:rPr>
              <a:t>viết</a:t>
            </a:r>
            <a:r>
              <a:rPr lang="en-US" sz="4999" dirty="0">
                <a:solidFill>
                  <a:srgbClr val="54242A"/>
                </a:solidFill>
                <a:latin typeface="Roboto Condensed"/>
              </a:rPr>
              <a:t> </a:t>
            </a:r>
            <a:r>
              <a:rPr lang="en-US" sz="4999" dirty="0" err="1">
                <a:solidFill>
                  <a:srgbClr val="54242A"/>
                </a:solidFill>
                <a:latin typeface="Roboto Condensed"/>
              </a:rPr>
              <a:t>bằng</a:t>
            </a:r>
            <a:r>
              <a:rPr lang="en-US" sz="4999" dirty="0">
                <a:solidFill>
                  <a:srgbClr val="54242A"/>
                </a:solidFill>
                <a:latin typeface="Roboto Condensed"/>
              </a:rPr>
              <a:t> </a:t>
            </a:r>
            <a:r>
              <a:rPr lang="en-US" sz="4999" dirty="0" err="1">
                <a:solidFill>
                  <a:srgbClr val="54242A"/>
                </a:solidFill>
                <a:latin typeface="Roboto Condensed"/>
              </a:rPr>
              <a:t>chữ</a:t>
            </a:r>
            <a:r>
              <a:rPr lang="en-US" sz="4999" dirty="0">
                <a:solidFill>
                  <a:srgbClr val="54242A"/>
                </a:solidFill>
                <a:latin typeface="Roboto Condensed"/>
              </a:rPr>
              <a:t> </a:t>
            </a:r>
            <a:r>
              <a:rPr lang="en-US" sz="4999" dirty="0" err="1">
                <a:solidFill>
                  <a:srgbClr val="54242A"/>
                </a:solidFill>
                <a:latin typeface="Roboto Condensed"/>
              </a:rPr>
              <a:t>Nôm</a:t>
            </a:r>
            <a:r>
              <a:rPr lang="en-US" sz="4999" dirty="0">
                <a:solidFill>
                  <a:srgbClr val="54242A"/>
                </a:solidFill>
                <a:latin typeface="Roboto Condensed"/>
              </a:rPr>
              <a:t>.</a:t>
            </a:r>
          </a:p>
        </p:txBody>
      </p:sp>
      <p:sp>
        <p:nvSpPr>
          <p:cNvPr id="14" name="TextBox 14"/>
          <p:cNvSpPr txBox="1"/>
          <p:nvPr/>
        </p:nvSpPr>
        <p:spPr>
          <a:xfrm>
            <a:off x="1434304" y="5460483"/>
            <a:ext cx="9201213" cy="854076"/>
          </a:xfrm>
          <a:prstGeom prst="rect">
            <a:avLst/>
          </a:prstGeom>
        </p:spPr>
        <p:txBody>
          <a:bodyPr lIns="0" tIns="0" rIns="0" bIns="0" rtlCol="0" anchor="t">
            <a:spAutoFit/>
          </a:bodyPr>
          <a:lstStyle/>
          <a:p>
            <a:pPr algn="ctr">
              <a:lnSpc>
                <a:spcPts val="6999"/>
              </a:lnSpc>
            </a:pPr>
            <a:r>
              <a:rPr lang="en-US" sz="4999" dirty="0">
                <a:solidFill>
                  <a:srgbClr val="B22033"/>
                </a:solidFill>
                <a:latin typeface="Roboto Condensed Bold"/>
              </a:rPr>
              <a:t>b. </a:t>
            </a:r>
            <a:r>
              <a:rPr lang="en-US" sz="4999" dirty="0" err="1">
                <a:solidFill>
                  <a:srgbClr val="B22033"/>
                </a:solidFill>
                <a:latin typeface="Roboto Condensed Bold"/>
              </a:rPr>
              <a:t>Lịch</a:t>
            </a:r>
            <a:r>
              <a:rPr lang="en-US" sz="4999" dirty="0">
                <a:solidFill>
                  <a:srgbClr val="B22033"/>
                </a:solidFill>
                <a:latin typeface="Roboto Condensed Bold"/>
              </a:rPr>
              <a:t> </a:t>
            </a:r>
            <a:r>
              <a:rPr lang="en-US" sz="4999" dirty="0" err="1">
                <a:solidFill>
                  <a:srgbClr val="B22033"/>
                </a:solidFill>
                <a:latin typeface="Roboto Condensed Bold"/>
              </a:rPr>
              <a:t>sử</a:t>
            </a:r>
            <a:r>
              <a:rPr lang="en-US" sz="4999" dirty="0">
                <a:solidFill>
                  <a:srgbClr val="B22033"/>
                </a:solidFill>
                <a:latin typeface="Roboto Condensed Bold"/>
              </a:rPr>
              <a:t> </a:t>
            </a:r>
            <a:r>
              <a:rPr lang="en-US" sz="4999" dirty="0" err="1">
                <a:solidFill>
                  <a:srgbClr val="B22033"/>
                </a:solidFill>
                <a:latin typeface="Roboto Condensed Bold"/>
              </a:rPr>
              <a:t>hình</a:t>
            </a:r>
            <a:r>
              <a:rPr lang="en-US" sz="4999" dirty="0">
                <a:solidFill>
                  <a:srgbClr val="B22033"/>
                </a:solidFill>
                <a:latin typeface="Roboto Condensed Bold"/>
              </a:rPr>
              <a:t> </a:t>
            </a:r>
            <a:r>
              <a:rPr lang="en-US" sz="4999" dirty="0" err="1">
                <a:solidFill>
                  <a:srgbClr val="B22033"/>
                </a:solidFill>
                <a:latin typeface="Roboto Condensed Bold"/>
              </a:rPr>
              <a:t>thành</a:t>
            </a:r>
            <a:r>
              <a:rPr lang="en-US" sz="4999" dirty="0">
                <a:solidFill>
                  <a:srgbClr val="B22033"/>
                </a:solidFill>
                <a:latin typeface="Roboto Condensed Bold"/>
              </a:rPr>
              <a:t> </a:t>
            </a:r>
            <a:r>
              <a:rPr lang="en-US" sz="4999" dirty="0" err="1">
                <a:solidFill>
                  <a:srgbClr val="B22033"/>
                </a:solidFill>
                <a:latin typeface="Roboto Condensed Bold"/>
              </a:rPr>
              <a:t>và</a:t>
            </a:r>
            <a:r>
              <a:rPr lang="en-US" sz="4999" dirty="0">
                <a:solidFill>
                  <a:srgbClr val="B22033"/>
                </a:solidFill>
                <a:latin typeface="Roboto Condensed Bold"/>
              </a:rPr>
              <a:t> </a:t>
            </a:r>
            <a:r>
              <a:rPr lang="en-US" sz="4999" dirty="0" err="1">
                <a:solidFill>
                  <a:srgbClr val="B22033"/>
                </a:solidFill>
                <a:latin typeface="Roboto Condensed Bold"/>
              </a:rPr>
              <a:t>phát</a:t>
            </a:r>
            <a:r>
              <a:rPr lang="en-US" sz="4999" dirty="0">
                <a:solidFill>
                  <a:srgbClr val="B22033"/>
                </a:solidFill>
                <a:latin typeface="Roboto Condensed Bold"/>
              </a:rPr>
              <a:t> </a:t>
            </a:r>
            <a:r>
              <a:rPr lang="en-US" sz="4999" dirty="0" err="1">
                <a:solidFill>
                  <a:srgbClr val="B22033"/>
                </a:solidFill>
                <a:latin typeface="Roboto Condensed Bold"/>
              </a:rPr>
              <a:t>triển</a:t>
            </a:r>
            <a:endParaRPr lang="en-US" sz="4999" dirty="0">
              <a:solidFill>
                <a:srgbClr val="B22033"/>
              </a:solidFill>
              <a:latin typeface="Roboto Condensed Bold"/>
            </a:endParaRPr>
          </a:p>
        </p:txBody>
      </p:sp>
      <p:sp>
        <p:nvSpPr>
          <p:cNvPr id="15" name="TextBox 15"/>
          <p:cNvSpPr txBox="1"/>
          <p:nvPr/>
        </p:nvSpPr>
        <p:spPr>
          <a:xfrm>
            <a:off x="1434304" y="6666984"/>
            <a:ext cx="15036414" cy="2625726"/>
          </a:xfrm>
          <a:prstGeom prst="rect">
            <a:avLst/>
          </a:prstGeom>
        </p:spPr>
        <p:txBody>
          <a:bodyPr lIns="0" tIns="0" rIns="0" bIns="0" rtlCol="0" anchor="t">
            <a:spAutoFit/>
          </a:bodyPr>
          <a:lstStyle/>
          <a:p>
            <a:pPr marL="1079491" lvl="1" indent="-539745" algn="l">
              <a:lnSpc>
                <a:spcPts val="6999"/>
              </a:lnSpc>
              <a:buFont typeface="Arial"/>
              <a:buChar char="•"/>
            </a:pPr>
            <a:r>
              <a:rPr lang="en-US" sz="4999" dirty="0" err="1">
                <a:solidFill>
                  <a:srgbClr val="54242A"/>
                </a:solidFill>
                <a:latin typeface="Roboto Condensed"/>
              </a:rPr>
              <a:t>Hình</a:t>
            </a:r>
            <a:r>
              <a:rPr lang="en-US" sz="4999" dirty="0">
                <a:solidFill>
                  <a:srgbClr val="54242A"/>
                </a:solidFill>
                <a:latin typeface="Roboto Condensed"/>
              </a:rPr>
              <a:t> </a:t>
            </a:r>
            <a:r>
              <a:rPr lang="en-US" sz="4999" dirty="0" err="1">
                <a:solidFill>
                  <a:srgbClr val="54242A"/>
                </a:solidFill>
                <a:latin typeface="Roboto Condensed"/>
              </a:rPr>
              <a:t>thành</a:t>
            </a:r>
            <a:r>
              <a:rPr lang="en-US" sz="4999" dirty="0">
                <a:solidFill>
                  <a:srgbClr val="54242A"/>
                </a:solidFill>
                <a:latin typeface="Roboto Condensed"/>
              </a:rPr>
              <a:t> </a:t>
            </a:r>
            <a:r>
              <a:rPr lang="en-US" sz="4999" dirty="0" err="1">
                <a:solidFill>
                  <a:srgbClr val="54242A"/>
                </a:solidFill>
                <a:latin typeface="Roboto Condensed"/>
              </a:rPr>
              <a:t>vào</a:t>
            </a:r>
            <a:r>
              <a:rPr lang="en-US" sz="4999" dirty="0">
                <a:solidFill>
                  <a:srgbClr val="54242A"/>
                </a:solidFill>
                <a:latin typeface="Roboto Condensed"/>
              </a:rPr>
              <a:t> </a:t>
            </a:r>
            <a:r>
              <a:rPr lang="en-US" sz="4999" dirty="0" err="1">
                <a:solidFill>
                  <a:srgbClr val="54242A"/>
                </a:solidFill>
                <a:latin typeface="Roboto Condensed"/>
              </a:rPr>
              <a:t>khoảng</a:t>
            </a:r>
            <a:r>
              <a:rPr lang="en-US" sz="4999" dirty="0">
                <a:solidFill>
                  <a:srgbClr val="54242A"/>
                </a:solidFill>
                <a:latin typeface="Roboto Condensed"/>
              </a:rPr>
              <a:t> </a:t>
            </a:r>
            <a:r>
              <a:rPr lang="en-US" sz="4999" dirty="0" err="1">
                <a:solidFill>
                  <a:srgbClr val="54242A"/>
                </a:solidFill>
                <a:latin typeface="Roboto Condensed"/>
              </a:rPr>
              <a:t>thế</a:t>
            </a:r>
            <a:r>
              <a:rPr lang="en-US" sz="4999" dirty="0">
                <a:solidFill>
                  <a:srgbClr val="54242A"/>
                </a:solidFill>
                <a:latin typeface="Roboto Condensed"/>
              </a:rPr>
              <a:t> </a:t>
            </a:r>
            <a:r>
              <a:rPr lang="en-US" sz="4999" dirty="0" err="1">
                <a:solidFill>
                  <a:srgbClr val="54242A"/>
                </a:solidFill>
                <a:latin typeface="Roboto Condensed"/>
              </a:rPr>
              <a:t>kỉ</a:t>
            </a:r>
            <a:r>
              <a:rPr lang="en-US" sz="4999" dirty="0">
                <a:solidFill>
                  <a:srgbClr val="54242A"/>
                </a:solidFill>
                <a:latin typeface="Roboto Condensed"/>
              </a:rPr>
              <a:t> XVI- XVII, </a:t>
            </a:r>
            <a:r>
              <a:rPr lang="en-US" sz="4999" dirty="0" err="1">
                <a:solidFill>
                  <a:srgbClr val="54242A"/>
                </a:solidFill>
                <a:latin typeface="Roboto Condensed"/>
              </a:rPr>
              <a:t>phát</a:t>
            </a:r>
            <a:r>
              <a:rPr lang="en-US" sz="4999" dirty="0">
                <a:solidFill>
                  <a:srgbClr val="54242A"/>
                </a:solidFill>
                <a:latin typeface="Roboto Condensed"/>
              </a:rPr>
              <a:t> </a:t>
            </a:r>
            <a:r>
              <a:rPr lang="en-US" sz="4999" dirty="0" err="1">
                <a:solidFill>
                  <a:srgbClr val="54242A"/>
                </a:solidFill>
                <a:latin typeface="Roboto Condensed"/>
              </a:rPr>
              <a:t>triển</a:t>
            </a:r>
            <a:r>
              <a:rPr lang="en-US" sz="4999" dirty="0">
                <a:solidFill>
                  <a:srgbClr val="54242A"/>
                </a:solidFill>
                <a:latin typeface="Roboto Condensed"/>
              </a:rPr>
              <a:t> </a:t>
            </a:r>
            <a:r>
              <a:rPr lang="en-US" sz="4999" dirty="0" err="1">
                <a:solidFill>
                  <a:srgbClr val="54242A"/>
                </a:solidFill>
                <a:latin typeface="Roboto Condensed"/>
              </a:rPr>
              <a:t>mạnh</a:t>
            </a:r>
            <a:r>
              <a:rPr lang="en-US" sz="4999" dirty="0">
                <a:solidFill>
                  <a:srgbClr val="54242A"/>
                </a:solidFill>
                <a:latin typeface="Roboto Condensed"/>
              </a:rPr>
              <a:t> </a:t>
            </a:r>
            <a:r>
              <a:rPr lang="en-US" sz="4999" dirty="0" err="1">
                <a:solidFill>
                  <a:srgbClr val="54242A"/>
                </a:solidFill>
                <a:latin typeface="Roboto Condensed"/>
              </a:rPr>
              <a:t>và</a:t>
            </a:r>
            <a:r>
              <a:rPr lang="en-US" sz="4999" dirty="0">
                <a:solidFill>
                  <a:srgbClr val="54242A"/>
                </a:solidFill>
                <a:latin typeface="Roboto Condensed"/>
              </a:rPr>
              <a:t> </a:t>
            </a:r>
            <a:r>
              <a:rPr lang="en-US" sz="4999" dirty="0" err="1">
                <a:solidFill>
                  <a:srgbClr val="54242A"/>
                </a:solidFill>
                <a:latin typeface="Roboto Condensed"/>
              </a:rPr>
              <a:t>đạt</a:t>
            </a:r>
            <a:r>
              <a:rPr lang="en-US" sz="4999" dirty="0">
                <a:solidFill>
                  <a:srgbClr val="54242A"/>
                </a:solidFill>
                <a:latin typeface="Roboto Condensed"/>
              </a:rPr>
              <a:t> </a:t>
            </a:r>
            <a:r>
              <a:rPr lang="en-US" sz="4999" dirty="0" err="1">
                <a:solidFill>
                  <a:srgbClr val="54242A"/>
                </a:solidFill>
                <a:latin typeface="Roboto Condensed"/>
              </a:rPr>
              <a:t>được</a:t>
            </a:r>
            <a:r>
              <a:rPr lang="en-US" sz="4999" dirty="0">
                <a:solidFill>
                  <a:srgbClr val="54242A"/>
                </a:solidFill>
                <a:latin typeface="Roboto Condensed"/>
              </a:rPr>
              <a:t> </a:t>
            </a:r>
            <a:r>
              <a:rPr lang="en-US" sz="4999" dirty="0" err="1">
                <a:solidFill>
                  <a:srgbClr val="54242A"/>
                </a:solidFill>
                <a:latin typeface="Roboto Condensed"/>
              </a:rPr>
              <a:t>nhiều</a:t>
            </a:r>
            <a:r>
              <a:rPr lang="en-US" sz="4999" dirty="0">
                <a:solidFill>
                  <a:srgbClr val="54242A"/>
                </a:solidFill>
                <a:latin typeface="Roboto Condensed"/>
              </a:rPr>
              <a:t> </a:t>
            </a:r>
            <a:r>
              <a:rPr lang="en-US" sz="4999" dirty="0" err="1">
                <a:solidFill>
                  <a:srgbClr val="54242A"/>
                </a:solidFill>
                <a:latin typeface="Roboto Condensed"/>
              </a:rPr>
              <a:t>thành</a:t>
            </a:r>
            <a:r>
              <a:rPr lang="en-US" sz="4999" dirty="0">
                <a:solidFill>
                  <a:srgbClr val="54242A"/>
                </a:solidFill>
                <a:latin typeface="Roboto Condensed"/>
              </a:rPr>
              <a:t> </a:t>
            </a:r>
            <a:r>
              <a:rPr lang="en-US" sz="4999" dirty="0" err="1">
                <a:solidFill>
                  <a:srgbClr val="54242A"/>
                </a:solidFill>
                <a:latin typeface="Roboto Condensed"/>
              </a:rPr>
              <a:t>tựu</a:t>
            </a:r>
            <a:r>
              <a:rPr lang="en-US" sz="4999" dirty="0">
                <a:solidFill>
                  <a:srgbClr val="54242A"/>
                </a:solidFill>
                <a:latin typeface="Roboto Condensed"/>
              </a:rPr>
              <a:t> to </a:t>
            </a:r>
            <a:r>
              <a:rPr lang="en-US" sz="4999" dirty="0" err="1">
                <a:solidFill>
                  <a:srgbClr val="54242A"/>
                </a:solidFill>
                <a:latin typeface="Roboto Condensed"/>
              </a:rPr>
              <a:t>lớn</a:t>
            </a:r>
            <a:r>
              <a:rPr lang="en-US" sz="4999" dirty="0">
                <a:solidFill>
                  <a:srgbClr val="54242A"/>
                </a:solidFill>
                <a:latin typeface="Roboto Condensed"/>
              </a:rPr>
              <a:t> ở </a:t>
            </a:r>
            <a:r>
              <a:rPr lang="en-US" sz="4999" dirty="0" err="1">
                <a:solidFill>
                  <a:srgbClr val="54242A"/>
                </a:solidFill>
                <a:latin typeface="Roboto Condensed"/>
              </a:rPr>
              <a:t>cuối</a:t>
            </a:r>
            <a:r>
              <a:rPr lang="en-US" sz="4999" dirty="0">
                <a:solidFill>
                  <a:srgbClr val="54242A"/>
                </a:solidFill>
                <a:latin typeface="Roboto Condensed"/>
              </a:rPr>
              <a:t> </a:t>
            </a:r>
            <a:r>
              <a:rPr lang="en-US" sz="4999" dirty="0" err="1">
                <a:solidFill>
                  <a:srgbClr val="54242A"/>
                </a:solidFill>
                <a:latin typeface="Roboto Condensed"/>
              </a:rPr>
              <a:t>thế</a:t>
            </a:r>
            <a:r>
              <a:rPr lang="en-US" sz="4999" dirty="0">
                <a:solidFill>
                  <a:srgbClr val="54242A"/>
                </a:solidFill>
                <a:latin typeface="Roboto Condensed"/>
              </a:rPr>
              <a:t> </a:t>
            </a:r>
            <a:r>
              <a:rPr lang="en-US" sz="4999" dirty="0" err="1">
                <a:solidFill>
                  <a:srgbClr val="54242A"/>
                </a:solidFill>
                <a:latin typeface="Roboto Condensed"/>
              </a:rPr>
              <a:t>kỉ</a:t>
            </a:r>
            <a:r>
              <a:rPr lang="en-US" sz="4999" dirty="0">
                <a:solidFill>
                  <a:srgbClr val="54242A"/>
                </a:solidFill>
                <a:latin typeface="Roboto Condensed"/>
              </a:rPr>
              <a:t> XVII </a:t>
            </a:r>
            <a:r>
              <a:rPr lang="en-US" sz="4999" dirty="0" err="1">
                <a:solidFill>
                  <a:srgbClr val="54242A"/>
                </a:solidFill>
                <a:latin typeface="Roboto Condensed"/>
              </a:rPr>
              <a:t>và</a:t>
            </a:r>
            <a:r>
              <a:rPr lang="en-US" sz="4999" dirty="0">
                <a:solidFill>
                  <a:srgbClr val="54242A"/>
                </a:solidFill>
                <a:latin typeface="Roboto Condensed"/>
              </a:rPr>
              <a:t> </a:t>
            </a:r>
            <a:r>
              <a:rPr lang="en-US" sz="4999" dirty="0" err="1">
                <a:solidFill>
                  <a:srgbClr val="54242A"/>
                </a:solidFill>
                <a:latin typeface="Roboto Condensed"/>
              </a:rPr>
              <a:t>nửa</a:t>
            </a:r>
            <a:r>
              <a:rPr lang="en-US" sz="4999" dirty="0">
                <a:solidFill>
                  <a:srgbClr val="54242A"/>
                </a:solidFill>
                <a:latin typeface="Roboto Condensed"/>
              </a:rPr>
              <a:t> </a:t>
            </a:r>
            <a:r>
              <a:rPr lang="en-US" sz="4999" dirty="0" err="1">
                <a:solidFill>
                  <a:srgbClr val="54242A"/>
                </a:solidFill>
                <a:latin typeface="Roboto Condensed"/>
              </a:rPr>
              <a:t>đầu</a:t>
            </a:r>
            <a:r>
              <a:rPr lang="en-US" sz="4999" dirty="0">
                <a:solidFill>
                  <a:srgbClr val="54242A"/>
                </a:solidFill>
                <a:latin typeface="Roboto Condensed"/>
              </a:rPr>
              <a:t> TK XIX.</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barn(inVertical)">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barn(inVertical)">
                                      <p:cBhvr>
                                        <p:cTn id="29" dur="500"/>
                                        <p:tgtEl>
                                          <p:spTgt spid="13"/>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barn(inVertical)">
                                      <p:cBhvr>
                                        <p:cTn id="34" dur="500"/>
                                        <p:tgtEl>
                                          <p:spTgt spid="14"/>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barn(inVertical)">
                                      <p:cBhvr>
                                        <p:cTn id="3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TotalTime>
  <Words>6078</Words>
  <Application>Microsoft Office PowerPoint</Application>
  <PresentationFormat>Custom</PresentationFormat>
  <Paragraphs>492</Paragraphs>
  <Slides>69</Slides>
  <Notes>68</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69</vt:i4>
      </vt:variant>
    </vt:vector>
  </HeadingPairs>
  <TitlesOfParts>
    <vt:vector size="84" baseType="lpstr">
      <vt:lpstr>Arial</vt:lpstr>
      <vt:lpstr>#9Slide05 SVNLifehack Script</vt:lpstr>
      <vt:lpstr>Roboto Condensed</vt:lpstr>
      <vt:lpstr>Roboto Condensed Italics</vt:lpstr>
      <vt:lpstr>#9Slide05 Braxton Regular 1</vt:lpstr>
      <vt:lpstr>Roboto Condensed Bold Italics</vt:lpstr>
      <vt:lpstr>#9Slide05 SVNCookie</vt:lpstr>
      <vt:lpstr>Roboto Condensed Bold</vt:lpstr>
      <vt:lpstr>Calibri</vt:lpstr>
      <vt:lpstr>#9Slide03 Arima Madurai Black</vt:lpstr>
      <vt:lpstr>#9Slide05 Braxton Regular 2</vt:lpstr>
      <vt:lpstr>ThuphapCongthuy</vt:lpstr>
      <vt:lpstr>#9Slide07 SVNUT Triumph Press</vt:lpstr>
      <vt:lpstr>#9Slide03 AmpleSoft 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9KN_B3_Doc 1_Tri thuc Ngu van, Kim Kieu gap go</dc:title>
  <dc:creator>DELL</dc:creator>
  <cp:lastModifiedBy>LAPTOP</cp:lastModifiedBy>
  <cp:revision>5</cp:revision>
  <dcterms:created xsi:type="dcterms:W3CDTF">2006-08-16T00:00:00Z</dcterms:created>
  <dcterms:modified xsi:type="dcterms:W3CDTF">2025-05-11T04:13:39Z</dcterms:modified>
  <dc:identifier>DAGIj1Hmj3Y</dc:identifier>
</cp:coreProperties>
</file>