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44" r:id="rId2"/>
    <p:sldId id="324" r:id="rId3"/>
    <p:sldId id="325" r:id="rId4"/>
    <p:sldId id="326" r:id="rId5"/>
    <p:sldId id="327" r:id="rId6"/>
    <p:sldId id="328" r:id="rId7"/>
    <p:sldId id="345" r:id="rId8"/>
    <p:sldId id="348" r:id="rId9"/>
    <p:sldId id="395" r:id="rId10"/>
    <p:sldId id="396" r:id="rId11"/>
    <p:sldId id="397" r:id="rId12"/>
    <p:sldId id="330" r:id="rId13"/>
    <p:sldId id="407" r:id="rId14"/>
    <p:sldId id="408" r:id="rId15"/>
    <p:sldId id="409" r:id="rId16"/>
    <p:sldId id="410" r:id="rId17"/>
    <p:sldId id="34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008080"/>
    <a:srgbClr val="006666"/>
    <a:srgbClr val="D60093"/>
    <a:srgbClr val="FF0066"/>
    <a:srgbClr val="9CCBF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4660"/>
  </p:normalViewPr>
  <p:slideViewPr>
    <p:cSldViewPr snapToGrid="0">
      <p:cViewPr varScale="1">
        <p:scale>
          <a:sx n="68" d="100"/>
          <a:sy n="68" d="100"/>
        </p:scale>
        <p:origin x="-258" y="-9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53FEB-C9E9-4F44-BF5F-B51CE09FE93A}" type="datetimeFigureOut">
              <a:rPr lang="en-US" smtClean="0"/>
              <a:pPr/>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46D28-12A1-4B2B-971C-811A675710B9}" type="slidenum">
              <a:rPr lang="en-US" smtClean="0"/>
              <a:pPr/>
              <a:t>‹#›</a:t>
            </a:fld>
            <a:endParaRPr lang="en-US"/>
          </a:p>
        </p:txBody>
      </p:sp>
    </p:spTree>
    <p:extLst>
      <p:ext uri="{BB962C8B-B14F-4D97-AF65-F5344CB8AC3E}">
        <p14:creationId xmlns="" xmlns:p14="http://schemas.microsoft.com/office/powerpoint/2010/main" val="2800220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5877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242777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249184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xmlns=""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C101F4-F822-4988-A2F7-2DCF4DE11F26}"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400262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C101F4-F822-4988-A2F7-2DCF4DE11F26}"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342422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C101F4-F822-4988-A2F7-2DCF4DE11F26}"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325221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C101F4-F822-4988-A2F7-2DCF4DE11F26}"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184706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C101F4-F822-4988-A2F7-2DCF4DE11F26}"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417427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101F4-F822-4988-A2F7-2DCF4DE11F26}"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145442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246681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C101F4-F822-4988-A2F7-2DCF4DE11F26}"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2517649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101F4-F822-4988-A2F7-2DCF4DE11F26}" type="datetimeFigureOut">
              <a:rPr lang="en-US" smtClean="0"/>
              <a:pPr/>
              <a:t>7/18/2024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C790-DFC0-4E87-92BA-3E5E76203EEF}" type="slidenum">
              <a:rPr lang="en-US" smtClean="0"/>
              <a:pPr/>
              <a:t>‹#›</a:t>
            </a:fld>
            <a:endParaRPr lang="en-US"/>
          </a:p>
        </p:txBody>
      </p:sp>
    </p:spTree>
    <p:extLst>
      <p:ext uri="{BB962C8B-B14F-4D97-AF65-F5344CB8AC3E}">
        <p14:creationId xmlns="" xmlns:p14="http://schemas.microsoft.com/office/powerpoint/2010/main" val="4237896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xmlns="" val="308164511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4390" y="144741"/>
            <a:ext cx="12015406" cy="538607"/>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2. Xác định và kể tên các trung tâm công nghiệp chính ở nước ta</a:t>
            </a:r>
          </a:p>
        </p:txBody>
      </p:sp>
      <p:grpSp>
        <p:nvGrpSpPr>
          <p:cNvPr id="12" name="Group 5"/>
          <p:cNvGrpSpPr/>
          <p:nvPr/>
        </p:nvGrpSpPr>
        <p:grpSpPr>
          <a:xfrm>
            <a:off x="297417" y="2663782"/>
            <a:ext cx="4990864" cy="1770561"/>
            <a:chOff x="2179" y="0"/>
            <a:chExt cx="1509555" cy="856192"/>
          </a:xfrm>
        </p:grpSpPr>
        <p:sp>
          <p:nvSpPr>
            <p:cNvPr id="1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000B5D"/>
            </a:solidFill>
            <a:ln cap="sq">
              <a:noFill/>
              <a:prstDash val="solid"/>
              <a:miter/>
            </a:ln>
          </p:spPr>
        </p:sp>
        <p:sp>
          <p:nvSpPr>
            <p:cNvPr id="17" name="TextBox 7"/>
            <p:cNvSpPr txBox="1"/>
            <p:nvPr/>
          </p:nvSpPr>
          <p:spPr>
            <a:xfrm>
              <a:off x="114300" y="19050"/>
              <a:ext cx="1285313" cy="837142"/>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19" name="TextBox 9"/>
          <p:cNvSpPr txBox="1"/>
          <p:nvPr/>
        </p:nvSpPr>
        <p:spPr>
          <a:xfrm>
            <a:off x="636400" y="2839661"/>
            <a:ext cx="4064000" cy="1477328"/>
          </a:xfrm>
          <a:prstGeom prst="rect">
            <a:avLst/>
          </a:prstGeom>
        </p:spPr>
        <p:txBody>
          <a:bodyPr wrap="square" lIns="0" tIns="0" rIns="0" bIns="0" rtlCol="0" anchor="t">
            <a:spAutoFit/>
          </a:bodyPr>
          <a:lstStyle/>
          <a:p>
            <a:pPr lvl="0" algn="ctr">
              <a:spcBef>
                <a:spcPct val="0"/>
              </a:spcBef>
            </a:pPr>
            <a:r>
              <a:rPr lang="en-US" sz="3200" b="1" smtClean="0">
                <a:solidFill>
                  <a:schemeClr val="bg1"/>
                </a:solidFill>
              </a:rPr>
              <a:t>Nhóm 2,5. Tìm hiểu về TTCN Hải Phòng, Hải Dương, Vũng Tàu</a:t>
            </a:r>
            <a:endParaRPr lang="en-US" sz="3200" u="none" strike="noStrike" dirty="0">
              <a:solidFill>
                <a:schemeClr val="bg1"/>
              </a:solidFill>
              <a:latin typeface="#9Slide03 IcielSamsung Sharp Bo" pitchFamily="2" charset="-93"/>
              <a:ea typeface="#9Slide03 IcielSamsung Sharp Bo" pitchFamily="2" charset="-93"/>
              <a:cs typeface="#9Slide03 IcielSamsung Sharp Bo" pitchFamily="2" charset="-93"/>
            </a:endParaRPr>
          </a:p>
        </p:txBody>
      </p:sp>
      <p:grpSp>
        <p:nvGrpSpPr>
          <p:cNvPr id="22" name="Group 32"/>
          <p:cNvGrpSpPr/>
          <p:nvPr/>
        </p:nvGrpSpPr>
        <p:grpSpPr>
          <a:xfrm>
            <a:off x="244327" y="704529"/>
            <a:ext cx="4966301" cy="1830780"/>
            <a:chOff x="0" y="0"/>
            <a:chExt cx="1513913" cy="872615"/>
          </a:xfrm>
        </p:grpSpPr>
        <p:sp>
          <p:nvSpPr>
            <p:cNvPr id="23" name="Freeform 33"/>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24" name="TextBox 34"/>
            <p:cNvSpPr txBox="1"/>
            <p:nvPr/>
          </p:nvSpPr>
          <p:spPr>
            <a:xfrm>
              <a:off x="114300" y="19050"/>
              <a:ext cx="1285313" cy="853565"/>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26" name="TextBox 36"/>
          <p:cNvSpPr txBox="1"/>
          <p:nvPr/>
        </p:nvSpPr>
        <p:spPr>
          <a:xfrm>
            <a:off x="638624" y="706508"/>
            <a:ext cx="4136572" cy="1477328"/>
          </a:xfrm>
          <a:prstGeom prst="rect">
            <a:avLst/>
          </a:prstGeom>
        </p:spPr>
        <p:txBody>
          <a:bodyPr wrap="square" lIns="0" tIns="0" rIns="0" bIns="0" rtlCol="0" anchor="t">
            <a:spAutoFit/>
          </a:bodyPr>
          <a:lstStyle/>
          <a:p>
            <a:pPr marL="0" lvl="0" indent="0" algn="ctr">
              <a:spcBef>
                <a:spcPct val="0"/>
              </a:spcBef>
            </a:pPr>
            <a:r>
              <a:rPr lang="en-US" sz="3200" b="1" u="none" strike="noStrike" smtClean="0">
                <a:solidFill>
                  <a:srgbClr val="000B5D"/>
                </a:solidFill>
              </a:rPr>
              <a:t>Nhóm 1,4. Tìm hiểu về TTCN Hà Nội, Biên Hòa, Bắc Giang</a:t>
            </a:r>
            <a:endParaRPr lang="en-US" sz="3200" b="1" u="none" strike="noStrike" dirty="0">
              <a:solidFill>
                <a:srgbClr val="000B5D"/>
              </a:solidFill>
            </a:endParaRPr>
          </a:p>
        </p:txBody>
      </p:sp>
      <p:grpSp>
        <p:nvGrpSpPr>
          <p:cNvPr id="28" name="Group 32"/>
          <p:cNvGrpSpPr/>
          <p:nvPr/>
        </p:nvGrpSpPr>
        <p:grpSpPr>
          <a:xfrm>
            <a:off x="239151" y="4534850"/>
            <a:ext cx="4966301" cy="1830780"/>
            <a:chOff x="0" y="0"/>
            <a:chExt cx="1513913" cy="872615"/>
          </a:xfrm>
        </p:grpSpPr>
        <p:sp>
          <p:nvSpPr>
            <p:cNvPr id="31" name="Freeform 33"/>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32" name="TextBox 34"/>
            <p:cNvSpPr txBox="1"/>
            <p:nvPr/>
          </p:nvSpPr>
          <p:spPr>
            <a:xfrm>
              <a:off x="114300" y="19050"/>
              <a:ext cx="1285313" cy="853565"/>
            </a:xfrm>
            <a:prstGeom prst="rect">
              <a:avLst/>
            </a:prstGeom>
          </p:spPr>
          <p:txBody>
            <a:bodyPr lIns="50800" tIns="50800" rIns="50800" bIns="50800" rtlCol="0" anchor="ctr"/>
            <a:lstStyle/>
            <a:p>
              <a:pPr marL="0" lvl="0" indent="0" algn="ctr">
                <a:lnSpc>
                  <a:spcPts val="2376"/>
                </a:lnSpc>
                <a:spcBef>
                  <a:spcPct val="0"/>
                </a:spcBef>
              </a:pPr>
              <a:endParaRPr/>
            </a:p>
          </p:txBody>
        </p:sp>
      </p:grpSp>
      <p:sp>
        <p:nvSpPr>
          <p:cNvPr id="33" name="TextBox 36"/>
          <p:cNvSpPr txBox="1"/>
          <p:nvPr/>
        </p:nvSpPr>
        <p:spPr>
          <a:xfrm>
            <a:off x="633448" y="4536829"/>
            <a:ext cx="4136572" cy="1477328"/>
          </a:xfrm>
          <a:prstGeom prst="rect">
            <a:avLst/>
          </a:prstGeom>
        </p:spPr>
        <p:txBody>
          <a:bodyPr wrap="square" lIns="0" tIns="0" rIns="0" bIns="0" rtlCol="0" anchor="t">
            <a:spAutoFit/>
          </a:bodyPr>
          <a:lstStyle/>
          <a:p>
            <a:pPr marL="0" lvl="0" indent="0" algn="ctr">
              <a:spcBef>
                <a:spcPct val="0"/>
              </a:spcBef>
            </a:pPr>
            <a:r>
              <a:rPr lang="en-US" sz="3200" b="1" u="none" strike="noStrike" smtClean="0">
                <a:solidFill>
                  <a:srgbClr val="000B5D"/>
                </a:solidFill>
              </a:rPr>
              <a:t>Nhóm 3,6. Tìm hiểu về TTCN TP. HCM, Bắc Ninh, Hưng Yên</a:t>
            </a:r>
            <a:endParaRPr lang="en-US" sz="3200" b="1" u="none" strike="noStrike" dirty="0">
              <a:solidFill>
                <a:srgbClr val="000B5D"/>
              </a:solidFill>
            </a:endParaRPr>
          </a:p>
        </p:txBody>
      </p:sp>
      <p:graphicFrame>
        <p:nvGraphicFramePr>
          <p:cNvPr id="18" name="Table 17"/>
          <p:cNvGraphicFramePr>
            <a:graphicFrameLocks noGrp="1"/>
          </p:cNvGraphicFramePr>
          <p:nvPr/>
        </p:nvGraphicFramePr>
        <p:xfrm>
          <a:off x="5551463" y="753450"/>
          <a:ext cx="6294120" cy="5532120"/>
        </p:xfrm>
        <a:graphic>
          <a:graphicData uri="http://schemas.openxmlformats.org/drawingml/2006/table">
            <a:tbl>
              <a:tblPr/>
              <a:tblGrid>
                <a:gridCol w="1573530"/>
                <a:gridCol w="1573530"/>
                <a:gridCol w="1573530"/>
                <a:gridCol w="1573530"/>
              </a:tblGrid>
              <a:tr h="0">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Quy mô</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Tên trung tâm công nghiệp</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Thuộc tỉnh, thành phố</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Các ngành công nghiệp</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0">
                <a:tc rowSpan="3">
                  <a:txBody>
                    <a:bodyPr/>
                    <a:lstStyle/>
                    <a:p>
                      <a:pPr algn="ctr">
                        <a:lnSpc>
                          <a:spcPct val="150000"/>
                        </a:lnSpc>
                        <a:spcBef>
                          <a:spcPts val="600"/>
                        </a:spcBef>
                        <a:spcAft>
                          <a:spcPts val="0"/>
                        </a:spcAft>
                      </a:pPr>
                      <a:r>
                        <a:rPr lang="en-US" sz="2200" b="1">
                          <a:solidFill>
                            <a:srgbClr val="000000"/>
                          </a:solidFill>
                          <a:latin typeface="+mn-lt"/>
                          <a:ea typeface="Calibri"/>
                        </a:rPr>
                        <a:t>Rất lớn</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Hà Nội</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Hải Phòng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TP </a:t>
                      </a:r>
                      <a:r>
                        <a:rPr lang="en-US" sz="2200" b="1" smtClean="0">
                          <a:solidFill>
                            <a:srgbClr val="000000"/>
                          </a:solidFill>
                          <a:latin typeface="+mn-lt"/>
                          <a:ea typeface="Times New Roman"/>
                        </a:rPr>
                        <a:t>HCM</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rowSpan="3">
                  <a:txBody>
                    <a:bodyPr/>
                    <a:lstStyle/>
                    <a:p>
                      <a:pPr algn="ctr">
                        <a:lnSpc>
                          <a:spcPct val="150000"/>
                        </a:lnSpc>
                        <a:spcBef>
                          <a:spcPts val="600"/>
                        </a:spcBef>
                        <a:spcAft>
                          <a:spcPts val="0"/>
                        </a:spcAft>
                      </a:pPr>
                      <a:r>
                        <a:rPr lang="en-US" sz="2200" b="1">
                          <a:solidFill>
                            <a:srgbClr val="000000"/>
                          </a:solidFill>
                          <a:latin typeface="+mn-lt"/>
                          <a:ea typeface="Calibri"/>
                        </a:rPr>
                        <a:t>Lớn</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Bắc Ninh</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Biên Hòa</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Vũng Tàu</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rowSpan="3">
                  <a:txBody>
                    <a:bodyPr/>
                    <a:lstStyle/>
                    <a:p>
                      <a:pPr algn="ctr">
                        <a:lnSpc>
                          <a:spcPct val="150000"/>
                        </a:lnSpc>
                        <a:spcBef>
                          <a:spcPts val="600"/>
                        </a:spcBef>
                        <a:spcAft>
                          <a:spcPts val="0"/>
                        </a:spcAft>
                      </a:pPr>
                      <a:r>
                        <a:rPr lang="en-US" sz="2200" b="1">
                          <a:solidFill>
                            <a:srgbClr val="000000"/>
                          </a:solidFill>
                          <a:latin typeface="+mn-lt"/>
                          <a:ea typeface="Calibri"/>
                        </a:rPr>
                        <a:t>Trung bình</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Bắc Giang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Hải Dương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Hưng Yên</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 xmlns:p14="http://schemas.microsoft.com/office/powerpoint/2010/main" val="214279687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390" y="144741"/>
            <a:ext cx="12015406" cy="538607"/>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2. Xác định và kể tên các trung tâm công nghiệp chính ở nước ta</a:t>
            </a:r>
          </a:p>
        </p:txBody>
      </p:sp>
      <p:graphicFrame>
        <p:nvGraphicFramePr>
          <p:cNvPr id="5" name="Table 4"/>
          <p:cNvGraphicFramePr>
            <a:graphicFrameLocks noGrp="1"/>
          </p:cNvGraphicFramePr>
          <p:nvPr/>
        </p:nvGraphicFramePr>
        <p:xfrm>
          <a:off x="309489" y="972875"/>
          <a:ext cx="11619916" cy="5257800"/>
        </p:xfrm>
        <a:graphic>
          <a:graphicData uri="http://schemas.openxmlformats.org/drawingml/2006/table">
            <a:tbl>
              <a:tblPr firstRow="1" bandRow="1">
                <a:tableStyleId>{5C22544A-7EE6-4342-B048-85BDC9FD1C3A}</a:tableStyleId>
              </a:tblPr>
              <a:tblGrid>
                <a:gridCol w="815926"/>
                <a:gridCol w="900333"/>
                <a:gridCol w="1069144"/>
                <a:gridCol w="8834513"/>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Rất</a:t>
                      </a:r>
                      <a:r>
                        <a:rPr lang="en-US" sz="3000" b="1" baseline="0" smtClean="0"/>
                        <a:t> lớn</a:t>
                      </a:r>
                      <a:endParaRPr lang="en-US" sz="3000" b="1"/>
                    </a:p>
                  </a:txBody>
                  <a:tcPr/>
                </a:tc>
                <a:tc>
                  <a:txBody>
                    <a:bodyPr/>
                    <a:lstStyle/>
                    <a:p>
                      <a:pPr algn="ctr">
                        <a:lnSpc>
                          <a:spcPct val="150000"/>
                        </a:lnSpc>
                      </a:pPr>
                      <a:r>
                        <a:rPr lang="en-US" sz="3000" b="1">
                          <a:solidFill>
                            <a:srgbClr val="000000"/>
                          </a:solidFill>
                        </a:rPr>
                        <a:t>Hà Nội</a:t>
                      </a:r>
                    </a:p>
                  </a:txBody>
                  <a:tcPr marL="0" marR="0" marT="0" marB="0" anchor="ctr"/>
                </a:tc>
                <a:tc>
                  <a:txBody>
                    <a:bodyPr/>
                    <a:lstStyle/>
                    <a:p>
                      <a:pPr algn="ctr">
                        <a:lnSpc>
                          <a:spcPct val="150000"/>
                        </a:lnSpc>
                      </a:pPr>
                      <a:r>
                        <a:rPr lang="en-US" sz="3000" b="1">
                          <a:solidFill>
                            <a:srgbClr val="000000"/>
                          </a:solidFill>
                        </a:rPr>
                        <a:t>Hà Nội</a:t>
                      </a:r>
                    </a:p>
                  </a:txBody>
                  <a:tcPr marL="0" marR="0" marT="0" marB="0" anchor="ctr"/>
                </a:tc>
                <a:tc>
                  <a:txBody>
                    <a:bodyPr/>
                    <a:lstStyle/>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Cơ </a:t>
                      </a:r>
                      <a:r>
                        <a:rPr lang="vi-VN" sz="3000" b="1">
                          <a:solidFill>
                            <a:srgbClr val="000000"/>
                          </a:solidFill>
                          <a:latin typeface="Calibri" pitchFamily="34" charset="0"/>
                          <a:cs typeface="Calibri" pitchFamily="34" charset="0"/>
                        </a:rPr>
                        <a:t>khí; sản xuất, chế biến thực phẩm; sản xuất ô tô và </a:t>
                      </a:r>
                      <a:r>
                        <a:rPr lang="en-US" sz="3000" b="1" smtClean="0">
                          <a:solidFill>
                            <a:srgbClr val="000000"/>
                          </a:solidFill>
                          <a:latin typeface="Calibri" pitchFamily="34" charset="0"/>
                          <a:cs typeface="Calibri" pitchFamily="34" charset="0"/>
                        </a:rPr>
                        <a:t>  </a:t>
                      </a: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xe </a:t>
                      </a:r>
                      <a:r>
                        <a:rPr lang="vi-VN" sz="3000" b="1">
                          <a:solidFill>
                            <a:srgbClr val="000000"/>
                          </a:solidFill>
                          <a:latin typeface="Calibri" pitchFamily="34" charset="0"/>
                          <a:cs typeface="Calibri" pitchFamily="34" charset="0"/>
                        </a:rPr>
                        <a:t>có động cơ khác; sản xuất hóa chất; dệt và sản xuất </a:t>
                      </a:r>
                      <a:endParaRPr lang="en-US" sz="3000" b="1" smtClean="0">
                        <a:solidFill>
                          <a:srgbClr val="000000"/>
                        </a:solidFill>
                        <a:latin typeface="Calibri" pitchFamily="34" charset="0"/>
                        <a:cs typeface="Calibri" pitchFamily="34" charset="0"/>
                      </a:endParaRP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trang </a:t>
                      </a:r>
                      <a:r>
                        <a:rPr lang="vi-VN" sz="3000" b="1">
                          <a:solidFill>
                            <a:srgbClr val="000000"/>
                          </a:solidFill>
                          <a:latin typeface="Calibri" pitchFamily="34" charset="0"/>
                          <a:cs typeface="Calibri" pitchFamily="34" charset="0"/>
                        </a:rPr>
                        <a:t>phục; sản xuất sản phẩm điện tử, máy vi tính; </a:t>
                      </a:r>
                      <a:endParaRPr lang="en-US" sz="3000" b="1" smtClean="0">
                        <a:solidFill>
                          <a:srgbClr val="000000"/>
                        </a:solidFill>
                        <a:latin typeface="Calibri" pitchFamily="34" charset="0"/>
                        <a:cs typeface="Calibri" pitchFamily="34" charset="0"/>
                      </a:endParaRP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sản </a:t>
                      </a:r>
                      <a:r>
                        <a:rPr lang="vi-VN" sz="3000" b="1">
                          <a:solidFill>
                            <a:srgbClr val="000000"/>
                          </a:solidFill>
                          <a:latin typeface="Calibri" pitchFamily="34" charset="0"/>
                          <a:cs typeface="Calibri" pitchFamily="34" charset="0"/>
                        </a:rPr>
                        <a:t>xuất kim loại; sản xuất giấy và sản phẩm từ giấy; </a:t>
                      </a:r>
                      <a:endParaRPr lang="en-US" sz="3000" b="1" smtClean="0">
                        <a:solidFill>
                          <a:srgbClr val="000000"/>
                        </a:solidFill>
                        <a:latin typeface="Calibri" pitchFamily="34" charset="0"/>
                        <a:cs typeface="Calibri" pitchFamily="34" charset="0"/>
                      </a:endParaRPr>
                    </a:p>
                    <a:p>
                      <a:pPr algn="just">
                        <a:lnSpc>
                          <a:spcPct val="150000"/>
                        </a:lnSpc>
                      </a:pPr>
                      <a:r>
                        <a:rPr lang="en-US" sz="3000" b="1" smtClean="0">
                          <a:solidFill>
                            <a:srgbClr val="000000"/>
                          </a:solidFill>
                          <a:latin typeface="Calibri" pitchFamily="34" charset="0"/>
                          <a:cs typeface="Calibri" pitchFamily="34" charset="0"/>
                        </a:rPr>
                        <a:t> </a:t>
                      </a:r>
                      <a:r>
                        <a:rPr lang="vi-VN" sz="3000" b="1" smtClean="0">
                          <a:solidFill>
                            <a:srgbClr val="000000"/>
                          </a:solidFill>
                          <a:latin typeface="Calibri" pitchFamily="34" charset="0"/>
                          <a:cs typeface="Calibri" pitchFamily="34" charset="0"/>
                        </a:rPr>
                        <a:t>sản </a:t>
                      </a:r>
                      <a:r>
                        <a:rPr lang="vi-VN" sz="3000" b="1">
                          <a:solidFill>
                            <a:srgbClr val="000000"/>
                          </a:solidFill>
                          <a:latin typeface="Calibri" pitchFamily="34" charset="0"/>
                          <a:cs typeface="Calibri" pitchFamily="34" charset="0"/>
                        </a:rPr>
                        <a:t>xuất giày, dép; sản xuất vật liệu xây dựng.</a:t>
                      </a:r>
                    </a:p>
                  </a:txBody>
                  <a:tcPr marL="0" marR="0" marT="0" marB="0" anchor="ctr"/>
                </a:tc>
              </a:tr>
            </a:tbl>
          </a:graphicData>
        </a:graphic>
      </p:graphicFrame>
      <p:graphicFrame>
        <p:nvGraphicFramePr>
          <p:cNvPr id="7" name="Table 6"/>
          <p:cNvGraphicFramePr>
            <a:graphicFrameLocks noGrp="1"/>
          </p:cNvGraphicFramePr>
          <p:nvPr/>
        </p:nvGraphicFramePr>
        <p:xfrm>
          <a:off x="309489" y="972875"/>
          <a:ext cx="11422967" cy="52578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Rất</a:t>
                      </a:r>
                      <a:r>
                        <a:rPr lang="en-US" sz="3000" b="1" baseline="0" smtClean="0"/>
                        <a:t> lớn</a:t>
                      </a:r>
                      <a:endParaRPr lang="en-US" sz="3000" b="1"/>
                    </a:p>
                  </a:txBody>
                  <a:tcPr/>
                </a:tc>
                <a:tc>
                  <a:txBody>
                    <a:bodyPr/>
                    <a:lstStyle/>
                    <a:p>
                      <a:pPr algn="ctr"/>
                      <a:r>
                        <a:rPr lang="en-US" sz="3000" b="1">
                          <a:solidFill>
                            <a:srgbClr val="000000"/>
                          </a:solidFill>
                        </a:rPr>
                        <a:t>Hải Phòng</a:t>
                      </a:r>
                    </a:p>
                  </a:txBody>
                  <a:tcPr marL="0" marR="0" marT="0" marB="0" anchor="ctr"/>
                </a:tc>
                <a:tc>
                  <a:txBody>
                    <a:bodyPr/>
                    <a:lstStyle/>
                    <a:p>
                      <a:pPr algn="ctr"/>
                      <a:r>
                        <a:rPr lang="en-US" sz="3000" b="1">
                          <a:solidFill>
                            <a:srgbClr val="000000"/>
                          </a:solidFill>
                        </a:rPr>
                        <a:t>Hải Phòng</a:t>
                      </a:r>
                    </a:p>
                  </a:txBody>
                  <a:tcPr marL="0" marR="0" marT="0" marB="0" anchor="ctr"/>
                </a:tc>
                <a:tc>
                  <a:txBody>
                    <a:bodyPr/>
                    <a:lstStyle/>
                    <a:p>
                      <a:pPr algn="just">
                        <a:lnSpc>
                          <a:spcPct val="150000"/>
                        </a:lnSpc>
                      </a:pPr>
                      <a:r>
                        <a:rPr lang="en-US" sz="3000" b="1" smtClean="0">
                          <a:solidFill>
                            <a:srgbClr val="000000"/>
                          </a:solidFill>
                          <a:latin typeface="Calibri" pitchFamily="34" charset="0"/>
                          <a:cs typeface="Calibri" pitchFamily="34" charset="0"/>
                        </a:rPr>
                        <a:t>Nh</a:t>
                      </a:r>
                      <a:r>
                        <a:rPr lang="vi-VN" sz="3000" b="1" smtClean="0">
                          <a:solidFill>
                            <a:srgbClr val="000000"/>
                          </a:solidFill>
                          <a:latin typeface="Calibri" pitchFamily="34" charset="0"/>
                          <a:cs typeface="Calibri" pitchFamily="34" charset="0"/>
                        </a:rPr>
                        <a:t>iệt </a:t>
                      </a:r>
                      <a:r>
                        <a:rPr lang="vi-VN" sz="3000" b="1">
                          <a:solidFill>
                            <a:srgbClr val="000000"/>
                          </a:solidFill>
                          <a:latin typeface="Calibri" pitchFamily="34" charset="0"/>
                          <a:cs typeface="Calibri" pitchFamily="34" charset="0"/>
                        </a:rPr>
                        <a:t>điện; sản xuất kim loại; sản xuất ô tô và xe có động cơ khác; sản xuất hóa chất; sản xuất sản phẩm điện tử, máy vi tính; sản xuất vật liệu xây dựng; cơ khí; sản xuất giày, dép; sản xuất, chế biến thực phẩm; dệt và sản xuất trang phục.</a:t>
                      </a:r>
                    </a:p>
                  </a:txBody>
                  <a:tcPr marL="0" marR="0" marT="0" marB="0" anchor="ctr"/>
                </a:tc>
              </a:tr>
            </a:tbl>
          </a:graphicData>
        </a:graphic>
      </p:graphicFrame>
      <p:graphicFrame>
        <p:nvGraphicFramePr>
          <p:cNvPr id="8" name="Table 7"/>
          <p:cNvGraphicFramePr>
            <a:graphicFrameLocks noGrp="1"/>
          </p:cNvGraphicFramePr>
          <p:nvPr/>
        </p:nvGraphicFramePr>
        <p:xfrm>
          <a:off x="309489" y="832195"/>
          <a:ext cx="11422967" cy="582168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28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Rất</a:t>
                      </a:r>
                      <a:r>
                        <a:rPr lang="en-US" sz="3000" b="1" baseline="0" smtClean="0"/>
                        <a:t> lớn</a:t>
                      </a:r>
                      <a:endParaRPr lang="en-US" sz="3000" b="1"/>
                    </a:p>
                  </a:txBody>
                  <a:tcPr/>
                </a:tc>
                <a:tc>
                  <a:txBody>
                    <a:bodyPr/>
                    <a:lstStyle/>
                    <a:p>
                      <a:pPr algn="ctr"/>
                      <a:r>
                        <a:rPr lang="en-US" sz="3000" b="1" kern="1200" smtClean="0">
                          <a:solidFill>
                            <a:schemeClr val="dk1"/>
                          </a:solidFill>
                          <a:latin typeface="+mn-lt"/>
                          <a:ea typeface="+mn-ea"/>
                          <a:cs typeface="+mn-cs"/>
                        </a:rPr>
                        <a:t>TP Hồ Chí Minh</a:t>
                      </a:r>
                    </a:p>
                  </a:txBody>
                  <a:tcPr marL="0" marR="0" marT="0" marB="0" anchor="ctr"/>
                </a:tc>
                <a:tc>
                  <a:txBody>
                    <a:bodyPr/>
                    <a:lstStyle/>
                    <a:p>
                      <a:pPr algn="ctr"/>
                      <a:r>
                        <a:rPr lang="en-US" sz="3000" b="1" kern="1200" smtClean="0">
                          <a:solidFill>
                            <a:schemeClr val="dk1"/>
                          </a:solidFill>
                          <a:latin typeface="+mn-lt"/>
                          <a:ea typeface="+mn-ea"/>
                          <a:cs typeface="+mn-cs"/>
                        </a:rPr>
                        <a:t>TP Hồ Chí Minh</a:t>
                      </a:r>
                    </a:p>
                  </a:txBody>
                  <a:tcPr marL="0" marR="0" marT="0" marB="0" anchor="ctr"/>
                </a:tc>
                <a:tc>
                  <a:txBody>
                    <a:bodyPr/>
                    <a:lstStyle/>
                    <a:p>
                      <a:pPr algn="just">
                        <a:lnSpc>
                          <a:spcPct val="150000"/>
                        </a:lnSpc>
                      </a:pPr>
                      <a:r>
                        <a:rPr lang="vi-VN" sz="3000" b="1" kern="1200" smtClean="0">
                          <a:solidFill>
                            <a:schemeClr val="dk1"/>
                          </a:solidFill>
                          <a:latin typeface="Calibri" pitchFamily="34" charset="0"/>
                          <a:ea typeface="+mn-ea"/>
                          <a:cs typeface="Calibri" pitchFamily="34" charset="0"/>
                        </a:rPr>
                        <a:t>Sản xuất ô tô và xe có động cơ khác; sản xuất kim loại; sản xuất giấy và sản phẩm từ giấy; dệt và sản xuất trang phục; sản xuất sản phẩm điện tử, máy vi tính; cơ khí; sản xuất hóa chất; nhiệt điện; sản xuất vật liệu xây dựng; sản xuất giày, dép; sản xuất, chế biến thực phẩm.</a:t>
                      </a:r>
                    </a:p>
                  </a:txBody>
                  <a:tcPr marL="0" marR="0" marT="0" marB="0" anchor="ctr"/>
                </a:tc>
              </a:tr>
            </a:tbl>
          </a:graphicData>
        </a:graphic>
      </p:graphicFrame>
      <p:graphicFrame>
        <p:nvGraphicFramePr>
          <p:cNvPr id="9" name="Table 8"/>
          <p:cNvGraphicFramePr>
            <a:graphicFrameLocks noGrp="1"/>
          </p:cNvGraphicFramePr>
          <p:nvPr/>
        </p:nvGraphicFramePr>
        <p:xfrm>
          <a:off x="309489" y="972875"/>
          <a:ext cx="11422967" cy="38862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L</a:t>
                      </a:r>
                      <a:r>
                        <a:rPr lang="en-US" sz="3000" b="1" baseline="0" smtClean="0"/>
                        <a:t>ớn</a:t>
                      </a:r>
                      <a:endParaRPr lang="en-US" sz="3000" b="1"/>
                    </a:p>
                  </a:txBody>
                  <a:tcPr>
                    <a:solidFill>
                      <a:schemeClr val="accent4">
                        <a:lumMod val="20000"/>
                        <a:lumOff val="80000"/>
                      </a:schemeClr>
                    </a:solidFill>
                  </a:tcPr>
                </a:tc>
                <a:tc>
                  <a:txBody>
                    <a:bodyPr/>
                    <a:lstStyle/>
                    <a:p>
                      <a:pPr algn="just"/>
                      <a:r>
                        <a:rPr lang="en-US" sz="3000" b="1" kern="1200" baseline="0" smtClean="0">
                          <a:solidFill>
                            <a:schemeClr val="dk1"/>
                          </a:solidFill>
                          <a:latin typeface="+mn-lt"/>
                          <a:ea typeface="+mn-ea"/>
                          <a:cs typeface="+mn-cs"/>
                        </a:rPr>
                        <a:t>Bắc Ninh</a:t>
                      </a:r>
                    </a:p>
                  </a:txBody>
                  <a:tcPr marL="0" marR="0" marT="0" marB="0" anchor="ctr">
                    <a:solidFill>
                      <a:schemeClr val="accent4">
                        <a:lumMod val="20000"/>
                        <a:lumOff val="80000"/>
                      </a:schemeClr>
                    </a:solidFill>
                  </a:tcPr>
                </a:tc>
                <a:tc>
                  <a:txBody>
                    <a:bodyPr/>
                    <a:lstStyle/>
                    <a:p>
                      <a:pPr algn="just"/>
                      <a:r>
                        <a:rPr lang="en-US" sz="3000" b="1" kern="1200" baseline="0" smtClean="0">
                          <a:solidFill>
                            <a:schemeClr val="dk1"/>
                          </a:solidFill>
                          <a:latin typeface="+mn-lt"/>
                          <a:ea typeface="+mn-ea"/>
                          <a:cs typeface="+mn-cs"/>
                        </a:rPr>
                        <a:t>Bắc Ninh</a:t>
                      </a:r>
                    </a:p>
                  </a:txBody>
                  <a:tcPr marL="0" marR="0" marT="0" marB="0" anchor="ctr">
                    <a:solidFill>
                      <a:schemeClr val="accent4">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Sản xuất sản phẩm điện tử, máy vi tính; dệt và sản xuất trang phục; hóa chất; sản xuất, chế biến thực phẩm; sản xuất vật liệu xây dựng.</a:t>
                      </a:r>
                    </a:p>
                  </a:txBody>
                  <a:tcPr marL="0" marR="0" marT="0" marB="0" anchor="ctr">
                    <a:solidFill>
                      <a:schemeClr val="accent4">
                        <a:lumMod val="20000"/>
                        <a:lumOff val="80000"/>
                      </a:schemeClr>
                    </a:solidFill>
                  </a:tcPr>
                </a:tc>
              </a:tr>
            </a:tbl>
          </a:graphicData>
        </a:graphic>
      </p:graphicFrame>
      <p:graphicFrame>
        <p:nvGraphicFramePr>
          <p:cNvPr id="10" name="Table 9"/>
          <p:cNvGraphicFramePr>
            <a:graphicFrameLocks noGrp="1"/>
          </p:cNvGraphicFramePr>
          <p:nvPr/>
        </p:nvGraphicFramePr>
        <p:xfrm>
          <a:off x="309489" y="972875"/>
          <a:ext cx="11422967" cy="52578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L</a:t>
                      </a:r>
                      <a:r>
                        <a:rPr lang="en-US" sz="3000" b="1" baseline="0" smtClean="0"/>
                        <a:t>ớn</a:t>
                      </a:r>
                      <a:endParaRPr lang="en-US" sz="3000" b="1"/>
                    </a:p>
                  </a:txBody>
                  <a:tcPr>
                    <a:solidFill>
                      <a:schemeClr val="accent4">
                        <a:lumMod val="20000"/>
                        <a:lumOff val="80000"/>
                      </a:schemeClr>
                    </a:solidFill>
                  </a:tcPr>
                </a:tc>
                <a:tc>
                  <a:txBody>
                    <a:bodyPr/>
                    <a:lstStyle/>
                    <a:p>
                      <a:pPr algn="ctr"/>
                      <a:r>
                        <a:rPr lang="en-US" sz="3000" b="1" kern="1200" smtClean="0">
                          <a:solidFill>
                            <a:schemeClr val="dk1"/>
                          </a:solidFill>
                          <a:latin typeface="+mn-lt"/>
                          <a:ea typeface="+mn-ea"/>
                          <a:cs typeface="+mn-cs"/>
                        </a:rPr>
                        <a:t>Biên Hòa</a:t>
                      </a:r>
                    </a:p>
                  </a:txBody>
                  <a:tcPr marL="0" marR="0" marT="0" marB="0" anchor="ctr">
                    <a:solidFill>
                      <a:schemeClr val="accent4">
                        <a:lumMod val="20000"/>
                        <a:lumOff val="80000"/>
                      </a:schemeClr>
                    </a:solidFill>
                  </a:tcPr>
                </a:tc>
                <a:tc>
                  <a:txBody>
                    <a:bodyPr/>
                    <a:lstStyle/>
                    <a:p>
                      <a:pPr algn="ctr"/>
                      <a:r>
                        <a:rPr lang="en-US" sz="3000" b="1" kern="1200" smtClean="0">
                          <a:solidFill>
                            <a:schemeClr val="dk1"/>
                          </a:solidFill>
                          <a:latin typeface="+mn-lt"/>
                          <a:ea typeface="+mn-ea"/>
                          <a:cs typeface="+mn-cs"/>
                        </a:rPr>
                        <a:t>Đồng Nai</a:t>
                      </a:r>
                    </a:p>
                  </a:txBody>
                  <a:tcPr marL="0" marR="0" marT="0" marB="0" anchor="ctr">
                    <a:solidFill>
                      <a:schemeClr val="accent4">
                        <a:lumMod val="20000"/>
                        <a:lumOff val="80000"/>
                      </a:schemeClr>
                    </a:solidFill>
                  </a:tcPr>
                </a:tc>
                <a:tc>
                  <a:txBody>
                    <a:bodyPr/>
                    <a:lstStyle/>
                    <a:p>
                      <a:pPr algn="just">
                        <a:lnSpc>
                          <a:spcPct val="150000"/>
                        </a:lnSpc>
                      </a:pPr>
                      <a:r>
                        <a:rPr lang="vi-VN" sz="3000" b="1" kern="1200" smtClean="0">
                          <a:solidFill>
                            <a:schemeClr val="dk1"/>
                          </a:solidFill>
                          <a:latin typeface="Calibri" pitchFamily="34" charset="0"/>
                          <a:ea typeface="+mn-ea"/>
                          <a:cs typeface="Calibri" pitchFamily="34" charset="0"/>
                        </a:rPr>
                        <a:t>Sản xuất hóa chất; sản xuất, chế biến thực phẩm; thủy điện; sản xuất sản phẩm điện tử, máy vi tính; sản xuất giấy và sản phẩm từ giấy; dệt và sản xuất trang phục; cơ khí; sản xuất giày, dép; sản xuất vật liệu xây dựng; sản xuất kim loại.</a:t>
                      </a:r>
                    </a:p>
                  </a:txBody>
                  <a:tcPr marL="0" marR="0" marT="0" marB="0" anchor="ctr">
                    <a:solidFill>
                      <a:schemeClr val="accent4">
                        <a:lumMod val="20000"/>
                        <a:lumOff val="80000"/>
                      </a:schemeClr>
                    </a:solidFill>
                  </a:tcPr>
                </a:tc>
              </a:tr>
            </a:tbl>
          </a:graphicData>
        </a:graphic>
      </p:graphicFrame>
      <p:graphicFrame>
        <p:nvGraphicFramePr>
          <p:cNvPr id="11" name="Table 10"/>
          <p:cNvGraphicFramePr>
            <a:graphicFrameLocks noGrp="1"/>
          </p:cNvGraphicFramePr>
          <p:nvPr/>
        </p:nvGraphicFramePr>
        <p:xfrm>
          <a:off x="309489" y="972875"/>
          <a:ext cx="11422967" cy="3886200"/>
        </p:xfrm>
        <a:graphic>
          <a:graphicData uri="http://schemas.openxmlformats.org/drawingml/2006/table">
            <a:tbl>
              <a:tblPr firstRow="1" bandRow="1">
                <a:tableStyleId>{5C22544A-7EE6-4342-B048-85BDC9FD1C3A}</a:tableStyleId>
              </a:tblPr>
              <a:tblGrid>
                <a:gridCol w="802097"/>
                <a:gridCol w="1078682"/>
                <a:gridCol w="1272292"/>
                <a:gridCol w="8269896"/>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smtClean="0"/>
                        <a:t>L</a:t>
                      </a:r>
                      <a:r>
                        <a:rPr lang="en-US" sz="3000" b="1" baseline="0" smtClean="0"/>
                        <a:t>ớn</a:t>
                      </a:r>
                      <a:endParaRPr lang="en-US" sz="3000" b="1"/>
                    </a:p>
                  </a:txBody>
                  <a:tcPr>
                    <a:solidFill>
                      <a:schemeClr val="accent4">
                        <a:lumMod val="20000"/>
                        <a:lumOff val="80000"/>
                      </a:schemeClr>
                    </a:solidFill>
                  </a:tcPr>
                </a:tc>
                <a:tc>
                  <a:txBody>
                    <a:bodyPr/>
                    <a:lstStyle/>
                    <a:p>
                      <a:pPr algn="just"/>
                      <a:r>
                        <a:rPr lang="en-US" sz="3000" b="1" kern="1200" smtClean="0">
                          <a:solidFill>
                            <a:schemeClr val="dk1"/>
                          </a:solidFill>
                          <a:latin typeface="+mn-lt"/>
                          <a:ea typeface="+mn-ea"/>
                          <a:cs typeface="+mn-cs"/>
                        </a:rPr>
                        <a:t>Vũng Tàu</a:t>
                      </a:r>
                    </a:p>
                  </a:txBody>
                  <a:tcPr marL="0" marR="0" marT="0" marB="0" anchor="ctr">
                    <a:solidFill>
                      <a:schemeClr val="accent4">
                        <a:lumMod val="20000"/>
                        <a:lumOff val="80000"/>
                      </a:schemeClr>
                    </a:solidFill>
                  </a:tcPr>
                </a:tc>
                <a:tc>
                  <a:txBody>
                    <a:bodyPr/>
                    <a:lstStyle/>
                    <a:p>
                      <a:pPr algn="just"/>
                      <a:r>
                        <a:rPr lang="en-US" sz="3000" b="1" kern="1200" smtClean="0">
                          <a:solidFill>
                            <a:schemeClr val="dk1"/>
                          </a:solidFill>
                          <a:latin typeface="+mn-lt"/>
                          <a:ea typeface="+mn-ea"/>
                          <a:cs typeface="+mn-cs"/>
                        </a:rPr>
                        <a:t>Bà Rịa - Vũng Tàu</a:t>
                      </a:r>
                    </a:p>
                  </a:txBody>
                  <a:tcPr marL="0" marR="0" marT="0" marB="0" anchor="ctr">
                    <a:solidFill>
                      <a:schemeClr val="accent4">
                        <a:lumMod val="20000"/>
                        <a:lumOff val="80000"/>
                      </a:schemeClr>
                    </a:solidFill>
                  </a:tcPr>
                </a:tc>
                <a:tc>
                  <a:txBody>
                    <a:bodyPr/>
                    <a:lstStyle/>
                    <a:p>
                      <a:pPr algn="just">
                        <a:lnSpc>
                          <a:spcPct val="150000"/>
                        </a:lnSpc>
                      </a:pPr>
                      <a:r>
                        <a:rPr lang="vi-VN" sz="3000" b="1" kern="1200" smtClean="0">
                          <a:solidFill>
                            <a:schemeClr val="dk1"/>
                          </a:solidFill>
                          <a:latin typeface="Calibri" pitchFamily="34" charset="0"/>
                          <a:ea typeface="+mn-ea"/>
                          <a:cs typeface="Calibri" pitchFamily="34" charset="0"/>
                        </a:rPr>
                        <a:t>Nhiệt điện; sản xuất kim loại; sản xuất hóa chất; dệt và sản xuất trang phục; cơ khí; sản xuất, chế biến thực phẩm; sản xuất vật liệu xây dựng</a:t>
                      </a:r>
                    </a:p>
                  </a:txBody>
                  <a:tcPr marL="0" marR="0" marT="0" marB="0" anchor="ctr">
                    <a:solidFill>
                      <a:schemeClr val="accent4">
                        <a:lumMod val="20000"/>
                        <a:lumOff val="80000"/>
                      </a:schemeClr>
                    </a:solidFill>
                  </a:tcPr>
                </a:tc>
              </a:tr>
            </a:tbl>
          </a:graphicData>
        </a:graphic>
      </p:graphicFrame>
      <p:graphicFrame>
        <p:nvGraphicFramePr>
          <p:cNvPr id="12" name="Table 11"/>
          <p:cNvGraphicFramePr>
            <a:graphicFrameLocks noGrp="1"/>
          </p:cNvGraphicFramePr>
          <p:nvPr/>
        </p:nvGraphicFramePr>
        <p:xfrm>
          <a:off x="309489" y="972875"/>
          <a:ext cx="11422967" cy="4572000"/>
        </p:xfrm>
        <a:graphic>
          <a:graphicData uri="http://schemas.openxmlformats.org/drawingml/2006/table">
            <a:tbl>
              <a:tblPr firstRow="1" bandRow="1">
                <a:tableStyleId>{5C22544A-7EE6-4342-B048-85BDC9FD1C3A}</a:tableStyleId>
              </a:tblPr>
              <a:tblGrid>
                <a:gridCol w="1153551"/>
                <a:gridCol w="1223889"/>
                <a:gridCol w="1547446"/>
                <a:gridCol w="7498081"/>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baseline="0" smtClean="0"/>
                        <a:t>Trung bình</a:t>
                      </a:r>
                      <a:endParaRPr lang="en-US" sz="3000" b="1"/>
                    </a:p>
                  </a:txBody>
                  <a:tcPr>
                    <a:solidFill>
                      <a:schemeClr val="accent6">
                        <a:lumMod val="20000"/>
                        <a:lumOff val="80000"/>
                      </a:schemeClr>
                    </a:solidFill>
                  </a:tcPr>
                </a:tc>
                <a:tc>
                  <a:txBody>
                    <a:bodyPr/>
                    <a:lstStyle/>
                    <a:p>
                      <a:pPr algn="ctr"/>
                      <a:r>
                        <a:rPr lang="en-US" sz="3000" b="1" kern="1200" baseline="0" smtClean="0">
                          <a:solidFill>
                            <a:schemeClr val="dk1"/>
                          </a:solidFill>
                          <a:latin typeface="+mn-lt"/>
                          <a:ea typeface="+mn-ea"/>
                          <a:cs typeface="+mn-cs"/>
                        </a:rPr>
                        <a:t>Bắc Giang</a:t>
                      </a:r>
                    </a:p>
                  </a:txBody>
                  <a:tcPr marL="0" marR="0" marT="0" marB="0" anchor="ctr">
                    <a:solidFill>
                      <a:schemeClr val="accent6">
                        <a:lumMod val="20000"/>
                        <a:lumOff val="80000"/>
                      </a:schemeClr>
                    </a:solidFill>
                  </a:tcPr>
                </a:tc>
                <a:tc>
                  <a:txBody>
                    <a:bodyPr/>
                    <a:lstStyle/>
                    <a:p>
                      <a:pPr algn="ctr"/>
                      <a:r>
                        <a:rPr lang="en-US" sz="3000" b="1" kern="1200" baseline="0" smtClean="0">
                          <a:solidFill>
                            <a:schemeClr val="dk1"/>
                          </a:solidFill>
                          <a:latin typeface="+mn-lt"/>
                          <a:ea typeface="+mn-ea"/>
                          <a:cs typeface="+mn-cs"/>
                        </a:rPr>
                        <a:t>Bắc Giang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Sản xuất sản phẩm điện tử, máy vi tính; sản xuất hóa chất; sản xuất ô tô và xe có động cơ khác; dệt và sản xuất trang phục; sản xuất, chế biến thực phẩm.</a:t>
                      </a:r>
                    </a:p>
                  </a:txBody>
                  <a:tcPr marL="0" marR="0" marT="0" marB="0" anchor="ctr">
                    <a:solidFill>
                      <a:schemeClr val="accent6">
                        <a:lumMod val="20000"/>
                        <a:lumOff val="80000"/>
                      </a:schemeClr>
                    </a:solidFill>
                  </a:tcPr>
                </a:tc>
              </a:tr>
            </a:tbl>
          </a:graphicData>
        </a:graphic>
      </p:graphicFrame>
      <p:graphicFrame>
        <p:nvGraphicFramePr>
          <p:cNvPr id="13" name="Table 12"/>
          <p:cNvGraphicFramePr>
            <a:graphicFrameLocks noGrp="1"/>
          </p:cNvGraphicFramePr>
          <p:nvPr/>
        </p:nvGraphicFramePr>
        <p:xfrm>
          <a:off x="461889" y="1125275"/>
          <a:ext cx="11422967" cy="4572000"/>
        </p:xfrm>
        <a:graphic>
          <a:graphicData uri="http://schemas.openxmlformats.org/drawingml/2006/table">
            <a:tbl>
              <a:tblPr firstRow="1" bandRow="1">
                <a:tableStyleId>{5C22544A-7EE6-4342-B048-85BDC9FD1C3A}</a:tableStyleId>
              </a:tblPr>
              <a:tblGrid>
                <a:gridCol w="1153551"/>
                <a:gridCol w="1223889"/>
                <a:gridCol w="1547446"/>
                <a:gridCol w="7498081"/>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baseline="0" smtClean="0"/>
                        <a:t>Trung bình</a:t>
                      </a:r>
                      <a:endParaRPr lang="en-US" sz="3000" b="1"/>
                    </a:p>
                  </a:txBody>
                  <a:tcP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Hải Dương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Hải Dương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smtClean="0">
                          <a:solidFill>
                            <a:schemeClr val="dk1"/>
                          </a:solidFill>
                          <a:latin typeface="Calibri" pitchFamily="34" charset="0"/>
                          <a:ea typeface="+mn-ea"/>
                          <a:cs typeface="Calibri" pitchFamily="34" charset="0"/>
                        </a:rPr>
                        <a:t>Sản xuất ô tô và xe có động cơ khác; cơ khí; sản xuất giấy và sản phẩm từ giấy; sản xuất vật liệu xây dựng; sản xuất, chế biến thực phẩm; dệt và sản xuất trang phục.</a:t>
                      </a:r>
                    </a:p>
                  </a:txBody>
                  <a:tcPr marL="0" marR="0" marT="0" marB="0" anchor="ctr">
                    <a:solidFill>
                      <a:schemeClr val="accent6">
                        <a:lumMod val="20000"/>
                        <a:lumOff val="80000"/>
                      </a:schemeClr>
                    </a:solidFill>
                  </a:tcPr>
                </a:tc>
              </a:tr>
            </a:tbl>
          </a:graphicData>
        </a:graphic>
      </p:graphicFrame>
      <p:graphicFrame>
        <p:nvGraphicFramePr>
          <p:cNvPr id="14" name="Table 13"/>
          <p:cNvGraphicFramePr>
            <a:graphicFrameLocks noGrp="1"/>
          </p:cNvGraphicFramePr>
          <p:nvPr/>
        </p:nvGraphicFramePr>
        <p:xfrm>
          <a:off x="309489" y="972875"/>
          <a:ext cx="11422967" cy="3291840"/>
        </p:xfrm>
        <a:graphic>
          <a:graphicData uri="http://schemas.openxmlformats.org/drawingml/2006/table">
            <a:tbl>
              <a:tblPr firstRow="1" bandRow="1">
                <a:tableStyleId>{5C22544A-7EE6-4342-B048-85BDC9FD1C3A}</a:tableStyleId>
              </a:tblPr>
              <a:tblGrid>
                <a:gridCol w="1153551"/>
                <a:gridCol w="1223889"/>
                <a:gridCol w="1547446"/>
                <a:gridCol w="7498081"/>
              </a:tblGrid>
              <a:tr h="370840">
                <a:tc>
                  <a:txBody>
                    <a:bodyPr/>
                    <a:lstStyle/>
                    <a:p>
                      <a:pPr algn="ctr"/>
                      <a:r>
                        <a:rPr lang="en-US" sz="3000" b="1" smtClean="0">
                          <a:solidFill>
                            <a:srgbClr val="000000"/>
                          </a:solidFill>
                        </a:rPr>
                        <a:t>Quy </a:t>
                      </a:r>
                      <a:r>
                        <a:rPr lang="en-US" sz="3000" b="1">
                          <a:solidFill>
                            <a:srgbClr val="000000"/>
                          </a:solidFill>
                        </a:rPr>
                        <a:t>mô</a:t>
                      </a:r>
                    </a:p>
                  </a:txBody>
                  <a:tcPr marL="0" marR="0" marT="0" marB="0" anchor="ctr"/>
                </a:tc>
                <a:tc>
                  <a:txBody>
                    <a:bodyPr/>
                    <a:lstStyle/>
                    <a:p>
                      <a:pPr algn="ctr"/>
                      <a:r>
                        <a:rPr lang="en-US" sz="3000" b="1">
                          <a:solidFill>
                            <a:srgbClr val="000000"/>
                          </a:solidFill>
                        </a:rPr>
                        <a:t>Tên </a:t>
                      </a:r>
                      <a:r>
                        <a:rPr lang="en-US" sz="3000" b="1" smtClean="0">
                          <a:solidFill>
                            <a:srgbClr val="000000"/>
                          </a:solidFill>
                        </a:rPr>
                        <a:t>TTCN</a:t>
                      </a:r>
                      <a:endParaRPr lang="en-US" sz="3000" b="1">
                        <a:solidFill>
                          <a:srgbClr val="000000"/>
                        </a:solidFill>
                      </a:endParaRP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tr>
              <a:tr h="370840">
                <a:tc>
                  <a:txBody>
                    <a:bodyPr/>
                    <a:lstStyle/>
                    <a:p>
                      <a:pPr algn="ctr">
                        <a:lnSpc>
                          <a:spcPct val="150000"/>
                        </a:lnSpc>
                      </a:pPr>
                      <a:r>
                        <a:rPr lang="en-US" sz="3000" b="1" baseline="0" smtClean="0"/>
                        <a:t>Trung bình</a:t>
                      </a:r>
                      <a:endParaRPr lang="en-US" sz="3000" b="1"/>
                    </a:p>
                  </a:txBody>
                  <a:tcP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Hưng Yên</a:t>
                      </a:r>
                    </a:p>
                  </a:txBody>
                  <a:tcPr marL="0" marR="0" marT="0" marB="0" anchor="ct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Hưng Yên</a:t>
                      </a:r>
                    </a:p>
                  </a:txBody>
                  <a:tcPr marL="0" marR="0" marT="0" marB="0" anchor="ct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Cơ khí; sản xuất, chế biến thực phẩm; sản xuất sản phẩm điện tử, máy vi tính.</a:t>
                      </a:r>
                    </a:p>
                  </a:txBody>
                  <a:tcPr marL="0" marR="0" marT="0" marB="0" anchor="ctr">
                    <a:solidFill>
                      <a:schemeClr val="accent6">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nodeType="clickEffect">
                                  <p:stCondLst>
                                    <p:cond delay="0"/>
                                  </p:stCondLst>
                                  <p:childTnLst>
                                    <p:anim calcmode="lin" valueType="num">
                                      <p:cBhvr>
                                        <p:cTn id="13" dur="1000"/>
                                        <p:tgtEl>
                                          <p:spTgt spid="5"/>
                                        </p:tgtEl>
                                        <p:attrNameLst>
                                          <p:attrName>ppt_x</p:attrName>
                                        </p:attrNameLst>
                                      </p:cBhvr>
                                      <p:tavLst>
                                        <p:tav tm="0">
                                          <p:val>
                                            <p:strVal val="ppt_x"/>
                                          </p:val>
                                        </p:tav>
                                        <p:tav tm="100000">
                                          <p:val>
                                            <p:strVal val="ppt_x-.2"/>
                                          </p:val>
                                        </p:tav>
                                      </p:tavLst>
                                    </p:anim>
                                    <p:anim calcmode="lin" valueType="num">
                                      <p:cBhvr>
                                        <p:cTn id="14" dur="1000"/>
                                        <p:tgtEl>
                                          <p:spTgt spid="5"/>
                                        </p:tgtEl>
                                        <p:attrNameLst>
                                          <p:attrName>ppt_y</p:attrName>
                                        </p:attrNameLst>
                                      </p:cBhvr>
                                      <p:tavLst>
                                        <p:tav tm="0">
                                          <p:val>
                                            <p:strVal val="ppt_y"/>
                                          </p:val>
                                        </p:tav>
                                        <p:tav tm="100000">
                                          <p:val>
                                            <p:strVal val="ppt_y"/>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nodeType="clickEffect">
                                  <p:stCondLst>
                                    <p:cond delay="0"/>
                                  </p:stCondLst>
                                  <p:childTnLst>
                                    <p:anim calcmode="lin" valueType="num">
                                      <p:cBhvr>
                                        <p:cTn id="27" dur="1000"/>
                                        <p:tgtEl>
                                          <p:spTgt spid="7"/>
                                        </p:tgtEl>
                                        <p:attrNameLst>
                                          <p:attrName>ppt_x</p:attrName>
                                        </p:attrNameLst>
                                      </p:cBhvr>
                                      <p:tavLst>
                                        <p:tav tm="0">
                                          <p:val>
                                            <p:strVal val="ppt_x"/>
                                          </p:val>
                                        </p:tav>
                                        <p:tav tm="100000">
                                          <p:val>
                                            <p:strVal val="ppt_x-.2"/>
                                          </p:val>
                                        </p:tav>
                                      </p:tavLst>
                                    </p:anim>
                                    <p:anim calcmode="lin" valueType="num">
                                      <p:cBhvr>
                                        <p:cTn id="28" dur="1000"/>
                                        <p:tgtEl>
                                          <p:spTgt spid="7"/>
                                        </p:tgtEl>
                                        <p:attrNameLst>
                                          <p:attrName>ppt_y</p:attrName>
                                        </p:attrNameLst>
                                      </p:cBhvr>
                                      <p:tavLst>
                                        <p:tav tm="0">
                                          <p:val>
                                            <p:strVal val="ppt_y"/>
                                          </p:val>
                                        </p:tav>
                                        <p:tav tm="100000">
                                          <p:val>
                                            <p:strVal val="ppt_y"/>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ppt_x</p:attrName>
                                        </p:attrNameLst>
                                      </p:cBhvr>
                                      <p:tavLst>
                                        <p:tav tm="0">
                                          <p:val>
                                            <p:strVal val="#ppt_x-.2"/>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xit" presetSubtype="0" fill="hold" nodeType="clickEffect">
                                  <p:stCondLst>
                                    <p:cond delay="0"/>
                                  </p:stCondLst>
                                  <p:childTnLst>
                                    <p:anim calcmode="lin" valueType="num">
                                      <p:cBhvr>
                                        <p:cTn id="41" dur="1000"/>
                                        <p:tgtEl>
                                          <p:spTgt spid="8"/>
                                        </p:tgtEl>
                                        <p:attrNameLst>
                                          <p:attrName>ppt_x</p:attrName>
                                        </p:attrNameLst>
                                      </p:cBhvr>
                                      <p:tavLst>
                                        <p:tav tm="0">
                                          <p:val>
                                            <p:strVal val="ppt_x"/>
                                          </p:val>
                                        </p:tav>
                                        <p:tav tm="100000">
                                          <p:val>
                                            <p:strVal val="ppt_x-.2"/>
                                          </p:val>
                                        </p:tav>
                                      </p:tavLst>
                                    </p:anim>
                                    <p:anim calcmode="lin" valueType="num">
                                      <p:cBhvr>
                                        <p:cTn id="42" dur="1000"/>
                                        <p:tgtEl>
                                          <p:spTgt spid="8"/>
                                        </p:tgtEl>
                                        <p:attrNameLst>
                                          <p:attrName>ppt_y</p:attrName>
                                        </p:attrNameLst>
                                      </p:cBhvr>
                                      <p:tavLst>
                                        <p:tav tm="0">
                                          <p:val>
                                            <p:strVal val="ppt_y"/>
                                          </p:val>
                                        </p:tav>
                                        <p:tav tm="100000">
                                          <p:val>
                                            <p:strVal val="ppt_y"/>
                                          </p:val>
                                        </p:tav>
                                      </p:tavLst>
                                    </p:anim>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ppt_x</p:attrName>
                                        </p:attrNameLst>
                                      </p:cBhvr>
                                      <p:tavLst>
                                        <p:tav tm="0">
                                          <p:val>
                                            <p:strVal val="#ppt_x-.2"/>
                                          </p:val>
                                        </p:tav>
                                        <p:tav tm="100000">
                                          <p:val>
                                            <p:strVal val="#ppt_x"/>
                                          </p:val>
                                        </p:tav>
                                      </p:tavLst>
                                    </p:anim>
                                    <p:anim calcmode="lin" valueType="num">
                                      <p:cBhvr>
                                        <p:cTn id="5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xit" presetSubtype="0" fill="hold" nodeType="clickEffect">
                                  <p:stCondLst>
                                    <p:cond delay="0"/>
                                  </p:stCondLst>
                                  <p:childTnLst>
                                    <p:anim calcmode="lin" valueType="num">
                                      <p:cBhvr>
                                        <p:cTn id="55" dur="1000"/>
                                        <p:tgtEl>
                                          <p:spTgt spid="9"/>
                                        </p:tgtEl>
                                        <p:attrNameLst>
                                          <p:attrName>ppt_x</p:attrName>
                                        </p:attrNameLst>
                                      </p:cBhvr>
                                      <p:tavLst>
                                        <p:tav tm="0">
                                          <p:val>
                                            <p:strVal val="ppt_x"/>
                                          </p:val>
                                        </p:tav>
                                        <p:tav tm="100000">
                                          <p:val>
                                            <p:strVal val="ppt_x-.2"/>
                                          </p:val>
                                        </p:tav>
                                      </p:tavLst>
                                    </p:anim>
                                    <p:anim calcmode="lin" valueType="num">
                                      <p:cBhvr>
                                        <p:cTn id="56" dur="1000"/>
                                        <p:tgtEl>
                                          <p:spTgt spid="9"/>
                                        </p:tgtEl>
                                        <p:attrNameLst>
                                          <p:attrName>ppt_y</p:attrName>
                                        </p:attrNameLst>
                                      </p:cBhvr>
                                      <p:tavLst>
                                        <p:tav tm="0">
                                          <p:val>
                                            <p:strVal val="ppt_y"/>
                                          </p:val>
                                        </p:tav>
                                        <p:tav tm="100000">
                                          <p:val>
                                            <p:strVal val="ppt_y"/>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ppt_x</p:attrName>
                                        </p:attrNameLst>
                                      </p:cBhvr>
                                      <p:tavLst>
                                        <p:tav tm="0">
                                          <p:val>
                                            <p:strVal val="#ppt_x-.2"/>
                                          </p:val>
                                        </p:tav>
                                        <p:tav tm="100000">
                                          <p:val>
                                            <p:strVal val="#ppt_x"/>
                                          </p:val>
                                        </p:tav>
                                      </p:tavLst>
                                    </p:anim>
                                    <p:anim calcmode="lin" valueType="num">
                                      <p:cBhvr>
                                        <p:cTn id="6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xit" presetSubtype="0" fill="hold" nodeType="clickEffect">
                                  <p:stCondLst>
                                    <p:cond delay="0"/>
                                  </p:stCondLst>
                                  <p:childTnLst>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ppt_x</p:attrName>
                                        </p:attrNameLst>
                                      </p:cBhvr>
                                      <p:tavLst>
                                        <p:tav tm="0">
                                          <p:val>
                                            <p:strVal val="#ppt_x-.2"/>
                                          </p:val>
                                        </p:tav>
                                        <p:tav tm="100000">
                                          <p:val>
                                            <p:strVal val="#ppt_x"/>
                                          </p:val>
                                        </p:tav>
                                      </p:tavLst>
                                    </p:anim>
                                    <p:anim calcmode="lin" valueType="num">
                                      <p:cBhvr>
                                        <p:cTn id="7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xit" presetSubtype="0" fill="hold" nodeType="clickEffect">
                                  <p:stCondLst>
                                    <p:cond delay="0"/>
                                  </p:stCondLst>
                                  <p:childTnLst>
                                    <p:anim calcmode="lin" valueType="num">
                                      <p:cBhvr>
                                        <p:cTn id="83" dur="1000"/>
                                        <p:tgtEl>
                                          <p:spTgt spid="11"/>
                                        </p:tgtEl>
                                        <p:attrNameLst>
                                          <p:attrName>ppt_x</p:attrName>
                                        </p:attrNameLst>
                                      </p:cBhvr>
                                      <p:tavLst>
                                        <p:tav tm="0">
                                          <p:val>
                                            <p:strVal val="ppt_x"/>
                                          </p:val>
                                        </p:tav>
                                        <p:tav tm="100000">
                                          <p:val>
                                            <p:strVal val="ppt_x-.2"/>
                                          </p:val>
                                        </p:tav>
                                      </p:tavLst>
                                    </p:anim>
                                    <p:anim calcmode="lin" valueType="num">
                                      <p:cBhvr>
                                        <p:cTn id="84" dur="1000"/>
                                        <p:tgtEl>
                                          <p:spTgt spid="11"/>
                                        </p:tgtEl>
                                        <p:attrNameLst>
                                          <p:attrName>ppt_y</p:attrName>
                                        </p:attrNameLst>
                                      </p:cBhvr>
                                      <p:tavLst>
                                        <p:tav tm="0">
                                          <p:val>
                                            <p:strVal val="ppt_y"/>
                                          </p:val>
                                        </p:tav>
                                        <p:tav tm="100000">
                                          <p:val>
                                            <p:strVal val="ppt_y"/>
                                          </p:val>
                                        </p:tav>
                                      </p:tavLst>
                                    </p:anim>
                                    <p:animEffect transition="out" filter="fade">
                                      <p:cBhvr>
                                        <p:cTn id="85" dur="1000"/>
                                        <p:tgtEl>
                                          <p:spTgt spid="11"/>
                                        </p:tgtEl>
                                      </p:cBhvr>
                                    </p:animEffect>
                                    <p:set>
                                      <p:cBhvr>
                                        <p:cTn id="86" dur="1" fill="hold">
                                          <p:stCondLst>
                                            <p:cond delay="999"/>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ppt_x</p:attrName>
                                        </p:attrNameLst>
                                      </p:cBhvr>
                                      <p:tavLst>
                                        <p:tav tm="0">
                                          <p:val>
                                            <p:strVal val="#ppt_x-.2"/>
                                          </p:val>
                                        </p:tav>
                                        <p:tav tm="100000">
                                          <p:val>
                                            <p:strVal val="#ppt_x"/>
                                          </p:val>
                                        </p:tav>
                                      </p:tavLst>
                                    </p:anim>
                                    <p:anim calcmode="lin" valueType="num">
                                      <p:cBhvr>
                                        <p:cTn id="9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xit" presetSubtype="0" fill="hold" nodeType="clickEffect">
                                  <p:stCondLst>
                                    <p:cond delay="0"/>
                                  </p:stCondLst>
                                  <p:childTnLst>
                                    <p:anim calcmode="lin" valueType="num">
                                      <p:cBhvr>
                                        <p:cTn id="97" dur="1000"/>
                                        <p:tgtEl>
                                          <p:spTgt spid="12"/>
                                        </p:tgtEl>
                                        <p:attrNameLst>
                                          <p:attrName>ppt_x</p:attrName>
                                        </p:attrNameLst>
                                      </p:cBhvr>
                                      <p:tavLst>
                                        <p:tav tm="0">
                                          <p:val>
                                            <p:strVal val="ppt_x"/>
                                          </p:val>
                                        </p:tav>
                                        <p:tav tm="100000">
                                          <p:val>
                                            <p:strVal val="ppt_x-.2"/>
                                          </p:val>
                                        </p:tav>
                                      </p:tavLst>
                                    </p:anim>
                                    <p:anim calcmode="lin" valueType="num">
                                      <p:cBhvr>
                                        <p:cTn id="98" dur="1000"/>
                                        <p:tgtEl>
                                          <p:spTgt spid="12"/>
                                        </p:tgtEl>
                                        <p:attrNameLst>
                                          <p:attrName>ppt_y</p:attrName>
                                        </p:attrNameLst>
                                      </p:cBhvr>
                                      <p:tavLst>
                                        <p:tav tm="0">
                                          <p:val>
                                            <p:strVal val="ppt_y"/>
                                          </p:val>
                                        </p:tav>
                                        <p:tav tm="100000">
                                          <p:val>
                                            <p:strVal val="ppt_y"/>
                                          </p:val>
                                        </p:tav>
                                      </p:tavLst>
                                    </p:anim>
                                    <p:animEffect transition="out" filter="fade">
                                      <p:cBhvr>
                                        <p:cTn id="99" dur="1000"/>
                                        <p:tgtEl>
                                          <p:spTgt spid="12"/>
                                        </p:tgtEl>
                                      </p:cBhvr>
                                    </p:animEffect>
                                    <p:set>
                                      <p:cBhvr>
                                        <p:cTn id="100" dur="1" fill="hold">
                                          <p:stCondLst>
                                            <p:cond delay="999"/>
                                          </p:stCondLst>
                                        </p:cTn>
                                        <p:tgtEl>
                                          <p:spTgt spid="1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9" presetClass="entr" presetSubtype="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1000" fill="hold"/>
                                        <p:tgtEl>
                                          <p:spTgt spid="13"/>
                                        </p:tgtEl>
                                        <p:attrNameLst>
                                          <p:attrName>ppt_x</p:attrName>
                                        </p:attrNameLst>
                                      </p:cBhvr>
                                      <p:tavLst>
                                        <p:tav tm="0">
                                          <p:val>
                                            <p:strVal val="#ppt_x-.2"/>
                                          </p:val>
                                        </p:tav>
                                        <p:tav tm="100000">
                                          <p:val>
                                            <p:strVal val="#ppt_x"/>
                                          </p:val>
                                        </p:tav>
                                      </p:tavLst>
                                    </p:anim>
                                    <p:anim calcmode="lin" valueType="num">
                                      <p:cBhvr>
                                        <p:cTn id="10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xit" presetSubtype="0" fill="hold" nodeType="clickEffect">
                                  <p:stCondLst>
                                    <p:cond delay="0"/>
                                  </p:stCondLst>
                                  <p:childTnLst>
                                    <p:anim calcmode="lin" valueType="num">
                                      <p:cBhvr>
                                        <p:cTn id="111" dur="1000"/>
                                        <p:tgtEl>
                                          <p:spTgt spid="13"/>
                                        </p:tgtEl>
                                        <p:attrNameLst>
                                          <p:attrName>ppt_x</p:attrName>
                                        </p:attrNameLst>
                                      </p:cBhvr>
                                      <p:tavLst>
                                        <p:tav tm="0">
                                          <p:val>
                                            <p:strVal val="ppt_x"/>
                                          </p:val>
                                        </p:tav>
                                        <p:tav tm="100000">
                                          <p:val>
                                            <p:strVal val="ppt_x-.2"/>
                                          </p:val>
                                        </p:tav>
                                      </p:tavLst>
                                    </p:anim>
                                    <p:anim calcmode="lin" valueType="num">
                                      <p:cBhvr>
                                        <p:cTn id="112" dur="1000"/>
                                        <p:tgtEl>
                                          <p:spTgt spid="13"/>
                                        </p:tgtEl>
                                        <p:attrNameLst>
                                          <p:attrName>ppt_y</p:attrName>
                                        </p:attrNameLst>
                                      </p:cBhvr>
                                      <p:tavLst>
                                        <p:tav tm="0">
                                          <p:val>
                                            <p:strVal val="ppt_y"/>
                                          </p:val>
                                        </p:tav>
                                        <p:tav tm="100000">
                                          <p:val>
                                            <p:strVal val="ppt_y"/>
                                          </p:val>
                                        </p:tav>
                                      </p:tavLst>
                                    </p:anim>
                                    <p:animEffect transition="out" filter="fade">
                                      <p:cBhvr>
                                        <p:cTn id="113" dur="1000"/>
                                        <p:tgtEl>
                                          <p:spTgt spid="13"/>
                                        </p:tgtEl>
                                      </p:cBhvr>
                                    </p:animEffect>
                                    <p:set>
                                      <p:cBhvr>
                                        <p:cTn id="114" dur="1" fill="hold">
                                          <p:stCondLst>
                                            <p:cond delay="999"/>
                                          </p:stCondLst>
                                        </p:cTn>
                                        <p:tgtEl>
                                          <p:spTgt spid="1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9" presetClass="entr" presetSubtype="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1000" fill="hold"/>
                                        <p:tgtEl>
                                          <p:spTgt spid="14"/>
                                        </p:tgtEl>
                                        <p:attrNameLst>
                                          <p:attrName>ppt_x</p:attrName>
                                        </p:attrNameLst>
                                      </p:cBhvr>
                                      <p:tavLst>
                                        <p:tav tm="0">
                                          <p:val>
                                            <p:strVal val="#ppt_x-.2"/>
                                          </p:val>
                                        </p:tav>
                                        <p:tav tm="100000">
                                          <p:val>
                                            <p:strVal val="#ppt_x"/>
                                          </p:val>
                                        </p:tav>
                                      </p:tavLst>
                                    </p:anim>
                                    <p:anim calcmode="lin" valueType="num">
                                      <p:cBhvr>
                                        <p:cTn id="1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14"/>
                                        </p:tgtEl>
                                      </p:cBhvr>
                                    </p:animEffect>
                                  </p:childTnLst>
                                </p:cTn>
                              </p:par>
                            </p:childTnLst>
                          </p:cTn>
                        </p:par>
                      </p:childTnLst>
                    </p:cTn>
                  </p:par>
                  <p:par>
                    <p:cTn id="122" fill="hold">
                      <p:stCondLst>
                        <p:cond delay="indefinite"/>
                      </p:stCondLst>
                      <p:childTnLst>
                        <p:par>
                          <p:cTn id="123" fill="hold">
                            <p:stCondLst>
                              <p:cond delay="0"/>
                            </p:stCondLst>
                            <p:childTnLst>
                              <p:par>
                                <p:cTn id="124" presetID="29" presetClass="exit" presetSubtype="0" fill="hold" nodeType="clickEffect">
                                  <p:stCondLst>
                                    <p:cond delay="0"/>
                                  </p:stCondLst>
                                  <p:childTnLst>
                                    <p:anim calcmode="lin" valueType="num">
                                      <p:cBhvr>
                                        <p:cTn id="125" dur="1000"/>
                                        <p:tgtEl>
                                          <p:spTgt spid="14"/>
                                        </p:tgtEl>
                                        <p:attrNameLst>
                                          <p:attrName>ppt_x</p:attrName>
                                        </p:attrNameLst>
                                      </p:cBhvr>
                                      <p:tavLst>
                                        <p:tav tm="0">
                                          <p:val>
                                            <p:strVal val="ppt_x"/>
                                          </p:val>
                                        </p:tav>
                                        <p:tav tm="100000">
                                          <p:val>
                                            <p:strVal val="ppt_x-.2"/>
                                          </p:val>
                                        </p:tav>
                                      </p:tavLst>
                                    </p:anim>
                                    <p:anim calcmode="lin" valueType="num">
                                      <p:cBhvr>
                                        <p:cTn id="126" dur="1000"/>
                                        <p:tgtEl>
                                          <p:spTgt spid="14"/>
                                        </p:tgtEl>
                                        <p:attrNameLst>
                                          <p:attrName>ppt_y</p:attrName>
                                        </p:attrNameLst>
                                      </p:cBhvr>
                                      <p:tavLst>
                                        <p:tav tm="0">
                                          <p:val>
                                            <p:strVal val="ppt_y"/>
                                          </p:val>
                                        </p:tav>
                                        <p:tav tm="100000">
                                          <p:val>
                                            <p:strVal val="ppt_y"/>
                                          </p:val>
                                        </p:tav>
                                      </p:tavLst>
                                    </p:anim>
                                    <p:animEffect transition="out" filter="fade">
                                      <p:cBhvr>
                                        <p:cTn id="127" dur="1000"/>
                                        <p:tgtEl>
                                          <p:spTgt spid="14"/>
                                        </p:tgtEl>
                                      </p:cBhvr>
                                    </p:animEffect>
                                    <p:set>
                                      <p:cBhvr>
                                        <p:cTn id="128"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2032" y="61468"/>
            <a:ext cx="11567978" cy="923324"/>
          </a:xfrm>
          <a:prstGeom prst="rect">
            <a:avLst/>
          </a:prstGeom>
        </p:spPr>
        <p:txBody>
          <a:bodyPr wrap="square" lIns="60954" tIns="30477" rIns="60954" bIns="30477">
            <a:spAutoFit/>
          </a:bodyPr>
          <a:lstStyle/>
          <a:p>
            <a:pPr marL="423" indent="-1270" algn="just"/>
            <a:r>
              <a:rPr lang="en-US" sz="2800" b="1" smtClean="0">
                <a:solidFill>
                  <a:srgbClr val="002060"/>
                </a:solidFill>
                <a:ea typeface="Open Sans Bold" panose="020B0604020202020204" charset="0"/>
                <a:cs typeface="Open Sans Bold" panose="020B0604020202020204" charset="0"/>
              </a:rPr>
              <a:t>Bài tập nhỏ:</a:t>
            </a:r>
            <a:r>
              <a:rPr lang="vi-VN" sz="2800" b="1" smtClean="0">
                <a:solidFill>
                  <a:srgbClr val="002060"/>
                </a:solidFill>
                <a:ea typeface="Open Sans Bold" panose="020B0604020202020204" charset="0"/>
                <a:cs typeface="Open Sans Bold" panose="020B0604020202020204" charset="0"/>
              </a:rPr>
              <a:t> </a:t>
            </a:r>
            <a:r>
              <a:rPr lang="vi-VN" sz="2800" b="1" dirty="0">
                <a:solidFill>
                  <a:srgbClr val="002060"/>
                </a:solidFill>
                <a:latin typeface="Calibri" pitchFamily="34" charset="0"/>
                <a:ea typeface="Open Sans Bold" panose="020B0604020202020204" charset="0"/>
                <a:cs typeface="Calibri" pitchFamily="34" charset="0"/>
              </a:rPr>
              <a:t>Đánh dấu x và điền tên các trung tâm công nghiệp có quy </a:t>
            </a:r>
            <a:r>
              <a:rPr lang="vi-VN" sz="2800" b="1" dirty="0" smtClean="0">
                <a:solidFill>
                  <a:srgbClr val="002060"/>
                </a:solidFill>
                <a:latin typeface="Calibri" pitchFamily="34" charset="0"/>
                <a:ea typeface="Open Sans Bold" panose="020B0604020202020204" charset="0"/>
                <a:cs typeface="Calibri" pitchFamily="34" charset="0"/>
              </a:rPr>
              <a:t>mô</a:t>
            </a:r>
            <a:r>
              <a:rPr lang="en-US" sz="2800" b="1" dirty="0" smtClean="0">
                <a:solidFill>
                  <a:srgbClr val="002060"/>
                </a:solidFill>
                <a:latin typeface="Calibri" pitchFamily="34" charset="0"/>
                <a:ea typeface="Open Sans Bold" panose="020B0604020202020204" charset="0"/>
                <a:cs typeface="Calibri" pitchFamily="34" charset="0"/>
              </a:rPr>
              <a:t> </a:t>
            </a:r>
            <a:r>
              <a:rPr lang="vi-VN" sz="2800" b="1" dirty="0" smtClean="0">
                <a:solidFill>
                  <a:srgbClr val="002060"/>
                </a:solidFill>
                <a:latin typeface="Calibri" pitchFamily="34" charset="0"/>
                <a:ea typeface="Open Sans Bold" panose="020B0604020202020204" charset="0"/>
                <a:cs typeface="Calibri" pitchFamily="34" charset="0"/>
              </a:rPr>
              <a:t> </a:t>
            </a:r>
            <a:r>
              <a:rPr lang="vi-VN" sz="2800" b="1" dirty="0">
                <a:solidFill>
                  <a:srgbClr val="002060"/>
                </a:solidFill>
                <a:latin typeface="Calibri" pitchFamily="34" charset="0"/>
                <a:ea typeface="Open Sans Bold" panose="020B0604020202020204" charset="0"/>
                <a:cs typeface="Calibri" pitchFamily="34" charset="0"/>
              </a:rPr>
              <a:t>ở mức rất lớn vào bảng sau</a:t>
            </a:r>
            <a:endParaRPr lang="en-US" sz="2800" b="1" dirty="0">
              <a:solidFill>
                <a:srgbClr val="002060"/>
              </a:solidFill>
              <a:latin typeface="Calibri" pitchFamily="34" charset="0"/>
              <a:ea typeface="Open Sans Bold" panose="020B0604020202020204" charset="0"/>
              <a:cs typeface="Calibri" pitchFamily="34" charset="0"/>
            </a:endParaRPr>
          </a:p>
        </p:txBody>
      </p:sp>
      <p:graphicFrame>
        <p:nvGraphicFramePr>
          <p:cNvPr id="4" name="Table 3"/>
          <p:cNvGraphicFramePr>
            <a:graphicFrameLocks noGrp="1"/>
          </p:cNvGraphicFramePr>
          <p:nvPr>
            <p:extLst>
              <p:ext uri="{D42A27DB-BD31-4B8C-83A1-F6EECF244321}">
                <p14:modId xmlns="" xmlns:p14="http://schemas.microsoft.com/office/powerpoint/2010/main" val="1988763978"/>
              </p:ext>
            </p:extLst>
          </p:nvPr>
        </p:nvGraphicFramePr>
        <p:xfrm>
          <a:off x="295428" y="953212"/>
          <a:ext cx="11648871" cy="6204204"/>
        </p:xfrm>
        <a:graphic>
          <a:graphicData uri="http://schemas.openxmlformats.org/drawingml/2006/table">
            <a:tbl>
              <a:tblPr firstRow="1" firstCol="1" bandRow="1">
                <a:tableStyleId>{5C22544A-7EE6-4342-B048-85BDC9FD1C3A}</a:tableStyleId>
              </a:tblPr>
              <a:tblGrid>
                <a:gridCol w="526929">
                  <a:extLst>
                    <a:ext uri="{9D8B030D-6E8A-4147-A177-3AD203B41FA5}">
                      <a16:colId xmlns="" xmlns:a16="http://schemas.microsoft.com/office/drawing/2014/main" val="1981253213"/>
                    </a:ext>
                  </a:extLst>
                </a:gridCol>
                <a:gridCol w="3714326">
                  <a:extLst>
                    <a:ext uri="{9D8B030D-6E8A-4147-A177-3AD203B41FA5}">
                      <a16:colId xmlns="" xmlns:a16="http://schemas.microsoft.com/office/drawing/2014/main" val="527494417"/>
                    </a:ext>
                  </a:extLst>
                </a:gridCol>
                <a:gridCol w="1021740">
                  <a:extLst>
                    <a:ext uri="{9D8B030D-6E8A-4147-A177-3AD203B41FA5}">
                      <a16:colId xmlns="" xmlns:a16="http://schemas.microsoft.com/office/drawing/2014/main" val="3924445970"/>
                    </a:ext>
                  </a:extLst>
                </a:gridCol>
                <a:gridCol w="1021740">
                  <a:extLst>
                    <a:ext uri="{9D8B030D-6E8A-4147-A177-3AD203B41FA5}">
                      <a16:colId xmlns="" xmlns:a16="http://schemas.microsoft.com/office/drawing/2014/main" val="788791981"/>
                    </a:ext>
                  </a:extLst>
                </a:gridCol>
                <a:gridCol w="1404893">
                  <a:extLst>
                    <a:ext uri="{9D8B030D-6E8A-4147-A177-3AD203B41FA5}">
                      <a16:colId xmlns="" xmlns:a16="http://schemas.microsoft.com/office/drawing/2014/main" val="3104306812"/>
                    </a:ext>
                  </a:extLst>
                </a:gridCol>
                <a:gridCol w="1021740">
                  <a:extLst>
                    <a:ext uri="{9D8B030D-6E8A-4147-A177-3AD203B41FA5}">
                      <a16:colId xmlns="" xmlns:a16="http://schemas.microsoft.com/office/drawing/2014/main" val="67205971"/>
                    </a:ext>
                  </a:extLst>
                </a:gridCol>
                <a:gridCol w="1085599">
                  <a:extLst>
                    <a:ext uri="{9D8B030D-6E8A-4147-A177-3AD203B41FA5}">
                      <a16:colId xmlns="" xmlns:a16="http://schemas.microsoft.com/office/drawing/2014/main" val="4287679308"/>
                    </a:ext>
                  </a:extLst>
                </a:gridCol>
                <a:gridCol w="957881">
                  <a:extLst>
                    <a:ext uri="{9D8B030D-6E8A-4147-A177-3AD203B41FA5}">
                      <a16:colId xmlns="" xmlns:a16="http://schemas.microsoft.com/office/drawing/2014/main" val="1497647394"/>
                    </a:ext>
                  </a:extLst>
                </a:gridCol>
                <a:gridCol w="894023">
                  <a:extLst>
                    <a:ext uri="{9D8B030D-6E8A-4147-A177-3AD203B41FA5}">
                      <a16:colId xmlns="" xmlns:a16="http://schemas.microsoft.com/office/drawing/2014/main" val="3071477957"/>
                    </a:ext>
                  </a:extLst>
                </a:gridCol>
              </a:tblGrid>
              <a:tr h="138792">
                <a:tc rowSpan="2">
                  <a:txBody>
                    <a:bodyPr/>
                    <a:lstStyle/>
                    <a:p>
                      <a:pPr indent="-635" algn="ctr" fontAlgn="auto">
                        <a:lnSpc>
                          <a:spcPct val="106000"/>
                        </a:lnSpc>
                        <a:spcAft>
                          <a:spcPts val="0"/>
                        </a:spcAft>
                      </a:pPr>
                      <a:r>
                        <a:rPr lang="en-US" sz="2800" b="1" dirty="0">
                          <a:effectLst/>
                          <a:latin typeface="+mn-lt"/>
                        </a:rPr>
                        <a:t>STT</a:t>
                      </a:r>
                      <a:endParaRPr lang="en-US" sz="2800" b="1" dirty="0">
                        <a:effectLst/>
                        <a:latin typeface="+mn-lt"/>
                        <a:ea typeface="Times New Roman" panose="02020603050405020304" pitchFamily="18" charset="0"/>
                      </a:endParaRPr>
                    </a:p>
                  </a:txBody>
                  <a:tcPr marL="13565" marR="13565" marT="0" marB="0" anchor="ctr"/>
                </a:tc>
                <a:tc rowSpan="2">
                  <a:txBody>
                    <a:bodyPr/>
                    <a:lstStyle/>
                    <a:p>
                      <a:pPr indent="-635" algn="just" fontAlgn="auto">
                        <a:lnSpc>
                          <a:spcPct val="106000"/>
                        </a:lnSpc>
                        <a:spcAft>
                          <a:spcPts val="0"/>
                        </a:spcAft>
                      </a:pPr>
                      <a:r>
                        <a:rPr lang="en-US" sz="2800" b="1" dirty="0" err="1">
                          <a:effectLst/>
                          <a:latin typeface="+mj-lt"/>
                        </a:rPr>
                        <a:t>Ngành</a:t>
                      </a:r>
                      <a:r>
                        <a:rPr lang="en-US" sz="2800" b="1" dirty="0">
                          <a:effectLst/>
                          <a:latin typeface="+mj-lt"/>
                        </a:rPr>
                        <a:t> CN </a:t>
                      </a:r>
                      <a:endParaRPr lang="en-US" sz="2800" b="1" dirty="0">
                        <a:effectLst/>
                        <a:latin typeface="+mj-lt"/>
                        <a:ea typeface="Times New Roman" panose="02020603050405020304" pitchFamily="18" charset="0"/>
                      </a:endParaRPr>
                    </a:p>
                  </a:txBody>
                  <a:tcPr marL="13565" marR="13565" marT="0" marB="0" anchor="ctr"/>
                </a:tc>
                <a:tc gridSpan="7">
                  <a:txBody>
                    <a:bodyPr/>
                    <a:lstStyle/>
                    <a:p>
                      <a:pPr indent="-635" algn="ctr" fontAlgn="auto">
                        <a:lnSpc>
                          <a:spcPct val="106000"/>
                        </a:lnSpc>
                        <a:spcAft>
                          <a:spcPts val="0"/>
                        </a:spcAft>
                      </a:pPr>
                      <a:r>
                        <a:rPr lang="en-US" sz="1900">
                          <a:effectLst/>
                          <a:latin typeface="#9Slide03 Cabin Condensed Bold" panose="00000806000000000000" pitchFamily="2" charset="-93"/>
                        </a:rPr>
                        <a:t>Trung tâm </a:t>
                      </a:r>
                      <a:endParaRPr lang="en-US" sz="1900">
                        <a:effectLst/>
                        <a:latin typeface="#9Slide03 Cabin Condensed Bold" panose="00000806000000000000" pitchFamily="2" charset="-93"/>
                        <a:ea typeface="Times New Roman" panose="02020603050405020304" pitchFamily="18" charset="0"/>
                      </a:endParaRPr>
                    </a:p>
                  </a:txBody>
                  <a:tcPr marL="13565" marR="1356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32700313"/>
                  </a:ext>
                </a:extLst>
              </a:tr>
              <a:tr h="167313">
                <a:tc vMerge="1">
                  <a:txBody>
                    <a:bodyPr/>
                    <a:lstStyle/>
                    <a:p>
                      <a:endParaRPr lang="en-US"/>
                    </a:p>
                  </a:txBody>
                  <a:tcPr/>
                </a:tc>
                <a:tc vMerge="1">
                  <a:txBody>
                    <a:bodyPr/>
                    <a:lstStyle/>
                    <a:p>
                      <a:endParaRPr lang="en-US"/>
                    </a:p>
                  </a:txBody>
                  <a:tcPr/>
                </a:tc>
                <a:tc>
                  <a:txBody>
                    <a:bodyPr/>
                    <a:lstStyle/>
                    <a:p>
                      <a:pPr indent="-635" algn="ctr" fontAlgn="auto">
                        <a:lnSpc>
                          <a:spcPct val="106000"/>
                        </a:lnSpc>
                        <a:spcAft>
                          <a:spcPts val="0"/>
                        </a:spcAft>
                      </a:pPr>
                      <a:r>
                        <a:rPr lang="en-US" sz="2800" b="1">
                          <a:effectLst/>
                          <a:latin typeface="+mn-lt"/>
                        </a:rPr>
                        <a:t>Hà Nội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Hải Phòng</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a:effectLst/>
                          <a:latin typeface="+mn-lt"/>
                        </a:rPr>
                        <a:t>Tp. </a:t>
                      </a:r>
                      <a:r>
                        <a:rPr lang="en-US" sz="2800" b="1" dirty="0" err="1">
                          <a:effectLst/>
                          <a:latin typeface="+mn-lt"/>
                        </a:rPr>
                        <a:t>Hồ</a:t>
                      </a:r>
                      <a:r>
                        <a:rPr lang="en-US" sz="2800" b="1" dirty="0">
                          <a:effectLst/>
                          <a:latin typeface="+mn-lt"/>
                        </a:rPr>
                        <a:t> </a:t>
                      </a:r>
                      <a:r>
                        <a:rPr lang="en-US" sz="2800" b="1" dirty="0" err="1">
                          <a:effectLst/>
                          <a:latin typeface="+mn-lt"/>
                        </a:rPr>
                        <a:t>Chí</a:t>
                      </a:r>
                      <a:r>
                        <a:rPr lang="en-US" sz="2800" b="1" dirty="0">
                          <a:effectLst/>
                          <a:latin typeface="+mn-lt"/>
                        </a:rPr>
                        <a:t> Minh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Bắc Ninh</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smtClean="0">
                          <a:effectLst/>
                          <a:latin typeface="+mn-lt"/>
                        </a:rPr>
                        <a:t>T.</a:t>
                      </a:r>
                      <a:r>
                        <a:rPr lang="en-US" sz="2800" b="1" baseline="0" smtClean="0">
                          <a:effectLst/>
                          <a:latin typeface="+mn-lt"/>
                        </a:rPr>
                        <a:t> D</a:t>
                      </a:r>
                      <a:r>
                        <a:rPr lang="en-US" sz="2800" b="1" smtClean="0">
                          <a:effectLst/>
                          <a:latin typeface="+mn-lt"/>
                        </a:rPr>
                        <a:t> </a:t>
                      </a:r>
                      <a:r>
                        <a:rPr lang="en-US" sz="2800" b="1">
                          <a:effectLst/>
                          <a:latin typeface="+mn-lt"/>
                        </a:rPr>
                        <a:t>Một</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Biên Hòa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err="1">
                          <a:effectLst/>
                          <a:latin typeface="+mn-lt"/>
                        </a:rPr>
                        <a:t>Vũng</a:t>
                      </a:r>
                      <a:r>
                        <a:rPr lang="en-US" sz="2800" b="1" dirty="0">
                          <a:effectLst/>
                          <a:latin typeface="+mn-lt"/>
                        </a:rPr>
                        <a:t> </a:t>
                      </a:r>
                      <a:r>
                        <a:rPr lang="en-US" sz="2800" b="1" dirty="0" err="1">
                          <a:effectLst/>
                          <a:latin typeface="+mn-lt"/>
                        </a:rPr>
                        <a:t>Tàu</a:t>
                      </a:r>
                      <a:endParaRPr lang="en-US" sz="2800" b="1" dirty="0">
                        <a:effectLst/>
                        <a:latin typeface="+mn-lt"/>
                        <a:ea typeface="Times New Roman" panose="02020603050405020304" pitchFamily="18" charset="0"/>
                      </a:endParaRPr>
                    </a:p>
                  </a:txBody>
                  <a:tcPr marL="13565" marR="13565" marT="0" marB="0" anchor="ctr"/>
                </a:tc>
                <a:extLst>
                  <a:ext uri="{0D108BD9-81ED-4DB2-BD59-A6C34878D82A}">
                    <a16:rowId xmlns="" xmlns:a16="http://schemas.microsoft.com/office/drawing/2014/main" val="45408740"/>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1</a:t>
                      </a:r>
                    </a:p>
                  </a:txBody>
                  <a:tcPr marL="13565" marR="13565" marT="0" marB="0" anchor="ctr"/>
                </a:tc>
                <a:tc>
                  <a:txBody>
                    <a:bodyPr/>
                    <a:lstStyle/>
                    <a:p>
                      <a:pPr indent="-635" algn="just" fontAlgn="auto">
                        <a:lnSpc>
                          <a:spcPct val="130000"/>
                        </a:lnSpc>
                        <a:spcAft>
                          <a:spcPts val="0"/>
                        </a:spcAft>
                      </a:pPr>
                      <a:r>
                        <a:rPr lang="en-US" sz="2800" b="1" smtClean="0">
                          <a:effectLst/>
                          <a:latin typeface="+mn-lt"/>
                        </a:rPr>
                        <a:t>SX SPĐT, </a:t>
                      </a:r>
                      <a:r>
                        <a:rPr lang="en-US" sz="2800" b="1" dirty="0" err="1">
                          <a:effectLst/>
                          <a:latin typeface="+mn-lt"/>
                        </a:rPr>
                        <a:t>máy</a:t>
                      </a:r>
                      <a:r>
                        <a:rPr lang="en-US" sz="2800" b="1" dirty="0">
                          <a:effectLst/>
                          <a:latin typeface="+mn-lt"/>
                        </a:rPr>
                        <a:t> vi </a:t>
                      </a:r>
                      <a:r>
                        <a:rPr lang="en-US" sz="2800" b="1" dirty="0" err="1">
                          <a:effectLst/>
                          <a:latin typeface="+mn-lt"/>
                        </a:rPr>
                        <a:t>tính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304390910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2</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vật</a:t>
                      </a:r>
                      <a:r>
                        <a:rPr lang="en-US" sz="2800" b="1" dirty="0">
                          <a:effectLst/>
                          <a:latin typeface="+mn-lt"/>
                        </a:rPr>
                        <a:t> </a:t>
                      </a:r>
                      <a:r>
                        <a:rPr lang="en-US" sz="2800" b="1" dirty="0" err="1">
                          <a:effectLst/>
                          <a:latin typeface="+mn-lt"/>
                        </a:rPr>
                        <a:t>liệu</a:t>
                      </a:r>
                      <a:r>
                        <a:rPr lang="en-US" sz="2800" b="1" dirty="0">
                          <a:effectLst/>
                          <a:latin typeface="+mn-lt"/>
                        </a:rPr>
                        <a:t> </a:t>
                      </a:r>
                      <a:r>
                        <a:rPr lang="en-US" sz="2800" b="1" dirty="0" err="1">
                          <a:effectLst/>
                          <a:latin typeface="+mn-lt"/>
                        </a:rPr>
                        <a:t>xây</a:t>
                      </a:r>
                      <a:r>
                        <a:rPr lang="en-US" sz="2800" b="1" dirty="0">
                          <a:effectLst/>
                          <a:latin typeface="+mn-lt"/>
                        </a:rPr>
                        <a:t> </a:t>
                      </a:r>
                      <a:r>
                        <a:rPr lang="en-US" sz="2800" b="1" dirty="0" err="1">
                          <a:effectLst/>
                          <a:latin typeface="+mn-lt"/>
                        </a:rPr>
                        <a:t>dựng</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2947900713"/>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3</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giấy</a:t>
                      </a:r>
                      <a:r>
                        <a:rPr lang="en-US" sz="2800" b="1" dirty="0">
                          <a:effectLst/>
                          <a:latin typeface="+mn-lt"/>
                        </a:rPr>
                        <a:t> </a:t>
                      </a:r>
                      <a:r>
                        <a:rPr lang="en-US" sz="2800" b="1" err="1">
                          <a:effectLst/>
                          <a:latin typeface="+mn-lt"/>
                        </a:rPr>
                        <a:t>và</a:t>
                      </a:r>
                      <a:r>
                        <a:rPr lang="en-US" sz="2800" b="1">
                          <a:effectLst/>
                          <a:latin typeface="+mn-lt"/>
                        </a:rPr>
                        <a:t> </a:t>
                      </a:r>
                      <a:r>
                        <a:rPr lang="en-US" sz="2800" b="1" smtClean="0">
                          <a:effectLst/>
                          <a:latin typeface="+mn-lt"/>
                        </a:rPr>
                        <a:t>SP </a:t>
                      </a:r>
                      <a:r>
                        <a:rPr lang="en-US" sz="2800" b="1" dirty="0" err="1">
                          <a:effectLst/>
                          <a:latin typeface="+mn-lt"/>
                        </a:rPr>
                        <a:t>từ</a:t>
                      </a:r>
                      <a:r>
                        <a:rPr lang="en-US" sz="2800" b="1" dirty="0">
                          <a:effectLst/>
                          <a:latin typeface="+mn-lt"/>
                        </a:rPr>
                        <a:t> </a:t>
                      </a:r>
                      <a:r>
                        <a:rPr lang="en-US" sz="2800" b="1" dirty="0" err="1">
                          <a:effectLst/>
                          <a:latin typeface="+mn-lt"/>
                        </a:rPr>
                        <a:t>giấy</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226567165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4</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Dệt</a:t>
                      </a:r>
                      <a:r>
                        <a:rPr lang="fr-FR" sz="2800" b="1" dirty="0">
                          <a:effectLst/>
                          <a:latin typeface="+mn-lt"/>
                        </a:rPr>
                        <a:t> </a:t>
                      </a:r>
                      <a:r>
                        <a:rPr lang="fr-FR" sz="2800" b="1" dirty="0" err="1">
                          <a:effectLst/>
                          <a:latin typeface="+mn-lt"/>
                        </a:rPr>
                        <a:t>và</a:t>
                      </a:r>
                      <a:r>
                        <a:rPr lang="fr-FR" sz="2800" b="1" dirty="0">
                          <a:effectLst/>
                          <a:latin typeface="+mn-lt"/>
                        </a:rPr>
                        <a:t> </a:t>
                      </a:r>
                      <a:r>
                        <a:rPr lang="fr-FR" sz="2800" b="1" dirty="0" smtClean="0">
                          <a:effectLst/>
                          <a:latin typeface="+mn-lt"/>
                        </a:rPr>
                        <a:t>SX </a:t>
                      </a:r>
                      <a:r>
                        <a:rPr lang="fr-FR" sz="2800" b="1" dirty="0" err="1">
                          <a:effectLst/>
                          <a:latin typeface="+mn-lt"/>
                        </a:rPr>
                        <a:t>trang</a:t>
                      </a:r>
                      <a:r>
                        <a:rPr lang="fr-FR" sz="2800" b="1" dirty="0">
                          <a:effectLst/>
                          <a:latin typeface="+mn-lt"/>
                        </a:rPr>
                        <a:t> </a:t>
                      </a:r>
                      <a:r>
                        <a:rPr lang="fr-FR" sz="2800" b="1" dirty="0" err="1">
                          <a:effectLst/>
                          <a:latin typeface="+mn-lt"/>
                        </a:rPr>
                        <a:t>phục</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919409729"/>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5</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giày</a:t>
                      </a:r>
                      <a:r>
                        <a:rPr lang="fr-FR" sz="2800" b="1" dirty="0">
                          <a:effectLst/>
                          <a:latin typeface="+mn-lt"/>
                        </a:rPr>
                        <a:t>, </a:t>
                      </a:r>
                      <a:r>
                        <a:rPr lang="fr-FR" sz="2800" b="1" dirty="0" err="1">
                          <a:effectLst/>
                          <a:latin typeface="+mn-lt"/>
                        </a:rPr>
                        <a:t>dép</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2975833661"/>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6</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chế</a:t>
                      </a:r>
                      <a:r>
                        <a:rPr lang="en-US" sz="2800" b="1" dirty="0">
                          <a:effectLst/>
                          <a:latin typeface="+mn-lt"/>
                        </a:rPr>
                        <a:t> </a:t>
                      </a:r>
                      <a:r>
                        <a:rPr lang="en-US" sz="2800" b="1" dirty="0" err="1">
                          <a:effectLst/>
                          <a:latin typeface="+mn-lt"/>
                        </a:rPr>
                        <a:t>biến</a:t>
                      </a:r>
                      <a:r>
                        <a:rPr lang="en-US" sz="2800" b="1" dirty="0">
                          <a:effectLst/>
                          <a:latin typeface="+mn-lt"/>
                        </a:rPr>
                        <a:t> </a:t>
                      </a:r>
                      <a:r>
                        <a:rPr lang="en-US" sz="2800" b="1" dirty="0" err="1">
                          <a:effectLst/>
                          <a:latin typeface="+mn-lt"/>
                        </a:rPr>
                        <a:t>thực</a:t>
                      </a:r>
                      <a:r>
                        <a:rPr lang="en-US" sz="2800" b="1" dirty="0">
                          <a:effectLst/>
                          <a:latin typeface="+mn-lt"/>
                        </a:rPr>
                        <a:t> </a:t>
                      </a:r>
                      <a:r>
                        <a:rPr lang="en-US" sz="2800" b="1" dirty="0" err="1">
                          <a:effectLst/>
                          <a:latin typeface="+mn-lt"/>
                        </a:rPr>
                        <a:t>phẩm</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184095764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7</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kim</a:t>
                      </a:r>
                      <a:r>
                        <a:rPr lang="fr-FR" sz="2800" b="1" dirty="0">
                          <a:effectLst/>
                          <a:latin typeface="+mn-lt"/>
                        </a:rPr>
                        <a:t> </a:t>
                      </a:r>
                      <a:r>
                        <a:rPr lang="fr-FR" sz="2800" b="1" dirty="0" err="1">
                          <a:effectLst/>
                          <a:latin typeface="+mn-lt"/>
                        </a:rPr>
                        <a:t>loại</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509865873"/>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8</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Cơ</a:t>
                      </a:r>
                      <a:r>
                        <a:rPr lang="fr-FR" sz="2800" b="1" dirty="0">
                          <a:effectLst/>
                          <a:latin typeface="+mn-lt"/>
                        </a:rPr>
                        <a:t> </a:t>
                      </a:r>
                      <a:r>
                        <a:rPr lang="fr-FR" sz="2800" b="1" dirty="0" err="1">
                          <a:effectLst/>
                          <a:latin typeface="+mn-lt"/>
                        </a:rPr>
                        <a:t>khí</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1984613718"/>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9</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Nhà</a:t>
                      </a:r>
                      <a:r>
                        <a:rPr lang="fr-FR" sz="2800" b="1" dirty="0">
                          <a:effectLst/>
                          <a:latin typeface="+mn-lt"/>
                        </a:rPr>
                        <a:t> </a:t>
                      </a:r>
                      <a:r>
                        <a:rPr lang="fr-FR" sz="2800" b="1" dirty="0" err="1">
                          <a:effectLst/>
                          <a:latin typeface="+mn-lt"/>
                        </a:rPr>
                        <a:t>máy</a:t>
                      </a:r>
                      <a:r>
                        <a:rPr lang="fr-FR" sz="2800" b="1" dirty="0">
                          <a:effectLst/>
                          <a:latin typeface="+mn-lt"/>
                        </a:rPr>
                        <a:t> </a:t>
                      </a:r>
                      <a:r>
                        <a:rPr lang="fr-FR" sz="2800" b="1" dirty="0" err="1">
                          <a:effectLst/>
                          <a:latin typeface="+mn-lt"/>
                        </a:rPr>
                        <a:t>điện</a:t>
                      </a:r>
                      <a:r>
                        <a:rPr lang="fr-FR" sz="2800" b="1" dirty="0">
                          <a:effectLst/>
                          <a:latin typeface="+mn-lt"/>
                        </a:rPr>
                        <a:t> </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1884325144"/>
                  </a:ext>
                </a:extLst>
              </a:tr>
            </a:tbl>
          </a:graphicData>
        </a:graphic>
      </p:graphicFrame>
    </p:spTree>
    <p:extLst>
      <p:ext uri="{BB962C8B-B14F-4D97-AF65-F5344CB8AC3E}">
        <p14:creationId xmlns="" xmlns:p14="http://schemas.microsoft.com/office/powerpoint/2010/main" val="351660732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7"/>
          <p:cNvSpPr txBox="1"/>
          <p:nvPr/>
        </p:nvSpPr>
        <p:spPr>
          <a:xfrm>
            <a:off x="4470400" y="1220488"/>
            <a:ext cx="1625600" cy="384721"/>
          </a:xfrm>
          <a:prstGeom prst="rect">
            <a:avLst/>
          </a:prstGeom>
        </p:spPr>
        <p:txBody>
          <a:bodyPr wrap="square" lIns="0" tIns="0" rIns="0" bIns="0" rtlCol="0" anchor="t">
            <a:spAutoFit/>
          </a:bodyPr>
          <a:lstStyle/>
          <a:p>
            <a:pPr>
              <a:lnSpc>
                <a:spcPts val="3007"/>
              </a:lnSpc>
            </a:pPr>
            <a:r>
              <a:rPr lang="en-US" sz="2100" dirty="0" err="1">
                <a:solidFill>
                  <a:srgbClr val="002060"/>
                </a:solidFill>
                <a:latin typeface="Open Sans Bold"/>
              </a:rPr>
              <a:t>Hà</a:t>
            </a:r>
            <a:r>
              <a:rPr lang="en-US" sz="2100" dirty="0">
                <a:solidFill>
                  <a:srgbClr val="002060"/>
                </a:solidFill>
                <a:latin typeface="Open Sans Bold"/>
              </a:rPr>
              <a:t> </a:t>
            </a:r>
            <a:r>
              <a:rPr lang="en-US" sz="2100" dirty="0" err="1">
                <a:solidFill>
                  <a:srgbClr val="002060"/>
                </a:solidFill>
                <a:latin typeface="Open Sans Bold"/>
              </a:rPr>
              <a:t>Nội</a:t>
            </a:r>
            <a:r>
              <a:rPr lang="en-US" sz="2100" dirty="0">
                <a:solidFill>
                  <a:srgbClr val="002060"/>
                </a:solidFill>
                <a:latin typeface="Open Sans Bold"/>
              </a:rPr>
              <a:t> </a:t>
            </a:r>
          </a:p>
        </p:txBody>
      </p:sp>
      <p:sp>
        <p:nvSpPr>
          <p:cNvPr id="16" name="TextBox 15"/>
          <p:cNvSpPr txBox="1"/>
          <p:nvPr/>
        </p:nvSpPr>
        <p:spPr>
          <a:xfrm>
            <a:off x="4452091" y="1566106"/>
            <a:ext cx="965200" cy="553992"/>
          </a:xfrm>
          <a:prstGeom prst="rect">
            <a:avLst/>
          </a:prstGeom>
          <a:noFill/>
        </p:spPr>
        <p:txBody>
          <a:bodyPr wrap="square" lIns="60954" tIns="30477" rIns="60954" bIns="30477" rtlCol="0">
            <a:spAutoFit/>
          </a:bodyPr>
          <a:lstStyle/>
          <a:p>
            <a:pPr algn="just" defTabSz="914309"/>
            <a:r>
              <a:rPr lang="en-US" sz="3200" dirty="0" smtClean="0">
                <a:solidFill>
                  <a:srgbClr val="FF0000"/>
                </a:solidFill>
                <a:latin typeface="#9Slide05 Amplify" panose="02000000000000000000" pitchFamily="2" charset="-93"/>
              </a:rPr>
              <a:t>1 </a:t>
            </a:r>
            <a:r>
              <a:rPr lang="en-US" sz="3200" dirty="0" err="1" smtClean="0">
                <a:solidFill>
                  <a:srgbClr val="FF0000"/>
                </a:solidFill>
                <a:latin typeface="#9Slide05 Amplify" panose="02000000000000000000" pitchFamily="2" charset="-93"/>
              </a:rPr>
              <a:t>điểm</a:t>
            </a:r>
            <a:endParaRPr lang="en-US" sz="3200" dirty="0">
              <a:solidFill>
                <a:srgbClr val="FF0000"/>
              </a:solidFill>
              <a:latin typeface="#9Slide05 Amplify" panose="02000000000000000000" pitchFamily="2" charset="-93"/>
            </a:endParaRPr>
          </a:p>
        </p:txBody>
      </p:sp>
      <p:sp>
        <p:nvSpPr>
          <p:cNvPr id="11" name="Rectangle 10"/>
          <p:cNvSpPr/>
          <p:nvPr/>
        </p:nvSpPr>
        <p:spPr>
          <a:xfrm>
            <a:off x="422032" y="61468"/>
            <a:ext cx="11567978" cy="923324"/>
          </a:xfrm>
          <a:prstGeom prst="rect">
            <a:avLst/>
          </a:prstGeom>
        </p:spPr>
        <p:txBody>
          <a:bodyPr wrap="square" lIns="60954" tIns="30477" rIns="60954" bIns="30477">
            <a:spAutoFit/>
          </a:bodyPr>
          <a:lstStyle/>
          <a:p>
            <a:pPr marL="423" indent="-1270" algn="just"/>
            <a:r>
              <a:rPr lang="en-US" sz="2800" b="1" smtClean="0">
                <a:solidFill>
                  <a:srgbClr val="002060"/>
                </a:solidFill>
                <a:ea typeface="Open Sans Bold" panose="020B0604020202020204" charset="0"/>
                <a:cs typeface="Open Sans Bold" panose="020B0604020202020204" charset="0"/>
              </a:rPr>
              <a:t>Bài tập nhỏ:</a:t>
            </a:r>
            <a:r>
              <a:rPr lang="vi-VN" sz="2800" b="1" smtClean="0">
                <a:solidFill>
                  <a:srgbClr val="002060"/>
                </a:solidFill>
                <a:ea typeface="Open Sans Bold" panose="020B0604020202020204" charset="0"/>
                <a:cs typeface="Open Sans Bold" panose="020B0604020202020204" charset="0"/>
              </a:rPr>
              <a:t> </a:t>
            </a:r>
            <a:r>
              <a:rPr lang="vi-VN" sz="2800" b="1" dirty="0">
                <a:solidFill>
                  <a:srgbClr val="002060"/>
                </a:solidFill>
                <a:latin typeface="Calibri" pitchFamily="34" charset="0"/>
                <a:ea typeface="Open Sans Bold" panose="020B0604020202020204" charset="0"/>
                <a:cs typeface="Calibri" pitchFamily="34" charset="0"/>
              </a:rPr>
              <a:t>Đánh dấu x và điền tên các trung tâm công nghiệp có quy </a:t>
            </a:r>
            <a:r>
              <a:rPr lang="vi-VN" sz="2800" b="1" dirty="0" smtClean="0">
                <a:solidFill>
                  <a:srgbClr val="002060"/>
                </a:solidFill>
                <a:latin typeface="Calibri" pitchFamily="34" charset="0"/>
                <a:ea typeface="Open Sans Bold" panose="020B0604020202020204" charset="0"/>
                <a:cs typeface="Calibri" pitchFamily="34" charset="0"/>
              </a:rPr>
              <a:t>mô</a:t>
            </a:r>
            <a:r>
              <a:rPr lang="en-US" sz="2800" b="1" dirty="0" smtClean="0">
                <a:solidFill>
                  <a:srgbClr val="002060"/>
                </a:solidFill>
                <a:latin typeface="Calibri" pitchFamily="34" charset="0"/>
                <a:ea typeface="Open Sans Bold" panose="020B0604020202020204" charset="0"/>
                <a:cs typeface="Calibri" pitchFamily="34" charset="0"/>
              </a:rPr>
              <a:t> </a:t>
            </a:r>
            <a:r>
              <a:rPr lang="vi-VN" sz="2800" b="1" dirty="0" smtClean="0">
                <a:solidFill>
                  <a:srgbClr val="002060"/>
                </a:solidFill>
                <a:latin typeface="Calibri" pitchFamily="34" charset="0"/>
                <a:ea typeface="Open Sans Bold" panose="020B0604020202020204" charset="0"/>
                <a:cs typeface="Calibri" pitchFamily="34" charset="0"/>
              </a:rPr>
              <a:t> </a:t>
            </a:r>
            <a:r>
              <a:rPr lang="vi-VN" sz="2800" b="1" dirty="0">
                <a:solidFill>
                  <a:srgbClr val="002060"/>
                </a:solidFill>
                <a:latin typeface="Calibri" pitchFamily="34" charset="0"/>
                <a:ea typeface="Open Sans Bold" panose="020B0604020202020204" charset="0"/>
                <a:cs typeface="Calibri" pitchFamily="34" charset="0"/>
              </a:rPr>
              <a:t>ở mức rất lớn vào bảng sau</a:t>
            </a:r>
            <a:endParaRPr lang="en-US" sz="2800" b="1" dirty="0">
              <a:solidFill>
                <a:srgbClr val="002060"/>
              </a:solidFill>
              <a:latin typeface="Calibri" pitchFamily="34" charset="0"/>
              <a:ea typeface="Open Sans Bold" panose="020B0604020202020204" charset="0"/>
              <a:cs typeface="Calibri" pitchFamily="34" charset="0"/>
            </a:endParaRPr>
          </a:p>
        </p:txBody>
      </p:sp>
      <p:graphicFrame>
        <p:nvGraphicFramePr>
          <p:cNvPr id="4" name="Table 3"/>
          <p:cNvGraphicFramePr>
            <a:graphicFrameLocks noGrp="1"/>
          </p:cNvGraphicFramePr>
          <p:nvPr>
            <p:extLst>
              <p:ext uri="{D42A27DB-BD31-4B8C-83A1-F6EECF244321}">
                <p14:modId xmlns="" xmlns:p14="http://schemas.microsoft.com/office/powerpoint/2010/main" val="1988763978"/>
              </p:ext>
            </p:extLst>
          </p:nvPr>
        </p:nvGraphicFramePr>
        <p:xfrm>
          <a:off x="182057" y="916285"/>
          <a:ext cx="11648871" cy="6204204"/>
        </p:xfrm>
        <a:graphic>
          <a:graphicData uri="http://schemas.openxmlformats.org/drawingml/2006/table">
            <a:tbl>
              <a:tblPr firstRow="1" firstCol="1" bandRow="1">
                <a:tableStyleId>{5C22544A-7EE6-4342-B048-85BDC9FD1C3A}</a:tableStyleId>
              </a:tblPr>
              <a:tblGrid>
                <a:gridCol w="526929">
                  <a:extLst>
                    <a:ext uri="{9D8B030D-6E8A-4147-A177-3AD203B41FA5}">
                      <a16:colId xmlns="" xmlns:a16="http://schemas.microsoft.com/office/drawing/2014/main" val="1981253213"/>
                    </a:ext>
                  </a:extLst>
                </a:gridCol>
                <a:gridCol w="3714326">
                  <a:extLst>
                    <a:ext uri="{9D8B030D-6E8A-4147-A177-3AD203B41FA5}">
                      <a16:colId xmlns="" xmlns:a16="http://schemas.microsoft.com/office/drawing/2014/main" val="527494417"/>
                    </a:ext>
                  </a:extLst>
                </a:gridCol>
                <a:gridCol w="1021740">
                  <a:extLst>
                    <a:ext uri="{9D8B030D-6E8A-4147-A177-3AD203B41FA5}">
                      <a16:colId xmlns="" xmlns:a16="http://schemas.microsoft.com/office/drawing/2014/main" val="3924445970"/>
                    </a:ext>
                  </a:extLst>
                </a:gridCol>
                <a:gridCol w="1021740">
                  <a:extLst>
                    <a:ext uri="{9D8B030D-6E8A-4147-A177-3AD203B41FA5}">
                      <a16:colId xmlns="" xmlns:a16="http://schemas.microsoft.com/office/drawing/2014/main" val="788791981"/>
                    </a:ext>
                  </a:extLst>
                </a:gridCol>
                <a:gridCol w="1404893">
                  <a:extLst>
                    <a:ext uri="{9D8B030D-6E8A-4147-A177-3AD203B41FA5}">
                      <a16:colId xmlns="" xmlns:a16="http://schemas.microsoft.com/office/drawing/2014/main" val="3104306812"/>
                    </a:ext>
                  </a:extLst>
                </a:gridCol>
                <a:gridCol w="1021740">
                  <a:extLst>
                    <a:ext uri="{9D8B030D-6E8A-4147-A177-3AD203B41FA5}">
                      <a16:colId xmlns="" xmlns:a16="http://schemas.microsoft.com/office/drawing/2014/main" val="67205971"/>
                    </a:ext>
                  </a:extLst>
                </a:gridCol>
                <a:gridCol w="1085599">
                  <a:extLst>
                    <a:ext uri="{9D8B030D-6E8A-4147-A177-3AD203B41FA5}">
                      <a16:colId xmlns="" xmlns:a16="http://schemas.microsoft.com/office/drawing/2014/main" val="4287679308"/>
                    </a:ext>
                  </a:extLst>
                </a:gridCol>
                <a:gridCol w="957881">
                  <a:extLst>
                    <a:ext uri="{9D8B030D-6E8A-4147-A177-3AD203B41FA5}">
                      <a16:colId xmlns="" xmlns:a16="http://schemas.microsoft.com/office/drawing/2014/main" val="1497647394"/>
                    </a:ext>
                  </a:extLst>
                </a:gridCol>
                <a:gridCol w="894023">
                  <a:extLst>
                    <a:ext uri="{9D8B030D-6E8A-4147-A177-3AD203B41FA5}">
                      <a16:colId xmlns="" xmlns:a16="http://schemas.microsoft.com/office/drawing/2014/main" val="3071477957"/>
                    </a:ext>
                  </a:extLst>
                </a:gridCol>
              </a:tblGrid>
              <a:tr h="138792">
                <a:tc rowSpan="2">
                  <a:txBody>
                    <a:bodyPr/>
                    <a:lstStyle/>
                    <a:p>
                      <a:pPr indent="-635" algn="ctr" fontAlgn="auto">
                        <a:lnSpc>
                          <a:spcPct val="106000"/>
                        </a:lnSpc>
                        <a:spcAft>
                          <a:spcPts val="0"/>
                        </a:spcAft>
                      </a:pPr>
                      <a:r>
                        <a:rPr lang="en-US" sz="2800" b="1" dirty="0">
                          <a:effectLst/>
                          <a:latin typeface="+mn-lt"/>
                        </a:rPr>
                        <a:t>STT</a:t>
                      </a:r>
                      <a:endParaRPr lang="en-US" sz="2800" b="1" dirty="0">
                        <a:effectLst/>
                        <a:latin typeface="+mn-lt"/>
                        <a:ea typeface="Times New Roman" panose="02020603050405020304" pitchFamily="18" charset="0"/>
                      </a:endParaRPr>
                    </a:p>
                  </a:txBody>
                  <a:tcPr marL="13565" marR="13565" marT="0" marB="0" anchor="ctr"/>
                </a:tc>
                <a:tc rowSpan="2">
                  <a:txBody>
                    <a:bodyPr/>
                    <a:lstStyle/>
                    <a:p>
                      <a:pPr indent="-635" algn="just" fontAlgn="auto">
                        <a:lnSpc>
                          <a:spcPct val="106000"/>
                        </a:lnSpc>
                        <a:spcAft>
                          <a:spcPts val="0"/>
                        </a:spcAft>
                      </a:pPr>
                      <a:r>
                        <a:rPr lang="en-US" sz="2800" b="1" dirty="0" err="1">
                          <a:effectLst/>
                          <a:latin typeface="+mj-lt"/>
                        </a:rPr>
                        <a:t>Ngành</a:t>
                      </a:r>
                      <a:r>
                        <a:rPr lang="en-US" sz="2800" b="1" dirty="0">
                          <a:effectLst/>
                          <a:latin typeface="+mj-lt"/>
                        </a:rPr>
                        <a:t> CN </a:t>
                      </a:r>
                      <a:endParaRPr lang="en-US" sz="2800" b="1" dirty="0">
                        <a:effectLst/>
                        <a:latin typeface="+mj-lt"/>
                        <a:ea typeface="Times New Roman" panose="02020603050405020304" pitchFamily="18" charset="0"/>
                      </a:endParaRPr>
                    </a:p>
                  </a:txBody>
                  <a:tcPr marL="13565" marR="13565" marT="0" marB="0" anchor="ctr"/>
                </a:tc>
                <a:tc gridSpan="7">
                  <a:txBody>
                    <a:bodyPr/>
                    <a:lstStyle/>
                    <a:p>
                      <a:pPr indent="-635" algn="ctr" fontAlgn="auto">
                        <a:lnSpc>
                          <a:spcPct val="106000"/>
                        </a:lnSpc>
                        <a:spcAft>
                          <a:spcPts val="0"/>
                        </a:spcAft>
                      </a:pPr>
                      <a:r>
                        <a:rPr lang="en-US" sz="1900">
                          <a:effectLst/>
                          <a:latin typeface="#9Slide03 Cabin Condensed Bold" panose="00000806000000000000" pitchFamily="2" charset="-93"/>
                        </a:rPr>
                        <a:t>Trung tâm </a:t>
                      </a:r>
                      <a:endParaRPr lang="en-US" sz="1900">
                        <a:effectLst/>
                        <a:latin typeface="#9Slide03 Cabin Condensed Bold" panose="00000806000000000000" pitchFamily="2" charset="-93"/>
                        <a:ea typeface="Times New Roman" panose="02020603050405020304" pitchFamily="18" charset="0"/>
                      </a:endParaRPr>
                    </a:p>
                  </a:txBody>
                  <a:tcPr marL="13565" marR="1356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32700313"/>
                  </a:ext>
                </a:extLst>
              </a:tr>
              <a:tr h="167313">
                <a:tc vMerge="1">
                  <a:txBody>
                    <a:bodyPr/>
                    <a:lstStyle/>
                    <a:p>
                      <a:endParaRPr lang="en-US"/>
                    </a:p>
                  </a:txBody>
                  <a:tcPr/>
                </a:tc>
                <a:tc vMerge="1">
                  <a:txBody>
                    <a:bodyPr/>
                    <a:lstStyle/>
                    <a:p>
                      <a:endParaRPr lang="en-US"/>
                    </a:p>
                  </a:txBody>
                  <a:tcPr/>
                </a:tc>
                <a:tc>
                  <a:txBody>
                    <a:bodyPr/>
                    <a:lstStyle/>
                    <a:p>
                      <a:pPr indent="-635" algn="ctr" fontAlgn="auto">
                        <a:lnSpc>
                          <a:spcPct val="106000"/>
                        </a:lnSpc>
                        <a:spcAft>
                          <a:spcPts val="0"/>
                        </a:spcAft>
                      </a:pPr>
                      <a:r>
                        <a:rPr lang="en-US" sz="2800" b="1">
                          <a:effectLst/>
                          <a:latin typeface="+mn-lt"/>
                        </a:rPr>
                        <a:t>Hà Nội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Hải Phòng</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a:effectLst/>
                          <a:latin typeface="+mn-lt"/>
                        </a:rPr>
                        <a:t>Tp. </a:t>
                      </a:r>
                      <a:r>
                        <a:rPr lang="en-US" sz="2800" b="1" dirty="0" err="1">
                          <a:effectLst/>
                          <a:latin typeface="+mn-lt"/>
                        </a:rPr>
                        <a:t>Hồ</a:t>
                      </a:r>
                      <a:r>
                        <a:rPr lang="en-US" sz="2800" b="1" dirty="0">
                          <a:effectLst/>
                          <a:latin typeface="+mn-lt"/>
                        </a:rPr>
                        <a:t> </a:t>
                      </a:r>
                      <a:r>
                        <a:rPr lang="en-US" sz="2800" b="1" dirty="0" err="1">
                          <a:effectLst/>
                          <a:latin typeface="+mn-lt"/>
                        </a:rPr>
                        <a:t>Chí</a:t>
                      </a:r>
                      <a:r>
                        <a:rPr lang="en-US" sz="2800" b="1" dirty="0">
                          <a:effectLst/>
                          <a:latin typeface="+mn-lt"/>
                        </a:rPr>
                        <a:t> Minh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Bắc Ninh</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smtClean="0">
                          <a:effectLst/>
                          <a:latin typeface="+mn-lt"/>
                        </a:rPr>
                        <a:t>T.</a:t>
                      </a:r>
                      <a:r>
                        <a:rPr lang="en-US" sz="2800" b="1" baseline="0" smtClean="0">
                          <a:effectLst/>
                          <a:latin typeface="+mn-lt"/>
                        </a:rPr>
                        <a:t> D</a:t>
                      </a:r>
                      <a:r>
                        <a:rPr lang="en-US" sz="2800" b="1" smtClean="0">
                          <a:effectLst/>
                          <a:latin typeface="+mn-lt"/>
                        </a:rPr>
                        <a:t> </a:t>
                      </a:r>
                      <a:r>
                        <a:rPr lang="en-US" sz="2800" b="1">
                          <a:effectLst/>
                          <a:latin typeface="+mn-lt"/>
                        </a:rPr>
                        <a:t>Một</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Biên Hòa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err="1">
                          <a:effectLst/>
                          <a:latin typeface="+mn-lt"/>
                        </a:rPr>
                        <a:t>Vũng</a:t>
                      </a:r>
                      <a:r>
                        <a:rPr lang="en-US" sz="2800" b="1" dirty="0">
                          <a:effectLst/>
                          <a:latin typeface="+mn-lt"/>
                        </a:rPr>
                        <a:t> </a:t>
                      </a:r>
                      <a:r>
                        <a:rPr lang="en-US" sz="2800" b="1" dirty="0" err="1">
                          <a:effectLst/>
                          <a:latin typeface="+mn-lt"/>
                        </a:rPr>
                        <a:t>Tàu</a:t>
                      </a:r>
                      <a:endParaRPr lang="en-US" sz="2800" b="1" dirty="0">
                        <a:effectLst/>
                        <a:latin typeface="+mn-lt"/>
                        <a:ea typeface="Times New Roman" panose="02020603050405020304" pitchFamily="18" charset="0"/>
                      </a:endParaRPr>
                    </a:p>
                  </a:txBody>
                  <a:tcPr marL="13565" marR="13565" marT="0" marB="0" anchor="ctr"/>
                </a:tc>
                <a:extLst>
                  <a:ext uri="{0D108BD9-81ED-4DB2-BD59-A6C34878D82A}">
                    <a16:rowId xmlns="" xmlns:a16="http://schemas.microsoft.com/office/drawing/2014/main" val="45408740"/>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1</a:t>
                      </a:r>
                    </a:p>
                  </a:txBody>
                  <a:tcPr marL="13565" marR="13565" marT="0" marB="0" anchor="ctr"/>
                </a:tc>
                <a:tc>
                  <a:txBody>
                    <a:bodyPr/>
                    <a:lstStyle/>
                    <a:p>
                      <a:pPr indent="-635" algn="just" fontAlgn="auto">
                        <a:lnSpc>
                          <a:spcPct val="130000"/>
                        </a:lnSpc>
                        <a:spcAft>
                          <a:spcPts val="0"/>
                        </a:spcAft>
                      </a:pPr>
                      <a:r>
                        <a:rPr lang="en-US" sz="2800" b="1" smtClean="0">
                          <a:effectLst/>
                          <a:latin typeface="+mn-lt"/>
                        </a:rPr>
                        <a:t>SX SPĐT, </a:t>
                      </a:r>
                      <a:r>
                        <a:rPr lang="en-US" sz="2800" b="1" dirty="0" err="1">
                          <a:effectLst/>
                          <a:latin typeface="+mn-lt"/>
                        </a:rPr>
                        <a:t>máy</a:t>
                      </a:r>
                      <a:r>
                        <a:rPr lang="en-US" sz="2800" b="1" dirty="0">
                          <a:effectLst/>
                          <a:latin typeface="+mn-lt"/>
                        </a:rPr>
                        <a:t> vi </a:t>
                      </a:r>
                      <a:r>
                        <a:rPr lang="en-US" sz="2800" b="1" dirty="0" err="1">
                          <a:effectLst/>
                          <a:latin typeface="+mn-lt"/>
                        </a:rPr>
                        <a:t>tính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304390910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2</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vật</a:t>
                      </a:r>
                      <a:r>
                        <a:rPr lang="en-US" sz="2800" b="1" dirty="0">
                          <a:effectLst/>
                          <a:latin typeface="+mn-lt"/>
                        </a:rPr>
                        <a:t> </a:t>
                      </a:r>
                      <a:r>
                        <a:rPr lang="en-US" sz="2800" b="1" dirty="0" err="1">
                          <a:effectLst/>
                          <a:latin typeface="+mn-lt"/>
                        </a:rPr>
                        <a:t>liệu</a:t>
                      </a:r>
                      <a:r>
                        <a:rPr lang="en-US" sz="2800" b="1" dirty="0">
                          <a:effectLst/>
                          <a:latin typeface="+mn-lt"/>
                        </a:rPr>
                        <a:t> </a:t>
                      </a:r>
                      <a:r>
                        <a:rPr lang="en-US" sz="2800" b="1" dirty="0" err="1">
                          <a:effectLst/>
                          <a:latin typeface="+mn-lt"/>
                        </a:rPr>
                        <a:t>xây</a:t>
                      </a:r>
                      <a:r>
                        <a:rPr lang="en-US" sz="2800" b="1" dirty="0">
                          <a:effectLst/>
                          <a:latin typeface="+mn-lt"/>
                        </a:rPr>
                        <a:t> </a:t>
                      </a:r>
                      <a:r>
                        <a:rPr lang="en-US" sz="2800" b="1" dirty="0" err="1">
                          <a:effectLst/>
                          <a:latin typeface="+mn-lt"/>
                        </a:rPr>
                        <a:t>dựng</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2947900713"/>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3</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giấy</a:t>
                      </a:r>
                      <a:r>
                        <a:rPr lang="en-US" sz="2800" b="1" dirty="0">
                          <a:effectLst/>
                          <a:latin typeface="+mn-lt"/>
                        </a:rPr>
                        <a:t> </a:t>
                      </a:r>
                      <a:r>
                        <a:rPr lang="en-US" sz="2800" b="1" err="1">
                          <a:effectLst/>
                          <a:latin typeface="+mn-lt"/>
                        </a:rPr>
                        <a:t>và</a:t>
                      </a:r>
                      <a:r>
                        <a:rPr lang="en-US" sz="2800" b="1">
                          <a:effectLst/>
                          <a:latin typeface="+mn-lt"/>
                        </a:rPr>
                        <a:t> </a:t>
                      </a:r>
                      <a:r>
                        <a:rPr lang="en-US" sz="2800" b="1" smtClean="0">
                          <a:effectLst/>
                          <a:latin typeface="+mn-lt"/>
                        </a:rPr>
                        <a:t>SP </a:t>
                      </a:r>
                      <a:r>
                        <a:rPr lang="en-US" sz="2800" b="1" dirty="0" err="1">
                          <a:effectLst/>
                          <a:latin typeface="+mn-lt"/>
                        </a:rPr>
                        <a:t>từ</a:t>
                      </a:r>
                      <a:r>
                        <a:rPr lang="en-US" sz="2800" b="1" dirty="0">
                          <a:effectLst/>
                          <a:latin typeface="+mn-lt"/>
                        </a:rPr>
                        <a:t> </a:t>
                      </a:r>
                      <a:r>
                        <a:rPr lang="en-US" sz="2800" b="1" dirty="0" err="1">
                          <a:effectLst/>
                          <a:latin typeface="+mn-lt"/>
                        </a:rPr>
                        <a:t>giấy</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 </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226567165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4</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Dệt</a:t>
                      </a:r>
                      <a:r>
                        <a:rPr lang="fr-FR" sz="2800" b="1" dirty="0">
                          <a:effectLst/>
                          <a:latin typeface="+mn-lt"/>
                        </a:rPr>
                        <a:t> </a:t>
                      </a:r>
                      <a:r>
                        <a:rPr lang="fr-FR" sz="2800" b="1" dirty="0" err="1">
                          <a:effectLst/>
                          <a:latin typeface="+mn-lt"/>
                        </a:rPr>
                        <a:t>và</a:t>
                      </a:r>
                      <a:r>
                        <a:rPr lang="fr-FR" sz="2800" b="1" dirty="0">
                          <a:effectLst/>
                          <a:latin typeface="+mn-lt"/>
                        </a:rPr>
                        <a:t> </a:t>
                      </a:r>
                      <a:r>
                        <a:rPr lang="fr-FR" sz="2800" b="1" dirty="0" smtClean="0">
                          <a:effectLst/>
                          <a:latin typeface="+mn-lt"/>
                        </a:rPr>
                        <a:t>SX </a:t>
                      </a:r>
                      <a:r>
                        <a:rPr lang="fr-FR" sz="2800" b="1" dirty="0" err="1">
                          <a:effectLst/>
                          <a:latin typeface="+mn-lt"/>
                        </a:rPr>
                        <a:t>trang</a:t>
                      </a:r>
                      <a:r>
                        <a:rPr lang="fr-FR" sz="2800" b="1" dirty="0">
                          <a:effectLst/>
                          <a:latin typeface="+mn-lt"/>
                        </a:rPr>
                        <a:t> </a:t>
                      </a:r>
                      <a:r>
                        <a:rPr lang="fr-FR" sz="2800" b="1" dirty="0" err="1">
                          <a:effectLst/>
                          <a:latin typeface="+mn-lt"/>
                        </a:rPr>
                        <a:t>phục</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919409729"/>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5</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giày</a:t>
                      </a:r>
                      <a:r>
                        <a:rPr lang="fr-FR" sz="2800" b="1" dirty="0">
                          <a:effectLst/>
                          <a:latin typeface="+mn-lt"/>
                        </a:rPr>
                        <a:t>, </a:t>
                      </a:r>
                      <a:r>
                        <a:rPr lang="fr-FR" sz="2800" b="1" dirty="0" err="1">
                          <a:effectLst/>
                          <a:latin typeface="+mn-lt"/>
                        </a:rPr>
                        <a:t>dép</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2975833661"/>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6</a:t>
                      </a:r>
                    </a:p>
                  </a:txBody>
                  <a:tcPr marL="13565" marR="13565" marT="0" marB="0" anchor="ctr"/>
                </a:tc>
                <a:tc>
                  <a:txBody>
                    <a:bodyPr/>
                    <a:lstStyle/>
                    <a:p>
                      <a:pPr indent="-635" algn="just" fontAlgn="auto">
                        <a:lnSpc>
                          <a:spcPct val="130000"/>
                        </a:lnSpc>
                        <a:spcAft>
                          <a:spcPts val="0"/>
                        </a:spcAft>
                      </a:pPr>
                      <a:r>
                        <a:rPr lang="en-US" sz="2800" b="1" dirty="0" smtClean="0">
                          <a:effectLst/>
                          <a:latin typeface="+mn-lt"/>
                        </a:rPr>
                        <a:t>SX, </a:t>
                      </a:r>
                      <a:r>
                        <a:rPr lang="en-US" sz="2800" b="1" dirty="0" err="1">
                          <a:effectLst/>
                          <a:latin typeface="+mn-lt"/>
                        </a:rPr>
                        <a:t>chế</a:t>
                      </a:r>
                      <a:r>
                        <a:rPr lang="en-US" sz="2800" b="1" dirty="0">
                          <a:effectLst/>
                          <a:latin typeface="+mn-lt"/>
                        </a:rPr>
                        <a:t> </a:t>
                      </a:r>
                      <a:r>
                        <a:rPr lang="en-US" sz="2800" b="1" dirty="0" err="1">
                          <a:effectLst/>
                          <a:latin typeface="+mn-lt"/>
                        </a:rPr>
                        <a:t>biến</a:t>
                      </a:r>
                      <a:r>
                        <a:rPr lang="en-US" sz="2800" b="1" dirty="0">
                          <a:effectLst/>
                          <a:latin typeface="+mn-lt"/>
                        </a:rPr>
                        <a:t> </a:t>
                      </a:r>
                      <a:r>
                        <a:rPr lang="en-US" sz="2800" b="1" dirty="0" err="1">
                          <a:effectLst/>
                          <a:latin typeface="+mn-lt"/>
                        </a:rPr>
                        <a:t>thực</a:t>
                      </a:r>
                      <a:r>
                        <a:rPr lang="en-US" sz="2800" b="1" dirty="0">
                          <a:effectLst/>
                          <a:latin typeface="+mn-lt"/>
                        </a:rPr>
                        <a:t> </a:t>
                      </a:r>
                      <a:r>
                        <a:rPr lang="en-US" sz="2800" b="1" dirty="0" err="1">
                          <a:effectLst/>
                          <a:latin typeface="+mn-lt"/>
                        </a:rPr>
                        <a:t>phẩm</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184095764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7</a:t>
                      </a:r>
                    </a:p>
                  </a:txBody>
                  <a:tcPr marL="13565" marR="13565" marT="0" marB="0" anchor="ctr"/>
                </a:tc>
                <a:tc>
                  <a:txBody>
                    <a:bodyPr/>
                    <a:lstStyle/>
                    <a:p>
                      <a:pPr indent="-635" algn="just" fontAlgn="auto">
                        <a:lnSpc>
                          <a:spcPct val="130000"/>
                        </a:lnSpc>
                        <a:spcAft>
                          <a:spcPts val="0"/>
                        </a:spcAft>
                      </a:pPr>
                      <a:r>
                        <a:rPr lang="fr-FR" sz="2800" b="1" dirty="0" smtClean="0">
                          <a:effectLst/>
                          <a:latin typeface="+mn-lt"/>
                        </a:rPr>
                        <a:t>SX </a:t>
                      </a:r>
                      <a:r>
                        <a:rPr lang="fr-FR" sz="2800" b="1" dirty="0" err="1">
                          <a:effectLst/>
                          <a:latin typeface="+mn-lt"/>
                        </a:rPr>
                        <a:t>kim</a:t>
                      </a:r>
                      <a:r>
                        <a:rPr lang="fr-FR" sz="2800" b="1" dirty="0">
                          <a:effectLst/>
                          <a:latin typeface="+mn-lt"/>
                        </a:rPr>
                        <a:t> </a:t>
                      </a:r>
                      <a:r>
                        <a:rPr lang="fr-FR" sz="2800" b="1" dirty="0" err="1">
                          <a:effectLst/>
                          <a:latin typeface="+mn-lt"/>
                        </a:rPr>
                        <a:t>loại</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509865873"/>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8</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Cơ</a:t>
                      </a:r>
                      <a:r>
                        <a:rPr lang="fr-FR" sz="2800" b="1" dirty="0">
                          <a:effectLst/>
                          <a:latin typeface="+mn-lt"/>
                        </a:rPr>
                        <a:t> </a:t>
                      </a:r>
                      <a:r>
                        <a:rPr lang="fr-FR" sz="2800" b="1" dirty="0" err="1">
                          <a:effectLst/>
                          <a:latin typeface="+mn-lt"/>
                        </a:rPr>
                        <a:t>khí</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 </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1984613718"/>
                  </a:ext>
                </a:extLst>
              </a:tr>
              <a:tr h="301541">
                <a:tc>
                  <a:txBody>
                    <a:bodyPr/>
                    <a:lstStyle/>
                    <a:p>
                      <a:pPr indent="-635" algn="just" fontAlgn="auto">
                        <a:lnSpc>
                          <a:spcPct val="130000"/>
                        </a:lnSpc>
                        <a:spcAft>
                          <a:spcPts val="0"/>
                        </a:spcAft>
                      </a:pPr>
                      <a:r>
                        <a:rPr lang="en-US" sz="2800" b="1" smtClean="0">
                          <a:effectLst/>
                          <a:latin typeface="+mn-lt"/>
                          <a:ea typeface="Times New Roman" panose="02020603050405020304" pitchFamily="18" charset="0"/>
                        </a:rPr>
                        <a:t>9</a:t>
                      </a:r>
                      <a:endParaRPr lang="en-US" sz="2800" b="1">
                        <a:effectLst/>
                        <a:latin typeface="+mn-lt"/>
                        <a:ea typeface="Times New Roman" panose="02020603050405020304" pitchFamily="18" charset="0"/>
                      </a:endParaRPr>
                    </a:p>
                  </a:txBody>
                  <a:tcPr marL="13565" marR="13565" marT="0" marB="0" anchor="ctr"/>
                </a:tc>
                <a:tc>
                  <a:txBody>
                    <a:bodyPr/>
                    <a:lstStyle/>
                    <a:p>
                      <a:pPr indent="-635" algn="just" fontAlgn="auto">
                        <a:lnSpc>
                          <a:spcPct val="130000"/>
                        </a:lnSpc>
                        <a:spcAft>
                          <a:spcPts val="0"/>
                        </a:spcAft>
                      </a:pPr>
                      <a:r>
                        <a:rPr lang="fr-FR" sz="2800" b="1" dirty="0" err="1">
                          <a:effectLst/>
                          <a:latin typeface="+mn-lt"/>
                        </a:rPr>
                        <a:t>Nhà</a:t>
                      </a:r>
                      <a:r>
                        <a:rPr lang="fr-FR" sz="2800" b="1" dirty="0">
                          <a:effectLst/>
                          <a:latin typeface="+mn-lt"/>
                        </a:rPr>
                        <a:t> </a:t>
                      </a:r>
                      <a:r>
                        <a:rPr lang="fr-FR" sz="2800" b="1" dirty="0" err="1">
                          <a:effectLst/>
                          <a:latin typeface="+mn-lt"/>
                        </a:rPr>
                        <a:t>máy</a:t>
                      </a:r>
                      <a:r>
                        <a:rPr lang="fr-FR" sz="2800" b="1" dirty="0">
                          <a:effectLst/>
                          <a:latin typeface="+mn-lt"/>
                        </a:rPr>
                        <a:t> </a:t>
                      </a:r>
                      <a:r>
                        <a:rPr lang="fr-FR" sz="2800" b="1" dirty="0" err="1">
                          <a:effectLst/>
                          <a:latin typeface="+mn-lt"/>
                        </a:rPr>
                        <a:t>điện</a:t>
                      </a:r>
                      <a:r>
                        <a:rPr lang="fr-FR" sz="2800" b="1" dirty="0">
                          <a:effectLst/>
                          <a:latin typeface="+mn-lt"/>
                        </a:rPr>
                        <a:t> </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 xmlns:a16="http://schemas.microsoft.com/office/drawing/2014/main" val="1884325144"/>
                  </a:ext>
                </a:extLst>
              </a:tr>
            </a:tbl>
          </a:graphicData>
        </a:graphic>
      </p:graphicFrame>
    </p:spTree>
    <p:extLst>
      <p:ext uri="{BB962C8B-B14F-4D97-AF65-F5344CB8AC3E}">
        <p14:creationId xmlns="" xmlns:p14="http://schemas.microsoft.com/office/powerpoint/2010/main" val="351660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6" name="Group 6"/>
          <p:cNvGrpSpPr/>
          <p:nvPr/>
        </p:nvGrpSpPr>
        <p:grpSpPr>
          <a:xfrm>
            <a:off x="550499" y="257141"/>
            <a:ext cx="6804060" cy="1333736"/>
            <a:chOff x="1" y="-28575"/>
            <a:chExt cx="5732559" cy="1123700"/>
          </a:xfrm>
        </p:grpSpPr>
        <p:sp>
          <p:nvSpPr>
            <p:cNvPr id="7" name="Freeform 7"/>
            <p:cNvSpPr/>
            <p:nvPr/>
          </p:nvSpPr>
          <p:spPr>
            <a:xfrm>
              <a:off x="1" y="0"/>
              <a:ext cx="5732559" cy="1095125"/>
            </a:xfrm>
            <a:custGeom>
              <a:avLst/>
              <a:gdLst/>
              <a:ahLst/>
              <a:cxnLst/>
              <a:rect l="l" t="t" r="r" b="b"/>
              <a:pathLst>
                <a:path w="2830213" h="1095125">
                  <a:moveTo>
                    <a:pt x="2830213" y="547562"/>
                  </a:moveTo>
                  <a:lnTo>
                    <a:pt x="2627013" y="1095125"/>
                  </a:lnTo>
                  <a:lnTo>
                    <a:pt x="203200" y="1095125"/>
                  </a:lnTo>
                  <a:lnTo>
                    <a:pt x="0" y="547562"/>
                  </a:lnTo>
                  <a:lnTo>
                    <a:pt x="203200" y="0"/>
                  </a:lnTo>
                  <a:lnTo>
                    <a:pt x="2627013" y="0"/>
                  </a:lnTo>
                  <a:lnTo>
                    <a:pt x="2830213" y="547562"/>
                  </a:lnTo>
                  <a:close/>
                </a:path>
              </a:pathLst>
            </a:custGeom>
            <a:gradFill rotWithShape="1">
              <a:gsLst>
                <a:gs pos="0">
                  <a:srgbClr val="1B70E1">
                    <a:alpha val="100000"/>
                  </a:srgbClr>
                </a:gs>
                <a:gs pos="100000">
                  <a:srgbClr val="9CF4F8">
                    <a:alpha val="100000"/>
                  </a:srgbClr>
                </a:gs>
              </a:gsLst>
              <a:lin ang="0"/>
            </a:gradFill>
          </p:spPr>
        </p:sp>
        <p:sp>
          <p:nvSpPr>
            <p:cNvPr id="8" name="TextBox 8"/>
            <p:cNvSpPr txBox="1"/>
            <p:nvPr/>
          </p:nvSpPr>
          <p:spPr>
            <a:xfrm>
              <a:off x="114300" y="-28575"/>
              <a:ext cx="2601613" cy="1123700"/>
            </a:xfrm>
            <a:prstGeom prst="rect">
              <a:avLst/>
            </a:prstGeom>
          </p:spPr>
          <p:txBody>
            <a:bodyPr lIns="50800" tIns="50800" rIns="50800" bIns="50800" rtlCol="0" anchor="ctr"/>
            <a:lstStyle/>
            <a:p>
              <a:pPr algn="ctr">
                <a:lnSpc>
                  <a:spcPts val="1772"/>
                </a:lnSpc>
                <a:spcBef>
                  <a:spcPct val="0"/>
                </a:spcBef>
              </a:pPr>
              <a:endParaRPr sz="3500" b="1"/>
            </a:p>
          </p:txBody>
        </p:sp>
      </p:grpSp>
      <p:sp>
        <p:nvSpPr>
          <p:cNvPr id="9" name="TextBox 9"/>
          <p:cNvSpPr txBox="1"/>
          <p:nvPr/>
        </p:nvSpPr>
        <p:spPr>
          <a:xfrm>
            <a:off x="691125" y="799666"/>
            <a:ext cx="6437187" cy="769441"/>
          </a:xfrm>
          <a:prstGeom prst="rect">
            <a:avLst/>
          </a:prstGeom>
        </p:spPr>
        <p:txBody>
          <a:bodyPr wrap="square" lIns="0" tIns="0" rIns="0" bIns="0" rtlCol="0" anchor="t">
            <a:spAutoFit/>
          </a:bodyPr>
          <a:lstStyle/>
          <a:p>
            <a:pPr algn="ctr">
              <a:lnSpc>
                <a:spcPts val="5995"/>
              </a:lnSpc>
            </a:pPr>
            <a:r>
              <a:rPr lang="en-US" sz="5000" b="1" spc="258">
                <a:solidFill>
                  <a:srgbClr val="002060"/>
                </a:solidFill>
              </a:rPr>
              <a:t>NHIỆM </a:t>
            </a:r>
            <a:r>
              <a:rPr lang="en-US" sz="5000" b="1" spc="258" smtClean="0">
                <a:solidFill>
                  <a:srgbClr val="002060"/>
                </a:solidFill>
              </a:rPr>
              <a:t>VỤ VỀ NHÀ</a:t>
            </a:r>
            <a:endParaRPr lang="en-US" sz="5000" b="1" spc="258" dirty="0">
              <a:solidFill>
                <a:srgbClr val="002060"/>
              </a:solidFill>
            </a:endParaRPr>
          </a:p>
        </p:txBody>
      </p:sp>
      <p:sp>
        <p:nvSpPr>
          <p:cNvPr id="10" name="TextBox 10"/>
          <p:cNvSpPr txBox="1"/>
          <p:nvPr/>
        </p:nvSpPr>
        <p:spPr>
          <a:xfrm>
            <a:off x="365760" y="1828960"/>
            <a:ext cx="10156874" cy="1077218"/>
          </a:xfrm>
          <a:prstGeom prst="rect">
            <a:avLst/>
          </a:prstGeom>
          <a:solidFill>
            <a:srgbClr val="FFFF00"/>
          </a:solidFill>
        </p:spPr>
        <p:txBody>
          <a:bodyPr wrap="square" lIns="0" tIns="0" rIns="0" bIns="0" rtlCol="0" anchor="t">
            <a:spAutoFit/>
          </a:bodyPr>
          <a:lstStyle/>
          <a:p>
            <a:pPr algn="just"/>
            <a:r>
              <a:rPr lang="en-US" sz="3500" b="1" dirty="0">
                <a:solidFill>
                  <a:srgbClr val="000000"/>
                </a:solidFill>
              </a:rPr>
              <a:t>S</a:t>
            </a:r>
            <a:r>
              <a:rPr lang="vi-VN" sz="3500" b="1" smtClean="0">
                <a:solidFill>
                  <a:srgbClr val="000000"/>
                </a:solidFill>
                <a:latin typeface="Calibri" pitchFamily="34" charset="0"/>
                <a:cs typeface="Calibri" pitchFamily="34" charset="0"/>
              </a:rPr>
              <a:t>ưu </a:t>
            </a:r>
            <a:r>
              <a:rPr lang="vi-VN" sz="3500" b="1" dirty="0">
                <a:solidFill>
                  <a:srgbClr val="000000"/>
                </a:solidFill>
                <a:latin typeface="Calibri" pitchFamily="34" charset="0"/>
                <a:cs typeface="Calibri" pitchFamily="34" charset="0"/>
              </a:rPr>
              <a:t>tầm thông tin, hình ảnh về khu </a:t>
            </a:r>
            <a:r>
              <a:rPr lang="vi-VN" sz="3500" b="1">
                <a:solidFill>
                  <a:srgbClr val="000000"/>
                </a:solidFill>
                <a:latin typeface="Calibri" pitchFamily="34" charset="0"/>
                <a:cs typeface="Calibri" pitchFamily="34" charset="0"/>
              </a:rPr>
              <a:t>công </a:t>
            </a:r>
            <a:r>
              <a:rPr lang="vi-VN" sz="3500" b="1" smtClean="0">
                <a:solidFill>
                  <a:srgbClr val="000000"/>
                </a:solidFill>
                <a:latin typeface="Calibri" pitchFamily="34" charset="0"/>
                <a:cs typeface="Calibri" pitchFamily="34" charset="0"/>
              </a:rPr>
              <a:t>nghiệp</a:t>
            </a:r>
            <a:r>
              <a:rPr lang="en-US" sz="3500" b="1" smtClean="0">
                <a:solidFill>
                  <a:srgbClr val="000000"/>
                </a:solidFill>
                <a:latin typeface="Calibri" pitchFamily="34" charset="0"/>
                <a:cs typeface="Calibri" pitchFamily="34" charset="0"/>
              </a:rPr>
              <a:t> hoặc</a:t>
            </a:r>
            <a:r>
              <a:rPr lang="vi-VN" sz="3500" b="1" smtClean="0">
                <a:solidFill>
                  <a:srgbClr val="000000"/>
                </a:solidFill>
                <a:latin typeface="Calibri" pitchFamily="34" charset="0"/>
                <a:cs typeface="Calibri" pitchFamily="34" charset="0"/>
              </a:rPr>
              <a:t> </a:t>
            </a:r>
            <a:r>
              <a:rPr lang="vi-VN" sz="3500" b="1" dirty="0">
                <a:solidFill>
                  <a:srgbClr val="000000"/>
                </a:solidFill>
                <a:latin typeface="Calibri" pitchFamily="34" charset="0"/>
                <a:cs typeface="Calibri" pitchFamily="34" charset="0"/>
              </a:rPr>
              <a:t>trung tâm công nghiệp có tại </a:t>
            </a:r>
            <a:r>
              <a:rPr lang="vi-VN" sz="3500" b="1">
                <a:solidFill>
                  <a:srgbClr val="000000"/>
                </a:solidFill>
                <a:latin typeface="Calibri" pitchFamily="34" charset="0"/>
                <a:cs typeface="Calibri" pitchFamily="34" charset="0"/>
              </a:rPr>
              <a:t>địa </a:t>
            </a:r>
            <a:r>
              <a:rPr lang="vi-VN" sz="3500" b="1" smtClean="0">
                <a:solidFill>
                  <a:srgbClr val="000000"/>
                </a:solidFill>
                <a:latin typeface="Calibri" pitchFamily="34" charset="0"/>
                <a:cs typeface="Calibri" pitchFamily="34" charset="0"/>
              </a:rPr>
              <a:t>phương</a:t>
            </a:r>
            <a:r>
              <a:rPr lang="en-US" sz="3500" b="1" smtClean="0">
                <a:solidFill>
                  <a:srgbClr val="000000"/>
                </a:solidFill>
                <a:latin typeface="Calibri" pitchFamily="34" charset="0"/>
                <a:cs typeface="Calibri" pitchFamily="34" charset="0"/>
              </a:rPr>
              <a:t> mình</a:t>
            </a:r>
            <a:r>
              <a:rPr lang="vi-VN" sz="3500" b="1" smtClean="0">
                <a:solidFill>
                  <a:srgbClr val="000000"/>
                </a:solidFill>
                <a:latin typeface="Calibri" pitchFamily="34" charset="0"/>
                <a:cs typeface="Calibri" pitchFamily="34" charset="0"/>
              </a:rPr>
              <a:t> </a:t>
            </a:r>
            <a:endParaRPr lang="en-US" sz="3500" b="1" dirty="0">
              <a:solidFill>
                <a:srgbClr val="000000"/>
              </a:solidFill>
              <a:latin typeface="Calibri" pitchFamily="34" charset="0"/>
              <a:cs typeface="Calibri" pitchFamily="34" charset="0"/>
            </a:endParaRPr>
          </a:p>
        </p:txBody>
      </p:sp>
      <p:sp>
        <p:nvSpPr>
          <p:cNvPr id="18" name="TextBox 18"/>
          <p:cNvSpPr txBox="1"/>
          <p:nvPr/>
        </p:nvSpPr>
        <p:spPr>
          <a:xfrm>
            <a:off x="2665658" y="5016794"/>
            <a:ext cx="9018342" cy="1615827"/>
          </a:xfrm>
          <a:prstGeom prst="rect">
            <a:avLst/>
          </a:prstGeom>
        </p:spPr>
        <p:txBody>
          <a:bodyPr wrap="square" lIns="0" tIns="0" rIns="0" bIns="0" rtlCol="0" anchor="t">
            <a:spAutoFit/>
          </a:bodyPr>
          <a:lstStyle/>
          <a:p>
            <a:pPr algn="r"/>
            <a:r>
              <a:rPr lang="en-US" sz="3500" b="1" dirty="0">
                <a:solidFill>
                  <a:srgbClr val="000000"/>
                </a:solidFill>
              </a:rPr>
              <a:t>+ </a:t>
            </a:r>
            <a:r>
              <a:rPr lang="en-US" sz="3500" b="1" dirty="0" err="1">
                <a:solidFill>
                  <a:srgbClr val="000000"/>
                </a:solidFill>
              </a:rPr>
              <a:t>Thời</a:t>
            </a:r>
            <a:r>
              <a:rPr lang="en-US" sz="3500" b="1" dirty="0">
                <a:solidFill>
                  <a:srgbClr val="000000"/>
                </a:solidFill>
              </a:rPr>
              <a:t> </a:t>
            </a:r>
            <a:r>
              <a:rPr lang="en-US" sz="3500" b="1" dirty="0" err="1">
                <a:solidFill>
                  <a:srgbClr val="000000"/>
                </a:solidFill>
              </a:rPr>
              <a:t>gian</a:t>
            </a:r>
            <a:r>
              <a:rPr lang="en-US" sz="3500" b="1" dirty="0">
                <a:solidFill>
                  <a:srgbClr val="000000"/>
                </a:solidFill>
              </a:rPr>
              <a:t> </a:t>
            </a:r>
            <a:r>
              <a:rPr lang="en-US" sz="3500" b="1" dirty="0" err="1">
                <a:solidFill>
                  <a:srgbClr val="000000"/>
                </a:solidFill>
              </a:rPr>
              <a:t>thực</a:t>
            </a:r>
            <a:r>
              <a:rPr lang="en-US" sz="3500" b="1" dirty="0">
                <a:solidFill>
                  <a:srgbClr val="000000"/>
                </a:solidFill>
              </a:rPr>
              <a:t> </a:t>
            </a:r>
            <a:r>
              <a:rPr lang="en-US" sz="3500" b="1" dirty="0" err="1">
                <a:solidFill>
                  <a:srgbClr val="000000"/>
                </a:solidFill>
              </a:rPr>
              <a:t>hiện</a:t>
            </a:r>
            <a:r>
              <a:rPr lang="en-US" sz="3500" b="1" dirty="0">
                <a:solidFill>
                  <a:srgbClr val="000000"/>
                </a:solidFill>
              </a:rPr>
              <a:t>: 1 </a:t>
            </a:r>
            <a:r>
              <a:rPr lang="en-US" sz="3500" b="1" dirty="0" err="1">
                <a:solidFill>
                  <a:srgbClr val="000000"/>
                </a:solidFill>
              </a:rPr>
              <a:t>tuần</a:t>
            </a:r>
            <a:endParaRPr lang="en-US" sz="3500" b="1" dirty="0">
              <a:solidFill>
                <a:srgbClr val="000000"/>
              </a:solidFill>
            </a:endParaRPr>
          </a:p>
          <a:p>
            <a:pPr algn="r"/>
            <a:r>
              <a:rPr lang="en-US" sz="3500" b="1" dirty="0">
                <a:solidFill>
                  <a:srgbClr val="000000"/>
                </a:solidFill>
              </a:rPr>
              <a:t>+ </a:t>
            </a:r>
            <a:r>
              <a:rPr lang="en-US" sz="3500" b="1" dirty="0" err="1">
                <a:solidFill>
                  <a:srgbClr val="000000"/>
                </a:solidFill>
              </a:rPr>
              <a:t>Cách</a:t>
            </a:r>
            <a:r>
              <a:rPr lang="en-US" sz="3500" b="1" dirty="0">
                <a:solidFill>
                  <a:srgbClr val="000000"/>
                </a:solidFill>
              </a:rPr>
              <a:t> </a:t>
            </a:r>
            <a:r>
              <a:rPr lang="en-US" sz="3500" b="1" dirty="0" err="1">
                <a:solidFill>
                  <a:srgbClr val="000000"/>
                </a:solidFill>
              </a:rPr>
              <a:t>thức</a:t>
            </a:r>
            <a:r>
              <a:rPr lang="en-US" sz="3500" b="1" dirty="0">
                <a:solidFill>
                  <a:srgbClr val="000000"/>
                </a:solidFill>
              </a:rPr>
              <a:t>: </a:t>
            </a:r>
            <a:r>
              <a:rPr lang="en-US" sz="3500" b="1" dirty="0" err="1">
                <a:solidFill>
                  <a:srgbClr val="000000"/>
                </a:solidFill>
              </a:rPr>
              <a:t>bài</a:t>
            </a:r>
            <a:r>
              <a:rPr lang="en-US" sz="3500" b="1" dirty="0">
                <a:solidFill>
                  <a:srgbClr val="000000"/>
                </a:solidFill>
              </a:rPr>
              <a:t> </a:t>
            </a:r>
            <a:r>
              <a:rPr lang="en-US" sz="3500" b="1" dirty="0" err="1">
                <a:solidFill>
                  <a:srgbClr val="000000"/>
                </a:solidFill>
              </a:rPr>
              <a:t>viết</a:t>
            </a:r>
            <a:r>
              <a:rPr lang="en-US" sz="3500" b="1" dirty="0">
                <a:solidFill>
                  <a:srgbClr val="000000"/>
                </a:solidFill>
              </a:rPr>
              <a:t> </a:t>
            </a:r>
            <a:r>
              <a:rPr lang="en-US" sz="3500" b="1" dirty="0" err="1">
                <a:solidFill>
                  <a:srgbClr val="000000"/>
                </a:solidFill>
              </a:rPr>
              <a:t>trên</a:t>
            </a:r>
            <a:r>
              <a:rPr lang="en-US" sz="3500" b="1" dirty="0">
                <a:solidFill>
                  <a:srgbClr val="000000"/>
                </a:solidFill>
              </a:rPr>
              <a:t> </a:t>
            </a:r>
            <a:r>
              <a:rPr lang="en-US" sz="3500" b="1" dirty="0" err="1">
                <a:solidFill>
                  <a:srgbClr val="000000"/>
                </a:solidFill>
              </a:rPr>
              <a:t>giấy</a:t>
            </a:r>
            <a:r>
              <a:rPr lang="en-US" sz="3500" b="1" dirty="0">
                <a:solidFill>
                  <a:srgbClr val="000000"/>
                </a:solidFill>
              </a:rPr>
              <a:t> A4, </a:t>
            </a:r>
            <a:r>
              <a:rPr lang="en-US" sz="3500" b="1" dirty="0" err="1" smtClean="0">
                <a:solidFill>
                  <a:srgbClr val="000000"/>
                </a:solidFill>
              </a:rPr>
              <a:t>hình</a:t>
            </a:r>
            <a:r>
              <a:rPr lang="en-US" sz="3500" b="1" dirty="0" smtClean="0">
                <a:solidFill>
                  <a:srgbClr val="000000"/>
                </a:solidFill>
              </a:rPr>
              <a:t/>
            </a:r>
            <a:br>
              <a:rPr lang="en-US" sz="3500" b="1" dirty="0" smtClean="0">
                <a:solidFill>
                  <a:srgbClr val="000000"/>
                </a:solidFill>
              </a:rPr>
            </a:br>
            <a:r>
              <a:rPr lang="en-US" sz="3500" b="1" dirty="0" smtClean="0">
                <a:solidFill>
                  <a:srgbClr val="000000"/>
                </a:solidFill>
              </a:rPr>
              <a:t>/ </a:t>
            </a:r>
            <a:r>
              <a:rPr lang="en-US" sz="3500" b="1" dirty="0">
                <a:solidFill>
                  <a:srgbClr val="000000"/>
                </a:solidFill>
              </a:rPr>
              <a:t>video </a:t>
            </a:r>
            <a:r>
              <a:rPr lang="en-US" sz="3500" b="1" dirty="0" err="1">
                <a:solidFill>
                  <a:srgbClr val="000000"/>
                </a:solidFill>
              </a:rPr>
              <a:t>tự</a:t>
            </a:r>
            <a:r>
              <a:rPr lang="en-US" sz="3500" b="1" dirty="0">
                <a:solidFill>
                  <a:srgbClr val="000000"/>
                </a:solidFill>
              </a:rPr>
              <a:t> </a:t>
            </a:r>
            <a:r>
              <a:rPr lang="en-US" sz="3500" b="1" dirty="0" err="1">
                <a:solidFill>
                  <a:srgbClr val="000000"/>
                </a:solidFill>
              </a:rPr>
              <a:t>chụp</a:t>
            </a:r>
            <a:r>
              <a:rPr lang="en-US" sz="3500" b="1" dirty="0">
                <a:solidFill>
                  <a:srgbClr val="000000"/>
                </a:solidFill>
              </a:rPr>
              <a:t> </a:t>
            </a:r>
          </a:p>
        </p:txBody>
      </p:sp>
      <p:grpSp>
        <p:nvGrpSpPr>
          <p:cNvPr id="19" name="Group 6"/>
          <p:cNvGrpSpPr/>
          <p:nvPr/>
        </p:nvGrpSpPr>
        <p:grpSpPr>
          <a:xfrm>
            <a:off x="5954713" y="3431649"/>
            <a:ext cx="6804060" cy="1333736"/>
            <a:chOff x="1" y="-28575"/>
            <a:chExt cx="5732559" cy="1123700"/>
          </a:xfrm>
        </p:grpSpPr>
        <p:sp>
          <p:nvSpPr>
            <p:cNvPr id="32" name="Freeform 7"/>
            <p:cNvSpPr/>
            <p:nvPr/>
          </p:nvSpPr>
          <p:spPr>
            <a:xfrm>
              <a:off x="1" y="0"/>
              <a:ext cx="5732559" cy="1095125"/>
            </a:xfrm>
            <a:custGeom>
              <a:avLst/>
              <a:gdLst/>
              <a:ahLst/>
              <a:cxnLst/>
              <a:rect l="l" t="t" r="r" b="b"/>
              <a:pathLst>
                <a:path w="2830213" h="1095125">
                  <a:moveTo>
                    <a:pt x="2830213" y="547562"/>
                  </a:moveTo>
                  <a:lnTo>
                    <a:pt x="2627013" y="1095125"/>
                  </a:lnTo>
                  <a:lnTo>
                    <a:pt x="203200" y="1095125"/>
                  </a:lnTo>
                  <a:lnTo>
                    <a:pt x="0" y="547562"/>
                  </a:lnTo>
                  <a:lnTo>
                    <a:pt x="203200" y="0"/>
                  </a:lnTo>
                  <a:lnTo>
                    <a:pt x="2627013" y="0"/>
                  </a:lnTo>
                  <a:lnTo>
                    <a:pt x="2830213" y="547562"/>
                  </a:lnTo>
                  <a:close/>
                </a:path>
              </a:pathLst>
            </a:custGeom>
            <a:gradFill rotWithShape="1">
              <a:gsLst>
                <a:gs pos="0">
                  <a:srgbClr val="1B70E1">
                    <a:alpha val="100000"/>
                  </a:srgbClr>
                </a:gs>
                <a:gs pos="100000">
                  <a:srgbClr val="9CF4F8">
                    <a:alpha val="100000"/>
                  </a:srgbClr>
                </a:gs>
              </a:gsLst>
              <a:lin ang="0"/>
            </a:gradFill>
          </p:spPr>
        </p:sp>
        <p:sp>
          <p:nvSpPr>
            <p:cNvPr id="33" name="TextBox 8"/>
            <p:cNvSpPr txBox="1"/>
            <p:nvPr/>
          </p:nvSpPr>
          <p:spPr>
            <a:xfrm>
              <a:off x="114300" y="-28575"/>
              <a:ext cx="2601613" cy="1123700"/>
            </a:xfrm>
            <a:prstGeom prst="rect">
              <a:avLst/>
            </a:prstGeom>
          </p:spPr>
          <p:txBody>
            <a:bodyPr lIns="50800" tIns="50800" rIns="50800" bIns="50800" rtlCol="0" anchor="ctr"/>
            <a:lstStyle/>
            <a:p>
              <a:pPr algn="ctr">
                <a:lnSpc>
                  <a:spcPts val="1772"/>
                </a:lnSpc>
                <a:spcBef>
                  <a:spcPct val="0"/>
                </a:spcBef>
              </a:pPr>
              <a:endParaRPr sz="3500" b="1"/>
            </a:p>
          </p:txBody>
        </p:sp>
      </p:grpSp>
      <p:sp>
        <p:nvSpPr>
          <p:cNvPr id="34" name="TextBox 9"/>
          <p:cNvSpPr txBox="1"/>
          <p:nvPr/>
        </p:nvSpPr>
        <p:spPr>
          <a:xfrm>
            <a:off x="6095339" y="3974173"/>
            <a:ext cx="6437187" cy="780214"/>
          </a:xfrm>
          <a:prstGeom prst="rect">
            <a:avLst/>
          </a:prstGeom>
        </p:spPr>
        <p:txBody>
          <a:bodyPr wrap="square" lIns="0" tIns="0" rIns="0" bIns="0" rtlCol="0" anchor="t">
            <a:spAutoFit/>
          </a:bodyPr>
          <a:lstStyle/>
          <a:p>
            <a:pPr algn="ctr">
              <a:lnSpc>
                <a:spcPts val="5995"/>
              </a:lnSpc>
            </a:pPr>
            <a:r>
              <a:rPr lang="en-US" sz="5000" b="1" spc="258" dirty="0" smtClean="0">
                <a:solidFill>
                  <a:srgbClr val="002060"/>
                </a:solidFill>
              </a:rPr>
              <a:t>YÊU CẦU</a:t>
            </a:r>
            <a:endParaRPr lang="en-US" sz="5000" b="1" spc="258"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7159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500" y="419100"/>
            <a:ext cx="11303000" cy="60198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 xmlns:a14="http://schemas.microsoft.com/office/drawing/2010/main">
                  <a14:imgLayer r:embed="">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 xmlns:a14="http://schemas.microsoft.com/office/drawing/2010/main" val="0"/>
              </a:ext>
            </a:extLst>
          </a:blip>
          <a:srcRect l="6629" t="12174" r="10885" b="7246"/>
          <a:stretch/>
        </p:blipFill>
        <p:spPr bwMode="auto">
          <a:xfrm>
            <a:off x="432461" y="1551711"/>
            <a:ext cx="1489784" cy="146518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Rounded Corners 7">
            <a:extLst>
              <a:ext uri="{FF2B5EF4-FFF2-40B4-BE49-F238E27FC236}">
                <a16:creationId xmlns="" xmlns:a16="http://schemas.microsoft.com/office/drawing/2014/main" id="{D6CE6303-3C40-4361-9869-64BB994762E1}"/>
              </a:ext>
            </a:extLst>
          </p:cNvPr>
          <p:cNvSpPr/>
          <p:nvPr/>
        </p:nvSpPr>
        <p:spPr>
          <a:xfrm>
            <a:off x="2222695" y="475477"/>
            <a:ext cx="7911905"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6000" b="1" smtClean="0">
                <a:solidFill>
                  <a:srgbClr val="0033CC"/>
                </a:solidFill>
                <a:cs typeface="Tahoma" pitchFamily="34" charset="0"/>
              </a:rPr>
              <a:t>Nhìn hình đoán tên </a:t>
            </a:r>
          </a:p>
          <a:p>
            <a:pPr algn="ctr"/>
            <a:r>
              <a:rPr lang="en-US" sz="6000" b="1" smtClean="0">
                <a:solidFill>
                  <a:srgbClr val="0033CC"/>
                </a:solidFill>
                <a:cs typeface="Tahoma" pitchFamily="34" charset="0"/>
              </a:rPr>
              <a:t>của ngành công nghiệp</a:t>
            </a:r>
            <a:endParaRPr lang="en-US" sz="6000" b="1" dirty="0">
              <a:solidFill>
                <a:srgbClr val="0033CC"/>
              </a:solidFill>
              <a:cs typeface="Tahoma" pitchFamily="34" charset="0"/>
            </a:endParaRPr>
          </a:p>
        </p:txBody>
      </p:sp>
      <p:sp>
        <p:nvSpPr>
          <p:cNvPr id="6" name="Rectangle: Rounded Corners 7">
            <a:extLst>
              <a:ext uri="{FF2B5EF4-FFF2-40B4-BE49-F238E27FC236}">
                <a16:creationId xmlns="" xmlns:a16="http://schemas.microsoft.com/office/drawing/2014/main" id="{3582B86B-BF97-4986-B5E7-3EF41E0CF4DB}"/>
              </a:ext>
            </a:extLst>
          </p:cNvPr>
          <p:cNvSpPr/>
          <p:nvPr/>
        </p:nvSpPr>
        <p:spPr>
          <a:xfrm>
            <a:off x="533400" y="3323335"/>
            <a:ext cx="3840480" cy="168811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800" b="1" dirty="0" err="1">
                <a:solidFill>
                  <a:schemeClr val="tx1"/>
                </a:solidFill>
                <a:cs typeface="Tahoma" pitchFamily="34" charset="0"/>
              </a:rPr>
              <a:t>Nhìn</a:t>
            </a:r>
            <a:r>
              <a:rPr lang="en-US" sz="2800" b="1" dirty="0">
                <a:solidFill>
                  <a:schemeClr val="tx1"/>
                </a:solidFill>
                <a:cs typeface="Tahoma" pitchFamily="34" charset="0"/>
              </a:rPr>
              <a:t> </a:t>
            </a:r>
            <a:r>
              <a:rPr lang="en-US" sz="2800" b="1" dirty="0" err="1">
                <a:solidFill>
                  <a:schemeClr val="tx1"/>
                </a:solidFill>
                <a:cs typeface="Tahoma" pitchFamily="34" charset="0"/>
              </a:rPr>
              <a:t>hình</a:t>
            </a:r>
            <a:r>
              <a:rPr lang="en-US" sz="2800" b="1" dirty="0" err="1">
                <a:solidFill>
                  <a:schemeClr val="tx1"/>
                </a:solidFill>
                <a:cs typeface="Tahoma" pitchFamily="34" charset="0"/>
                <a:sym typeface="Wingdings" panose="05000000000000000000" pitchFamily="2" charset="2"/>
              </a:rPr>
              <a:t></a:t>
            </a:r>
            <a:r>
              <a:rPr lang="en-US" sz="2800" b="1" err="1">
                <a:solidFill>
                  <a:schemeClr val="tx1"/>
                </a:solidFill>
                <a:cs typeface="Tahoma" pitchFamily="34" charset="0"/>
                <a:sym typeface="Wingdings" panose="05000000000000000000" pitchFamily="2" charset="2"/>
              </a:rPr>
              <a:t>đoán</a:t>
            </a:r>
            <a:r>
              <a:rPr lang="en-US" sz="2800" b="1">
                <a:solidFill>
                  <a:schemeClr val="tx1"/>
                </a:solidFill>
                <a:cs typeface="Tahoma" pitchFamily="34" charset="0"/>
                <a:sym typeface="Wingdings" panose="05000000000000000000" pitchFamily="2" charset="2"/>
              </a:rPr>
              <a:t> </a:t>
            </a:r>
            <a:r>
              <a:rPr lang="en-US" sz="2800" b="1" smtClean="0">
                <a:solidFill>
                  <a:schemeClr val="tx1"/>
                </a:solidFill>
                <a:cs typeface="Tahoma" pitchFamily="34" charset="0"/>
                <a:sym typeface="Wingdings" panose="05000000000000000000" pitchFamily="2" charset="2"/>
              </a:rPr>
              <a:t>tên ngành công nghiệp  </a:t>
            </a:r>
            <a:r>
              <a:rPr lang="en-US" sz="2800" b="1" dirty="0" err="1">
                <a:solidFill>
                  <a:schemeClr val="tx1"/>
                </a:solidFill>
                <a:cs typeface="Tahoma" pitchFamily="34" charset="0"/>
                <a:sym typeface="Wingdings" panose="05000000000000000000" pitchFamily="2" charset="2"/>
              </a:rPr>
              <a:t>ghi</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vào</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bảng</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nhóm</a:t>
            </a:r>
            <a:endParaRPr lang="en-US" sz="2800" b="1" dirty="0">
              <a:solidFill>
                <a:schemeClr val="tx1"/>
              </a:solidFill>
              <a:cs typeface="Tahoma" pitchFamily="34" charset="0"/>
            </a:endParaRPr>
          </a:p>
        </p:txBody>
      </p:sp>
      <p:sp>
        <p:nvSpPr>
          <p:cNvPr id="7" name="Rectangle: Rounded Corners 7">
            <a:extLst>
              <a:ext uri="{FF2B5EF4-FFF2-40B4-BE49-F238E27FC236}">
                <a16:creationId xmlns="" xmlns:a16="http://schemas.microsoft.com/office/drawing/2014/main" id="{D5397E9F-57CE-4CBC-BF7D-C7F3ACC44961}"/>
              </a:ext>
            </a:extLst>
          </p:cNvPr>
          <p:cNvSpPr/>
          <p:nvPr/>
        </p:nvSpPr>
        <p:spPr>
          <a:xfrm>
            <a:off x="4861560" y="3414771"/>
            <a:ext cx="2985965" cy="168812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900" b="1" dirty="0" err="1">
                <a:solidFill>
                  <a:srgbClr val="002060"/>
                </a:solidFill>
                <a:cs typeface="Tahoma" pitchFamily="34" charset="0"/>
              </a:rPr>
              <a:t>Thời</a:t>
            </a:r>
            <a:r>
              <a:rPr lang="en-US" sz="2900" b="1" dirty="0">
                <a:solidFill>
                  <a:srgbClr val="002060"/>
                </a:solidFill>
                <a:cs typeface="Tahoma" pitchFamily="34" charset="0"/>
              </a:rPr>
              <a:t> </a:t>
            </a:r>
            <a:r>
              <a:rPr lang="en-US" sz="2900" b="1" dirty="0" err="1">
                <a:solidFill>
                  <a:srgbClr val="002060"/>
                </a:solidFill>
                <a:cs typeface="Tahoma" pitchFamily="34" charset="0"/>
              </a:rPr>
              <a:t>gian</a:t>
            </a:r>
            <a:r>
              <a:rPr lang="en-US" sz="2900" b="1" dirty="0">
                <a:solidFill>
                  <a:srgbClr val="002060"/>
                </a:solidFill>
                <a:cs typeface="Tahoma" pitchFamily="34" charset="0"/>
              </a:rPr>
              <a:t> </a:t>
            </a:r>
            <a:r>
              <a:rPr lang="en-US" sz="2900" b="1" dirty="0" smtClean="0">
                <a:solidFill>
                  <a:srgbClr val="002060"/>
                </a:solidFill>
                <a:cs typeface="Tahoma" pitchFamily="34" charset="0"/>
              </a:rPr>
              <a:t>: 10 </a:t>
            </a:r>
            <a:r>
              <a:rPr lang="en-US" sz="2900" b="1" dirty="0" err="1" smtClean="0">
                <a:solidFill>
                  <a:srgbClr val="002060"/>
                </a:solidFill>
                <a:cs typeface="Tahoma" pitchFamily="34" charset="0"/>
              </a:rPr>
              <a:t>giây</a:t>
            </a:r>
            <a:r>
              <a:rPr lang="en-US" sz="2900" b="1" dirty="0" smtClean="0">
                <a:solidFill>
                  <a:srgbClr val="002060"/>
                </a:solidFill>
                <a:cs typeface="Tahoma" pitchFamily="34" charset="0"/>
              </a:rPr>
              <a:t>/</a:t>
            </a:r>
            <a:r>
              <a:rPr lang="en-US" sz="2900" b="1" dirty="0" err="1" smtClean="0">
                <a:solidFill>
                  <a:srgbClr val="002060"/>
                </a:solidFill>
                <a:cs typeface="Tahoma" pitchFamily="34" charset="0"/>
              </a:rPr>
              <a:t>hình</a:t>
            </a:r>
            <a:endParaRPr lang="en-US" sz="2900" b="1" dirty="0">
              <a:solidFill>
                <a:srgbClr val="002060"/>
              </a:solidFill>
              <a:cs typeface="Tahoma" pitchFamily="34" charset="0"/>
            </a:endParaRPr>
          </a:p>
        </p:txBody>
      </p:sp>
      <p:sp>
        <p:nvSpPr>
          <p:cNvPr id="8" name="Rectangle: Rounded Corners 7">
            <a:extLst>
              <a:ext uri="{FF2B5EF4-FFF2-40B4-BE49-F238E27FC236}">
                <a16:creationId xmlns="" xmlns:a16="http://schemas.microsoft.com/office/drawing/2014/main" id="{C22CBC91-7E69-41A0-A1C7-59D20020A212}"/>
              </a:ext>
            </a:extLst>
          </p:cNvPr>
          <p:cNvSpPr/>
          <p:nvPr/>
        </p:nvSpPr>
        <p:spPr>
          <a:xfrm>
            <a:off x="8397240" y="3323329"/>
            <a:ext cx="3307080" cy="168812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900" b="1" dirty="0" err="1">
                <a:solidFill>
                  <a:schemeClr val="tx1"/>
                </a:solidFill>
                <a:cs typeface="Tahoma" pitchFamily="34" charset="0"/>
              </a:rPr>
              <a:t>Nhóm</a:t>
            </a:r>
            <a:r>
              <a:rPr lang="en-US" sz="2900" b="1" dirty="0">
                <a:solidFill>
                  <a:schemeClr val="tx1"/>
                </a:solidFill>
                <a:cs typeface="Tahoma" pitchFamily="34" charset="0"/>
              </a:rPr>
              <a:t> </a:t>
            </a:r>
            <a:r>
              <a:rPr lang="en-US" sz="2900" b="1" dirty="0" err="1">
                <a:solidFill>
                  <a:schemeClr val="tx1"/>
                </a:solidFill>
                <a:cs typeface="Tahoma" pitchFamily="34" charset="0"/>
              </a:rPr>
              <a:t>đúng</a:t>
            </a:r>
            <a:r>
              <a:rPr lang="en-US" sz="2900" b="1" dirty="0">
                <a:solidFill>
                  <a:schemeClr val="tx1"/>
                </a:solidFill>
                <a:cs typeface="Tahoma" pitchFamily="34" charset="0"/>
              </a:rPr>
              <a:t> </a:t>
            </a:r>
            <a:r>
              <a:rPr lang="en-US" sz="2900" b="1" dirty="0" err="1" smtClean="0">
                <a:solidFill>
                  <a:schemeClr val="tx1"/>
                </a:solidFill>
                <a:cs typeface="Tahoma" pitchFamily="34" charset="0"/>
              </a:rPr>
              <a:t>nhiều</a:t>
            </a:r>
            <a:r>
              <a:rPr lang="en-US" sz="2900" b="1" dirty="0" smtClean="0">
                <a:solidFill>
                  <a:schemeClr val="tx1"/>
                </a:solidFill>
                <a:cs typeface="Tahoma" pitchFamily="34" charset="0"/>
              </a:rPr>
              <a:t> </a:t>
            </a:r>
            <a:r>
              <a:rPr lang="en-US" sz="2900" b="1" dirty="0" err="1" smtClean="0">
                <a:solidFill>
                  <a:schemeClr val="tx1"/>
                </a:solidFill>
                <a:cs typeface="Tahoma" pitchFamily="34" charset="0"/>
              </a:rPr>
              <a:t>nhất</a:t>
            </a:r>
            <a:r>
              <a:rPr lang="en-US" sz="2900" b="1" dirty="0" smtClean="0">
                <a:solidFill>
                  <a:schemeClr val="tx1"/>
                </a:solidFill>
                <a:cs typeface="Tahoma" pitchFamily="34" charset="0"/>
              </a:rPr>
              <a:t> </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chiến</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thắng</a:t>
            </a:r>
            <a:endParaRPr lang="en-US" sz="2900" b="1" dirty="0">
              <a:solidFill>
                <a:schemeClr val="tx1"/>
              </a:solidFill>
              <a:cs typeface="Tahoma" pitchFamily="34" charset="0"/>
            </a:endParaRPr>
          </a:p>
        </p:txBody>
      </p:sp>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17145" y="5011451"/>
            <a:ext cx="1593595" cy="159359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 xmlns:a16="http://schemas.microsoft.com/office/drawing/2014/main" id="{A502EEEF-18B8-4A77-9404-58674D215B1E}"/>
              </a:ext>
            </a:extLst>
          </p:cNvPr>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 xmlns:a14="http://schemas.microsoft.com/office/drawing/2010/main" val="0"/>
              </a:ext>
            </a:extLst>
          </a:blip>
          <a:srcRect l="23333" t="12560" r="15604" b="27674"/>
          <a:stretch/>
        </p:blipFill>
        <p:spPr bwMode="auto">
          <a:xfrm>
            <a:off x="6112240" y="5249627"/>
            <a:ext cx="1432381" cy="140195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 xmlns:a16="http://schemas.microsoft.com/office/drawing/2014/main" id="{542EEBD3-7673-4409-AA6F-977744C80222}"/>
              </a:ext>
            </a:extLst>
          </p:cNvPr>
          <p:cNvPicPr>
            <a:picLocks noChangeAspect="1" noChangeArrowheads="1"/>
          </p:cNvPicPr>
          <p:nvPr/>
        </p:nvPicPr>
        <p:blipFill>
          <a:blip r:embed="rId5" cstate="print">
            <a:extLst>
              <a:ext uri="{BEBA8EAE-BF5A-486C-A8C5-ECC9F3942E4B}">
                <a14:imgProps xmlns="" xmlns:a14="http://schemas.microsoft.com/office/drawing/2010/main">
                  <a14:imgLayer r:embed="">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618964" y="5081988"/>
            <a:ext cx="1337979" cy="144501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11"/>
          <p:cNvGrpSpPr/>
          <p:nvPr/>
        </p:nvGrpSpPr>
        <p:grpSpPr>
          <a:xfrm>
            <a:off x="9945278" y="1"/>
            <a:ext cx="2025049" cy="1476263"/>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3667" y="2421277"/>
            <a:ext cx="3699804" cy="1384993"/>
          </a:xfrm>
          <a:prstGeom prst="rect">
            <a:avLst/>
          </a:prstGeom>
        </p:spPr>
        <p:txBody>
          <a:bodyPr wrap="square" lIns="91438" tIns="45719" rIns="91438" bIns="45719">
            <a:spAutoFit/>
          </a:bodyPr>
          <a:lstStyle/>
          <a:p>
            <a:pPr algn="ctr">
              <a:lnSpc>
                <a:spcPct val="120000"/>
              </a:lnSpc>
            </a:pPr>
            <a:r>
              <a:rPr lang="en-US" sz="3500" b="1" smtClean="0">
                <a:solidFill>
                  <a:srgbClr val="2BCD15"/>
                </a:solidFill>
                <a:ea typeface="Tahoma" panose="020B0604030504040204" pitchFamily="34" charset="0"/>
                <a:cs typeface="Tahoma" pitchFamily="34" charset="0"/>
              </a:rPr>
              <a:t>Công nghiệp </a:t>
            </a:r>
            <a:r>
              <a:rPr lang="en-US" sz="3500" b="1" smtClean="0">
                <a:solidFill>
                  <a:srgbClr val="2BCD15"/>
                </a:solidFill>
                <a:ea typeface="Tahoma" panose="020B0604030504040204" pitchFamily="34" charset="0"/>
                <a:cs typeface="Tahoma" pitchFamily="34" charset="0"/>
              </a:rPr>
              <a:t>lọc hóa dầu</a:t>
            </a:r>
            <a:endParaRPr lang="en-US" sz="3500" b="1" dirty="0">
              <a:solidFill>
                <a:srgbClr val="2BCD15"/>
              </a:solidFill>
              <a:ea typeface="Tahoma" panose="020B0604030504040204" pitchFamily="34" charset="0"/>
              <a:cs typeface="Tahoma" pitchFamily="34" charset="0"/>
            </a:endParaRPr>
          </a:p>
        </p:txBody>
      </p:sp>
      <p:sp>
        <p:nvSpPr>
          <p:cNvPr id="5" name="Rectangle: Rounded Corners 7">
            <a:extLst>
              <a:ext uri="{FF2B5EF4-FFF2-40B4-BE49-F238E27FC236}">
                <a16:creationId xmlns="" xmlns:a16="http://schemas.microsoft.com/office/drawing/2014/main"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C:\Users\Administrator\Desktop\Ảnh GS 9\Nha-Mau-Loc-Hoa-Dau-.jpeg"/>
          <p:cNvPicPr>
            <a:picLocks noChangeAspect="1" noChangeArrowheads="1"/>
          </p:cNvPicPr>
          <p:nvPr/>
        </p:nvPicPr>
        <p:blipFill>
          <a:blip r:embed="rId5" cstate="print"/>
          <a:srcRect/>
          <a:stretch>
            <a:fillRect/>
          </a:stretch>
        </p:blipFill>
        <p:spPr bwMode="auto">
          <a:xfrm>
            <a:off x="828431" y="1786596"/>
            <a:ext cx="7208910" cy="4055012"/>
          </a:xfrm>
          <a:prstGeom prst="rect">
            <a:avLst/>
          </a:prstGeom>
          <a:ln>
            <a:noFill/>
          </a:ln>
          <a:effectLst>
            <a:softEdge rad="112500"/>
          </a:effectLst>
        </p:spPr>
      </p:pic>
    </p:spTree>
    <p:extLst>
      <p:ext uri="{BB962C8B-B14F-4D97-AF65-F5344CB8AC3E}">
        <p14:creationId xmlns="" xmlns:p14="http://schemas.microsoft.com/office/powerpoint/2010/main" val="536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6262" y="2725699"/>
            <a:ext cx="3659900" cy="1311126"/>
          </a:xfrm>
          <a:prstGeom prst="rect">
            <a:avLst/>
          </a:prstGeom>
        </p:spPr>
        <p:txBody>
          <a:bodyPr wrap="square" lIns="91438" tIns="45719" rIns="91438" bIns="45719">
            <a:spAutoFit/>
          </a:bodyPr>
          <a:lstStyle/>
          <a:p>
            <a:pPr algn="ctr">
              <a:lnSpc>
                <a:spcPct val="120000"/>
              </a:lnSpc>
            </a:pPr>
            <a:r>
              <a:rPr lang="en-US" sz="3300" b="1" smtClean="0">
                <a:solidFill>
                  <a:srgbClr val="2BCD15"/>
                </a:solidFill>
                <a:ea typeface="Tahoma" panose="020B0604030504040204" pitchFamily="34" charset="0"/>
                <a:cs typeface="Tahoma" pitchFamily="34" charset="0"/>
              </a:rPr>
              <a:t>Công nghiệp sản xuất hóa chất</a:t>
            </a:r>
            <a:endParaRPr lang="en-US" sz="33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C:\Users\Administrator\Desktop\Ảnh GS 9\an-toan-hoa-chat.jpg"/>
          <p:cNvPicPr>
            <a:picLocks noChangeAspect="1" noChangeArrowheads="1"/>
          </p:cNvPicPr>
          <p:nvPr/>
        </p:nvPicPr>
        <p:blipFill>
          <a:blip r:embed="rId5"/>
          <a:srcRect/>
          <a:stretch>
            <a:fillRect/>
          </a:stretch>
        </p:blipFill>
        <p:spPr bwMode="auto">
          <a:xfrm>
            <a:off x="1200929" y="2278966"/>
            <a:ext cx="6585391" cy="3218424"/>
          </a:xfrm>
          <a:prstGeom prst="rect">
            <a:avLst/>
          </a:prstGeom>
          <a:ln>
            <a:noFill/>
          </a:ln>
          <a:effectLst>
            <a:outerShdw blurRad="292100" dist="139700" dir="2700000" algn="tl" rotWithShape="0">
              <a:srgbClr val="333333">
                <a:alpha val="65000"/>
              </a:srgbClr>
            </a:outerShdw>
          </a:effectLst>
        </p:spPr>
      </p:pic>
      <p:sp>
        <p:nvSpPr>
          <p:cNvPr id="10" name="Rectangle: Rounded Corners 7">
            <a:extLst>
              <a:ext uri="{FF2B5EF4-FFF2-40B4-BE49-F238E27FC236}">
                <a16:creationId xmlns="" xmlns:a16="http://schemas.microsoft.com/office/drawing/2014/main"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 xmlns:p14="http://schemas.microsoft.com/office/powerpoint/2010/main" val="2287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69149" y="2624587"/>
            <a:ext cx="3584516" cy="2086723"/>
          </a:xfrm>
          <a:prstGeom prst="rect">
            <a:avLst/>
          </a:prstGeom>
        </p:spPr>
        <p:txBody>
          <a:bodyPr wrap="square" lIns="91438" tIns="45719" rIns="91438" bIns="45719">
            <a:spAutoFit/>
          </a:bodyPr>
          <a:lstStyle/>
          <a:p>
            <a:pPr algn="ctr">
              <a:lnSpc>
                <a:spcPct val="120000"/>
              </a:lnSpc>
            </a:pPr>
            <a:r>
              <a:rPr lang="en-US" sz="3600" b="1" smtClean="0">
                <a:solidFill>
                  <a:srgbClr val="2BCD15"/>
                </a:solidFill>
                <a:ea typeface="Tahoma" panose="020B0604030504040204" pitchFamily="34" charset="0"/>
                <a:cs typeface="Tahoma" pitchFamily="34" charset="0"/>
              </a:rPr>
              <a:t>Công nghiệp sản xuất, chế biến thực phẩm</a:t>
            </a:r>
            <a:endParaRPr lang="en-US" sz="36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dministrator\Desktop\Ảnh GS 9\cong-nghiep-thuc-pham-o-viet-nam.jpg"/>
          <p:cNvPicPr>
            <a:picLocks noChangeAspect="1" noChangeArrowheads="1"/>
          </p:cNvPicPr>
          <p:nvPr/>
        </p:nvPicPr>
        <p:blipFill>
          <a:blip r:embed="rId5"/>
          <a:srcRect/>
          <a:stretch>
            <a:fillRect/>
          </a:stretch>
        </p:blipFill>
        <p:spPr bwMode="auto">
          <a:xfrm>
            <a:off x="1416147" y="1604230"/>
            <a:ext cx="6096000" cy="4352925"/>
          </a:xfrm>
          <a:prstGeom prst="ellipse">
            <a:avLst/>
          </a:prstGeom>
          <a:ln>
            <a:noFill/>
          </a:ln>
          <a:effectLst>
            <a:softEdge rad="112500"/>
          </a:effectLst>
        </p:spPr>
      </p:pic>
      <p:sp>
        <p:nvSpPr>
          <p:cNvPr id="11" name="Rectangle: Rounded Corners 7">
            <a:extLst>
              <a:ext uri="{FF2B5EF4-FFF2-40B4-BE49-F238E27FC236}">
                <a16:creationId xmlns="" xmlns:a16="http://schemas.microsoft.com/office/drawing/2014/main"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 xmlns:p14="http://schemas.microsoft.com/office/powerpoint/2010/main" val="14653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06514" y="2788970"/>
            <a:ext cx="3916670" cy="2031323"/>
          </a:xfrm>
          <a:prstGeom prst="rect">
            <a:avLst/>
          </a:prstGeom>
        </p:spPr>
        <p:txBody>
          <a:bodyPr wrap="square" lIns="91438" tIns="45719" rIns="91438" bIns="45719">
            <a:spAutoFit/>
          </a:bodyPr>
          <a:lstStyle/>
          <a:p>
            <a:pPr algn="ctr">
              <a:lnSpc>
                <a:spcPct val="120000"/>
              </a:lnSpc>
            </a:pPr>
            <a:r>
              <a:rPr lang="en-US" sz="3500" b="1" smtClean="0">
                <a:solidFill>
                  <a:srgbClr val="2BCD15"/>
                </a:solidFill>
                <a:ea typeface="Tahoma" panose="020B0604030504040204" pitchFamily="34" charset="0"/>
                <a:cs typeface="Tahoma" pitchFamily="34" charset="0"/>
              </a:rPr>
              <a:t>Công nghiệp chế biến gỗ và sản xuất sản phẩm từ gỗ</a:t>
            </a:r>
            <a:endParaRPr lang="en-US" sz="35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45596" y="97629"/>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9657930" y="4855852"/>
            <a:ext cx="1623969" cy="2002153"/>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C:\Users\Administrator\Desktop\Ảnh GS 9\go20231121224723.jpg"/>
          <p:cNvPicPr>
            <a:picLocks noChangeAspect="1" noChangeArrowheads="1"/>
          </p:cNvPicPr>
          <p:nvPr/>
        </p:nvPicPr>
        <p:blipFill>
          <a:blip r:embed="rId5"/>
          <a:srcRect/>
          <a:stretch>
            <a:fillRect/>
          </a:stretch>
        </p:blipFill>
        <p:spPr bwMode="auto">
          <a:xfrm>
            <a:off x="1055442" y="1667095"/>
            <a:ext cx="6992889" cy="4494554"/>
          </a:xfrm>
          <a:prstGeom prst="ellipse">
            <a:avLst/>
          </a:prstGeom>
          <a:ln>
            <a:noFill/>
          </a:ln>
          <a:effectLst>
            <a:softEdge rad="112500"/>
          </a:effectLst>
        </p:spPr>
      </p:pic>
      <p:sp>
        <p:nvSpPr>
          <p:cNvPr id="10" name="Rectangle: Rounded Corners 7">
            <a:extLst>
              <a:ext uri="{FF2B5EF4-FFF2-40B4-BE49-F238E27FC236}">
                <a16:creationId xmlns="" xmlns:a16="http://schemas.microsoft.com/office/drawing/2014/main" id="{D6CE6303-3C40-4361-9869-64BB994762E1}"/>
              </a:ext>
            </a:extLst>
          </p:cNvPr>
          <p:cNvSpPr/>
          <p:nvPr/>
        </p:nvSpPr>
        <p:spPr>
          <a:xfrm>
            <a:off x="0" y="97630"/>
            <a:ext cx="8511008" cy="120790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smtClean="0">
                <a:solidFill>
                  <a:srgbClr val="0033CC"/>
                </a:solidFill>
                <a:cs typeface="Tahoma" pitchFamily="34" charset="0"/>
              </a:rPr>
              <a:t>Nhìn hình đoán tên </a:t>
            </a:r>
          </a:p>
          <a:p>
            <a:pPr algn="ctr"/>
            <a:r>
              <a:rPr lang="en-US" sz="4500" b="1" smtClean="0">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 xmlns:p14="http://schemas.microsoft.com/office/powerpoint/2010/main" val="32893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7" y="1283"/>
            <a:ext cx="12191980" cy="6856719"/>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5"/>
              <a:stretch>
                <a:fillRect/>
              </a:stretch>
            </p:blipFill>
            <p:spPr>
              <a:xfrm>
                <a:off x="194553" y="4597885"/>
                <a:ext cx="2071755" cy="2071755"/>
              </a:xfrm>
              <a:prstGeom prst="rect">
                <a:avLst/>
              </a:prstGeom>
            </p:spPr>
          </p:pic>
        </mc:Fallback>
      </mc:AlternateContent>
      <p:sp>
        <p:nvSpPr>
          <p:cNvPr id="10" name="TextBox 9"/>
          <p:cNvSpPr txBox="1"/>
          <p:nvPr/>
        </p:nvSpPr>
        <p:spPr>
          <a:xfrm>
            <a:off x="1055077" y="1090186"/>
            <a:ext cx="10156874" cy="3101232"/>
          </a:xfrm>
          <a:prstGeom prst="rect">
            <a:avLst/>
          </a:prstGeom>
          <a:noFill/>
        </p:spPr>
        <p:txBody>
          <a:bodyPr wrap="square" lIns="91438" tIns="45719" rIns="91438" bIns="45719" rtlCol="0">
            <a:spAutoFit/>
          </a:bodyPr>
          <a:lstStyle/>
          <a:p>
            <a:pPr algn="ctr">
              <a:lnSpc>
                <a:spcPct val="150000"/>
              </a:lnSpc>
            </a:pPr>
            <a:r>
              <a:rPr lang="en-US" sz="4500" b="1" smtClean="0">
                <a:solidFill>
                  <a:srgbClr val="FFFF00"/>
                </a:solidFill>
                <a:effectLst>
                  <a:outerShdw blurRad="38100" dist="38100" dir="2700000" algn="tl">
                    <a:srgbClr val="000000">
                      <a:alpha val="43137"/>
                    </a:srgbClr>
                  </a:outerShdw>
                </a:effectLst>
              </a:rPr>
              <a:t>Bài 8. THỰC HÀNH: XÁC ĐỊNH </a:t>
            </a:r>
          </a:p>
          <a:p>
            <a:pPr algn="ctr">
              <a:lnSpc>
                <a:spcPct val="150000"/>
              </a:lnSpc>
            </a:pPr>
            <a:r>
              <a:rPr lang="en-US" sz="4500" b="1" smtClean="0">
                <a:solidFill>
                  <a:srgbClr val="FFFF00"/>
                </a:solidFill>
                <a:effectLst>
                  <a:outerShdw blurRad="38100" dist="38100" dir="2700000" algn="tl">
                    <a:srgbClr val="000000">
                      <a:alpha val="43137"/>
                    </a:srgbClr>
                  </a:outerShdw>
                </a:effectLst>
              </a:rPr>
              <a:t>CÁC TRUNG TÂM CÔNG NGHIỆP CHÍNH </a:t>
            </a:r>
          </a:p>
          <a:p>
            <a:pPr algn="ctr">
              <a:lnSpc>
                <a:spcPct val="150000"/>
              </a:lnSpc>
            </a:pPr>
            <a:r>
              <a:rPr lang="en-US" sz="4500" b="1" smtClean="0">
                <a:solidFill>
                  <a:srgbClr val="FFFF00"/>
                </a:solidFill>
                <a:effectLst>
                  <a:outerShdw blurRad="38100" dist="38100" dir="2700000" algn="tl">
                    <a:srgbClr val="000000">
                      <a:alpha val="43137"/>
                    </a:srgbClr>
                  </a:outerShdw>
                </a:effectLst>
              </a:rPr>
              <a:t>Ở NƯỚC TA</a:t>
            </a:r>
            <a:endParaRPr lang="en-US" sz="4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284912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8067"/>
            <a:ext cx="12192000" cy="523218"/>
          </a:xfrm>
          <a:prstGeom prst="rect">
            <a:avLst/>
          </a:prstGeom>
          <a:noFill/>
        </p:spPr>
        <p:txBody>
          <a:bodyPr wrap="square" lIns="91438" tIns="45719" rIns="91438" bIns="45719" rtlCol="0">
            <a:spAutoFit/>
          </a:bodyPr>
          <a:lstStyle/>
          <a:p>
            <a:pPr algn="ctr"/>
            <a:r>
              <a:rPr lang="en-US" sz="2800" b="1" smtClean="0">
                <a:solidFill>
                  <a:srgbClr val="007A37"/>
                </a:solidFill>
                <a:cs typeface="Arial" pitchFamily="34" charset="0"/>
              </a:rPr>
              <a:t>Bài 8. THỰC HÀNH: XÁC ĐỊNH CÁC TRUNG TÂM CÔNG NGHIỆP CHÍNH Ở NƯỚC TA</a:t>
            </a:r>
            <a:endParaRPr lang="en-US" sz="2800" b="1">
              <a:solidFill>
                <a:srgbClr val="007A37"/>
              </a:solidFill>
              <a:cs typeface="Arial" pitchFamily="34" charset="0"/>
            </a:endParaRPr>
          </a:p>
        </p:txBody>
      </p:sp>
      <p:sp>
        <p:nvSpPr>
          <p:cNvPr id="15" name="Rectangle 14"/>
          <p:cNvSpPr/>
          <p:nvPr/>
        </p:nvSpPr>
        <p:spPr>
          <a:xfrm>
            <a:off x="176594" y="693393"/>
            <a:ext cx="7462163" cy="984883"/>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1. Xác định qui mô, cơ cấu ngành của các trung tâm công nghiệp ở nước ta</a:t>
            </a: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89" y="64685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65366" y="815925"/>
            <a:ext cx="4342225" cy="603909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38792" y="1676857"/>
            <a:ext cx="7073355" cy="984879"/>
          </a:xfrm>
          <a:prstGeom prst="rect">
            <a:avLst/>
          </a:prstGeom>
          <a:noFill/>
        </p:spPr>
        <p:txBody>
          <a:bodyPr wrap="square" lIns="60954" tIns="30477" rIns="60954" bIns="30477" rtlCol="0">
            <a:spAutoFit/>
          </a:bodyPr>
          <a:lstStyle/>
          <a:p>
            <a:pPr algn="just" defTabSz="914309"/>
            <a:r>
              <a:rPr lang="en-US" sz="3000" b="1" dirty="0" err="1">
                <a:solidFill>
                  <a:srgbClr val="002060"/>
                </a:solidFill>
              </a:rPr>
              <a:t>Bước</a:t>
            </a:r>
            <a:r>
              <a:rPr lang="en-US" sz="3000" b="1" dirty="0">
                <a:solidFill>
                  <a:srgbClr val="002060"/>
                </a:solidFill>
              </a:rPr>
              <a:t> 1</a:t>
            </a:r>
            <a:r>
              <a:rPr lang="en-US" sz="3000" b="1">
                <a:solidFill>
                  <a:srgbClr val="002060"/>
                </a:solidFill>
              </a:rPr>
              <a:t>: </a:t>
            </a:r>
            <a:r>
              <a:rPr lang="en-US" sz="3000" b="1" smtClean="0">
                <a:solidFill>
                  <a:srgbClr val="002060"/>
                </a:solidFill>
              </a:rPr>
              <a:t>Quan sát đường kính đường </a:t>
            </a:r>
            <a:r>
              <a:rPr lang="en-US" sz="3000" b="1" dirty="0" err="1">
                <a:solidFill>
                  <a:srgbClr val="002060"/>
                </a:solidFill>
              </a:rPr>
              <a:t>tròn</a:t>
            </a:r>
            <a:r>
              <a:rPr lang="en-US" sz="3000" b="1" dirty="0">
                <a:solidFill>
                  <a:srgbClr val="002060"/>
                </a:solidFill>
              </a:rPr>
              <a:t> </a:t>
            </a:r>
            <a:r>
              <a:rPr lang="en-US" sz="3000" b="1" dirty="0" err="1">
                <a:solidFill>
                  <a:srgbClr val="002060"/>
                </a:solidFill>
              </a:rPr>
              <a:t>thể</a:t>
            </a:r>
            <a:r>
              <a:rPr lang="en-US" sz="3000" b="1" dirty="0">
                <a:solidFill>
                  <a:srgbClr val="002060"/>
                </a:solidFill>
              </a:rPr>
              <a:t> </a:t>
            </a:r>
            <a:r>
              <a:rPr lang="en-US" sz="3000" b="1" dirty="0" err="1">
                <a:solidFill>
                  <a:srgbClr val="002060"/>
                </a:solidFill>
              </a:rPr>
              <a:t>hiện</a:t>
            </a:r>
            <a:r>
              <a:rPr lang="en-US" sz="3000" b="1" dirty="0">
                <a:solidFill>
                  <a:srgbClr val="002060"/>
                </a:solidFill>
              </a:rPr>
              <a:t> </a:t>
            </a:r>
            <a:r>
              <a:rPr lang="en-US" sz="3000" b="1" dirty="0" err="1">
                <a:solidFill>
                  <a:srgbClr val="002060"/>
                </a:solidFill>
              </a:rPr>
              <a:t>quy</a:t>
            </a:r>
            <a:r>
              <a:rPr lang="en-US" sz="3000" b="1" dirty="0">
                <a:solidFill>
                  <a:srgbClr val="002060"/>
                </a:solidFill>
              </a:rPr>
              <a:t> </a:t>
            </a:r>
            <a:r>
              <a:rPr lang="en-US" sz="3000" b="1" dirty="0" err="1">
                <a:solidFill>
                  <a:srgbClr val="002060"/>
                </a:solidFill>
              </a:rPr>
              <a:t>mô</a:t>
            </a:r>
            <a:r>
              <a:rPr lang="en-US" sz="3000" b="1" dirty="0">
                <a:solidFill>
                  <a:srgbClr val="002060"/>
                </a:solidFill>
              </a:rPr>
              <a:t> </a:t>
            </a:r>
            <a:r>
              <a:rPr lang="en-US" sz="3000" b="1" err="1">
                <a:solidFill>
                  <a:srgbClr val="002060"/>
                </a:solidFill>
              </a:rPr>
              <a:t>của</a:t>
            </a:r>
            <a:r>
              <a:rPr lang="en-US" sz="3000" b="1">
                <a:solidFill>
                  <a:srgbClr val="002060"/>
                </a:solidFill>
              </a:rPr>
              <a:t> </a:t>
            </a:r>
            <a:r>
              <a:rPr lang="en-US" sz="3000" b="1" smtClean="0">
                <a:solidFill>
                  <a:srgbClr val="002060"/>
                </a:solidFill>
              </a:rPr>
              <a:t>TTCN  </a:t>
            </a:r>
            <a:endParaRPr lang="en-US" sz="3000" b="1" dirty="0">
              <a:solidFill>
                <a:srgbClr val="002060"/>
              </a:solidFill>
            </a:endParaRPr>
          </a:p>
        </p:txBody>
      </p:sp>
      <p:sp>
        <p:nvSpPr>
          <p:cNvPr id="12" name="Rectangle 11"/>
          <p:cNvSpPr/>
          <p:nvPr/>
        </p:nvSpPr>
        <p:spPr>
          <a:xfrm>
            <a:off x="429326" y="2968157"/>
            <a:ext cx="7237566" cy="523214"/>
          </a:xfrm>
          <a:prstGeom prst="rect">
            <a:avLst/>
          </a:prstGeom>
        </p:spPr>
        <p:txBody>
          <a:bodyPr wrap="square" lIns="60954" tIns="30477" rIns="60954" bIns="30477">
            <a:spAutoFit/>
          </a:bodyPr>
          <a:lstStyle/>
          <a:p>
            <a:pPr algn="ctr" defTabSz="914309"/>
            <a:r>
              <a:rPr lang="en-US" sz="3000" b="1" smtClean="0">
                <a:solidFill>
                  <a:srgbClr val="FF0000"/>
                </a:solidFill>
                <a:latin typeface="#9Slide03 Cabin Condensed Bold" panose="00000806000000000000" pitchFamily="2" charset="-93"/>
                <a:ea typeface="Times New Roman" panose="02020603050405020304" pitchFamily="18" charset="0"/>
              </a:rPr>
              <a:t>Qui mô của t</a:t>
            </a:r>
            <a:r>
              <a:rPr lang="vi-VN" sz="3000" b="1" smtClean="0">
                <a:solidFill>
                  <a:srgbClr val="FF0000"/>
                </a:solidFill>
                <a:latin typeface="#9Slide03 Cabin Condensed Bold" panose="00000806000000000000" pitchFamily="2" charset="-93"/>
                <a:ea typeface="Times New Roman" panose="02020603050405020304" pitchFamily="18" charset="0"/>
              </a:rPr>
              <a:t>rung </a:t>
            </a:r>
            <a:r>
              <a:rPr lang="vi-VN" sz="3000" b="1" dirty="0">
                <a:solidFill>
                  <a:srgbClr val="FF0000"/>
                </a:solidFill>
                <a:latin typeface="#9Slide03 Cabin Condensed Bold" panose="00000806000000000000" pitchFamily="2" charset="-93"/>
                <a:ea typeface="Times New Roman" panose="02020603050405020304" pitchFamily="18" charset="0"/>
              </a:rPr>
              <a:t>tâm công nghiệp</a:t>
            </a:r>
            <a:endParaRPr lang="en-US" sz="3000" dirty="0">
              <a:solidFill>
                <a:srgbClr val="FF0000"/>
              </a:solidFill>
              <a:latin typeface="#9Slide03 Cabin Condensed Bold" panose="00000806000000000000" pitchFamily="2" charset="-93"/>
            </a:endParaRPr>
          </a:p>
        </p:txBody>
      </p:sp>
      <p:pic>
        <p:nvPicPr>
          <p:cNvPr id="16" name="Picture 15"/>
          <p:cNvPicPr>
            <a:picLocks noChangeAspect="1"/>
          </p:cNvPicPr>
          <p:nvPr/>
        </p:nvPicPr>
        <p:blipFill>
          <a:blip r:embed="rId4"/>
          <a:stretch>
            <a:fillRect/>
          </a:stretch>
        </p:blipFill>
        <p:spPr>
          <a:xfrm>
            <a:off x="1350014" y="3526486"/>
            <a:ext cx="6143068" cy="1524876"/>
          </a:xfrm>
          <a:prstGeom prst="rect">
            <a:avLst/>
          </a:prstGeom>
        </p:spPr>
      </p:pic>
      <p:grpSp>
        <p:nvGrpSpPr>
          <p:cNvPr id="19" name="Group 56"/>
          <p:cNvGrpSpPr/>
          <p:nvPr/>
        </p:nvGrpSpPr>
        <p:grpSpPr>
          <a:xfrm>
            <a:off x="1575582" y="5086790"/>
            <a:ext cx="5880297" cy="855993"/>
            <a:chOff x="2599769" y="1737829"/>
            <a:chExt cx="3241613" cy="402488"/>
          </a:xfrm>
        </p:grpSpPr>
        <p:sp>
          <p:nvSpPr>
            <p:cNvPr id="20" name="Rectangle 19"/>
            <p:cNvSpPr/>
            <p:nvPr/>
          </p:nvSpPr>
          <p:spPr>
            <a:xfrm>
              <a:off x="2599769" y="1771481"/>
              <a:ext cx="728975" cy="217075"/>
            </a:xfrm>
            <a:prstGeom prst="rect">
              <a:avLst/>
            </a:prstGeom>
          </p:spPr>
          <p:txBody>
            <a:bodyPr wrap="square">
              <a:spAutoFit/>
            </a:bodyPr>
            <a:lstStyle/>
            <a:p>
              <a:pPr defTabSz="914309"/>
              <a:r>
                <a:rPr lang="en-US" sz="2400" b="1" dirty="0" err="1">
                  <a:solidFill>
                    <a:prstClr val="black"/>
                  </a:solidFill>
                  <a:ea typeface="Times New Roman" panose="02020603050405020304" pitchFamily="18" charset="0"/>
                </a:rPr>
                <a:t>Rất</a:t>
              </a:r>
              <a:r>
                <a:rPr lang="en-US" sz="2400" b="1" dirty="0">
                  <a:solidFill>
                    <a:prstClr val="black"/>
                  </a:solidFill>
                  <a:ea typeface="Times New Roman" panose="02020603050405020304" pitchFamily="18" charset="0"/>
                </a:rPr>
                <a:t> </a:t>
              </a:r>
              <a:r>
                <a:rPr lang="en-US" sz="2400" b="1" dirty="0" err="1">
                  <a:solidFill>
                    <a:prstClr val="black"/>
                  </a:solidFill>
                  <a:ea typeface="Times New Roman" panose="02020603050405020304" pitchFamily="18" charset="0"/>
                </a:rPr>
                <a:t>lớn</a:t>
              </a:r>
              <a:endParaRPr lang="en-US" sz="2400" dirty="0">
                <a:solidFill>
                  <a:prstClr val="black"/>
                </a:solidFill>
              </a:endParaRPr>
            </a:p>
          </p:txBody>
        </p:sp>
        <p:sp>
          <p:nvSpPr>
            <p:cNvPr id="21" name="Rectangle 20"/>
            <p:cNvSpPr/>
            <p:nvPr/>
          </p:nvSpPr>
          <p:spPr>
            <a:xfrm>
              <a:off x="3732007" y="1755814"/>
              <a:ext cx="553957" cy="217075"/>
            </a:xfrm>
            <a:prstGeom prst="rect">
              <a:avLst/>
            </a:prstGeom>
          </p:spPr>
          <p:txBody>
            <a:bodyPr wrap="square">
              <a:spAutoFit/>
            </a:bodyPr>
            <a:lstStyle/>
            <a:p>
              <a:pPr defTabSz="914309"/>
              <a:r>
                <a:rPr lang="en-US" sz="2400" b="1" dirty="0" err="1">
                  <a:solidFill>
                    <a:prstClr val="black"/>
                  </a:solidFill>
                  <a:ea typeface="Times New Roman" panose="02020603050405020304" pitchFamily="18" charset="0"/>
                </a:rPr>
                <a:t>Lớn</a:t>
              </a:r>
              <a:endParaRPr lang="en-US" sz="2400" dirty="0">
                <a:solidFill>
                  <a:prstClr val="black"/>
                </a:solidFill>
              </a:endParaRPr>
            </a:p>
          </p:txBody>
        </p:sp>
        <p:sp>
          <p:nvSpPr>
            <p:cNvPr id="22" name="Rectangle 21"/>
            <p:cNvSpPr/>
            <p:nvPr/>
          </p:nvSpPr>
          <p:spPr>
            <a:xfrm>
              <a:off x="4476492" y="1749582"/>
              <a:ext cx="716030" cy="390735"/>
            </a:xfrm>
            <a:prstGeom prst="rect">
              <a:avLst/>
            </a:prstGeom>
          </p:spPr>
          <p:txBody>
            <a:bodyPr wrap="square">
              <a:spAutoFit/>
            </a:bodyPr>
            <a:lstStyle/>
            <a:p>
              <a:pPr algn="ctr" defTabSz="914309"/>
              <a:r>
                <a:rPr lang="en-US" sz="2400" b="1" dirty="0" err="1">
                  <a:solidFill>
                    <a:prstClr val="black"/>
                  </a:solidFill>
                  <a:ea typeface="Times New Roman" panose="02020603050405020304" pitchFamily="18" charset="0"/>
                </a:rPr>
                <a:t>Trung</a:t>
              </a:r>
              <a:r>
                <a:rPr lang="en-US" sz="2400" b="1" dirty="0">
                  <a:solidFill>
                    <a:prstClr val="black"/>
                  </a:solidFill>
                  <a:ea typeface="Times New Roman" panose="02020603050405020304" pitchFamily="18" charset="0"/>
                </a:rPr>
                <a:t> </a:t>
              </a:r>
              <a:r>
                <a:rPr lang="en-US" sz="2400" b="1" dirty="0" smtClean="0">
                  <a:solidFill>
                    <a:prstClr val="black"/>
                  </a:solidFill>
                  <a:ea typeface="Times New Roman" panose="02020603050405020304" pitchFamily="18" charset="0"/>
                </a:rPr>
                <a:t/>
              </a:r>
              <a:br>
                <a:rPr lang="en-US" sz="2400" b="1" dirty="0" smtClean="0">
                  <a:solidFill>
                    <a:prstClr val="black"/>
                  </a:solidFill>
                  <a:ea typeface="Times New Roman" panose="02020603050405020304" pitchFamily="18" charset="0"/>
                </a:rPr>
              </a:br>
              <a:r>
                <a:rPr lang="en-US" sz="2400" b="1" dirty="0" err="1" smtClean="0">
                  <a:solidFill>
                    <a:prstClr val="black"/>
                  </a:solidFill>
                  <a:ea typeface="Times New Roman" panose="02020603050405020304" pitchFamily="18" charset="0"/>
                </a:rPr>
                <a:t>bình</a:t>
              </a:r>
              <a:endParaRPr lang="en-US" sz="2400" dirty="0">
                <a:solidFill>
                  <a:prstClr val="black"/>
                </a:solidFill>
              </a:endParaRPr>
            </a:p>
          </p:txBody>
        </p:sp>
        <p:sp>
          <p:nvSpPr>
            <p:cNvPr id="23" name="Rectangle 22"/>
            <p:cNvSpPr/>
            <p:nvPr/>
          </p:nvSpPr>
          <p:spPr>
            <a:xfrm>
              <a:off x="5391588" y="1737829"/>
              <a:ext cx="449794" cy="217075"/>
            </a:xfrm>
            <a:prstGeom prst="rect">
              <a:avLst/>
            </a:prstGeom>
          </p:spPr>
          <p:txBody>
            <a:bodyPr wrap="square">
              <a:spAutoFit/>
            </a:bodyPr>
            <a:lstStyle/>
            <a:p>
              <a:pPr defTabSz="914309"/>
              <a:r>
                <a:rPr lang="en-US" sz="2400" b="1" dirty="0" err="1">
                  <a:solidFill>
                    <a:prstClr val="black"/>
                  </a:solidFill>
                  <a:ea typeface="Times New Roman" panose="02020603050405020304" pitchFamily="18" charset="0"/>
                </a:rPr>
                <a:t>Nhỏ</a:t>
              </a:r>
              <a:endParaRPr lang="en-US" sz="2400" dirty="0">
                <a:solidFill>
                  <a:prstClr val="black"/>
                </a:solidFill>
              </a:endParaRPr>
            </a:p>
          </p:txBody>
        </p:sp>
      </p:gr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ppt_x</p:attrName>
                                        </p:attrNameLst>
                                      </p:cBhvr>
                                      <p:tavLst>
                                        <p:tav tm="0">
                                          <p:val>
                                            <p:strVal val="#ppt_x-.2"/>
                                          </p:val>
                                        </p:tav>
                                        <p:tav tm="100000">
                                          <p:val>
                                            <p:strVal val="#ppt_x"/>
                                          </p:val>
                                        </p:tav>
                                      </p:tavLst>
                                    </p:anim>
                                    <p:anim calcmode="lin" valueType="num">
                                      <p:cBhvr>
                                        <p:cTn id="1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2"/>
                                        </p:tgtEl>
                                      </p:cBhvr>
                                    </p:animEffect>
                                  </p:childTnLst>
                                </p:cTn>
                              </p:par>
                              <p:par>
                                <p:cTn id="13" presetID="29"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ppt_x</p:attrName>
                                        </p:attrNameLst>
                                      </p:cBhvr>
                                      <p:tavLst>
                                        <p:tav tm="0">
                                          <p:val>
                                            <p:strVal val="#ppt_x-.2"/>
                                          </p:val>
                                        </p:tav>
                                        <p:tav tm="100000">
                                          <p:val>
                                            <p:strVal val="#ppt_x"/>
                                          </p:val>
                                        </p:tav>
                                      </p:tavLst>
                                    </p:anim>
                                    <p:anim calcmode="lin" valueType="num">
                                      <p:cBhvr>
                                        <p:cTn id="1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6"/>
                                        </p:tgtEl>
                                      </p:cBhvr>
                                    </p:animEffect>
                                  </p:childTnLst>
                                </p:cTn>
                              </p:par>
                              <p:par>
                                <p:cTn id="18" presetID="29"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ppt_x</p:attrName>
                                        </p:attrNameLst>
                                      </p:cBhvr>
                                      <p:tavLst>
                                        <p:tav tm="0">
                                          <p:val>
                                            <p:strVal val="#ppt_x-.2"/>
                                          </p:val>
                                        </p:tav>
                                        <p:tav tm="100000">
                                          <p:val>
                                            <p:strVal val="#ppt_x"/>
                                          </p:val>
                                        </p:tav>
                                      </p:tavLst>
                                    </p:anim>
                                    <p:anim calcmode="lin" valueType="num">
                                      <p:cBhvr>
                                        <p:cTn id="21"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8067"/>
            <a:ext cx="12192000" cy="523218"/>
          </a:xfrm>
          <a:prstGeom prst="rect">
            <a:avLst/>
          </a:prstGeom>
          <a:noFill/>
        </p:spPr>
        <p:txBody>
          <a:bodyPr wrap="square" lIns="91438" tIns="45719" rIns="91438" bIns="45719" rtlCol="0">
            <a:spAutoFit/>
          </a:bodyPr>
          <a:lstStyle/>
          <a:p>
            <a:pPr algn="ctr"/>
            <a:r>
              <a:rPr lang="en-US" sz="2800" b="1" smtClean="0">
                <a:solidFill>
                  <a:srgbClr val="007A37"/>
                </a:solidFill>
                <a:cs typeface="Arial" pitchFamily="34" charset="0"/>
              </a:rPr>
              <a:t>Bài 8. THỰC HÀNH: XÁC ĐỊNH CÁC TRUNG TÂM CÔNG NGHIỆP CHÍNH Ở NƯỚC TA</a:t>
            </a:r>
            <a:endParaRPr lang="en-US" sz="2800" b="1">
              <a:solidFill>
                <a:srgbClr val="007A37"/>
              </a:solidFill>
              <a:cs typeface="Arial" pitchFamily="34" charset="0"/>
            </a:endParaRPr>
          </a:p>
        </p:txBody>
      </p:sp>
      <p:sp>
        <p:nvSpPr>
          <p:cNvPr id="15" name="Rectangle 14"/>
          <p:cNvSpPr/>
          <p:nvPr/>
        </p:nvSpPr>
        <p:spPr>
          <a:xfrm>
            <a:off x="176594" y="707461"/>
            <a:ext cx="7335554" cy="984883"/>
          </a:xfrm>
          <a:prstGeom prst="rect">
            <a:avLst/>
          </a:prstGeom>
        </p:spPr>
        <p:txBody>
          <a:bodyPr wrap="square" lIns="91438" tIns="45719" rIns="91438" bIns="45719">
            <a:spAutoFit/>
          </a:bodyPr>
          <a:lstStyle/>
          <a:p>
            <a:pPr algn="just"/>
            <a:r>
              <a:rPr lang="en-US" sz="2900" b="1" smtClean="0">
                <a:solidFill>
                  <a:srgbClr val="002060"/>
                </a:solidFill>
                <a:cs typeface="Arial" pitchFamily="34" charset="0"/>
              </a:rPr>
              <a:t>1. Xác định qui mô, cơ cấu ngành của các trung tâm công nghiệp ở nước ta</a:t>
            </a: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89" y="64685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6250" y="1771265"/>
            <a:ext cx="7087424" cy="1902053"/>
          </a:xfrm>
          <a:prstGeom prst="rect">
            <a:avLst/>
          </a:prstGeom>
          <a:noFill/>
        </p:spPr>
        <p:txBody>
          <a:bodyPr wrap="square" lIns="60954" tIns="30477" rIns="60954" bIns="30477" rtlCol="0">
            <a:spAutoFit/>
          </a:bodyPr>
          <a:lstStyle/>
          <a:p>
            <a:pPr algn="just" defTabSz="914309">
              <a:lnSpc>
                <a:spcPct val="130000"/>
              </a:lnSpc>
            </a:pPr>
            <a:r>
              <a:rPr lang="en-US" sz="3000" b="1" dirty="0" err="1">
                <a:solidFill>
                  <a:srgbClr val="002060"/>
                </a:solidFill>
              </a:rPr>
              <a:t>Bước 2: Đo đường kính </a:t>
            </a:r>
            <a:r>
              <a:rPr lang="en-US" sz="3000" b="1" err="1">
                <a:solidFill>
                  <a:srgbClr val="002060"/>
                </a:solidFill>
              </a:rPr>
              <a:t>của </a:t>
            </a:r>
            <a:r>
              <a:rPr lang="en-US" sz="3000" b="1" smtClean="0">
                <a:solidFill>
                  <a:srgbClr val="002060"/>
                </a:solidFill>
              </a:rPr>
              <a:t>TTCN </a:t>
            </a:r>
            <a:r>
              <a:rPr lang="en-US" sz="3000" b="1" dirty="0" err="1">
                <a:solidFill>
                  <a:srgbClr val="002060"/>
                </a:solidFill>
              </a:rPr>
              <a:t>trên bản đồ và xác định quy mô của trung tâm đó ở mức nào? (rất lớn, lớn, trung bình, </a:t>
            </a:r>
            <a:r>
              <a:rPr lang="en-US" sz="3000" b="1" err="1">
                <a:solidFill>
                  <a:srgbClr val="002060"/>
                </a:solidFill>
              </a:rPr>
              <a:t>nhỏ</a:t>
            </a:r>
            <a:r>
              <a:rPr lang="en-US" sz="3000" b="1" smtClean="0">
                <a:solidFill>
                  <a:srgbClr val="002060"/>
                </a:solidFill>
              </a:rPr>
              <a:t>)</a:t>
            </a:r>
            <a:r>
              <a:rPr lang="en-US" sz="3200" smtClean="0">
                <a:solidFill>
                  <a:srgbClr val="002060"/>
                </a:solidFill>
                <a:latin typeface="#9Slide05 Amplify" panose="02000000000000000000" pitchFamily="2" charset="-93"/>
              </a:rPr>
              <a:t>  </a:t>
            </a:r>
            <a:endParaRPr lang="en-US" sz="3200" dirty="0">
              <a:solidFill>
                <a:srgbClr val="002060"/>
              </a:solidFill>
              <a:latin typeface="#9Slide05 Amplify" panose="02000000000000000000" pitchFamily="2" charset="-93"/>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65366" y="815925"/>
            <a:ext cx="4342225" cy="6039096"/>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368453" y="3788760"/>
            <a:ext cx="7340642" cy="1241424"/>
          </a:xfrm>
          <a:prstGeom prst="rect">
            <a:avLst/>
          </a:prstGeom>
          <a:noFill/>
        </p:spPr>
        <p:txBody>
          <a:bodyPr wrap="square" lIns="60954" tIns="30477" rIns="60954" bIns="30477" rtlCol="0">
            <a:spAutoFit/>
          </a:bodyPr>
          <a:lstStyle/>
          <a:p>
            <a:pPr algn="just" defTabSz="914309">
              <a:lnSpc>
                <a:spcPct val="130000"/>
              </a:lnSpc>
            </a:pPr>
            <a:r>
              <a:rPr lang="en-US" sz="3000" b="1" dirty="0" err="1">
                <a:solidFill>
                  <a:srgbClr val="002060"/>
                </a:solidFill>
              </a:rPr>
              <a:t>Bước 3: Xác định các kí hiệu nằm trong vòng tròn và đọc tên ngành dưới bảng </a:t>
            </a:r>
            <a:r>
              <a:rPr lang="en-US" sz="3000" b="1" err="1">
                <a:solidFill>
                  <a:srgbClr val="002060"/>
                </a:solidFill>
              </a:rPr>
              <a:t>chú </a:t>
            </a:r>
            <a:r>
              <a:rPr lang="en-US" sz="3000" b="1" smtClean="0">
                <a:solidFill>
                  <a:srgbClr val="002060"/>
                </a:solidFill>
              </a:rPr>
              <a:t>giải.</a:t>
            </a:r>
            <a:r>
              <a:rPr lang="en-US" sz="3200" smtClean="0">
                <a:solidFill>
                  <a:srgbClr val="002060"/>
                </a:solidFill>
                <a:latin typeface="#9Slide05 Amplify" panose="02000000000000000000" pitchFamily="2" charset="-93"/>
              </a:rPr>
              <a:t>  </a:t>
            </a:r>
            <a:endParaRPr lang="en-US" sz="3200" dirty="0">
              <a:solidFill>
                <a:srgbClr val="002060"/>
              </a:solidFill>
              <a:latin typeface="#9Slide05 Amplify" panose="02000000000000000000" pitchFamily="2" charset="-93"/>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1329</Words>
  <Application>Microsoft Office PowerPoint</Application>
  <PresentationFormat>Custom</PresentationFormat>
  <Paragraphs>262</Paragraphs>
  <Slides>17</Slides>
  <Notes>4</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Vinh Hoang</dc:creator>
  <cp:lastModifiedBy>Nguyen </cp:lastModifiedBy>
  <cp:revision>209</cp:revision>
  <dcterms:created xsi:type="dcterms:W3CDTF">2020-04-06T08:00:15Z</dcterms:created>
  <dcterms:modified xsi:type="dcterms:W3CDTF">2024-07-18T10:48:11Z</dcterms:modified>
</cp:coreProperties>
</file>