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Lst>
  <p:notesMasterIdLst>
    <p:notesMasterId r:id="rId46"/>
  </p:notesMasterIdLst>
  <p:sldIdLst>
    <p:sldId id="347" r:id="rId2"/>
    <p:sldId id="355" r:id="rId3"/>
    <p:sldId id="367" r:id="rId4"/>
    <p:sldId id="351" r:id="rId5"/>
    <p:sldId id="348" r:id="rId6"/>
    <p:sldId id="350" r:id="rId7"/>
    <p:sldId id="366" r:id="rId8"/>
    <p:sldId id="368" r:id="rId9"/>
    <p:sldId id="369" r:id="rId10"/>
    <p:sldId id="370" r:id="rId11"/>
    <p:sldId id="371" r:id="rId12"/>
    <p:sldId id="372" r:id="rId13"/>
    <p:sldId id="373" r:id="rId14"/>
    <p:sldId id="405" r:id="rId15"/>
    <p:sldId id="375" r:id="rId16"/>
    <p:sldId id="376" r:id="rId17"/>
    <p:sldId id="377" r:id="rId18"/>
    <p:sldId id="379" r:id="rId19"/>
    <p:sldId id="378" r:id="rId20"/>
    <p:sldId id="380" r:id="rId21"/>
    <p:sldId id="357" r:id="rId22"/>
    <p:sldId id="381" r:id="rId23"/>
    <p:sldId id="382" r:id="rId24"/>
    <p:sldId id="383" r:id="rId25"/>
    <p:sldId id="387"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1" r:id="rId39"/>
    <p:sldId id="400" r:id="rId40"/>
    <p:sldId id="402" r:id="rId41"/>
    <p:sldId id="403" r:id="rId42"/>
    <p:sldId id="404" r:id="rId43"/>
    <p:sldId id="264" r:id="rId44"/>
    <p:sldId id="365" r:id="rId45"/>
  </p:sldIdLst>
  <p:sldSz cx="9144000" cy="5143500" type="screen16x9"/>
  <p:notesSz cx="6858000" cy="9144000"/>
  <p:embeddedFontLst>
    <p:embeddedFont>
      <p:font typeface="Marcellus" panose="020B0604020202020204" charset="0"/>
      <p:regular r:id="rId47"/>
    </p:embeddedFont>
    <p:embeddedFont>
      <p:font typeface="Montserrat" panose="020F0502020204030204"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ACB3E9F-0237-442F-8A60-1B51CE4A36D2}">
          <p14:sldIdLst>
            <p14:sldId id="347"/>
            <p14:sldId id="355"/>
            <p14:sldId id="367"/>
            <p14:sldId id="351"/>
            <p14:sldId id="348"/>
            <p14:sldId id="350"/>
            <p14:sldId id="366"/>
            <p14:sldId id="368"/>
            <p14:sldId id="369"/>
            <p14:sldId id="370"/>
            <p14:sldId id="371"/>
            <p14:sldId id="372"/>
            <p14:sldId id="373"/>
            <p14:sldId id="405"/>
            <p14:sldId id="375"/>
            <p14:sldId id="376"/>
            <p14:sldId id="377"/>
            <p14:sldId id="379"/>
            <p14:sldId id="378"/>
            <p14:sldId id="380"/>
            <p14:sldId id="357"/>
            <p14:sldId id="381"/>
            <p14:sldId id="382"/>
            <p14:sldId id="383"/>
            <p14:sldId id="387"/>
            <p14:sldId id="388"/>
            <p14:sldId id="389"/>
            <p14:sldId id="390"/>
            <p14:sldId id="391"/>
            <p14:sldId id="392"/>
            <p14:sldId id="393"/>
            <p14:sldId id="394"/>
            <p14:sldId id="395"/>
            <p14:sldId id="396"/>
            <p14:sldId id="397"/>
            <p14:sldId id="398"/>
            <p14:sldId id="399"/>
            <p14:sldId id="401"/>
            <p14:sldId id="400"/>
            <p14:sldId id="402"/>
            <p14:sldId id="403"/>
            <p14:sldId id="404"/>
            <p14:sldId id="264"/>
            <p14:sldId id="365"/>
          </p14:sldIdLst>
        </p14:section>
      </p14:sectionLst>
    </p:ext>
    <p:ext uri="{EFAFB233-063F-42B5-8137-9DF3F51BA10A}">
      <p15:sldGuideLst xmlns:p15="http://schemas.microsoft.com/office/powerpoint/2012/main">
        <p15:guide id="1" orient="horz" pos="53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5703F6-EC3F-4985-ADB6-72936E2EA471}">
  <a:tblStyle styleId="{3F5703F6-EC3F-4985-ADB6-72936E2EA4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225" y="48"/>
      </p:cViewPr>
      <p:guideLst>
        <p:guide orient="horz" pos="53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4"/>
        <p:cNvGrpSpPr/>
        <p:nvPr/>
      </p:nvGrpSpPr>
      <p:grpSpPr>
        <a:xfrm>
          <a:off x="0" y="0"/>
          <a:ext cx="0" cy="0"/>
          <a:chOff x="0" y="0"/>
          <a:chExt cx="0" cy="0"/>
        </a:xfrm>
      </p:grpSpPr>
      <p:sp>
        <p:nvSpPr>
          <p:cNvPr id="8855" name="Google Shape;8855;gece08ab10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6" name="Google Shape;8856;gece08ab10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68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05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8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12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8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0"/>
        <p:cNvGrpSpPr/>
        <p:nvPr/>
      </p:nvGrpSpPr>
      <p:grpSpPr>
        <a:xfrm>
          <a:off x="0" y="0"/>
          <a:ext cx="0" cy="0"/>
          <a:chOff x="0" y="0"/>
          <a:chExt cx="0" cy="0"/>
        </a:xfrm>
      </p:grpSpPr>
      <p:sp>
        <p:nvSpPr>
          <p:cNvPr id="9141" name="Google Shape;9141;g158bcf796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2" name="Google Shape;9142;g158bcf796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3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16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28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4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339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00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838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36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291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203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259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603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15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4397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05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77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60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313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793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3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466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45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221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884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999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826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161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90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7"/>
        <p:cNvGrpSpPr/>
        <p:nvPr/>
      </p:nvGrpSpPr>
      <p:grpSpPr>
        <a:xfrm>
          <a:off x="0" y="0"/>
          <a:ext cx="0" cy="0"/>
          <a:chOff x="0" y="0"/>
          <a:chExt cx="0" cy="0"/>
        </a:xfrm>
      </p:grpSpPr>
      <p:sp>
        <p:nvSpPr>
          <p:cNvPr id="8768" name="Google Shape;8768;g157d67bb95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9" name="Google Shape;8769;g157d67bb95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646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649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023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049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6"/>
        <p:cNvGrpSpPr/>
        <p:nvPr/>
      </p:nvGrpSpPr>
      <p:grpSpPr>
        <a:xfrm>
          <a:off x="0" y="0"/>
          <a:ext cx="0" cy="0"/>
          <a:chOff x="0" y="0"/>
          <a:chExt cx="0" cy="0"/>
        </a:xfrm>
      </p:grpSpPr>
      <p:sp>
        <p:nvSpPr>
          <p:cNvPr id="8837" name="Google Shape;8837;g157d67bb950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8" name="Google Shape;8838;g157d67bb950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4"/>
        <p:cNvGrpSpPr/>
        <p:nvPr/>
      </p:nvGrpSpPr>
      <p:grpSpPr>
        <a:xfrm>
          <a:off x="0" y="0"/>
          <a:ext cx="0" cy="0"/>
          <a:chOff x="0" y="0"/>
          <a:chExt cx="0" cy="0"/>
        </a:xfrm>
      </p:grpSpPr>
      <p:sp>
        <p:nvSpPr>
          <p:cNvPr id="8855" name="Google Shape;8855;gece08ab10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6" name="Google Shape;8856;gece08ab10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883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96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0"/>
        <p:cNvGrpSpPr/>
        <p:nvPr/>
      </p:nvGrpSpPr>
      <p:grpSpPr>
        <a:xfrm>
          <a:off x="0" y="0"/>
          <a:ext cx="0" cy="0"/>
          <a:chOff x="0" y="0"/>
          <a:chExt cx="0" cy="0"/>
        </a:xfrm>
      </p:grpSpPr>
      <p:sp>
        <p:nvSpPr>
          <p:cNvPr id="9141" name="Google Shape;9141;g158bcf796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2" name="Google Shape;9142;g158bcf796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71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11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22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38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4"/>
        <p:cNvGrpSpPr/>
        <p:nvPr/>
      </p:nvGrpSpPr>
      <p:grpSpPr>
        <a:xfrm>
          <a:off x="0" y="0"/>
          <a:ext cx="0" cy="0"/>
          <a:chOff x="0" y="0"/>
          <a:chExt cx="0" cy="0"/>
        </a:xfrm>
      </p:grpSpPr>
      <p:sp>
        <p:nvSpPr>
          <p:cNvPr id="2645" name="Google Shape;2645;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LANK_1_1_1_1_1_1_1_1_1_1_1_1_2">
    <p:spTree>
      <p:nvGrpSpPr>
        <p:cNvPr id="1" name="Shape 8417"/>
        <p:cNvGrpSpPr/>
        <p:nvPr/>
      </p:nvGrpSpPr>
      <p:grpSpPr>
        <a:xfrm>
          <a:off x="0" y="0"/>
          <a:ext cx="0" cy="0"/>
          <a:chOff x="0" y="0"/>
          <a:chExt cx="0" cy="0"/>
        </a:xfrm>
      </p:grpSpPr>
      <p:grpSp>
        <p:nvGrpSpPr>
          <p:cNvPr id="8418" name="Google Shape;8418;p69"/>
          <p:cNvGrpSpPr/>
          <p:nvPr/>
        </p:nvGrpSpPr>
        <p:grpSpPr>
          <a:xfrm rot="-1243233">
            <a:off x="-1010986" y="-1951009"/>
            <a:ext cx="3572824" cy="4733905"/>
            <a:chOff x="1571200" y="2227500"/>
            <a:chExt cx="1814675" cy="2404400"/>
          </a:xfrm>
        </p:grpSpPr>
        <p:sp>
          <p:nvSpPr>
            <p:cNvPr id="8419" name="Google Shape;8419;p69"/>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9"/>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9"/>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9"/>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9"/>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9"/>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9"/>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9"/>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9"/>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9"/>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9"/>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9"/>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9"/>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9"/>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9"/>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9"/>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9"/>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9"/>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9"/>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9"/>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9"/>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9"/>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9"/>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9"/>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9"/>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9"/>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69"/>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69"/>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69"/>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69"/>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9"/>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9"/>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9"/>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9"/>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9"/>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9"/>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9"/>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9"/>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9"/>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9"/>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9"/>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9"/>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9"/>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9"/>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9"/>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9"/>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9"/>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9"/>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9"/>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9"/>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9"/>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9"/>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9"/>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9"/>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9"/>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9"/>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9"/>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9"/>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9"/>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9"/>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9"/>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9"/>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9"/>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9"/>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9"/>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9"/>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9"/>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9"/>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9"/>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9"/>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9"/>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69"/>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69"/>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69"/>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69"/>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69"/>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69"/>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69"/>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69"/>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69"/>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69"/>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69"/>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69"/>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69"/>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69"/>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69"/>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69"/>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69"/>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69"/>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69"/>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69"/>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69"/>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69"/>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69"/>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69"/>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69"/>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69"/>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69"/>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69"/>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69"/>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69"/>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69"/>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69"/>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69"/>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69"/>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69"/>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69"/>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69"/>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69"/>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69"/>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69"/>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69"/>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69"/>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69"/>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69"/>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69"/>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69"/>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69"/>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69"/>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69"/>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69"/>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69"/>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69"/>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69"/>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69"/>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69"/>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69"/>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69"/>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69"/>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69"/>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69"/>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69"/>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69"/>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69"/>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69"/>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69"/>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69"/>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69"/>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69"/>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69"/>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69"/>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69"/>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69"/>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69"/>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69"/>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69"/>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69"/>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69"/>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69"/>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69"/>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69"/>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69"/>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69"/>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69"/>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69"/>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69"/>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69"/>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69"/>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69"/>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69"/>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69"/>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69"/>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69"/>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69"/>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69"/>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69"/>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69"/>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69"/>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69"/>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69"/>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69"/>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69"/>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69"/>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69"/>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69"/>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69"/>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69"/>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69"/>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69"/>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69"/>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69"/>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69"/>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69"/>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69"/>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69"/>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69"/>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69"/>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69"/>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69"/>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69"/>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69"/>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69"/>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69"/>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69"/>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69"/>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69"/>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69"/>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69"/>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69"/>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69"/>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69"/>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69"/>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69"/>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69"/>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69"/>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69"/>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69"/>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69"/>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69"/>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69"/>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69"/>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69"/>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69"/>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69"/>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69"/>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69"/>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69"/>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6" name="Google Shape;8636;p69"/>
          <p:cNvGrpSpPr/>
          <p:nvPr/>
        </p:nvGrpSpPr>
        <p:grpSpPr>
          <a:xfrm rot="402590" flipH="1">
            <a:off x="7674032" y="3492217"/>
            <a:ext cx="1809745" cy="2418936"/>
            <a:chOff x="3520850" y="3816075"/>
            <a:chExt cx="987175" cy="1319475"/>
          </a:xfrm>
        </p:grpSpPr>
        <p:sp>
          <p:nvSpPr>
            <p:cNvPr id="8637" name="Google Shape;8637;p69"/>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69"/>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69"/>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69"/>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69"/>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69"/>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69"/>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69"/>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69"/>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69"/>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69"/>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69"/>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69"/>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69"/>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69"/>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69"/>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69"/>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69"/>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69"/>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69"/>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69"/>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69"/>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69"/>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69"/>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69"/>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69"/>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3" name="Google Shape;8663;p69"/>
          <p:cNvSpPr/>
          <p:nvPr/>
        </p:nvSpPr>
        <p:spPr>
          <a:xfrm>
            <a:off x="6508725" y="4367826"/>
            <a:ext cx="1499364" cy="899609"/>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4" name="Google Shape;8664;p69"/>
          <p:cNvGrpSpPr/>
          <p:nvPr/>
        </p:nvGrpSpPr>
        <p:grpSpPr>
          <a:xfrm>
            <a:off x="7835294" y="-130552"/>
            <a:ext cx="1169819" cy="2164191"/>
            <a:chOff x="641150" y="2458325"/>
            <a:chExt cx="445900" cy="824925"/>
          </a:xfrm>
        </p:grpSpPr>
        <p:sp>
          <p:nvSpPr>
            <p:cNvPr id="8665" name="Google Shape;8665;p69"/>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69"/>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69"/>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69"/>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69"/>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69"/>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69"/>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72" name="Google Shape;8672;p69"/>
          <p:cNvPicPr preferRelativeResize="0"/>
          <p:nvPr/>
        </p:nvPicPr>
        <p:blipFill>
          <a:blip r:embed="rId2">
            <a:alphaModFix/>
          </a:blip>
          <a:stretch>
            <a:fillRect/>
          </a:stretch>
        </p:blipFill>
        <p:spPr>
          <a:xfrm rot="10800000">
            <a:off x="362093" y="3442300"/>
            <a:ext cx="826666" cy="1403041"/>
          </a:xfrm>
          <a:prstGeom prst="rect">
            <a:avLst/>
          </a:prstGeom>
          <a:noFill/>
          <a:ln>
            <a:noFill/>
          </a:ln>
        </p:spPr>
      </p:pic>
      <p:pic>
        <p:nvPicPr>
          <p:cNvPr id="8673" name="Google Shape;8673;p69"/>
          <p:cNvPicPr preferRelativeResize="0"/>
          <p:nvPr/>
        </p:nvPicPr>
        <p:blipFill>
          <a:blip r:embed="rId3">
            <a:alphaModFix/>
          </a:blip>
          <a:stretch>
            <a:fillRect/>
          </a:stretch>
        </p:blipFill>
        <p:spPr>
          <a:xfrm>
            <a:off x="1103747" y="3442300"/>
            <a:ext cx="928933" cy="1403042"/>
          </a:xfrm>
          <a:prstGeom prst="rect">
            <a:avLst/>
          </a:prstGeom>
          <a:noFill/>
          <a:ln>
            <a:noFill/>
          </a:ln>
        </p:spPr>
      </p:pic>
      <p:pic>
        <p:nvPicPr>
          <p:cNvPr id="8674" name="Google Shape;8674;p69"/>
          <p:cNvPicPr preferRelativeResize="0"/>
          <p:nvPr/>
        </p:nvPicPr>
        <p:blipFill>
          <a:blip r:embed="rId4">
            <a:alphaModFix/>
          </a:blip>
          <a:stretch>
            <a:fillRect/>
          </a:stretch>
        </p:blipFill>
        <p:spPr>
          <a:xfrm rot="10800000">
            <a:off x="419306" y="3647681"/>
            <a:ext cx="632986" cy="209544"/>
          </a:xfrm>
          <a:prstGeom prst="rect">
            <a:avLst/>
          </a:prstGeom>
          <a:noFill/>
          <a:ln>
            <a:noFill/>
          </a:ln>
        </p:spPr>
      </p:pic>
      <p:pic>
        <p:nvPicPr>
          <p:cNvPr id="8675" name="Google Shape;8675;p69"/>
          <p:cNvPicPr preferRelativeResize="0"/>
          <p:nvPr/>
        </p:nvPicPr>
        <p:blipFill>
          <a:blip r:embed="rId5">
            <a:alphaModFix/>
          </a:blip>
          <a:stretch>
            <a:fillRect/>
          </a:stretch>
        </p:blipFill>
        <p:spPr>
          <a:xfrm rot="5400000">
            <a:off x="1308782" y="4300505"/>
            <a:ext cx="226610" cy="636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01"/>
        <p:cNvGrpSpPr/>
        <p:nvPr/>
      </p:nvGrpSpPr>
      <p:grpSpPr>
        <a:xfrm>
          <a:off x="0" y="0"/>
          <a:ext cx="0" cy="0"/>
          <a:chOff x="0" y="0"/>
          <a:chExt cx="0" cy="0"/>
        </a:xfrm>
      </p:grpSpPr>
      <p:sp>
        <p:nvSpPr>
          <p:cNvPr id="4602" name="Google Shape;4602;p40"/>
          <p:cNvSpPr txBox="1">
            <a:spLocks noGrp="1"/>
          </p:cNvSpPr>
          <p:nvPr>
            <p:ph type="subTitle" idx="1"/>
          </p:nvPr>
        </p:nvSpPr>
        <p:spPr>
          <a:xfrm>
            <a:off x="1965150" y="1049150"/>
            <a:ext cx="5213700" cy="5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3" name="Google Shape;4603;p40"/>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27309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1">
  <p:cSld name="BLANK_1_2">
    <p:spTree>
      <p:nvGrpSpPr>
        <p:cNvPr id="1" name="Shape 2865"/>
        <p:cNvGrpSpPr/>
        <p:nvPr/>
      </p:nvGrpSpPr>
      <p:grpSpPr>
        <a:xfrm>
          <a:off x="0" y="0"/>
          <a:ext cx="0" cy="0"/>
          <a:chOff x="0" y="0"/>
          <a:chExt cx="0" cy="0"/>
        </a:xfrm>
      </p:grpSpPr>
      <p:grpSp>
        <p:nvGrpSpPr>
          <p:cNvPr id="2866" name="Google Shape;2866;p18"/>
          <p:cNvGrpSpPr/>
          <p:nvPr/>
        </p:nvGrpSpPr>
        <p:grpSpPr>
          <a:xfrm rot="-2700000">
            <a:off x="-1447317" y="-2081201"/>
            <a:ext cx="3351381" cy="4440498"/>
            <a:chOff x="1571200" y="2227500"/>
            <a:chExt cx="1814675" cy="2404400"/>
          </a:xfrm>
        </p:grpSpPr>
        <p:sp>
          <p:nvSpPr>
            <p:cNvPr id="2867" name="Google Shape;2867;p1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18"/>
          <p:cNvGrpSpPr/>
          <p:nvPr/>
        </p:nvGrpSpPr>
        <p:grpSpPr>
          <a:xfrm rot="2700000" flipH="1">
            <a:off x="7206608" y="-2081201"/>
            <a:ext cx="3351381" cy="4440498"/>
            <a:chOff x="1571200" y="2227500"/>
            <a:chExt cx="1814675" cy="2404400"/>
          </a:xfrm>
        </p:grpSpPr>
        <p:sp>
          <p:nvSpPr>
            <p:cNvPr id="3085" name="Google Shape;3085;p1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2" name="Google Shape;3302;p18"/>
          <p:cNvSpPr txBox="1">
            <a:spLocks noGrp="1"/>
          </p:cNvSpPr>
          <p:nvPr>
            <p:ph type="title"/>
          </p:nvPr>
        </p:nvSpPr>
        <p:spPr>
          <a:xfrm>
            <a:off x="1828623" y="174050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03" name="Google Shape;3303;p18"/>
          <p:cNvSpPr txBox="1">
            <a:spLocks noGrp="1"/>
          </p:cNvSpPr>
          <p:nvPr>
            <p:ph type="title" idx="2" hasCustomPrompt="1"/>
          </p:nvPr>
        </p:nvSpPr>
        <p:spPr>
          <a:xfrm>
            <a:off x="2408466" y="129330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04" name="Google Shape;3304;p18"/>
          <p:cNvSpPr txBox="1">
            <a:spLocks noGrp="1"/>
          </p:cNvSpPr>
          <p:nvPr>
            <p:ph type="subTitle" idx="1"/>
          </p:nvPr>
        </p:nvSpPr>
        <p:spPr>
          <a:xfrm>
            <a:off x="1828623" y="2250829"/>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05" name="Google Shape;3305;p18"/>
          <p:cNvSpPr txBox="1">
            <a:spLocks noGrp="1"/>
          </p:cNvSpPr>
          <p:nvPr>
            <p:ph type="title" idx="3"/>
          </p:nvPr>
        </p:nvSpPr>
        <p:spPr>
          <a:xfrm>
            <a:off x="4761774" y="174050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06" name="Google Shape;3306;p18"/>
          <p:cNvSpPr txBox="1">
            <a:spLocks noGrp="1"/>
          </p:cNvSpPr>
          <p:nvPr>
            <p:ph type="title" idx="4" hasCustomPrompt="1"/>
          </p:nvPr>
        </p:nvSpPr>
        <p:spPr>
          <a:xfrm>
            <a:off x="5341617" y="129330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07" name="Google Shape;3307;p18"/>
          <p:cNvSpPr txBox="1">
            <a:spLocks noGrp="1"/>
          </p:cNvSpPr>
          <p:nvPr>
            <p:ph type="subTitle" idx="5"/>
          </p:nvPr>
        </p:nvSpPr>
        <p:spPr>
          <a:xfrm>
            <a:off x="4761774" y="2250829"/>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08" name="Google Shape;3308;p18"/>
          <p:cNvSpPr txBox="1">
            <a:spLocks noGrp="1"/>
          </p:cNvSpPr>
          <p:nvPr>
            <p:ph type="title" idx="6"/>
          </p:nvPr>
        </p:nvSpPr>
        <p:spPr>
          <a:xfrm>
            <a:off x="3294923" y="352990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09" name="Google Shape;3309;p18"/>
          <p:cNvSpPr txBox="1">
            <a:spLocks noGrp="1"/>
          </p:cNvSpPr>
          <p:nvPr>
            <p:ph type="title" idx="7" hasCustomPrompt="1"/>
          </p:nvPr>
        </p:nvSpPr>
        <p:spPr>
          <a:xfrm>
            <a:off x="3874766" y="308270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10" name="Google Shape;3310;p18"/>
          <p:cNvSpPr txBox="1">
            <a:spLocks noGrp="1"/>
          </p:cNvSpPr>
          <p:nvPr>
            <p:ph type="subTitle" idx="8"/>
          </p:nvPr>
        </p:nvSpPr>
        <p:spPr>
          <a:xfrm>
            <a:off x="3294923" y="4040229"/>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1" name="Google Shape;3311;p18"/>
          <p:cNvSpPr txBox="1">
            <a:spLocks noGrp="1"/>
          </p:cNvSpPr>
          <p:nvPr>
            <p:ph type="title" idx="9"/>
          </p:nvPr>
        </p:nvSpPr>
        <p:spPr>
          <a:xfrm>
            <a:off x="712975" y="361250"/>
            <a:ext cx="77175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312"/>
        <p:cNvGrpSpPr/>
        <p:nvPr/>
      </p:nvGrpSpPr>
      <p:grpSpPr>
        <a:xfrm>
          <a:off x="0" y="0"/>
          <a:ext cx="0" cy="0"/>
          <a:chOff x="0" y="0"/>
          <a:chExt cx="0" cy="0"/>
        </a:xfrm>
      </p:grpSpPr>
      <p:sp>
        <p:nvSpPr>
          <p:cNvPr id="3313" name="Google Shape;3313;p19"/>
          <p:cNvSpPr txBox="1">
            <a:spLocks noGrp="1"/>
          </p:cNvSpPr>
          <p:nvPr>
            <p:ph type="title"/>
          </p:nvPr>
        </p:nvSpPr>
        <p:spPr>
          <a:xfrm>
            <a:off x="2111400" y="3559650"/>
            <a:ext cx="4921200" cy="669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314" name="Google Shape;3314;p19"/>
          <p:cNvSpPr txBox="1">
            <a:spLocks noGrp="1"/>
          </p:cNvSpPr>
          <p:nvPr>
            <p:ph type="subTitle" idx="1"/>
          </p:nvPr>
        </p:nvSpPr>
        <p:spPr>
          <a:xfrm>
            <a:off x="2066200" y="1451650"/>
            <a:ext cx="5011500" cy="18795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3315" name="Google Shape;3315;p19"/>
          <p:cNvGrpSpPr/>
          <p:nvPr/>
        </p:nvGrpSpPr>
        <p:grpSpPr>
          <a:xfrm>
            <a:off x="1282958" y="-1174488"/>
            <a:ext cx="7706214" cy="7240993"/>
            <a:chOff x="1282958" y="-1174488"/>
            <a:chExt cx="7706214" cy="7240993"/>
          </a:xfrm>
        </p:grpSpPr>
        <p:grpSp>
          <p:nvGrpSpPr>
            <p:cNvPr id="3316" name="Google Shape;3316;p19"/>
            <p:cNvGrpSpPr/>
            <p:nvPr/>
          </p:nvGrpSpPr>
          <p:grpSpPr>
            <a:xfrm rot="-1329325">
              <a:off x="1543236" y="-810559"/>
              <a:ext cx="2288006" cy="1828313"/>
              <a:chOff x="1340325" y="4148525"/>
              <a:chExt cx="1340250" cy="1070975"/>
            </a:xfrm>
          </p:grpSpPr>
          <p:sp>
            <p:nvSpPr>
              <p:cNvPr id="3317" name="Google Shape;3317;p1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8" name="Google Shape;3418;p19"/>
            <p:cNvGrpSpPr/>
            <p:nvPr/>
          </p:nvGrpSpPr>
          <p:grpSpPr>
            <a:xfrm rot="-10167571">
              <a:off x="6553158" y="4044274"/>
              <a:ext cx="2288085" cy="1828377"/>
              <a:chOff x="1340325" y="4148525"/>
              <a:chExt cx="1340250" cy="1070975"/>
            </a:xfrm>
          </p:grpSpPr>
          <p:sp>
            <p:nvSpPr>
              <p:cNvPr id="3419" name="Google Shape;3419;p1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7">
  <p:cSld name="CUSTOM_1_5_5_1_1">
    <p:spTree>
      <p:nvGrpSpPr>
        <p:cNvPr id="1" name="Shape 4190"/>
        <p:cNvGrpSpPr/>
        <p:nvPr/>
      </p:nvGrpSpPr>
      <p:grpSpPr>
        <a:xfrm>
          <a:off x="0" y="0"/>
          <a:ext cx="0" cy="0"/>
          <a:chOff x="0" y="0"/>
          <a:chExt cx="0" cy="0"/>
        </a:xfrm>
      </p:grpSpPr>
      <p:sp>
        <p:nvSpPr>
          <p:cNvPr id="4191" name="Google Shape;4191;p35"/>
          <p:cNvSpPr/>
          <p:nvPr/>
        </p:nvSpPr>
        <p:spPr>
          <a:xfrm rot="-1145109">
            <a:off x="-650888"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5"/>
          <p:cNvSpPr/>
          <p:nvPr/>
        </p:nvSpPr>
        <p:spPr>
          <a:xfrm rot="1145109" flipH="1">
            <a:off x="8485262"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3" name="Google Shape;4193;p35"/>
          <p:cNvPicPr preferRelativeResize="0"/>
          <p:nvPr/>
        </p:nvPicPr>
        <p:blipFill>
          <a:blip r:embed="rId2">
            <a:alphaModFix/>
          </a:blip>
          <a:stretch>
            <a:fillRect/>
          </a:stretch>
        </p:blipFill>
        <p:spPr>
          <a:xfrm rot="-1376730">
            <a:off x="6346056" y="4105025"/>
            <a:ext cx="826665" cy="1403040"/>
          </a:xfrm>
          <a:prstGeom prst="rect">
            <a:avLst/>
          </a:prstGeom>
          <a:noFill/>
          <a:ln>
            <a:noFill/>
          </a:ln>
        </p:spPr>
      </p:pic>
      <p:pic>
        <p:nvPicPr>
          <p:cNvPr id="4194" name="Google Shape;4194;p35"/>
          <p:cNvPicPr preferRelativeResize="0"/>
          <p:nvPr/>
        </p:nvPicPr>
        <p:blipFill>
          <a:blip r:embed="rId3">
            <a:alphaModFix/>
          </a:blip>
          <a:stretch>
            <a:fillRect/>
          </a:stretch>
        </p:blipFill>
        <p:spPr>
          <a:xfrm rot="1418725">
            <a:off x="2030304" y="4032361"/>
            <a:ext cx="987175" cy="1675478"/>
          </a:xfrm>
          <a:prstGeom prst="rect">
            <a:avLst/>
          </a:prstGeom>
          <a:noFill/>
          <a:ln>
            <a:noFill/>
          </a:ln>
        </p:spPr>
      </p:pic>
      <p:sp>
        <p:nvSpPr>
          <p:cNvPr id="4195" name="Google Shape;4195;p35"/>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1">
  <p:cSld name="BLANK_1_1_1_1_1_1">
    <p:spTree>
      <p:nvGrpSpPr>
        <p:cNvPr id="1" name="Shape 6579"/>
        <p:cNvGrpSpPr/>
        <p:nvPr/>
      </p:nvGrpSpPr>
      <p:grpSpPr>
        <a:xfrm>
          <a:off x="0" y="0"/>
          <a:ext cx="0" cy="0"/>
          <a:chOff x="0" y="0"/>
          <a:chExt cx="0" cy="0"/>
        </a:xfrm>
      </p:grpSpPr>
      <p:sp>
        <p:nvSpPr>
          <p:cNvPr id="6580" name="Google Shape;6580;p55"/>
          <p:cNvSpPr/>
          <p:nvPr/>
        </p:nvSpPr>
        <p:spPr>
          <a:xfrm rot="4841481">
            <a:off x="240658" y="-458581"/>
            <a:ext cx="1575576" cy="1740564"/>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1" name="Google Shape;6581;p55"/>
          <p:cNvGrpSpPr/>
          <p:nvPr/>
        </p:nvGrpSpPr>
        <p:grpSpPr>
          <a:xfrm rot="-2133159" flipH="1">
            <a:off x="7404334" y="506952"/>
            <a:ext cx="2458044" cy="3285464"/>
            <a:chOff x="3520850" y="3816075"/>
            <a:chExt cx="987175" cy="1319475"/>
          </a:xfrm>
        </p:grpSpPr>
        <p:sp>
          <p:nvSpPr>
            <p:cNvPr id="6582" name="Google Shape;6582;p55"/>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55"/>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55"/>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55"/>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55"/>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55"/>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55"/>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55"/>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55"/>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5"/>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55"/>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55"/>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55"/>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55"/>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55"/>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5"/>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55"/>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55"/>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5"/>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55"/>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55"/>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5"/>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55"/>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55"/>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5"/>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5"/>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8" name="Google Shape;6608;p55"/>
          <p:cNvSpPr txBox="1">
            <a:spLocks noGrp="1"/>
          </p:cNvSpPr>
          <p:nvPr>
            <p:ph type="title"/>
          </p:nvPr>
        </p:nvSpPr>
        <p:spPr>
          <a:xfrm>
            <a:off x="1807378" y="1248409"/>
            <a:ext cx="3823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09" name="Google Shape;6609;p55"/>
          <p:cNvSpPr txBox="1">
            <a:spLocks noGrp="1"/>
          </p:cNvSpPr>
          <p:nvPr>
            <p:ph type="subTitle" idx="1"/>
          </p:nvPr>
        </p:nvSpPr>
        <p:spPr>
          <a:xfrm>
            <a:off x="1807378" y="1751377"/>
            <a:ext cx="3823500" cy="55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0" name="Google Shape;6610;p55"/>
          <p:cNvSpPr txBox="1">
            <a:spLocks noGrp="1"/>
          </p:cNvSpPr>
          <p:nvPr>
            <p:ph type="title" idx="2"/>
          </p:nvPr>
        </p:nvSpPr>
        <p:spPr>
          <a:xfrm>
            <a:off x="1807378" y="2395982"/>
            <a:ext cx="3823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11" name="Google Shape;6611;p55"/>
          <p:cNvSpPr txBox="1">
            <a:spLocks noGrp="1"/>
          </p:cNvSpPr>
          <p:nvPr>
            <p:ph type="subTitle" idx="3"/>
          </p:nvPr>
        </p:nvSpPr>
        <p:spPr>
          <a:xfrm>
            <a:off x="1807378" y="2918335"/>
            <a:ext cx="3823500" cy="55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2" name="Google Shape;6612;p55"/>
          <p:cNvSpPr txBox="1">
            <a:spLocks noGrp="1"/>
          </p:cNvSpPr>
          <p:nvPr>
            <p:ph type="title" idx="4"/>
          </p:nvPr>
        </p:nvSpPr>
        <p:spPr>
          <a:xfrm>
            <a:off x="1807374" y="3582323"/>
            <a:ext cx="3823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13" name="Google Shape;6613;p55"/>
          <p:cNvSpPr txBox="1">
            <a:spLocks noGrp="1"/>
          </p:cNvSpPr>
          <p:nvPr>
            <p:ph type="subTitle" idx="5"/>
          </p:nvPr>
        </p:nvSpPr>
        <p:spPr>
          <a:xfrm>
            <a:off x="1807374" y="4085292"/>
            <a:ext cx="3823500" cy="55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4" name="Google Shape;6614;p55"/>
          <p:cNvSpPr txBox="1">
            <a:spLocks noGrp="1"/>
          </p:cNvSpPr>
          <p:nvPr>
            <p:ph type="title" idx="6"/>
          </p:nvPr>
        </p:nvSpPr>
        <p:spPr>
          <a:xfrm>
            <a:off x="636225" y="361250"/>
            <a:ext cx="7794300" cy="61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1">
  <p:cSld name="BLANK_1_1_1_1_1_1_1_2">
    <p:spTree>
      <p:nvGrpSpPr>
        <p:cNvPr id="1" name="Shape 6851"/>
        <p:cNvGrpSpPr/>
        <p:nvPr/>
      </p:nvGrpSpPr>
      <p:grpSpPr>
        <a:xfrm>
          <a:off x="0" y="0"/>
          <a:ext cx="0" cy="0"/>
          <a:chOff x="0" y="0"/>
          <a:chExt cx="0" cy="0"/>
        </a:xfrm>
      </p:grpSpPr>
      <p:sp>
        <p:nvSpPr>
          <p:cNvPr id="6852" name="Google Shape;6852;p57"/>
          <p:cNvSpPr/>
          <p:nvPr/>
        </p:nvSpPr>
        <p:spPr>
          <a:xfrm>
            <a:off x="7324900" y="1976175"/>
            <a:ext cx="1964887" cy="1178920"/>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3" name="Google Shape;6853;p57"/>
          <p:cNvGrpSpPr/>
          <p:nvPr/>
        </p:nvGrpSpPr>
        <p:grpSpPr>
          <a:xfrm>
            <a:off x="7779094" y="-249222"/>
            <a:ext cx="1131204" cy="2092835"/>
            <a:chOff x="641150" y="2458325"/>
            <a:chExt cx="445900" cy="824925"/>
          </a:xfrm>
        </p:grpSpPr>
        <p:sp>
          <p:nvSpPr>
            <p:cNvPr id="6854" name="Google Shape;6854;p57"/>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57"/>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57"/>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57"/>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57"/>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57"/>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57"/>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1" name="Google Shape;6861;p57"/>
          <p:cNvSpPr/>
          <p:nvPr/>
        </p:nvSpPr>
        <p:spPr>
          <a:xfrm flipH="1">
            <a:off x="8079186" y="3422899"/>
            <a:ext cx="942015" cy="185891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62" name="Google Shape;6862;p57"/>
          <p:cNvPicPr preferRelativeResize="0"/>
          <p:nvPr/>
        </p:nvPicPr>
        <p:blipFill>
          <a:blip r:embed="rId2">
            <a:alphaModFix/>
          </a:blip>
          <a:stretch>
            <a:fillRect/>
          </a:stretch>
        </p:blipFill>
        <p:spPr>
          <a:xfrm>
            <a:off x="202750" y="4167846"/>
            <a:ext cx="1269223" cy="1917023"/>
          </a:xfrm>
          <a:prstGeom prst="rect">
            <a:avLst/>
          </a:prstGeom>
          <a:noFill/>
          <a:ln>
            <a:noFill/>
          </a:ln>
        </p:spPr>
      </p:pic>
      <p:pic>
        <p:nvPicPr>
          <p:cNvPr id="6863" name="Google Shape;6863;p57"/>
          <p:cNvPicPr preferRelativeResize="0"/>
          <p:nvPr/>
        </p:nvPicPr>
        <p:blipFill>
          <a:blip r:embed="rId3">
            <a:alphaModFix/>
          </a:blip>
          <a:stretch>
            <a:fillRect/>
          </a:stretch>
        </p:blipFill>
        <p:spPr>
          <a:xfrm>
            <a:off x="2529582" y="4167856"/>
            <a:ext cx="1199996" cy="2036674"/>
          </a:xfrm>
          <a:prstGeom prst="rect">
            <a:avLst/>
          </a:prstGeom>
          <a:noFill/>
          <a:ln>
            <a:noFill/>
          </a:ln>
        </p:spPr>
      </p:pic>
      <p:pic>
        <p:nvPicPr>
          <p:cNvPr id="6864" name="Google Shape;6864;p57"/>
          <p:cNvPicPr preferRelativeResize="0"/>
          <p:nvPr/>
        </p:nvPicPr>
        <p:blipFill>
          <a:blip r:embed="rId4">
            <a:alphaModFix/>
          </a:blip>
          <a:stretch>
            <a:fillRect/>
          </a:stretch>
        </p:blipFill>
        <p:spPr>
          <a:xfrm>
            <a:off x="1374597" y="4167825"/>
            <a:ext cx="1199996" cy="2036701"/>
          </a:xfrm>
          <a:prstGeom prst="rect">
            <a:avLst/>
          </a:prstGeom>
          <a:noFill/>
          <a:ln>
            <a:noFill/>
          </a:ln>
        </p:spPr>
      </p:pic>
      <p:pic>
        <p:nvPicPr>
          <p:cNvPr id="6865" name="Google Shape;6865;p57"/>
          <p:cNvPicPr preferRelativeResize="0"/>
          <p:nvPr/>
        </p:nvPicPr>
        <p:blipFill>
          <a:blip r:embed="rId5">
            <a:alphaModFix/>
          </a:blip>
          <a:stretch>
            <a:fillRect/>
          </a:stretch>
        </p:blipFill>
        <p:spPr>
          <a:xfrm>
            <a:off x="3794500" y="4167825"/>
            <a:ext cx="1233032" cy="2092826"/>
          </a:xfrm>
          <a:prstGeom prst="rect">
            <a:avLst/>
          </a:prstGeom>
          <a:noFill/>
          <a:ln>
            <a:noFill/>
          </a:ln>
        </p:spPr>
      </p:pic>
      <p:pic>
        <p:nvPicPr>
          <p:cNvPr id="6866" name="Google Shape;6866;p57"/>
          <p:cNvPicPr preferRelativeResize="0"/>
          <p:nvPr/>
        </p:nvPicPr>
        <p:blipFill>
          <a:blip r:embed="rId6">
            <a:alphaModFix/>
          </a:blip>
          <a:stretch>
            <a:fillRect/>
          </a:stretch>
        </p:blipFill>
        <p:spPr>
          <a:xfrm>
            <a:off x="5092452" y="4196915"/>
            <a:ext cx="1095228" cy="1858899"/>
          </a:xfrm>
          <a:prstGeom prst="rect">
            <a:avLst/>
          </a:prstGeom>
          <a:noFill/>
          <a:ln>
            <a:noFill/>
          </a:ln>
        </p:spPr>
      </p:pic>
      <p:sp>
        <p:nvSpPr>
          <p:cNvPr id="6867" name="Google Shape;6867;p57"/>
          <p:cNvSpPr txBox="1">
            <a:spLocks noGrp="1"/>
          </p:cNvSpPr>
          <p:nvPr>
            <p:ph type="title"/>
          </p:nvPr>
        </p:nvSpPr>
        <p:spPr>
          <a:xfrm>
            <a:off x="720011" y="1582202"/>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68" name="Google Shape;6868;p57"/>
          <p:cNvSpPr txBox="1">
            <a:spLocks noGrp="1"/>
          </p:cNvSpPr>
          <p:nvPr>
            <p:ph type="subTitle" idx="1"/>
          </p:nvPr>
        </p:nvSpPr>
        <p:spPr>
          <a:xfrm>
            <a:off x="719999" y="1959634"/>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69" name="Google Shape;6869;p57"/>
          <p:cNvSpPr txBox="1">
            <a:spLocks noGrp="1"/>
          </p:cNvSpPr>
          <p:nvPr>
            <p:ph type="title" idx="2"/>
          </p:nvPr>
        </p:nvSpPr>
        <p:spPr>
          <a:xfrm>
            <a:off x="3259904" y="1582202"/>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0" name="Google Shape;6870;p57"/>
          <p:cNvSpPr txBox="1">
            <a:spLocks noGrp="1"/>
          </p:cNvSpPr>
          <p:nvPr>
            <p:ph type="subTitle" idx="3"/>
          </p:nvPr>
        </p:nvSpPr>
        <p:spPr>
          <a:xfrm>
            <a:off x="3259900" y="1959634"/>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1" name="Google Shape;6871;p57"/>
          <p:cNvSpPr txBox="1">
            <a:spLocks noGrp="1"/>
          </p:cNvSpPr>
          <p:nvPr>
            <p:ph type="title" idx="4"/>
          </p:nvPr>
        </p:nvSpPr>
        <p:spPr>
          <a:xfrm>
            <a:off x="720011" y="3054153"/>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2" name="Google Shape;6872;p57"/>
          <p:cNvSpPr txBox="1">
            <a:spLocks noGrp="1"/>
          </p:cNvSpPr>
          <p:nvPr>
            <p:ph type="subTitle" idx="5"/>
          </p:nvPr>
        </p:nvSpPr>
        <p:spPr>
          <a:xfrm>
            <a:off x="719999" y="3443516"/>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3" name="Google Shape;6873;p57"/>
          <p:cNvSpPr txBox="1">
            <a:spLocks noGrp="1"/>
          </p:cNvSpPr>
          <p:nvPr>
            <p:ph type="title" idx="6"/>
          </p:nvPr>
        </p:nvSpPr>
        <p:spPr>
          <a:xfrm>
            <a:off x="3259900" y="3054153"/>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4" name="Google Shape;6874;p57"/>
          <p:cNvSpPr txBox="1">
            <a:spLocks noGrp="1"/>
          </p:cNvSpPr>
          <p:nvPr>
            <p:ph type="subTitle" idx="7"/>
          </p:nvPr>
        </p:nvSpPr>
        <p:spPr>
          <a:xfrm>
            <a:off x="3259900" y="3443516"/>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5" name="Google Shape;6875;p57"/>
          <p:cNvSpPr txBox="1">
            <a:spLocks noGrp="1"/>
          </p:cNvSpPr>
          <p:nvPr>
            <p:ph type="title" idx="8"/>
          </p:nvPr>
        </p:nvSpPr>
        <p:spPr>
          <a:xfrm>
            <a:off x="720000" y="361250"/>
            <a:ext cx="7704000" cy="6879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79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_1_1_1_1">
    <p:spTree>
      <p:nvGrpSpPr>
        <p:cNvPr id="1" name="Shape 7927"/>
        <p:cNvGrpSpPr/>
        <p:nvPr/>
      </p:nvGrpSpPr>
      <p:grpSpPr>
        <a:xfrm>
          <a:off x="0" y="0"/>
          <a:ext cx="0" cy="0"/>
          <a:chOff x="0" y="0"/>
          <a:chExt cx="0" cy="0"/>
        </a:xfrm>
      </p:grpSpPr>
      <p:grpSp>
        <p:nvGrpSpPr>
          <p:cNvPr id="7928" name="Google Shape;7928;p67"/>
          <p:cNvGrpSpPr/>
          <p:nvPr/>
        </p:nvGrpSpPr>
        <p:grpSpPr>
          <a:xfrm>
            <a:off x="67748" y="-489553"/>
            <a:ext cx="7883759" cy="7813846"/>
            <a:chOff x="67748" y="-489553"/>
            <a:chExt cx="7883759" cy="7813846"/>
          </a:xfrm>
        </p:grpSpPr>
        <p:grpSp>
          <p:nvGrpSpPr>
            <p:cNvPr id="7929" name="Google Shape;7929;p67"/>
            <p:cNvGrpSpPr/>
            <p:nvPr/>
          </p:nvGrpSpPr>
          <p:grpSpPr>
            <a:xfrm>
              <a:off x="6899838" y="3866133"/>
              <a:ext cx="1051667" cy="3458160"/>
              <a:chOff x="6772950" y="1141500"/>
              <a:chExt cx="372575" cy="1225125"/>
            </a:xfrm>
          </p:grpSpPr>
          <p:sp>
            <p:nvSpPr>
              <p:cNvPr id="7930" name="Google Shape;7930;p67"/>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67"/>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67"/>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67"/>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67"/>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67"/>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67"/>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67"/>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67"/>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67"/>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67"/>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67"/>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67"/>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67"/>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67"/>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67"/>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67"/>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67"/>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67"/>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67"/>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67"/>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67"/>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67"/>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67"/>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67"/>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67"/>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67"/>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67"/>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67"/>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67"/>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67"/>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1" name="Google Shape;7961;p67"/>
            <p:cNvGrpSpPr/>
            <p:nvPr/>
          </p:nvGrpSpPr>
          <p:grpSpPr>
            <a:xfrm rot="10800000" flipH="1">
              <a:off x="67748" y="3072341"/>
              <a:ext cx="1805257" cy="2490022"/>
              <a:chOff x="2763875" y="3698500"/>
              <a:chExt cx="1288825" cy="1777825"/>
            </a:xfrm>
          </p:grpSpPr>
          <p:sp>
            <p:nvSpPr>
              <p:cNvPr id="7962" name="Google Shape;7962;p67"/>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67"/>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67"/>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67"/>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67"/>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67"/>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67"/>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67"/>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67"/>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67"/>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67"/>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67"/>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67"/>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67"/>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67"/>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67"/>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67"/>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67"/>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67"/>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67"/>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67"/>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67"/>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67"/>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67"/>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67"/>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67"/>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67"/>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67"/>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67"/>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67"/>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67"/>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67"/>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67"/>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67"/>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67"/>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67"/>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67"/>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67"/>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67"/>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67"/>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67"/>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67"/>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67"/>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67"/>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67"/>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7"/>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7"/>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7"/>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7"/>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7"/>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7"/>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7"/>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7"/>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7"/>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7"/>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7"/>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7"/>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7"/>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7"/>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7"/>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7"/>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7"/>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7"/>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7"/>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7"/>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7"/>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7"/>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7"/>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7"/>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7"/>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7"/>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7"/>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7"/>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7"/>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7"/>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7"/>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7"/>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7"/>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7"/>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7"/>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7"/>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7"/>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7"/>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7"/>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7"/>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7"/>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7"/>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7"/>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7"/>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7"/>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67"/>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67"/>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67"/>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67"/>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7"/>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67"/>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67"/>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7"/>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7"/>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7"/>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7"/>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7"/>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7"/>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7"/>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7"/>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7"/>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7"/>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7"/>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7"/>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7"/>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7"/>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7"/>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7"/>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7"/>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7"/>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7" name="Google Shape;8077;p67"/>
            <p:cNvGrpSpPr/>
            <p:nvPr/>
          </p:nvGrpSpPr>
          <p:grpSpPr>
            <a:xfrm>
              <a:off x="5663566" y="-489553"/>
              <a:ext cx="2287941" cy="1828261"/>
              <a:chOff x="1340325" y="4148525"/>
              <a:chExt cx="1340250" cy="1070975"/>
            </a:xfrm>
          </p:grpSpPr>
          <p:sp>
            <p:nvSpPr>
              <p:cNvPr id="8078" name="Google Shape;8078;p6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6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6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6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6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6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6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6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6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6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6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6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6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6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6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6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6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6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6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6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6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6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6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6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6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6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6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6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6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6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6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6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6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6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6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6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6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6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6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_1_1_1_1_1">
    <p:spTree>
      <p:nvGrpSpPr>
        <p:cNvPr id="1" name="Shape 8179"/>
        <p:cNvGrpSpPr/>
        <p:nvPr/>
      </p:nvGrpSpPr>
      <p:grpSpPr>
        <a:xfrm>
          <a:off x="0" y="0"/>
          <a:ext cx="0" cy="0"/>
          <a:chOff x="0" y="0"/>
          <a:chExt cx="0" cy="0"/>
        </a:xfrm>
      </p:grpSpPr>
      <p:grpSp>
        <p:nvGrpSpPr>
          <p:cNvPr id="8180" name="Google Shape;8180;p68"/>
          <p:cNvGrpSpPr/>
          <p:nvPr/>
        </p:nvGrpSpPr>
        <p:grpSpPr>
          <a:xfrm>
            <a:off x="151771" y="-257177"/>
            <a:ext cx="811315" cy="1500951"/>
            <a:chOff x="641150" y="2458325"/>
            <a:chExt cx="445900" cy="824925"/>
          </a:xfrm>
        </p:grpSpPr>
        <p:sp>
          <p:nvSpPr>
            <p:cNvPr id="8181" name="Google Shape;8181;p68"/>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68"/>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68"/>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68"/>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68"/>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68"/>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68"/>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8" name="Google Shape;8188;p68"/>
          <p:cNvGrpSpPr/>
          <p:nvPr/>
        </p:nvGrpSpPr>
        <p:grpSpPr>
          <a:xfrm rot="-3675463">
            <a:off x="8326107" y="4033121"/>
            <a:ext cx="655308" cy="1293190"/>
            <a:chOff x="1130950" y="3191075"/>
            <a:chExt cx="359150" cy="708750"/>
          </a:xfrm>
        </p:grpSpPr>
        <p:sp>
          <p:nvSpPr>
            <p:cNvPr id="8189" name="Google Shape;8189;p68"/>
            <p:cNvSpPr/>
            <p:nvPr/>
          </p:nvSpPr>
          <p:spPr>
            <a:xfrm>
              <a:off x="1130950" y="3191075"/>
              <a:ext cx="359150" cy="70875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68"/>
            <p:cNvSpPr/>
            <p:nvPr/>
          </p:nvSpPr>
          <p:spPr>
            <a:xfrm>
              <a:off x="1230450" y="3705100"/>
              <a:ext cx="2625" cy="2600"/>
            </a:xfrm>
            <a:custGeom>
              <a:avLst/>
              <a:gdLst/>
              <a:ahLst/>
              <a:cxnLst/>
              <a:rect l="l" t="t" r="r" b="b"/>
              <a:pathLst>
                <a:path w="105" h="104" extrusionOk="0">
                  <a:moveTo>
                    <a:pt x="105" y="0"/>
                  </a:moveTo>
                  <a:cubicBezTo>
                    <a:pt x="105" y="104"/>
                    <a:pt x="105" y="104"/>
                    <a:pt x="1" y="104"/>
                  </a:cubicBezTo>
                  <a:lnTo>
                    <a:pt x="105" y="104"/>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68"/>
            <p:cNvSpPr/>
            <p:nvPr/>
          </p:nvSpPr>
          <p:spPr>
            <a:xfrm>
              <a:off x="1135700" y="3837500"/>
              <a:ext cx="16250" cy="38300"/>
            </a:xfrm>
            <a:custGeom>
              <a:avLst/>
              <a:gdLst/>
              <a:ahLst/>
              <a:cxnLst/>
              <a:rect l="l" t="t" r="r" b="b"/>
              <a:pathLst>
                <a:path w="650" h="1532" extrusionOk="0">
                  <a:moveTo>
                    <a:pt x="1" y="0"/>
                  </a:moveTo>
                  <a:cubicBezTo>
                    <a:pt x="172" y="323"/>
                    <a:pt x="329" y="647"/>
                    <a:pt x="442" y="960"/>
                  </a:cubicBezTo>
                  <a:lnTo>
                    <a:pt x="442" y="960"/>
                  </a:lnTo>
                  <a:cubicBezTo>
                    <a:pt x="437" y="627"/>
                    <a:pt x="333" y="228"/>
                    <a:pt x="131" y="0"/>
                  </a:cubicBezTo>
                  <a:close/>
                  <a:moveTo>
                    <a:pt x="442" y="960"/>
                  </a:moveTo>
                  <a:lnTo>
                    <a:pt x="442" y="960"/>
                  </a:lnTo>
                  <a:cubicBezTo>
                    <a:pt x="442" y="969"/>
                    <a:pt x="442" y="978"/>
                    <a:pt x="442" y="987"/>
                  </a:cubicBezTo>
                  <a:cubicBezTo>
                    <a:pt x="442" y="1054"/>
                    <a:pt x="485" y="1121"/>
                    <a:pt x="516" y="1188"/>
                  </a:cubicBezTo>
                  <a:lnTo>
                    <a:pt x="516" y="1188"/>
                  </a:lnTo>
                  <a:cubicBezTo>
                    <a:pt x="494" y="1113"/>
                    <a:pt x="469" y="1037"/>
                    <a:pt x="442" y="960"/>
                  </a:cubicBezTo>
                  <a:close/>
                  <a:moveTo>
                    <a:pt x="516" y="1188"/>
                  </a:moveTo>
                  <a:cubicBezTo>
                    <a:pt x="527" y="1225"/>
                    <a:pt x="537" y="1262"/>
                    <a:pt x="546" y="1298"/>
                  </a:cubicBezTo>
                  <a:cubicBezTo>
                    <a:pt x="546" y="1261"/>
                    <a:pt x="533" y="1225"/>
                    <a:pt x="516" y="1188"/>
                  </a:cubicBezTo>
                  <a:close/>
                  <a:moveTo>
                    <a:pt x="546" y="1298"/>
                  </a:moveTo>
                  <a:cubicBezTo>
                    <a:pt x="546" y="1402"/>
                    <a:pt x="650" y="1402"/>
                    <a:pt x="650" y="1532"/>
                  </a:cubicBezTo>
                  <a:cubicBezTo>
                    <a:pt x="650" y="1402"/>
                    <a:pt x="650" y="1298"/>
                    <a:pt x="546" y="129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68"/>
            <p:cNvSpPr/>
            <p:nvPr/>
          </p:nvSpPr>
          <p:spPr>
            <a:xfrm>
              <a:off x="1262925" y="3324125"/>
              <a:ext cx="2600" cy="13000"/>
            </a:xfrm>
            <a:custGeom>
              <a:avLst/>
              <a:gdLst/>
              <a:ahLst/>
              <a:cxnLst/>
              <a:rect l="l" t="t" r="r" b="b"/>
              <a:pathLst>
                <a:path w="104" h="520" extrusionOk="0">
                  <a:moveTo>
                    <a:pt x="0" y="0"/>
                  </a:moveTo>
                  <a:lnTo>
                    <a:pt x="0" y="0"/>
                  </a:lnTo>
                  <a:cubicBezTo>
                    <a:pt x="0" y="208"/>
                    <a:pt x="104" y="312"/>
                    <a:pt x="104" y="519"/>
                  </a:cubicBezTo>
                  <a:cubicBezTo>
                    <a:pt x="104" y="312"/>
                    <a:pt x="0"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68"/>
            <p:cNvSpPr/>
            <p:nvPr/>
          </p:nvSpPr>
          <p:spPr>
            <a:xfrm>
              <a:off x="1220075" y="3705100"/>
              <a:ext cx="2625" cy="2600"/>
            </a:xfrm>
            <a:custGeom>
              <a:avLst/>
              <a:gdLst/>
              <a:ahLst/>
              <a:cxnLst/>
              <a:rect l="l" t="t" r="r" b="b"/>
              <a:pathLst>
                <a:path w="105" h="104" extrusionOk="0">
                  <a:moveTo>
                    <a:pt x="104" y="0"/>
                  </a:moveTo>
                  <a:lnTo>
                    <a:pt x="1"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68"/>
            <p:cNvSpPr/>
            <p:nvPr/>
          </p:nvSpPr>
          <p:spPr>
            <a:xfrm>
              <a:off x="1222675" y="3694050"/>
              <a:ext cx="21450" cy="19500"/>
            </a:xfrm>
            <a:custGeom>
              <a:avLst/>
              <a:gdLst/>
              <a:ahLst/>
              <a:cxnLst/>
              <a:rect l="l" t="t" r="r" b="b"/>
              <a:pathLst>
                <a:path w="858" h="780" extrusionOk="0">
                  <a:moveTo>
                    <a:pt x="857" y="1"/>
                  </a:moveTo>
                  <a:lnTo>
                    <a:pt x="857" y="1"/>
                  </a:lnTo>
                  <a:cubicBezTo>
                    <a:pt x="778" y="50"/>
                    <a:pt x="714" y="111"/>
                    <a:pt x="652" y="173"/>
                  </a:cubicBezTo>
                  <a:lnTo>
                    <a:pt x="652" y="173"/>
                  </a:lnTo>
                  <a:cubicBezTo>
                    <a:pt x="718" y="113"/>
                    <a:pt x="785" y="55"/>
                    <a:pt x="857" y="1"/>
                  </a:cubicBezTo>
                  <a:close/>
                  <a:moveTo>
                    <a:pt x="652" y="173"/>
                  </a:moveTo>
                  <a:cubicBezTo>
                    <a:pt x="598" y="222"/>
                    <a:pt x="546" y="273"/>
                    <a:pt x="494" y="325"/>
                  </a:cubicBezTo>
                  <a:lnTo>
                    <a:pt x="494" y="325"/>
                  </a:lnTo>
                  <a:cubicBezTo>
                    <a:pt x="550" y="277"/>
                    <a:pt x="600" y="225"/>
                    <a:pt x="652" y="173"/>
                  </a:cubicBezTo>
                  <a:close/>
                  <a:moveTo>
                    <a:pt x="494" y="325"/>
                  </a:moveTo>
                  <a:cubicBezTo>
                    <a:pt x="441" y="370"/>
                    <a:pt x="382" y="411"/>
                    <a:pt x="312" y="442"/>
                  </a:cubicBezTo>
                  <a:cubicBezTo>
                    <a:pt x="208" y="546"/>
                    <a:pt x="104" y="650"/>
                    <a:pt x="0" y="780"/>
                  </a:cubicBezTo>
                  <a:cubicBezTo>
                    <a:pt x="181" y="644"/>
                    <a:pt x="336" y="482"/>
                    <a:pt x="494" y="32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5" name="Google Shape;8195;p68"/>
          <p:cNvPicPr preferRelativeResize="0"/>
          <p:nvPr/>
        </p:nvPicPr>
        <p:blipFill>
          <a:blip r:embed="rId2">
            <a:alphaModFix/>
          </a:blip>
          <a:stretch>
            <a:fillRect/>
          </a:stretch>
        </p:blipFill>
        <p:spPr>
          <a:xfrm rot="10800000">
            <a:off x="963086" y="-148422"/>
            <a:ext cx="979395" cy="1662260"/>
          </a:xfrm>
          <a:prstGeom prst="rect">
            <a:avLst/>
          </a:prstGeom>
          <a:noFill/>
          <a:ln>
            <a:noFill/>
          </a:ln>
        </p:spPr>
      </p:pic>
      <p:pic>
        <p:nvPicPr>
          <p:cNvPr id="8196" name="Google Shape;8196;p68"/>
          <p:cNvPicPr preferRelativeResize="0"/>
          <p:nvPr/>
        </p:nvPicPr>
        <p:blipFill>
          <a:blip r:embed="rId3">
            <a:alphaModFix/>
          </a:blip>
          <a:stretch>
            <a:fillRect/>
          </a:stretch>
        </p:blipFill>
        <p:spPr>
          <a:xfrm>
            <a:off x="288689" y="3191702"/>
            <a:ext cx="1100558" cy="1662264"/>
          </a:xfrm>
          <a:prstGeom prst="rect">
            <a:avLst/>
          </a:prstGeom>
          <a:noFill/>
          <a:ln>
            <a:noFill/>
          </a:ln>
        </p:spPr>
      </p:pic>
      <p:pic>
        <p:nvPicPr>
          <p:cNvPr id="8197" name="Google Shape;8197;p68"/>
          <p:cNvPicPr preferRelativeResize="0"/>
          <p:nvPr/>
        </p:nvPicPr>
        <p:blipFill>
          <a:blip r:embed="rId4">
            <a:alphaModFix/>
          </a:blip>
          <a:stretch>
            <a:fillRect/>
          </a:stretch>
        </p:blipFill>
        <p:spPr>
          <a:xfrm>
            <a:off x="1033349" y="173224"/>
            <a:ext cx="838867" cy="338604"/>
          </a:xfrm>
          <a:prstGeom prst="rect">
            <a:avLst/>
          </a:prstGeom>
          <a:noFill/>
          <a:ln>
            <a:noFill/>
          </a:ln>
        </p:spPr>
      </p:pic>
      <p:pic>
        <p:nvPicPr>
          <p:cNvPr id="8198" name="Google Shape;8198;p68"/>
          <p:cNvPicPr preferRelativeResize="0"/>
          <p:nvPr/>
        </p:nvPicPr>
        <p:blipFill>
          <a:blip r:embed="rId5">
            <a:alphaModFix/>
          </a:blip>
          <a:stretch>
            <a:fillRect/>
          </a:stretch>
        </p:blipFill>
        <p:spPr>
          <a:xfrm rot="5400000">
            <a:off x="529754" y="4164867"/>
            <a:ext cx="349236" cy="888597"/>
          </a:xfrm>
          <a:prstGeom prst="rect">
            <a:avLst/>
          </a:prstGeom>
          <a:noFill/>
          <a:ln>
            <a:noFill/>
          </a:ln>
        </p:spPr>
      </p:pic>
      <p:grpSp>
        <p:nvGrpSpPr>
          <p:cNvPr id="8199" name="Google Shape;8199;p68"/>
          <p:cNvGrpSpPr/>
          <p:nvPr/>
        </p:nvGrpSpPr>
        <p:grpSpPr>
          <a:xfrm rot="-1247405">
            <a:off x="7289968" y="-302050"/>
            <a:ext cx="2989820" cy="3961438"/>
            <a:chOff x="1571200" y="2227500"/>
            <a:chExt cx="1814675" cy="2404400"/>
          </a:xfrm>
        </p:grpSpPr>
        <p:sp>
          <p:nvSpPr>
            <p:cNvPr id="8200" name="Google Shape;8200;p6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6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6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6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6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6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6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6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6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6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6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6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6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6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6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6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6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6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6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6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6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6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6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6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6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6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6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6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6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6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6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6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6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6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6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6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6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6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6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6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6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6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6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6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6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6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6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6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6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6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6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6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6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6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6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6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6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6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6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6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6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6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6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6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6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6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6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6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6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6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6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6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6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6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6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6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6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6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6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6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6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6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6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6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6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6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6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6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6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6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6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6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6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6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6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6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6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6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6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6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6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6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6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6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6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6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6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6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6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6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6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6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6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6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6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6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6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6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6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6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6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6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6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6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6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6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6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6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6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6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6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6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6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6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6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6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6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6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6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6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6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6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6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6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6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6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6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6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6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6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6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6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6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6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6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6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6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6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6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6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6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6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6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6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6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6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6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6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6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6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6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6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6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6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6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6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6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6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6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6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6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6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6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6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6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6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6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6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6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6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500" y="445025"/>
            <a:ext cx="7704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1pPr>
            <a:lvl2pPr lvl="1">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2pPr>
            <a:lvl3pPr lvl="2">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3pPr>
            <a:lvl4pPr lvl="3">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4pPr>
            <a:lvl5pPr lvl="4">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5pPr>
            <a:lvl6pPr lvl="5">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6pPr>
            <a:lvl7pPr lvl="6">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7pPr>
            <a:lvl8pPr lvl="7">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8pPr>
            <a:lvl9pPr lvl="8">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9500" y="1152475"/>
            <a:ext cx="77049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81" r:id="rId4"/>
    <p:sldLayoutId id="2147483701" r:id="rId5"/>
    <p:sldLayoutId id="2147483703" r:id="rId6"/>
    <p:sldLayoutId id="2147483712" r:id="rId7"/>
    <p:sldLayoutId id="2147483713" r:id="rId8"/>
    <p:sldLayoutId id="2147483714" r:id="rId9"/>
    <p:sldLayoutId id="2147483715"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57"/>
        <p:cNvGrpSpPr/>
        <p:nvPr/>
      </p:nvGrpSpPr>
      <p:grpSpPr>
        <a:xfrm>
          <a:off x="0" y="0"/>
          <a:ext cx="0" cy="0"/>
          <a:chOff x="0" y="0"/>
          <a:chExt cx="0" cy="0"/>
        </a:xfrm>
      </p:grpSpPr>
      <p:grpSp>
        <p:nvGrpSpPr>
          <p:cNvPr id="8861" name="Google Shape;8861;p83"/>
          <p:cNvGrpSpPr/>
          <p:nvPr/>
        </p:nvGrpSpPr>
        <p:grpSpPr>
          <a:xfrm>
            <a:off x="7556696" y="-276466"/>
            <a:ext cx="1878616" cy="2848216"/>
            <a:chOff x="7077725" y="912622"/>
            <a:chExt cx="1878616" cy="2848216"/>
          </a:xfrm>
        </p:grpSpPr>
        <p:pic>
          <p:nvPicPr>
            <p:cNvPr id="8862" name="Google Shape;8862;p83"/>
            <p:cNvPicPr preferRelativeResize="0"/>
            <p:nvPr/>
          </p:nvPicPr>
          <p:blipFill>
            <a:blip r:embed="rId3">
              <a:alphaModFix/>
            </a:blip>
            <a:stretch>
              <a:fillRect/>
            </a:stretch>
          </p:blipFill>
          <p:spPr>
            <a:xfrm flipH="1">
              <a:off x="7077725" y="912622"/>
              <a:ext cx="1878616" cy="2848216"/>
            </a:xfrm>
            <a:prstGeom prst="rect">
              <a:avLst/>
            </a:prstGeom>
            <a:noFill/>
            <a:ln>
              <a:noFill/>
            </a:ln>
          </p:spPr>
        </p:pic>
        <p:pic>
          <p:nvPicPr>
            <p:cNvPr id="8863" name="Google Shape;8863;p83"/>
            <p:cNvPicPr preferRelativeResize="0"/>
            <p:nvPr/>
          </p:nvPicPr>
          <p:blipFill>
            <a:blip r:embed="rId4">
              <a:alphaModFix/>
            </a:blip>
            <a:stretch>
              <a:fillRect/>
            </a:stretch>
          </p:blipFill>
          <p:spPr>
            <a:xfrm rot="-5400000" flipH="1">
              <a:off x="7844024" y="2498234"/>
              <a:ext cx="346013" cy="875625"/>
            </a:xfrm>
            <a:prstGeom prst="rect">
              <a:avLst/>
            </a:prstGeom>
            <a:noFill/>
            <a:ln>
              <a:noFill/>
            </a:ln>
          </p:spPr>
        </p:pic>
      </p:grpSp>
      <p:grpSp>
        <p:nvGrpSpPr>
          <p:cNvPr id="8864" name="Google Shape;8864;p83"/>
          <p:cNvGrpSpPr/>
          <p:nvPr/>
        </p:nvGrpSpPr>
        <p:grpSpPr>
          <a:xfrm>
            <a:off x="-712948" y="2183826"/>
            <a:ext cx="2940553" cy="3538923"/>
            <a:chOff x="-292614" y="567292"/>
            <a:chExt cx="2940553" cy="3538923"/>
          </a:xfrm>
        </p:grpSpPr>
        <p:pic>
          <p:nvPicPr>
            <p:cNvPr id="8865" name="Google Shape;8865;p83"/>
            <p:cNvPicPr preferRelativeResize="0"/>
            <p:nvPr/>
          </p:nvPicPr>
          <p:blipFill>
            <a:blip r:embed="rId5">
              <a:alphaModFix/>
            </a:blip>
            <a:stretch>
              <a:fillRect/>
            </a:stretch>
          </p:blipFill>
          <p:spPr>
            <a:xfrm rot="-1245762">
              <a:off x="179186" y="822937"/>
              <a:ext cx="1996952" cy="3027631"/>
            </a:xfrm>
            <a:prstGeom prst="rect">
              <a:avLst/>
            </a:prstGeom>
            <a:noFill/>
            <a:ln>
              <a:noFill/>
            </a:ln>
          </p:spPr>
        </p:pic>
        <p:pic>
          <p:nvPicPr>
            <p:cNvPr id="8866" name="Google Shape;8866;p83"/>
            <p:cNvPicPr preferRelativeResize="0"/>
            <p:nvPr/>
          </p:nvPicPr>
          <p:blipFill>
            <a:blip r:embed="rId4">
              <a:alphaModFix/>
            </a:blip>
            <a:stretch>
              <a:fillRect/>
            </a:stretch>
          </p:blipFill>
          <p:spPr>
            <a:xfrm rot="-5400000" flipH="1">
              <a:off x="946704" y="2498234"/>
              <a:ext cx="346013" cy="875625"/>
            </a:xfrm>
            <a:prstGeom prst="rect">
              <a:avLst/>
            </a:prstGeom>
            <a:noFill/>
            <a:ln>
              <a:noFill/>
            </a:ln>
          </p:spPr>
        </p:pic>
      </p:grpSp>
      <p:sp>
        <p:nvSpPr>
          <p:cNvPr id="6" name="TextBox 5">
            <a:extLst>
              <a:ext uri="{FF2B5EF4-FFF2-40B4-BE49-F238E27FC236}">
                <a16:creationId xmlns:a16="http://schemas.microsoft.com/office/drawing/2014/main" id="{105F94F0-E816-670D-FCAC-09245D0B08BF}"/>
              </a:ext>
            </a:extLst>
          </p:cNvPr>
          <p:cNvSpPr txBox="1"/>
          <p:nvPr/>
        </p:nvSpPr>
        <p:spPr>
          <a:xfrm>
            <a:off x="605971" y="1659288"/>
            <a:ext cx="7932057" cy="1824923"/>
          </a:xfrm>
          <a:prstGeom prst="rect">
            <a:avLst/>
          </a:prstGeom>
          <a:noFill/>
        </p:spPr>
        <p:txBody>
          <a:bodyPr wrap="square" rtlCol="0">
            <a:spAutoFit/>
          </a:bodyPr>
          <a:lstStyle/>
          <a:p>
            <a:pPr algn="ctr">
              <a:lnSpc>
                <a:spcPct val="150000"/>
              </a:lnSpc>
            </a:pPr>
            <a:r>
              <a:rPr lang="en-US" sz="4000" b="1"/>
              <a:t>CHÀO MỪNG CÁC EM </a:t>
            </a:r>
          </a:p>
          <a:p>
            <a:pPr algn="ctr">
              <a:lnSpc>
                <a:spcPct val="150000"/>
              </a:lnSpc>
            </a:pPr>
            <a:r>
              <a:rPr lang="en-US" sz="4000" b="1"/>
              <a:t>QUAY LẠI VỚI BÀI HỌC MỚI!</a:t>
            </a:r>
          </a:p>
        </p:txBody>
      </p:sp>
    </p:spTree>
    <p:extLst>
      <p:ext uri="{BB962C8B-B14F-4D97-AF65-F5344CB8AC3E}">
        <p14:creationId xmlns:p14="http://schemas.microsoft.com/office/powerpoint/2010/main" val="15528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algn="ctr">
                <a:lnSpc>
                  <a:spcPct val="150000"/>
                </a:lnSpc>
              </a:pPr>
              <a:r>
                <a:rPr lang="en-US" sz="1900" b="1" i="1">
                  <a:solidFill>
                    <a:srgbClr val="C00000"/>
                  </a:solidFill>
                </a:rPr>
                <a:t>Trường hợp 3</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1060018" y="1583344"/>
            <a:ext cx="5958114" cy="400110"/>
          </a:xfrm>
          <a:prstGeom prst="rect">
            <a:avLst/>
          </a:prstGeom>
          <a:noFill/>
        </p:spPr>
        <p:txBody>
          <a:bodyPr wrap="square">
            <a:spAutoFit/>
          </a:bodyPr>
          <a:lstStyle/>
          <a:p>
            <a:pPr marL="342900" indent="-342900">
              <a:buFont typeface="Wingdings" panose="05000000000000000000" pitchFamily="2" charset="2"/>
              <a:buChar char="§"/>
            </a:pPr>
            <a:r>
              <a:rPr lang="en-US" sz="2000"/>
              <a:t>Bạn M quản lí thời gian hiệu quả.</a:t>
            </a:r>
          </a:p>
        </p:txBody>
      </p:sp>
      <p:sp>
        <p:nvSpPr>
          <p:cNvPr id="13" name="Rectangle: Rounded Corners 12">
            <a:extLst>
              <a:ext uri="{FF2B5EF4-FFF2-40B4-BE49-F238E27FC236}">
                <a16:creationId xmlns:a16="http://schemas.microsoft.com/office/drawing/2014/main" id="{6F2D30E0-CCD0-9F15-CC98-28B7F6D1FEEB}"/>
              </a:ext>
            </a:extLst>
          </p:cNvPr>
          <p:cNvSpPr/>
          <p:nvPr/>
        </p:nvSpPr>
        <p:spPr>
          <a:xfrm>
            <a:off x="2416627" y="2282607"/>
            <a:ext cx="1923143" cy="493484"/>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Giải thích </a:t>
            </a:r>
          </a:p>
        </p:txBody>
      </p:sp>
      <p:sp>
        <p:nvSpPr>
          <p:cNvPr id="14" name="Rectangle: Rounded Corners 13">
            <a:extLst>
              <a:ext uri="{FF2B5EF4-FFF2-40B4-BE49-F238E27FC236}">
                <a16:creationId xmlns:a16="http://schemas.microsoft.com/office/drawing/2014/main" id="{C545AC43-2A5A-BBB0-1D55-35DDF5052AD9}"/>
              </a:ext>
            </a:extLst>
          </p:cNvPr>
          <p:cNvSpPr/>
          <p:nvPr/>
        </p:nvSpPr>
        <p:spPr>
          <a:xfrm>
            <a:off x="406400" y="3056398"/>
            <a:ext cx="2834134" cy="1758002"/>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Bạn đã xây dựng kế hoạch công việc, quản lí, sắp xếp, phân bổ thời gian hợp lí.</a:t>
            </a:r>
            <a:endParaRPr lang="en-US" sz="1800">
              <a:solidFill>
                <a:srgbClr val="000000"/>
              </a:solidFill>
            </a:endParaRPr>
          </a:p>
        </p:txBody>
      </p:sp>
      <p:sp>
        <p:nvSpPr>
          <p:cNvPr id="27" name="Rectangle: Rounded Corners 26">
            <a:extLst>
              <a:ext uri="{FF2B5EF4-FFF2-40B4-BE49-F238E27FC236}">
                <a16:creationId xmlns:a16="http://schemas.microsoft.com/office/drawing/2014/main" id="{DAB05BE0-FA42-715F-B3E9-8DC88125E0ED}"/>
              </a:ext>
            </a:extLst>
          </p:cNvPr>
          <p:cNvSpPr/>
          <p:nvPr/>
        </p:nvSpPr>
        <p:spPr>
          <a:xfrm>
            <a:off x="3458026" y="3056398"/>
            <a:ext cx="2834134" cy="1758002"/>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Tuân thủ kế hoạch đã đề ra và hoàn thành được hết các công việc.</a:t>
            </a:r>
            <a:endParaRPr lang="en-US" sz="1800">
              <a:solidFill>
                <a:srgbClr val="000000"/>
              </a:solidFill>
            </a:endParaRPr>
          </a:p>
        </p:txBody>
      </p:sp>
      <p:cxnSp>
        <p:nvCxnSpPr>
          <p:cNvPr id="29" name="Straight Connector 28">
            <a:extLst>
              <a:ext uri="{FF2B5EF4-FFF2-40B4-BE49-F238E27FC236}">
                <a16:creationId xmlns:a16="http://schemas.microsoft.com/office/drawing/2014/main" id="{26478D9B-BC21-F4A2-A621-47C0CD866AD3}"/>
              </a:ext>
            </a:extLst>
          </p:cNvPr>
          <p:cNvCxnSpPr>
            <a:cxnSpLocks/>
            <a:stCxn id="13" idx="2"/>
            <a:endCxn id="14" idx="0"/>
          </p:cNvCxnSpPr>
          <p:nvPr/>
        </p:nvCxnSpPr>
        <p:spPr>
          <a:xfrm rot="5400000">
            <a:off x="2460680" y="2138878"/>
            <a:ext cx="280307" cy="155473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9E69D-89DE-452E-1364-7412E2F28D8F}"/>
              </a:ext>
            </a:extLst>
          </p:cNvPr>
          <p:cNvCxnSpPr>
            <a:cxnSpLocks/>
            <a:stCxn id="13" idx="2"/>
            <a:endCxn id="27" idx="0"/>
          </p:cNvCxnSpPr>
          <p:nvPr/>
        </p:nvCxnSpPr>
        <p:spPr>
          <a:xfrm rot="16200000" flipH="1">
            <a:off x="3986493" y="2167797"/>
            <a:ext cx="280307" cy="149689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96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7" name="TextBox 6">
            <a:extLst>
              <a:ext uri="{FF2B5EF4-FFF2-40B4-BE49-F238E27FC236}">
                <a16:creationId xmlns:a16="http://schemas.microsoft.com/office/drawing/2014/main" id="{7762B01F-4A46-C54F-3CAD-5A52CC2AA722}"/>
              </a:ext>
            </a:extLst>
          </p:cNvPr>
          <p:cNvSpPr txBox="1"/>
          <p:nvPr/>
        </p:nvSpPr>
        <p:spPr>
          <a:xfrm>
            <a:off x="166914" y="118255"/>
            <a:ext cx="8810171" cy="557653"/>
          </a:xfrm>
          <a:prstGeom prst="rect">
            <a:avLst/>
          </a:prstGeom>
          <a:noFill/>
        </p:spPr>
        <p:txBody>
          <a:bodyPr wrap="square">
            <a:spAutoFit/>
          </a:bodyPr>
          <a:lstStyle/>
          <a:p>
            <a:pPr>
              <a:lnSpc>
                <a:spcPct val="150000"/>
              </a:lnSpc>
            </a:pPr>
            <a:r>
              <a:rPr lang="en-US" sz="2300" b="1">
                <a:solidFill>
                  <a:srgbClr val="0070C0"/>
                </a:solidFill>
              </a:rPr>
              <a:t>b. Các biểu hiện và lợi ích của việc quản lí thời gian hiệu quả</a:t>
            </a:r>
          </a:p>
        </p:txBody>
      </p:sp>
      <p:grpSp>
        <p:nvGrpSpPr>
          <p:cNvPr id="12" name="Group 11">
            <a:extLst>
              <a:ext uri="{FF2B5EF4-FFF2-40B4-BE49-F238E27FC236}">
                <a16:creationId xmlns:a16="http://schemas.microsoft.com/office/drawing/2014/main" id="{A15E765B-3EC4-C5FD-85EC-B4BE958A2DF4}"/>
              </a:ext>
            </a:extLst>
          </p:cNvPr>
          <p:cNvGrpSpPr/>
          <p:nvPr/>
        </p:nvGrpSpPr>
        <p:grpSpPr>
          <a:xfrm>
            <a:off x="303652" y="759991"/>
            <a:ext cx="8433946" cy="958660"/>
            <a:chOff x="543138" y="1529248"/>
            <a:chExt cx="8433946" cy="958660"/>
          </a:xfrm>
        </p:grpSpPr>
        <p:sp>
          <p:nvSpPr>
            <p:cNvPr id="8" name="Freeform 2">
              <a:extLst>
                <a:ext uri="{FF2B5EF4-FFF2-40B4-BE49-F238E27FC236}">
                  <a16:creationId xmlns:a16="http://schemas.microsoft.com/office/drawing/2014/main" id="{28307A40-DD63-DBF3-4102-748DBEDAF737}"/>
                </a:ext>
              </a:extLst>
            </p:cNvPr>
            <p:cNvSpPr/>
            <p:nvPr/>
          </p:nvSpPr>
          <p:spPr>
            <a:xfrm>
              <a:off x="543138" y="1713357"/>
              <a:ext cx="690576" cy="59044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2E6B2228-A3A2-A422-CA6D-BF0D76A932FE}"/>
                </a:ext>
              </a:extLst>
            </p:cNvPr>
            <p:cNvSpPr txBox="1"/>
            <p:nvPr/>
          </p:nvSpPr>
          <p:spPr>
            <a:xfrm>
              <a:off x="1306285" y="1529248"/>
              <a:ext cx="7670799" cy="958660"/>
            </a:xfrm>
            <a:prstGeom prst="rect">
              <a:avLst/>
            </a:prstGeom>
            <a:noFill/>
          </p:spPr>
          <p:txBody>
            <a:bodyPr wrap="square">
              <a:spAutoFit/>
            </a:bodyPr>
            <a:lstStyle/>
            <a:p>
              <a:pPr algn="just">
                <a:lnSpc>
                  <a:spcPct val="150000"/>
                </a:lnSpc>
              </a:pPr>
              <a:r>
                <a:rPr lang="en-US" sz="2000"/>
                <a:t>Em hãy nêu ví dụ về việc quản lí thời gian hiệu quả và cho biết quản lí thời gian hiệu quả mang lại những lợi ích gì?</a:t>
              </a:r>
            </a:p>
          </p:txBody>
        </p:sp>
      </p:grpSp>
      <p:sp>
        <p:nvSpPr>
          <p:cNvPr id="15" name="Rectangle: Rounded Corners 14">
            <a:extLst>
              <a:ext uri="{FF2B5EF4-FFF2-40B4-BE49-F238E27FC236}">
                <a16:creationId xmlns:a16="http://schemas.microsoft.com/office/drawing/2014/main" id="{973528AC-FAFF-332E-98B1-F65D3D237ABF}"/>
              </a:ext>
            </a:extLst>
          </p:cNvPr>
          <p:cNvSpPr/>
          <p:nvPr/>
        </p:nvSpPr>
        <p:spPr>
          <a:xfrm>
            <a:off x="2046513" y="1923899"/>
            <a:ext cx="5050971" cy="507999"/>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Ví dụ về quản lí thời gian hiệu quả </a:t>
            </a:r>
          </a:p>
        </p:txBody>
      </p:sp>
      <p:sp>
        <p:nvSpPr>
          <p:cNvPr id="16" name="Rectangle: Rounded Corners 15">
            <a:extLst>
              <a:ext uri="{FF2B5EF4-FFF2-40B4-BE49-F238E27FC236}">
                <a16:creationId xmlns:a16="http://schemas.microsoft.com/office/drawing/2014/main" id="{920A58BE-4C9A-C303-3EC5-ADF9E069F7FC}"/>
              </a:ext>
            </a:extLst>
          </p:cNvPr>
          <p:cNvSpPr/>
          <p:nvPr/>
        </p:nvSpPr>
        <p:spPr>
          <a:xfrm>
            <a:off x="224973" y="2821254"/>
            <a:ext cx="423091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Biết sắp xếp và phân bổ thời gian một cách hợp lí để đạt được hiệu quả cao nhất trong công việc, học tập hay hoạt động hằng ngày</a:t>
            </a:r>
            <a:r>
              <a:rPr lang="en-US" sz="1800">
                <a:solidFill>
                  <a:srgbClr val="000000"/>
                </a:solidFill>
              </a:rPr>
              <a:t>.</a:t>
            </a:r>
          </a:p>
        </p:txBody>
      </p:sp>
      <p:sp>
        <p:nvSpPr>
          <p:cNvPr id="17" name="Rectangle: Rounded Corners 16">
            <a:extLst>
              <a:ext uri="{FF2B5EF4-FFF2-40B4-BE49-F238E27FC236}">
                <a16:creationId xmlns:a16="http://schemas.microsoft.com/office/drawing/2014/main" id="{E475A898-B420-0FD8-BB8D-05C7A311CC90}"/>
              </a:ext>
            </a:extLst>
          </p:cNvPr>
          <p:cNvSpPr/>
          <p:nvPr/>
        </p:nvSpPr>
        <p:spPr>
          <a:xfrm>
            <a:off x="4688113" y="2821254"/>
            <a:ext cx="423091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Phân bổ và sử dụng thời gian hợp lí, không lãng phí thời gian vào những việc vô ích, tập trung hoàn thành công việc đã đề ra, không bị sao nhãng, không trì hoãn.</a:t>
            </a:r>
            <a:endParaRPr lang="en-US" sz="1800">
              <a:solidFill>
                <a:srgbClr val="000000"/>
              </a:solidFill>
            </a:endParaRPr>
          </a:p>
        </p:txBody>
      </p:sp>
      <p:cxnSp>
        <p:nvCxnSpPr>
          <p:cNvPr id="19" name="Straight Connector 18">
            <a:extLst>
              <a:ext uri="{FF2B5EF4-FFF2-40B4-BE49-F238E27FC236}">
                <a16:creationId xmlns:a16="http://schemas.microsoft.com/office/drawing/2014/main" id="{A12F013C-2B02-5493-203C-EA35A33C317D}"/>
              </a:ext>
            </a:extLst>
          </p:cNvPr>
          <p:cNvCxnSpPr>
            <a:stCxn id="15" idx="2"/>
            <a:endCxn id="16" idx="0"/>
          </p:cNvCxnSpPr>
          <p:nvPr/>
        </p:nvCxnSpPr>
        <p:spPr>
          <a:xfrm flipH="1">
            <a:off x="2340430" y="2431898"/>
            <a:ext cx="2231569" cy="38935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96F3A2-6E5C-9269-EC35-B736221E70C1}"/>
              </a:ext>
            </a:extLst>
          </p:cNvPr>
          <p:cNvCxnSpPr>
            <a:cxnSpLocks/>
            <a:stCxn id="15" idx="2"/>
            <a:endCxn id="17" idx="0"/>
          </p:cNvCxnSpPr>
          <p:nvPr/>
        </p:nvCxnSpPr>
        <p:spPr>
          <a:xfrm>
            <a:off x="4571999" y="2431898"/>
            <a:ext cx="2231571" cy="38935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34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73528AC-FAFF-332E-98B1-F65D3D237ABF}"/>
              </a:ext>
            </a:extLst>
          </p:cNvPr>
          <p:cNvSpPr/>
          <p:nvPr/>
        </p:nvSpPr>
        <p:spPr>
          <a:xfrm>
            <a:off x="2046513" y="472470"/>
            <a:ext cx="5050971" cy="507999"/>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Lợi ích của quản lí thời gian hiệu quả </a:t>
            </a:r>
          </a:p>
        </p:txBody>
      </p:sp>
      <p:sp>
        <p:nvSpPr>
          <p:cNvPr id="16" name="Rectangle: Rounded Corners 15">
            <a:extLst>
              <a:ext uri="{FF2B5EF4-FFF2-40B4-BE49-F238E27FC236}">
                <a16:creationId xmlns:a16="http://schemas.microsoft.com/office/drawing/2014/main" id="{920A58BE-4C9A-C303-3EC5-ADF9E069F7FC}"/>
              </a:ext>
            </a:extLst>
          </p:cNvPr>
          <p:cNvSpPr/>
          <p:nvPr/>
        </p:nvSpPr>
        <p:spPr>
          <a:xfrm>
            <a:off x="355601" y="1759181"/>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Chủ động trong cuộc sống</a:t>
            </a:r>
            <a:r>
              <a:rPr lang="en-US" sz="1800">
                <a:solidFill>
                  <a:srgbClr val="000000"/>
                </a:solidFill>
              </a:rPr>
              <a:t>, giúp nâng cao hiệu suất công việc.</a:t>
            </a:r>
          </a:p>
        </p:txBody>
      </p:sp>
      <p:cxnSp>
        <p:nvCxnSpPr>
          <p:cNvPr id="19" name="Straight Connector 18">
            <a:extLst>
              <a:ext uri="{FF2B5EF4-FFF2-40B4-BE49-F238E27FC236}">
                <a16:creationId xmlns:a16="http://schemas.microsoft.com/office/drawing/2014/main" id="{A12F013C-2B02-5493-203C-EA35A33C317D}"/>
              </a:ext>
            </a:extLst>
          </p:cNvPr>
          <p:cNvCxnSpPr>
            <a:cxnSpLocks/>
            <a:stCxn id="15" idx="2"/>
            <a:endCxn id="16" idx="0"/>
          </p:cNvCxnSpPr>
          <p:nvPr/>
        </p:nvCxnSpPr>
        <p:spPr>
          <a:xfrm flipH="1">
            <a:off x="1360715" y="980469"/>
            <a:ext cx="3211284" cy="77871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96F3A2-6E5C-9269-EC35-B736221E70C1}"/>
              </a:ext>
            </a:extLst>
          </p:cNvPr>
          <p:cNvCxnSpPr>
            <a:cxnSpLocks/>
            <a:stCxn id="15" idx="2"/>
            <a:endCxn id="6" idx="0"/>
          </p:cNvCxnSpPr>
          <p:nvPr/>
        </p:nvCxnSpPr>
        <p:spPr>
          <a:xfrm flipH="1">
            <a:off x="3492500" y="980469"/>
            <a:ext cx="1079499" cy="77871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F8869DB9-41FB-17B7-F120-D0679F81B3A7}"/>
              </a:ext>
            </a:extLst>
          </p:cNvPr>
          <p:cNvSpPr/>
          <p:nvPr/>
        </p:nvSpPr>
        <p:spPr>
          <a:xfrm>
            <a:off x="2487386" y="1759180"/>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Giảm áp lực và căng thẳng, đạt được mục tiêu đã đề ra. </a:t>
            </a:r>
          </a:p>
        </p:txBody>
      </p:sp>
      <p:sp>
        <p:nvSpPr>
          <p:cNvPr id="9" name="Rectangle: Rounded Corners 8">
            <a:extLst>
              <a:ext uri="{FF2B5EF4-FFF2-40B4-BE49-F238E27FC236}">
                <a16:creationId xmlns:a16="http://schemas.microsoft.com/office/drawing/2014/main" id="{9BECDE15-F3A8-5758-9DD0-FC3B3A39849D}"/>
              </a:ext>
            </a:extLst>
          </p:cNvPr>
          <p:cNvSpPr/>
          <p:nvPr/>
        </p:nvSpPr>
        <p:spPr>
          <a:xfrm>
            <a:off x="4648198" y="1759179"/>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Cân bằng cuộc sống, hạn chế được thói quen xấu, đạt được mục tiêu đã đề ra. </a:t>
            </a:r>
          </a:p>
        </p:txBody>
      </p:sp>
      <p:sp>
        <p:nvSpPr>
          <p:cNvPr id="10" name="Rectangle: Rounded Corners 9">
            <a:extLst>
              <a:ext uri="{FF2B5EF4-FFF2-40B4-BE49-F238E27FC236}">
                <a16:creationId xmlns:a16="http://schemas.microsoft.com/office/drawing/2014/main" id="{1219FB80-5C9D-7B24-3038-B953F58C98E9}"/>
              </a:ext>
            </a:extLst>
          </p:cNvPr>
          <p:cNvSpPr/>
          <p:nvPr/>
        </p:nvSpPr>
        <p:spPr>
          <a:xfrm>
            <a:off x="6809010" y="1759179"/>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Từng bước hoàn thiện bản thân. </a:t>
            </a:r>
          </a:p>
        </p:txBody>
      </p:sp>
      <p:cxnSp>
        <p:nvCxnSpPr>
          <p:cNvPr id="22" name="Straight Connector 21">
            <a:extLst>
              <a:ext uri="{FF2B5EF4-FFF2-40B4-BE49-F238E27FC236}">
                <a16:creationId xmlns:a16="http://schemas.microsoft.com/office/drawing/2014/main" id="{8D2AEDB7-6DA6-AA72-3FCB-F6FC2D2BB76D}"/>
              </a:ext>
            </a:extLst>
          </p:cNvPr>
          <p:cNvCxnSpPr>
            <a:cxnSpLocks/>
            <a:stCxn id="15" idx="2"/>
            <a:endCxn id="9" idx="0"/>
          </p:cNvCxnSpPr>
          <p:nvPr/>
        </p:nvCxnSpPr>
        <p:spPr>
          <a:xfrm>
            <a:off x="4571999" y="980469"/>
            <a:ext cx="1081313" cy="7787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285CD0-11A4-C1A9-4563-6104797CF24E}"/>
              </a:ext>
            </a:extLst>
          </p:cNvPr>
          <p:cNvCxnSpPr>
            <a:cxnSpLocks/>
            <a:stCxn id="15" idx="2"/>
            <a:endCxn id="10" idx="0"/>
          </p:cNvCxnSpPr>
          <p:nvPr/>
        </p:nvCxnSpPr>
        <p:spPr>
          <a:xfrm>
            <a:off x="4571999" y="980469"/>
            <a:ext cx="3242125" cy="7787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3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22" presetClass="entr" presetSubtype="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Title 1">
            <a:extLst>
              <a:ext uri="{FF2B5EF4-FFF2-40B4-BE49-F238E27FC236}">
                <a16:creationId xmlns:a16="http://schemas.microsoft.com/office/drawing/2014/main" id="{99F3C853-8929-AF22-D760-777B18C97616}"/>
              </a:ext>
            </a:extLst>
          </p:cNvPr>
          <p:cNvSpPr>
            <a:spLocks noGrp="1"/>
          </p:cNvSpPr>
          <p:nvPr>
            <p:ph type="title"/>
          </p:nvPr>
        </p:nvSpPr>
        <p:spPr>
          <a:xfrm>
            <a:off x="719999" y="419307"/>
            <a:ext cx="7704000" cy="702300"/>
          </a:xfrm>
        </p:spPr>
        <p:txBody>
          <a:bodyPr/>
          <a:lstStyle/>
          <a:p>
            <a:r>
              <a:rPr lang="en-US" sz="2800" b="1">
                <a:solidFill>
                  <a:schemeClr val="accent5">
                    <a:lumMod val="50000"/>
                  </a:schemeClr>
                </a:solidFill>
                <a:latin typeface="+mj-lt"/>
              </a:rPr>
              <a:t>THAM GIA TRÒ CHƠI “TIẾP SỨC” </a:t>
            </a:r>
          </a:p>
        </p:txBody>
      </p:sp>
      <p:sp>
        <p:nvSpPr>
          <p:cNvPr id="4" name="TextBox 3">
            <a:extLst>
              <a:ext uri="{FF2B5EF4-FFF2-40B4-BE49-F238E27FC236}">
                <a16:creationId xmlns:a16="http://schemas.microsoft.com/office/drawing/2014/main" id="{A67A74B2-D8D8-F09F-7D32-03C8F847E691}"/>
              </a:ext>
            </a:extLst>
          </p:cNvPr>
          <p:cNvSpPr txBox="1"/>
          <p:nvPr/>
        </p:nvSpPr>
        <p:spPr>
          <a:xfrm>
            <a:off x="605836" y="1248788"/>
            <a:ext cx="7932327" cy="2940933"/>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100"/>
              <a:t>Học sinh</a:t>
            </a:r>
            <a:r>
              <a:rPr lang="vi-VN" sz="2100"/>
              <a:t> chia thành 4 nhóm.</a:t>
            </a:r>
          </a:p>
          <a:p>
            <a:pPr marL="342900" indent="-342900" algn="just">
              <a:lnSpc>
                <a:spcPct val="150000"/>
              </a:lnSpc>
              <a:buFont typeface="Wingdings" panose="05000000000000000000" pitchFamily="2" charset="2"/>
              <a:buChar char="§"/>
            </a:pPr>
            <a:r>
              <a:rPr lang="vi-VN" sz="2100"/>
              <a:t>Thành viên các nhóm lần lượt viết lên bảng phụ những từ khoá thể hiện lợi ích của việc quản lí thời gian hiệu quả trong vòng 3 phút.</a:t>
            </a:r>
          </a:p>
          <a:p>
            <a:pPr marL="342900" indent="-342900" algn="just">
              <a:lnSpc>
                <a:spcPct val="150000"/>
              </a:lnSpc>
              <a:buFont typeface="Wingdings" panose="05000000000000000000" pitchFamily="2" charset="2"/>
              <a:buChar char="§"/>
            </a:pPr>
            <a:r>
              <a:rPr lang="vi-VN" sz="2100"/>
              <a:t>Nhóm nào viết được nhiều từ khoá chính xác nhất sẽ giành chiến thắng. </a:t>
            </a:r>
          </a:p>
        </p:txBody>
      </p:sp>
    </p:spTree>
    <p:extLst>
      <p:ext uri="{BB962C8B-B14F-4D97-AF65-F5344CB8AC3E}">
        <p14:creationId xmlns:p14="http://schemas.microsoft.com/office/powerpoint/2010/main" val="104833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43"/>
        <p:cNvGrpSpPr/>
        <p:nvPr/>
      </p:nvGrpSpPr>
      <p:grpSpPr>
        <a:xfrm>
          <a:off x="0" y="0"/>
          <a:ext cx="0" cy="0"/>
          <a:chOff x="0" y="0"/>
          <a:chExt cx="0" cy="0"/>
        </a:xfrm>
      </p:grpSpPr>
      <p:grpSp>
        <p:nvGrpSpPr>
          <p:cNvPr id="4" name="Group 3">
            <a:extLst>
              <a:ext uri="{FF2B5EF4-FFF2-40B4-BE49-F238E27FC236}">
                <a16:creationId xmlns:a16="http://schemas.microsoft.com/office/drawing/2014/main" id="{C2679E43-B4AB-9726-3F79-7DB38B775152}"/>
              </a:ext>
            </a:extLst>
          </p:cNvPr>
          <p:cNvGrpSpPr/>
          <p:nvPr/>
        </p:nvGrpSpPr>
        <p:grpSpPr>
          <a:xfrm>
            <a:off x="3130672" y="329848"/>
            <a:ext cx="2882655" cy="1879600"/>
            <a:chOff x="3130670" y="692150"/>
            <a:chExt cx="2882655" cy="1879600"/>
          </a:xfrm>
        </p:grpSpPr>
        <p:sp>
          <p:nvSpPr>
            <p:cNvPr id="5" name="Freeform 11">
              <a:extLst>
                <a:ext uri="{FF2B5EF4-FFF2-40B4-BE49-F238E27FC236}">
                  <a16:creationId xmlns:a16="http://schemas.microsoft.com/office/drawing/2014/main" id="{B1C96C69-A6A3-B4AB-E3B4-25F54539231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6" name="TextBox 5">
              <a:extLst>
                <a:ext uri="{FF2B5EF4-FFF2-40B4-BE49-F238E27FC236}">
                  <a16:creationId xmlns:a16="http://schemas.microsoft.com/office/drawing/2014/main" id="{CD9AB359-9ADD-6EFA-70FB-4508DCF7AF1A}"/>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2</a:t>
              </a:r>
            </a:p>
          </p:txBody>
        </p:sp>
      </p:grpSp>
      <p:sp>
        <p:nvSpPr>
          <p:cNvPr id="7" name="TextBox 6">
            <a:extLst>
              <a:ext uri="{FF2B5EF4-FFF2-40B4-BE49-F238E27FC236}">
                <a16:creationId xmlns:a16="http://schemas.microsoft.com/office/drawing/2014/main" id="{C990A3E1-ABB4-4866-4CF4-DCB020D77DC3}"/>
              </a:ext>
            </a:extLst>
          </p:cNvPr>
          <p:cNvSpPr txBox="1"/>
          <p:nvPr/>
        </p:nvSpPr>
        <p:spPr>
          <a:xfrm>
            <a:off x="-65315" y="2209448"/>
            <a:ext cx="9274627" cy="861133"/>
          </a:xfrm>
          <a:prstGeom prst="rect">
            <a:avLst/>
          </a:prstGeom>
          <a:noFill/>
        </p:spPr>
        <p:txBody>
          <a:bodyPr wrap="square">
            <a:spAutoFit/>
          </a:bodyPr>
          <a:lstStyle/>
          <a:p>
            <a:pPr algn="ctr">
              <a:lnSpc>
                <a:spcPct val="150000"/>
              </a:lnSpc>
            </a:pPr>
            <a:r>
              <a:rPr lang="en-US" sz="3800" b="1"/>
              <a:t>Cách quản lí thời gian hiệu quả </a:t>
            </a:r>
          </a:p>
        </p:txBody>
      </p:sp>
      <p:pic>
        <p:nvPicPr>
          <p:cNvPr id="8" name="Google Shape;8853;p82">
            <a:extLst>
              <a:ext uri="{FF2B5EF4-FFF2-40B4-BE49-F238E27FC236}">
                <a16:creationId xmlns:a16="http://schemas.microsoft.com/office/drawing/2014/main" id="{5F35E8A0-2BD1-FDBD-EC16-F0E37A368B7F}"/>
              </a:ext>
            </a:extLst>
          </p:cNvPr>
          <p:cNvPicPr preferRelativeResize="0"/>
          <p:nvPr/>
        </p:nvPicPr>
        <p:blipFill>
          <a:blip r:embed="rId5">
            <a:alphaModFix/>
          </a:blip>
          <a:stretch>
            <a:fillRect/>
          </a:stretch>
        </p:blipFill>
        <p:spPr>
          <a:xfrm rot="8640575">
            <a:off x="329228" y="-351893"/>
            <a:ext cx="957379" cy="1653765"/>
          </a:xfrm>
          <a:prstGeom prst="rect">
            <a:avLst/>
          </a:prstGeom>
          <a:noFill/>
          <a:ln>
            <a:noFill/>
          </a:ln>
        </p:spPr>
      </p:pic>
      <p:pic>
        <p:nvPicPr>
          <p:cNvPr id="9" name="Google Shape;8853;p82">
            <a:extLst>
              <a:ext uri="{FF2B5EF4-FFF2-40B4-BE49-F238E27FC236}">
                <a16:creationId xmlns:a16="http://schemas.microsoft.com/office/drawing/2014/main" id="{9F28177B-ED33-B18E-8AE4-1C9499DC1B92}"/>
              </a:ext>
            </a:extLst>
          </p:cNvPr>
          <p:cNvPicPr preferRelativeResize="0"/>
          <p:nvPr/>
        </p:nvPicPr>
        <p:blipFill>
          <a:blip r:embed="rId5">
            <a:alphaModFix/>
          </a:blip>
          <a:stretch>
            <a:fillRect/>
          </a:stretch>
        </p:blipFill>
        <p:spPr>
          <a:xfrm rot="12700858" flipH="1">
            <a:off x="7761157" y="-346675"/>
            <a:ext cx="919525" cy="1653765"/>
          </a:xfrm>
          <a:prstGeom prst="rect">
            <a:avLst/>
          </a:prstGeom>
          <a:noFill/>
          <a:ln>
            <a:noFill/>
          </a:ln>
        </p:spPr>
      </p:pic>
    </p:spTree>
    <p:extLst>
      <p:ext uri="{BB962C8B-B14F-4D97-AF65-F5344CB8AC3E}">
        <p14:creationId xmlns:p14="http://schemas.microsoft.com/office/powerpoint/2010/main" val="227947480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3" name="TextBox 2">
            <a:extLst>
              <a:ext uri="{FF2B5EF4-FFF2-40B4-BE49-F238E27FC236}">
                <a16:creationId xmlns:a16="http://schemas.microsoft.com/office/drawing/2014/main" id="{E1C86CF2-C1E1-898D-0C9A-DB977732BB4F}"/>
              </a:ext>
            </a:extLst>
          </p:cNvPr>
          <p:cNvSpPr txBox="1"/>
          <p:nvPr/>
        </p:nvSpPr>
        <p:spPr>
          <a:xfrm>
            <a:off x="333829" y="227111"/>
            <a:ext cx="7235371" cy="461665"/>
          </a:xfrm>
          <a:prstGeom prst="rect">
            <a:avLst/>
          </a:prstGeom>
          <a:noFill/>
        </p:spPr>
        <p:txBody>
          <a:bodyPr wrap="square">
            <a:spAutoFit/>
          </a:bodyPr>
          <a:lstStyle/>
          <a:p>
            <a:r>
              <a:rPr lang="en-US" sz="2400" b="1">
                <a:solidFill>
                  <a:srgbClr val="C00000"/>
                </a:solidFill>
              </a:rPr>
              <a:t>a. Tìm hiểu cách quản lí thời gian hiệu quả</a:t>
            </a:r>
          </a:p>
        </p:txBody>
      </p:sp>
      <p:grpSp>
        <p:nvGrpSpPr>
          <p:cNvPr id="4" name="Group 3">
            <a:extLst>
              <a:ext uri="{FF2B5EF4-FFF2-40B4-BE49-F238E27FC236}">
                <a16:creationId xmlns:a16="http://schemas.microsoft.com/office/drawing/2014/main" id="{35FBB54E-3820-67CF-C81B-A2F1D9B08BC9}"/>
              </a:ext>
            </a:extLst>
          </p:cNvPr>
          <p:cNvGrpSpPr/>
          <p:nvPr/>
        </p:nvGrpSpPr>
        <p:grpSpPr>
          <a:xfrm>
            <a:off x="217714" y="804986"/>
            <a:ext cx="8483600" cy="1420325"/>
            <a:chOff x="208898" y="1281667"/>
            <a:chExt cx="8412587" cy="1420325"/>
          </a:xfrm>
        </p:grpSpPr>
        <p:sp>
          <p:nvSpPr>
            <p:cNvPr id="5" name="TextBox 4">
              <a:extLst>
                <a:ext uri="{FF2B5EF4-FFF2-40B4-BE49-F238E27FC236}">
                  <a16:creationId xmlns:a16="http://schemas.microsoft.com/office/drawing/2014/main" id="{E140B9D0-7163-5864-88F4-1027D73B1C73}"/>
                </a:ext>
              </a:extLst>
            </p:cNvPr>
            <p:cNvSpPr txBox="1"/>
            <p:nvPr/>
          </p:nvSpPr>
          <p:spPr>
            <a:xfrm>
              <a:off x="950686" y="1281667"/>
              <a:ext cx="7670799" cy="1420325"/>
            </a:xfrm>
            <a:prstGeom prst="rect">
              <a:avLst/>
            </a:prstGeom>
            <a:noFill/>
          </p:spPr>
          <p:txBody>
            <a:bodyPr wrap="square">
              <a:spAutoFit/>
            </a:bodyPr>
            <a:lstStyle/>
            <a:p>
              <a:pPr algn="just">
                <a:lnSpc>
                  <a:spcPct val="150000"/>
                </a:lnSpc>
              </a:pPr>
              <a:r>
                <a:rPr lang="vi-VN" sz="2000"/>
                <a:t>Đọc thông tin trong SGK tr.31-32 và trả lời câu hỏi: </a:t>
              </a:r>
              <a:r>
                <a:rPr lang="vi-VN" sz="2000" i="1">
                  <a:solidFill>
                    <a:srgbClr val="0070C0"/>
                  </a:solidFill>
                </a:rPr>
                <a:t>Dựa vào thông tin trên, em hãy giúp bạn K và H ở mục 1 có cách quản lí thời gian hiệu quả hơn.</a:t>
              </a:r>
              <a:endParaRPr lang="en-US" sz="2000" i="1">
                <a:solidFill>
                  <a:srgbClr val="0070C0"/>
                </a:solidFill>
              </a:endParaRPr>
            </a:p>
          </p:txBody>
        </p:sp>
        <p:sp>
          <p:nvSpPr>
            <p:cNvPr id="7" name="Freeform 12">
              <a:extLst>
                <a:ext uri="{FF2B5EF4-FFF2-40B4-BE49-F238E27FC236}">
                  <a16:creationId xmlns:a16="http://schemas.microsoft.com/office/drawing/2014/main" id="{2718F1F2-E292-0410-37CF-E7F2AA7B7BC3}"/>
                </a:ext>
              </a:extLst>
            </p:cNvPr>
            <p:cNvSpPr/>
            <p:nvPr/>
          </p:nvSpPr>
          <p:spPr>
            <a:xfrm>
              <a:off x="208898" y="1767631"/>
              <a:ext cx="627233" cy="634370"/>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1B0F14E9-D049-7BDA-15F7-F08AA3E535A5}"/>
              </a:ext>
            </a:extLst>
          </p:cNvPr>
          <p:cNvGrpSpPr/>
          <p:nvPr/>
        </p:nvGrpSpPr>
        <p:grpSpPr>
          <a:xfrm>
            <a:off x="391886" y="2498723"/>
            <a:ext cx="4003030" cy="2323326"/>
            <a:chOff x="667656" y="2099916"/>
            <a:chExt cx="3127829" cy="1925997"/>
          </a:xfrm>
        </p:grpSpPr>
        <p:sp>
          <p:nvSpPr>
            <p:cNvPr id="11" name="Rectangle: Rounded Corners 10">
              <a:extLst>
                <a:ext uri="{FF2B5EF4-FFF2-40B4-BE49-F238E27FC236}">
                  <a16:creationId xmlns:a16="http://schemas.microsoft.com/office/drawing/2014/main" id="{D154A594-01E4-A6F3-D5C1-B0F7C594023F}"/>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78189C-717E-542A-4C49-E1F9F516727E}"/>
                </a:ext>
              </a:extLst>
            </p:cNvPr>
            <p:cNvSpPr/>
            <p:nvPr/>
          </p:nvSpPr>
          <p:spPr>
            <a:xfrm>
              <a:off x="831315" y="2256340"/>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a:t>
              </a:r>
            </a:p>
          </p:txBody>
        </p:sp>
        <p:sp>
          <p:nvSpPr>
            <p:cNvPr id="13" name="TextBox 12">
              <a:extLst>
                <a:ext uri="{FF2B5EF4-FFF2-40B4-BE49-F238E27FC236}">
                  <a16:creationId xmlns:a16="http://schemas.microsoft.com/office/drawing/2014/main" id="{BA9F90EA-EA3F-FF53-110E-F8FBFD2ACB26}"/>
                </a:ext>
              </a:extLst>
            </p:cNvPr>
            <p:cNvSpPr txBox="1"/>
            <p:nvPr/>
          </p:nvSpPr>
          <p:spPr>
            <a:xfrm>
              <a:off x="907142" y="2758494"/>
              <a:ext cx="2663372" cy="1177425"/>
            </a:xfrm>
            <a:prstGeom prst="rect">
              <a:avLst/>
            </a:prstGeom>
            <a:noFill/>
          </p:spPr>
          <p:txBody>
            <a:bodyPr wrap="square">
              <a:spAutoFit/>
            </a:bodyPr>
            <a:lstStyle/>
            <a:p>
              <a:pPr algn="just">
                <a:lnSpc>
                  <a:spcPct val="150000"/>
                </a:lnSpc>
              </a:pPr>
              <a:r>
                <a:rPr lang="vi-VN" sz="2000"/>
                <a:t>Gợi ý cách quản lí thời gian hiệu quả cho bạn K ở trường hợp 1.</a:t>
              </a:r>
              <a:endParaRPr lang="en-US" sz="2000"/>
            </a:p>
          </p:txBody>
        </p:sp>
      </p:grpSp>
      <p:grpSp>
        <p:nvGrpSpPr>
          <p:cNvPr id="14" name="Group 13">
            <a:extLst>
              <a:ext uri="{FF2B5EF4-FFF2-40B4-BE49-F238E27FC236}">
                <a16:creationId xmlns:a16="http://schemas.microsoft.com/office/drawing/2014/main" id="{05ABC14F-7C05-72CC-30D2-D3BB81A5B251}"/>
              </a:ext>
            </a:extLst>
          </p:cNvPr>
          <p:cNvGrpSpPr/>
          <p:nvPr/>
        </p:nvGrpSpPr>
        <p:grpSpPr>
          <a:xfrm>
            <a:off x="4790931" y="2498722"/>
            <a:ext cx="4003030" cy="2323326"/>
            <a:chOff x="667656" y="2099916"/>
            <a:chExt cx="3127829" cy="1925997"/>
          </a:xfrm>
        </p:grpSpPr>
        <p:sp>
          <p:nvSpPr>
            <p:cNvPr id="17" name="Rectangle: Rounded Corners 16">
              <a:extLst>
                <a:ext uri="{FF2B5EF4-FFF2-40B4-BE49-F238E27FC236}">
                  <a16:creationId xmlns:a16="http://schemas.microsoft.com/office/drawing/2014/main" id="{123C6761-13D5-F831-8E33-1BD56DA07DC5}"/>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F1FB56-1DC4-8670-982D-5B08876A183B}"/>
                </a:ext>
              </a:extLst>
            </p:cNvPr>
            <p:cNvSpPr/>
            <p:nvPr/>
          </p:nvSpPr>
          <p:spPr>
            <a:xfrm>
              <a:off x="831315" y="2256341"/>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a:t>
              </a:r>
            </a:p>
          </p:txBody>
        </p:sp>
        <p:sp>
          <p:nvSpPr>
            <p:cNvPr id="21" name="TextBox 20">
              <a:extLst>
                <a:ext uri="{FF2B5EF4-FFF2-40B4-BE49-F238E27FC236}">
                  <a16:creationId xmlns:a16="http://schemas.microsoft.com/office/drawing/2014/main" id="{027BD948-A73C-085E-2AE6-0B3D1EBEED66}"/>
                </a:ext>
              </a:extLst>
            </p:cNvPr>
            <p:cNvSpPr txBox="1"/>
            <p:nvPr/>
          </p:nvSpPr>
          <p:spPr>
            <a:xfrm>
              <a:off x="907142" y="2758495"/>
              <a:ext cx="2663372" cy="1177425"/>
            </a:xfrm>
            <a:prstGeom prst="rect">
              <a:avLst/>
            </a:prstGeom>
            <a:noFill/>
          </p:spPr>
          <p:txBody>
            <a:bodyPr wrap="square">
              <a:spAutoFit/>
            </a:bodyPr>
            <a:lstStyle/>
            <a:p>
              <a:pPr algn="just">
                <a:lnSpc>
                  <a:spcPct val="150000"/>
                </a:lnSpc>
              </a:pPr>
              <a:r>
                <a:rPr lang="vi-VN" sz="2000"/>
                <a:t>Gợi ý cách quản lí thời gian hiệu quả cho bạn H ở trường hợp 2. </a:t>
              </a:r>
              <a:endParaRPr lang="en-US" sz="2000"/>
            </a:p>
          </p:txBody>
        </p:sp>
      </p:grpSp>
    </p:spTree>
    <p:extLst>
      <p:ext uri="{BB962C8B-B14F-4D97-AF65-F5344CB8AC3E}">
        <p14:creationId xmlns:p14="http://schemas.microsoft.com/office/powerpoint/2010/main" val="75584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2" name="Group 1">
            <a:extLst>
              <a:ext uri="{FF2B5EF4-FFF2-40B4-BE49-F238E27FC236}">
                <a16:creationId xmlns:a16="http://schemas.microsoft.com/office/drawing/2014/main" id="{C6779EC6-9AA9-E280-A95E-8B189AC31FF6}"/>
              </a:ext>
            </a:extLst>
          </p:cNvPr>
          <p:cNvGrpSpPr/>
          <p:nvPr/>
        </p:nvGrpSpPr>
        <p:grpSpPr>
          <a:xfrm>
            <a:off x="3582845" y="162186"/>
            <a:ext cx="2139906" cy="1194899"/>
            <a:chOff x="153351" y="212986"/>
            <a:chExt cx="1813335" cy="1194899"/>
          </a:xfrm>
        </p:grpSpPr>
        <p:sp>
          <p:nvSpPr>
            <p:cNvPr id="6" name="Freeform 11">
              <a:extLst>
                <a:ext uri="{FF2B5EF4-FFF2-40B4-BE49-F238E27FC236}">
                  <a16:creationId xmlns:a16="http://schemas.microsoft.com/office/drawing/2014/main" id="{C7DA48C9-96AE-A3D6-D718-57B0687FCC92}"/>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9" name="TextBox 8">
              <a:extLst>
                <a:ext uri="{FF2B5EF4-FFF2-40B4-BE49-F238E27FC236}">
                  <a16:creationId xmlns:a16="http://schemas.microsoft.com/office/drawing/2014/main" id="{674A4E8A-BB7D-C859-0B9F-58CDA02AC447}"/>
                </a:ext>
              </a:extLst>
            </p:cNvPr>
            <p:cNvSpPr txBox="1"/>
            <p:nvPr/>
          </p:nvSpPr>
          <p:spPr>
            <a:xfrm>
              <a:off x="290286" y="521268"/>
              <a:ext cx="1676400" cy="496996"/>
            </a:xfrm>
            <a:prstGeom prst="rect">
              <a:avLst/>
            </a:prstGeom>
            <a:noFill/>
          </p:spPr>
          <p:txBody>
            <a:bodyPr wrap="square" rtlCol="0">
              <a:spAutoFit/>
            </a:bodyPr>
            <a:lstStyle/>
            <a:p>
              <a:pPr algn="ctr">
                <a:lnSpc>
                  <a:spcPct val="150000"/>
                </a:lnSpc>
              </a:pPr>
              <a:r>
                <a:rPr lang="en-US" sz="2000" b="1" i="1">
                  <a:solidFill>
                    <a:srgbClr val="C00000"/>
                  </a:solidFill>
                </a:rPr>
                <a:t>Trường hợp 1</a:t>
              </a:r>
            </a:p>
          </p:txBody>
        </p:sp>
      </p:grpSp>
      <p:sp>
        <p:nvSpPr>
          <p:cNvPr id="10" name="Rectangle: Rounded Corners 9">
            <a:extLst>
              <a:ext uri="{FF2B5EF4-FFF2-40B4-BE49-F238E27FC236}">
                <a16:creationId xmlns:a16="http://schemas.microsoft.com/office/drawing/2014/main" id="{2C3C8F6E-5676-AF61-8E57-3FFB0A61ACC0}"/>
              </a:ext>
            </a:extLst>
          </p:cNvPr>
          <p:cNvSpPr/>
          <p:nvPr/>
        </p:nvSpPr>
        <p:spPr>
          <a:xfrm>
            <a:off x="1640114" y="1665367"/>
            <a:ext cx="5863772" cy="573314"/>
          </a:xfrm>
          <a:prstGeom prst="round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K cần lập danh sách công việc cần thực hiện</a:t>
            </a:r>
          </a:p>
        </p:txBody>
      </p:sp>
      <p:sp>
        <p:nvSpPr>
          <p:cNvPr id="15" name="Rectangle: Rounded Corners 14">
            <a:extLst>
              <a:ext uri="{FF2B5EF4-FFF2-40B4-BE49-F238E27FC236}">
                <a16:creationId xmlns:a16="http://schemas.microsoft.com/office/drawing/2014/main" id="{9E51D045-852E-730D-A614-636AC1997559}"/>
              </a:ext>
            </a:extLst>
          </p:cNvPr>
          <p:cNvSpPr/>
          <p:nvPr/>
        </p:nvSpPr>
        <p:spPr>
          <a:xfrm>
            <a:off x="661368" y="2795218"/>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Ưu tiên việc học tập, rồi các hoạt động ngoại khóa, câu lạc bộ. </a:t>
            </a:r>
            <a:endParaRPr lang="en-US" sz="1800">
              <a:solidFill>
                <a:srgbClr val="000000"/>
              </a:solidFill>
            </a:endParaRPr>
          </a:p>
        </p:txBody>
      </p:sp>
      <p:sp>
        <p:nvSpPr>
          <p:cNvPr id="16" name="Rectangle: Rounded Corners 15">
            <a:extLst>
              <a:ext uri="{FF2B5EF4-FFF2-40B4-BE49-F238E27FC236}">
                <a16:creationId xmlns:a16="http://schemas.microsoft.com/office/drawing/2014/main" id="{E36D669E-C81F-1D10-4A16-7EC3BADC1A08}"/>
              </a:ext>
            </a:extLst>
          </p:cNvPr>
          <p:cNvSpPr/>
          <p:nvPr/>
        </p:nvSpPr>
        <p:spPr>
          <a:xfrm>
            <a:off x="5064519" y="2795218"/>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Nếu có bạn rủ đi chơi cần phân bổ thời gian hợp lí để đảm bảo vẫn thực hiện được các nhiệm vụ cần hoàn thành. </a:t>
            </a:r>
            <a:endParaRPr lang="en-US" sz="1800">
              <a:solidFill>
                <a:srgbClr val="000000"/>
              </a:solidFill>
            </a:endParaRPr>
          </a:p>
        </p:txBody>
      </p:sp>
      <p:cxnSp>
        <p:nvCxnSpPr>
          <p:cNvPr id="20" name="Straight Connector 19">
            <a:extLst>
              <a:ext uri="{FF2B5EF4-FFF2-40B4-BE49-F238E27FC236}">
                <a16:creationId xmlns:a16="http://schemas.microsoft.com/office/drawing/2014/main" id="{710ECA54-E260-5108-96FB-6CF2AF1117DF}"/>
              </a:ext>
            </a:extLst>
          </p:cNvPr>
          <p:cNvCxnSpPr>
            <a:stCxn id="10" idx="2"/>
            <a:endCxn id="15" idx="0"/>
          </p:cNvCxnSpPr>
          <p:nvPr/>
        </p:nvCxnSpPr>
        <p:spPr>
          <a:xfrm rot="5400000">
            <a:off x="3192945" y="1416162"/>
            <a:ext cx="556537" cy="2201575"/>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ECD19E-42FA-E91B-FD39-45714405034E}"/>
              </a:ext>
            </a:extLst>
          </p:cNvPr>
          <p:cNvCxnSpPr>
            <a:cxnSpLocks/>
            <a:stCxn id="10" idx="2"/>
            <a:endCxn id="16" idx="0"/>
          </p:cNvCxnSpPr>
          <p:nvPr/>
        </p:nvCxnSpPr>
        <p:spPr>
          <a:xfrm rot="16200000" flipH="1">
            <a:off x="5394520" y="1416161"/>
            <a:ext cx="556537" cy="2201576"/>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0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5" name="Group 4">
            <a:extLst>
              <a:ext uri="{FF2B5EF4-FFF2-40B4-BE49-F238E27FC236}">
                <a16:creationId xmlns:a16="http://schemas.microsoft.com/office/drawing/2014/main" id="{F7557323-9979-89A9-91F7-D3B7C9BC4B0B}"/>
              </a:ext>
            </a:extLst>
          </p:cNvPr>
          <p:cNvGrpSpPr/>
          <p:nvPr/>
        </p:nvGrpSpPr>
        <p:grpSpPr>
          <a:xfrm>
            <a:off x="420914" y="549178"/>
            <a:ext cx="3985139" cy="1811755"/>
            <a:chOff x="1792514" y="520149"/>
            <a:chExt cx="3985139" cy="1811755"/>
          </a:xfrm>
        </p:grpSpPr>
        <p:sp>
          <p:nvSpPr>
            <p:cNvPr id="3" name="Rectangle: Rounded Corners 2">
              <a:extLst>
                <a:ext uri="{FF2B5EF4-FFF2-40B4-BE49-F238E27FC236}">
                  <a16:creationId xmlns:a16="http://schemas.microsoft.com/office/drawing/2014/main" id="{FE7B2E14-F717-6932-A170-566E633E72AD}"/>
                </a:ext>
              </a:extLst>
            </p:cNvPr>
            <p:cNvSpPr/>
            <p:nvPr/>
          </p:nvSpPr>
          <p:spPr>
            <a:xfrm>
              <a:off x="2359539" y="520149"/>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Bạn K thường mải xem ti vi mà quên thời gian </a:t>
              </a:r>
              <a:endParaRPr lang="en-US" sz="2000">
                <a:solidFill>
                  <a:srgbClr val="000000"/>
                </a:solidFill>
              </a:endParaRPr>
            </a:p>
          </p:txBody>
        </p:sp>
        <p:sp>
          <p:nvSpPr>
            <p:cNvPr id="4" name="Oval 3">
              <a:extLst>
                <a:ext uri="{FF2B5EF4-FFF2-40B4-BE49-F238E27FC236}">
                  <a16:creationId xmlns:a16="http://schemas.microsoft.com/office/drawing/2014/main" id="{EBD6B19C-A2AE-8919-0CA9-2DCD99F6CC52}"/>
                </a:ext>
              </a:extLst>
            </p:cNvPr>
            <p:cNvSpPr/>
            <p:nvPr/>
          </p:nvSpPr>
          <p:spPr>
            <a:xfrm>
              <a:off x="1792514" y="1313542"/>
              <a:ext cx="224971" cy="2249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7" name="Group 6">
            <a:extLst>
              <a:ext uri="{FF2B5EF4-FFF2-40B4-BE49-F238E27FC236}">
                <a16:creationId xmlns:a16="http://schemas.microsoft.com/office/drawing/2014/main" id="{D7E3F23A-A7EC-ECE9-7461-37AEB0E636FB}"/>
              </a:ext>
            </a:extLst>
          </p:cNvPr>
          <p:cNvGrpSpPr/>
          <p:nvPr/>
        </p:nvGrpSpPr>
        <p:grpSpPr>
          <a:xfrm>
            <a:off x="420914" y="2840625"/>
            <a:ext cx="3985139" cy="1811755"/>
            <a:chOff x="1792514" y="520149"/>
            <a:chExt cx="3985139" cy="1811755"/>
          </a:xfrm>
        </p:grpSpPr>
        <p:sp>
          <p:nvSpPr>
            <p:cNvPr id="8" name="Rectangle: Rounded Corners 7">
              <a:extLst>
                <a:ext uri="{FF2B5EF4-FFF2-40B4-BE49-F238E27FC236}">
                  <a16:creationId xmlns:a16="http://schemas.microsoft.com/office/drawing/2014/main" id="{F58C59E0-C2E7-8A9D-6E66-3FF37998C2A0}"/>
                </a:ext>
              </a:extLst>
            </p:cNvPr>
            <p:cNvSpPr/>
            <p:nvPr/>
          </p:nvSpPr>
          <p:spPr>
            <a:xfrm>
              <a:off x="2359539" y="520149"/>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Bạn cần tập thói quen kỉ luật, loại bỏ yếu tố sao nhãng</a:t>
              </a:r>
              <a:endParaRPr lang="en-US" sz="2000">
                <a:solidFill>
                  <a:srgbClr val="000000"/>
                </a:solidFill>
              </a:endParaRPr>
            </a:p>
          </p:txBody>
        </p:sp>
        <p:sp>
          <p:nvSpPr>
            <p:cNvPr id="11" name="Oval 10">
              <a:extLst>
                <a:ext uri="{FF2B5EF4-FFF2-40B4-BE49-F238E27FC236}">
                  <a16:creationId xmlns:a16="http://schemas.microsoft.com/office/drawing/2014/main" id="{6EF3AA0D-B64B-BBF2-C868-BB29627C722C}"/>
                </a:ext>
              </a:extLst>
            </p:cNvPr>
            <p:cNvSpPr/>
            <p:nvPr/>
          </p:nvSpPr>
          <p:spPr>
            <a:xfrm>
              <a:off x="1792514" y="1313542"/>
              <a:ext cx="224971" cy="2249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7" name="Group 16">
            <a:extLst>
              <a:ext uri="{FF2B5EF4-FFF2-40B4-BE49-F238E27FC236}">
                <a16:creationId xmlns:a16="http://schemas.microsoft.com/office/drawing/2014/main" id="{B616EA49-FEA8-1451-65AA-4AE63145FC86}"/>
              </a:ext>
            </a:extLst>
          </p:cNvPr>
          <p:cNvGrpSpPr/>
          <p:nvPr/>
        </p:nvGrpSpPr>
        <p:grpSpPr>
          <a:xfrm>
            <a:off x="4550229" y="857379"/>
            <a:ext cx="4267199" cy="1420325"/>
            <a:chOff x="4572000" y="879150"/>
            <a:chExt cx="4267199" cy="1420325"/>
          </a:xfrm>
        </p:grpSpPr>
        <p:sp>
          <p:nvSpPr>
            <p:cNvPr id="12" name="Arrow: Right 11">
              <a:extLst>
                <a:ext uri="{FF2B5EF4-FFF2-40B4-BE49-F238E27FC236}">
                  <a16:creationId xmlns:a16="http://schemas.microsoft.com/office/drawing/2014/main" id="{2E381E7A-C53F-69D3-883E-60582F6B0DD9}"/>
                </a:ext>
              </a:extLst>
            </p:cNvPr>
            <p:cNvSpPr/>
            <p:nvPr/>
          </p:nvSpPr>
          <p:spPr>
            <a:xfrm>
              <a:off x="4572000" y="1291768"/>
              <a:ext cx="399143" cy="37011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9932CD0-5ABA-0C54-787B-49219F2EFDDC}"/>
                </a:ext>
              </a:extLst>
            </p:cNvPr>
            <p:cNvSpPr txBox="1"/>
            <p:nvPr/>
          </p:nvSpPr>
          <p:spPr>
            <a:xfrm>
              <a:off x="5036456" y="879150"/>
              <a:ext cx="3802743" cy="1420325"/>
            </a:xfrm>
            <a:prstGeom prst="rect">
              <a:avLst/>
            </a:prstGeom>
            <a:noFill/>
          </p:spPr>
          <p:txBody>
            <a:bodyPr wrap="square">
              <a:spAutoFit/>
            </a:bodyPr>
            <a:lstStyle/>
            <a:p>
              <a:pPr algn="just">
                <a:lnSpc>
                  <a:spcPct val="150000"/>
                </a:lnSpc>
              </a:pPr>
              <a:r>
                <a:rPr lang="en-US" sz="2000"/>
                <a:t>Nhờ bố mẹ nhắc nhở, đặt chuông đồng hồ báo giờ, lập nhóm học tập,... </a:t>
              </a:r>
            </a:p>
          </p:txBody>
        </p:sp>
      </p:grpSp>
      <p:grpSp>
        <p:nvGrpSpPr>
          <p:cNvPr id="18" name="Group 17">
            <a:extLst>
              <a:ext uri="{FF2B5EF4-FFF2-40B4-BE49-F238E27FC236}">
                <a16:creationId xmlns:a16="http://schemas.microsoft.com/office/drawing/2014/main" id="{423FD2DE-1A15-6163-E3AB-3DEEED410FA7}"/>
              </a:ext>
            </a:extLst>
          </p:cNvPr>
          <p:cNvGrpSpPr/>
          <p:nvPr/>
        </p:nvGrpSpPr>
        <p:grpSpPr>
          <a:xfrm>
            <a:off x="4550229" y="3293966"/>
            <a:ext cx="4267199" cy="958660"/>
            <a:chOff x="4572000" y="1024290"/>
            <a:chExt cx="4267199" cy="958660"/>
          </a:xfrm>
        </p:grpSpPr>
        <p:sp>
          <p:nvSpPr>
            <p:cNvPr id="19" name="Arrow: Right 18">
              <a:extLst>
                <a:ext uri="{FF2B5EF4-FFF2-40B4-BE49-F238E27FC236}">
                  <a16:creationId xmlns:a16="http://schemas.microsoft.com/office/drawing/2014/main" id="{F24BEDD2-CB1A-39A9-5C80-71B055B34244}"/>
                </a:ext>
              </a:extLst>
            </p:cNvPr>
            <p:cNvSpPr/>
            <p:nvPr/>
          </p:nvSpPr>
          <p:spPr>
            <a:xfrm>
              <a:off x="4572000" y="1291768"/>
              <a:ext cx="399143" cy="37011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2ECF72-9295-6F84-5646-836684423148}"/>
                </a:ext>
              </a:extLst>
            </p:cNvPr>
            <p:cNvSpPr txBox="1"/>
            <p:nvPr/>
          </p:nvSpPr>
          <p:spPr>
            <a:xfrm>
              <a:off x="5036456" y="1024290"/>
              <a:ext cx="3802743" cy="958660"/>
            </a:xfrm>
            <a:prstGeom prst="rect">
              <a:avLst/>
            </a:prstGeom>
            <a:noFill/>
          </p:spPr>
          <p:txBody>
            <a:bodyPr wrap="square">
              <a:spAutoFit/>
            </a:bodyPr>
            <a:lstStyle/>
            <a:p>
              <a:pPr algn="just">
                <a:lnSpc>
                  <a:spcPct val="150000"/>
                </a:lnSpc>
              </a:pPr>
              <a:r>
                <a:rPr lang="vi-VN" sz="2000"/>
                <a:t>Đặt ra những hình thức “thưởng”, “phạt” cho bản thân.</a:t>
              </a:r>
              <a:endParaRPr lang="en-US" sz="2000"/>
            </a:p>
          </p:txBody>
        </p:sp>
      </p:grpSp>
    </p:spTree>
    <p:extLst>
      <p:ext uri="{BB962C8B-B14F-4D97-AF65-F5344CB8AC3E}">
        <p14:creationId xmlns:p14="http://schemas.microsoft.com/office/powerpoint/2010/main" val="30728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2" name="Group 1">
            <a:extLst>
              <a:ext uri="{FF2B5EF4-FFF2-40B4-BE49-F238E27FC236}">
                <a16:creationId xmlns:a16="http://schemas.microsoft.com/office/drawing/2014/main" id="{C6779EC6-9AA9-E280-A95E-8B189AC31FF6}"/>
              </a:ext>
            </a:extLst>
          </p:cNvPr>
          <p:cNvGrpSpPr/>
          <p:nvPr/>
        </p:nvGrpSpPr>
        <p:grpSpPr>
          <a:xfrm>
            <a:off x="3582845" y="162186"/>
            <a:ext cx="2139906" cy="1194899"/>
            <a:chOff x="153351" y="212986"/>
            <a:chExt cx="1813335" cy="1194899"/>
          </a:xfrm>
        </p:grpSpPr>
        <p:sp>
          <p:nvSpPr>
            <p:cNvPr id="6" name="Freeform 11">
              <a:extLst>
                <a:ext uri="{FF2B5EF4-FFF2-40B4-BE49-F238E27FC236}">
                  <a16:creationId xmlns:a16="http://schemas.microsoft.com/office/drawing/2014/main" id="{C7DA48C9-96AE-A3D6-D718-57B0687FCC92}"/>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9" name="TextBox 8">
              <a:extLst>
                <a:ext uri="{FF2B5EF4-FFF2-40B4-BE49-F238E27FC236}">
                  <a16:creationId xmlns:a16="http://schemas.microsoft.com/office/drawing/2014/main" id="{674A4E8A-BB7D-C859-0B9F-58CDA02AC447}"/>
                </a:ext>
              </a:extLst>
            </p:cNvPr>
            <p:cNvSpPr txBox="1"/>
            <p:nvPr/>
          </p:nvSpPr>
          <p:spPr>
            <a:xfrm>
              <a:off x="290286" y="521268"/>
              <a:ext cx="1676400" cy="496996"/>
            </a:xfrm>
            <a:prstGeom prst="rect">
              <a:avLst/>
            </a:prstGeom>
            <a:noFill/>
          </p:spPr>
          <p:txBody>
            <a:bodyPr wrap="square" rtlCol="0">
              <a:spAutoFit/>
            </a:bodyPr>
            <a:lstStyle/>
            <a:p>
              <a:pPr algn="ctr">
                <a:lnSpc>
                  <a:spcPct val="150000"/>
                </a:lnSpc>
              </a:pPr>
              <a:r>
                <a:rPr lang="en-US" sz="2000" b="1" i="1">
                  <a:solidFill>
                    <a:srgbClr val="C00000"/>
                  </a:solidFill>
                </a:rPr>
                <a:t>Trường hợp 2</a:t>
              </a:r>
            </a:p>
          </p:txBody>
        </p:sp>
      </p:grpSp>
      <p:sp>
        <p:nvSpPr>
          <p:cNvPr id="10" name="Rectangle: Rounded Corners 9">
            <a:extLst>
              <a:ext uri="{FF2B5EF4-FFF2-40B4-BE49-F238E27FC236}">
                <a16:creationId xmlns:a16="http://schemas.microsoft.com/office/drawing/2014/main" id="{2C3C8F6E-5676-AF61-8E57-3FFB0A61ACC0}"/>
              </a:ext>
            </a:extLst>
          </p:cNvPr>
          <p:cNvSpPr/>
          <p:nvPr/>
        </p:nvSpPr>
        <p:spPr>
          <a:xfrm>
            <a:off x="1640114" y="1441899"/>
            <a:ext cx="5863772" cy="573314"/>
          </a:xfrm>
          <a:prstGeom prst="round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Một số gợi ý cho H</a:t>
            </a:r>
          </a:p>
        </p:txBody>
      </p:sp>
      <p:sp>
        <p:nvSpPr>
          <p:cNvPr id="15" name="Rectangle: Rounded Corners 14">
            <a:extLst>
              <a:ext uri="{FF2B5EF4-FFF2-40B4-BE49-F238E27FC236}">
                <a16:creationId xmlns:a16="http://schemas.microsoft.com/office/drawing/2014/main" id="{9E51D045-852E-730D-A614-636AC1997559}"/>
              </a:ext>
            </a:extLst>
          </p:cNvPr>
          <p:cNvSpPr/>
          <p:nvPr/>
        </p:nvSpPr>
        <p:spPr>
          <a:xfrm>
            <a:off x="308912" y="2489648"/>
            <a:ext cx="2662403" cy="2363107"/>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Cần xác định cụ thể thời hạn cho từng công việc của mình và đặt mức độ ưu tiên cho các công việc. </a:t>
            </a:r>
            <a:endParaRPr lang="en-US" sz="1800">
              <a:solidFill>
                <a:srgbClr val="000000"/>
              </a:solidFill>
            </a:endParaRPr>
          </a:p>
        </p:txBody>
      </p:sp>
      <p:sp>
        <p:nvSpPr>
          <p:cNvPr id="16" name="Rectangle: Rounded Corners 15">
            <a:extLst>
              <a:ext uri="{FF2B5EF4-FFF2-40B4-BE49-F238E27FC236}">
                <a16:creationId xmlns:a16="http://schemas.microsoft.com/office/drawing/2014/main" id="{E36D669E-C81F-1D10-4A16-7EC3BADC1A08}"/>
              </a:ext>
            </a:extLst>
          </p:cNvPr>
          <p:cNvSpPr/>
          <p:nvPr/>
        </p:nvSpPr>
        <p:spPr>
          <a:xfrm>
            <a:off x="3282284" y="2489648"/>
            <a:ext cx="2579431" cy="2363107"/>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Cần lưu ý để không ôm đồm quá nhiều việc một lúc, dẫn đến quá tải</a:t>
            </a:r>
            <a:r>
              <a:rPr lang="en-US" sz="1800">
                <a:solidFill>
                  <a:srgbClr val="000000"/>
                </a:solidFill>
              </a:rPr>
              <a:t>.</a:t>
            </a:r>
          </a:p>
        </p:txBody>
      </p:sp>
      <p:cxnSp>
        <p:nvCxnSpPr>
          <p:cNvPr id="20" name="Straight Connector 19">
            <a:extLst>
              <a:ext uri="{FF2B5EF4-FFF2-40B4-BE49-F238E27FC236}">
                <a16:creationId xmlns:a16="http://schemas.microsoft.com/office/drawing/2014/main" id="{710ECA54-E260-5108-96FB-6CF2AF1117DF}"/>
              </a:ext>
            </a:extLst>
          </p:cNvPr>
          <p:cNvCxnSpPr>
            <a:cxnSpLocks/>
            <a:stCxn id="10" idx="2"/>
            <a:endCxn id="15" idx="0"/>
          </p:cNvCxnSpPr>
          <p:nvPr/>
        </p:nvCxnSpPr>
        <p:spPr>
          <a:xfrm rot="5400000">
            <a:off x="2868840" y="786487"/>
            <a:ext cx="474435" cy="2931886"/>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ECD19E-42FA-E91B-FD39-45714405034E}"/>
              </a:ext>
            </a:extLst>
          </p:cNvPr>
          <p:cNvCxnSpPr>
            <a:cxnSpLocks/>
            <a:stCxn id="10" idx="2"/>
            <a:endCxn id="16" idx="0"/>
          </p:cNvCxnSpPr>
          <p:nvPr/>
        </p:nvCxnSpPr>
        <p:spPr>
          <a:xfrm rot="5400000">
            <a:off x="4334783" y="2252430"/>
            <a:ext cx="474435" cy="12700"/>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A2F3A19-9B92-63D4-0681-106BED11EE57}"/>
              </a:ext>
            </a:extLst>
          </p:cNvPr>
          <p:cNvSpPr/>
          <p:nvPr/>
        </p:nvSpPr>
        <p:spPr>
          <a:xfrm>
            <a:off x="6172686" y="2489647"/>
            <a:ext cx="2579431" cy="2363107"/>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Nhờ bố mẹ, đặt đồng hồ nhắc nhở để nhớ lịch thực hiện nhiệm vụ. </a:t>
            </a:r>
          </a:p>
        </p:txBody>
      </p:sp>
      <p:cxnSp>
        <p:nvCxnSpPr>
          <p:cNvPr id="19" name="Straight Connector 19">
            <a:extLst>
              <a:ext uri="{FF2B5EF4-FFF2-40B4-BE49-F238E27FC236}">
                <a16:creationId xmlns:a16="http://schemas.microsoft.com/office/drawing/2014/main" id="{670E451B-0142-ED51-35F2-0705C1A03CE3}"/>
              </a:ext>
            </a:extLst>
          </p:cNvPr>
          <p:cNvCxnSpPr>
            <a:cxnSpLocks/>
            <a:stCxn id="10" idx="2"/>
            <a:endCxn id="13" idx="0"/>
          </p:cNvCxnSpPr>
          <p:nvPr/>
        </p:nvCxnSpPr>
        <p:spPr>
          <a:xfrm rot="16200000" flipH="1">
            <a:off x="5779984" y="807229"/>
            <a:ext cx="474434" cy="2890402"/>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07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10" name="Group 9">
            <a:extLst>
              <a:ext uri="{FF2B5EF4-FFF2-40B4-BE49-F238E27FC236}">
                <a16:creationId xmlns:a16="http://schemas.microsoft.com/office/drawing/2014/main" id="{947AECDF-596C-F26F-5322-940773DC062B}"/>
              </a:ext>
            </a:extLst>
          </p:cNvPr>
          <p:cNvGrpSpPr/>
          <p:nvPr/>
        </p:nvGrpSpPr>
        <p:grpSpPr>
          <a:xfrm>
            <a:off x="217714" y="128919"/>
            <a:ext cx="8708572" cy="1420325"/>
            <a:chOff x="217714" y="600633"/>
            <a:chExt cx="8708572" cy="1420325"/>
          </a:xfrm>
        </p:grpSpPr>
        <p:sp>
          <p:nvSpPr>
            <p:cNvPr id="6" name="TextBox 5">
              <a:extLst>
                <a:ext uri="{FF2B5EF4-FFF2-40B4-BE49-F238E27FC236}">
                  <a16:creationId xmlns:a16="http://schemas.microsoft.com/office/drawing/2014/main" id="{854E85E4-FD54-B178-2224-D6C8254400D1}"/>
                </a:ext>
              </a:extLst>
            </p:cNvPr>
            <p:cNvSpPr txBox="1"/>
            <p:nvPr/>
          </p:nvSpPr>
          <p:spPr>
            <a:xfrm>
              <a:off x="965200" y="600633"/>
              <a:ext cx="7961086" cy="1420325"/>
            </a:xfrm>
            <a:prstGeom prst="rect">
              <a:avLst/>
            </a:prstGeom>
            <a:noFill/>
          </p:spPr>
          <p:txBody>
            <a:bodyPr wrap="square">
              <a:spAutoFit/>
            </a:bodyPr>
            <a:lstStyle/>
            <a:p>
              <a:pPr algn="just">
                <a:lnSpc>
                  <a:spcPct val="150000"/>
                </a:lnSpc>
              </a:pPr>
              <a:r>
                <a:rPr lang="en-US" sz="2000"/>
                <a:t>Em hãy kể một số tình huống trong cuộc sống mà em đã chứng kiến hoặc trải qua về tác dụng / hậu quả của việc quản lí thời gian hiệu quả / quản lí thời gian không hiệu quả. </a:t>
              </a:r>
            </a:p>
          </p:txBody>
        </p:sp>
        <p:sp>
          <p:nvSpPr>
            <p:cNvPr id="9" name="Freeform 12">
              <a:extLst>
                <a:ext uri="{FF2B5EF4-FFF2-40B4-BE49-F238E27FC236}">
                  <a16:creationId xmlns:a16="http://schemas.microsoft.com/office/drawing/2014/main" id="{2BB6706B-6407-63DA-D5EA-F5265A9C6728}"/>
                </a:ext>
              </a:extLst>
            </p:cNvPr>
            <p:cNvSpPr/>
            <p:nvPr/>
          </p:nvSpPr>
          <p:spPr>
            <a:xfrm>
              <a:off x="217714" y="1053821"/>
              <a:ext cx="681675" cy="689431"/>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4FFAF551-2C40-1428-7C2C-34CDDE7F18C1}"/>
              </a:ext>
            </a:extLst>
          </p:cNvPr>
          <p:cNvSpPr/>
          <p:nvPr/>
        </p:nvSpPr>
        <p:spPr>
          <a:xfrm>
            <a:off x="3439885" y="1646404"/>
            <a:ext cx="2264229" cy="53703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mj-lt"/>
              </a:rPr>
              <a:t>Tác dụng </a:t>
            </a:r>
          </a:p>
        </p:txBody>
      </p:sp>
      <p:sp>
        <p:nvSpPr>
          <p:cNvPr id="15" name="Rectangle: Rounded Corners 14">
            <a:extLst>
              <a:ext uri="{FF2B5EF4-FFF2-40B4-BE49-F238E27FC236}">
                <a16:creationId xmlns:a16="http://schemas.microsoft.com/office/drawing/2014/main" id="{00D61CFE-22DF-DC02-8817-B9A98B9B05EA}"/>
              </a:ext>
            </a:extLst>
          </p:cNvPr>
          <p:cNvSpPr/>
          <p:nvPr/>
        </p:nvSpPr>
        <p:spPr>
          <a:xfrm>
            <a:off x="490342" y="2558300"/>
            <a:ext cx="3682517"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rgbClr val="000000"/>
                </a:solidFill>
              </a:rPr>
              <a:t>Em đã tự sắp xếp một thời khoá biểu những việc cần làm hàng ngày. </a:t>
            </a:r>
            <a:endParaRPr lang="en-US" sz="1800">
              <a:solidFill>
                <a:srgbClr val="000000"/>
              </a:solidFill>
            </a:endParaRPr>
          </a:p>
          <a:p>
            <a:pPr algn="just">
              <a:lnSpc>
                <a:spcPct val="150000"/>
              </a:lnSpc>
            </a:pPr>
            <a:r>
              <a:rPr lang="en-US" sz="1800">
                <a:solidFill>
                  <a:srgbClr val="000000"/>
                </a:solidFill>
                <a:sym typeface="Wingdings" panose="05000000000000000000" pitchFamily="2" charset="2"/>
              </a:rPr>
              <a:t> </a:t>
            </a:r>
            <a:r>
              <a:rPr lang="vi-VN" sz="1800">
                <a:solidFill>
                  <a:srgbClr val="000000"/>
                </a:solidFill>
              </a:rPr>
              <a:t>Có thể hoàn thành đầy đủ các công việc cá nhân.</a:t>
            </a:r>
            <a:endParaRPr lang="en-US" sz="1800">
              <a:solidFill>
                <a:srgbClr val="000000"/>
              </a:solidFill>
            </a:endParaRPr>
          </a:p>
        </p:txBody>
      </p:sp>
      <p:sp>
        <p:nvSpPr>
          <p:cNvPr id="16" name="Rectangle: Rounded Corners 15">
            <a:extLst>
              <a:ext uri="{FF2B5EF4-FFF2-40B4-BE49-F238E27FC236}">
                <a16:creationId xmlns:a16="http://schemas.microsoft.com/office/drawing/2014/main" id="{E48C172A-C423-BA37-5BB3-33780146E8DC}"/>
              </a:ext>
            </a:extLst>
          </p:cNvPr>
          <p:cNvSpPr/>
          <p:nvPr/>
        </p:nvSpPr>
        <p:spPr>
          <a:xfrm>
            <a:off x="4866398" y="2558300"/>
            <a:ext cx="3682517"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rgbClr val="000000"/>
                </a:solidFill>
              </a:rPr>
              <a:t>Bạn Minh luôn tập trung hoàn thành các bài tập trong thời gian ở trên lớp học, </a:t>
            </a:r>
            <a:endParaRPr lang="en-US" sz="1800">
              <a:solidFill>
                <a:srgbClr val="000000"/>
              </a:solidFill>
            </a:endParaRPr>
          </a:p>
          <a:p>
            <a:pPr algn="just">
              <a:lnSpc>
                <a:spcPct val="150000"/>
              </a:lnSpc>
            </a:pPr>
            <a:r>
              <a:rPr lang="en-US" sz="1800">
                <a:solidFill>
                  <a:srgbClr val="000000"/>
                </a:solidFill>
                <a:sym typeface="Wingdings" panose="05000000000000000000" pitchFamily="2" charset="2"/>
              </a:rPr>
              <a:t> </a:t>
            </a:r>
            <a:r>
              <a:rPr lang="vi-VN" sz="1800">
                <a:solidFill>
                  <a:srgbClr val="000000"/>
                </a:solidFill>
              </a:rPr>
              <a:t>Có thời gian rảnh để chơi môn cầu lông mà bạn yêu thích.</a:t>
            </a:r>
            <a:endParaRPr lang="en-US" sz="1800">
              <a:solidFill>
                <a:srgbClr val="000000"/>
              </a:solidFill>
            </a:endParaRPr>
          </a:p>
        </p:txBody>
      </p:sp>
      <p:cxnSp>
        <p:nvCxnSpPr>
          <p:cNvPr id="22" name="Straight Connector 21">
            <a:extLst>
              <a:ext uri="{FF2B5EF4-FFF2-40B4-BE49-F238E27FC236}">
                <a16:creationId xmlns:a16="http://schemas.microsoft.com/office/drawing/2014/main" id="{38241FB7-7D8F-998D-3A2D-909ECAFB16B4}"/>
              </a:ext>
            </a:extLst>
          </p:cNvPr>
          <p:cNvCxnSpPr>
            <a:stCxn id="13" idx="2"/>
            <a:endCxn id="15" idx="0"/>
          </p:cNvCxnSpPr>
          <p:nvPr/>
        </p:nvCxnSpPr>
        <p:spPr>
          <a:xfrm flipH="1">
            <a:off x="2331601" y="2183434"/>
            <a:ext cx="2240399"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DBBFA-7A11-3846-8D6E-A1AACFB2E1C7}"/>
              </a:ext>
            </a:extLst>
          </p:cNvPr>
          <p:cNvCxnSpPr>
            <a:cxnSpLocks/>
            <a:stCxn id="13" idx="2"/>
            <a:endCxn id="16" idx="0"/>
          </p:cNvCxnSpPr>
          <p:nvPr/>
        </p:nvCxnSpPr>
        <p:spPr>
          <a:xfrm>
            <a:off x="4572000" y="2183434"/>
            <a:ext cx="2135657"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1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799AA2-6FA0-82C1-A31A-78C531105C40}"/>
              </a:ext>
            </a:extLst>
          </p:cNvPr>
          <p:cNvSpPr/>
          <p:nvPr/>
        </p:nvSpPr>
        <p:spPr>
          <a:xfrm>
            <a:off x="547914" y="362858"/>
            <a:ext cx="8048172" cy="49348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mn-ea"/>
                <a:cs typeface="+mn-cs"/>
                <a:sym typeface="Arial"/>
              </a:rPr>
              <a:t>Quản lý thời gian / Time Management</a:t>
            </a:r>
          </a:p>
        </p:txBody>
      </p:sp>
      <p:sp>
        <p:nvSpPr>
          <p:cNvPr id="9" name="Freeform 2">
            <a:extLst>
              <a:ext uri="{FF2B5EF4-FFF2-40B4-BE49-F238E27FC236}">
                <a16:creationId xmlns:a16="http://schemas.microsoft.com/office/drawing/2014/main" id="{08B29510-2470-4ADF-34B4-669AB224C74F}"/>
              </a:ext>
            </a:extLst>
          </p:cNvPr>
          <p:cNvSpPr/>
          <p:nvPr/>
        </p:nvSpPr>
        <p:spPr>
          <a:xfrm>
            <a:off x="4000529" y="2200645"/>
            <a:ext cx="1142942" cy="114294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quản-lý-thời-gian--time-management">
            <a:hlinkClick r:id="" action="ppaction://media"/>
            <a:extLst>
              <a:ext uri="{FF2B5EF4-FFF2-40B4-BE49-F238E27FC236}">
                <a16:creationId xmlns:a16="http://schemas.microsoft.com/office/drawing/2014/main" id="{0FA8A826-A263-8BF8-C36E-DD0DBF390EB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90056" y="0"/>
            <a:ext cx="5304971" cy="5304971"/>
          </a:xfrm>
          <a:prstGeom prst="rect">
            <a:avLst/>
          </a:prstGeom>
        </p:spPr>
      </p:pic>
    </p:spTree>
    <p:extLst>
      <p:ext uri="{BB962C8B-B14F-4D97-AF65-F5344CB8AC3E}">
        <p14:creationId xmlns:p14="http://schemas.microsoft.com/office/powerpoint/2010/main" val="96795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FFAF551-2C40-1428-7C2C-34CDDE7F18C1}"/>
              </a:ext>
            </a:extLst>
          </p:cNvPr>
          <p:cNvSpPr/>
          <p:nvPr/>
        </p:nvSpPr>
        <p:spPr>
          <a:xfrm>
            <a:off x="3454399" y="478300"/>
            <a:ext cx="2264229" cy="53703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mj-lt"/>
              </a:rPr>
              <a:t>Hậu quả</a:t>
            </a:r>
          </a:p>
        </p:txBody>
      </p:sp>
      <p:sp>
        <p:nvSpPr>
          <p:cNvPr id="15" name="Rectangle: Rounded Corners 14">
            <a:extLst>
              <a:ext uri="{FF2B5EF4-FFF2-40B4-BE49-F238E27FC236}">
                <a16:creationId xmlns:a16="http://schemas.microsoft.com/office/drawing/2014/main" id="{00D61CFE-22DF-DC02-8817-B9A98B9B05EA}"/>
              </a:ext>
            </a:extLst>
          </p:cNvPr>
          <p:cNvSpPr/>
          <p:nvPr/>
        </p:nvSpPr>
        <p:spPr>
          <a:xfrm>
            <a:off x="783771" y="1390196"/>
            <a:ext cx="3403602"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Bình luôn trì hoãn mọi việc nên khi đến hạn nộp bài bạn ấy không thể hoàn thành hết bài tập.</a:t>
            </a:r>
            <a:endParaRPr lang="en-US" sz="1800">
              <a:solidFill>
                <a:srgbClr val="000000"/>
              </a:solidFill>
            </a:endParaRPr>
          </a:p>
        </p:txBody>
      </p:sp>
      <p:sp>
        <p:nvSpPr>
          <p:cNvPr id="16" name="Rectangle: Rounded Corners 15">
            <a:extLst>
              <a:ext uri="{FF2B5EF4-FFF2-40B4-BE49-F238E27FC236}">
                <a16:creationId xmlns:a16="http://schemas.microsoft.com/office/drawing/2014/main" id="{E48C172A-C423-BA37-5BB3-33780146E8DC}"/>
              </a:ext>
            </a:extLst>
          </p:cNvPr>
          <p:cNvSpPr/>
          <p:nvPr/>
        </p:nvSpPr>
        <p:spPr>
          <a:xfrm>
            <a:off x="4880912" y="1390196"/>
            <a:ext cx="3682517"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Lan luôn dành nhiều thời gian vào việc sử dụng mạng xã hội mà không chú ý đến việc học. Vì vậy bạn ấy không làm được bài kiểm tra cuối kì I.</a:t>
            </a:r>
            <a:endParaRPr lang="en-US" sz="1800">
              <a:solidFill>
                <a:srgbClr val="000000"/>
              </a:solidFill>
            </a:endParaRPr>
          </a:p>
        </p:txBody>
      </p:sp>
      <p:cxnSp>
        <p:nvCxnSpPr>
          <p:cNvPr id="22" name="Straight Connector 21">
            <a:extLst>
              <a:ext uri="{FF2B5EF4-FFF2-40B4-BE49-F238E27FC236}">
                <a16:creationId xmlns:a16="http://schemas.microsoft.com/office/drawing/2014/main" id="{38241FB7-7D8F-998D-3A2D-909ECAFB16B4}"/>
              </a:ext>
            </a:extLst>
          </p:cNvPr>
          <p:cNvCxnSpPr>
            <a:cxnSpLocks/>
            <a:stCxn id="13" idx="2"/>
            <a:endCxn id="15" idx="0"/>
          </p:cNvCxnSpPr>
          <p:nvPr/>
        </p:nvCxnSpPr>
        <p:spPr>
          <a:xfrm flipH="1">
            <a:off x="2485572" y="1015330"/>
            <a:ext cx="2100942"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DBBFA-7A11-3846-8D6E-A1AACFB2E1C7}"/>
              </a:ext>
            </a:extLst>
          </p:cNvPr>
          <p:cNvCxnSpPr>
            <a:cxnSpLocks/>
            <a:stCxn id="13" idx="2"/>
            <a:endCxn id="16" idx="0"/>
          </p:cNvCxnSpPr>
          <p:nvPr/>
        </p:nvCxnSpPr>
        <p:spPr>
          <a:xfrm>
            <a:off x="4586514" y="1015330"/>
            <a:ext cx="2135657"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4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par>
                                <p:cTn id="12" presetID="22"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7" name="TextBox 6">
            <a:extLst>
              <a:ext uri="{FF2B5EF4-FFF2-40B4-BE49-F238E27FC236}">
                <a16:creationId xmlns:a16="http://schemas.microsoft.com/office/drawing/2014/main" id="{74043A8B-D972-30D7-71C4-3DA64DF737C0}"/>
              </a:ext>
            </a:extLst>
          </p:cNvPr>
          <p:cNvSpPr txBox="1"/>
          <p:nvPr/>
        </p:nvSpPr>
        <p:spPr>
          <a:xfrm>
            <a:off x="333829" y="227111"/>
            <a:ext cx="8323942" cy="1131848"/>
          </a:xfrm>
          <a:prstGeom prst="rect">
            <a:avLst/>
          </a:prstGeom>
          <a:noFill/>
        </p:spPr>
        <p:txBody>
          <a:bodyPr wrap="square">
            <a:spAutoFit/>
          </a:bodyPr>
          <a:lstStyle/>
          <a:p>
            <a:pPr algn="just">
              <a:lnSpc>
                <a:spcPct val="150000"/>
              </a:lnSpc>
            </a:pPr>
            <a:r>
              <a:rPr lang="en-US" sz="2400" b="1">
                <a:solidFill>
                  <a:srgbClr val="C00000"/>
                </a:solidFill>
              </a:rPr>
              <a:t>b. Những kĩ năng cần thực hành để quản lí thời gian hiệu quả</a:t>
            </a:r>
          </a:p>
        </p:txBody>
      </p:sp>
      <p:grpSp>
        <p:nvGrpSpPr>
          <p:cNvPr id="17" name="Group 16">
            <a:extLst>
              <a:ext uri="{FF2B5EF4-FFF2-40B4-BE49-F238E27FC236}">
                <a16:creationId xmlns:a16="http://schemas.microsoft.com/office/drawing/2014/main" id="{707843F4-CE8C-9E50-69D6-8C50DD8BA123}"/>
              </a:ext>
            </a:extLst>
          </p:cNvPr>
          <p:cNvGrpSpPr/>
          <p:nvPr/>
        </p:nvGrpSpPr>
        <p:grpSpPr>
          <a:xfrm>
            <a:off x="4671761" y="1490813"/>
            <a:ext cx="3826353" cy="2993698"/>
            <a:chOff x="4831418" y="1708528"/>
            <a:chExt cx="3826353" cy="2993698"/>
          </a:xfrm>
        </p:grpSpPr>
        <p:sp>
          <p:nvSpPr>
            <p:cNvPr id="16" name="Rectangle: Rounded Corners 15">
              <a:extLst>
                <a:ext uri="{FF2B5EF4-FFF2-40B4-BE49-F238E27FC236}">
                  <a16:creationId xmlns:a16="http://schemas.microsoft.com/office/drawing/2014/main" id="{9ECC2AEF-0EAB-65C5-8C7C-18CAEA4F499B}"/>
                </a:ext>
              </a:extLst>
            </p:cNvPr>
            <p:cNvSpPr/>
            <p:nvPr/>
          </p:nvSpPr>
          <p:spPr>
            <a:xfrm>
              <a:off x="4831418" y="2358571"/>
              <a:ext cx="3826353" cy="2343655"/>
            </a:xfrm>
            <a:prstGeom prst="roundRect">
              <a:avLst>
                <a:gd name="adj" fmla="val 737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4F14F1-80BD-0D90-11EE-D9ACBCDFB481}"/>
                </a:ext>
              </a:extLst>
            </p:cNvPr>
            <p:cNvGrpSpPr/>
            <p:nvPr/>
          </p:nvGrpSpPr>
          <p:grpSpPr>
            <a:xfrm>
              <a:off x="4831418" y="1708528"/>
              <a:ext cx="3751944" cy="2934097"/>
              <a:chOff x="1304447" y="1251328"/>
              <a:chExt cx="3751944" cy="2934097"/>
            </a:xfrm>
          </p:grpSpPr>
          <p:sp>
            <p:nvSpPr>
              <p:cNvPr id="11" name="Freeform 2">
                <a:extLst>
                  <a:ext uri="{FF2B5EF4-FFF2-40B4-BE49-F238E27FC236}">
                    <a16:creationId xmlns:a16="http://schemas.microsoft.com/office/drawing/2014/main" id="{1D189AE0-99BB-9384-D338-A39FBFDFE28E}"/>
                  </a:ext>
                </a:extLst>
              </p:cNvPr>
              <p:cNvSpPr/>
              <p:nvPr/>
            </p:nvSpPr>
            <p:spPr>
              <a:xfrm>
                <a:off x="2872335" y="1251328"/>
                <a:ext cx="690576" cy="59044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40B230A7-C637-7D58-4D62-1D0D15069898}"/>
                  </a:ext>
                </a:extLst>
              </p:cNvPr>
              <p:cNvSpPr txBox="1"/>
              <p:nvPr/>
            </p:nvSpPr>
            <p:spPr>
              <a:xfrm>
                <a:off x="1304447" y="1841770"/>
                <a:ext cx="3751944" cy="2343655"/>
              </a:xfrm>
              <a:prstGeom prst="rect">
                <a:avLst/>
              </a:prstGeom>
              <a:noFill/>
            </p:spPr>
            <p:txBody>
              <a:bodyPr wrap="square">
                <a:spAutoFit/>
              </a:bodyPr>
              <a:lstStyle/>
              <a:p>
                <a:pPr algn="just">
                  <a:lnSpc>
                    <a:spcPct val="150000"/>
                  </a:lnSpc>
                </a:pPr>
                <a:r>
                  <a:rPr lang="en-US" sz="2000" b="1" i="1">
                    <a:solidFill>
                      <a:srgbClr val="0070C0"/>
                    </a:solidFill>
                  </a:rPr>
                  <a:t>Đọc thông tin trong SGK tr.31-32 và trả lời câu hỏi: </a:t>
                </a:r>
                <a:r>
                  <a:rPr lang="en-US" sz="2000"/>
                  <a:t>Theo em, để quản lí thời gian hiệu quả cần thực hành những kĩ năng nào?</a:t>
                </a:r>
              </a:p>
            </p:txBody>
          </p:sp>
        </p:grpSp>
      </p:grpSp>
      <p:sp>
        <p:nvSpPr>
          <p:cNvPr id="14" name="Freeform 6">
            <a:extLst>
              <a:ext uri="{FF2B5EF4-FFF2-40B4-BE49-F238E27FC236}">
                <a16:creationId xmlns:a16="http://schemas.microsoft.com/office/drawing/2014/main" id="{1D9E4D1B-CC3F-E35F-2B8B-579B23440B12}"/>
              </a:ext>
            </a:extLst>
          </p:cNvPr>
          <p:cNvSpPr/>
          <p:nvPr/>
        </p:nvSpPr>
        <p:spPr>
          <a:xfrm>
            <a:off x="406402" y="1603523"/>
            <a:ext cx="3906182" cy="3539977"/>
          </a:xfrm>
          <a:custGeom>
            <a:avLst/>
            <a:gdLst/>
            <a:ahLst/>
            <a:cxnLst/>
            <a:rect l="l" t="t" r="r" b="b"/>
            <a:pathLst>
              <a:path w="9080938" h="8229600">
                <a:moveTo>
                  <a:pt x="0" y="0"/>
                </a:moveTo>
                <a:lnTo>
                  <a:pt x="9080938" y="0"/>
                </a:lnTo>
                <a:lnTo>
                  <a:pt x="9080938"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94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15" name="Group 14">
            <a:extLst>
              <a:ext uri="{FF2B5EF4-FFF2-40B4-BE49-F238E27FC236}">
                <a16:creationId xmlns:a16="http://schemas.microsoft.com/office/drawing/2014/main" id="{07234A67-30FB-80DB-E9C8-58DCBFFB2CF4}"/>
              </a:ext>
            </a:extLst>
          </p:cNvPr>
          <p:cNvGrpSpPr/>
          <p:nvPr/>
        </p:nvGrpSpPr>
        <p:grpSpPr>
          <a:xfrm>
            <a:off x="290286" y="283029"/>
            <a:ext cx="8701314" cy="4760685"/>
            <a:chOff x="290286" y="283029"/>
            <a:chExt cx="8701314" cy="4760685"/>
          </a:xfrm>
        </p:grpSpPr>
        <p:sp>
          <p:nvSpPr>
            <p:cNvPr id="3" name="Rectangle: Rounded Corners 2">
              <a:extLst>
                <a:ext uri="{FF2B5EF4-FFF2-40B4-BE49-F238E27FC236}">
                  <a16:creationId xmlns:a16="http://schemas.microsoft.com/office/drawing/2014/main" id="{F1299C68-957D-E346-BA23-5F477A25EEDB}"/>
                </a:ext>
              </a:extLst>
            </p:cNvPr>
            <p:cNvSpPr/>
            <p:nvPr/>
          </p:nvSpPr>
          <p:spPr>
            <a:xfrm>
              <a:off x="362858" y="355600"/>
              <a:ext cx="8577943" cy="4688114"/>
            </a:xfrm>
            <a:prstGeom prst="roundRect">
              <a:avLst>
                <a:gd name="adj" fmla="val 2735"/>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0DA19D0-0483-5E95-A0C4-34798BEB15D6}"/>
                </a:ext>
              </a:extLst>
            </p:cNvPr>
            <p:cNvSpPr/>
            <p:nvPr/>
          </p:nvSpPr>
          <p:spPr>
            <a:xfrm>
              <a:off x="290286" y="283029"/>
              <a:ext cx="8577943" cy="4688114"/>
            </a:xfrm>
            <a:prstGeom prst="roundRect">
              <a:avLst>
                <a:gd name="adj" fmla="val 2735"/>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F434A0E-9BC1-E18F-0B32-32DC461F54DB}"/>
                </a:ext>
              </a:extLst>
            </p:cNvPr>
            <p:cNvSpPr/>
            <p:nvPr/>
          </p:nvSpPr>
          <p:spPr>
            <a:xfrm>
              <a:off x="464457" y="486228"/>
              <a:ext cx="246743" cy="2467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8475E6-7FF0-6990-355D-D863C0548AAD}"/>
                </a:ext>
              </a:extLst>
            </p:cNvPr>
            <p:cNvSpPr/>
            <p:nvPr/>
          </p:nvSpPr>
          <p:spPr>
            <a:xfrm>
              <a:off x="863599" y="486228"/>
              <a:ext cx="246743" cy="246743"/>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990E4B-B74A-4579-31FA-A04870915D15}"/>
                </a:ext>
              </a:extLst>
            </p:cNvPr>
            <p:cNvSpPr/>
            <p:nvPr/>
          </p:nvSpPr>
          <p:spPr>
            <a:xfrm>
              <a:off x="1262741" y="486227"/>
              <a:ext cx="246743" cy="24674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975A1C-BBEF-DEFA-FC88-80549EB46ED9}"/>
                </a:ext>
              </a:extLst>
            </p:cNvPr>
            <p:cNvSpPr txBox="1"/>
            <p:nvPr/>
          </p:nvSpPr>
          <p:spPr>
            <a:xfrm>
              <a:off x="1618342" y="396833"/>
              <a:ext cx="5907315" cy="461665"/>
            </a:xfrm>
            <a:prstGeom prst="rect">
              <a:avLst/>
            </a:prstGeom>
            <a:noFill/>
          </p:spPr>
          <p:txBody>
            <a:bodyPr wrap="square" rtlCol="0">
              <a:spAutoFit/>
            </a:bodyPr>
            <a:lstStyle/>
            <a:p>
              <a:pPr algn="ctr"/>
              <a:r>
                <a:rPr lang="en-US" sz="2400" b="1">
                  <a:solidFill>
                    <a:srgbClr val="0070C0"/>
                  </a:solidFill>
                </a:rPr>
                <a:t>MỘT SỐ KĨ NĂNG CẦN THIẾT </a:t>
              </a:r>
            </a:p>
          </p:txBody>
        </p:sp>
        <p:sp>
          <p:nvSpPr>
            <p:cNvPr id="12" name="TextBox 11">
              <a:extLst>
                <a:ext uri="{FF2B5EF4-FFF2-40B4-BE49-F238E27FC236}">
                  <a16:creationId xmlns:a16="http://schemas.microsoft.com/office/drawing/2014/main" id="{FAF8DFC0-0E17-BC65-3040-E4A7C000DCA6}"/>
                </a:ext>
              </a:extLst>
            </p:cNvPr>
            <p:cNvSpPr txBox="1"/>
            <p:nvPr/>
          </p:nvSpPr>
          <p:spPr>
            <a:xfrm>
              <a:off x="464457" y="802444"/>
              <a:ext cx="8527143"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Xác định mục tiêu các công việc;</a:t>
              </a:r>
            </a:p>
            <a:p>
              <a:pPr marL="342900" indent="-342900" algn="just">
                <a:lnSpc>
                  <a:spcPct val="150000"/>
                </a:lnSpc>
                <a:buFont typeface="Arial" panose="020B0604020202020204" pitchFamily="34" charset="0"/>
                <a:buChar char="•"/>
              </a:pPr>
              <a:r>
                <a:rPr lang="vi-VN" sz="2000"/>
                <a:t>Lập danh sách các công việc cần hoàn thành;</a:t>
              </a:r>
            </a:p>
            <a:p>
              <a:pPr marL="342900" indent="-342900" algn="just">
                <a:lnSpc>
                  <a:spcPct val="150000"/>
                </a:lnSpc>
                <a:buFont typeface="Arial" panose="020B0604020202020204" pitchFamily="34" charset="0"/>
                <a:buChar char="•"/>
              </a:pPr>
              <a:r>
                <a:rPr lang="vi-VN" sz="2000"/>
                <a:t>Xác định thời hạn hoàn thành công việc;</a:t>
              </a:r>
            </a:p>
            <a:p>
              <a:pPr marL="342900" indent="-342900" algn="just">
                <a:lnSpc>
                  <a:spcPct val="150000"/>
                </a:lnSpc>
                <a:buFont typeface="Arial" panose="020B0604020202020204" pitchFamily="34" charset="0"/>
                <a:buChar char="•"/>
              </a:pPr>
              <a:r>
                <a:rPr lang="vi-VN" sz="2000"/>
                <a:t>Lập kế hoạch và điều chỉnh kế hoạch nếu cần thiết;</a:t>
              </a:r>
            </a:p>
            <a:p>
              <a:pPr marL="342900" indent="-342900" algn="just">
                <a:lnSpc>
                  <a:spcPct val="150000"/>
                </a:lnSpc>
                <a:buFont typeface="Arial" panose="020B0604020202020204" pitchFamily="34" charset="0"/>
                <a:buChar char="•"/>
              </a:pPr>
              <a:r>
                <a:rPr lang="vi-VN" sz="2000"/>
                <a:t>Sắp xếp công việc theo thứ tự ưu tiên;</a:t>
              </a:r>
            </a:p>
            <a:p>
              <a:pPr marL="342900" indent="-342900" algn="just">
                <a:lnSpc>
                  <a:spcPct val="150000"/>
                </a:lnSpc>
                <a:buFont typeface="Arial" panose="020B0604020202020204" pitchFamily="34" charset="0"/>
                <a:buChar char="•"/>
              </a:pPr>
              <a:r>
                <a:rPr lang="vi-VN" sz="2000"/>
                <a:t>Sử dụng các công cụ quản lí thời gian;</a:t>
              </a:r>
            </a:p>
            <a:p>
              <a:pPr marL="342900" indent="-342900" algn="just">
                <a:lnSpc>
                  <a:spcPct val="150000"/>
                </a:lnSpc>
                <a:buFont typeface="Arial" panose="020B0604020202020204" pitchFamily="34" charset="0"/>
                <a:buChar char="•"/>
              </a:pPr>
              <a:r>
                <a:rPr lang="vi-VN" sz="2000"/>
                <a:t>Tìm kiếm sự hỗ trợ khi cần thiết;</a:t>
              </a:r>
            </a:p>
            <a:p>
              <a:pPr marL="342900" indent="-342900" algn="just">
                <a:lnSpc>
                  <a:spcPct val="150000"/>
                </a:lnSpc>
                <a:buFont typeface="Arial" panose="020B0604020202020204" pitchFamily="34" charset="0"/>
                <a:buChar char="•"/>
              </a:pPr>
              <a:r>
                <a:rPr lang="vi-VN" sz="2000"/>
                <a:t>Tính kỉ luật và thói quen tự giác, chủ động cộng việc;</a:t>
              </a:r>
            </a:p>
            <a:p>
              <a:pPr marL="342900" indent="-342900" algn="just">
                <a:lnSpc>
                  <a:spcPct val="150000"/>
                </a:lnSpc>
                <a:buFont typeface="Arial" panose="020B0604020202020204" pitchFamily="34" charset="0"/>
                <a:buChar char="•"/>
              </a:pPr>
              <a:r>
                <a:rPr lang="vi-VN" sz="2000"/>
                <a:t>Tập trung công việc.</a:t>
              </a:r>
            </a:p>
          </p:txBody>
        </p:sp>
      </p:grpSp>
      <p:sp>
        <p:nvSpPr>
          <p:cNvPr id="18" name="Freeform 9">
            <a:extLst>
              <a:ext uri="{FF2B5EF4-FFF2-40B4-BE49-F238E27FC236}">
                <a16:creationId xmlns:a16="http://schemas.microsoft.com/office/drawing/2014/main" id="{1B63D574-69B5-5486-2695-02C36E741418}"/>
              </a:ext>
            </a:extLst>
          </p:cNvPr>
          <p:cNvSpPr/>
          <p:nvPr/>
        </p:nvSpPr>
        <p:spPr>
          <a:xfrm>
            <a:off x="6786985" y="3481991"/>
            <a:ext cx="2306214" cy="1718129"/>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508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7" name="TextBox 6">
            <a:extLst>
              <a:ext uri="{FF2B5EF4-FFF2-40B4-BE49-F238E27FC236}">
                <a16:creationId xmlns:a16="http://schemas.microsoft.com/office/drawing/2014/main" id="{8B1F29B2-7A0C-497A-0014-A8FD9C70DFFD}"/>
              </a:ext>
            </a:extLst>
          </p:cNvPr>
          <p:cNvSpPr txBox="1"/>
          <p:nvPr/>
        </p:nvSpPr>
        <p:spPr>
          <a:xfrm>
            <a:off x="275772" y="140026"/>
            <a:ext cx="8323942" cy="577850"/>
          </a:xfrm>
          <a:prstGeom prst="rect">
            <a:avLst/>
          </a:prstGeom>
          <a:noFill/>
        </p:spPr>
        <p:txBody>
          <a:bodyPr wrap="square">
            <a:spAutoFit/>
          </a:bodyPr>
          <a:lstStyle/>
          <a:p>
            <a:pPr algn="just">
              <a:lnSpc>
                <a:spcPct val="150000"/>
              </a:lnSpc>
            </a:pPr>
            <a:r>
              <a:rPr lang="en-US" sz="2400" b="1">
                <a:solidFill>
                  <a:srgbClr val="C00000"/>
                </a:solidFill>
              </a:rPr>
              <a:t>c. Cách xây dựng kế hoạch thời gian trong một tuần</a:t>
            </a:r>
          </a:p>
        </p:txBody>
      </p:sp>
      <p:grpSp>
        <p:nvGrpSpPr>
          <p:cNvPr id="16" name="Group 15">
            <a:extLst>
              <a:ext uri="{FF2B5EF4-FFF2-40B4-BE49-F238E27FC236}">
                <a16:creationId xmlns:a16="http://schemas.microsoft.com/office/drawing/2014/main" id="{6D536D89-5837-A338-A7C8-4D76EF83519A}"/>
              </a:ext>
            </a:extLst>
          </p:cNvPr>
          <p:cNvGrpSpPr/>
          <p:nvPr/>
        </p:nvGrpSpPr>
        <p:grpSpPr>
          <a:xfrm>
            <a:off x="275772" y="868290"/>
            <a:ext cx="8554680" cy="1420325"/>
            <a:chOff x="371606" y="911833"/>
            <a:chExt cx="8554680" cy="1420325"/>
          </a:xfrm>
        </p:grpSpPr>
        <p:sp>
          <p:nvSpPr>
            <p:cNvPr id="14" name="Rectangle: Rounded Corners 13">
              <a:extLst>
                <a:ext uri="{FF2B5EF4-FFF2-40B4-BE49-F238E27FC236}">
                  <a16:creationId xmlns:a16="http://schemas.microsoft.com/office/drawing/2014/main" id="{0811E564-898B-E54B-9D6A-B59B0D2DF395}"/>
                </a:ext>
              </a:extLst>
            </p:cNvPr>
            <p:cNvSpPr/>
            <p:nvPr/>
          </p:nvSpPr>
          <p:spPr>
            <a:xfrm>
              <a:off x="729343" y="1015145"/>
              <a:ext cx="8196943" cy="1273471"/>
            </a:xfrm>
            <a:prstGeom prst="roundRect">
              <a:avLst>
                <a:gd name="adj" fmla="val 6409"/>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455F1E-A171-84DE-EA26-7F7ECE91E397}"/>
                </a:ext>
              </a:extLst>
            </p:cNvPr>
            <p:cNvGrpSpPr/>
            <p:nvPr/>
          </p:nvGrpSpPr>
          <p:grpSpPr>
            <a:xfrm>
              <a:off x="371606" y="911833"/>
              <a:ext cx="8389579" cy="1420325"/>
              <a:chOff x="371606" y="1049718"/>
              <a:chExt cx="8389579" cy="1420325"/>
            </a:xfrm>
          </p:grpSpPr>
          <p:sp>
            <p:nvSpPr>
              <p:cNvPr id="10" name="TextBox 9">
                <a:extLst>
                  <a:ext uri="{FF2B5EF4-FFF2-40B4-BE49-F238E27FC236}">
                    <a16:creationId xmlns:a16="http://schemas.microsoft.com/office/drawing/2014/main" id="{8CC30233-AFFB-B155-DC55-C2CE8A850234}"/>
                  </a:ext>
                </a:extLst>
              </p:cNvPr>
              <p:cNvSpPr txBox="1"/>
              <p:nvPr/>
            </p:nvSpPr>
            <p:spPr>
              <a:xfrm>
                <a:off x="894443" y="1049718"/>
                <a:ext cx="7866742" cy="1420325"/>
              </a:xfrm>
              <a:prstGeom prst="rect">
                <a:avLst/>
              </a:prstGeom>
              <a:noFill/>
            </p:spPr>
            <p:txBody>
              <a:bodyPr wrap="square">
                <a:spAutoFit/>
              </a:bodyPr>
              <a:lstStyle/>
              <a:p>
                <a:pPr algn="just">
                  <a:lnSpc>
                    <a:spcPct val="150000"/>
                  </a:lnSpc>
                </a:pPr>
                <a:r>
                  <a:rPr lang="vi-VN" sz="2000"/>
                  <a:t>Vận dụng cách quản lí thời gian đã học, em hãy xây dựng kế hoạch thời gian và sắp xếp xếp mức độ ưu tiên cho những công việc cần hoàn thành của bản thân trong 1 tuần. </a:t>
                </a:r>
                <a:endParaRPr lang="en-US" sz="2000"/>
              </a:p>
            </p:txBody>
          </p:sp>
          <p:sp>
            <p:nvSpPr>
              <p:cNvPr id="11" name="Freeform 12">
                <a:extLst>
                  <a:ext uri="{FF2B5EF4-FFF2-40B4-BE49-F238E27FC236}">
                    <a16:creationId xmlns:a16="http://schemas.microsoft.com/office/drawing/2014/main" id="{7E63E5F8-E11B-C1A7-9465-413C374FDCB1}"/>
                  </a:ext>
                </a:extLst>
              </p:cNvPr>
              <p:cNvSpPr/>
              <p:nvPr/>
            </p:nvSpPr>
            <p:spPr>
              <a:xfrm rot="19747470">
                <a:off x="371606" y="1533264"/>
                <a:ext cx="507999" cy="513779"/>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graphicFrame>
        <p:nvGraphicFramePr>
          <p:cNvPr id="17" name="Table 16">
            <a:extLst>
              <a:ext uri="{FF2B5EF4-FFF2-40B4-BE49-F238E27FC236}">
                <a16:creationId xmlns:a16="http://schemas.microsoft.com/office/drawing/2014/main" id="{C948A772-45EE-321C-FE2C-5CA10772EDFA}"/>
              </a:ext>
            </a:extLst>
          </p:cNvPr>
          <p:cNvGraphicFramePr>
            <a:graphicFrameLocks noGrp="1"/>
          </p:cNvGraphicFramePr>
          <p:nvPr>
            <p:extLst>
              <p:ext uri="{D42A27DB-BD31-4B8C-83A1-F6EECF244321}">
                <p14:modId xmlns:p14="http://schemas.microsoft.com/office/powerpoint/2010/main" val="2150858242"/>
              </p:ext>
            </p:extLst>
          </p:nvPr>
        </p:nvGraphicFramePr>
        <p:xfrm>
          <a:off x="246744" y="2454838"/>
          <a:ext cx="8650512" cy="2490580"/>
        </p:xfrm>
        <a:graphic>
          <a:graphicData uri="http://schemas.openxmlformats.org/drawingml/2006/table">
            <a:tbl>
              <a:tblPr firstRow="1" firstCol="1" bandRow="1"/>
              <a:tblGrid>
                <a:gridCol w="1730102">
                  <a:extLst>
                    <a:ext uri="{9D8B030D-6E8A-4147-A177-3AD203B41FA5}">
                      <a16:colId xmlns:a16="http://schemas.microsoft.com/office/drawing/2014/main" val="964271205"/>
                    </a:ext>
                  </a:extLst>
                </a:gridCol>
                <a:gridCol w="1877784">
                  <a:extLst>
                    <a:ext uri="{9D8B030D-6E8A-4147-A177-3AD203B41FA5}">
                      <a16:colId xmlns:a16="http://schemas.microsoft.com/office/drawing/2014/main" val="1253799791"/>
                    </a:ext>
                  </a:extLst>
                </a:gridCol>
                <a:gridCol w="1582422">
                  <a:extLst>
                    <a:ext uri="{9D8B030D-6E8A-4147-A177-3AD203B41FA5}">
                      <a16:colId xmlns:a16="http://schemas.microsoft.com/office/drawing/2014/main" val="199813922"/>
                    </a:ext>
                  </a:extLst>
                </a:gridCol>
                <a:gridCol w="1730102">
                  <a:extLst>
                    <a:ext uri="{9D8B030D-6E8A-4147-A177-3AD203B41FA5}">
                      <a16:colId xmlns:a16="http://schemas.microsoft.com/office/drawing/2014/main" val="3532700187"/>
                    </a:ext>
                  </a:extLst>
                </a:gridCol>
                <a:gridCol w="1730102">
                  <a:extLst>
                    <a:ext uri="{9D8B030D-6E8A-4147-A177-3AD203B41FA5}">
                      <a16:colId xmlns:a16="http://schemas.microsoft.com/office/drawing/2014/main" val="2113151076"/>
                    </a:ext>
                  </a:extLst>
                </a:gridCol>
              </a:tblGrid>
              <a:tr h="886780">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Công việc</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Thời hạn </a:t>
                      </a:r>
                      <a:endParaRPr lang="en-US" sz="180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hoàn thành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Mức độ ưu tiên</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Thời gian dự kiến thực hiện</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Ghi chú / </a:t>
                      </a:r>
                      <a:endParaRPr lang="en-US" sz="180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Điều chỉnh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314721191"/>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8216579"/>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4588145"/>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20484784"/>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5976852"/>
                  </a:ext>
                </a:extLst>
              </a:tr>
            </a:tbl>
          </a:graphicData>
        </a:graphic>
      </p:graphicFrame>
    </p:spTree>
    <p:extLst>
      <p:ext uri="{BB962C8B-B14F-4D97-AF65-F5344CB8AC3E}">
        <p14:creationId xmlns:p14="http://schemas.microsoft.com/office/powerpoint/2010/main" val="38633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TextBox 1">
            <a:extLst>
              <a:ext uri="{FF2B5EF4-FFF2-40B4-BE49-F238E27FC236}">
                <a16:creationId xmlns:a16="http://schemas.microsoft.com/office/drawing/2014/main" id="{5772C11D-8B12-4CB3-0765-F3B409EB2C23}"/>
              </a:ext>
            </a:extLst>
          </p:cNvPr>
          <p:cNvSpPr txBox="1"/>
          <p:nvPr/>
        </p:nvSpPr>
        <p:spPr>
          <a:xfrm>
            <a:off x="2354943" y="188686"/>
            <a:ext cx="4434114" cy="630942"/>
          </a:xfrm>
          <a:prstGeom prst="rect">
            <a:avLst/>
          </a:prstGeom>
          <a:noFill/>
        </p:spPr>
        <p:txBody>
          <a:bodyPr wrap="square" rtlCol="0">
            <a:spAutoFit/>
          </a:bodyPr>
          <a:lstStyle/>
          <a:p>
            <a:pPr algn="ctr"/>
            <a:r>
              <a:rPr lang="en-US" sz="3500" b="1">
                <a:solidFill>
                  <a:srgbClr val="0070C0"/>
                </a:solidFill>
              </a:rPr>
              <a:t>LUYỆN TẬP </a:t>
            </a:r>
          </a:p>
        </p:txBody>
      </p:sp>
      <p:sp>
        <p:nvSpPr>
          <p:cNvPr id="3" name="TextBox 2">
            <a:extLst>
              <a:ext uri="{FF2B5EF4-FFF2-40B4-BE49-F238E27FC236}">
                <a16:creationId xmlns:a16="http://schemas.microsoft.com/office/drawing/2014/main" id="{F0806366-C4C6-0F6C-3198-4376A0423DB0}"/>
              </a:ext>
            </a:extLst>
          </p:cNvPr>
          <p:cNvSpPr txBox="1"/>
          <p:nvPr/>
        </p:nvSpPr>
        <p:spPr>
          <a:xfrm>
            <a:off x="919842" y="932482"/>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1</a:t>
            </a:r>
            <a:r>
              <a:rPr lang="vi-VN" sz="2000" b="1" i="1">
                <a:solidFill>
                  <a:srgbClr val="C00000"/>
                </a:solidFill>
              </a:rPr>
              <a:t>: </a:t>
            </a:r>
            <a:r>
              <a:rPr lang="vi-VN" sz="2000"/>
              <a:t> Quản lí thời gian hiệu quả là gì?</a:t>
            </a:r>
            <a:endParaRPr lang="en-US" sz="2000"/>
          </a:p>
        </p:txBody>
      </p:sp>
      <p:sp>
        <p:nvSpPr>
          <p:cNvPr id="4" name="Rectangle: Rounded Corners 3">
            <a:extLst>
              <a:ext uri="{FF2B5EF4-FFF2-40B4-BE49-F238E27FC236}">
                <a16:creationId xmlns:a16="http://schemas.microsoft.com/office/drawing/2014/main" id="{C727F8B0-9BFB-ED69-5556-C2D7F956175A}"/>
              </a:ext>
            </a:extLst>
          </p:cNvPr>
          <p:cNvSpPr/>
          <p:nvPr/>
        </p:nvSpPr>
        <p:spPr>
          <a:xfrm>
            <a:off x="326571" y="2014245"/>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biết cách sắp xếp, sử dụng thời gian hợp lí.</a:t>
            </a:r>
            <a:endParaRPr lang="en-US" sz="2000">
              <a:solidFill>
                <a:srgbClr val="000000"/>
              </a:solidFill>
            </a:endParaRPr>
          </a:p>
        </p:txBody>
      </p:sp>
      <p:sp>
        <p:nvSpPr>
          <p:cNvPr id="5" name="Rectangle: Rounded Corners 4">
            <a:extLst>
              <a:ext uri="{FF2B5EF4-FFF2-40B4-BE49-F238E27FC236}">
                <a16:creationId xmlns:a16="http://schemas.microsoft.com/office/drawing/2014/main" id="{C0F69705-0866-8AEE-F767-6B282883A713}"/>
              </a:ext>
            </a:extLst>
          </p:cNvPr>
          <p:cNvSpPr/>
          <p:nvPr/>
        </p:nvSpPr>
        <p:spPr>
          <a:xfrm>
            <a:off x="4796971" y="2014245"/>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Là việc lãng phí thời gian.</a:t>
            </a:r>
            <a:endParaRPr lang="en-US" sz="2000">
              <a:solidFill>
                <a:srgbClr val="000000"/>
              </a:solidFill>
            </a:endParaRPr>
          </a:p>
        </p:txBody>
      </p:sp>
      <p:sp>
        <p:nvSpPr>
          <p:cNvPr id="6" name="Rectangle: Rounded Corners 5">
            <a:extLst>
              <a:ext uri="{FF2B5EF4-FFF2-40B4-BE49-F238E27FC236}">
                <a16:creationId xmlns:a16="http://schemas.microsoft.com/office/drawing/2014/main" id="{9EA1B6CE-4780-203F-D9DC-064A4DD9B036}"/>
              </a:ext>
            </a:extLst>
          </p:cNvPr>
          <p:cNvSpPr/>
          <p:nvPr/>
        </p:nvSpPr>
        <p:spPr>
          <a:xfrm>
            <a:off x="326571" y="3568280"/>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Là việc sắp xếp thời gian lộn xộn.</a:t>
            </a:r>
            <a:endParaRPr lang="en-US" sz="2000">
              <a:solidFill>
                <a:srgbClr val="000000"/>
              </a:solidFill>
            </a:endParaRPr>
          </a:p>
        </p:txBody>
      </p:sp>
      <p:sp>
        <p:nvSpPr>
          <p:cNvPr id="8" name="Rectangle: Rounded Corners 7">
            <a:extLst>
              <a:ext uri="{FF2B5EF4-FFF2-40B4-BE49-F238E27FC236}">
                <a16:creationId xmlns:a16="http://schemas.microsoft.com/office/drawing/2014/main" id="{FB355361-4C29-E1D9-2B4B-1323675E7B6F}"/>
              </a:ext>
            </a:extLst>
          </p:cNvPr>
          <p:cNvSpPr/>
          <p:nvPr/>
        </p:nvSpPr>
        <p:spPr>
          <a:xfrm>
            <a:off x="4796971" y="3568280"/>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Là việc không lên kế hoạch cụ thể những việc cần ưu tiên làm trước. </a:t>
            </a:r>
            <a:endParaRPr lang="en-US" sz="2000">
              <a:solidFill>
                <a:srgbClr val="000000"/>
              </a:solidFill>
            </a:endParaRPr>
          </a:p>
        </p:txBody>
      </p:sp>
      <p:sp>
        <p:nvSpPr>
          <p:cNvPr id="9" name="Rectangle: Rounded Corners 8">
            <a:extLst>
              <a:ext uri="{FF2B5EF4-FFF2-40B4-BE49-F238E27FC236}">
                <a16:creationId xmlns:a16="http://schemas.microsoft.com/office/drawing/2014/main" id="{32D43839-DE91-792B-9C90-14CC2DDD3A07}"/>
              </a:ext>
            </a:extLst>
          </p:cNvPr>
          <p:cNvSpPr/>
          <p:nvPr/>
        </p:nvSpPr>
        <p:spPr>
          <a:xfrm>
            <a:off x="344714" y="2014245"/>
            <a:ext cx="4020458" cy="1318078"/>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biết cách sắp xếp, sử dụng thời gian hợp lí.</a:t>
            </a:r>
            <a:endParaRPr lang="en-US" sz="2000">
              <a:solidFill>
                <a:srgbClr val="000000"/>
              </a:solidFill>
            </a:endParaRPr>
          </a:p>
        </p:txBody>
      </p:sp>
    </p:spTree>
    <p:extLst>
      <p:ext uri="{BB962C8B-B14F-4D97-AF65-F5344CB8AC3E}">
        <p14:creationId xmlns:p14="http://schemas.microsoft.com/office/powerpoint/2010/main" val="40094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 Bước đầu tiên trong thực hiện kế hoạch quản lí thời gian hiệu quả là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Điều chỉnh mục tiêu công việc.</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Xác định mục tiêu công việc.</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Xây dựng kế hoạch thực hiện công việc.</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Thực hiện kế hoạch.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1563814"/>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Xác định mục tiêu công việc.</a:t>
            </a:r>
            <a:endParaRPr lang="en-US" sz="2000">
              <a:solidFill>
                <a:srgbClr val="000000"/>
              </a:solidFill>
            </a:endParaRPr>
          </a:p>
        </p:txBody>
      </p:sp>
    </p:spTree>
    <p:extLst>
      <p:ext uri="{BB962C8B-B14F-4D97-AF65-F5344CB8AC3E}">
        <p14:creationId xmlns:p14="http://schemas.microsoft.com/office/powerpoint/2010/main" val="240258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 Quản lí thời gian hiệu quả mang lại lợi ích gì cho bản thân mỗi người?</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Không thể linh hoạt trong công việc.</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Tăng áp lực, khó khăn cho con người nếu không thực hiện được.</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Hoàn thiện bản thân hơn.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Giảm năng suất, hiệu quả công việc.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3358738"/>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Hoàn thiện bản thân hơn.</a:t>
            </a:r>
            <a:endParaRPr lang="en-US" sz="2000">
              <a:solidFill>
                <a:srgbClr val="000000"/>
              </a:solidFill>
            </a:endParaRPr>
          </a:p>
        </p:txBody>
      </p:sp>
    </p:spTree>
    <p:extLst>
      <p:ext uri="{BB962C8B-B14F-4D97-AF65-F5344CB8AC3E}">
        <p14:creationId xmlns:p14="http://schemas.microsoft.com/office/powerpoint/2010/main" val="20499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 Trường hợp nào dưới đây biết cách quản lí thời gian hợp lí?</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Bạn A thường xuyên dành thời gian chơi điện thoại thay vì làm bài tập về nhà.</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Bạn G luôn tự giác làm bài tập ở nhà rồi mới xem phim.</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Bạn T không biết cách phân chia thời gian để ôn thi hiệu quả.</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Bạn C vừa làm bài vừa sử dụng mạng xã hội để giải trí.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1563814"/>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Bạn G luôn tự giác làm bài tập ở nhà rồi mới xem phim.</a:t>
            </a:r>
            <a:endParaRPr lang="en-US" sz="2000">
              <a:solidFill>
                <a:srgbClr val="000000"/>
              </a:solidFill>
            </a:endParaRPr>
          </a:p>
        </p:txBody>
      </p:sp>
    </p:spTree>
    <p:extLst>
      <p:ext uri="{BB962C8B-B14F-4D97-AF65-F5344CB8AC3E}">
        <p14:creationId xmlns:p14="http://schemas.microsoft.com/office/powerpoint/2010/main" val="25980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5</a:t>
            </a:r>
            <a:r>
              <a:rPr lang="vi-VN" sz="2000" b="1" i="1">
                <a:solidFill>
                  <a:srgbClr val="C00000"/>
                </a:solidFill>
              </a:rPr>
              <a:t>: </a:t>
            </a:r>
            <a:r>
              <a:rPr lang="vi-VN" sz="2000"/>
              <a:t> Đâu không phải việc cần làm trong bước xác định mục tiêu công việc?</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Xác định các công việc cần hoàn thành.</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Xác định thời hạn của mỗi công việc.</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Phân bổ thời gian cụ thể để hoàn thành công việc.</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Xác định công việc theo thứ tự ưu tiên.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32013" y="3358738"/>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Phân bổ thời gian cụ thể để hoàn thành công việc.</a:t>
            </a:r>
            <a:endParaRPr lang="en-US" sz="2000">
              <a:solidFill>
                <a:srgbClr val="000000"/>
              </a:solidFill>
            </a:endParaRPr>
          </a:p>
        </p:txBody>
      </p:sp>
    </p:spTree>
    <p:extLst>
      <p:ext uri="{BB962C8B-B14F-4D97-AF65-F5344CB8AC3E}">
        <p14:creationId xmlns:p14="http://schemas.microsoft.com/office/powerpoint/2010/main" val="179999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6</a:t>
            </a:r>
            <a:r>
              <a:rPr lang="vi-VN" sz="2000" b="1" i="1">
                <a:solidFill>
                  <a:srgbClr val="C00000"/>
                </a:solidFill>
              </a:rPr>
              <a:t>: </a:t>
            </a:r>
            <a:r>
              <a:rPr lang="vi-VN" sz="2000"/>
              <a:t> Tại sao thực hiện kế hoạch cần quyết tâm?</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Để đảm bảo tính kỉ luật và linh hoạt.</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Giảm áp lực, tạo động lực cho người thực hiện.</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Rèn luyện kĩ năng quản lí thời gian thuần thục.</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Vì làm việc gì cũng cần quyết tâm.</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1554860"/>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Để đảm bảo tính kỉ luật và linh hoạt.</a:t>
            </a:r>
            <a:endParaRPr lang="en-US" sz="2000">
              <a:solidFill>
                <a:srgbClr val="000000"/>
              </a:solidFill>
            </a:endParaRPr>
          </a:p>
        </p:txBody>
      </p:sp>
    </p:spTree>
    <p:extLst>
      <p:ext uri="{BB962C8B-B14F-4D97-AF65-F5344CB8AC3E}">
        <p14:creationId xmlns:p14="http://schemas.microsoft.com/office/powerpoint/2010/main" val="39290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TextBox 1">
            <a:extLst>
              <a:ext uri="{FF2B5EF4-FFF2-40B4-BE49-F238E27FC236}">
                <a16:creationId xmlns:a16="http://schemas.microsoft.com/office/drawing/2014/main" id="{E29B41A6-9C95-790A-5338-6F6684A4FA34}"/>
              </a:ext>
            </a:extLst>
          </p:cNvPr>
          <p:cNvSpPr txBox="1"/>
          <p:nvPr/>
        </p:nvSpPr>
        <p:spPr>
          <a:xfrm>
            <a:off x="2209800" y="225400"/>
            <a:ext cx="4724400" cy="630942"/>
          </a:xfrm>
          <a:prstGeom prst="rect">
            <a:avLst/>
          </a:prstGeom>
          <a:noFill/>
        </p:spPr>
        <p:txBody>
          <a:bodyPr wrap="square" rtlCol="0">
            <a:spAutoFit/>
          </a:bodyPr>
          <a:lstStyle/>
          <a:p>
            <a:pPr algn="ctr"/>
            <a:r>
              <a:rPr lang="en-US" sz="3500" b="1">
                <a:solidFill>
                  <a:schemeClr val="accent1">
                    <a:lumMod val="75000"/>
                  </a:schemeClr>
                </a:solidFill>
              </a:rPr>
              <a:t>KHỞI ĐỘNG </a:t>
            </a:r>
          </a:p>
        </p:txBody>
      </p:sp>
      <p:grpSp>
        <p:nvGrpSpPr>
          <p:cNvPr id="6" name="Group 5">
            <a:extLst>
              <a:ext uri="{FF2B5EF4-FFF2-40B4-BE49-F238E27FC236}">
                <a16:creationId xmlns:a16="http://schemas.microsoft.com/office/drawing/2014/main" id="{B93C91D8-4975-BF21-2636-83164FBC29AD}"/>
              </a:ext>
            </a:extLst>
          </p:cNvPr>
          <p:cNvGrpSpPr/>
          <p:nvPr/>
        </p:nvGrpSpPr>
        <p:grpSpPr>
          <a:xfrm>
            <a:off x="348840" y="856342"/>
            <a:ext cx="8446320" cy="958660"/>
            <a:chOff x="153393" y="1317954"/>
            <a:chExt cx="8446320" cy="958660"/>
          </a:xfrm>
        </p:grpSpPr>
        <p:sp>
          <p:nvSpPr>
            <p:cNvPr id="4" name="TextBox 3">
              <a:extLst>
                <a:ext uri="{FF2B5EF4-FFF2-40B4-BE49-F238E27FC236}">
                  <a16:creationId xmlns:a16="http://schemas.microsoft.com/office/drawing/2014/main" id="{81E7020C-38B1-B080-0E62-18F452DF0B50}"/>
                </a:ext>
              </a:extLst>
            </p:cNvPr>
            <p:cNvSpPr txBox="1"/>
            <p:nvPr/>
          </p:nvSpPr>
          <p:spPr>
            <a:xfrm>
              <a:off x="849084" y="1317954"/>
              <a:ext cx="7750629" cy="958660"/>
            </a:xfrm>
            <a:prstGeom prst="rect">
              <a:avLst/>
            </a:prstGeom>
            <a:noFill/>
          </p:spPr>
          <p:txBody>
            <a:bodyPr wrap="square">
              <a:spAutoFit/>
            </a:bodyPr>
            <a:lstStyle/>
            <a:p>
              <a:pPr algn="just">
                <a:lnSpc>
                  <a:spcPct val="150000"/>
                </a:lnSpc>
              </a:pPr>
              <a:r>
                <a:rPr lang="vi-VN" sz="2000"/>
                <a:t>Em hãy chia sẻ những điều mình thấy hài lòng và chưa hài lòng trong phân bổ và quản lí thời gian hằng ngày của bản thân.</a:t>
              </a:r>
              <a:endParaRPr lang="en-US" sz="2000"/>
            </a:p>
          </p:txBody>
        </p:sp>
        <p:sp>
          <p:nvSpPr>
            <p:cNvPr id="5" name="Freeform 12">
              <a:extLst>
                <a:ext uri="{FF2B5EF4-FFF2-40B4-BE49-F238E27FC236}">
                  <a16:creationId xmlns:a16="http://schemas.microsoft.com/office/drawing/2014/main" id="{9A728E7A-6EB1-E391-CCD0-B5772BF1AD6B}"/>
                </a:ext>
              </a:extLst>
            </p:cNvPr>
            <p:cNvSpPr/>
            <p:nvPr/>
          </p:nvSpPr>
          <p:spPr>
            <a:xfrm>
              <a:off x="153393" y="1596572"/>
              <a:ext cx="589496" cy="596203"/>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0">
            <a:extLst>
              <a:ext uri="{FF2B5EF4-FFF2-40B4-BE49-F238E27FC236}">
                <a16:creationId xmlns:a16="http://schemas.microsoft.com/office/drawing/2014/main" id="{0DFF4699-FC70-7CBD-7DCC-3878B79F54A3}"/>
              </a:ext>
            </a:extLst>
          </p:cNvPr>
          <p:cNvGrpSpPr/>
          <p:nvPr/>
        </p:nvGrpSpPr>
        <p:grpSpPr>
          <a:xfrm>
            <a:off x="348840" y="2138003"/>
            <a:ext cx="4005446" cy="2884418"/>
            <a:chOff x="348840" y="2099916"/>
            <a:chExt cx="4005446" cy="2884418"/>
          </a:xfrm>
        </p:grpSpPr>
        <p:sp>
          <p:nvSpPr>
            <p:cNvPr id="7" name="Rectangle: Rounded Corners 6">
              <a:extLst>
                <a:ext uri="{FF2B5EF4-FFF2-40B4-BE49-F238E27FC236}">
                  <a16:creationId xmlns:a16="http://schemas.microsoft.com/office/drawing/2014/main" id="{CE98116D-A9A8-1C36-21DC-2B18CF83D1C1}"/>
                </a:ext>
              </a:extLst>
            </p:cNvPr>
            <p:cNvSpPr/>
            <p:nvPr/>
          </p:nvSpPr>
          <p:spPr>
            <a:xfrm>
              <a:off x="348840" y="2099916"/>
              <a:ext cx="4005446" cy="2818183"/>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90E5C7-1F3F-7A6B-8AA8-C59541915E7C}"/>
                </a:ext>
              </a:extLst>
            </p:cNvPr>
            <p:cNvSpPr/>
            <p:nvPr/>
          </p:nvSpPr>
          <p:spPr>
            <a:xfrm>
              <a:off x="544534" y="2256972"/>
              <a:ext cx="3614057"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Điều hài lòng </a:t>
              </a:r>
            </a:p>
          </p:txBody>
        </p:sp>
        <p:sp>
          <p:nvSpPr>
            <p:cNvPr id="10" name="TextBox 9">
              <a:extLst>
                <a:ext uri="{FF2B5EF4-FFF2-40B4-BE49-F238E27FC236}">
                  <a16:creationId xmlns:a16="http://schemas.microsoft.com/office/drawing/2014/main" id="{5DDFF0DF-637F-C075-1342-FCB5601BC783}"/>
                </a:ext>
              </a:extLst>
            </p:cNvPr>
            <p:cNvSpPr txBox="1"/>
            <p:nvPr/>
          </p:nvSpPr>
          <p:spPr>
            <a:xfrm>
              <a:off x="435926" y="2640679"/>
              <a:ext cx="3918360" cy="23436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t>Lên kế hoạch rõ ràng.</a:t>
              </a:r>
            </a:p>
            <a:p>
              <a:pPr marL="342900" indent="-342900">
                <a:lnSpc>
                  <a:spcPct val="150000"/>
                </a:lnSpc>
                <a:buFont typeface="Arial" panose="020B0604020202020204" pitchFamily="34" charset="0"/>
                <a:buChar char="•"/>
              </a:pPr>
              <a:r>
                <a:rPr lang="en-US" sz="2000"/>
                <a:t>Thói quen dậy sớm.</a:t>
              </a:r>
            </a:p>
            <a:p>
              <a:pPr marL="342900" indent="-342900">
                <a:lnSpc>
                  <a:spcPct val="150000"/>
                </a:lnSpc>
                <a:buFont typeface="Arial" panose="020B0604020202020204" pitchFamily="34" charset="0"/>
                <a:buChar char="•"/>
              </a:pPr>
              <a:r>
                <a:rPr lang="en-US" sz="2000"/>
                <a:t>Tập trung vào từng nhiệm vụ.</a:t>
              </a:r>
            </a:p>
            <a:p>
              <a:pPr marL="342900" indent="-342900">
                <a:lnSpc>
                  <a:spcPct val="150000"/>
                </a:lnSpc>
                <a:buFont typeface="Arial" panose="020B0604020202020204" pitchFamily="34" charset="0"/>
                <a:buChar char="•"/>
              </a:pPr>
              <a:r>
                <a:rPr lang="vi-VN" sz="2000"/>
                <a:t>Dành thời gian nghỉ ngơi.</a:t>
              </a:r>
              <a:endParaRPr lang="en-US" sz="2000"/>
            </a:p>
            <a:p>
              <a:pPr marL="342900" indent="-342900">
                <a:lnSpc>
                  <a:spcPct val="150000"/>
                </a:lnSpc>
                <a:buFont typeface="Arial" panose="020B0604020202020204" pitchFamily="34" charset="0"/>
                <a:buChar char="•"/>
              </a:pPr>
              <a:r>
                <a:rPr lang="en-US" sz="2000"/>
                <a:t>...</a:t>
              </a:r>
            </a:p>
          </p:txBody>
        </p:sp>
      </p:grpSp>
      <p:grpSp>
        <p:nvGrpSpPr>
          <p:cNvPr id="12" name="Group 11">
            <a:extLst>
              <a:ext uri="{FF2B5EF4-FFF2-40B4-BE49-F238E27FC236}">
                <a16:creationId xmlns:a16="http://schemas.microsoft.com/office/drawing/2014/main" id="{8FAA4ACA-0A5F-02A3-251A-2C2E209E34DA}"/>
              </a:ext>
            </a:extLst>
          </p:cNvPr>
          <p:cNvGrpSpPr/>
          <p:nvPr/>
        </p:nvGrpSpPr>
        <p:grpSpPr>
          <a:xfrm>
            <a:off x="4702628" y="2138003"/>
            <a:ext cx="4005446" cy="2884418"/>
            <a:chOff x="348840" y="2099916"/>
            <a:chExt cx="4005446" cy="2884418"/>
          </a:xfrm>
        </p:grpSpPr>
        <p:sp>
          <p:nvSpPr>
            <p:cNvPr id="13" name="Rectangle: Rounded Corners 12">
              <a:extLst>
                <a:ext uri="{FF2B5EF4-FFF2-40B4-BE49-F238E27FC236}">
                  <a16:creationId xmlns:a16="http://schemas.microsoft.com/office/drawing/2014/main" id="{461049D7-A2FE-129A-01CC-8E87AF628ADA}"/>
                </a:ext>
              </a:extLst>
            </p:cNvPr>
            <p:cNvSpPr/>
            <p:nvPr/>
          </p:nvSpPr>
          <p:spPr>
            <a:xfrm>
              <a:off x="348840" y="2099916"/>
              <a:ext cx="4005446" cy="2818183"/>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DEC2D2-F8E7-BA82-6BEA-26D13F7E3CBC}"/>
                </a:ext>
              </a:extLst>
            </p:cNvPr>
            <p:cNvSpPr/>
            <p:nvPr/>
          </p:nvSpPr>
          <p:spPr>
            <a:xfrm>
              <a:off x="544534" y="2256972"/>
              <a:ext cx="3614057" cy="41365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Điều chưa hài lòng </a:t>
              </a:r>
            </a:p>
          </p:txBody>
        </p:sp>
        <p:sp>
          <p:nvSpPr>
            <p:cNvPr id="15" name="TextBox 14">
              <a:extLst>
                <a:ext uri="{FF2B5EF4-FFF2-40B4-BE49-F238E27FC236}">
                  <a16:creationId xmlns:a16="http://schemas.microsoft.com/office/drawing/2014/main" id="{40B865B4-8A40-B79C-056A-E16D42C9049E}"/>
                </a:ext>
              </a:extLst>
            </p:cNvPr>
            <p:cNvSpPr txBox="1"/>
            <p:nvPr/>
          </p:nvSpPr>
          <p:spPr>
            <a:xfrm>
              <a:off x="435926" y="2640679"/>
              <a:ext cx="3918360" cy="23436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a:t>Quá nhiều thời gian cho mạng xã hội.</a:t>
              </a:r>
            </a:p>
            <a:p>
              <a:pPr marL="342900" indent="-342900">
                <a:lnSpc>
                  <a:spcPct val="150000"/>
                </a:lnSpc>
                <a:buFont typeface="Arial" panose="020B0604020202020204" pitchFamily="34" charset="0"/>
                <a:buChar char="•"/>
              </a:pPr>
              <a:r>
                <a:rPr lang="vi-VN" sz="2000"/>
                <a:t>Chưa đủ thời gian cho gia đình và bạn bè.</a:t>
              </a:r>
            </a:p>
            <a:p>
              <a:pPr marL="342900" indent="-342900">
                <a:lnSpc>
                  <a:spcPct val="150000"/>
                </a:lnSpc>
                <a:buFont typeface="Arial" panose="020B0604020202020204" pitchFamily="34" charset="0"/>
                <a:buChar char="•"/>
              </a:pPr>
              <a:r>
                <a:rPr lang="vi-VN" sz="2000"/>
                <a:t>Trì hoãn công việc…</a:t>
              </a:r>
              <a:r>
                <a:rPr lang="en-US" sz="2000"/>
                <a:t>.</a:t>
              </a:r>
              <a:endParaRPr lang="vi-VN" sz="2000"/>
            </a:p>
          </p:txBody>
        </p:sp>
      </p:grpSp>
    </p:spTree>
    <p:extLst>
      <p:ext uri="{BB962C8B-B14F-4D97-AF65-F5344CB8AC3E}">
        <p14:creationId xmlns:p14="http://schemas.microsoft.com/office/powerpoint/2010/main" val="15494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210458" y="267248"/>
            <a:ext cx="8461828" cy="188199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7</a:t>
            </a:r>
            <a:r>
              <a:rPr lang="vi-VN" sz="2000" b="1" i="1">
                <a:solidFill>
                  <a:srgbClr val="C00000"/>
                </a:solidFill>
              </a:rPr>
              <a:t>: </a:t>
            </a:r>
            <a:r>
              <a:rPr lang="vi-VN" sz="2000"/>
              <a:t> Bạn D sắp tới có bài thi cuối kì nhưng D không học bài và chơi điện tử đến tận khuya vì D cho rằng gần đến hôm thi học cũng được. </a:t>
            </a:r>
          </a:p>
          <a:p>
            <a:pPr algn="just">
              <a:lnSpc>
                <a:spcPct val="150000"/>
              </a:lnSpc>
            </a:pPr>
            <a:r>
              <a:rPr lang="vi-VN" sz="2000" i="1"/>
              <a:t>Nếu là bạn của D, em sẽ khuyên D như thế nào?</a:t>
            </a:r>
          </a:p>
          <a:p>
            <a:pPr algn="ctr">
              <a:lnSpc>
                <a:spcPct val="150000"/>
              </a:lnSpc>
            </a:pP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936834"/>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Học một chút rồi dành thời gian chơi điện tử.</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936834"/>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Coi như không biết.</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427782"/>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Đồng ý với quan điểm của D vì gần ngày thi mới học sẽ nhớ kiến thức hơn.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427782"/>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D nên phân chia thời gian hợp lí để có thể xem lại và ôn tập kiến thức đã học.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3427782"/>
            <a:ext cx="4020458" cy="1280354"/>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D nên phân chia thời gian hợp lí để có thể xem lại và ôn tập kiến thức đã học. </a:t>
            </a:r>
            <a:endParaRPr lang="en-US" sz="2000">
              <a:solidFill>
                <a:srgbClr val="000000"/>
              </a:solidFill>
            </a:endParaRPr>
          </a:p>
        </p:txBody>
      </p:sp>
    </p:spTree>
    <p:extLst>
      <p:ext uri="{BB962C8B-B14F-4D97-AF65-F5344CB8AC3E}">
        <p14:creationId xmlns:p14="http://schemas.microsoft.com/office/powerpoint/2010/main" val="92086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EAA9F84-D6F5-7AB8-8D68-A52F8B36EDA1}"/>
              </a:ext>
            </a:extLst>
          </p:cNvPr>
          <p:cNvSpPr txBox="1"/>
          <p:nvPr/>
        </p:nvSpPr>
        <p:spPr>
          <a:xfrm>
            <a:off x="268514" y="148417"/>
            <a:ext cx="7794171" cy="496996"/>
          </a:xfrm>
          <a:prstGeom prst="rect">
            <a:avLst/>
          </a:prstGeom>
          <a:noFill/>
        </p:spPr>
        <p:txBody>
          <a:bodyPr wrap="square">
            <a:spAutoFit/>
          </a:bodyPr>
          <a:lstStyle/>
          <a:p>
            <a:pPr>
              <a:lnSpc>
                <a:spcPct val="150000"/>
              </a:lnSpc>
            </a:pPr>
            <a:r>
              <a:rPr lang="en-US" sz="2000" b="1" i="1">
                <a:solidFill>
                  <a:srgbClr val="C00000"/>
                </a:solidFill>
              </a:rPr>
              <a:t>Nhiệm vụ 2: </a:t>
            </a:r>
            <a:r>
              <a:rPr lang="en-US" sz="2000" i="1">
                <a:solidFill>
                  <a:srgbClr val="C00000"/>
                </a:solidFill>
              </a:rPr>
              <a:t>Trả lời câu hỏi phần Luyện tập (SGK tr.32-33)</a:t>
            </a:r>
          </a:p>
        </p:txBody>
      </p:sp>
      <p:graphicFrame>
        <p:nvGraphicFramePr>
          <p:cNvPr id="6" name="Table 5">
            <a:extLst>
              <a:ext uri="{FF2B5EF4-FFF2-40B4-BE49-F238E27FC236}">
                <a16:creationId xmlns:a16="http://schemas.microsoft.com/office/drawing/2014/main" id="{062E8CB1-C664-0BB2-CEF1-45DB4E158194}"/>
              </a:ext>
            </a:extLst>
          </p:cNvPr>
          <p:cNvGraphicFramePr>
            <a:graphicFrameLocks noGrp="1"/>
          </p:cNvGraphicFramePr>
          <p:nvPr>
            <p:extLst>
              <p:ext uri="{D42A27DB-BD31-4B8C-83A1-F6EECF244321}">
                <p14:modId xmlns:p14="http://schemas.microsoft.com/office/powerpoint/2010/main" val="4268168715"/>
              </p:ext>
            </p:extLst>
          </p:nvPr>
        </p:nvGraphicFramePr>
        <p:xfrm>
          <a:off x="268514" y="3299243"/>
          <a:ext cx="8694057" cy="1695840"/>
        </p:xfrm>
        <a:graphic>
          <a:graphicData uri="http://schemas.openxmlformats.org/drawingml/2006/table">
            <a:tbl>
              <a:tblPr firstRow="1" firstCol="1" bandRow="1"/>
              <a:tblGrid>
                <a:gridCol w="2264710">
                  <a:extLst>
                    <a:ext uri="{9D8B030D-6E8A-4147-A177-3AD203B41FA5}">
                      <a16:colId xmlns:a16="http://schemas.microsoft.com/office/drawing/2014/main" val="1625023555"/>
                    </a:ext>
                  </a:extLst>
                </a:gridCol>
                <a:gridCol w="1944433">
                  <a:extLst>
                    <a:ext uri="{9D8B030D-6E8A-4147-A177-3AD203B41FA5}">
                      <a16:colId xmlns:a16="http://schemas.microsoft.com/office/drawing/2014/main" val="3781692563"/>
                    </a:ext>
                  </a:extLst>
                </a:gridCol>
                <a:gridCol w="2162629">
                  <a:extLst>
                    <a:ext uri="{9D8B030D-6E8A-4147-A177-3AD203B41FA5}">
                      <a16:colId xmlns:a16="http://schemas.microsoft.com/office/drawing/2014/main" val="852477677"/>
                    </a:ext>
                  </a:extLst>
                </a:gridCol>
                <a:gridCol w="2322285">
                  <a:extLst>
                    <a:ext uri="{9D8B030D-6E8A-4147-A177-3AD203B41FA5}">
                      <a16:colId xmlns:a16="http://schemas.microsoft.com/office/drawing/2014/main" val="413985579"/>
                    </a:ext>
                  </a:extLst>
                </a:gridCol>
              </a:tblGrid>
              <a:tr h="423960">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Quan điểm</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Tán thành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Không tán thành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Giải thích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034553371"/>
                  </a:ext>
                </a:extLst>
              </a:tr>
              <a:tr h="423960">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5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6070703"/>
                  </a:ext>
                </a:extLst>
              </a:tr>
              <a:tr h="423960">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2055889"/>
                  </a:ext>
                </a:extLst>
              </a:tr>
              <a:tr h="423960">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2695680"/>
                  </a:ext>
                </a:extLst>
              </a:tr>
            </a:tbl>
          </a:graphicData>
        </a:graphic>
      </p:graphicFrame>
      <p:sp>
        <p:nvSpPr>
          <p:cNvPr id="10" name="TextBox 9">
            <a:extLst>
              <a:ext uri="{FF2B5EF4-FFF2-40B4-BE49-F238E27FC236}">
                <a16:creationId xmlns:a16="http://schemas.microsoft.com/office/drawing/2014/main" id="{04B4EFD1-3152-8968-70CE-628BD4933963}"/>
              </a:ext>
            </a:extLst>
          </p:cNvPr>
          <p:cNvSpPr txBox="1"/>
          <p:nvPr/>
        </p:nvSpPr>
        <p:spPr>
          <a:xfrm>
            <a:off x="359228" y="645413"/>
            <a:ext cx="8425543" cy="2534027"/>
          </a:xfrm>
          <a:prstGeom prst="rect">
            <a:avLst/>
          </a:prstGeom>
          <a:noFill/>
        </p:spPr>
        <p:txBody>
          <a:bodyPr wrap="square">
            <a:spAutoFit/>
          </a:bodyPr>
          <a:lstStyle/>
          <a:p>
            <a:pPr algn="just">
              <a:lnSpc>
                <a:spcPct val="150000"/>
              </a:lnSpc>
            </a:pPr>
            <a:r>
              <a:rPr lang="vi-VN" sz="1800" b="1" i="1"/>
              <a:t>1. Em tán thành/ không tán thành với những quan điểm về quản lí thời gian dưới</a:t>
            </a:r>
            <a:r>
              <a:rPr lang="en-US" sz="1800" b="1" i="1"/>
              <a:t>  </a:t>
            </a:r>
            <a:r>
              <a:rPr lang="vi-VN" sz="1800" b="1" i="1"/>
              <a:t>đây? Giải thích vì sao.</a:t>
            </a:r>
            <a:endParaRPr lang="en-US" sz="1800" b="1" i="1"/>
          </a:p>
          <a:p>
            <a:pPr marL="342900" indent="-342900" algn="just">
              <a:lnSpc>
                <a:spcPct val="150000"/>
              </a:lnSpc>
              <a:buFont typeface="+mj-lt"/>
              <a:buAutoNum type="alphaLcPeriod"/>
            </a:pPr>
            <a:r>
              <a:rPr lang="vi-VN" sz="1800"/>
              <a:t>Làm được càng nhiều việc càng tốt trong một khoảng thời gian ngắn nhất.</a:t>
            </a:r>
            <a:endParaRPr lang="en-US" sz="1800"/>
          </a:p>
          <a:p>
            <a:pPr marL="342900" indent="-342900" algn="just">
              <a:lnSpc>
                <a:spcPct val="150000"/>
              </a:lnSpc>
              <a:buFont typeface="+mj-lt"/>
              <a:buAutoNum type="alphaLcPeriod"/>
            </a:pPr>
            <a:r>
              <a:rPr lang="vi-VN" sz="1800"/>
              <a:t>Luôn dành thời gian cho những việc mình muốn làm.</a:t>
            </a:r>
            <a:endParaRPr lang="en-US" sz="1800"/>
          </a:p>
          <a:p>
            <a:pPr marL="342900" indent="-342900" algn="just">
              <a:lnSpc>
                <a:spcPct val="150000"/>
              </a:lnSpc>
              <a:buFont typeface="+mj-lt"/>
              <a:buAutoNum type="alphaLcPeriod"/>
            </a:pPr>
            <a:r>
              <a:rPr lang="vi-VN" sz="1800"/>
              <a:t>Chủ động sắp xếp công việc hợp lí và biết mình cần hoàn thành những công</a:t>
            </a:r>
            <a:r>
              <a:rPr lang="en-US" sz="1800"/>
              <a:t> </a:t>
            </a:r>
            <a:r>
              <a:rPr lang="vi-VN" sz="1800"/>
              <a:t>việc gì, có bao nhiêu thời gian.</a:t>
            </a:r>
            <a:endParaRPr lang="en-US" sz="1800"/>
          </a:p>
        </p:txBody>
      </p:sp>
    </p:spTree>
    <p:extLst>
      <p:ext uri="{BB962C8B-B14F-4D97-AF65-F5344CB8AC3E}">
        <p14:creationId xmlns:p14="http://schemas.microsoft.com/office/powerpoint/2010/main" val="11600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A00CD6-4F8A-14E7-EBB8-318F63412EAE}"/>
              </a:ext>
            </a:extLst>
          </p:cNvPr>
          <p:cNvGraphicFramePr>
            <a:graphicFrameLocks noGrp="1"/>
          </p:cNvGraphicFramePr>
          <p:nvPr>
            <p:extLst>
              <p:ext uri="{D42A27DB-BD31-4B8C-83A1-F6EECF244321}">
                <p14:modId xmlns:p14="http://schemas.microsoft.com/office/powerpoint/2010/main" val="191167035"/>
              </p:ext>
            </p:extLst>
          </p:nvPr>
        </p:nvGraphicFramePr>
        <p:xfrm>
          <a:off x="174171" y="155067"/>
          <a:ext cx="8795657" cy="9694672"/>
        </p:xfrm>
        <a:graphic>
          <a:graphicData uri="http://schemas.openxmlformats.org/drawingml/2006/table">
            <a:tbl>
              <a:tblPr firstRow="1" firstCol="1" bandRow="1"/>
              <a:tblGrid>
                <a:gridCol w="2503715">
                  <a:extLst>
                    <a:ext uri="{9D8B030D-6E8A-4147-A177-3AD203B41FA5}">
                      <a16:colId xmlns:a16="http://schemas.microsoft.com/office/drawing/2014/main" val="1239525307"/>
                    </a:ext>
                  </a:extLst>
                </a:gridCol>
                <a:gridCol w="1023257">
                  <a:extLst>
                    <a:ext uri="{9D8B030D-6E8A-4147-A177-3AD203B41FA5}">
                      <a16:colId xmlns:a16="http://schemas.microsoft.com/office/drawing/2014/main" val="3714659310"/>
                    </a:ext>
                  </a:extLst>
                </a:gridCol>
                <a:gridCol w="1197428">
                  <a:extLst>
                    <a:ext uri="{9D8B030D-6E8A-4147-A177-3AD203B41FA5}">
                      <a16:colId xmlns:a16="http://schemas.microsoft.com/office/drawing/2014/main" val="1373908257"/>
                    </a:ext>
                  </a:extLst>
                </a:gridCol>
                <a:gridCol w="4071257">
                  <a:extLst>
                    <a:ext uri="{9D8B030D-6E8A-4147-A177-3AD203B41FA5}">
                      <a16:colId xmlns:a16="http://schemas.microsoft.com/office/drawing/2014/main" val="4294883965"/>
                    </a:ext>
                  </a:extLst>
                </a:gridCol>
              </a:tblGrid>
              <a:tr h="80449">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Quan điểm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Không 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Giải thích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72378694"/>
                  </a:ext>
                </a:extLst>
              </a:tr>
              <a:tr h="359940">
                <a:tc>
                  <a:txBody>
                    <a:bodyPr/>
                    <a:lstStyle/>
                    <a:p>
                      <a:pPr marL="342900" marR="0" lvl="0" indent="-342900" algn="just">
                        <a:lnSpc>
                          <a:spcPct val="150000"/>
                        </a:lnSpc>
                        <a:spcBef>
                          <a:spcPts val="100"/>
                        </a:spcBef>
                        <a:spcAft>
                          <a:spcPts val="100"/>
                        </a:spcAft>
                        <a:buFont typeface="+mj-lt"/>
                        <a:buAutoNum type="alphaLcParenR"/>
                      </a:pPr>
                      <a:r>
                        <a:rPr lang="en-US" sz="1600" i="0" kern="0">
                          <a:solidFill>
                            <a:srgbClr val="000000"/>
                          </a:solidFill>
                          <a:effectLst/>
                          <a:latin typeface="+mj-lt"/>
                          <a:ea typeface="Times New Roman" panose="02020603050405020304" pitchFamily="18" charset="0"/>
                          <a:cs typeface="Times New Roman" panose="02020603050405020304" pitchFamily="18" charset="0"/>
                        </a:rPr>
                        <a:t>L</a:t>
                      </a:r>
                      <a:r>
                        <a:rPr lang="en-US" sz="1600" i="0" kern="0">
                          <a:solidFill>
                            <a:srgbClr val="000000"/>
                          </a:solidFill>
                          <a:effectLst/>
                          <a:latin typeface="+mj-lt"/>
                          <a:ea typeface="Times New Roman" panose="02020603050405020304" pitchFamily="18" charset="0"/>
                          <a:cs typeface="Calibri" panose="020F0502020204030204" pitchFamily="34" charset="0"/>
                        </a:rPr>
                        <a:t>àm được càng nhiều việc càng tốt trong một khoảng thời gian ngắn nhất.</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i="0" kern="0">
                          <a:solidFill>
                            <a:srgbClr val="000000"/>
                          </a:solidFill>
                          <a:effectLst/>
                          <a:latin typeface="+mj-lt"/>
                          <a:ea typeface="Times New Roman" panose="02020603050405020304" pitchFamily="18" charset="0"/>
                          <a:cs typeface="Calibri" panose="020F0502020204030204" pitchFamily="34" charset="0"/>
                        </a:rPr>
                        <a:t>Quản lí thời gian hiệu quả là biết cách sắp xếp, sử dụng thời gian hợp lí, không lãng phí để hoàn thành công việc theo kế hoạch đã đề ra.</a:t>
                      </a:r>
                      <a:endParaRPr lang="en-US" sz="16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500"/>
                        </a:spcAft>
                        <a:buFont typeface="Arial" panose="020B0604020202020204" pitchFamily="34" charset="0"/>
                        <a:buChar char="•"/>
                      </a:pPr>
                      <a:r>
                        <a:rPr lang="en-US" sz="1600" i="0" kern="0">
                          <a:solidFill>
                            <a:srgbClr val="000000"/>
                          </a:solidFill>
                          <a:effectLst/>
                          <a:latin typeface="+mj-lt"/>
                          <a:ea typeface="Times New Roman" panose="02020603050405020304" pitchFamily="18" charset="0"/>
                          <a:cs typeface="Calibri" panose="020F0502020204030204" pitchFamily="34" charset="0"/>
                        </a:rPr>
                        <a:t>Nếu chỉ tập trung làm được càng nhiều việc càng tốt trong một khoảng thời gian ngắn nhất thì có thể gây ra những áp lực, căng thẳng không cần thiết, và cũng chưa nói lên những việc mình làm có hiệu quả, có hướng đến những mục tiêu cần đạt được hay không.</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0432995"/>
                  </a:ext>
                </a:extLst>
              </a:tr>
              <a:tr h="261296">
                <a:tc>
                  <a:txBody>
                    <a:bodyPr/>
                    <a:lstStyle/>
                    <a:p>
                      <a:pPr marL="342900" marR="0" lvl="0" indent="-342900" algn="just">
                        <a:lnSpc>
                          <a:spcPct val="150000"/>
                        </a:lnSpc>
                        <a:spcBef>
                          <a:spcPts val="100"/>
                        </a:spcBef>
                        <a:spcAft>
                          <a:spcPts val="100"/>
                        </a:spcAft>
                        <a:buFont typeface="+mj-lt"/>
                        <a:buAutoNum type="alphaLcParenR"/>
                      </a:pPr>
                      <a:r>
                        <a:rPr lang="en-US" sz="1600" i="0" kern="0">
                          <a:solidFill>
                            <a:srgbClr val="000000"/>
                          </a:solidFill>
                          <a:effectLst/>
                          <a:latin typeface="+mj-lt"/>
                          <a:ea typeface="Times New Roman" panose="02020603050405020304" pitchFamily="18" charset="0"/>
                          <a:cs typeface="Times New Roman" panose="02020603050405020304" pitchFamily="18" charset="0"/>
                        </a:rPr>
                        <a:t>Lu</a:t>
                      </a:r>
                      <a:r>
                        <a:rPr lang="en-US" sz="1600" i="0" kern="0">
                          <a:solidFill>
                            <a:srgbClr val="000000"/>
                          </a:solidFill>
                          <a:effectLst/>
                          <a:latin typeface="+mj-lt"/>
                          <a:ea typeface="Times New Roman" panose="02020603050405020304" pitchFamily="18" charset="0"/>
                          <a:cs typeface="Calibri" panose="020F0502020204030204" pitchFamily="34" charset="0"/>
                        </a:rPr>
                        <a:t>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600" i="0" kern="0">
                          <a:solidFill>
                            <a:srgbClr val="000000"/>
                          </a:solidFill>
                          <a:effectLst/>
                          <a:latin typeface="+mj-lt"/>
                          <a:ea typeface="Times New Roman" panose="02020603050405020304" pitchFamily="18" charset="0"/>
                          <a:cs typeface="Calibri" panose="020F0502020204030204" pitchFamily="34" charset="0"/>
                        </a:rPr>
                        <a:t>Quản lí thời gian hiệu quả là biết cách sắp xếp, sử dụng thời gian hợp lí, không lãng phí để hoàn thành công việc theo kế hoạch đã đề ra, tức là làm được những việc mình cần làm, biết ưu tiên việc gì làm trước, làm sau hay từ bỏ những việc làm lãng phí thời gian của mình chứ không phải chỉ là luôn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8212620"/>
                  </a:ext>
                </a:extLst>
              </a:tr>
              <a:tr h="195533">
                <a:tc>
                  <a:txBody>
                    <a:bodyPr/>
                    <a:lstStyle/>
                    <a:p>
                      <a:pPr marL="342900" marR="0" lvl="0" indent="-342900" algn="just">
                        <a:lnSpc>
                          <a:spcPct val="150000"/>
                        </a:lnSpc>
                        <a:spcBef>
                          <a:spcPts val="100"/>
                        </a:spcBef>
                        <a:spcAft>
                          <a:spcPts val="100"/>
                        </a:spcAft>
                        <a:buFont typeface="+mj-lt"/>
                        <a:buAutoNum type="alphaLcParenR"/>
                      </a:pPr>
                      <a:r>
                        <a:rPr lang="en-US" sz="1600" i="0" kern="0">
                          <a:solidFill>
                            <a:srgbClr val="000000"/>
                          </a:solidFill>
                          <a:effectLst/>
                          <a:latin typeface="+mj-lt"/>
                          <a:ea typeface="Times New Roman" panose="02020603050405020304" pitchFamily="18" charset="0"/>
                          <a:cs typeface="Times New Roman" panose="02020603050405020304" pitchFamily="18" charset="0"/>
                        </a:rPr>
                        <a:t>Ch</a:t>
                      </a:r>
                      <a:r>
                        <a:rPr lang="en-US" sz="1600" i="0" kern="0">
                          <a:solidFill>
                            <a:srgbClr val="000000"/>
                          </a:solidFill>
                          <a:effectLst/>
                          <a:latin typeface="+mj-lt"/>
                          <a:ea typeface="Times New Roman" panose="02020603050405020304" pitchFamily="18" charset="0"/>
                          <a:cs typeface="Calibri" panose="020F0502020204030204" pitchFamily="34" charset="0"/>
                        </a:rPr>
                        <a:t>ủ động sắp xếp công việc hợp lí và biết mình cần hoàn thành những công việc gì, có bao nhiêu thời gian.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Qu</a:t>
                      </a:r>
                      <a:r>
                        <a:rPr lang="en-US" sz="1600" i="0" kern="0">
                          <a:solidFill>
                            <a:srgbClr val="000000"/>
                          </a:solidFill>
                          <a:effectLst/>
                          <a:latin typeface="+mj-lt"/>
                          <a:ea typeface="Times New Roman" panose="02020603050405020304" pitchFamily="18" charset="0"/>
                          <a:cs typeface="Calibri" panose="020F0502020204030204" pitchFamily="34" charset="0"/>
                        </a:rPr>
                        <a:t>ản lí thời gian hiệu quả là chủ động sắp xếp công việc hợp lí và biết mình cần hoàn thành những công việc hợp lí và biết mình cần hoàn thành những công việc gì, có bao nhiêu thời gian.</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5972235"/>
                  </a:ext>
                </a:extLst>
              </a:tr>
            </a:tbl>
          </a:graphicData>
        </a:graphic>
      </p:graphicFrame>
    </p:spTree>
    <p:extLst>
      <p:ext uri="{BB962C8B-B14F-4D97-AF65-F5344CB8AC3E}">
        <p14:creationId xmlns:p14="http://schemas.microsoft.com/office/powerpoint/2010/main" val="32906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A00CD6-4F8A-14E7-EBB8-318F63412EAE}"/>
              </a:ext>
            </a:extLst>
          </p:cNvPr>
          <p:cNvGraphicFramePr>
            <a:graphicFrameLocks noGrp="1"/>
          </p:cNvGraphicFramePr>
          <p:nvPr>
            <p:extLst>
              <p:ext uri="{D42A27DB-BD31-4B8C-83A1-F6EECF244321}">
                <p14:modId xmlns:p14="http://schemas.microsoft.com/office/powerpoint/2010/main" val="184442254"/>
              </p:ext>
            </p:extLst>
          </p:nvPr>
        </p:nvGraphicFramePr>
        <p:xfrm>
          <a:off x="174171" y="79248"/>
          <a:ext cx="8795657" cy="4985004"/>
        </p:xfrm>
        <a:graphic>
          <a:graphicData uri="http://schemas.openxmlformats.org/drawingml/2006/table">
            <a:tbl>
              <a:tblPr firstRow="1" firstCol="1" bandRow="1"/>
              <a:tblGrid>
                <a:gridCol w="2409372">
                  <a:extLst>
                    <a:ext uri="{9D8B030D-6E8A-4147-A177-3AD203B41FA5}">
                      <a16:colId xmlns:a16="http://schemas.microsoft.com/office/drawing/2014/main" val="1239525307"/>
                    </a:ext>
                  </a:extLst>
                </a:gridCol>
                <a:gridCol w="878114">
                  <a:extLst>
                    <a:ext uri="{9D8B030D-6E8A-4147-A177-3AD203B41FA5}">
                      <a16:colId xmlns:a16="http://schemas.microsoft.com/office/drawing/2014/main" val="3714659310"/>
                    </a:ext>
                  </a:extLst>
                </a:gridCol>
                <a:gridCol w="1016000">
                  <a:extLst>
                    <a:ext uri="{9D8B030D-6E8A-4147-A177-3AD203B41FA5}">
                      <a16:colId xmlns:a16="http://schemas.microsoft.com/office/drawing/2014/main" val="1373908257"/>
                    </a:ext>
                  </a:extLst>
                </a:gridCol>
                <a:gridCol w="4492171">
                  <a:extLst>
                    <a:ext uri="{9D8B030D-6E8A-4147-A177-3AD203B41FA5}">
                      <a16:colId xmlns:a16="http://schemas.microsoft.com/office/drawing/2014/main" val="4294883965"/>
                    </a:ext>
                  </a:extLst>
                </a:gridCol>
              </a:tblGrid>
              <a:tr h="80449">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Quan điểm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Không 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Giải thích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72378694"/>
                  </a:ext>
                </a:extLst>
              </a:tr>
              <a:tr h="261296">
                <a:tc>
                  <a:txBody>
                    <a:bodyPr/>
                    <a:lstStyle/>
                    <a:p>
                      <a:pPr marL="0" marR="0" lvl="0" indent="0" algn="just">
                        <a:lnSpc>
                          <a:spcPct val="150000"/>
                        </a:lnSpc>
                        <a:spcBef>
                          <a:spcPts val="100"/>
                        </a:spcBef>
                        <a:spcAft>
                          <a:spcPts val="100"/>
                        </a:spcAft>
                        <a:buFont typeface="+mj-lt"/>
                        <a:buNone/>
                      </a:pPr>
                      <a:r>
                        <a:rPr lang="en-US" sz="1600" i="0" kern="0">
                          <a:solidFill>
                            <a:srgbClr val="000000"/>
                          </a:solidFill>
                          <a:effectLst/>
                          <a:latin typeface="+mj-lt"/>
                          <a:ea typeface="Times New Roman" panose="02020603050405020304" pitchFamily="18" charset="0"/>
                          <a:cs typeface="Times New Roman" panose="02020603050405020304" pitchFamily="18" charset="0"/>
                        </a:rPr>
                        <a:t>b) Lu</a:t>
                      </a:r>
                      <a:r>
                        <a:rPr lang="en-US" sz="1600" i="0" kern="0">
                          <a:solidFill>
                            <a:srgbClr val="000000"/>
                          </a:solidFill>
                          <a:effectLst/>
                          <a:latin typeface="+mj-lt"/>
                          <a:ea typeface="Times New Roman" panose="02020603050405020304" pitchFamily="18" charset="0"/>
                          <a:cs typeface="Calibri" panose="020F0502020204030204" pitchFamily="34" charset="0"/>
                        </a:rPr>
                        <a:t>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600" i="0" kern="0">
                          <a:solidFill>
                            <a:srgbClr val="000000"/>
                          </a:solidFill>
                          <a:effectLst/>
                          <a:latin typeface="+mj-lt"/>
                          <a:ea typeface="Times New Roman" panose="02020603050405020304" pitchFamily="18" charset="0"/>
                          <a:cs typeface="Calibri" panose="020F0502020204030204" pitchFamily="34" charset="0"/>
                        </a:rPr>
                        <a:t>Quản lí thời gian hiệu quả là biết cách sắp xếp, sử dụng thời gian hợp lí, không lãng phí để hoàn thành công việc theo kế hoạch đã đề ra, biết việc mình cần làm, biết ưu tiên việc gì làm trước, làm sau hay từ bỏ những việc làm lãng phí thời gian của mình chứ không phải chỉ là luôn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8212620"/>
                  </a:ext>
                </a:extLst>
              </a:tr>
              <a:tr h="195533">
                <a:tc>
                  <a:txBody>
                    <a:bodyPr/>
                    <a:lstStyle/>
                    <a:p>
                      <a:pPr marL="0" marR="0" lvl="0" indent="0" algn="just">
                        <a:lnSpc>
                          <a:spcPct val="150000"/>
                        </a:lnSpc>
                        <a:spcBef>
                          <a:spcPts val="100"/>
                        </a:spcBef>
                        <a:spcAft>
                          <a:spcPts val="100"/>
                        </a:spcAft>
                        <a:buFont typeface="+mj-lt"/>
                        <a:buNone/>
                      </a:pPr>
                      <a:r>
                        <a:rPr lang="en-US" sz="1600" i="0" kern="0">
                          <a:solidFill>
                            <a:srgbClr val="000000"/>
                          </a:solidFill>
                          <a:effectLst/>
                          <a:latin typeface="+mj-lt"/>
                          <a:ea typeface="Times New Roman" panose="02020603050405020304" pitchFamily="18" charset="0"/>
                          <a:cs typeface="Times New Roman" panose="02020603050405020304" pitchFamily="18" charset="0"/>
                        </a:rPr>
                        <a:t>c) Ch</a:t>
                      </a:r>
                      <a:r>
                        <a:rPr lang="en-US" sz="1600" i="0" kern="0">
                          <a:solidFill>
                            <a:srgbClr val="000000"/>
                          </a:solidFill>
                          <a:effectLst/>
                          <a:latin typeface="+mj-lt"/>
                          <a:ea typeface="Times New Roman" panose="02020603050405020304" pitchFamily="18" charset="0"/>
                          <a:cs typeface="Calibri" panose="020F0502020204030204" pitchFamily="34" charset="0"/>
                        </a:rPr>
                        <a:t>ủ động sắp xếp công việc hợp lí và biết mình cần hoàn thành những công việc gì, có bao nhiêu thời gian.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Qu</a:t>
                      </a:r>
                      <a:r>
                        <a:rPr lang="en-US" sz="1600" i="0" kern="0">
                          <a:solidFill>
                            <a:srgbClr val="000000"/>
                          </a:solidFill>
                          <a:effectLst/>
                          <a:latin typeface="+mj-lt"/>
                          <a:ea typeface="Times New Roman" panose="02020603050405020304" pitchFamily="18" charset="0"/>
                          <a:cs typeface="Calibri" panose="020F0502020204030204" pitchFamily="34" charset="0"/>
                        </a:rPr>
                        <a:t>ản lí thời gian hiệu quả là chủ động sắp xếp công việc hợp lí và biết mình cần hoàn thành những công việc hợp lí và biết mình cần hoàn thành những công việc gì, có bao nhiêu thời gian.</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5972235"/>
                  </a:ext>
                </a:extLst>
              </a:tr>
            </a:tbl>
          </a:graphicData>
        </a:graphic>
      </p:graphicFrame>
    </p:spTree>
    <p:extLst>
      <p:ext uri="{BB962C8B-B14F-4D97-AF65-F5344CB8AC3E}">
        <p14:creationId xmlns:p14="http://schemas.microsoft.com/office/powerpoint/2010/main" val="277011445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9EF1576-6F5B-539D-4EAA-32CA6D06B086}"/>
              </a:ext>
            </a:extLst>
          </p:cNvPr>
          <p:cNvSpPr txBox="1"/>
          <p:nvPr/>
        </p:nvSpPr>
        <p:spPr>
          <a:xfrm>
            <a:off x="359225" y="277101"/>
            <a:ext cx="8425543" cy="456535"/>
          </a:xfrm>
          <a:prstGeom prst="rect">
            <a:avLst/>
          </a:prstGeom>
          <a:noFill/>
        </p:spPr>
        <p:txBody>
          <a:bodyPr wrap="square">
            <a:spAutoFit/>
          </a:bodyPr>
          <a:lstStyle/>
          <a:p>
            <a:pPr algn="just">
              <a:lnSpc>
                <a:spcPct val="150000"/>
              </a:lnSpc>
            </a:pPr>
            <a:r>
              <a:rPr lang="en-US" sz="1800" b="1" i="1"/>
              <a:t>2</a:t>
            </a:r>
            <a:r>
              <a:rPr lang="vi-VN" sz="1800" b="1" i="1"/>
              <a:t>. Viết đoạn văn và thuyết trình</a:t>
            </a:r>
            <a:endParaRPr lang="en-US" sz="1800" b="1" i="1"/>
          </a:p>
        </p:txBody>
      </p:sp>
      <p:grpSp>
        <p:nvGrpSpPr>
          <p:cNvPr id="7" name="Group 6">
            <a:extLst>
              <a:ext uri="{FF2B5EF4-FFF2-40B4-BE49-F238E27FC236}">
                <a16:creationId xmlns:a16="http://schemas.microsoft.com/office/drawing/2014/main" id="{1F3DB267-3125-EA34-4285-51061B2478D1}"/>
              </a:ext>
            </a:extLst>
          </p:cNvPr>
          <p:cNvGrpSpPr/>
          <p:nvPr/>
        </p:nvGrpSpPr>
        <p:grpSpPr>
          <a:xfrm>
            <a:off x="359227" y="943428"/>
            <a:ext cx="8425543" cy="2133600"/>
            <a:chOff x="359228" y="849086"/>
            <a:chExt cx="8425543" cy="2133600"/>
          </a:xfrm>
        </p:grpSpPr>
        <p:sp>
          <p:nvSpPr>
            <p:cNvPr id="6" name="Rectangle: Rounded Corners 5">
              <a:extLst>
                <a:ext uri="{FF2B5EF4-FFF2-40B4-BE49-F238E27FC236}">
                  <a16:creationId xmlns:a16="http://schemas.microsoft.com/office/drawing/2014/main" id="{8354F14C-E824-AC8F-E367-731F034DC041}"/>
                </a:ext>
              </a:extLst>
            </p:cNvPr>
            <p:cNvSpPr/>
            <p:nvPr/>
          </p:nvSpPr>
          <p:spPr>
            <a:xfrm>
              <a:off x="359228" y="849086"/>
              <a:ext cx="8425543" cy="2133600"/>
            </a:xfrm>
            <a:prstGeom prst="roundRect">
              <a:avLst>
                <a:gd name="adj" fmla="val 8844"/>
              </a:avLst>
            </a:prstGeom>
            <a:solidFill>
              <a:schemeClr val="bg1"/>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594E37-71F7-7B97-FBF4-9C1DC3875945}"/>
                </a:ext>
              </a:extLst>
            </p:cNvPr>
            <p:cNvSpPr txBox="1"/>
            <p:nvPr/>
          </p:nvSpPr>
          <p:spPr>
            <a:xfrm>
              <a:off x="451756" y="864157"/>
              <a:ext cx="8240485" cy="2118529"/>
            </a:xfrm>
            <a:prstGeom prst="rect">
              <a:avLst/>
            </a:prstGeom>
            <a:noFill/>
          </p:spPr>
          <p:txBody>
            <a:bodyPr wrap="square">
              <a:spAutoFit/>
            </a:bodyPr>
            <a:lstStyle/>
            <a:p>
              <a:pPr algn="just">
                <a:lnSpc>
                  <a:spcPct val="150000"/>
                </a:lnSpc>
              </a:pPr>
              <a:r>
                <a:rPr lang="vi-VN" sz="1800"/>
                <a:t>Em hãy đọc câu danh ngôn dưới đây và viết bài thuyết trình về sự cần thiết của việc quản lí thời gian hiệu quả.</a:t>
              </a:r>
            </a:p>
            <a:p>
              <a:pPr algn="just">
                <a:lnSpc>
                  <a:spcPct val="150000"/>
                </a:lnSpc>
              </a:pPr>
              <a:r>
                <a:rPr lang="vi-VN" sz="1800"/>
                <a:t>“Thời gian chính là cuộc sống, vì thế ai lãng phí thời gian là lãng phí chính cuộc đời của họ; ai làm chủ được thời gian thì làm chủ được cuộc sống.” </a:t>
              </a:r>
              <a:endParaRPr lang="en-US" sz="1800"/>
            </a:p>
            <a:p>
              <a:pPr algn="r">
                <a:lnSpc>
                  <a:spcPct val="150000"/>
                </a:lnSpc>
              </a:pPr>
              <a:r>
                <a:rPr lang="vi-VN" sz="1800" i="1"/>
                <a:t>(Alan Lakein)</a:t>
              </a:r>
            </a:p>
          </p:txBody>
        </p:sp>
      </p:grpSp>
      <p:sp>
        <p:nvSpPr>
          <p:cNvPr id="8" name="Freeform 7">
            <a:extLst>
              <a:ext uri="{FF2B5EF4-FFF2-40B4-BE49-F238E27FC236}">
                <a16:creationId xmlns:a16="http://schemas.microsoft.com/office/drawing/2014/main" id="{CDC36C5F-D851-299E-6B5D-D89ED4FF1DBE}"/>
              </a:ext>
            </a:extLst>
          </p:cNvPr>
          <p:cNvSpPr/>
          <p:nvPr/>
        </p:nvSpPr>
        <p:spPr>
          <a:xfrm>
            <a:off x="2662442" y="3554748"/>
            <a:ext cx="3819116" cy="1588752"/>
          </a:xfrm>
          <a:custGeom>
            <a:avLst/>
            <a:gdLst/>
            <a:ahLst/>
            <a:cxnLst/>
            <a:rect l="l" t="t" r="r" b="b"/>
            <a:pathLst>
              <a:path w="7315200" h="3043123">
                <a:moveTo>
                  <a:pt x="0" y="0"/>
                </a:moveTo>
                <a:lnTo>
                  <a:pt x="7315200" y="0"/>
                </a:lnTo>
                <a:lnTo>
                  <a:pt x="7315200" y="3043123"/>
                </a:lnTo>
                <a:lnTo>
                  <a:pt x="0" y="3043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0469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9EF1576-6F5B-539D-4EAA-32CA6D06B086}"/>
              </a:ext>
            </a:extLst>
          </p:cNvPr>
          <p:cNvSpPr txBox="1"/>
          <p:nvPr/>
        </p:nvSpPr>
        <p:spPr>
          <a:xfrm>
            <a:off x="359225" y="226301"/>
            <a:ext cx="8425543" cy="456535"/>
          </a:xfrm>
          <a:prstGeom prst="rect">
            <a:avLst/>
          </a:prstGeom>
          <a:noFill/>
        </p:spPr>
        <p:txBody>
          <a:bodyPr wrap="square">
            <a:spAutoFit/>
          </a:bodyPr>
          <a:lstStyle/>
          <a:p>
            <a:pPr algn="just">
              <a:lnSpc>
                <a:spcPct val="150000"/>
              </a:lnSpc>
            </a:pPr>
            <a:r>
              <a:rPr lang="en-US" sz="1800" b="1" i="1"/>
              <a:t>3. Nhận xét hành vi </a:t>
            </a:r>
          </a:p>
        </p:txBody>
      </p:sp>
      <p:sp>
        <p:nvSpPr>
          <p:cNvPr id="4" name="TextBox 3">
            <a:extLst>
              <a:ext uri="{FF2B5EF4-FFF2-40B4-BE49-F238E27FC236}">
                <a16:creationId xmlns:a16="http://schemas.microsoft.com/office/drawing/2014/main" id="{0E7D26D4-289A-0CF3-92EF-36D1A01636D8}"/>
              </a:ext>
            </a:extLst>
          </p:cNvPr>
          <p:cNvSpPr txBox="1"/>
          <p:nvPr/>
        </p:nvSpPr>
        <p:spPr>
          <a:xfrm>
            <a:off x="244922" y="682836"/>
            <a:ext cx="8654148" cy="3365024"/>
          </a:xfrm>
          <a:prstGeom prst="rect">
            <a:avLst/>
          </a:prstGeom>
          <a:noFill/>
        </p:spPr>
        <p:txBody>
          <a:bodyPr wrap="square">
            <a:spAutoFit/>
          </a:bodyPr>
          <a:lstStyle/>
          <a:p>
            <a:pPr algn="just">
              <a:lnSpc>
                <a:spcPct val="150000"/>
              </a:lnSpc>
            </a:pPr>
            <a:r>
              <a:rPr lang="vi-VN" sz="1800" i="1">
                <a:solidFill>
                  <a:srgbClr val="C00000"/>
                </a:solidFill>
              </a:rPr>
              <a:t>Em hãy nhận xét cách quản lí thời gian của các bạn dưới đây và tư vấn giúp các bạn cách làm hiệu quả hơn. </a:t>
            </a:r>
          </a:p>
          <a:p>
            <a:pPr marL="342900" indent="-342900" algn="just">
              <a:lnSpc>
                <a:spcPct val="150000"/>
              </a:lnSpc>
              <a:buFont typeface="+mj-lt"/>
              <a:buAutoNum type="alphaLcPeriod"/>
            </a:pPr>
            <a:r>
              <a:rPr lang="vi-VN" sz="1800"/>
              <a:t>Ngoài việc học tập chăm chỉ để đạt danh hiệu Học sinh Giỏi, N còn đăng kí tham gia câu lạc bộ cầu lông, nấu ăn, hoạt động cộng đồng và cũng muốn tìm hiểu về chương trình hướng nghiệp. Tham gia nhiều hoạt động nên N thường bị quá tải và không biết phải làm thế nào để hoàn thành được hết các công việc.</a:t>
            </a:r>
          </a:p>
          <a:p>
            <a:pPr marL="342900" indent="-342900" algn="just">
              <a:lnSpc>
                <a:spcPct val="150000"/>
              </a:lnSpc>
              <a:buFont typeface="+mj-lt"/>
              <a:buAutoNum type="alphaLcPeriod"/>
            </a:pPr>
            <a:r>
              <a:rPr lang="vi-VN" sz="1800"/>
              <a:t>M có thói quen làm việc ngẫu hứng, gặp việc gì làm việc đó nên thuường không hoàn thành bài tập trên lớp đúng hạn.</a:t>
            </a:r>
          </a:p>
        </p:txBody>
      </p:sp>
      <p:sp>
        <p:nvSpPr>
          <p:cNvPr id="9" name="Freeform 8">
            <a:extLst>
              <a:ext uri="{FF2B5EF4-FFF2-40B4-BE49-F238E27FC236}">
                <a16:creationId xmlns:a16="http://schemas.microsoft.com/office/drawing/2014/main" id="{B2F0297D-8CEF-7563-07FB-1C88E5027474}"/>
              </a:ext>
            </a:extLst>
          </p:cNvPr>
          <p:cNvSpPr/>
          <p:nvPr/>
        </p:nvSpPr>
        <p:spPr>
          <a:xfrm>
            <a:off x="2804883" y="3857923"/>
            <a:ext cx="3534233" cy="128557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9609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1" i="1" u="none" strike="noStrike" kern="0" cap="none" spc="0" normalizeH="0" baseline="0" noProof="0">
                  <a:ln>
                    <a:noFill/>
                  </a:ln>
                  <a:solidFill>
                    <a:srgbClr val="C00000"/>
                  </a:solidFill>
                  <a:effectLst/>
                  <a:uLnTx/>
                  <a:uFillTx/>
                  <a:latin typeface="Arial"/>
                  <a:cs typeface="Arial"/>
                  <a:sym typeface="Arial"/>
                </a:rPr>
                <a:t>Trường hợp a</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464458" y="1599098"/>
            <a:ext cx="5845410" cy="128753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Bạn N đang quản lí thời gian không hiệu quả do ôm đồm nhiều việc cùng một lúc, lại chưa có kế hoạch công việc, không phân bổ thời gian cụ thể</a:t>
            </a:r>
            <a:r>
              <a:rPr kumimoji="0" lang="en-US" sz="1800" b="0" i="0" u="none" strike="noStrike" kern="0" cap="none" spc="0" normalizeH="0" baseline="0" noProof="0">
                <a:ln>
                  <a:noFill/>
                </a:ln>
                <a:solidFill>
                  <a:srgbClr val="000000"/>
                </a:solidFill>
                <a:effectLst/>
                <a:uLnTx/>
                <a:uFillTx/>
                <a:latin typeface="Arial"/>
                <a:cs typeface="Arial"/>
                <a:sym typeface="Arial"/>
              </a:rPr>
              <a:t>.</a:t>
            </a:r>
          </a:p>
        </p:txBody>
      </p:sp>
      <p:grpSp>
        <p:nvGrpSpPr>
          <p:cNvPr id="15" name="Group 14">
            <a:extLst>
              <a:ext uri="{FF2B5EF4-FFF2-40B4-BE49-F238E27FC236}">
                <a16:creationId xmlns:a16="http://schemas.microsoft.com/office/drawing/2014/main" id="{C344004D-22F6-FF68-4F26-05571163EDB9}"/>
              </a:ext>
            </a:extLst>
          </p:cNvPr>
          <p:cNvGrpSpPr/>
          <p:nvPr/>
        </p:nvGrpSpPr>
        <p:grpSpPr>
          <a:xfrm>
            <a:off x="6524171" y="2075934"/>
            <a:ext cx="1919514" cy="369332"/>
            <a:chOff x="6524171" y="2075934"/>
            <a:chExt cx="1919514" cy="369332"/>
          </a:xfrm>
        </p:grpSpPr>
        <p:sp>
          <p:nvSpPr>
            <p:cNvPr id="7" name="Arrow: Right 6">
              <a:extLst>
                <a:ext uri="{FF2B5EF4-FFF2-40B4-BE49-F238E27FC236}">
                  <a16:creationId xmlns:a16="http://schemas.microsoft.com/office/drawing/2014/main" id="{9BEC5DCF-49F1-EAF3-D8B5-736714AA5822}"/>
                </a:ext>
              </a:extLst>
            </p:cNvPr>
            <p:cNvSpPr/>
            <p:nvPr/>
          </p:nvSpPr>
          <p:spPr>
            <a:xfrm>
              <a:off x="6524171" y="2155371"/>
              <a:ext cx="304800" cy="21045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430908-44E1-F11D-A436-B2A54231418F}"/>
                </a:ext>
              </a:extLst>
            </p:cNvPr>
            <p:cNvSpPr txBox="1"/>
            <p:nvPr/>
          </p:nvSpPr>
          <p:spPr>
            <a:xfrm>
              <a:off x="7010181" y="2075934"/>
              <a:ext cx="1433504" cy="369332"/>
            </a:xfrm>
            <a:prstGeom prst="rect">
              <a:avLst/>
            </a:prstGeom>
            <a:noFill/>
          </p:spPr>
          <p:txBody>
            <a:bodyPr wrap="square">
              <a:spAutoFit/>
            </a:bodyPr>
            <a:lstStyle/>
            <a:p>
              <a:r>
                <a:rPr kumimoji="0" lang="vi-VN" sz="1800" b="1" i="1" u="none" strike="noStrike" kern="0" cap="none" spc="0" normalizeH="0" baseline="0" noProof="0">
                  <a:ln>
                    <a:noFill/>
                  </a:ln>
                  <a:solidFill>
                    <a:srgbClr val="C00000"/>
                  </a:solidFill>
                  <a:effectLst/>
                  <a:uLnTx/>
                  <a:uFillTx/>
                  <a:latin typeface="Arial"/>
                  <a:cs typeface="Arial"/>
                  <a:sym typeface="Arial"/>
                </a:rPr>
                <a:t>Bị quá tải</a:t>
              </a:r>
              <a:r>
                <a:rPr kumimoji="0" lang="en-US" sz="1800" b="1" i="1" u="none" strike="noStrike" kern="0" cap="none" spc="0" normalizeH="0" baseline="0" noProof="0">
                  <a:ln>
                    <a:noFill/>
                  </a:ln>
                  <a:solidFill>
                    <a:srgbClr val="C00000"/>
                  </a:solidFill>
                  <a:effectLst/>
                  <a:uLnTx/>
                  <a:uFillTx/>
                  <a:latin typeface="Arial"/>
                  <a:cs typeface="Arial"/>
                  <a:sym typeface="Arial"/>
                </a:rPr>
                <a:t>.</a:t>
              </a:r>
              <a:endParaRPr lang="en-US" sz="1800" b="1" i="1">
                <a:solidFill>
                  <a:srgbClr val="C00000"/>
                </a:solidFill>
              </a:endParaRPr>
            </a:p>
          </p:txBody>
        </p:sp>
      </p:grpSp>
      <p:sp>
        <p:nvSpPr>
          <p:cNvPr id="17" name="TextBox 16">
            <a:extLst>
              <a:ext uri="{FF2B5EF4-FFF2-40B4-BE49-F238E27FC236}">
                <a16:creationId xmlns:a16="http://schemas.microsoft.com/office/drawing/2014/main" id="{04428E93-B6E0-74A8-3D3A-97A72955073D}"/>
              </a:ext>
            </a:extLst>
          </p:cNvPr>
          <p:cNvSpPr txBox="1"/>
          <p:nvPr/>
        </p:nvSpPr>
        <p:spPr>
          <a:xfrm>
            <a:off x="406400" y="2821398"/>
            <a:ext cx="6117771" cy="2118529"/>
          </a:xfrm>
          <a:prstGeom prst="rect">
            <a:avLst/>
          </a:prstGeom>
          <a:noFill/>
        </p:spPr>
        <p:txBody>
          <a:bodyPr wrap="square">
            <a:spAutoFit/>
          </a:bodyPr>
          <a:lstStyle/>
          <a:p>
            <a:pPr algn="just">
              <a:lnSpc>
                <a:spcPct val="150000"/>
              </a:lnSpc>
            </a:pPr>
            <a:r>
              <a:rPr lang="en-US" sz="1800" b="1" i="1">
                <a:solidFill>
                  <a:srgbClr val="C00000"/>
                </a:solidFill>
              </a:rPr>
              <a:t>Hướng giải quyết: </a:t>
            </a:r>
          </a:p>
          <a:p>
            <a:pPr marL="285750" indent="-285750" algn="just">
              <a:lnSpc>
                <a:spcPct val="150000"/>
              </a:lnSpc>
              <a:buFont typeface="Arial" panose="020B0604020202020204" pitchFamily="34" charset="0"/>
              <a:buChar char="•"/>
            </a:pPr>
            <a:r>
              <a:rPr lang="vi-VN" sz="1800"/>
              <a:t>Cần xác định rõ mục tiêu công việc của mình, lập danh sách công việc cần hoàn thành, </a:t>
            </a:r>
            <a:r>
              <a:rPr lang="en-US" sz="1800"/>
              <a:t>thời hạn. </a:t>
            </a:r>
          </a:p>
          <a:p>
            <a:pPr marL="285750" indent="-285750" algn="just">
              <a:lnSpc>
                <a:spcPct val="150000"/>
              </a:lnSpc>
              <a:buFont typeface="Arial" panose="020B0604020202020204" pitchFamily="34" charset="0"/>
              <a:buChar char="•"/>
            </a:pPr>
            <a:r>
              <a:rPr lang="vi-VN" sz="1800"/>
              <a:t>Cần xem xét số lượng công việc phù hợp với khả năng để tránh ôm đồm nhiều việc cùng một lúc. </a:t>
            </a:r>
            <a:endParaRPr lang="en-US" sz="1800"/>
          </a:p>
        </p:txBody>
      </p:sp>
    </p:spTree>
    <p:extLst>
      <p:ext uri="{BB962C8B-B14F-4D97-AF65-F5344CB8AC3E}">
        <p14:creationId xmlns:p14="http://schemas.microsoft.com/office/powerpoint/2010/main" val="27708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1" i="1" u="none" strike="noStrike" kern="0" cap="none" spc="0" normalizeH="0" baseline="0" noProof="0">
                  <a:ln>
                    <a:noFill/>
                  </a:ln>
                  <a:solidFill>
                    <a:srgbClr val="C00000"/>
                  </a:solidFill>
                  <a:effectLst/>
                  <a:uLnTx/>
                  <a:uFillTx/>
                  <a:latin typeface="Arial"/>
                  <a:cs typeface="Arial"/>
                  <a:sym typeface="Arial"/>
                </a:rPr>
                <a:t>Trường hợp b</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464458" y="1599098"/>
            <a:ext cx="5845410" cy="128753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Bạn M do </a:t>
            </a:r>
            <a:r>
              <a:rPr kumimoji="0" lang="en-US" sz="1800" b="0" i="0" u="none" strike="noStrike" kern="0" cap="none" spc="0" normalizeH="0" baseline="0" noProof="0">
                <a:ln>
                  <a:noFill/>
                </a:ln>
                <a:solidFill>
                  <a:srgbClr val="000000"/>
                </a:solidFill>
                <a:effectLst/>
                <a:uLnTx/>
                <a:uFillTx/>
                <a:latin typeface="Arial"/>
                <a:cs typeface="Arial"/>
                <a:sym typeface="Arial"/>
              </a:rPr>
              <a:t>có </a:t>
            </a:r>
            <a:r>
              <a:rPr kumimoji="0" lang="vi-VN" sz="1800" b="0" i="0" u="none" strike="noStrike" kern="0" cap="none" spc="0" normalizeH="0" baseline="0" noProof="0">
                <a:ln>
                  <a:noFill/>
                </a:ln>
                <a:solidFill>
                  <a:srgbClr val="000000"/>
                </a:solidFill>
                <a:effectLst/>
                <a:uLnTx/>
                <a:uFillTx/>
                <a:latin typeface="Arial"/>
                <a:cs typeface="Arial"/>
                <a:sym typeface="Arial"/>
              </a:rPr>
              <a:t>thói quen làm việc ngẫu hứng, chưa có mục tiêu các công việc cụ thể, rõ ràng cũng như kế hoạch thời gian cho các công việc. </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a:extLst>
              <a:ext uri="{FF2B5EF4-FFF2-40B4-BE49-F238E27FC236}">
                <a16:creationId xmlns:a16="http://schemas.microsoft.com/office/drawing/2014/main" id="{C344004D-22F6-FF68-4F26-05571163EDB9}"/>
              </a:ext>
            </a:extLst>
          </p:cNvPr>
          <p:cNvGrpSpPr/>
          <p:nvPr/>
        </p:nvGrpSpPr>
        <p:grpSpPr>
          <a:xfrm>
            <a:off x="6524171" y="1599098"/>
            <a:ext cx="2072351" cy="1287532"/>
            <a:chOff x="6524171" y="1599098"/>
            <a:chExt cx="2072351" cy="1287532"/>
          </a:xfrm>
        </p:grpSpPr>
        <p:sp>
          <p:nvSpPr>
            <p:cNvPr id="7" name="Arrow: Right 6">
              <a:extLst>
                <a:ext uri="{FF2B5EF4-FFF2-40B4-BE49-F238E27FC236}">
                  <a16:creationId xmlns:a16="http://schemas.microsoft.com/office/drawing/2014/main" id="{9BEC5DCF-49F1-EAF3-D8B5-736714AA5822}"/>
                </a:ext>
              </a:extLst>
            </p:cNvPr>
            <p:cNvSpPr/>
            <p:nvPr/>
          </p:nvSpPr>
          <p:spPr>
            <a:xfrm>
              <a:off x="6524171" y="2155371"/>
              <a:ext cx="304800" cy="21045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430908-44E1-F11D-A436-B2A54231418F}"/>
                </a:ext>
              </a:extLst>
            </p:cNvPr>
            <p:cNvSpPr txBox="1"/>
            <p:nvPr/>
          </p:nvSpPr>
          <p:spPr>
            <a:xfrm>
              <a:off x="7043274" y="1599098"/>
              <a:ext cx="1553248" cy="1287532"/>
            </a:xfrm>
            <a:prstGeom prst="rect">
              <a:avLst/>
            </a:prstGeom>
            <a:noFill/>
          </p:spPr>
          <p:txBody>
            <a:bodyPr wrap="square">
              <a:spAutoFit/>
            </a:bodyPr>
            <a:lstStyle/>
            <a:p>
              <a:pPr>
                <a:lnSpc>
                  <a:spcPct val="150000"/>
                </a:lnSpc>
              </a:pPr>
              <a:r>
                <a:rPr kumimoji="0" lang="vi-VN" sz="1800" b="1" i="1" u="none" strike="noStrike" kern="0" cap="none" spc="0" normalizeH="0" baseline="0" noProof="0">
                  <a:ln>
                    <a:noFill/>
                  </a:ln>
                  <a:solidFill>
                    <a:srgbClr val="C00000"/>
                  </a:solidFill>
                  <a:effectLst/>
                  <a:uLnTx/>
                  <a:uFillTx/>
                  <a:latin typeface="Arial"/>
                  <a:cs typeface="Arial"/>
                  <a:sym typeface="Arial"/>
                </a:rPr>
                <a:t>Quản lí thời gian không hiệu quả </a:t>
              </a:r>
              <a:endParaRPr lang="en-US" sz="1800" b="1" i="1">
                <a:solidFill>
                  <a:srgbClr val="C00000"/>
                </a:solidFill>
              </a:endParaRPr>
            </a:p>
          </p:txBody>
        </p:sp>
      </p:grpSp>
      <p:sp>
        <p:nvSpPr>
          <p:cNvPr id="17" name="TextBox 16">
            <a:extLst>
              <a:ext uri="{FF2B5EF4-FFF2-40B4-BE49-F238E27FC236}">
                <a16:creationId xmlns:a16="http://schemas.microsoft.com/office/drawing/2014/main" id="{04428E93-B6E0-74A8-3D3A-97A72955073D}"/>
              </a:ext>
            </a:extLst>
          </p:cNvPr>
          <p:cNvSpPr txBox="1"/>
          <p:nvPr/>
        </p:nvSpPr>
        <p:spPr>
          <a:xfrm>
            <a:off x="406400" y="2828655"/>
            <a:ext cx="6117771" cy="2118529"/>
          </a:xfrm>
          <a:prstGeom prst="rect">
            <a:avLst/>
          </a:prstGeom>
          <a:noFill/>
        </p:spPr>
        <p:txBody>
          <a:bodyPr wrap="square">
            <a:spAutoFit/>
          </a:bodyPr>
          <a:lstStyle/>
          <a:p>
            <a:pPr algn="just">
              <a:lnSpc>
                <a:spcPct val="150000"/>
              </a:lnSpc>
            </a:pPr>
            <a:r>
              <a:rPr lang="en-US" sz="1800" b="1" i="1">
                <a:solidFill>
                  <a:srgbClr val="C00000"/>
                </a:solidFill>
              </a:rPr>
              <a:t>Hướng giải quyết: </a:t>
            </a:r>
          </a:p>
          <a:p>
            <a:pPr marL="285750" indent="-285750" algn="just">
              <a:lnSpc>
                <a:spcPct val="150000"/>
              </a:lnSpc>
              <a:buFont typeface="Arial" panose="020B0604020202020204" pitchFamily="34" charset="0"/>
              <a:buChar char="•"/>
            </a:pPr>
            <a:r>
              <a:rPr lang="vi-VN" sz="1800"/>
              <a:t>Cần xác định rõ mục tiêu công việc, từ đó lập danh sách những việc mình cần hoàn thành. </a:t>
            </a:r>
            <a:endParaRPr lang="en-US" sz="1800"/>
          </a:p>
          <a:p>
            <a:pPr marL="285750" indent="-285750" algn="just">
              <a:lnSpc>
                <a:spcPct val="150000"/>
              </a:lnSpc>
              <a:buFont typeface="Arial" panose="020B0604020202020204" pitchFamily="34" charset="0"/>
              <a:buChar char="•"/>
            </a:pPr>
            <a:r>
              <a:rPr lang="vi-VN" sz="1800"/>
              <a:t>Điều chỉnh </a:t>
            </a:r>
            <a:r>
              <a:rPr lang="en-US" sz="1800"/>
              <a:t>dần </a:t>
            </a:r>
            <a:r>
              <a:rPr lang="vi-VN" sz="1800"/>
              <a:t>thói quen ngẫu hứng, </a:t>
            </a:r>
            <a:r>
              <a:rPr lang="en-US" sz="1800"/>
              <a:t>nên sắp xếp thứ tự ưu tiên </a:t>
            </a:r>
            <a:r>
              <a:rPr lang="vi-VN" sz="1800"/>
              <a:t>trong khi phân bổ thời gian</a:t>
            </a:r>
            <a:r>
              <a:rPr lang="en-US" sz="1800"/>
              <a:t>.</a:t>
            </a:r>
          </a:p>
        </p:txBody>
      </p:sp>
    </p:spTree>
    <p:extLst>
      <p:ext uri="{BB962C8B-B14F-4D97-AF65-F5344CB8AC3E}">
        <p14:creationId xmlns:p14="http://schemas.microsoft.com/office/powerpoint/2010/main" val="100061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9EF1576-6F5B-539D-4EAA-32CA6D06B086}"/>
              </a:ext>
            </a:extLst>
          </p:cNvPr>
          <p:cNvSpPr txBox="1"/>
          <p:nvPr/>
        </p:nvSpPr>
        <p:spPr>
          <a:xfrm>
            <a:off x="359225" y="226301"/>
            <a:ext cx="8425543" cy="456535"/>
          </a:xfrm>
          <a:prstGeom prst="rect">
            <a:avLst/>
          </a:prstGeom>
          <a:noFill/>
        </p:spPr>
        <p:txBody>
          <a:bodyPr wrap="square">
            <a:spAutoFit/>
          </a:bodyPr>
          <a:lstStyle/>
          <a:p>
            <a:pPr algn="just">
              <a:lnSpc>
                <a:spcPct val="150000"/>
              </a:lnSpc>
            </a:pPr>
            <a:r>
              <a:rPr lang="en-US" sz="1800" b="1" i="1"/>
              <a:t>4. Liệt kê kĩ năng quản lí thời gian và tự đánh giá</a:t>
            </a:r>
          </a:p>
        </p:txBody>
      </p:sp>
      <p:sp>
        <p:nvSpPr>
          <p:cNvPr id="4" name="TextBox 3">
            <a:extLst>
              <a:ext uri="{FF2B5EF4-FFF2-40B4-BE49-F238E27FC236}">
                <a16:creationId xmlns:a16="http://schemas.microsoft.com/office/drawing/2014/main" id="{0E7D26D4-289A-0CF3-92EF-36D1A01636D8}"/>
              </a:ext>
            </a:extLst>
          </p:cNvPr>
          <p:cNvSpPr txBox="1"/>
          <p:nvPr/>
        </p:nvSpPr>
        <p:spPr>
          <a:xfrm>
            <a:off x="244922" y="682836"/>
            <a:ext cx="8654148" cy="872034"/>
          </a:xfrm>
          <a:prstGeom prst="rect">
            <a:avLst/>
          </a:prstGeom>
          <a:noFill/>
        </p:spPr>
        <p:txBody>
          <a:bodyPr wrap="square">
            <a:spAutoFit/>
          </a:bodyPr>
          <a:lstStyle/>
          <a:p>
            <a:pPr algn="just">
              <a:lnSpc>
                <a:spcPct val="150000"/>
              </a:lnSpc>
            </a:pPr>
            <a:r>
              <a:rPr lang="vi-VN" sz="1800" i="1">
                <a:solidFill>
                  <a:srgbClr val="C00000"/>
                </a:solidFill>
              </a:rPr>
              <a:t>Em hãy liệt kê những kĩ năng quản lí thời gian và tự đánh giá xem mình đã thực hiện được những kĩ năng nào, cần thay đổi điều gì theo bảng gợi ý dưới đây:</a:t>
            </a:r>
            <a:endParaRPr lang="en-US" sz="1800" i="1">
              <a:solidFill>
                <a:srgbClr val="C00000"/>
              </a:solidFill>
            </a:endParaRPr>
          </a:p>
        </p:txBody>
      </p:sp>
      <p:sp>
        <p:nvSpPr>
          <p:cNvPr id="9" name="Freeform 8">
            <a:extLst>
              <a:ext uri="{FF2B5EF4-FFF2-40B4-BE49-F238E27FC236}">
                <a16:creationId xmlns:a16="http://schemas.microsoft.com/office/drawing/2014/main" id="{B2F0297D-8CEF-7563-07FB-1C88E5027474}"/>
              </a:ext>
            </a:extLst>
          </p:cNvPr>
          <p:cNvSpPr/>
          <p:nvPr/>
        </p:nvSpPr>
        <p:spPr>
          <a:xfrm>
            <a:off x="2804883" y="3857923"/>
            <a:ext cx="3534233" cy="128557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2" name="Table 1">
            <a:extLst>
              <a:ext uri="{FF2B5EF4-FFF2-40B4-BE49-F238E27FC236}">
                <a16:creationId xmlns:a16="http://schemas.microsoft.com/office/drawing/2014/main" id="{C9D5334E-C124-9369-C9E2-6BD670C1D306}"/>
              </a:ext>
            </a:extLst>
          </p:cNvPr>
          <p:cNvGraphicFramePr>
            <a:graphicFrameLocks noGrp="1"/>
          </p:cNvGraphicFramePr>
          <p:nvPr>
            <p:extLst>
              <p:ext uri="{D42A27DB-BD31-4B8C-83A1-F6EECF244321}">
                <p14:modId xmlns:p14="http://schemas.microsoft.com/office/powerpoint/2010/main" val="2125088035"/>
              </p:ext>
            </p:extLst>
          </p:nvPr>
        </p:nvGraphicFramePr>
        <p:xfrm>
          <a:off x="359224" y="1805208"/>
          <a:ext cx="8425544" cy="2193477"/>
        </p:xfrm>
        <a:graphic>
          <a:graphicData uri="http://schemas.openxmlformats.org/drawingml/2006/table">
            <a:tbl>
              <a:tblPr firstRow="1" firstCol="1" bandRow="1"/>
              <a:tblGrid>
                <a:gridCol w="2105892">
                  <a:extLst>
                    <a:ext uri="{9D8B030D-6E8A-4147-A177-3AD203B41FA5}">
                      <a16:colId xmlns:a16="http://schemas.microsoft.com/office/drawing/2014/main" val="2391522657"/>
                    </a:ext>
                  </a:extLst>
                </a:gridCol>
                <a:gridCol w="2105892">
                  <a:extLst>
                    <a:ext uri="{9D8B030D-6E8A-4147-A177-3AD203B41FA5}">
                      <a16:colId xmlns:a16="http://schemas.microsoft.com/office/drawing/2014/main" val="533998259"/>
                    </a:ext>
                  </a:extLst>
                </a:gridCol>
                <a:gridCol w="2106880">
                  <a:extLst>
                    <a:ext uri="{9D8B030D-6E8A-4147-A177-3AD203B41FA5}">
                      <a16:colId xmlns:a16="http://schemas.microsoft.com/office/drawing/2014/main" val="1054739194"/>
                    </a:ext>
                  </a:extLst>
                </a:gridCol>
                <a:gridCol w="2106880">
                  <a:extLst>
                    <a:ext uri="{9D8B030D-6E8A-4147-A177-3AD203B41FA5}">
                      <a16:colId xmlns:a16="http://schemas.microsoft.com/office/drawing/2014/main" val="1772311081"/>
                    </a:ext>
                  </a:extLst>
                </a:gridCol>
              </a:tblGrid>
              <a:tr h="947247">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Kĩ năng quản lí thời gian</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Kế hoạch </a:t>
                      </a:r>
                      <a:endParaRPr lang="en-US" sz="180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thay đổi</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extLst>
                  <a:ext uri="{0D108BD9-81ED-4DB2-BD59-A6C34878D82A}">
                    <a16:rowId xmlns:a16="http://schemas.microsoft.com/office/drawing/2014/main" val="2126794538"/>
                  </a:ext>
                </a:extLst>
              </a:tr>
              <a:tr h="849448">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Xác định mục tiêu công việc cần làm</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40404234"/>
                  </a:ext>
                </a:extLst>
              </a:tr>
              <a:tr h="396782">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2082967"/>
                  </a:ext>
                </a:extLst>
              </a:tr>
            </a:tbl>
          </a:graphicData>
        </a:graphic>
      </p:graphicFrame>
    </p:spTree>
    <p:extLst>
      <p:ext uri="{BB962C8B-B14F-4D97-AF65-F5344CB8AC3E}">
        <p14:creationId xmlns:p14="http://schemas.microsoft.com/office/powerpoint/2010/main" val="401289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93DC66-5F63-285B-A72E-201AF2C5A6C7}"/>
              </a:ext>
            </a:extLst>
          </p:cNvPr>
          <p:cNvGraphicFramePr>
            <a:graphicFrameLocks noGrp="1"/>
          </p:cNvGraphicFramePr>
          <p:nvPr>
            <p:extLst>
              <p:ext uri="{D42A27DB-BD31-4B8C-83A1-F6EECF244321}">
                <p14:modId xmlns:p14="http://schemas.microsoft.com/office/powerpoint/2010/main" val="749862207"/>
              </p:ext>
            </p:extLst>
          </p:nvPr>
        </p:nvGraphicFramePr>
        <p:xfrm>
          <a:off x="203199" y="145144"/>
          <a:ext cx="8737601" cy="11280140"/>
        </p:xfrm>
        <a:graphic>
          <a:graphicData uri="http://schemas.openxmlformats.org/drawingml/2006/table">
            <a:tbl>
              <a:tblPr firstRow="1" firstCol="1" bandRow="1"/>
              <a:tblGrid>
                <a:gridCol w="2666802">
                  <a:extLst>
                    <a:ext uri="{9D8B030D-6E8A-4147-A177-3AD203B41FA5}">
                      <a16:colId xmlns:a16="http://schemas.microsoft.com/office/drawing/2014/main" val="3799709770"/>
                    </a:ext>
                  </a:extLst>
                </a:gridCol>
                <a:gridCol w="1575886">
                  <a:extLst>
                    <a:ext uri="{9D8B030D-6E8A-4147-A177-3AD203B41FA5}">
                      <a16:colId xmlns:a16="http://schemas.microsoft.com/office/drawing/2014/main" val="1741388531"/>
                    </a:ext>
                  </a:extLst>
                </a:gridCol>
                <a:gridCol w="1500015">
                  <a:extLst>
                    <a:ext uri="{9D8B030D-6E8A-4147-A177-3AD203B41FA5}">
                      <a16:colId xmlns:a16="http://schemas.microsoft.com/office/drawing/2014/main" val="771779527"/>
                    </a:ext>
                  </a:extLst>
                </a:gridCol>
                <a:gridCol w="2994898">
                  <a:extLst>
                    <a:ext uri="{9D8B030D-6E8A-4147-A177-3AD203B41FA5}">
                      <a16:colId xmlns:a16="http://schemas.microsoft.com/office/drawing/2014/main" val="3915465303"/>
                    </a:ext>
                  </a:extLst>
                </a:gridCol>
              </a:tblGrid>
              <a:tr h="774087">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Kĩ năng quản lí </a:t>
                      </a:r>
                      <a:endParaRPr lang="en-US" sz="1800" i="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Kế hoạch thay đổi</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79426002"/>
                  </a:ext>
                </a:extLst>
              </a:tr>
              <a:tr h="6941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Xác định mục tiêu công việc cần làm</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1639936"/>
                  </a:ext>
                </a:extLst>
              </a:tr>
              <a:tr h="2566590">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Lập danh sách các công việc cần hoàn thành</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800" i="0" kern="0">
                          <a:effectLst/>
                          <a:latin typeface="+mj-lt"/>
                          <a:ea typeface="Times New Roman" panose="02020603050405020304" pitchFamily="18" charset="0"/>
                          <a:cs typeface="Calibri" panose="020F0502020204030204" pitchFamily="34" charset="0"/>
                        </a:rPr>
                        <a:t>Có một cuốn sổ ghi chép danh sách các công việc cần hoàn thành.</a:t>
                      </a:r>
                      <a:endParaRPr lang="en-US" sz="18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kern="0">
                          <a:effectLst/>
                          <a:latin typeface="+mj-lt"/>
                          <a:ea typeface="Times New Roman" panose="02020603050405020304" pitchFamily="18" charset="0"/>
                          <a:cs typeface="Calibri" panose="020F0502020204030204" pitchFamily="34" charset="0"/>
                        </a:rPr>
                        <a:t>Lập danh sách các công việc cần hoàn thành dựa vào mục tiêu công việc cần làm.</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2979474"/>
                  </a:ext>
                </a:extLst>
              </a:tr>
              <a:tr h="6941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Xác định thời hạn hoàn thành công việc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8289098"/>
                  </a:ext>
                </a:extLst>
              </a:tr>
              <a:tr h="145683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Lập kế hoạch và điều chỉnh kế hoạch khi cần thiết</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Phân bổ thời gian cho các công việc.</a:t>
                      </a:r>
                      <a:endParaRPr lang="en-US" sz="1800" i="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Lập thời gian biểu mỗi ngày.</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2543112"/>
                  </a:ext>
                </a:extLst>
              </a:tr>
              <a:tr h="2936508">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Sắp xếp công việc theo thứ tự ưu tiên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Học hỏi thêm các cách sắp xếp thứ tự ưu tiên.</a:t>
                      </a:r>
                      <a:endParaRPr lang="en-US" sz="1800" i="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Xác định rõ việc nào hướng đến thực hiện mục tiêu việc nào không, việc nào sắp đến hạn hoàn thành,…để sắp xếp thứ tự ưu tiên.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7851513"/>
                  </a:ext>
                </a:extLst>
              </a:tr>
              <a:tr h="6941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Sử dụng các công cụ quản lí 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2016095"/>
                  </a:ext>
                </a:extLst>
              </a:tr>
              <a:tr h="324249">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Tập trung công việc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8792729"/>
                  </a:ext>
                </a:extLst>
              </a:tr>
            </a:tbl>
          </a:graphicData>
        </a:graphic>
      </p:graphicFrame>
    </p:spTree>
    <p:extLst>
      <p:ext uri="{BB962C8B-B14F-4D97-AF65-F5344CB8AC3E}">
        <p14:creationId xmlns:p14="http://schemas.microsoft.com/office/powerpoint/2010/main" val="5723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70"/>
        <p:cNvGrpSpPr/>
        <p:nvPr/>
      </p:nvGrpSpPr>
      <p:grpSpPr>
        <a:xfrm>
          <a:off x="0" y="0"/>
          <a:ext cx="0" cy="0"/>
          <a:chOff x="0" y="0"/>
          <a:chExt cx="0" cy="0"/>
        </a:xfrm>
      </p:grpSpPr>
      <p:grpSp>
        <p:nvGrpSpPr>
          <p:cNvPr id="8783" name="Google Shape;8783;p77"/>
          <p:cNvGrpSpPr/>
          <p:nvPr/>
        </p:nvGrpSpPr>
        <p:grpSpPr>
          <a:xfrm rot="2186551">
            <a:off x="7828217" y="3330319"/>
            <a:ext cx="1394213" cy="2048594"/>
            <a:chOff x="7511164" y="2758175"/>
            <a:chExt cx="1460024" cy="2205187"/>
          </a:xfrm>
        </p:grpSpPr>
        <p:pic>
          <p:nvPicPr>
            <p:cNvPr id="8784" name="Google Shape;8784;p77"/>
            <p:cNvPicPr preferRelativeResize="0"/>
            <p:nvPr/>
          </p:nvPicPr>
          <p:blipFill>
            <a:blip r:embed="rId3">
              <a:alphaModFix/>
            </a:blip>
            <a:stretch>
              <a:fillRect/>
            </a:stretch>
          </p:blipFill>
          <p:spPr>
            <a:xfrm>
              <a:off x="7511164" y="2758175"/>
              <a:ext cx="1460024" cy="2205187"/>
            </a:xfrm>
            <a:prstGeom prst="rect">
              <a:avLst/>
            </a:prstGeom>
            <a:noFill/>
            <a:ln>
              <a:noFill/>
            </a:ln>
          </p:spPr>
        </p:pic>
        <p:pic>
          <p:nvPicPr>
            <p:cNvPr id="8785" name="Google Shape;8785;p77"/>
            <p:cNvPicPr preferRelativeResize="0"/>
            <p:nvPr/>
          </p:nvPicPr>
          <p:blipFill>
            <a:blip r:embed="rId4">
              <a:alphaModFix/>
            </a:blip>
            <a:stretch>
              <a:fillRect/>
            </a:stretch>
          </p:blipFill>
          <p:spPr>
            <a:xfrm>
              <a:off x="7631675" y="4463038"/>
              <a:ext cx="768350" cy="263525"/>
            </a:xfrm>
            <a:prstGeom prst="rect">
              <a:avLst/>
            </a:prstGeom>
            <a:noFill/>
            <a:ln>
              <a:noFill/>
            </a:ln>
          </p:spPr>
        </p:pic>
      </p:grpSp>
      <p:grpSp>
        <p:nvGrpSpPr>
          <p:cNvPr id="8786" name="Google Shape;8786;p77"/>
          <p:cNvGrpSpPr/>
          <p:nvPr/>
        </p:nvGrpSpPr>
        <p:grpSpPr>
          <a:xfrm rot="19260700">
            <a:off x="255259" y="3279681"/>
            <a:ext cx="1299288" cy="2205185"/>
            <a:chOff x="172813" y="2824541"/>
            <a:chExt cx="1299288" cy="2205185"/>
          </a:xfrm>
        </p:grpSpPr>
        <p:pic>
          <p:nvPicPr>
            <p:cNvPr id="8787" name="Google Shape;8787;p77"/>
            <p:cNvPicPr preferRelativeResize="0"/>
            <p:nvPr/>
          </p:nvPicPr>
          <p:blipFill>
            <a:blip r:embed="rId5">
              <a:alphaModFix/>
            </a:blip>
            <a:stretch>
              <a:fillRect/>
            </a:stretch>
          </p:blipFill>
          <p:spPr>
            <a:xfrm flipH="1">
              <a:off x="172813" y="2824541"/>
              <a:ext cx="1299288" cy="2205185"/>
            </a:xfrm>
            <a:prstGeom prst="rect">
              <a:avLst/>
            </a:prstGeom>
            <a:noFill/>
            <a:ln>
              <a:noFill/>
            </a:ln>
          </p:spPr>
        </p:pic>
        <p:pic>
          <p:nvPicPr>
            <p:cNvPr id="8788" name="Google Shape;8788;p77"/>
            <p:cNvPicPr preferRelativeResize="0"/>
            <p:nvPr/>
          </p:nvPicPr>
          <p:blipFill>
            <a:blip r:embed="rId6">
              <a:alphaModFix/>
            </a:blip>
            <a:stretch>
              <a:fillRect/>
            </a:stretch>
          </p:blipFill>
          <p:spPr>
            <a:xfrm rot="5400000">
              <a:off x="734625" y="4114775"/>
              <a:ext cx="263525" cy="781375"/>
            </a:xfrm>
            <a:prstGeom prst="rect">
              <a:avLst/>
            </a:prstGeom>
            <a:noFill/>
            <a:ln>
              <a:noFill/>
            </a:ln>
          </p:spPr>
        </p:pic>
      </p:grpSp>
      <p:grpSp>
        <p:nvGrpSpPr>
          <p:cNvPr id="54" name="Group 53">
            <a:extLst>
              <a:ext uri="{FF2B5EF4-FFF2-40B4-BE49-F238E27FC236}">
                <a16:creationId xmlns:a16="http://schemas.microsoft.com/office/drawing/2014/main" id="{3FEB2454-DEF2-6C43-E997-C7764A26850D}"/>
              </a:ext>
            </a:extLst>
          </p:cNvPr>
          <p:cNvGrpSpPr/>
          <p:nvPr/>
        </p:nvGrpSpPr>
        <p:grpSpPr>
          <a:xfrm>
            <a:off x="90694" y="1635059"/>
            <a:ext cx="8962609" cy="1873381"/>
            <a:chOff x="90694" y="760205"/>
            <a:chExt cx="8962609" cy="1873381"/>
          </a:xfrm>
        </p:grpSpPr>
        <p:sp>
          <p:nvSpPr>
            <p:cNvPr id="55" name="TextBox 54">
              <a:extLst>
                <a:ext uri="{FF2B5EF4-FFF2-40B4-BE49-F238E27FC236}">
                  <a16:creationId xmlns:a16="http://schemas.microsoft.com/office/drawing/2014/main" id="{361A0BBA-C009-228B-85B0-FC2D6D0E9F9A}"/>
                </a:ext>
              </a:extLst>
            </p:cNvPr>
            <p:cNvSpPr txBox="1"/>
            <p:nvPr/>
          </p:nvSpPr>
          <p:spPr>
            <a:xfrm>
              <a:off x="90694" y="1731993"/>
              <a:ext cx="8962609" cy="901593"/>
            </a:xfrm>
            <a:prstGeom prst="rect">
              <a:avLst/>
            </a:prstGeom>
            <a:noFill/>
          </p:spPr>
          <p:txBody>
            <a:bodyPr wrap="square">
              <a:spAutoFit/>
            </a:bodyPr>
            <a:lstStyle/>
            <a:p>
              <a:pPr algn="ctr">
                <a:lnSpc>
                  <a:spcPct val="150000"/>
                </a:lnSpc>
              </a:pPr>
              <a:r>
                <a:rPr lang="en-US" sz="4000" b="1"/>
                <a:t>QUẢN LÍ THỜI GIAN HIỆU QUẢ</a:t>
              </a:r>
            </a:p>
          </p:txBody>
        </p:sp>
        <p:sp>
          <p:nvSpPr>
            <p:cNvPr id="56" name="Rectangle: Rounded Corners 55">
              <a:extLst>
                <a:ext uri="{FF2B5EF4-FFF2-40B4-BE49-F238E27FC236}">
                  <a16:creationId xmlns:a16="http://schemas.microsoft.com/office/drawing/2014/main" id="{9A40CCFD-2A76-AC9F-AF1D-511ABA2DF339}"/>
                </a:ext>
              </a:extLst>
            </p:cNvPr>
            <p:cNvSpPr/>
            <p:nvPr/>
          </p:nvSpPr>
          <p:spPr>
            <a:xfrm>
              <a:off x="2688771" y="760205"/>
              <a:ext cx="3766457" cy="873775"/>
            </a:xfrm>
            <a:prstGeom prst="roundRect">
              <a:avLst>
                <a:gd name="adj" fmla="val 11314"/>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FF"/>
                  </a:solidFill>
                </a:rPr>
                <a:t>BÀI 6.</a:t>
              </a:r>
            </a:p>
          </p:txBody>
        </p:sp>
      </p:grpSp>
    </p:spTree>
    <p:extLst>
      <p:ext uri="{BB962C8B-B14F-4D97-AF65-F5344CB8AC3E}">
        <p14:creationId xmlns:p14="http://schemas.microsoft.com/office/powerpoint/2010/main" val="276407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86"/>
                                        </p:tgtEl>
                                        <p:attrNameLst>
                                          <p:attrName>style.visibility</p:attrName>
                                        </p:attrNameLst>
                                      </p:cBhvr>
                                      <p:to>
                                        <p:strVal val="visible"/>
                                      </p:to>
                                    </p:set>
                                    <p:animEffect transition="in" filter="fade">
                                      <p:cBhvr>
                                        <p:cTn id="7" dur="1000"/>
                                        <p:tgtEl>
                                          <p:spTgt spid="8786"/>
                                        </p:tgtEl>
                                      </p:cBhvr>
                                    </p:animEffect>
                                  </p:childTnLst>
                                </p:cTn>
                              </p:par>
                              <p:par>
                                <p:cTn id="8" presetID="10" presetClass="entr" presetSubtype="0" fill="hold" nodeType="withEffect">
                                  <p:stCondLst>
                                    <p:cond delay="0"/>
                                  </p:stCondLst>
                                  <p:childTnLst>
                                    <p:set>
                                      <p:cBhvr>
                                        <p:cTn id="9" dur="1" fill="hold">
                                          <p:stCondLst>
                                            <p:cond delay="0"/>
                                          </p:stCondLst>
                                        </p:cTn>
                                        <p:tgtEl>
                                          <p:spTgt spid="8783"/>
                                        </p:tgtEl>
                                        <p:attrNameLst>
                                          <p:attrName>style.visibility</p:attrName>
                                        </p:attrNameLst>
                                      </p:cBhvr>
                                      <p:to>
                                        <p:strVal val="visible"/>
                                      </p:to>
                                    </p:set>
                                    <p:animEffect transition="in" filter="fade">
                                      <p:cBhvr>
                                        <p:cTn id="10" dur="1000"/>
                                        <p:tgtEl>
                                          <p:spTgt spid="878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93DC66-5F63-285B-A72E-201AF2C5A6C7}"/>
              </a:ext>
            </a:extLst>
          </p:cNvPr>
          <p:cNvGraphicFramePr>
            <a:graphicFrameLocks noGrp="1"/>
          </p:cNvGraphicFramePr>
          <p:nvPr>
            <p:extLst>
              <p:ext uri="{D42A27DB-BD31-4B8C-83A1-F6EECF244321}">
                <p14:modId xmlns:p14="http://schemas.microsoft.com/office/powerpoint/2010/main" val="2021868009"/>
              </p:ext>
            </p:extLst>
          </p:nvPr>
        </p:nvGraphicFramePr>
        <p:xfrm>
          <a:off x="145143" y="116115"/>
          <a:ext cx="8853714" cy="5911999"/>
        </p:xfrm>
        <a:graphic>
          <a:graphicData uri="http://schemas.openxmlformats.org/drawingml/2006/table">
            <a:tbl>
              <a:tblPr firstRow="1" firstCol="1" bandRow="1"/>
              <a:tblGrid>
                <a:gridCol w="2213429">
                  <a:extLst>
                    <a:ext uri="{9D8B030D-6E8A-4147-A177-3AD203B41FA5}">
                      <a16:colId xmlns:a16="http://schemas.microsoft.com/office/drawing/2014/main" val="3799709770"/>
                    </a:ext>
                  </a:extLst>
                </a:gridCol>
                <a:gridCol w="1330999">
                  <a:extLst>
                    <a:ext uri="{9D8B030D-6E8A-4147-A177-3AD203B41FA5}">
                      <a16:colId xmlns:a16="http://schemas.microsoft.com/office/drawing/2014/main" val="1741388531"/>
                    </a:ext>
                  </a:extLst>
                </a:gridCol>
                <a:gridCol w="1194486">
                  <a:extLst>
                    <a:ext uri="{9D8B030D-6E8A-4147-A177-3AD203B41FA5}">
                      <a16:colId xmlns:a16="http://schemas.microsoft.com/office/drawing/2014/main" val="771779527"/>
                    </a:ext>
                  </a:extLst>
                </a:gridCol>
                <a:gridCol w="4114800">
                  <a:extLst>
                    <a:ext uri="{9D8B030D-6E8A-4147-A177-3AD203B41FA5}">
                      <a16:colId xmlns:a16="http://schemas.microsoft.com/office/drawing/2014/main" val="3915465303"/>
                    </a:ext>
                  </a:extLst>
                </a:gridCol>
              </a:tblGrid>
              <a:tr h="778073">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Kĩ năng quản lí </a:t>
                      </a:r>
                      <a:endParaRPr lang="en-US" sz="1600" i="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thời gian</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Kế hoạch thay đổi</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79426002"/>
                  </a:ext>
                </a:extLst>
              </a:tr>
              <a:tr h="688845">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Xác định thời hạn hoàn thành công việc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8289098"/>
                  </a:ext>
                </a:extLst>
              </a:tr>
              <a:tr h="1138884">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Lập kế hoạch và điều chỉnh kế hoạch khi cần thiết</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Phân bổ thời gian cho các công việc.</a:t>
                      </a:r>
                      <a:endParaRPr lang="en-US" sz="16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Lập thời gian biểu mỗi ngày.</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2543112"/>
                  </a:ext>
                </a:extLst>
              </a:tr>
              <a:tr h="2295619">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Sắp xếp công việc theo thứ tự ưu tiên</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Học hỏi thêm các cách sắp xếp thứ tự ưu tiên.</a:t>
                      </a:r>
                      <a:endParaRPr lang="en-US" sz="16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Xác định rõ việc nào hướng đến thực hiện mục tiêu việc nào không, việc nào sắp đến hạn hoàn thành,…để sắp xếp thứ tự ưu tiên.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7851513"/>
                  </a:ext>
                </a:extLst>
              </a:tr>
              <a:tr h="688845">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Sử dụng các công cụ quản lí thời gian</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2016095"/>
                  </a:ext>
                </a:extLst>
              </a:tr>
              <a:tr h="321733">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Tập trung công việc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8792729"/>
                  </a:ext>
                </a:extLst>
              </a:tr>
            </a:tbl>
          </a:graphicData>
        </a:graphic>
      </p:graphicFrame>
    </p:spTree>
    <p:extLst>
      <p:ext uri="{BB962C8B-B14F-4D97-AF65-F5344CB8AC3E}">
        <p14:creationId xmlns:p14="http://schemas.microsoft.com/office/powerpoint/2010/main" val="359047412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93DC66-5F63-285B-A72E-201AF2C5A6C7}"/>
              </a:ext>
            </a:extLst>
          </p:cNvPr>
          <p:cNvGraphicFramePr>
            <a:graphicFrameLocks noGrp="1"/>
          </p:cNvGraphicFramePr>
          <p:nvPr>
            <p:extLst>
              <p:ext uri="{D42A27DB-BD31-4B8C-83A1-F6EECF244321}">
                <p14:modId xmlns:p14="http://schemas.microsoft.com/office/powerpoint/2010/main" val="714188984"/>
              </p:ext>
            </p:extLst>
          </p:nvPr>
        </p:nvGraphicFramePr>
        <p:xfrm>
          <a:off x="145143" y="116114"/>
          <a:ext cx="8853714" cy="2590799"/>
        </p:xfrm>
        <a:graphic>
          <a:graphicData uri="http://schemas.openxmlformats.org/drawingml/2006/table">
            <a:tbl>
              <a:tblPr firstRow="1" firstCol="1" bandRow="1"/>
              <a:tblGrid>
                <a:gridCol w="2213429">
                  <a:extLst>
                    <a:ext uri="{9D8B030D-6E8A-4147-A177-3AD203B41FA5}">
                      <a16:colId xmlns:a16="http://schemas.microsoft.com/office/drawing/2014/main" val="3799709770"/>
                    </a:ext>
                  </a:extLst>
                </a:gridCol>
                <a:gridCol w="1330999">
                  <a:extLst>
                    <a:ext uri="{9D8B030D-6E8A-4147-A177-3AD203B41FA5}">
                      <a16:colId xmlns:a16="http://schemas.microsoft.com/office/drawing/2014/main" val="1741388531"/>
                    </a:ext>
                  </a:extLst>
                </a:gridCol>
                <a:gridCol w="1194486">
                  <a:extLst>
                    <a:ext uri="{9D8B030D-6E8A-4147-A177-3AD203B41FA5}">
                      <a16:colId xmlns:a16="http://schemas.microsoft.com/office/drawing/2014/main" val="771779527"/>
                    </a:ext>
                  </a:extLst>
                </a:gridCol>
                <a:gridCol w="4114800">
                  <a:extLst>
                    <a:ext uri="{9D8B030D-6E8A-4147-A177-3AD203B41FA5}">
                      <a16:colId xmlns:a16="http://schemas.microsoft.com/office/drawing/2014/main" val="3915465303"/>
                    </a:ext>
                  </a:extLst>
                </a:gridCol>
              </a:tblGrid>
              <a:tr h="1127012">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Kĩ năng quản lí </a:t>
                      </a:r>
                      <a:endParaRPr lang="en-US" sz="1800" i="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Kế hoạch thay đổi</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79426002"/>
                  </a:ext>
                </a:extLst>
              </a:tr>
              <a:tr h="9977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Sử dụng các công cụ quản lí 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2016095"/>
                  </a:ext>
                </a:extLst>
              </a:tr>
              <a:tr h="466020">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Tập trung công việc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8792729"/>
                  </a:ext>
                </a:extLst>
              </a:tr>
            </a:tbl>
          </a:graphicData>
        </a:graphic>
      </p:graphicFrame>
      <p:sp>
        <p:nvSpPr>
          <p:cNvPr id="2" name="Freeform 7">
            <a:extLst>
              <a:ext uri="{FF2B5EF4-FFF2-40B4-BE49-F238E27FC236}">
                <a16:creationId xmlns:a16="http://schemas.microsoft.com/office/drawing/2014/main" id="{6D31764C-F817-0453-E3F5-5F7407D295F9}"/>
              </a:ext>
            </a:extLst>
          </p:cNvPr>
          <p:cNvSpPr/>
          <p:nvPr/>
        </p:nvSpPr>
        <p:spPr>
          <a:xfrm>
            <a:off x="2309838" y="3261382"/>
            <a:ext cx="4524323" cy="1882118"/>
          </a:xfrm>
          <a:custGeom>
            <a:avLst/>
            <a:gdLst/>
            <a:ahLst/>
            <a:cxnLst/>
            <a:rect l="l" t="t" r="r" b="b"/>
            <a:pathLst>
              <a:path w="7315200" h="3043123">
                <a:moveTo>
                  <a:pt x="0" y="0"/>
                </a:moveTo>
                <a:lnTo>
                  <a:pt x="7315200" y="0"/>
                </a:lnTo>
                <a:lnTo>
                  <a:pt x="7315200" y="3043123"/>
                </a:lnTo>
                <a:lnTo>
                  <a:pt x="0" y="3043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96931213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3" name="TextBox 2">
            <a:extLst>
              <a:ext uri="{FF2B5EF4-FFF2-40B4-BE49-F238E27FC236}">
                <a16:creationId xmlns:a16="http://schemas.microsoft.com/office/drawing/2014/main" id="{5BD46A4D-D663-97FB-BFCD-5D31DDC40DC4}"/>
              </a:ext>
            </a:extLst>
          </p:cNvPr>
          <p:cNvSpPr txBox="1"/>
          <p:nvPr/>
        </p:nvSpPr>
        <p:spPr>
          <a:xfrm>
            <a:off x="2115457" y="232227"/>
            <a:ext cx="4913086" cy="630942"/>
          </a:xfrm>
          <a:prstGeom prst="rect">
            <a:avLst/>
          </a:prstGeom>
          <a:noFill/>
        </p:spPr>
        <p:txBody>
          <a:bodyPr wrap="square" rtlCol="0">
            <a:spAutoFit/>
          </a:bodyPr>
          <a:lstStyle/>
          <a:p>
            <a:pPr algn="ctr"/>
            <a:r>
              <a:rPr lang="en-US" sz="3500" b="1">
                <a:solidFill>
                  <a:srgbClr val="0070C0"/>
                </a:solidFill>
              </a:rPr>
              <a:t>VẬN DỤNG </a:t>
            </a:r>
          </a:p>
        </p:txBody>
      </p:sp>
      <p:grpSp>
        <p:nvGrpSpPr>
          <p:cNvPr id="7" name="Group 6">
            <a:extLst>
              <a:ext uri="{FF2B5EF4-FFF2-40B4-BE49-F238E27FC236}">
                <a16:creationId xmlns:a16="http://schemas.microsoft.com/office/drawing/2014/main" id="{14DDD621-11F8-D380-6C0C-5E29C57C54DF}"/>
              </a:ext>
            </a:extLst>
          </p:cNvPr>
          <p:cNvGrpSpPr/>
          <p:nvPr/>
        </p:nvGrpSpPr>
        <p:grpSpPr>
          <a:xfrm>
            <a:off x="399143" y="1255487"/>
            <a:ext cx="4963886" cy="3374571"/>
            <a:chOff x="674914" y="1603829"/>
            <a:chExt cx="4963886" cy="3374571"/>
          </a:xfrm>
        </p:grpSpPr>
        <p:sp>
          <p:nvSpPr>
            <p:cNvPr id="6" name="Speech Bubble: Rectangle with Corners Rounded 5">
              <a:extLst>
                <a:ext uri="{FF2B5EF4-FFF2-40B4-BE49-F238E27FC236}">
                  <a16:creationId xmlns:a16="http://schemas.microsoft.com/office/drawing/2014/main" id="{8D4AF47B-A7EE-81D8-947B-72877CA577AD}"/>
                </a:ext>
              </a:extLst>
            </p:cNvPr>
            <p:cNvSpPr/>
            <p:nvPr/>
          </p:nvSpPr>
          <p:spPr>
            <a:xfrm>
              <a:off x="674914" y="1603829"/>
              <a:ext cx="4963886" cy="3374571"/>
            </a:xfrm>
            <a:prstGeom prst="wedgeRoundRectCallout">
              <a:avLst>
                <a:gd name="adj1" fmla="val 59167"/>
                <a:gd name="adj2" fmla="val 36263"/>
                <a:gd name="adj3" fmla="val 16667"/>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E1C6E4-A144-BC06-87DC-8D0BA3083A07}"/>
                </a:ext>
              </a:extLst>
            </p:cNvPr>
            <p:cNvSpPr txBox="1"/>
            <p:nvPr/>
          </p:nvSpPr>
          <p:spPr>
            <a:xfrm>
              <a:off x="754742" y="1657621"/>
              <a:ext cx="4804230" cy="3266985"/>
            </a:xfrm>
            <a:prstGeom prst="rect">
              <a:avLst/>
            </a:prstGeom>
            <a:noFill/>
          </p:spPr>
          <p:txBody>
            <a:bodyPr wrap="square">
              <a:spAutoFit/>
            </a:bodyPr>
            <a:lstStyle/>
            <a:p>
              <a:pPr algn="just">
                <a:lnSpc>
                  <a:spcPct val="150000"/>
                </a:lnSpc>
              </a:pPr>
              <a:r>
                <a:rPr lang="en-US" sz="2000"/>
                <a:t>Em hãy sử dụng một cuốn sổ để ghi chép và thực hiện bảng kế hoạch quản lí thời gian đã làm ở phần Khám phá. Sau mỗi tuần, hay đánh giá và rút kinh nghiệm để hoàn thành trong những tuần tiếp theo và chia sẻ kết quả với các bạn trong lớp.</a:t>
              </a:r>
            </a:p>
          </p:txBody>
        </p:sp>
      </p:grpSp>
      <p:sp>
        <p:nvSpPr>
          <p:cNvPr id="9" name="Freeform 2">
            <a:extLst>
              <a:ext uri="{FF2B5EF4-FFF2-40B4-BE49-F238E27FC236}">
                <a16:creationId xmlns:a16="http://schemas.microsoft.com/office/drawing/2014/main" id="{9292A142-59D8-78DE-4490-5651C19B618D}"/>
              </a:ext>
            </a:extLst>
          </p:cNvPr>
          <p:cNvSpPr/>
          <p:nvPr/>
        </p:nvSpPr>
        <p:spPr>
          <a:xfrm flipH="1">
            <a:off x="4921845" y="1136337"/>
            <a:ext cx="4213396" cy="390678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1851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39"/>
        <p:cNvGrpSpPr/>
        <p:nvPr/>
      </p:nvGrpSpPr>
      <p:grpSpPr>
        <a:xfrm>
          <a:off x="0" y="0"/>
          <a:ext cx="0" cy="0"/>
          <a:chOff x="0" y="0"/>
          <a:chExt cx="0" cy="0"/>
        </a:xfrm>
      </p:grpSpPr>
      <p:pic>
        <p:nvPicPr>
          <p:cNvPr id="8852" name="Google Shape;8852;p82"/>
          <p:cNvPicPr preferRelativeResize="0"/>
          <p:nvPr/>
        </p:nvPicPr>
        <p:blipFill>
          <a:blip r:embed="rId3">
            <a:alphaModFix/>
          </a:blip>
          <a:stretch>
            <a:fillRect/>
          </a:stretch>
        </p:blipFill>
        <p:spPr>
          <a:xfrm>
            <a:off x="6337232" y="3850245"/>
            <a:ext cx="1366772" cy="2064320"/>
          </a:xfrm>
          <a:prstGeom prst="rect">
            <a:avLst/>
          </a:prstGeom>
          <a:noFill/>
          <a:ln>
            <a:noFill/>
          </a:ln>
        </p:spPr>
      </p:pic>
      <p:pic>
        <p:nvPicPr>
          <p:cNvPr id="8853" name="Google Shape;8853;p82"/>
          <p:cNvPicPr preferRelativeResize="0"/>
          <p:nvPr/>
        </p:nvPicPr>
        <p:blipFill>
          <a:blip r:embed="rId4">
            <a:alphaModFix/>
          </a:blip>
          <a:stretch>
            <a:fillRect/>
          </a:stretch>
        </p:blipFill>
        <p:spPr>
          <a:xfrm>
            <a:off x="7596802" y="3155031"/>
            <a:ext cx="1366772" cy="2319776"/>
          </a:xfrm>
          <a:prstGeom prst="rect">
            <a:avLst/>
          </a:prstGeom>
          <a:noFill/>
          <a:ln>
            <a:noFill/>
          </a:ln>
        </p:spPr>
      </p:pic>
      <p:sp>
        <p:nvSpPr>
          <p:cNvPr id="15" name="Title 14">
            <a:extLst>
              <a:ext uri="{FF2B5EF4-FFF2-40B4-BE49-F238E27FC236}">
                <a16:creationId xmlns:a16="http://schemas.microsoft.com/office/drawing/2014/main" id="{639EDC1F-7DEA-2BD0-642F-CCBE05457D0D}"/>
              </a:ext>
            </a:extLst>
          </p:cNvPr>
          <p:cNvSpPr>
            <a:spLocks noGrp="1"/>
          </p:cNvSpPr>
          <p:nvPr>
            <p:ph type="title" idx="6"/>
          </p:nvPr>
        </p:nvSpPr>
        <p:spPr>
          <a:xfrm>
            <a:off x="485888" y="803936"/>
            <a:ext cx="7794300" cy="618300"/>
          </a:xfrm>
        </p:spPr>
        <p:txBody>
          <a:bodyPr/>
          <a:lstStyle/>
          <a:p>
            <a:pPr algn="l"/>
            <a:r>
              <a:rPr lang="en-US" sz="3500" b="1">
                <a:latin typeface="+mj-lt"/>
              </a:rPr>
              <a:t>HƯỚNG DẪN VỀ NHÀ </a:t>
            </a:r>
          </a:p>
        </p:txBody>
      </p:sp>
      <p:sp>
        <p:nvSpPr>
          <p:cNvPr id="17" name="TextBox 16">
            <a:extLst>
              <a:ext uri="{FF2B5EF4-FFF2-40B4-BE49-F238E27FC236}">
                <a16:creationId xmlns:a16="http://schemas.microsoft.com/office/drawing/2014/main" id="{44218A0C-B055-552D-9D18-17F822910569}"/>
              </a:ext>
            </a:extLst>
          </p:cNvPr>
          <p:cNvSpPr txBox="1"/>
          <p:nvPr/>
        </p:nvSpPr>
        <p:spPr>
          <a:xfrm>
            <a:off x="383961" y="1686757"/>
            <a:ext cx="6931239" cy="32669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t>Ôn tập lại kiến thức đã được học. </a:t>
            </a:r>
          </a:p>
          <a:p>
            <a:pPr marL="342900" indent="-342900">
              <a:lnSpc>
                <a:spcPct val="150000"/>
              </a:lnSpc>
              <a:buFont typeface="Arial" panose="020B0604020202020204" pitchFamily="34" charset="0"/>
              <a:buChar char="•"/>
            </a:pPr>
            <a:r>
              <a:rPr lang="vi-VN" sz="2000"/>
              <a:t>Rèn luyện: Thực hiện được kĩ năng quản lí thời gian hiệu quả.</a:t>
            </a:r>
          </a:p>
          <a:p>
            <a:pPr marL="342900" indent="-342900">
              <a:lnSpc>
                <a:spcPct val="150000"/>
              </a:lnSpc>
              <a:buFont typeface="Arial" panose="020B0604020202020204" pitchFamily="34" charset="0"/>
              <a:buChar char="•"/>
            </a:pPr>
            <a:r>
              <a:rPr lang="vi-VN" sz="2000"/>
              <a:t>Hoàn thành bài tập Vận dụng SGK và bài tập trong SBT.</a:t>
            </a:r>
          </a:p>
          <a:p>
            <a:pPr marL="342900" indent="-342900">
              <a:lnSpc>
                <a:spcPct val="150000"/>
              </a:lnSpc>
              <a:buFont typeface="Arial" panose="020B0604020202020204" pitchFamily="34" charset="0"/>
              <a:buChar char="•"/>
            </a:pPr>
            <a:r>
              <a:rPr lang="vi-VN" sz="2000" i="1"/>
              <a:t>Đọc và tìm hiểu trước nội dung </a:t>
            </a:r>
            <a:r>
              <a:rPr lang="vi-VN" sz="2000" b="1" i="1"/>
              <a:t>Bài 7. Thích ứng với thay đổi.</a:t>
            </a:r>
          </a:p>
          <a:p>
            <a:pPr marL="342900" indent="-342900">
              <a:lnSpc>
                <a:spcPct val="150000"/>
              </a:lnSpc>
              <a:buFont typeface="Arial" panose="020B0604020202020204" pitchFamily="34" charset="0"/>
              <a:buChar char="•"/>
            </a:pPr>
            <a:endParaRPr lang="en-US" sz="2000" b="1"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57"/>
        <p:cNvGrpSpPr/>
        <p:nvPr/>
      </p:nvGrpSpPr>
      <p:grpSpPr>
        <a:xfrm>
          <a:off x="0" y="0"/>
          <a:ext cx="0" cy="0"/>
          <a:chOff x="0" y="0"/>
          <a:chExt cx="0" cy="0"/>
        </a:xfrm>
      </p:grpSpPr>
      <p:grpSp>
        <p:nvGrpSpPr>
          <p:cNvPr id="8861" name="Google Shape;8861;p83"/>
          <p:cNvGrpSpPr/>
          <p:nvPr/>
        </p:nvGrpSpPr>
        <p:grpSpPr>
          <a:xfrm>
            <a:off x="7556696" y="-276466"/>
            <a:ext cx="1878616" cy="2848216"/>
            <a:chOff x="7077725" y="912622"/>
            <a:chExt cx="1878616" cy="2848216"/>
          </a:xfrm>
        </p:grpSpPr>
        <p:pic>
          <p:nvPicPr>
            <p:cNvPr id="8862" name="Google Shape;8862;p83"/>
            <p:cNvPicPr preferRelativeResize="0"/>
            <p:nvPr/>
          </p:nvPicPr>
          <p:blipFill>
            <a:blip r:embed="rId3">
              <a:alphaModFix/>
            </a:blip>
            <a:stretch>
              <a:fillRect/>
            </a:stretch>
          </p:blipFill>
          <p:spPr>
            <a:xfrm flipH="1">
              <a:off x="7077725" y="912622"/>
              <a:ext cx="1878616" cy="2848216"/>
            </a:xfrm>
            <a:prstGeom prst="rect">
              <a:avLst/>
            </a:prstGeom>
            <a:noFill/>
            <a:ln>
              <a:noFill/>
            </a:ln>
          </p:spPr>
        </p:pic>
        <p:pic>
          <p:nvPicPr>
            <p:cNvPr id="8863" name="Google Shape;8863;p83"/>
            <p:cNvPicPr preferRelativeResize="0"/>
            <p:nvPr/>
          </p:nvPicPr>
          <p:blipFill>
            <a:blip r:embed="rId4">
              <a:alphaModFix/>
            </a:blip>
            <a:stretch>
              <a:fillRect/>
            </a:stretch>
          </p:blipFill>
          <p:spPr>
            <a:xfrm rot="-5400000" flipH="1">
              <a:off x="7844024" y="2498234"/>
              <a:ext cx="346013" cy="875625"/>
            </a:xfrm>
            <a:prstGeom prst="rect">
              <a:avLst/>
            </a:prstGeom>
            <a:noFill/>
            <a:ln>
              <a:noFill/>
            </a:ln>
          </p:spPr>
        </p:pic>
      </p:grpSp>
      <p:grpSp>
        <p:nvGrpSpPr>
          <p:cNvPr id="8864" name="Google Shape;8864;p83"/>
          <p:cNvGrpSpPr/>
          <p:nvPr/>
        </p:nvGrpSpPr>
        <p:grpSpPr>
          <a:xfrm>
            <a:off x="-712948" y="2183826"/>
            <a:ext cx="2940553" cy="3538923"/>
            <a:chOff x="-292614" y="567292"/>
            <a:chExt cx="2940553" cy="3538923"/>
          </a:xfrm>
        </p:grpSpPr>
        <p:pic>
          <p:nvPicPr>
            <p:cNvPr id="8865" name="Google Shape;8865;p83"/>
            <p:cNvPicPr preferRelativeResize="0"/>
            <p:nvPr/>
          </p:nvPicPr>
          <p:blipFill>
            <a:blip r:embed="rId5">
              <a:alphaModFix/>
            </a:blip>
            <a:stretch>
              <a:fillRect/>
            </a:stretch>
          </p:blipFill>
          <p:spPr>
            <a:xfrm rot="-1245762">
              <a:off x="179186" y="822937"/>
              <a:ext cx="1996952" cy="3027631"/>
            </a:xfrm>
            <a:prstGeom prst="rect">
              <a:avLst/>
            </a:prstGeom>
            <a:noFill/>
            <a:ln>
              <a:noFill/>
            </a:ln>
          </p:spPr>
        </p:pic>
        <p:pic>
          <p:nvPicPr>
            <p:cNvPr id="8866" name="Google Shape;8866;p83"/>
            <p:cNvPicPr preferRelativeResize="0"/>
            <p:nvPr/>
          </p:nvPicPr>
          <p:blipFill>
            <a:blip r:embed="rId4">
              <a:alphaModFix/>
            </a:blip>
            <a:stretch>
              <a:fillRect/>
            </a:stretch>
          </p:blipFill>
          <p:spPr>
            <a:xfrm rot="-5400000" flipH="1">
              <a:off x="946704" y="2498234"/>
              <a:ext cx="346013" cy="875625"/>
            </a:xfrm>
            <a:prstGeom prst="rect">
              <a:avLst/>
            </a:prstGeom>
            <a:noFill/>
            <a:ln>
              <a:noFill/>
            </a:ln>
          </p:spPr>
        </p:pic>
      </p:grpSp>
      <p:sp>
        <p:nvSpPr>
          <p:cNvPr id="6" name="TextBox 5">
            <a:extLst>
              <a:ext uri="{FF2B5EF4-FFF2-40B4-BE49-F238E27FC236}">
                <a16:creationId xmlns:a16="http://schemas.microsoft.com/office/drawing/2014/main" id="{105F94F0-E816-670D-FCAC-09245D0B08BF}"/>
              </a:ext>
            </a:extLst>
          </p:cNvPr>
          <p:cNvSpPr txBox="1"/>
          <p:nvPr/>
        </p:nvSpPr>
        <p:spPr>
          <a:xfrm>
            <a:off x="605971" y="1659288"/>
            <a:ext cx="7932057" cy="18249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CẢM ƠN CÁC EM ĐÃ CHÚ Ý LẮNG NGHE BÀI GIẢNG!</a:t>
            </a:r>
          </a:p>
        </p:txBody>
      </p:sp>
    </p:spTree>
    <p:extLst>
      <p:ext uri="{BB962C8B-B14F-4D97-AF65-F5344CB8AC3E}">
        <p14:creationId xmlns:p14="http://schemas.microsoft.com/office/powerpoint/2010/main" val="40207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9042" name="Google Shape;9042;p96"/>
          <p:cNvGrpSpPr/>
          <p:nvPr/>
        </p:nvGrpSpPr>
        <p:grpSpPr>
          <a:xfrm>
            <a:off x="6507568" y="2446360"/>
            <a:ext cx="1585851" cy="2333376"/>
            <a:chOff x="2449649" y="1678249"/>
            <a:chExt cx="1479753" cy="2177266"/>
          </a:xfrm>
        </p:grpSpPr>
        <p:pic>
          <p:nvPicPr>
            <p:cNvPr id="9043" name="Google Shape;9043;p96"/>
            <p:cNvPicPr preferRelativeResize="0"/>
            <p:nvPr/>
          </p:nvPicPr>
          <p:blipFill>
            <a:blip r:embed="rId3">
              <a:alphaModFix/>
            </a:blip>
            <a:stretch>
              <a:fillRect/>
            </a:stretch>
          </p:blipFill>
          <p:spPr>
            <a:xfrm>
              <a:off x="2487873" y="1678249"/>
              <a:ext cx="1441529" cy="2177266"/>
            </a:xfrm>
            <a:prstGeom prst="rect">
              <a:avLst/>
            </a:prstGeom>
            <a:noFill/>
            <a:ln>
              <a:noFill/>
            </a:ln>
          </p:spPr>
        </p:pic>
        <p:pic>
          <p:nvPicPr>
            <p:cNvPr id="9044" name="Google Shape;9044;p96"/>
            <p:cNvPicPr preferRelativeResize="0"/>
            <p:nvPr/>
          </p:nvPicPr>
          <p:blipFill>
            <a:blip r:embed="rId4">
              <a:alphaModFix/>
            </a:blip>
            <a:stretch>
              <a:fillRect/>
            </a:stretch>
          </p:blipFill>
          <p:spPr>
            <a:xfrm rot="5400000">
              <a:off x="2796660" y="2936439"/>
              <a:ext cx="412254" cy="1106276"/>
            </a:xfrm>
            <a:prstGeom prst="rect">
              <a:avLst/>
            </a:prstGeom>
            <a:noFill/>
            <a:ln>
              <a:noFill/>
            </a:ln>
          </p:spPr>
        </p:pic>
      </p:grpSp>
      <p:sp>
        <p:nvSpPr>
          <p:cNvPr id="9055" name="Google Shape;9055;p96"/>
          <p:cNvSpPr txBox="1">
            <a:spLocks noGrp="1"/>
          </p:cNvSpPr>
          <p:nvPr>
            <p:ph type="title" idx="8"/>
          </p:nvPr>
        </p:nvSpPr>
        <p:spPr>
          <a:xfrm>
            <a:off x="720000" y="361250"/>
            <a:ext cx="7704000" cy="687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500" b="1">
                <a:latin typeface="+mj-lt"/>
              </a:rPr>
              <a:t>NỘI DUNG BÀI HỌC </a:t>
            </a:r>
            <a:endParaRPr sz="3500" b="1">
              <a:latin typeface="+mj-lt"/>
            </a:endParaRPr>
          </a:p>
        </p:txBody>
      </p:sp>
      <p:grpSp>
        <p:nvGrpSpPr>
          <p:cNvPr id="21" name="Group 20">
            <a:extLst>
              <a:ext uri="{FF2B5EF4-FFF2-40B4-BE49-F238E27FC236}">
                <a16:creationId xmlns:a16="http://schemas.microsoft.com/office/drawing/2014/main" id="{138E27FE-9801-13F6-72A3-816C4CF4D563}"/>
              </a:ext>
            </a:extLst>
          </p:cNvPr>
          <p:cNvGrpSpPr/>
          <p:nvPr/>
        </p:nvGrpSpPr>
        <p:grpSpPr>
          <a:xfrm>
            <a:off x="509543" y="1357792"/>
            <a:ext cx="7066914" cy="1088568"/>
            <a:chOff x="553085" y="1580394"/>
            <a:chExt cx="7066914" cy="1088568"/>
          </a:xfrm>
        </p:grpSpPr>
        <p:sp>
          <p:nvSpPr>
            <p:cNvPr id="18" name="Rectangle: Rounded Corners 17">
              <a:extLst>
                <a:ext uri="{FF2B5EF4-FFF2-40B4-BE49-F238E27FC236}">
                  <a16:creationId xmlns:a16="http://schemas.microsoft.com/office/drawing/2014/main" id="{69D92AB6-915D-71C6-615A-5E52A052AABD}"/>
                </a:ext>
              </a:extLst>
            </p:cNvPr>
            <p:cNvSpPr/>
            <p:nvPr/>
          </p:nvSpPr>
          <p:spPr>
            <a:xfrm>
              <a:off x="553085" y="1692878"/>
              <a:ext cx="914400" cy="863601"/>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rPr>
                <a:t>1</a:t>
              </a:r>
            </a:p>
          </p:txBody>
        </p:sp>
        <p:sp>
          <p:nvSpPr>
            <p:cNvPr id="20" name="TextBox 19">
              <a:extLst>
                <a:ext uri="{FF2B5EF4-FFF2-40B4-BE49-F238E27FC236}">
                  <a16:creationId xmlns:a16="http://schemas.microsoft.com/office/drawing/2014/main" id="{BFA96EFD-856D-30E0-D803-1F175531E557}"/>
                </a:ext>
              </a:extLst>
            </p:cNvPr>
            <p:cNvSpPr txBox="1"/>
            <p:nvPr/>
          </p:nvSpPr>
          <p:spPr>
            <a:xfrm>
              <a:off x="1631153" y="1580394"/>
              <a:ext cx="5988846" cy="1088568"/>
            </a:xfrm>
            <a:prstGeom prst="rect">
              <a:avLst/>
            </a:prstGeom>
            <a:noFill/>
          </p:spPr>
          <p:txBody>
            <a:bodyPr wrap="square">
              <a:spAutoFit/>
            </a:bodyPr>
            <a:lstStyle/>
            <a:p>
              <a:pPr algn="just">
                <a:lnSpc>
                  <a:spcPct val="150000"/>
                </a:lnSpc>
              </a:pPr>
              <a:r>
                <a:rPr lang="en-US" sz="2300"/>
                <a:t>Quản lí thời gian hiệu quả và sự cần thiết phải quản lí thời gian hiệu quả</a:t>
              </a:r>
            </a:p>
          </p:txBody>
        </p:sp>
      </p:grpSp>
      <p:grpSp>
        <p:nvGrpSpPr>
          <p:cNvPr id="22" name="Group 21">
            <a:extLst>
              <a:ext uri="{FF2B5EF4-FFF2-40B4-BE49-F238E27FC236}">
                <a16:creationId xmlns:a16="http://schemas.microsoft.com/office/drawing/2014/main" id="{B410E553-B490-FBFA-EA5C-A045B4FBCC7C}"/>
              </a:ext>
            </a:extLst>
          </p:cNvPr>
          <p:cNvGrpSpPr/>
          <p:nvPr/>
        </p:nvGrpSpPr>
        <p:grpSpPr>
          <a:xfrm>
            <a:off x="509543" y="3037304"/>
            <a:ext cx="6145258" cy="863601"/>
            <a:chOff x="553085" y="1692878"/>
            <a:chExt cx="6145258" cy="863601"/>
          </a:xfrm>
        </p:grpSpPr>
        <p:sp>
          <p:nvSpPr>
            <p:cNvPr id="23" name="Rectangle: Rounded Corners 22">
              <a:extLst>
                <a:ext uri="{FF2B5EF4-FFF2-40B4-BE49-F238E27FC236}">
                  <a16:creationId xmlns:a16="http://schemas.microsoft.com/office/drawing/2014/main" id="{FA263388-A65F-1D19-9059-7C805AB31F07}"/>
                </a:ext>
              </a:extLst>
            </p:cNvPr>
            <p:cNvSpPr/>
            <p:nvPr/>
          </p:nvSpPr>
          <p:spPr>
            <a:xfrm>
              <a:off x="553085" y="1692878"/>
              <a:ext cx="914400" cy="863601"/>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rPr>
                <a:t>2</a:t>
              </a:r>
            </a:p>
          </p:txBody>
        </p:sp>
        <p:sp>
          <p:nvSpPr>
            <p:cNvPr id="24" name="TextBox 23">
              <a:extLst>
                <a:ext uri="{FF2B5EF4-FFF2-40B4-BE49-F238E27FC236}">
                  <a16:creationId xmlns:a16="http://schemas.microsoft.com/office/drawing/2014/main" id="{99282112-1AE1-95A8-2D57-2365210209D3}"/>
                </a:ext>
              </a:extLst>
            </p:cNvPr>
            <p:cNvSpPr txBox="1"/>
            <p:nvPr/>
          </p:nvSpPr>
          <p:spPr>
            <a:xfrm>
              <a:off x="1631153" y="1845851"/>
              <a:ext cx="5067190" cy="557653"/>
            </a:xfrm>
            <a:prstGeom prst="rect">
              <a:avLst/>
            </a:prstGeom>
            <a:noFill/>
          </p:spPr>
          <p:txBody>
            <a:bodyPr wrap="square">
              <a:spAutoFit/>
            </a:bodyPr>
            <a:lstStyle/>
            <a:p>
              <a:pPr algn="just">
                <a:lnSpc>
                  <a:spcPct val="150000"/>
                </a:lnSpc>
              </a:pPr>
              <a:r>
                <a:rPr lang="en-US" sz="2300"/>
                <a:t>Cách quản lí thời gian hiệu quả </a:t>
              </a:r>
            </a:p>
          </p:txBody>
        </p:sp>
      </p:grpSp>
    </p:spTree>
    <p:extLst>
      <p:ext uri="{BB962C8B-B14F-4D97-AF65-F5344CB8AC3E}">
        <p14:creationId xmlns:p14="http://schemas.microsoft.com/office/powerpoint/2010/main" val="15647678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42"/>
                                        </p:tgtEl>
                                        <p:attrNameLst>
                                          <p:attrName>style.visibility</p:attrName>
                                        </p:attrNameLst>
                                      </p:cBhvr>
                                      <p:to>
                                        <p:strVal val="visible"/>
                                      </p:to>
                                    </p:set>
                                    <p:animEffect transition="in" filter="fade">
                                      <p:cBhvr>
                                        <p:cTn id="7" dur="1000"/>
                                        <p:tgtEl>
                                          <p:spTgt spid="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43"/>
        <p:cNvGrpSpPr/>
        <p:nvPr/>
      </p:nvGrpSpPr>
      <p:grpSpPr>
        <a:xfrm>
          <a:off x="0" y="0"/>
          <a:ext cx="0" cy="0"/>
          <a:chOff x="0" y="0"/>
          <a:chExt cx="0" cy="0"/>
        </a:xfrm>
      </p:grpSpPr>
      <p:grpSp>
        <p:nvGrpSpPr>
          <p:cNvPr id="4" name="Group 3">
            <a:extLst>
              <a:ext uri="{FF2B5EF4-FFF2-40B4-BE49-F238E27FC236}">
                <a16:creationId xmlns:a16="http://schemas.microsoft.com/office/drawing/2014/main" id="{C2679E43-B4AB-9726-3F79-7DB38B775152}"/>
              </a:ext>
            </a:extLst>
          </p:cNvPr>
          <p:cNvGrpSpPr/>
          <p:nvPr/>
        </p:nvGrpSpPr>
        <p:grpSpPr>
          <a:xfrm>
            <a:off x="3130672" y="329848"/>
            <a:ext cx="2882655" cy="1879600"/>
            <a:chOff x="3130670" y="692150"/>
            <a:chExt cx="2882655" cy="1879600"/>
          </a:xfrm>
        </p:grpSpPr>
        <p:sp>
          <p:nvSpPr>
            <p:cNvPr id="5" name="Freeform 11">
              <a:extLst>
                <a:ext uri="{FF2B5EF4-FFF2-40B4-BE49-F238E27FC236}">
                  <a16:creationId xmlns:a16="http://schemas.microsoft.com/office/drawing/2014/main" id="{B1C96C69-A6A3-B4AB-E3B4-25F54539231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6" name="TextBox 5">
              <a:extLst>
                <a:ext uri="{FF2B5EF4-FFF2-40B4-BE49-F238E27FC236}">
                  <a16:creationId xmlns:a16="http://schemas.microsoft.com/office/drawing/2014/main" id="{CD9AB359-9ADD-6EFA-70FB-4508DCF7AF1A}"/>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1</a:t>
              </a:r>
            </a:p>
          </p:txBody>
        </p:sp>
      </p:grpSp>
      <p:sp>
        <p:nvSpPr>
          <p:cNvPr id="7" name="TextBox 6">
            <a:extLst>
              <a:ext uri="{FF2B5EF4-FFF2-40B4-BE49-F238E27FC236}">
                <a16:creationId xmlns:a16="http://schemas.microsoft.com/office/drawing/2014/main" id="{C990A3E1-ABB4-4866-4CF4-DCB020D77DC3}"/>
              </a:ext>
            </a:extLst>
          </p:cNvPr>
          <p:cNvSpPr txBox="1"/>
          <p:nvPr/>
        </p:nvSpPr>
        <p:spPr>
          <a:xfrm>
            <a:off x="-65315" y="2209448"/>
            <a:ext cx="9274627" cy="1738296"/>
          </a:xfrm>
          <a:prstGeom prst="rect">
            <a:avLst/>
          </a:prstGeom>
          <a:noFill/>
        </p:spPr>
        <p:txBody>
          <a:bodyPr wrap="square">
            <a:spAutoFit/>
          </a:bodyPr>
          <a:lstStyle/>
          <a:p>
            <a:pPr algn="ctr">
              <a:lnSpc>
                <a:spcPct val="150000"/>
              </a:lnSpc>
            </a:pPr>
            <a:r>
              <a:rPr lang="en-US" sz="3800" b="1"/>
              <a:t>Quản lí thời gian hiệu quả và sự cần thiết phải quản lí thời gian hiệu quả</a:t>
            </a:r>
          </a:p>
        </p:txBody>
      </p:sp>
      <p:pic>
        <p:nvPicPr>
          <p:cNvPr id="8" name="Google Shape;8853;p82">
            <a:extLst>
              <a:ext uri="{FF2B5EF4-FFF2-40B4-BE49-F238E27FC236}">
                <a16:creationId xmlns:a16="http://schemas.microsoft.com/office/drawing/2014/main" id="{5F35E8A0-2BD1-FDBD-EC16-F0E37A368B7F}"/>
              </a:ext>
            </a:extLst>
          </p:cNvPr>
          <p:cNvPicPr preferRelativeResize="0"/>
          <p:nvPr/>
        </p:nvPicPr>
        <p:blipFill>
          <a:blip r:embed="rId5">
            <a:alphaModFix/>
          </a:blip>
          <a:stretch>
            <a:fillRect/>
          </a:stretch>
        </p:blipFill>
        <p:spPr>
          <a:xfrm rot="8640575">
            <a:off x="329228" y="-351893"/>
            <a:ext cx="957379" cy="1653765"/>
          </a:xfrm>
          <a:prstGeom prst="rect">
            <a:avLst/>
          </a:prstGeom>
          <a:noFill/>
          <a:ln>
            <a:noFill/>
          </a:ln>
        </p:spPr>
      </p:pic>
      <p:pic>
        <p:nvPicPr>
          <p:cNvPr id="9" name="Google Shape;8853;p82">
            <a:extLst>
              <a:ext uri="{FF2B5EF4-FFF2-40B4-BE49-F238E27FC236}">
                <a16:creationId xmlns:a16="http://schemas.microsoft.com/office/drawing/2014/main" id="{9F28177B-ED33-B18E-8AE4-1C9499DC1B92}"/>
              </a:ext>
            </a:extLst>
          </p:cNvPr>
          <p:cNvPicPr preferRelativeResize="0"/>
          <p:nvPr/>
        </p:nvPicPr>
        <p:blipFill>
          <a:blip r:embed="rId5">
            <a:alphaModFix/>
          </a:blip>
          <a:stretch>
            <a:fillRect/>
          </a:stretch>
        </p:blipFill>
        <p:spPr>
          <a:xfrm rot="12700858" flipH="1">
            <a:off x="7761157" y="-346675"/>
            <a:ext cx="919525" cy="1653765"/>
          </a:xfrm>
          <a:prstGeom prst="rect">
            <a:avLst/>
          </a:prstGeom>
          <a:noFill/>
          <a:ln>
            <a:noFill/>
          </a:ln>
        </p:spPr>
      </p:pic>
    </p:spTree>
    <p:extLst>
      <p:ext uri="{BB962C8B-B14F-4D97-AF65-F5344CB8AC3E}">
        <p14:creationId xmlns:p14="http://schemas.microsoft.com/office/powerpoint/2010/main" val="29070933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8" name="TextBox 7">
            <a:extLst>
              <a:ext uri="{FF2B5EF4-FFF2-40B4-BE49-F238E27FC236}">
                <a16:creationId xmlns:a16="http://schemas.microsoft.com/office/drawing/2014/main" id="{994130FA-2776-BB84-4AAC-C2AC037372DD}"/>
              </a:ext>
            </a:extLst>
          </p:cNvPr>
          <p:cNvSpPr txBox="1"/>
          <p:nvPr/>
        </p:nvSpPr>
        <p:spPr>
          <a:xfrm>
            <a:off x="166914" y="118255"/>
            <a:ext cx="8810171" cy="557653"/>
          </a:xfrm>
          <a:prstGeom prst="rect">
            <a:avLst/>
          </a:prstGeom>
          <a:noFill/>
        </p:spPr>
        <p:txBody>
          <a:bodyPr wrap="square">
            <a:spAutoFit/>
          </a:bodyPr>
          <a:lstStyle/>
          <a:p>
            <a:pPr>
              <a:lnSpc>
                <a:spcPct val="150000"/>
              </a:lnSpc>
            </a:pPr>
            <a:r>
              <a:rPr lang="en-US" sz="2300" b="1">
                <a:solidFill>
                  <a:srgbClr val="0070C0"/>
                </a:solidFill>
              </a:rPr>
              <a:t>a. Biểu hiện quản lí thời gian hiệu quả / không hiệu quả </a:t>
            </a:r>
          </a:p>
        </p:txBody>
      </p:sp>
      <p:grpSp>
        <p:nvGrpSpPr>
          <p:cNvPr id="12" name="Group 11">
            <a:extLst>
              <a:ext uri="{FF2B5EF4-FFF2-40B4-BE49-F238E27FC236}">
                <a16:creationId xmlns:a16="http://schemas.microsoft.com/office/drawing/2014/main" id="{89289CD3-1D3C-525D-F543-D9850B848B8A}"/>
              </a:ext>
            </a:extLst>
          </p:cNvPr>
          <p:cNvGrpSpPr/>
          <p:nvPr/>
        </p:nvGrpSpPr>
        <p:grpSpPr>
          <a:xfrm>
            <a:off x="217714" y="675908"/>
            <a:ext cx="8483600" cy="1420325"/>
            <a:chOff x="208898" y="1281667"/>
            <a:chExt cx="8412587" cy="1420325"/>
          </a:xfrm>
        </p:grpSpPr>
        <p:sp>
          <p:nvSpPr>
            <p:cNvPr id="10" name="TextBox 9">
              <a:extLst>
                <a:ext uri="{FF2B5EF4-FFF2-40B4-BE49-F238E27FC236}">
                  <a16:creationId xmlns:a16="http://schemas.microsoft.com/office/drawing/2014/main" id="{2FF02049-794C-3E88-B5F2-471E7F38C600}"/>
                </a:ext>
              </a:extLst>
            </p:cNvPr>
            <p:cNvSpPr txBox="1"/>
            <p:nvPr/>
          </p:nvSpPr>
          <p:spPr>
            <a:xfrm>
              <a:off x="950686" y="1281667"/>
              <a:ext cx="7670799" cy="1420325"/>
            </a:xfrm>
            <a:prstGeom prst="rect">
              <a:avLst/>
            </a:prstGeom>
            <a:noFill/>
          </p:spPr>
          <p:txBody>
            <a:bodyPr wrap="square">
              <a:spAutoFit/>
            </a:bodyPr>
            <a:lstStyle/>
            <a:p>
              <a:pPr algn="just">
                <a:lnSpc>
                  <a:spcPct val="150000"/>
                </a:lnSpc>
              </a:pPr>
              <a:r>
                <a:rPr lang="vi-VN" sz="2000"/>
                <a:t>Đọc các trường hợp trong SGK tr.30-31 và thực hiện nhiệm vụ: </a:t>
              </a:r>
              <a:r>
                <a:rPr lang="vi-VN" sz="2000" i="1">
                  <a:solidFill>
                    <a:srgbClr val="C00000"/>
                  </a:solidFill>
                </a:rPr>
                <a:t>Trong các trường hợp trên, bạn nào quản lí thời gian hiệu quả / không hiệu quả? Vì sao?</a:t>
              </a:r>
              <a:endParaRPr lang="en-US" sz="2000" i="1">
                <a:solidFill>
                  <a:srgbClr val="C00000"/>
                </a:solidFill>
              </a:endParaRPr>
            </a:p>
          </p:txBody>
        </p:sp>
        <p:sp>
          <p:nvSpPr>
            <p:cNvPr id="11" name="Freeform 12">
              <a:extLst>
                <a:ext uri="{FF2B5EF4-FFF2-40B4-BE49-F238E27FC236}">
                  <a16:creationId xmlns:a16="http://schemas.microsoft.com/office/drawing/2014/main" id="{84DB52AE-F480-FC00-8577-34BA45B7BCA7}"/>
                </a:ext>
              </a:extLst>
            </p:cNvPr>
            <p:cNvSpPr/>
            <p:nvPr/>
          </p:nvSpPr>
          <p:spPr>
            <a:xfrm>
              <a:off x="208898" y="1767631"/>
              <a:ext cx="627233" cy="634370"/>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2299DBD9-9828-780A-5397-D340151AC8D0}"/>
              </a:ext>
            </a:extLst>
          </p:cNvPr>
          <p:cNvGrpSpPr/>
          <p:nvPr/>
        </p:nvGrpSpPr>
        <p:grpSpPr>
          <a:xfrm>
            <a:off x="217714" y="2208436"/>
            <a:ext cx="2786743" cy="1925997"/>
            <a:chOff x="667656" y="2099916"/>
            <a:chExt cx="3127829" cy="1925997"/>
          </a:xfrm>
        </p:grpSpPr>
        <p:sp>
          <p:nvSpPr>
            <p:cNvPr id="16" name="Rectangle: Rounded Corners 15">
              <a:extLst>
                <a:ext uri="{FF2B5EF4-FFF2-40B4-BE49-F238E27FC236}">
                  <a16:creationId xmlns:a16="http://schemas.microsoft.com/office/drawing/2014/main" id="{62B15625-AC78-CDF6-68D2-26F3C526C06A}"/>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6A58E6-7A0F-526A-E901-80D5E3BDFBEA}"/>
                </a:ext>
              </a:extLst>
            </p:cNvPr>
            <p:cNvSpPr/>
            <p:nvPr/>
          </p:nvSpPr>
          <p:spPr>
            <a:xfrm>
              <a:off x="831315" y="2368104"/>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a:t>
              </a:r>
            </a:p>
          </p:txBody>
        </p:sp>
        <p:sp>
          <p:nvSpPr>
            <p:cNvPr id="18" name="TextBox 17">
              <a:extLst>
                <a:ext uri="{FF2B5EF4-FFF2-40B4-BE49-F238E27FC236}">
                  <a16:creationId xmlns:a16="http://schemas.microsoft.com/office/drawing/2014/main" id="{069BF4DA-A4B4-A518-1869-7898AC95A86C}"/>
                </a:ext>
              </a:extLst>
            </p:cNvPr>
            <p:cNvSpPr txBox="1"/>
            <p:nvPr/>
          </p:nvSpPr>
          <p:spPr>
            <a:xfrm>
              <a:off x="907142" y="2868941"/>
              <a:ext cx="2663372" cy="958660"/>
            </a:xfrm>
            <a:prstGeom prst="rect">
              <a:avLst/>
            </a:prstGeom>
            <a:noFill/>
          </p:spPr>
          <p:txBody>
            <a:bodyPr wrap="square">
              <a:spAutoFit/>
            </a:bodyPr>
            <a:lstStyle/>
            <a:p>
              <a:pPr algn="ctr">
                <a:lnSpc>
                  <a:spcPct val="150000"/>
                </a:lnSpc>
              </a:pPr>
              <a:r>
                <a:rPr lang="vi-VN" sz="2000"/>
                <a:t>Đọc trường hợp 1 SGK tr.30.</a:t>
              </a:r>
              <a:endParaRPr lang="en-US" sz="2000"/>
            </a:p>
          </p:txBody>
        </p:sp>
      </p:grpSp>
      <p:grpSp>
        <p:nvGrpSpPr>
          <p:cNvPr id="19" name="Group 18">
            <a:extLst>
              <a:ext uri="{FF2B5EF4-FFF2-40B4-BE49-F238E27FC236}">
                <a16:creationId xmlns:a16="http://schemas.microsoft.com/office/drawing/2014/main" id="{EEAD9D53-4CB3-4DA0-E764-C99BAAB7DAEF}"/>
              </a:ext>
            </a:extLst>
          </p:cNvPr>
          <p:cNvGrpSpPr/>
          <p:nvPr/>
        </p:nvGrpSpPr>
        <p:grpSpPr>
          <a:xfrm>
            <a:off x="3178627" y="2890281"/>
            <a:ext cx="2786743" cy="1925997"/>
            <a:chOff x="667656" y="2099916"/>
            <a:chExt cx="3127829" cy="1925997"/>
          </a:xfrm>
        </p:grpSpPr>
        <p:sp>
          <p:nvSpPr>
            <p:cNvPr id="20" name="Rectangle: Rounded Corners 19">
              <a:extLst>
                <a:ext uri="{FF2B5EF4-FFF2-40B4-BE49-F238E27FC236}">
                  <a16:creationId xmlns:a16="http://schemas.microsoft.com/office/drawing/2014/main" id="{4E0C1DF7-BF14-36A8-171D-81E096BDB896}"/>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0CD587-A075-0344-CBBE-4B1054C081E7}"/>
                </a:ext>
              </a:extLst>
            </p:cNvPr>
            <p:cNvSpPr/>
            <p:nvPr/>
          </p:nvSpPr>
          <p:spPr>
            <a:xfrm>
              <a:off x="831315" y="2368104"/>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a:t>
              </a:r>
            </a:p>
          </p:txBody>
        </p:sp>
        <p:sp>
          <p:nvSpPr>
            <p:cNvPr id="22" name="TextBox 21">
              <a:extLst>
                <a:ext uri="{FF2B5EF4-FFF2-40B4-BE49-F238E27FC236}">
                  <a16:creationId xmlns:a16="http://schemas.microsoft.com/office/drawing/2014/main" id="{1203429E-4B45-A060-C4B9-D64E69B10E81}"/>
                </a:ext>
              </a:extLst>
            </p:cNvPr>
            <p:cNvSpPr txBox="1"/>
            <p:nvPr/>
          </p:nvSpPr>
          <p:spPr>
            <a:xfrm>
              <a:off x="907142" y="2868941"/>
              <a:ext cx="2663372" cy="958660"/>
            </a:xfrm>
            <a:prstGeom prst="rect">
              <a:avLst/>
            </a:prstGeom>
            <a:noFill/>
          </p:spPr>
          <p:txBody>
            <a:bodyPr wrap="square">
              <a:spAutoFit/>
            </a:bodyPr>
            <a:lstStyle/>
            <a:p>
              <a:pPr algn="ctr">
                <a:lnSpc>
                  <a:spcPct val="150000"/>
                </a:lnSpc>
              </a:pPr>
              <a:r>
                <a:rPr lang="vi-VN" sz="2000"/>
                <a:t>Đọc trường hợp </a:t>
              </a:r>
              <a:r>
                <a:rPr lang="en-US" sz="2000"/>
                <a:t>2 </a:t>
              </a:r>
              <a:r>
                <a:rPr lang="vi-VN" sz="2000"/>
                <a:t>SGK tr.30.</a:t>
              </a:r>
              <a:endParaRPr lang="en-US" sz="2000"/>
            </a:p>
          </p:txBody>
        </p:sp>
      </p:grpSp>
      <p:grpSp>
        <p:nvGrpSpPr>
          <p:cNvPr id="23" name="Group 22">
            <a:extLst>
              <a:ext uri="{FF2B5EF4-FFF2-40B4-BE49-F238E27FC236}">
                <a16:creationId xmlns:a16="http://schemas.microsoft.com/office/drawing/2014/main" id="{E14BC923-0183-C51C-65BE-C10982C8AB30}"/>
              </a:ext>
            </a:extLst>
          </p:cNvPr>
          <p:cNvGrpSpPr/>
          <p:nvPr/>
        </p:nvGrpSpPr>
        <p:grpSpPr>
          <a:xfrm>
            <a:off x="6139543" y="2096233"/>
            <a:ext cx="2786743" cy="1925997"/>
            <a:chOff x="667656" y="2099916"/>
            <a:chExt cx="3127829" cy="1925997"/>
          </a:xfrm>
        </p:grpSpPr>
        <p:sp>
          <p:nvSpPr>
            <p:cNvPr id="24" name="Rectangle: Rounded Corners 23">
              <a:extLst>
                <a:ext uri="{FF2B5EF4-FFF2-40B4-BE49-F238E27FC236}">
                  <a16:creationId xmlns:a16="http://schemas.microsoft.com/office/drawing/2014/main" id="{0249EC04-4715-6683-A7D4-434A09D920B5}"/>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5BA4030-9D2B-853C-0E57-B14AF9E2BC10}"/>
                </a:ext>
              </a:extLst>
            </p:cNvPr>
            <p:cNvSpPr/>
            <p:nvPr/>
          </p:nvSpPr>
          <p:spPr>
            <a:xfrm>
              <a:off x="831315" y="2368104"/>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5 + 6</a:t>
              </a:r>
            </a:p>
          </p:txBody>
        </p:sp>
        <p:sp>
          <p:nvSpPr>
            <p:cNvPr id="26" name="TextBox 25">
              <a:extLst>
                <a:ext uri="{FF2B5EF4-FFF2-40B4-BE49-F238E27FC236}">
                  <a16:creationId xmlns:a16="http://schemas.microsoft.com/office/drawing/2014/main" id="{1EC32B7D-92CB-573F-8448-97967FABD7BD}"/>
                </a:ext>
              </a:extLst>
            </p:cNvPr>
            <p:cNvSpPr txBox="1"/>
            <p:nvPr/>
          </p:nvSpPr>
          <p:spPr>
            <a:xfrm>
              <a:off x="907142" y="2868941"/>
              <a:ext cx="2663372" cy="958660"/>
            </a:xfrm>
            <a:prstGeom prst="rect">
              <a:avLst/>
            </a:prstGeom>
            <a:noFill/>
          </p:spPr>
          <p:txBody>
            <a:bodyPr wrap="square">
              <a:spAutoFit/>
            </a:bodyPr>
            <a:lstStyle/>
            <a:p>
              <a:pPr algn="ctr">
                <a:lnSpc>
                  <a:spcPct val="150000"/>
                </a:lnSpc>
              </a:pPr>
              <a:r>
                <a:rPr lang="vi-VN" sz="2000"/>
                <a:t>Đọc trường hợp </a:t>
              </a:r>
              <a:r>
                <a:rPr lang="en-US" sz="2000"/>
                <a:t>3</a:t>
              </a:r>
              <a:r>
                <a:rPr lang="vi-VN" sz="2000"/>
                <a:t> SGK tr.30.</a:t>
              </a:r>
              <a:endParaRPr lang="en-US" sz="2000"/>
            </a:p>
          </p:txBody>
        </p:sp>
      </p:grpSp>
    </p:spTree>
    <p:extLst>
      <p:ext uri="{BB962C8B-B14F-4D97-AF65-F5344CB8AC3E}">
        <p14:creationId xmlns:p14="http://schemas.microsoft.com/office/powerpoint/2010/main" val="33456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algn="ctr">
                <a:lnSpc>
                  <a:spcPct val="150000"/>
                </a:lnSpc>
              </a:pPr>
              <a:r>
                <a:rPr lang="en-US" sz="1900" b="1" i="1">
                  <a:solidFill>
                    <a:srgbClr val="C00000"/>
                  </a:solidFill>
                </a:rPr>
                <a:t>Trường hợp 1 </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1060018" y="1624633"/>
            <a:ext cx="5958114" cy="400110"/>
          </a:xfrm>
          <a:prstGeom prst="rect">
            <a:avLst/>
          </a:prstGeom>
          <a:noFill/>
        </p:spPr>
        <p:txBody>
          <a:bodyPr wrap="square">
            <a:spAutoFit/>
          </a:bodyPr>
          <a:lstStyle/>
          <a:p>
            <a:pPr marL="342900" indent="-342900">
              <a:buFont typeface="Wingdings" panose="05000000000000000000" pitchFamily="2" charset="2"/>
              <a:buChar char="§"/>
            </a:pPr>
            <a:r>
              <a:rPr lang="en-US" sz="2000"/>
              <a:t>Bạn K quản lí thời gian không hiệu quả.</a:t>
            </a:r>
          </a:p>
        </p:txBody>
      </p:sp>
      <p:sp>
        <p:nvSpPr>
          <p:cNvPr id="13" name="Rectangle: Rounded Corners 12">
            <a:extLst>
              <a:ext uri="{FF2B5EF4-FFF2-40B4-BE49-F238E27FC236}">
                <a16:creationId xmlns:a16="http://schemas.microsoft.com/office/drawing/2014/main" id="{6F2D30E0-CCD0-9F15-CC98-28B7F6D1FEEB}"/>
              </a:ext>
            </a:extLst>
          </p:cNvPr>
          <p:cNvSpPr/>
          <p:nvPr/>
        </p:nvSpPr>
        <p:spPr>
          <a:xfrm>
            <a:off x="2351314" y="2295176"/>
            <a:ext cx="1923143" cy="493484"/>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Giải thích </a:t>
            </a:r>
          </a:p>
        </p:txBody>
      </p:sp>
      <p:sp>
        <p:nvSpPr>
          <p:cNvPr id="14" name="Rectangle: Rounded Corners 13">
            <a:extLst>
              <a:ext uri="{FF2B5EF4-FFF2-40B4-BE49-F238E27FC236}">
                <a16:creationId xmlns:a16="http://schemas.microsoft.com/office/drawing/2014/main" id="{C545AC43-2A5A-BBB0-1D55-35DDF5052AD9}"/>
              </a:ext>
            </a:extLst>
          </p:cNvPr>
          <p:cNvSpPr/>
          <p:nvPr/>
        </p:nvSpPr>
        <p:spPr>
          <a:xfrm>
            <a:off x="341087" y="3068967"/>
            <a:ext cx="2834134" cy="1870528"/>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Bạn </a:t>
            </a:r>
            <a:r>
              <a:rPr lang="vi-VN" sz="1800">
                <a:solidFill>
                  <a:srgbClr val="000000"/>
                </a:solidFill>
              </a:rPr>
              <a:t>không lên kế hoạch thời gian cụ thể, chưa sắp xếp và ưu tiên những việc cần làm</a:t>
            </a:r>
            <a:r>
              <a:rPr lang="en-US" sz="1800">
                <a:solidFill>
                  <a:srgbClr val="000000"/>
                </a:solidFill>
              </a:rPr>
              <a:t>.</a:t>
            </a:r>
          </a:p>
        </p:txBody>
      </p:sp>
      <p:sp>
        <p:nvSpPr>
          <p:cNvPr id="27" name="Rectangle: Rounded Corners 26">
            <a:extLst>
              <a:ext uri="{FF2B5EF4-FFF2-40B4-BE49-F238E27FC236}">
                <a16:creationId xmlns:a16="http://schemas.microsoft.com/office/drawing/2014/main" id="{DAB05BE0-FA42-715F-B3E9-8DC88125E0ED}"/>
              </a:ext>
            </a:extLst>
          </p:cNvPr>
          <p:cNvSpPr/>
          <p:nvPr/>
        </p:nvSpPr>
        <p:spPr>
          <a:xfrm>
            <a:off x="3392713" y="3068967"/>
            <a:ext cx="2834134" cy="1870528"/>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Lãng phí thời gian khi mải xem ti vi mà quên cả thời gian học bài. </a:t>
            </a:r>
          </a:p>
        </p:txBody>
      </p:sp>
      <p:cxnSp>
        <p:nvCxnSpPr>
          <p:cNvPr id="29" name="Straight Connector 28">
            <a:extLst>
              <a:ext uri="{FF2B5EF4-FFF2-40B4-BE49-F238E27FC236}">
                <a16:creationId xmlns:a16="http://schemas.microsoft.com/office/drawing/2014/main" id="{26478D9B-BC21-F4A2-A621-47C0CD866AD3}"/>
              </a:ext>
            </a:extLst>
          </p:cNvPr>
          <p:cNvCxnSpPr>
            <a:stCxn id="13" idx="2"/>
            <a:endCxn id="14" idx="0"/>
          </p:cNvCxnSpPr>
          <p:nvPr/>
        </p:nvCxnSpPr>
        <p:spPr>
          <a:xfrm rot="5400000">
            <a:off x="2395367" y="2151447"/>
            <a:ext cx="280307" cy="155473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9E69D-89DE-452E-1364-7412E2F28D8F}"/>
              </a:ext>
            </a:extLst>
          </p:cNvPr>
          <p:cNvCxnSpPr>
            <a:cxnSpLocks/>
            <a:stCxn id="13" idx="2"/>
            <a:endCxn id="27" idx="0"/>
          </p:cNvCxnSpPr>
          <p:nvPr/>
        </p:nvCxnSpPr>
        <p:spPr>
          <a:xfrm rot="16200000" flipH="1">
            <a:off x="3921180" y="2180366"/>
            <a:ext cx="280307" cy="149689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8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par>
                                <p:cTn id="32" presetID="2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par>
                          <p:cTn id="35" fill="hold">
                            <p:stCondLst>
                              <p:cond delay="1000"/>
                            </p:stCondLst>
                            <p:childTnLst>
                              <p:par>
                                <p:cTn id="36" presetID="16" presetClass="entr" presetSubtype="2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3" grpId="0" animBg="1"/>
      <p:bldP spid="1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algn="ctr">
                <a:lnSpc>
                  <a:spcPct val="150000"/>
                </a:lnSpc>
              </a:pPr>
              <a:r>
                <a:rPr lang="en-US" sz="1900" b="1" i="1">
                  <a:solidFill>
                    <a:srgbClr val="C00000"/>
                  </a:solidFill>
                </a:rPr>
                <a:t>Trường hợp 2</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1060018" y="1583344"/>
            <a:ext cx="5958114" cy="400110"/>
          </a:xfrm>
          <a:prstGeom prst="rect">
            <a:avLst/>
          </a:prstGeom>
          <a:noFill/>
        </p:spPr>
        <p:txBody>
          <a:bodyPr wrap="square">
            <a:spAutoFit/>
          </a:bodyPr>
          <a:lstStyle/>
          <a:p>
            <a:pPr marL="342900" indent="-342900">
              <a:buFont typeface="Wingdings" panose="05000000000000000000" pitchFamily="2" charset="2"/>
              <a:buChar char="§"/>
            </a:pPr>
            <a:r>
              <a:rPr lang="en-US" sz="2000"/>
              <a:t>Bạn H quản lí thời gian không hiệu quả.</a:t>
            </a:r>
          </a:p>
        </p:txBody>
      </p:sp>
      <p:sp>
        <p:nvSpPr>
          <p:cNvPr id="13" name="Rectangle: Rounded Corners 12">
            <a:extLst>
              <a:ext uri="{FF2B5EF4-FFF2-40B4-BE49-F238E27FC236}">
                <a16:creationId xmlns:a16="http://schemas.microsoft.com/office/drawing/2014/main" id="{6F2D30E0-CCD0-9F15-CC98-28B7F6D1FEEB}"/>
              </a:ext>
            </a:extLst>
          </p:cNvPr>
          <p:cNvSpPr/>
          <p:nvPr/>
        </p:nvSpPr>
        <p:spPr>
          <a:xfrm>
            <a:off x="2351314" y="2054722"/>
            <a:ext cx="1923143" cy="493484"/>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Giải thích </a:t>
            </a:r>
          </a:p>
        </p:txBody>
      </p:sp>
      <p:sp>
        <p:nvSpPr>
          <p:cNvPr id="14" name="Rectangle: Rounded Corners 13">
            <a:extLst>
              <a:ext uri="{FF2B5EF4-FFF2-40B4-BE49-F238E27FC236}">
                <a16:creationId xmlns:a16="http://schemas.microsoft.com/office/drawing/2014/main" id="{C545AC43-2A5A-BBB0-1D55-35DDF5052AD9}"/>
              </a:ext>
            </a:extLst>
          </p:cNvPr>
          <p:cNvSpPr/>
          <p:nvPr/>
        </p:nvSpPr>
        <p:spPr>
          <a:xfrm>
            <a:off x="341087" y="2828512"/>
            <a:ext cx="283413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Đã có kế hoạch công việc nhưng lại bị sao nhãng bởi việc nói chuyện điện thoại, mạng xã hội, thiết bị điện tử.</a:t>
            </a:r>
            <a:endParaRPr lang="en-US" sz="1800">
              <a:solidFill>
                <a:srgbClr val="000000"/>
              </a:solidFill>
            </a:endParaRPr>
          </a:p>
        </p:txBody>
      </p:sp>
      <p:sp>
        <p:nvSpPr>
          <p:cNvPr id="27" name="Rectangle: Rounded Corners 26">
            <a:extLst>
              <a:ext uri="{FF2B5EF4-FFF2-40B4-BE49-F238E27FC236}">
                <a16:creationId xmlns:a16="http://schemas.microsoft.com/office/drawing/2014/main" id="{DAB05BE0-FA42-715F-B3E9-8DC88125E0ED}"/>
              </a:ext>
            </a:extLst>
          </p:cNvPr>
          <p:cNvSpPr/>
          <p:nvPr/>
        </p:nvSpPr>
        <p:spPr>
          <a:xfrm>
            <a:off x="3392713" y="2828512"/>
            <a:ext cx="283413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Kết quả là không quản lí tốt thời gian, không thực hiện được kế hoạch đã đặt ra.</a:t>
            </a:r>
            <a:endParaRPr lang="en-US" sz="1800">
              <a:solidFill>
                <a:srgbClr val="000000"/>
              </a:solidFill>
            </a:endParaRPr>
          </a:p>
        </p:txBody>
      </p:sp>
      <p:cxnSp>
        <p:nvCxnSpPr>
          <p:cNvPr id="29" name="Straight Connector 28">
            <a:extLst>
              <a:ext uri="{FF2B5EF4-FFF2-40B4-BE49-F238E27FC236}">
                <a16:creationId xmlns:a16="http://schemas.microsoft.com/office/drawing/2014/main" id="{26478D9B-BC21-F4A2-A621-47C0CD866AD3}"/>
              </a:ext>
            </a:extLst>
          </p:cNvPr>
          <p:cNvCxnSpPr>
            <a:cxnSpLocks/>
            <a:stCxn id="13" idx="2"/>
            <a:endCxn id="14" idx="0"/>
          </p:cNvCxnSpPr>
          <p:nvPr/>
        </p:nvCxnSpPr>
        <p:spPr>
          <a:xfrm rot="5400000">
            <a:off x="2395367" y="1910993"/>
            <a:ext cx="280306" cy="155473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9E69D-89DE-452E-1364-7412E2F28D8F}"/>
              </a:ext>
            </a:extLst>
          </p:cNvPr>
          <p:cNvCxnSpPr>
            <a:cxnSpLocks/>
            <a:stCxn id="13" idx="2"/>
            <a:endCxn id="27" idx="0"/>
          </p:cNvCxnSpPr>
          <p:nvPr/>
        </p:nvCxnSpPr>
        <p:spPr>
          <a:xfrm rot="16200000" flipH="1">
            <a:off x="3921180" y="1939912"/>
            <a:ext cx="280306" cy="149689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3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22" presetClass="entr" presetSubtype="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27" grpId="0" animBg="1"/>
    </p:bldLst>
  </p:timing>
</p:sld>
</file>

<file path=ppt/theme/theme1.xml><?xml version="1.0" encoding="utf-8"?>
<a:theme xmlns:a="http://schemas.openxmlformats.org/drawingml/2006/main" name=" Cottagecore Aesthetic Style Thesis XL by Slidesgo">
  <a:themeElements>
    <a:clrScheme name="Simple Light">
      <a:dk1>
        <a:srgbClr val="282520"/>
      </a:dk1>
      <a:lt1>
        <a:srgbClr val="FFFFFF"/>
      </a:lt1>
      <a:dk2>
        <a:srgbClr val="595959"/>
      </a:dk2>
      <a:lt2>
        <a:srgbClr val="EEEEEE"/>
      </a:lt2>
      <a:accent1>
        <a:srgbClr val="62693A"/>
      </a:accent1>
      <a:accent2>
        <a:srgbClr val="E5D5C3"/>
      </a:accent2>
      <a:accent3>
        <a:srgbClr val="E86160"/>
      </a:accent3>
      <a:accent4>
        <a:srgbClr val="FF967C"/>
      </a:accent4>
      <a:accent5>
        <a:srgbClr val="F5AE6C"/>
      </a:accent5>
      <a:accent6>
        <a:srgbClr val="FFF6F0"/>
      </a:accent6>
      <a:hlink>
        <a:srgbClr val="2825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3511</Words>
  <Application>Microsoft Office PowerPoint</Application>
  <PresentationFormat>On-screen Show (16:9)</PresentationFormat>
  <Paragraphs>350</Paragraphs>
  <Slides>44</Slides>
  <Notes>44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Marcellus</vt:lpstr>
      <vt:lpstr>Montserrat</vt:lpstr>
      <vt:lpstr>Arial</vt:lpstr>
      <vt:lpstr>Wingdings</vt:lpstr>
      <vt:lpstr> Cottagecore Aesthetic Style Thesis XL by Slidesgo</vt:lpstr>
      <vt:lpstr>PowerPoint Presentation</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TRÒ CHƠI “TIẾP SỨC”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Quỳnh Vũ</cp:lastModifiedBy>
  <cp:revision>7</cp:revision>
  <dcterms:modified xsi:type="dcterms:W3CDTF">2025-05-11T03:09:54Z</dcterms:modified>
</cp:coreProperties>
</file>