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63" r:id="rId5"/>
    <p:sldId id="261" r:id="rId6"/>
    <p:sldId id="262" r:id="rId7"/>
    <p:sldId id="259" r:id="rId8"/>
    <p:sldId id="264" r:id="rId9"/>
    <p:sldId id="260" r:id="rId10"/>
    <p:sldId id="265" r:id="rId11"/>
    <p:sldId id="266" r:id="rId12"/>
    <p:sldId id="267" r:id="rId13"/>
    <p:sldId id="268" r:id="rId14"/>
    <p:sldId id="269" r:id="rId15"/>
    <p:sldId id="271" r:id="rId16"/>
    <p:sldId id="270" r:id="rId17"/>
    <p:sldId id="272" r:id="rId18"/>
    <p:sldId id="273" r:id="rId19"/>
    <p:sldId id="274" r:id="rId20"/>
    <p:sldId id="275" r:id="rId21"/>
    <p:sldId id="277" r:id="rId22"/>
    <p:sldId id="278" r:id="rId23"/>
    <p:sldId id="276" r:id="rId24"/>
    <p:sldId id="280" r:id="rId25"/>
    <p:sldId id="281" r:id="rId26"/>
    <p:sldId id="27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3" d="100"/>
          <a:sy n="83" d="100"/>
        </p:scale>
        <p:origin x="43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DB25C-21D8-48D4-9FD1-98EB2A1D4D3A}"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A3E04-6AB3-4B82-8F0D-7AC170510C8B}" type="slidenum">
              <a:rPr lang="en-US" smtClean="0"/>
              <a:t>‹#›</a:t>
            </a:fld>
            <a:endParaRPr lang="en-US"/>
          </a:p>
        </p:txBody>
      </p:sp>
    </p:spTree>
    <p:extLst>
      <p:ext uri="{BB962C8B-B14F-4D97-AF65-F5344CB8AC3E}">
        <p14:creationId xmlns:p14="http://schemas.microsoft.com/office/powerpoint/2010/main" val="103494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a:t>
            </a:fld>
            <a:endParaRPr lang="en-US"/>
          </a:p>
        </p:txBody>
      </p:sp>
    </p:spTree>
    <p:extLst>
      <p:ext uri="{BB962C8B-B14F-4D97-AF65-F5344CB8AC3E}">
        <p14:creationId xmlns:p14="http://schemas.microsoft.com/office/powerpoint/2010/main" val="345748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10</a:t>
            </a:fld>
            <a:endParaRPr lang="en-US"/>
          </a:p>
        </p:txBody>
      </p:sp>
    </p:spTree>
    <p:extLst>
      <p:ext uri="{BB962C8B-B14F-4D97-AF65-F5344CB8AC3E}">
        <p14:creationId xmlns:p14="http://schemas.microsoft.com/office/powerpoint/2010/main" val="128228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11</a:t>
            </a:fld>
            <a:endParaRPr lang="en-US"/>
          </a:p>
        </p:txBody>
      </p:sp>
    </p:spTree>
    <p:extLst>
      <p:ext uri="{BB962C8B-B14F-4D97-AF65-F5344CB8AC3E}">
        <p14:creationId xmlns:p14="http://schemas.microsoft.com/office/powerpoint/2010/main" val="164002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12</a:t>
            </a:fld>
            <a:endParaRPr lang="en-US"/>
          </a:p>
        </p:txBody>
      </p:sp>
    </p:spTree>
    <p:extLst>
      <p:ext uri="{BB962C8B-B14F-4D97-AF65-F5344CB8AC3E}">
        <p14:creationId xmlns:p14="http://schemas.microsoft.com/office/powerpoint/2010/main" val="228534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13</a:t>
            </a:fld>
            <a:endParaRPr lang="en-US"/>
          </a:p>
        </p:txBody>
      </p:sp>
    </p:spTree>
    <p:extLst>
      <p:ext uri="{BB962C8B-B14F-4D97-AF65-F5344CB8AC3E}">
        <p14:creationId xmlns:p14="http://schemas.microsoft.com/office/powerpoint/2010/main" val="274548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14</a:t>
            </a:fld>
            <a:endParaRPr lang="en-US"/>
          </a:p>
        </p:txBody>
      </p:sp>
    </p:spTree>
    <p:extLst>
      <p:ext uri="{BB962C8B-B14F-4D97-AF65-F5344CB8AC3E}">
        <p14:creationId xmlns:p14="http://schemas.microsoft.com/office/powerpoint/2010/main" val="224711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15</a:t>
            </a:fld>
            <a:endParaRPr lang="en-US"/>
          </a:p>
        </p:txBody>
      </p:sp>
    </p:spTree>
    <p:extLst>
      <p:ext uri="{BB962C8B-B14F-4D97-AF65-F5344CB8AC3E}">
        <p14:creationId xmlns:p14="http://schemas.microsoft.com/office/powerpoint/2010/main" val="39816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16</a:t>
            </a:fld>
            <a:endParaRPr lang="en-US"/>
          </a:p>
        </p:txBody>
      </p:sp>
    </p:spTree>
    <p:extLst>
      <p:ext uri="{BB962C8B-B14F-4D97-AF65-F5344CB8AC3E}">
        <p14:creationId xmlns:p14="http://schemas.microsoft.com/office/powerpoint/2010/main" val="79129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17</a:t>
            </a:fld>
            <a:endParaRPr lang="en-US"/>
          </a:p>
        </p:txBody>
      </p:sp>
    </p:spTree>
    <p:extLst>
      <p:ext uri="{BB962C8B-B14F-4D97-AF65-F5344CB8AC3E}">
        <p14:creationId xmlns:p14="http://schemas.microsoft.com/office/powerpoint/2010/main" val="321448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18</a:t>
            </a:fld>
            <a:endParaRPr lang="en-US"/>
          </a:p>
        </p:txBody>
      </p:sp>
    </p:spTree>
    <p:extLst>
      <p:ext uri="{BB962C8B-B14F-4D97-AF65-F5344CB8AC3E}">
        <p14:creationId xmlns:p14="http://schemas.microsoft.com/office/powerpoint/2010/main" val="2588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19</a:t>
            </a:fld>
            <a:endParaRPr lang="en-US"/>
          </a:p>
        </p:txBody>
      </p:sp>
    </p:spTree>
    <p:extLst>
      <p:ext uri="{BB962C8B-B14F-4D97-AF65-F5344CB8AC3E}">
        <p14:creationId xmlns:p14="http://schemas.microsoft.com/office/powerpoint/2010/main" val="265709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5" name="Google Shape;12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039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20</a:t>
            </a:fld>
            <a:endParaRPr lang="en-US"/>
          </a:p>
        </p:txBody>
      </p:sp>
    </p:spTree>
    <p:extLst>
      <p:ext uri="{BB962C8B-B14F-4D97-AF65-F5344CB8AC3E}">
        <p14:creationId xmlns:p14="http://schemas.microsoft.com/office/powerpoint/2010/main" val="295458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21</a:t>
            </a:fld>
            <a:endParaRPr lang="en-US"/>
          </a:p>
        </p:txBody>
      </p:sp>
    </p:spTree>
    <p:extLst>
      <p:ext uri="{BB962C8B-B14F-4D97-AF65-F5344CB8AC3E}">
        <p14:creationId xmlns:p14="http://schemas.microsoft.com/office/powerpoint/2010/main" val="1071655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22</a:t>
            </a:fld>
            <a:endParaRPr lang="en-US"/>
          </a:p>
        </p:txBody>
      </p:sp>
    </p:spTree>
    <p:extLst>
      <p:ext uri="{BB962C8B-B14F-4D97-AF65-F5344CB8AC3E}">
        <p14:creationId xmlns:p14="http://schemas.microsoft.com/office/powerpoint/2010/main" val="307321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23</a:t>
            </a:fld>
            <a:endParaRPr lang="en-US"/>
          </a:p>
        </p:txBody>
      </p:sp>
    </p:spTree>
    <p:extLst>
      <p:ext uri="{BB962C8B-B14F-4D97-AF65-F5344CB8AC3E}">
        <p14:creationId xmlns:p14="http://schemas.microsoft.com/office/powerpoint/2010/main" val="389588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24</a:t>
            </a:fld>
            <a:endParaRPr lang="en-US"/>
          </a:p>
        </p:txBody>
      </p:sp>
    </p:spTree>
    <p:extLst>
      <p:ext uri="{BB962C8B-B14F-4D97-AF65-F5344CB8AC3E}">
        <p14:creationId xmlns:p14="http://schemas.microsoft.com/office/powerpoint/2010/main" val="2073969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2424" name="Google Shape;24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67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3868026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27</a:t>
            </a:fld>
            <a:endParaRPr lang="en-US"/>
          </a:p>
        </p:txBody>
      </p:sp>
    </p:spTree>
    <p:extLst>
      <p:ext uri="{BB962C8B-B14F-4D97-AF65-F5344CB8AC3E}">
        <p14:creationId xmlns:p14="http://schemas.microsoft.com/office/powerpoint/2010/main" val="424357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3</a:t>
            </a:fld>
            <a:endParaRPr lang="en-US"/>
          </a:p>
        </p:txBody>
      </p:sp>
    </p:spTree>
    <p:extLst>
      <p:ext uri="{BB962C8B-B14F-4D97-AF65-F5344CB8AC3E}">
        <p14:creationId xmlns:p14="http://schemas.microsoft.com/office/powerpoint/2010/main" val="307702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4</a:t>
            </a:fld>
            <a:endParaRPr lang="en-US"/>
          </a:p>
        </p:txBody>
      </p:sp>
    </p:spTree>
    <p:extLst>
      <p:ext uri="{BB962C8B-B14F-4D97-AF65-F5344CB8AC3E}">
        <p14:creationId xmlns:p14="http://schemas.microsoft.com/office/powerpoint/2010/main" val="7886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5</a:t>
            </a:fld>
            <a:endParaRPr lang="en-US"/>
          </a:p>
        </p:txBody>
      </p:sp>
    </p:spTree>
    <p:extLst>
      <p:ext uri="{BB962C8B-B14F-4D97-AF65-F5344CB8AC3E}">
        <p14:creationId xmlns:p14="http://schemas.microsoft.com/office/powerpoint/2010/main" val="381947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6</a:t>
            </a:fld>
            <a:endParaRPr lang="en-US"/>
          </a:p>
        </p:txBody>
      </p:sp>
    </p:spTree>
    <p:extLst>
      <p:ext uri="{BB962C8B-B14F-4D97-AF65-F5344CB8AC3E}">
        <p14:creationId xmlns:p14="http://schemas.microsoft.com/office/powerpoint/2010/main" val="67120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7</a:t>
            </a:fld>
            <a:endParaRPr lang="en-US"/>
          </a:p>
        </p:txBody>
      </p:sp>
    </p:spTree>
    <p:extLst>
      <p:ext uri="{BB962C8B-B14F-4D97-AF65-F5344CB8AC3E}">
        <p14:creationId xmlns:p14="http://schemas.microsoft.com/office/powerpoint/2010/main" val="117547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8</a:t>
            </a:fld>
            <a:endParaRPr lang="en-US"/>
          </a:p>
        </p:txBody>
      </p:sp>
    </p:spTree>
    <p:extLst>
      <p:ext uri="{BB962C8B-B14F-4D97-AF65-F5344CB8AC3E}">
        <p14:creationId xmlns:p14="http://schemas.microsoft.com/office/powerpoint/2010/main" val="129729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9</a:t>
            </a:fld>
            <a:endParaRPr lang="en-US"/>
          </a:p>
        </p:txBody>
      </p:sp>
    </p:spTree>
    <p:extLst>
      <p:ext uri="{BB962C8B-B14F-4D97-AF65-F5344CB8AC3E}">
        <p14:creationId xmlns:p14="http://schemas.microsoft.com/office/powerpoint/2010/main" val="286488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F492F0-76BC-4C66-8300-4AB7956CFA08}"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81543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97981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162672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2" name="Google Shape;72;p27"/>
          <p:cNvSpPr txBox="1">
            <a:spLocks noGrp="1"/>
          </p:cNvSpPr>
          <p:nvPr>
            <p:ph type="subTitle" idx="1"/>
          </p:nvPr>
        </p:nvSpPr>
        <p:spPr>
          <a:xfrm>
            <a:off x="9600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27"/>
          <p:cNvSpPr txBox="1">
            <a:spLocks noGrp="1"/>
          </p:cNvSpPr>
          <p:nvPr>
            <p:ph type="title" idx="2"/>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4" name="Google Shape;74;p27"/>
          <p:cNvSpPr txBox="1">
            <a:spLocks noGrp="1"/>
          </p:cNvSpPr>
          <p:nvPr>
            <p:ph type="subTitle" idx="3"/>
          </p:nvPr>
        </p:nvSpPr>
        <p:spPr>
          <a:xfrm>
            <a:off x="9600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27"/>
          <p:cNvSpPr txBox="1">
            <a:spLocks noGrp="1"/>
          </p:cNvSpPr>
          <p:nvPr>
            <p:ph type="title" idx="4"/>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6" name="Google Shape;76;p27"/>
          <p:cNvSpPr txBox="1">
            <a:spLocks noGrp="1"/>
          </p:cNvSpPr>
          <p:nvPr>
            <p:ph type="subTitle" idx="5"/>
          </p:nvPr>
        </p:nvSpPr>
        <p:spPr>
          <a:xfrm>
            <a:off x="45384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27"/>
          <p:cNvSpPr txBox="1">
            <a:spLocks noGrp="1"/>
          </p:cNvSpPr>
          <p:nvPr>
            <p:ph type="title" idx="6"/>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8" name="Google Shape;78;p27"/>
          <p:cNvSpPr txBox="1">
            <a:spLocks noGrp="1"/>
          </p:cNvSpPr>
          <p:nvPr>
            <p:ph type="subTitle" idx="7"/>
          </p:nvPr>
        </p:nvSpPr>
        <p:spPr>
          <a:xfrm>
            <a:off x="81168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27"/>
          <p:cNvSpPr txBox="1">
            <a:spLocks noGrp="1"/>
          </p:cNvSpPr>
          <p:nvPr>
            <p:ph type="title" idx="8"/>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80" name="Google Shape;80;p27"/>
          <p:cNvSpPr txBox="1">
            <a:spLocks noGrp="1"/>
          </p:cNvSpPr>
          <p:nvPr>
            <p:ph type="subTitle" idx="9"/>
          </p:nvPr>
        </p:nvSpPr>
        <p:spPr>
          <a:xfrm>
            <a:off x="81168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27"/>
          <p:cNvSpPr txBox="1">
            <a:spLocks noGrp="1"/>
          </p:cNvSpPr>
          <p:nvPr>
            <p:ph type="subTitle" idx="13"/>
          </p:nvPr>
        </p:nvSpPr>
        <p:spPr>
          <a:xfrm>
            <a:off x="9600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7"/>
          <p:cNvSpPr txBox="1">
            <a:spLocks noGrp="1"/>
          </p:cNvSpPr>
          <p:nvPr>
            <p:ph type="subTitle" idx="14"/>
          </p:nvPr>
        </p:nvSpPr>
        <p:spPr>
          <a:xfrm>
            <a:off x="9600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27"/>
          <p:cNvSpPr txBox="1">
            <a:spLocks noGrp="1"/>
          </p:cNvSpPr>
          <p:nvPr>
            <p:ph type="subTitle" idx="15"/>
          </p:nvPr>
        </p:nvSpPr>
        <p:spPr>
          <a:xfrm>
            <a:off x="45384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27"/>
          <p:cNvSpPr txBox="1">
            <a:spLocks noGrp="1"/>
          </p:cNvSpPr>
          <p:nvPr>
            <p:ph type="subTitle" idx="16"/>
          </p:nvPr>
        </p:nvSpPr>
        <p:spPr>
          <a:xfrm>
            <a:off x="81168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27"/>
          <p:cNvSpPr txBox="1">
            <a:spLocks noGrp="1"/>
          </p:cNvSpPr>
          <p:nvPr>
            <p:ph type="subTitle" idx="17"/>
          </p:nvPr>
        </p:nvSpPr>
        <p:spPr>
          <a:xfrm>
            <a:off x="81168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27"/>
          <p:cNvSpPr txBox="1">
            <a:spLocks noGrp="1"/>
          </p:cNvSpPr>
          <p:nvPr>
            <p:ph type="title" idx="18"/>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grpSp>
        <p:nvGrpSpPr>
          <p:cNvPr id="87" name="Google Shape;87;p27"/>
          <p:cNvGrpSpPr/>
          <p:nvPr/>
        </p:nvGrpSpPr>
        <p:grpSpPr>
          <a:xfrm>
            <a:off x="0" y="319458"/>
            <a:ext cx="12801189" cy="7804199"/>
            <a:chOff x="0" y="239593"/>
            <a:chExt cx="9600892" cy="5853149"/>
          </a:xfrm>
        </p:grpSpPr>
        <p:sp>
          <p:nvSpPr>
            <p:cNvPr id="88" name="Google Shape;88;p27"/>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9" name="Google Shape;89;p27"/>
            <p:cNvGrpSpPr/>
            <p:nvPr/>
          </p:nvGrpSpPr>
          <p:grpSpPr>
            <a:xfrm>
              <a:off x="5373478" y="4654157"/>
              <a:ext cx="3764636" cy="1175402"/>
              <a:chOff x="2132353" y="3387432"/>
              <a:chExt cx="3764636" cy="1175402"/>
            </a:xfrm>
          </p:grpSpPr>
          <p:sp>
            <p:nvSpPr>
              <p:cNvPr id="90" name="Google Shape;90;p27"/>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27"/>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27"/>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27"/>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27"/>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27"/>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7"/>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27"/>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27"/>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27"/>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27"/>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27"/>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27"/>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27"/>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27"/>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27"/>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06" name="Google Shape;106;p27"/>
            <p:cNvGrpSpPr/>
            <p:nvPr/>
          </p:nvGrpSpPr>
          <p:grpSpPr>
            <a:xfrm>
              <a:off x="0" y="4603506"/>
              <a:ext cx="5447326" cy="1489236"/>
              <a:chOff x="626075" y="3657856"/>
              <a:chExt cx="5447326" cy="1489236"/>
            </a:xfrm>
          </p:grpSpPr>
          <p:sp>
            <p:nvSpPr>
              <p:cNvPr id="107" name="Google Shape;107;p27"/>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27"/>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27"/>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27"/>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27"/>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27"/>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27"/>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27"/>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27"/>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27"/>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27"/>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 name="Google Shape;118;p27"/>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27"/>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27"/>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27"/>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27"/>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27"/>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 name="Google Shape;124;p27"/>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 name="Google Shape;125;p27"/>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27"/>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27"/>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27"/>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7"/>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7"/>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27"/>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27"/>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27"/>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27"/>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35" name="Google Shape;135;p27"/>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27"/>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7" name="Google Shape;137;p27"/>
          <p:cNvGrpSpPr/>
          <p:nvPr/>
        </p:nvGrpSpPr>
        <p:grpSpPr>
          <a:xfrm>
            <a:off x="83544" y="1668638"/>
            <a:ext cx="328619" cy="308425"/>
            <a:chOff x="5946283" y="1650903"/>
            <a:chExt cx="246464" cy="231319"/>
          </a:xfrm>
        </p:grpSpPr>
        <p:sp>
          <p:nvSpPr>
            <p:cNvPr id="138" name="Google Shape;138;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0" name="Google Shape;140;p27"/>
          <p:cNvGrpSpPr/>
          <p:nvPr/>
        </p:nvGrpSpPr>
        <p:grpSpPr>
          <a:xfrm>
            <a:off x="490011" y="2243372"/>
            <a:ext cx="328619" cy="308425"/>
            <a:chOff x="5946283" y="1650903"/>
            <a:chExt cx="246464" cy="231319"/>
          </a:xfrm>
        </p:grpSpPr>
        <p:sp>
          <p:nvSpPr>
            <p:cNvPr id="141" name="Google Shape;141;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3" name="Google Shape;143;p27"/>
          <p:cNvGrpSpPr/>
          <p:nvPr/>
        </p:nvGrpSpPr>
        <p:grpSpPr>
          <a:xfrm>
            <a:off x="11695211" y="2588322"/>
            <a:ext cx="328619" cy="308425"/>
            <a:chOff x="5946283" y="1650903"/>
            <a:chExt cx="246464" cy="231319"/>
          </a:xfrm>
        </p:grpSpPr>
        <p:sp>
          <p:nvSpPr>
            <p:cNvPr id="144" name="Google Shape;144;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6" name="Google Shape;146;p27"/>
          <p:cNvGrpSpPr/>
          <p:nvPr/>
        </p:nvGrpSpPr>
        <p:grpSpPr>
          <a:xfrm>
            <a:off x="11391583" y="3298885"/>
            <a:ext cx="682519" cy="553057"/>
            <a:chOff x="7109370" y="3456528"/>
            <a:chExt cx="364958" cy="295732"/>
          </a:xfrm>
        </p:grpSpPr>
        <p:sp>
          <p:nvSpPr>
            <p:cNvPr id="147" name="Google Shape;147;p27"/>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27"/>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7"/>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27"/>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27"/>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7004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216" name="Google Shape;216;p29"/>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29"/>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29"/>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9" name="Google Shape;219;p29"/>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0" name="Google Shape;220;p29"/>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29"/>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29"/>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29"/>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29"/>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29"/>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29"/>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29"/>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29"/>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29"/>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29"/>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29"/>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29"/>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29"/>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29"/>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5" name="Google Shape;235;p29"/>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6" name="Google Shape;236;p29"/>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29"/>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29"/>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29"/>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29"/>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29"/>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29"/>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29"/>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29"/>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29"/>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29"/>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29"/>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29"/>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9" name="Google Shape;249;p29"/>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29"/>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29"/>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29"/>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29"/>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29"/>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29"/>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29"/>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29"/>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29"/>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29"/>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29"/>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29"/>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29"/>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3" name="Google Shape;263;p29"/>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572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3579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492F0-76BC-4C66-8300-4AB7956CFA08}"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9461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F492F0-76BC-4C66-8300-4AB7956CFA08}"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0051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F492F0-76BC-4C66-8300-4AB7956CFA08}" type="datetimeFigureOut">
              <a:rPr lang="en-US" smtClean="0"/>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66108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F492F0-76BC-4C66-8300-4AB7956CFA08}" type="datetimeFigureOut">
              <a:rPr lang="en-US" smtClean="0"/>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5548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492F0-76BC-4C66-8300-4AB7956CFA08}" type="datetimeFigureOut">
              <a:rPr lang="en-US" smtClean="0"/>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38553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585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25451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92F0-76BC-4C66-8300-4AB7956CFA08}" type="datetimeFigureOut">
              <a:rPr lang="en-US" smtClean="0"/>
              <a:t>5/11/2025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F678-6291-437B-97BD-AA0AC1061D3B}" type="slidenum">
              <a:rPr lang="en-US" smtClean="0"/>
              <a:t>‹#›</a:t>
            </a:fld>
            <a:endParaRPr lang="en-US"/>
          </a:p>
        </p:txBody>
      </p:sp>
    </p:spTree>
    <p:extLst>
      <p:ext uri="{BB962C8B-B14F-4D97-AF65-F5344CB8AC3E}">
        <p14:creationId xmlns:p14="http://schemas.microsoft.com/office/powerpoint/2010/main" val="221888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pinimg.com/564x/9d/91/04/9d9104d002030174a77d2ec22019e6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19;p1"/>
          <p:cNvSpPr/>
          <p:nvPr/>
        </p:nvSpPr>
        <p:spPr>
          <a:xfrm>
            <a:off x="1390089" y="1859340"/>
            <a:ext cx="905346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Tích</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cực</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tham</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gia</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endParaRPr sz="2000" b="1" dirty="0">
              <a:solidFill>
                <a:srgbClr val="FF0000"/>
              </a:solidFill>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None/>
            </a:pP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các</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hoạt</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động</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cộng</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đồng</a:t>
            </a:r>
            <a:endParaRPr sz="5400" b="1" i="0" u="none" strike="noStrike" cap="none"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Google Shape;1222;p1"/>
          <p:cNvSpPr txBox="1"/>
          <p:nvPr/>
        </p:nvSpPr>
        <p:spPr>
          <a:xfrm>
            <a:off x="4674925" y="874794"/>
            <a:ext cx="248379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err="1">
                <a:solidFill>
                  <a:srgbClr val="76361A"/>
                </a:solidFill>
                <a:latin typeface="Times New Roman" panose="02020603050405020304" pitchFamily="18" charset="0"/>
                <a:ea typeface="Arial"/>
                <a:cs typeface="Times New Roman" panose="02020603050405020304" pitchFamily="18" charset="0"/>
                <a:sym typeface="Arial"/>
              </a:rPr>
              <a:t>Bài</a:t>
            </a:r>
            <a:r>
              <a:rPr lang="en-US" sz="6600" b="1" i="0" u="none" strike="noStrike" cap="none" dirty="0">
                <a:solidFill>
                  <a:srgbClr val="76361A"/>
                </a:solidFill>
                <a:latin typeface="Times New Roman" panose="02020603050405020304" pitchFamily="18" charset="0"/>
                <a:ea typeface="Arial"/>
                <a:cs typeface="Times New Roman" panose="02020603050405020304" pitchFamily="18" charset="0"/>
                <a:sym typeface="Arial"/>
              </a:rPr>
              <a:t> 3:</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29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pinimg.com/564x/0b/32/cc/0b32cc5edc0a7fc0d674b6962cefd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6572" y="2866911"/>
            <a:ext cx="10381956" cy="3108543"/>
          </a:xfrm>
          <a:prstGeom prst="rect">
            <a:avLst/>
          </a:prstGeom>
          <a:solidFill>
            <a:srgbClr val="FF00FF">
              <a:alpha val="11000"/>
            </a:srgbClr>
          </a:solidFill>
          <a:ln w="12700">
            <a:solidFill>
              <a:schemeClr val="tx1"/>
            </a:solidFill>
          </a:ln>
        </p:spPr>
        <p:txBody>
          <a:bodyPr wrap="square">
            <a:spAutoFit/>
          </a:bodyPr>
          <a:lstStyle/>
          <a:p>
            <a:pPr algn="just"/>
            <a:r>
              <a:rPr lang="vi-VN" sz="2800" b="1" i="0" dirty="0">
                <a:solidFill>
                  <a:srgbClr val="000000"/>
                </a:solidFill>
                <a:effectLst/>
                <a:latin typeface="+mj-lt"/>
              </a:rPr>
              <a:t>- Ý nghĩa:</a:t>
            </a:r>
            <a:endParaRPr lang="vi-VN" sz="2800" b="0" i="0" dirty="0">
              <a:solidFill>
                <a:srgbClr val="000000"/>
              </a:solidFill>
              <a:effectLst/>
              <a:latin typeface="+mj-lt"/>
            </a:endParaRPr>
          </a:p>
          <a:p>
            <a:pPr algn="just"/>
            <a:r>
              <a:rPr lang="vi-VN" sz="2800" b="0" i="0" dirty="0">
                <a:solidFill>
                  <a:srgbClr val="000000"/>
                </a:solidFill>
                <a:effectLst/>
                <a:latin typeface="+mj-lt"/>
              </a:rPr>
              <a:t>+ Cổ vũ, khơi dậy tinh thần tương thân tương ái, tính xung kích, tình nguyện của thanh niên Việt Nam;</a:t>
            </a:r>
          </a:p>
          <a:p>
            <a:pPr algn="just"/>
            <a:r>
              <a:rPr lang="vi-VN" sz="2800" b="0" i="0" dirty="0">
                <a:solidFill>
                  <a:srgbClr val="000000"/>
                </a:solidFill>
                <a:effectLst/>
                <a:latin typeface="+mj-lt"/>
              </a:rPr>
              <a:t>+ Các hoạt động tình nguyện này là môi trường để thanh niên cống hiến, trưởng thành và phát huy trách nhiệm của tuổi trẻ với cộng đồng và xã hội, củng cố niềm tin, rèn luyện ý chí, nghị lực và xây dựng quan điểm sống tích cực cho thanh niên.</a:t>
            </a:r>
          </a:p>
        </p:txBody>
      </p:sp>
      <p:sp>
        <p:nvSpPr>
          <p:cNvPr id="6" name="Rectangle 5"/>
          <p:cNvSpPr/>
          <p:nvPr/>
        </p:nvSpPr>
        <p:spPr>
          <a:xfrm>
            <a:off x="1296572" y="169765"/>
            <a:ext cx="9598855" cy="1384995"/>
          </a:xfrm>
          <a:prstGeom prst="rect">
            <a:avLst/>
          </a:prstGeom>
          <a:solidFill>
            <a:srgbClr val="00B0F0">
              <a:alpha val="19000"/>
            </a:srgbClr>
          </a:solidFill>
          <a:ln w="12700">
            <a:solidFill>
              <a:schemeClr val="tx1"/>
            </a:solidFill>
          </a:ln>
        </p:spPr>
        <p:txBody>
          <a:bodyPr wrap="square">
            <a:spAutoFit/>
          </a:bodyPr>
          <a:lstStyle/>
          <a:p>
            <a:pPr algn="just"/>
            <a:r>
              <a:rPr lang="vi-VN" sz="2800" b="1" i="0" dirty="0">
                <a:solidFill>
                  <a:srgbClr val="000000"/>
                </a:solidFill>
                <a:effectLst/>
                <a:latin typeface="+mj-lt"/>
              </a:rPr>
              <a:t>- Mục đích: </a:t>
            </a:r>
            <a:r>
              <a:rPr lang="vi-VN" sz="2800" b="0" i="0" dirty="0">
                <a:solidFill>
                  <a:srgbClr val="000000"/>
                </a:solidFill>
                <a:effectLst/>
                <a:latin typeface="+mj-lt"/>
              </a:rPr>
              <a:t>mang lại lợi ích chung cho cộng đồng, tập thể; đóng góp tích cực vào công cuộc xây dựng và bảo vệ Tổ quốc Việt Nam xã hội chủ nghĩa.</a:t>
            </a:r>
          </a:p>
        </p:txBody>
      </p:sp>
      <p:sp>
        <p:nvSpPr>
          <p:cNvPr id="7" name="Rectangle 6"/>
          <p:cNvSpPr/>
          <p:nvPr/>
        </p:nvSpPr>
        <p:spPr>
          <a:xfrm>
            <a:off x="1296572" y="1733782"/>
            <a:ext cx="9598855" cy="954107"/>
          </a:xfrm>
          <a:prstGeom prst="rect">
            <a:avLst/>
          </a:prstGeom>
          <a:solidFill>
            <a:srgbClr val="FFFF00">
              <a:alpha val="12000"/>
            </a:srgbClr>
          </a:solidFill>
          <a:ln w="12700">
            <a:solidFill>
              <a:schemeClr val="tx1"/>
            </a:solidFill>
          </a:ln>
        </p:spPr>
        <p:txBody>
          <a:bodyPr wrap="square">
            <a:spAutoFit/>
          </a:bodyPr>
          <a:lstStyle/>
          <a:p>
            <a:pPr algn="just"/>
            <a:r>
              <a:rPr lang="vi-VN" sz="2800" b="1" i="0" dirty="0">
                <a:solidFill>
                  <a:srgbClr val="000000"/>
                </a:solidFill>
                <a:effectLst/>
                <a:latin typeface="+mj-lt"/>
              </a:rPr>
              <a:t>- Đối tượng tham gia: </a:t>
            </a:r>
            <a:r>
              <a:rPr lang="vi-VN" sz="2800" b="0" i="0" dirty="0">
                <a:solidFill>
                  <a:srgbClr val="000000"/>
                </a:solidFill>
                <a:effectLst/>
                <a:latin typeface="+mj-lt"/>
              </a:rPr>
              <a:t>Thanh niên, Đoàn viên thuộc Đoàn Thanh niên Cộng sản Hồ Chí Minh, người dân tại địa phương,…</a:t>
            </a:r>
          </a:p>
        </p:txBody>
      </p:sp>
      <p:sp>
        <p:nvSpPr>
          <p:cNvPr id="8" name="6-Point Star 7"/>
          <p:cNvSpPr/>
          <p:nvPr/>
        </p:nvSpPr>
        <p:spPr>
          <a:xfrm>
            <a:off x="323555" y="248589"/>
            <a:ext cx="858129" cy="91862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6-Point Star 9"/>
          <p:cNvSpPr/>
          <p:nvPr/>
        </p:nvSpPr>
        <p:spPr>
          <a:xfrm>
            <a:off x="323556" y="1633992"/>
            <a:ext cx="858129" cy="918621"/>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6-Point Star 10"/>
          <p:cNvSpPr/>
          <p:nvPr/>
        </p:nvSpPr>
        <p:spPr>
          <a:xfrm>
            <a:off x="344656" y="2968047"/>
            <a:ext cx="858129" cy="918621"/>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96331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95/77/7f/95777f9660e9142790a8b9df9cf05f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40121" y="2751367"/>
            <a:ext cx="5547823" cy="2862322"/>
          </a:xfrm>
          <a:prstGeom prst="rect">
            <a:avLst/>
          </a:prstGeom>
        </p:spPr>
        <p:txBody>
          <a:bodyPr wrap="square">
            <a:spAutoFit/>
          </a:bodyPr>
          <a:lstStyle/>
          <a:p>
            <a:pPr algn="just"/>
            <a:r>
              <a:rPr lang="vi-VN" sz="3600" b="0" i="0" dirty="0">
                <a:solidFill>
                  <a:srgbClr val="000000"/>
                </a:solidFill>
                <a:effectLst/>
                <a:latin typeface="+mj-lt"/>
              </a:rPr>
              <a:t>Hoạt động cộng đồng là những hoạt động được tổ chức bởi các cá nhân, tập thể nhằm mang lại lợi ích chung cho cộng đồng.</a:t>
            </a:r>
            <a:endParaRPr lang="en-US" sz="3600" dirty="0">
              <a:latin typeface="+mj-lt"/>
            </a:endParaRPr>
          </a:p>
        </p:txBody>
      </p:sp>
    </p:spTree>
    <p:extLst>
      <p:ext uri="{BB962C8B-B14F-4D97-AF65-F5344CB8AC3E}">
        <p14:creationId xmlns:p14="http://schemas.microsoft.com/office/powerpoint/2010/main" val="15648848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pinimg.com/564x/68/86/51/6886517ceabfcb2e1431fb795acc81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825"/>
            <a:ext cx="12192000" cy="793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2665" y="3773895"/>
            <a:ext cx="6284890" cy="2677656"/>
          </a:xfrm>
          <a:prstGeom prst="rect">
            <a:avLst/>
          </a:prstGeom>
          <a:solidFill>
            <a:srgbClr val="FFFF00">
              <a:alpha val="25000"/>
            </a:srgbClr>
          </a:solidFill>
        </p:spPr>
        <p:txBody>
          <a:bodyPr wrap="square">
            <a:spAutoFit/>
          </a:bodyPr>
          <a:lstStyle/>
          <a:p>
            <a:pPr algn="just"/>
            <a:r>
              <a:rPr lang="vi-VN" sz="2800" b="0" i="0" dirty="0">
                <a:solidFill>
                  <a:srgbClr val="000000"/>
                </a:solidFill>
                <a:effectLst/>
                <a:latin typeface="+mj-lt"/>
              </a:rPr>
              <a:t>+ Đối với cộng đồng: phát huy sức mạnh của các lực lượng xã hội; tạo ra sự kết nối các thành viên trong cộng đồng; xây dựng mối quan hệ đoàn kết, nhân ái, lan toả những giá trị tích cực; góp phần xây dựng đất nước văn minh, giàu mạnh.</a:t>
            </a:r>
          </a:p>
        </p:txBody>
      </p:sp>
      <p:sp>
        <p:nvSpPr>
          <p:cNvPr id="5" name="Rectangle 4"/>
          <p:cNvSpPr/>
          <p:nvPr/>
        </p:nvSpPr>
        <p:spPr>
          <a:xfrm>
            <a:off x="352280" y="-70603"/>
            <a:ext cx="11487440" cy="707886"/>
          </a:xfrm>
          <a:prstGeom prst="rect">
            <a:avLst/>
          </a:prstGeom>
        </p:spPr>
        <p:txBody>
          <a:bodyPr wrap="none">
            <a:spAutoFit/>
          </a:bodyPr>
          <a:lstStyle/>
          <a:p>
            <a:pPr algn="just"/>
            <a:r>
              <a:rPr lang="vi-VN" sz="4000" b="1" i="0" dirty="0">
                <a:solidFill>
                  <a:srgbClr val="000000"/>
                </a:solidFill>
                <a:effectLst/>
                <a:latin typeface="+mj-lt"/>
              </a:rPr>
              <a:t>Ý nghĩa của việc tham gia các hoạt động cộng đồng.</a:t>
            </a:r>
          </a:p>
        </p:txBody>
      </p:sp>
      <p:sp>
        <p:nvSpPr>
          <p:cNvPr id="6" name="Rectangle 5"/>
          <p:cNvSpPr/>
          <p:nvPr/>
        </p:nvSpPr>
        <p:spPr>
          <a:xfrm>
            <a:off x="5907110" y="693666"/>
            <a:ext cx="6096000" cy="2677656"/>
          </a:xfrm>
          <a:prstGeom prst="rect">
            <a:avLst/>
          </a:prstGeom>
          <a:solidFill>
            <a:srgbClr val="00B0F0">
              <a:alpha val="9000"/>
            </a:srgbClr>
          </a:solidFill>
        </p:spPr>
        <p:txBody>
          <a:bodyPr>
            <a:spAutoFit/>
          </a:bodyPr>
          <a:lstStyle/>
          <a:p>
            <a:pPr algn="just"/>
            <a:r>
              <a:rPr lang="vi-VN" sz="2800" dirty="0">
                <a:solidFill>
                  <a:srgbClr val="000000"/>
                </a:solidFill>
                <a:latin typeface="+mj-lt"/>
              </a:rPr>
              <a:t>+ Đối với cá nhân: giúp mở rộng tầm hiểu biết, rèn luyện kĩ năng; có tinh thần trách nhiệm đóng góp công sức và trí tuệ của mình vào công việc chung của tập thể, xã hội; nâng cao giá trị của bản thân và được mọi người yêu mến;...</a:t>
            </a:r>
          </a:p>
        </p:txBody>
      </p:sp>
    </p:spTree>
    <p:extLst>
      <p:ext uri="{BB962C8B-B14F-4D97-AF65-F5344CB8AC3E}">
        <p14:creationId xmlns:p14="http://schemas.microsoft.com/office/powerpoint/2010/main" val="9511525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pinimg.com/564x/b5/8f/8c/b58f8cb5f3570a78df039c3f7a53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53" y="-450761"/>
            <a:ext cx="7637172" cy="76371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3228"/>
            <a:ext cx="5535490" cy="3139321"/>
          </a:xfrm>
          <a:prstGeom prst="rect">
            <a:avLst/>
          </a:prstGeom>
          <a:noFill/>
        </p:spPr>
        <p:txBody>
          <a:bodyPr wrap="none" lIns="91440" tIns="45720" rIns="91440" bIns="45720">
            <a:spAutoFit/>
          </a:bodyPr>
          <a:lstStyle/>
          <a:p>
            <a:pPr algn="ct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2.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290679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ạt động nào trong các hình ảnh trên đã được trường, lớp, địa phương em tổ chức"/>
          <p:cNvPicPr>
            <a:picLocks noChangeAspect="1" noChangeArrowheads="1"/>
          </p:cNvPicPr>
          <p:nvPr/>
        </p:nvPicPr>
        <p:blipFill rotWithShape="1">
          <a:blip r:embed="rId3">
            <a:extLst>
              <a:ext uri="{28A0092B-C50C-407E-A947-70E740481C1C}">
                <a14:useLocalDpi xmlns:a14="http://schemas.microsoft.com/office/drawing/2010/main" val="0"/>
              </a:ext>
            </a:extLst>
          </a:blip>
          <a:srcRect l="14396" t="1581" r="10818" b="36418"/>
          <a:stretch/>
        </p:blipFill>
        <p:spPr bwMode="auto">
          <a:xfrm>
            <a:off x="321972" y="141667"/>
            <a:ext cx="8229600" cy="6078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63697" y="375514"/>
            <a:ext cx="2511380" cy="3539430"/>
          </a:xfrm>
          <a:prstGeom prst="rect">
            <a:avLst/>
          </a:prstGeom>
          <a:solidFill>
            <a:srgbClr val="FFFF00"/>
          </a:solidFill>
        </p:spPr>
        <p:txBody>
          <a:bodyPr wrap="square">
            <a:spAutoFit/>
          </a:bodyPr>
          <a:lstStyle/>
          <a:p>
            <a:pPr algn="just"/>
            <a:r>
              <a:rPr lang="vi-VN" sz="3200" b="0" i="0" dirty="0">
                <a:solidFill>
                  <a:srgbClr val="000000"/>
                </a:solidFill>
                <a:effectLst/>
                <a:latin typeface="+mj-lt"/>
              </a:rPr>
              <a:t>Hoạt động nào trong các hình ảnh trên đã được trường, lớp, địa phương em tổ chức?</a:t>
            </a:r>
            <a:endParaRPr lang="en-US" sz="3200" dirty="0">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9641" y="3914944"/>
            <a:ext cx="2877561" cy="2883658"/>
          </a:xfrm>
          <a:prstGeom prst="rect">
            <a:avLst/>
          </a:prstGeom>
        </p:spPr>
      </p:pic>
    </p:spTree>
    <p:extLst>
      <p:ext uri="{BB962C8B-B14F-4D97-AF65-F5344CB8AC3E}">
        <p14:creationId xmlns:p14="http://schemas.microsoft.com/office/powerpoint/2010/main" val="4189306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pinimg.com/564x/8f/66/dd/8f66ddfc53212a04acd66dac5ef0358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9" y="-707489"/>
            <a:ext cx="8318724" cy="83187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11168" y="2580970"/>
            <a:ext cx="4164922" cy="2123658"/>
          </a:xfrm>
          <a:prstGeom prst="rect">
            <a:avLst/>
          </a:prstGeom>
          <a:noFill/>
        </p:spPr>
        <p:txBody>
          <a:bodyPr wrap="none" lIns="91440" tIns="45720" rIns="91440" bIns="45720">
            <a:spAutoFit/>
          </a:bodyPr>
          <a:lstStyle/>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cặp</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đôi</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400844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25/de/1f/25de1f34cbaec7c17796196597a4642a.jpg"/>
          <p:cNvPicPr>
            <a:picLocks noChangeAspect="1" noChangeArrowheads="1"/>
          </p:cNvPicPr>
          <p:nvPr/>
        </p:nvPicPr>
        <p:blipFill rotWithShape="1">
          <a:blip r:embed="rId3">
            <a:extLst>
              <a:ext uri="{28A0092B-C50C-407E-A947-70E740481C1C}">
                <a14:useLocalDpi xmlns:a14="http://schemas.microsoft.com/office/drawing/2010/main" val="0"/>
              </a:ext>
            </a:extLst>
          </a:blip>
          <a:srcRect t="20122"/>
          <a:stretch/>
        </p:blipFill>
        <p:spPr bwMode="auto">
          <a:xfrm>
            <a:off x="-911407" y="1068945"/>
            <a:ext cx="7529527" cy="6014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ạt động nào trong các hình ảnh trên đã được trường, lớp, địa phương em tổ chức"/>
          <p:cNvPicPr>
            <a:picLocks noChangeAspect="1" noChangeArrowheads="1"/>
          </p:cNvPicPr>
          <p:nvPr/>
        </p:nvPicPr>
        <p:blipFill rotWithShape="1">
          <a:blip r:embed="rId4">
            <a:extLst>
              <a:ext uri="{28A0092B-C50C-407E-A947-70E740481C1C}">
                <a14:useLocalDpi xmlns:a14="http://schemas.microsoft.com/office/drawing/2010/main" val="0"/>
              </a:ext>
            </a:extLst>
          </a:blip>
          <a:srcRect l="6203" t="63581" r="5436" b="-491"/>
          <a:stretch/>
        </p:blipFill>
        <p:spPr bwMode="auto">
          <a:xfrm>
            <a:off x="5331854" y="0"/>
            <a:ext cx="6860146" cy="3618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16451" y="3844933"/>
            <a:ext cx="6490951" cy="1384995"/>
          </a:xfrm>
          <a:prstGeom prst="rect">
            <a:avLst/>
          </a:prstGeom>
          <a:solidFill>
            <a:srgbClr val="FFFF00"/>
          </a:solidFill>
          <a:ln w="19050">
            <a:solidFill>
              <a:schemeClr val="tx1"/>
            </a:solidFill>
          </a:ln>
        </p:spPr>
        <p:txBody>
          <a:bodyPr wrap="square">
            <a:spAutoFit/>
          </a:bodyPr>
          <a:lstStyle/>
          <a:p>
            <a:r>
              <a:rPr lang="en-US" sz="2800" dirty="0">
                <a:solidFill>
                  <a:srgbClr val="000000"/>
                </a:solidFill>
                <a:latin typeface="+mj-lt"/>
              </a:rPr>
              <a:t>N</a:t>
            </a:r>
            <a:r>
              <a:rPr lang="vi-VN" sz="2800" b="0" i="0" dirty="0">
                <a:solidFill>
                  <a:srgbClr val="000000"/>
                </a:solidFill>
                <a:effectLst/>
                <a:latin typeface="+mj-lt"/>
              </a:rPr>
              <a:t>hận xét về tinh thần, thái độ của các nhân vật khi tham gia hoạt động cộng đồng trong các trường hợp trên? </a:t>
            </a:r>
            <a:endParaRPr lang="en-US" sz="2800" dirty="0">
              <a:latin typeface="+mj-lt"/>
            </a:endParaRPr>
          </a:p>
        </p:txBody>
      </p:sp>
      <p:sp>
        <p:nvSpPr>
          <p:cNvPr id="6" name="Rectangle 5"/>
          <p:cNvSpPr/>
          <p:nvPr/>
        </p:nvSpPr>
        <p:spPr>
          <a:xfrm>
            <a:off x="5516451" y="5473005"/>
            <a:ext cx="6490951" cy="1384995"/>
          </a:xfrm>
          <a:prstGeom prst="rect">
            <a:avLst/>
          </a:prstGeom>
          <a:solidFill>
            <a:schemeClr val="accent4">
              <a:lumMod val="20000"/>
              <a:lumOff val="80000"/>
            </a:schemeClr>
          </a:solidFill>
          <a:ln w="19050">
            <a:solidFill>
              <a:schemeClr val="tx1"/>
            </a:solidFill>
          </a:ln>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Đ</a:t>
            </a:r>
            <a:r>
              <a:rPr lang="vi-VN" sz="2800" dirty="0">
                <a:solidFill>
                  <a:srgbClr val="000000"/>
                </a:solidFill>
                <a:latin typeface="Times New Roman" panose="02020603050405020304" pitchFamily="18" charset="0"/>
                <a:cs typeface="Times New Roman" panose="02020603050405020304" pitchFamily="18" charset="0"/>
              </a:rPr>
              <a:t>ưa ra lời khuyên cho những bạn chưa tích cực, tự giác khi tham gia hoạt động cộng đồng.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70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pinimg.com/564x/fd/e6/d2/fde6d27c04a719966b2ad88c5f71d0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05578" y="1803669"/>
            <a:ext cx="6804338" cy="3046988"/>
          </a:xfrm>
          <a:prstGeom prst="rect">
            <a:avLst/>
          </a:prstGeom>
        </p:spPr>
        <p:txBody>
          <a:bodyPr wrap="square">
            <a:spAutoFit/>
          </a:bodyPr>
          <a:lstStyle/>
          <a:p>
            <a:pPr algn="just"/>
            <a:r>
              <a:rPr lang="vi-VN" sz="3200" b="0" i="0" dirty="0">
                <a:solidFill>
                  <a:srgbClr val="000000"/>
                </a:solidFill>
                <a:effectLst/>
                <a:latin typeface="Open Sans"/>
              </a:rPr>
              <a:t>Em đã tham gia những hoạt động cộng đồng nào? Hãy chia sẻ những việc em đã làm khi tham gia các hoạt động đó và nêu những điều em thấy hài lòng, chưa hài lòng khi tham gia.</a:t>
            </a:r>
            <a:endParaRPr lang="en-US" sz="3200" dirty="0"/>
          </a:p>
        </p:txBody>
      </p:sp>
    </p:spTree>
    <p:extLst>
      <p:ext uri="{BB962C8B-B14F-4D97-AF65-F5344CB8AC3E}">
        <p14:creationId xmlns:p14="http://schemas.microsoft.com/office/powerpoint/2010/main" val="73006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pinimg.com/564x/fa/af/a8/faafa8da3f785b6a2daf8177877b81c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95" y="78300"/>
            <a:ext cx="7533113" cy="753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3293" y="1705206"/>
            <a:ext cx="4966423" cy="2800767"/>
          </a:xfrm>
          <a:prstGeom prst="rect">
            <a:avLst/>
          </a:prstGeom>
          <a:noFill/>
        </p:spPr>
        <p:txBody>
          <a:bodyPr wrap="none" lIns="91440" tIns="45720" rIns="91440" bIns="45720">
            <a:spAutoFit/>
          </a:bodyPr>
          <a:lstStyle/>
          <a:p>
            <a:pPr algn="ct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HS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có</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nên</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endPar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không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p>
          <a:p>
            <a:pPr algn="ct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Vì</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sao</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endPar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967852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60" y="-181284"/>
            <a:ext cx="12024575" cy="6884738"/>
          </a:xfrm>
          <a:prstGeom prst="rect">
            <a:avLst/>
          </a:prstGeom>
        </p:spPr>
      </p:pic>
      <p:sp>
        <p:nvSpPr>
          <p:cNvPr id="5" name="Rectangle 4"/>
          <p:cNvSpPr/>
          <p:nvPr/>
        </p:nvSpPr>
        <p:spPr>
          <a:xfrm>
            <a:off x="1485928" y="3132296"/>
            <a:ext cx="8541121" cy="1107996"/>
          </a:xfrm>
          <a:prstGeom prst="rect">
            <a:avLst/>
          </a:prstGeom>
          <a:noFill/>
        </p:spPr>
        <p:txBody>
          <a:bodyPr wrap="none" lIns="91440" tIns="45720" rIns="91440" bIns="45720">
            <a:spAutoFit/>
          </a:bodyPr>
          <a:lstStyle/>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Ghi</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nhớ</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 SGK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17</a:t>
            </a:r>
          </a:p>
        </p:txBody>
      </p:sp>
    </p:spTree>
    <p:extLst>
      <p:ext uri="{BB962C8B-B14F-4D97-AF65-F5344CB8AC3E}">
        <p14:creationId xmlns:p14="http://schemas.microsoft.com/office/powerpoint/2010/main" val="415213761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5124" name="Picture 4" descr="https://i.pinimg.com/originals/3b/a8/10/3ba810bc838b25281ca54a090cca4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 y="-6762"/>
            <a:ext cx="12204021" cy="6864762"/>
          </a:xfrm>
          <a:prstGeom prst="rect">
            <a:avLst/>
          </a:prstGeom>
          <a:noFill/>
          <a:extLst>
            <a:ext uri="{909E8E84-426E-40DD-AFC4-6F175D3DCCD1}">
              <a14:hiddenFill xmlns:a14="http://schemas.microsoft.com/office/drawing/2010/main">
                <a:solidFill>
                  <a:srgbClr val="FFFFFF"/>
                </a:solidFill>
              </a14:hiddenFill>
            </a:ext>
          </a:extLst>
        </p:spPr>
      </p:pic>
      <p:sp>
        <p:nvSpPr>
          <p:cNvPr id="1227" name="Google Shape;1227;p2"/>
          <p:cNvSpPr txBox="1">
            <a:spLocks noGrp="1"/>
          </p:cNvSpPr>
          <p:nvPr>
            <p:ph type="title"/>
          </p:nvPr>
        </p:nvSpPr>
        <p:spPr>
          <a:xfrm rot="1973">
            <a:off x="1795363" y="141746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01</a:t>
            </a:r>
            <a:endParaRPr b="1" dirty="0">
              <a:latin typeface="Times New Roman" panose="02020603050405020304" pitchFamily="18" charset="0"/>
              <a:cs typeface="Times New Roman" panose="02020603050405020304" pitchFamily="18" charset="0"/>
            </a:endParaRPr>
          </a:p>
        </p:txBody>
      </p:sp>
      <p:sp>
        <p:nvSpPr>
          <p:cNvPr id="1229" name="Google Shape;1229;p2"/>
          <p:cNvSpPr txBox="1">
            <a:spLocks noGrp="1"/>
          </p:cNvSpPr>
          <p:nvPr>
            <p:ph type="title" idx="2"/>
          </p:nvPr>
        </p:nvSpPr>
        <p:spPr>
          <a:xfrm rot="1973">
            <a:off x="2741226" y="390261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04</a:t>
            </a:r>
            <a:endParaRPr b="1" dirty="0">
              <a:latin typeface="Times New Roman" panose="02020603050405020304" pitchFamily="18" charset="0"/>
              <a:cs typeface="Times New Roman" panose="02020603050405020304" pitchFamily="18" charset="0"/>
            </a:endParaRPr>
          </a:p>
        </p:txBody>
      </p:sp>
      <p:sp>
        <p:nvSpPr>
          <p:cNvPr id="1230" name="Google Shape;1230;p2"/>
          <p:cNvSpPr txBox="1">
            <a:spLocks noGrp="1"/>
          </p:cNvSpPr>
          <p:nvPr>
            <p:ph type="title" idx="4"/>
          </p:nvPr>
        </p:nvSpPr>
        <p:spPr>
          <a:xfrm rot="1973">
            <a:off x="5168252" y="137516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1231" name="Google Shape;1231;p2"/>
          <p:cNvSpPr txBox="1">
            <a:spLocks noGrp="1"/>
          </p:cNvSpPr>
          <p:nvPr>
            <p:ph type="title" idx="6"/>
          </p:nvPr>
        </p:nvSpPr>
        <p:spPr>
          <a:xfrm rot="1973">
            <a:off x="8749696" y="138272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03</a:t>
            </a:r>
            <a:endParaRPr b="1" dirty="0">
              <a:latin typeface="Times New Roman" panose="02020603050405020304" pitchFamily="18" charset="0"/>
              <a:cs typeface="Times New Roman" panose="02020603050405020304" pitchFamily="18" charset="0"/>
            </a:endParaRPr>
          </a:p>
        </p:txBody>
      </p:sp>
      <p:sp>
        <p:nvSpPr>
          <p:cNvPr id="1232" name="Google Shape;1232;p2"/>
          <p:cNvSpPr txBox="1">
            <a:spLocks noGrp="1"/>
          </p:cNvSpPr>
          <p:nvPr>
            <p:ph type="title" idx="8"/>
          </p:nvPr>
        </p:nvSpPr>
        <p:spPr>
          <a:xfrm rot="1973">
            <a:off x="7987495" y="4121374"/>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05</a:t>
            </a:r>
            <a:endParaRPr b="1" dirty="0">
              <a:latin typeface="Times New Roman" panose="02020603050405020304" pitchFamily="18" charset="0"/>
              <a:cs typeface="Times New Roman" panose="02020603050405020304" pitchFamily="18" charset="0"/>
            </a:endParaRPr>
          </a:p>
        </p:txBody>
      </p:sp>
      <p:grpSp>
        <p:nvGrpSpPr>
          <p:cNvPr id="1233" name="Google Shape;1233;p2"/>
          <p:cNvGrpSpPr/>
          <p:nvPr/>
        </p:nvGrpSpPr>
        <p:grpSpPr>
          <a:xfrm>
            <a:off x="9430281" y="766550"/>
            <a:ext cx="1933180" cy="969053"/>
            <a:chOff x="6554834" y="4413128"/>
            <a:chExt cx="1033713" cy="518173"/>
          </a:xfrm>
        </p:grpSpPr>
        <p:sp>
          <p:nvSpPr>
            <p:cNvPr id="1234" name="Google Shape;1234;p2"/>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5" name="Google Shape;1235;p2"/>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6" name="Google Shape;1236;p2"/>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7" name="Google Shape;1237;p2"/>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8" name="Google Shape;1238;p2"/>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9" name="Google Shape;1239;p2"/>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80" name="Google Shape;1280;p2"/>
          <p:cNvGrpSpPr/>
          <p:nvPr/>
        </p:nvGrpSpPr>
        <p:grpSpPr>
          <a:xfrm>
            <a:off x="5934694" y="6032773"/>
            <a:ext cx="753069" cy="825227"/>
            <a:chOff x="7969377" y="2856516"/>
            <a:chExt cx="402682" cy="441266"/>
          </a:xfrm>
        </p:grpSpPr>
        <p:sp>
          <p:nvSpPr>
            <p:cNvPr id="1281" name="Google Shape;1281;p2"/>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2" name="Google Shape;1282;p2"/>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3" name="Google Shape;1283;p2"/>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4" name="Google Shape;1284;p2"/>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5" name="Google Shape;1285;p2"/>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6" name="Google Shape;1286;p2"/>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7" name="Google Shape;1287;p2"/>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8" name="Google Shape;1288;p2"/>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9" name="Google Shape;1289;p2"/>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0" name="Google Shape;1290;p2"/>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1" name="Google Shape;1291;p2"/>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292" name="Google Shape;1292;p2"/>
          <p:cNvSpPr/>
          <p:nvPr/>
        </p:nvSpPr>
        <p:spPr>
          <a:xfrm>
            <a:off x="1111104" y="2111440"/>
            <a:ext cx="2939746"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thế</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là</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nêu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một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số</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sp>
        <p:nvSpPr>
          <p:cNvPr id="1293" name="Google Shape;1293;p2"/>
          <p:cNvSpPr/>
          <p:nvPr/>
        </p:nvSpPr>
        <p:spPr>
          <a:xfrm>
            <a:off x="4631795" y="2102333"/>
            <a:ext cx="2605799"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Giải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cần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a:t>
            </a:r>
            <a:endParaRPr sz="2400" dirty="0">
              <a:solidFill>
                <a:srgbClr val="000000"/>
              </a:solidFill>
              <a:latin typeface="Arial"/>
              <a:ea typeface="Arial"/>
              <a:cs typeface="Arial"/>
              <a:sym typeface="Arial"/>
            </a:endParaRPr>
          </a:p>
        </p:txBody>
      </p:sp>
      <p:sp>
        <p:nvSpPr>
          <p:cNvPr id="1294" name="Google Shape;1294;p2"/>
          <p:cNvSpPr txBox="1"/>
          <p:nvPr/>
        </p:nvSpPr>
        <p:spPr>
          <a:xfrm>
            <a:off x="7810634" y="2090371"/>
            <a:ext cx="3141382"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Nhận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học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sinh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trong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việc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800" dirty="0"/>
          </a:p>
        </p:txBody>
      </p:sp>
      <p:sp>
        <p:nvSpPr>
          <p:cNvPr id="1295" name="Google Shape;1295;p2"/>
          <p:cNvSpPr txBox="1"/>
          <p:nvPr/>
        </p:nvSpPr>
        <p:spPr>
          <a:xfrm>
            <a:off x="1134923" y="4534062"/>
            <a:ext cx="4606207" cy="1600384"/>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cực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chung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phù</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hợp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lứa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tuổi</a:t>
            </a:r>
            <a:r>
              <a:rPr lang="en-US" sz="2400" dirty="0">
                <a:solidFill>
                  <a:srgbClr val="000000"/>
                </a:solidFill>
                <a:latin typeface="Arial"/>
                <a:ea typeface="Arial"/>
                <a:cs typeface="Arial"/>
                <a:sym typeface="Arial"/>
              </a:rPr>
              <a:t> do </a:t>
            </a:r>
            <a:r>
              <a:rPr lang="en-US" sz="2400" dirty="0" err="1">
                <a:solidFill>
                  <a:srgbClr val="000000"/>
                </a:solidFill>
                <a:latin typeface="Arial"/>
                <a:ea typeface="Arial"/>
                <a:cs typeface="Arial"/>
                <a:sym typeface="Arial"/>
              </a:rPr>
              <a:t>lớp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trường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địa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phương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tổ</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chức</a:t>
            </a:r>
            <a:r>
              <a:rPr lang="en-US" sz="2400" dirty="0">
                <a:solidFill>
                  <a:srgbClr val="000000"/>
                </a:solidFill>
                <a:latin typeface="Arial"/>
                <a:ea typeface="Arial"/>
                <a:cs typeface="Arial"/>
                <a:sym typeface="Arial"/>
              </a:rPr>
              <a:t>. </a:t>
            </a:r>
            <a:endParaRPr sz="2800" dirty="0"/>
          </a:p>
        </p:txBody>
      </p:sp>
      <p:sp>
        <p:nvSpPr>
          <p:cNvPr id="1296" name="Google Shape;1296;p2"/>
          <p:cNvSpPr txBox="1"/>
          <p:nvPr/>
        </p:nvSpPr>
        <p:spPr>
          <a:xfrm>
            <a:off x="6761794" y="4797166"/>
            <a:ext cx="4190221" cy="1231052"/>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Phê</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thờ</a:t>
            </a:r>
            <a:r>
              <a:rPr lang="en-US" sz="2400" dirty="0">
                <a:solidFill>
                  <a:srgbClr val="000000"/>
                </a:solidFill>
                <a:latin typeface="Arial"/>
                <a:ea typeface="Arial"/>
                <a:cs typeface="Arial"/>
                <a:sym typeface="Arial"/>
              </a:rPr>
              <a:t> ơ, </a:t>
            </a:r>
            <a:r>
              <a:rPr lang="en-US" sz="2400" dirty="0" err="1">
                <a:solidFill>
                  <a:srgbClr val="000000"/>
                </a:solidFill>
                <a:latin typeface="Arial"/>
                <a:ea typeface="Arial"/>
                <a:cs typeface="Arial"/>
                <a:sym typeface="Arial"/>
              </a:rPr>
              <a:t>thiếu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pic>
        <p:nvPicPr>
          <p:cNvPr id="1297" name="Google Shape;1297;p2"/>
          <p:cNvPicPr preferRelativeResize="0"/>
          <p:nvPr/>
        </p:nvPicPr>
        <p:blipFill rotWithShape="1">
          <a:blip r:embed="rId4">
            <a:alphaModFix/>
          </a:blip>
          <a:srcRect/>
          <a:stretch/>
        </p:blipFill>
        <p:spPr>
          <a:xfrm>
            <a:off x="1969390" y="122715"/>
            <a:ext cx="1364065" cy="1364065"/>
          </a:xfrm>
          <a:prstGeom prst="rect">
            <a:avLst/>
          </a:prstGeom>
          <a:noFill/>
          <a:ln>
            <a:noFill/>
          </a:ln>
        </p:spPr>
      </p:pic>
      <p:sp>
        <p:nvSpPr>
          <p:cNvPr id="2" name="Rectangle 1"/>
          <p:cNvSpPr/>
          <p:nvPr/>
        </p:nvSpPr>
        <p:spPr>
          <a:xfrm>
            <a:off x="3189194" y="897134"/>
            <a:ext cx="5119030" cy="707886"/>
          </a:xfrm>
          <a:prstGeom prst="rect">
            <a:avLst/>
          </a:prstGeom>
        </p:spPr>
        <p:txBody>
          <a:bodyPr wrap="none">
            <a:spAutoFit/>
          </a:bodyPr>
          <a:lstStyle/>
          <a:p>
            <a:r>
              <a:rPr lang="en-US" sz="4000" b="1" dirty="0">
                <a:solidFill>
                  <a:srgbClr val="FFFF00"/>
                </a:solidFill>
                <a:latin typeface="Times New Roman" panose="02020603050405020304" pitchFamily="18" charset="0"/>
                <a:ea typeface="Arial"/>
                <a:cs typeface="Times New Roman" panose="02020603050405020304" pitchFamily="18" charset="0"/>
                <a:sym typeface="Arial"/>
              </a:rPr>
              <a:t>MỤC TIÊU BÀI HỌC</a:t>
            </a:r>
          </a:p>
        </p:txBody>
      </p:sp>
    </p:spTree>
    <p:extLst>
      <p:ext uri="{BB962C8B-B14F-4D97-AF65-F5344CB8AC3E}">
        <p14:creationId xmlns:p14="http://schemas.microsoft.com/office/powerpoint/2010/main" val="23525712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2"/>
                                        </p:tgtEl>
                                        <p:attrNameLst>
                                          <p:attrName>style.visibility</p:attrName>
                                        </p:attrNameLst>
                                      </p:cBhvr>
                                      <p:to>
                                        <p:strVal val="visible"/>
                                      </p:to>
                                    </p:set>
                                    <p:animEffect transition="in" filter="fade">
                                      <p:cBhvr>
                                        <p:cTn id="7" dur="1000"/>
                                        <p:tgtEl>
                                          <p:spTgt spid="1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3"/>
                                        </p:tgtEl>
                                        <p:attrNameLst>
                                          <p:attrName>style.visibility</p:attrName>
                                        </p:attrNameLst>
                                      </p:cBhvr>
                                      <p:to>
                                        <p:strVal val="visible"/>
                                      </p:to>
                                    </p:set>
                                    <p:animEffect transition="in" filter="fade">
                                      <p:cBhvr>
                                        <p:cTn id="12" dur="1000"/>
                                        <p:tgtEl>
                                          <p:spTgt spid="1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4"/>
                                        </p:tgtEl>
                                        <p:attrNameLst>
                                          <p:attrName>style.visibility</p:attrName>
                                        </p:attrNameLst>
                                      </p:cBhvr>
                                      <p:to>
                                        <p:strVal val="visible"/>
                                      </p:to>
                                    </p:set>
                                    <p:animEffect transition="in" filter="fade">
                                      <p:cBhvr>
                                        <p:cTn id="17" dur="1000"/>
                                        <p:tgtEl>
                                          <p:spTgt spid="12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5"/>
                                        </p:tgtEl>
                                        <p:attrNameLst>
                                          <p:attrName>style.visibility</p:attrName>
                                        </p:attrNameLst>
                                      </p:cBhvr>
                                      <p:to>
                                        <p:strVal val="visible"/>
                                      </p:to>
                                    </p:set>
                                    <p:animEffect transition="in" filter="fade">
                                      <p:cBhvr>
                                        <p:cTn id="22" dur="1000"/>
                                        <p:tgtEl>
                                          <p:spTgt spid="12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6"/>
                                        </p:tgtEl>
                                        <p:attrNameLst>
                                          <p:attrName>style.visibility</p:attrName>
                                        </p:attrNameLst>
                                      </p:cBhvr>
                                      <p:to>
                                        <p:strVal val="visible"/>
                                      </p:to>
                                    </p:set>
                                    <p:animEffect transition="in" filter="fade">
                                      <p:cBhvr>
                                        <p:cTn id="27" dur="1000"/>
                                        <p:tgtEl>
                                          <p:spTgt spid="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41" y="-480489"/>
            <a:ext cx="11548056" cy="7467278"/>
          </a:xfrm>
          <a:prstGeom prst="rect">
            <a:avLst/>
          </a:prstGeom>
        </p:spPr>
      </p:pic>
      <p:sp>
        <p:nvSpPr>
          <p:cNvPr id="6" name="Rectangle 5"/>
          <p:cNvSpPr/>
          <p:nvPr/>
        </p:nvSpPr>
        <p:spPr>
          <a:xfrm>
            <a:off x="3626216" y="2468320"/>
            <a:ext cx="5222905" cy="1569660"/>
          </a:xfrm>
          <a:prstGeom prst="rect">
            <a:avLst/>
          </a:prstGeom>
          <a:noFill/>
        </p:spPr>
        <p:txBody>
          <a:bodyPr wrap="none" lIns="91440" tIns="45720" rIns="91440" bIns="45720">
            <a:spAutoFit/>
          </a:bodyPr>
          <a:lstStyle/>
          <a:p>
            <a:pPr algn="ct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Luyện</a:t>
            </a:r>
            <a:r>
              <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843676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672299" y="224330"/>
            <a:ext cx="8353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b="1" dirty="0">
                <a:solidFill>
                  <a:srgbClr val="0000CC"/>
                </a:solidFill>
                <a:latin typeface="Times New Roman" panose="02020603050405020304" pitchFamily="18" charset="0"/>
                <a:cs typeface="Times New Roman" panose="02020603050405020304" pitchFamily="18" charset="0"/>
              </a:rPr>
              <a:t>1. </a:t>
            </a:r>
            <a:r>
              <a:rPr lang="vi-VN" altLang="en-US" sz="32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Hoạt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động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cặp</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đôi</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vi-VN" altLang="en-US" sz="32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4372732"/>
              </p:ext>
            </p:extLst>
          </p:nvPr>
        </p:nvGraphicFramePr>
        <p:xfrm>
          <a:off x="117475" y="1644577"/>
          <a:ext cx="12074525" cy="5296811"/>
        </p:xfrm>
        <a:graphic>
          <a:graphicData uri="http://schemas.openxmlformats.org/drawingml/2006/table">
            <a:tbl>
              <a:tblPr firstRow="1" bandRow="1">
                <a:tableStyleId>{5C22544A-7EE6-4342-B048-85BDC9FD1C3A}</a:tableStyleId>
              </a:tblPr>
              <a:tblGrid>
                <a:gridCol w="7455302">
                  <a:extLst>
                    <a:ext uri="{9D8B030D-6E8A-4147-A177-3AD203B41FA5}">
                      <a16:colId xmlns:a16="http://schemas.microsoft.com/office/drawing/2014/main" val="20000"/>
                    </a:ext>
                  </a:extLst>
                </a:gridCol>
                <a:gridCol w="1815922">
                  <a:extLst>
                    <a:ext uri="{9D8B030D-6E8A-4147-A177-3AD203B41FA5}">
                      <a16:colId xmlns:a16="http://schemas.microsoft.com/office/drawing/2014/main" val="20001"/>
                    </a:ext>
                  </a:extLst>
                </a:gridCol>
                <a:gridCol w="2803301">
                  <a:extLst>
                    <a:ext uri="{9D8B030D-6E8A-4147-A177-3AD203B41FA5}">
                      <a16:colId xmlns:a16="http://schemas.microsoft.com/office/drawing/2014/main" val="20002"/>
                    </a:ext>
                  </a:extLst>
                </a:gridCol>
              </a:tblGrid>
              <a:tr h="549511">
                <a:tc>
                  <a:txBody>
                    <a:bodyPr/>
                    <a:lstStyle/>
                    <a:p>
                      <a:pPr algn="ct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đồng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a) Khi có nhiều cá nhân tham gia vào một hoạt động chung thì đó là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b) Tích cực tham gia hoạt động cộng đồng giúp mỗi cá nhân hoàn thiện bản thân và lan toả các giá trị tốt đẹp.</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c) Chỉ những cá nhân có điều kiện kinh tế mới tham gia được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d) Học sinh không chỉ tích cực tham gia hoạt động cộng đồng mà còn cần động viên người thân, bạn bè cùng tham gia.</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75" y="0"/>
            <a:ext cx="1994660" cy="164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116685" y="3138141"/>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10164919" y="1961848"/>
            <a:ext cx="698500" cy="1322387"/>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8" name="Rectangle 7"/>
          <p:cNvSpPr/>
          <p:nvPr/>
        </p:nvSpPr>
        <p:spPr>
          <a:xfrm>
            <a:off x="10013637" y="4365625"/>
            <a:ext cx="698500" cy="1323975"/>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8116684" y="5688012"/>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371897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pinimg.com/564x/6e/af/64/6eaf64bf195be27a27fb9e5b61a0b2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730320" cy="273032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i.pinimg.com/564x/24/c1/86/24c1860c96960297ff1ea7ad760968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2" y="4083907"/>
            <a:ext cx="2884065" cy="20593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502794" y="0"/>
            <a:ext cx="3687650" cy="3108543"/>
          </a:xfrm>
          <a:prstGeom prst="rect">
            <a:avLst/>
          </a:prstGeom>
        </p:spPr>
        <p:txBody>
          <a:bodyPr wrap="square">
            <a:spAutoFit/>
          </a:bodyPr>
          <a:lstStyle/>
          <a:p>
            <a:pPr algn="just"/>
            <a:r>
              <a:rPr lang="en-US" sz="2800" b="0" i="0" dirty="0">
                <a:solidFill>
                  <a:srgbClr val="000000"/>
                </a:solidFill>
                <a:effectLst/>
                <a:latin typeface="+mj-lt"/>
              </a:rPr>
              <a:t>a) </a:t>
            </a:r>
            <a:r>
              <a:rPr lang="vi-VN" sz="2800" b="0" i="0" dirty="0">
                <a:solidFill>
                  <a:srgbClr val="000000"/>
                </a:solidFill>
                <a:effectLst/>
                <a:latin typeface="+mj-lt"/>
              </a:rPr>
              <a:t>Anh S và các đồng nghiệp trong văn phòng luật sư đã tích cực tham gia các hoạt động trợ giúp pháp lí cho những người nghèo, người yếu thế ở địa phương.</a:t>
            </a:r>
            <a:endParaRPr lang="en-US" sz="2800" dirty="0">
              <a:latin typeface="+mj-lt"/>
            </a:endParaRPr>
          </a:p>
        </p:txBody>
      </p:sp>
      <p:pic>
        <p:nvPicPr>
          <p:cNvPr id="20486" name="Picture 6" descr="https://phongkhamdakhoagiaiphonghn.jimdofree.com/2019/09/16/ph%C3%B2ng-kh%C3%A1m-%C4%91a-khoa-gi%E1%BA%A3i-ph%C3%B3ng-cam-k%E1%BA%BFt-ph%E1%BB%A5c-v%E1%BB%A5-ch%E1%BA%A5t-l%C6%B0%E1%BB%A3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02" y="4083907"/>
            <a:ext cx="708056" cy="810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2794" y="3590070"/>
            <a:ext cx="3902298" cy="3046988"/>
          </a:xfrm>
          <a:prstGeom prst="rect">
            <a:avLst/>
          </a:prstGeom>
        </p:spPr>
        <p:txBody>
          <a:bodyPr wrap="square">
            <a:spAutoFit/>
          </a:bodyPr>
          <a:lstStyle/>
          <a:p>
            <a:pPr algn="just"/>
            <a:r>
              <a:rPr lang="vi-VN" sz="2400" b="0" i="0" dirty="0">
                <a:solidFill>
                  <a:srgbClr val="000000"/>
                </a:solidFill>
                <a:effectLst/>
                <a:latin typeface="+mj-lt"/>
              </a:rPr>
              <a:t>b) Anh H cùng đoàn y, bác sĩ của Trung tâm Y tế huyện tổ chức chương trình khám chữa bệnh nhân đạo, cấp thuốc miễn phí cho bà con dân tộc thiểu số, người dân tại các địa bàn vùng sâu, vùng xa, vùng biên giới đặc biệt khó khăn.</a:t>
            </a:r>
            <a:endParaRPr lang="en-US" sz="2400" dirty="0">
              <a:latin typeface="+mj-lt"/>
            </a:endParaRPr>
          </a:p>
        </p:txBody>
      </p:sp>
      <p:sp>
        <p:nvSpPr>
          <p:cNvPr id="4" name="Rectangle 3"/>
          <p:cNvSpPr/>
          <p:nvPr/>
        </p:nvSpPr>
        <p:spPr>
          <a:xfrm>
            <a:off x="6864439" y="1945491"/>
            <a:ext cx="5292359" cy="1569660"/>
          </a:xfrm>
          <a:prstGeom prst="rect">
            <a:avLst/>
          </a:prstGeom>
        </p:spPr>
        <p:txBody>
          <a:bodyPr wrap="square">
            <a:spAutoFit/>
          </a:bodyPr>
          <a:lstStyle/>
          <a:p>
            <a:pPr algn="just"/>
            <a:r>
              <a:rPr lang="vi-VN" sz="2400" b="0" i="0" dirty="0">
                <a:solidFill>
                  <a:srgbClr val="000000"/>
                </a:solidFill>
                <a:effectLst/>
                <a:latin typeface="+mj-lt"/>
              </a:rPr>
              <a:t>c) Vào thời gian nghỉ hè, chị B thường cùng các bạn trong Đoàn Thanh niên tham gia Đội tuyên truyền phòng, chống tệ nạn xã hội ở địa phương.</a:t>
            </a:r>
            <a:endParaRPr lang="en-US" sz="2400" dirty="0">
              <a:latin typeface="+mj-lt"/>
            </a:endParaRPr>
          </a:p>
        </p:txBody>
      </p:sp>
      <p:pic>
        <p:nvPicPr>
          <p:cNvPr id="20488" name="Picture 8" descr="https://i.pinimg.com/564x/bf/8e/77/bf8e77b954b26ad97ab57a29080497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157" y="58826"/>
            <a:ext cx="2807596" cy="1886665"/>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https://i.pinimg.com/564x/5d/d8/00/5dd8007043d912811e9dd061399b3b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0507" y="3913379"/>
            <a:ext cx="2981695" cy="29446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6864439" y="3610802"/>
            <a:ext cx="279826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bộ</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vệ</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dự</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gom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pin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an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28219" y="2769672"/>
            <a:ext cx="3199915" cy="1015663"/>
          </a:xfrm>
          <a:prstGeom prst="rect">
            <a:avLst/>
          </a:prstGeom>
          <a:noFill/>
        </p:spPr>
        <p:txBody>
          <a:bodyPr wrap="none" lIns="91440" tIns="45720" rIns="91440" bIns="45720">
            <a:spAutoFit/>
          </a:bodyPr>
          <a:lstStyle/>
          <a:p>
            <a:pPr algn="ct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2</a:t>
            </a:r>
          </a:p>
        </p:txBody>
      </p:sp>
    </p:spTree>
    <p:extLst>
      <p:ext uri="{BB962C8B-B14F-4D97-AF65-F5344CB8AC3E}">
        <p14:creationId xmlns:p14="http://schemas.microsoft.com/office/powerpoint/2010/main" val="2153124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56832" y="-2659096"/>
            <a:ext cx="6876071" cy="12194264"/>
          </a:xfrm>
          <a:prstGeom prst="rect">
            <a:avLst/>
          </a:prstGeom>
        </p:spPr>
      </p:pic>
      <p:sp>
        <p:nvSpPr>
          <p:cNvPr id="6" name="Rectangle 5"/>
          <p:cNvSpPr/>
          <p:nvPr/>
        </p:nvSpPr>
        <p:spPr>
          <a:xfrm>
            <a:off x="566671" y="667102"/>
            <a:ext cx="9603346" cy="3970318"/>
          </a:xfrm>
          <a:prstGeom prst="rect">
            <a:avLst/>
          </a:prstGeom>
        </p:spPr>
        <p:txBody>
          <a:bodyPr wrap="square">
            <a:spAutoFit/>
          </a:bodyPr>
          <a:lstStyle/>
          <a:p>
            <a:pPr algn="just"/>
            <a:r>
              <a:rPr lang="vi-VN" sz="3600" b="0" i="0" dirty="0">
                <a:solidFill>
                  <a:srgbClr val="000000"/>
                </a:solidFill>
                <a:effectLst/>
                <a:latin typeface="+mj-lt"/>
              </a:rPr>
              <a:t>Chủ nhật, T cùng bố mẹ tham gia nhóm từ thiện do Hội Chữ thập đỏ xã tổ chức, nấu những nồi cháo để tặng những bệnh nhân nghèo đang điều trị tại các bệnh viện đóng trên địa bàn. Mẹ nhắc em gái T (đang học lớp 7) cùng tham gia nhưng em từ chối vì muốn được nghỉ ngơi, vui chơi sau một tuần học tập.</a:t>
            </a:r>
            <a:endParaRPr lang="en-US" sz="3600" dirty="0">
              <a:latin typeface="+mj-lt"/>
            </a:endParaRPr>
          </a:p>
        </p:txBody>
      </p:sp>
      <p:sp>
        <p:nvSpPr>
          <p:cNvPr id="10" name="Rectangle 9"/>
          <p:cNvSpPr/>
          <p:nvPr/>
        </p:nvSpPr>
        <p:spPr>
          <a:xfrm>
            <a:off x="2894952" y="4637420"/>
            <a:ext cx="3199915" cy="1015663"/>
          </a:xfrm>
          <a:prstGeom prst="rect">
            <a:avLst/>
          </a:prstGeom>
          <a:noFill/>
        </p:spPr>
        <p:txBody>
          <a:bodyPr wrap="none" lIns="91440" tIns="45720" rIns="91440" bIns="45720">
            <a:spAutoFit/>
          </a:bodyPr>
          <a:lstStyle/>
          <a:p>
            <a:pPr algn="ct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3</a:t>
            </a:r>
          </a:p>
        </p:txBody>
      </p:sp>
    </p:spTree>
    <p:extLst>
      <p:ext uri="{BB962C8B-B14F-4D97-AF65-F5344CB8AC3E}">
        <p14:creationId xmlns:p14="http://schemas.microsoft.com/office/powerpoint/2010/main" val="3726112546"/>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10" y="-480489"/>
            <a:ext cx="11548056" cy="7467278"/>
          </a:xfrm>
          <a:prstGeom prst="rect">
            <a:avLst/>
          </a:prstGeom>
        </p:spPr>
      </p:pic>
      <p:sp>
        <p:nvSpPr>
          <p:cNvPr id="6" name="Rectangle 5"/>
          <p:cNvSpPr/>
          <p:nvPr/>
        </p:nvSpPr>
        <p:spPr>
          <a:xfrm>
            <a:off x="3653466" y="2468320"/>
            <a:ext cx="5168403" cy="1569660"/>
          </a:xfrm>
          <a:prstGeom prst="rect">
            <a:avLst/>
          </a:prstGeom>
          <a:noFill/>
        </p:spPr>
        <p:txBody>
          <a:bodyPr wrap="none" lIns="91440" tIns="45720" rIns="91440" bIns="45720">
            <a:spAutoFit/>
          </a:bodyPr>
          <a:lstStyle/>
          <a:p>
            <a:pPr algn="ct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Vận</a:t>
            </a:r>
            <a:r>
              <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dụng</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55815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pic>
        <p:nvPicPr>
          <p:cNvPr id="2426" name="Google Shape;2426;p21"/>
          <p:cNvPicPr preferRelativeResize="0"/>
          <p:nvPr/>
        </p:nvPicPr>
        <p:blipFill rotWithShape="1">
          <a:blip r:embed="rId3">
            <a:alphaModFix/>
          </a:blip>
          <a:srcRect/>
          <a:stretch/>
        </p:blipFill>
        <p:spPr>
          <a:xfrm>
            <a:off x="-692725" y="0"/>
            <a:ext cx="13307288" cy="6858000"/>
          </a:xfrm>
          <a:prstGeom prst="rect">
            <a:avLst/>
          </a:prstGeom>
          <a:noFill/>
          <a:ln>
            <a:noFill/>
          </a:ln>
        </p:spPr>
      </p:pic>
      <p:sp>
        <p:nvSpPr>
          <p:cNvPr id="2427" name="Google Shape;2427;p21"/>
          <p:cNvSpPr/>
          <p:nvPr/>
        </p:nvSpPr>
        <p:spPr>
          <a:xfrm>
            <a:off x="4043965" y="772512"/>
            <a:ext cx="7018986" cy="2339047"/>
          </a:xfrm>
          <a:prstGeom prst="rect">
            <a:avLst/>
          </a:prstGeom>
          <a:noFill/>
          <a:ln>
            <a:noFill/>
          </a:ln>
        </p:spPr>
        <p:txBody>
          <a:bodyPr spcFirstLastPara="1" wrap="square" lIns="121900" tIns="60933" rIns="121900" bIns="60933" anchor="t" anchorCtr="0">
            <a:spAutoFit/>
          </a:bodyPr>
          <a:lstStyle/>
          <a:p>
            <a:pPr algn="just">
              <a:lnSpc>
                <a:spcPct val="150000"/>
              </a:lnSpc>
            </a:pPr>
            <a:r>
              <a:rPr lang="vi-VN" sz="2400" dirty="0">
                <a:latin typeface="+mj-lt"/>
              </a:rPr>
              <a:t>Em hãy cùng các bạn trong nhóm thực hiện kế hoạch tham gia hoạt động cộng đồng đã được xây dựng trong hoạt động luyện tập và báo cáo kết quả thực hiện (thông qua bài thu hoạch, clip, tranh ảnh,...).</a:t>
            </a:r>
            <a:endParaRPr sz="2133" dirty="0">
              <a:solidFill>
                <a:srgbClr val="C00000"/>
              </a:solidFill>
              <a:latin typeface="+mj-lt"/>
              <a:ea typeface="Arial"/>
              <a:cs typeface="Arial"/>
              <a:sym typeface="Arial"/>
            </a:endParaRPr>
          </a:p>
        </p:txBody>
      </p:sp>
      <p:pic>
        <p:nvPicPr>
          <p:cNvPr id="2428" name="Google Shape;2428;p21"/>
          <p:cNvPicPr preferRelativeResize="0"/>
          <p:nvPr/>
        </p:nvPicPr>
        <p:blipFill rotWithShape="1">
          <a:blip r:embed="rId4">
            <a:alphaModFix/>
          </a:blip>
          <a:srcRect/>
          <a:stretch/>
        </p:blipFill>
        <p:spPr>
          <a:xfrm>
            <a:off x="8331200" y="3429000"/>
            <a:ext cx="3251200" cy="3251200"/>
          </a:xfrm>
          <a:prstGeom prst="rect">
            <a:avLst/>
          </a:prstGeom>
          <a:noFill/>
          <a:ln>
            <a:noFill/>
          </a:ln>
        </p:spPr>
      </p:pic>
      <p:pic>
        <p:nvPicPr>
          <p:cNvPr id="2429" name="Google Shape;2429;p21"/>
          <p:cNvPicPr preferRelativeResize="0"/>
          <p:nvPr/>
        </p:nvPicPr>
        <p:blipFill rotWithShape="1">
          <a:blip r:embed="rId5">
            <a:alphaModFix/>
          </a:blip>
          <a:srcRect/>
          <a:stretch/>
        </p:blipFill>
        <p:spPr>
          <a:xfrm>
            <a:off x="1833419" y="2396835"/>
            <a:ext cx="2773219" cy="2773219"/>
          </a:xfrm>
          <a:prstGeom prst="rect">
            <a:avLst/>
          </a:prstGeom>
          <a:noFill/>
          <a:ln>
            <a:noFill/>
          </a:ln>
        </p:spPr>
      </p:pic>
    </p:spTree>
    <p:extLst>
      <p:ext uri="{BB962C8B-B14F-4D97-AF65-F5344CB8AC3E}">
        <p14:creationId xmlns:p14="http://schemas.microsoft.com/office/powerpoint/2010/main" val="297119539"/>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564x/f9/25/ae/f925ae4e580ea5ec24eb560d0f11c5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8489" y="0"/>
            <a:ext cx="11101589" cy="1569660"/>
          </a:xfrm>
          <a:prstGeom prst="rect">
            <a:avLst/>
          </a:prstGeom>
        </p:spPr>
        <p:txBody>
          <a:bodyPr wrap="square">
            <a:spAutoFit/>
          </a:bodyPr>
          <a:lstStyle/>
          <a:p>
            <a:r>
              <a:rPr lang="vi-VN" sz="3200" b="0" i="0" dirty="0">
                <a:solidFill>
                  <a:srgbClr val="000000"/>
                </a:solidFill>
                <a:effectLst/>
                <a:latin typeface="+mj-lt"/>
              </a:rPr>
              <a:t>Em hãy cùng các bạn trong nhóm viết bài tuyên truyền về chương trình “Giờ Trái Đất” để vận động mọi người cùng tham gia hưởng ứng.</a:t>
            </a:r>
            <a:endParaRPr lang="en-US" sz="3200" dirty="0">
              <a:latin typeface="+mj-lt"/>
            </a:endParaRPr>
          </a:p>
        </p:txBody>
      </p:sp>
    </p:spTree>
    <p:extLst>
      <p:ext uri="{BB962C8B-B14F-4D97-AF65-F5344CB8AC3E}">
        <p14:creationId xmlns:p14="http://schemas.microsoft.com/office/powerpoint/2010/main" val="1656861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3"/>
            <a:ext cx="12191999" cy="6951189"/>
          </a:xfrm>
          <a:prstGeom prst="rect">
            <a:avLst/>
          </a:prstGeom>
        </p:spPr>
      </p:pic>
      <p:sp>
        <p:nvSpPr>
          <p:cNvPr id="6" name="Rectangle 5"/>
          <p:cNvSpPr/>
          <p:nvPr/>
        </p:nvSpPr>
        <p:spPr>
          <a:xfrm>
            <a:off x="4380626" y="3093412"/>
            <a:ext cx="3430746" cy="1107996"/>
          </a:xfrm>
          <a:prstGeom prst="rect">
            <a:avLst/>
          </a:prstGeom>
          <a:noFill/>
        </p:spPr>
        <p:txBody>
          <a:bodyPr wrap="none" lIns="91440" tIns="45720" rIns="91440" bIns="45720">
            <a:spAutoFit/>
          </a:bodyPr>
          <a:lstStyle/>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Cảm</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ơn</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p>
        </p:txBody>
      </p:sp>
    </p:spTree>
    <p:extLst>
      <p:ext uri="{BB962C8B-B14F-4D97-AF65-F5344CB8AC3E}">
        <p14:creationId xmlns:p14="http://schemas.microsoft.com/office/powerpoint/2010/main" val="1464156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pinimg.com/564x/d1/bf/aa/d1bfaa26cf22ec3e2707052383dcac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864495"/>
            <a:ext cx="12427085" cy="744330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22;p1"/>
          <p:cNvSpPr txBox="1"/>
          <p:nvPr/>
        </p:nvSpPr>
        <p:spPr>
          <a:xfrm>
            <a:off x="3567449" y="3308901"/>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a:solidFill>
                  <a:srgbClr val="76361A"/>
                </a:solidFill>
                <a:latin typeface="Times New Roman" panose="02020603050405020304" pitchFamily="18" charset="0"/>
                <a:ea typeface="Arial"/>
                <a:cs typeface="Times New Roman" panose="02020603050405020304" pitchFamily="18" charset="0"/>
                <a:sym typeface="Arial"/>
              </a:rPr>
              <a:t>KHỞI ĐỘNG</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68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DIỄN BÀI HÁT MÙA HÈ XANH - HCA">
            <a:hlinkClick r:id="" action="ppaction://media"/>
          </p:cNvPr>
          <p:cNvPicPr>
            <a:picLocks noChangeAspect="1"/>
          </p:cNvPicPr>
          <p:nvPr>
            <a:videoFile r:link="rId1"/>
            <p:extLst>
              <p:ext uri="{DAA4B4D4-6D71-4841-9C94-3DE7FCFB9230}">
                <p14:media xmlns:p14="http://schemas.microsoft.com/office/powerpoint/2010/main" r:embed="rId2">
                  <p14:trim st="11815" end="169593.6718"/>
                </p14:media>
              </p:ext>
            </p:extLst>
          </p:nvPr>
        </p:nvPicPr>
        <p:blipFill>
          <a:blip r:embed="rId5"/>
          <a:stretch>
            <a:fillRect/>
          </a:stretch>
        </p:blipFill>
        <p:spPr>
          <a:xfrm>
            <a:off x="0" y="0"/>
            <a:ext cx="12192000" cy="6858000"/>
          </a:xfrm>
          <a:prstGeom prst="rect">
            <a:avLst/>
          </a:prstGeom>
        </p:spPr>
      </p:pic>
      <p:sp>
        <p:nvSpPr>
          <p:cNvPr id="5" name="Rectangle 4"/>
          <p:cNvSpPr/>
          <p:nvPr/>
        </p:nvSpPr>
        <p:spPr>
          <a:xfrm>
            <a:off x="3108643" y="108225"/>
            <a:ext cx="59747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nhảy</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a:t>
            </a:r>
            <a:endPar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81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 hãy quan sát các hình ảnh dưới đây và cho biết tên, ý nghĩ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7736"/>
            <a:ext cx="12119137" cy="38499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24127" y="115910"/>
            <a:ext cx="6336030"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gọi</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1087717" y="5206159"/>
            <a:ext cx="3555781" cy="1077218"/>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Áo</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ấm</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mùa</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đông</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Trao</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gửi</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yêu</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thương</a:t>
            </a:r>
            <a:endPar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6444840" y="5155434"/>
            <a:ext cx="5529078" cy="646331"/>
          </a:xfrm>
          <a:prstGeom prst="rect">
            <a:avLst/>
          </a:prstGeom>
        </p:spPr>
        <p:txBody>
          <a:bodyPr wrap="none">
            <a:spAutoFit/>
          </a:bodyPr>
          <a:lstStyle/>
          <a:p>
            <a:r>
              <a:rPr lang="en-US" sz="3600" b="0" i="0" dirty="0">
                <a:solidFill>
                  <a:srgbClr val="000000"/>
                </a:solidFill>
                <a:effectLst/>
                <a:latin typeface="+mj-lt"/>
              </a:rPr>
              <a:t>B</a:t>
            </a:r>
            <a:r>
              <a:rPr lang="vi-VN" sz="3600" b="0" i="0" dirty="0">
                <a:solidFill>
                  <a:srgbClr val="000000"/>
                </a:solidFill>
                <a:effectLst/>
                <a:latin typeface="+mj-lt"/>
              </a:rPr>
              <a:t>ảo vệ môi trường biển, đảo.</a:t>
            </a:r>
            <a:endParaRPr lang="en-US" sz="3600" dirty="0">
              <a:latin typeface="+mj-lt"/>
            </a:endParaRPr>
          </a:p>
        </p:txBody>
      </p:sp>
    </p:spTree>
    <p:extLst>
      <p:ext uri="{BB962C8B-B14F-4D97-AF65-F5344CB8AC3E}">
        <p14:creationId xmlns:p14="http://schemas.microsoft.com/office/powerpoint/2010/main" val="400598701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 y="0"/>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06162" y="2556456"/>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3188" t="7025" r="50372"/>
          <a:stretch/>
        </p:blipFill>
        <p:spPr bwMode="auto">
          <a:xfrm>
            <a:off x="1334062" y="4314826"/>
            <a:ext cx="3959155" cy="2518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51605" t="7025" r="2018"/>
          <a:stretch/>
        </p:blipFill>
        <p:spPr bwMode="auto">
          <a:xfrm>
            <a:off x="7109139" y="38420"/>
            <a:ext cx="3953814" cy="2518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69474" y="3856127"/>
            <a:ext cx="3580328" cy="1938992"/>
          </a:xfrm>
          <a:prstGeom prst="rect">
            <a:avLst/>
          </a:prstGeom>
        </p:spPr>
        <p:txBody>
          <a:bodyPr wrap="square">
            <a:spAutoFit/>
          </a:bodyPr>
          <a:lstStyle/>
          <a:p>
            <a:pPr algn="just"/>
            <a:r>
              <a:rPr lang="vi-VN" sz="2400" dirty="0"/>
              <a:t>Tạo ra cơ hội cho bản thân được giao lưu, học hỏi, rèn luyện các kĩ năng, mở rộng hiểu biết về mọi mặt.</a:t>
            </a:r>
            <a:endParaRPr lang="en-US" sz="2400" dirty="0"/>
          </a:p>
        </p:txBody>
      </p:sp>
      <p:sp>
        <p:nvSpPr>
          <p:cNvPr id="8" name="Rectangle 7"/>
          <p:cNvSpPr/>
          <p:nvPr/>
        </p:nvSpPr>
        <p:spPr>
          <a:xfrm>
            <a:off x="520900" y="1280250"/>
            <a:ext cx="4257834" cy="1754326"/>
          </a:xfrm>
          <a:prstGeom prst="rect">
            <a:avLst/>
          </a:prstGeom>
        </p:spPr>
        <p:txBody>
          <a:bodyPr wrap="square">
            <a:spAutoFit/>
          </a:bodyPr>
          <a:lstStyle/>
          <a:p>
            <a:pPr algn="just"/>
            <a:r>
              <a:rPr lang="vi-VN" b="0" i="0" dirty="0">
                <a:solidFill>
                  <a:srgbClr val="000000"/>
                </a:solidFill>
                <a:effectLst/>
                <a:latin typeface="Open Sans"/>
              </a:rPr>
              <a:t>Phát huy các truyền thống văn hóa tốt đẹp của dân tộc, tăng cường sức mạnh của các lực lượng trong cộng đồng, góp phần cải thiện điều kiện sống của cộng đồng và thúc đẩy sự phát triển toàn diện của xã hội.</a:t>
            </a:r>
            <a:endParaRPr lang="en-US" dirty="0"/>
          </a:p>
        </p:txBody>
      </p:sp>
    </p:spTree>
    <p:extLst>
      <p:ext uri="{BB962C8B-B14F-4D97-AF65-F5344CB8AC3E}">
        <p14:creationId xmlns:p14="http://schemas.microsoft.com/office/powerpoint/2010/main" val="120887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99/1e/9e/991e9e36b687b1db1d0bcbf73bc34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177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22;p1"/>
          <p:cNvSpPr txBox="1"/>
          <p:nvPr/>
        </p:nvSpPr>
        <p:spPr>
          <a:xfrm>
            <a:off x="4443212" y="4712698"/>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dirty="0">
                <a:solidFill>
                  <a:srgbClr val="76361A"/>
                </a:solidFill>
                <a:latin typeface="Times New Roman" panose="02020603050405020304" pitchFamily="18" charset="0"/>
                <a:cs typeface="Times New Roman" panose="02020603050405020304" pitchFamily="18" charset="0"/>
                <a:sym typeface="Arial"/>
              </a:rPr>
              <a:t>KHÁM PHÁ</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6852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329283" y="36869"/>
            <a:ext cx="5624480" cy="4018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7278" y="988751"/>
            <a:ext cx="3696237" cy="224676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(SGK /14,15)</a:t>
            </a:r>
          </a:p>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88" y="4100554"/>
            <a:ext cx="3818981" cy="26350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859" y="218941"/>
            <a:ext cx="5839496" cy="6516710"/>
          </a:xfrm>
          <a:prstGeom prst="rect">
            <a:avLst/>
          </a:prstGeom>
        </p:spPr>
      </p:pic>
      <p:sp>
        <p:nvSpPr>
          <p:cNvPr id="8" name="Rectangle 7"/>
          <p:cNvSpPr/>
          <p:nvPr/>
        </p:nvSpPr>
        <p:spPr>
          <a:xfrm>
            <a:off x="7064402" y="660978"/>
            <a:ext cx="4511171" cy="1384995"/>
          </a:xfrm>
          <a:prstGeom prst="rect">
            <a:avLst/>
          </a:prstGeom>
        </p:spPr>
        <p:txBody>
          <a:bodyPr wrap="none">
            <a:spAutoFit/>
          </a:bodyPr>
          <a:lstStyle/>
          <a:p>
            <a:pPr marL="342900" indent="-342900">
              <a:buAutoNum type="alphaLcParenR"/>
            </a:pPr>
            <a:r>
              <a:rPr lang="en-US" sz="2800" b="0" i="0" dirty="0" err="1">
                <a:solidFill>
                  <a:srgbClr val="000000"/>
                </a:solidFill>
                <a:effectLst/>
                <a:latin typeface="Open Sans"/>
              </a:rPr>
              <a:t>Kể</a:t>
            </a:r>
            <a:r>
              <a:rPr lang="en-US" sz="2800" b="0" i="0" dirty="0">
                <a:solidFill>
                  <a:srgbClr val="000000"/>
                </a:solidFill>
                <a:effectLst/>
                <a:latin typeface="Open Sans"/>
              </a:rPr>
              <a:t> </a:t>
            </a:r>
            <a:r>
              <a:rPr lang="en-US" sz="2800" b="0" i="0" dirty="0" err="1">
                <a:solidFill>
                  <a:srgbClr val="000000"/>
                </a:solidFill>
                <a:effectLst/>
                <a:latin typeface="Open Sans"/>
              </a:rPr>
              <a:t>tên</a:t>
            </a:r>
            <a:r>
              <a:rPr lang="en-US" sz="2800" b="0" i="0" dirty="0">
                <a:solidFill>
                  <a:srgbClr val="000000"/>
                </a:solidFill>
                <a:effectLst/>
                <a:latin typeface="Open Sans"/>
              </a:rPr>
              <a:t> </a:t>
            </a:r>
            <a:r>
              <a:rPr lang="en-US" sz="2800" b="0" i="0" dirty="0" err="1">
                <a:solidFill>
                  <a:srgbClr val="000000"/>
                </a:solidFill>
                <a:effectLst/>
                <a:latin typeface="Open Sans"/>
              </a:rPr>
              <a:t>những</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p>
          <a:p>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 </a:t>
            </a:r>
            <a:r>
              <a:rPr lang="en-US" sz="2800" b="0" i="0" dirty="0" err="1">
                <a:solidFill>
                  <a:srgbClr val="000000"/>
                </a:solidFill>
                <a:effectLst/>
                <a:latin typeface="Open Sans"/>
              </a:rPr>
              <a:t>trong</a:t>
            </a:r>
            <a:r>
              <a:rPr lang="en-US" sz="2800" b="0" i="0" dirty="0">
                <a:solidFill>
                  <a:srgbClr val="000000"/>
                </a:solidFill>
                <a:effectLst/>
                <a:latin typeface="Open Sans"/>
              </a:rPr>
              <a:t> </a:t>
            </a:r>
            <a:r>
              <a:rPr lang="en-US" sz="2800" b="0" i="0" dirty="0" err="1">
                <a:solidFill>
                  <a:srgbClr val="000000"/>
                </a:solidFill>
                <a:effectLst/>
                <a:latin typeface="Open Sans"/>
              </a:rPr>
              <a:t>thông</a:t>
            </a:r>
            <a:r>
              <a:rPr lang="en-US" sz="2800" b="0" i="0" dirty="0">
                <a:solidFill>
                  <a:srgbClr val="000000"/>
                </a:solidFill>
                <a:effectLst/>
                <a:latin typeface="Open Sans"/>
              </a:rPr>
              <a:t> tin </a:t>
            </a:r>
          </a:p>
          <a:p>
            <a:r>
              <a:rPr lang="en-US" sz="2800" b="1" dirty="0">
                <a:solidFill>
                  <a:srgbClr val="FF0000"/>
                </a:solidFill>
                <a:latin typeface="Open Sans"/>
                <a:sym typeface="Wingdings" panose="05000000000000000000" pitchFamily="2" charset="2"/>
              </a:rPr>
              <a:t> </a:t>
            </a:r>
            <a:r>
              <a:rPr lang="en-US" sz="2800" b="1" dirty="0" err="1">
                <a:solidFill>
                  <a:srgbClr val="FF0000"/>
                </a:solidFill>
                <a:latin typeface="Open Sans"/>
                <a:sym typeface="Wingdings" panose="05000000000000000000" pitchFamily="2" charset="2"/>
              </a:rPr>
              <a:t>Nhóm</a:t>
            </a:r>
            <a:r>
              <a:rPr lang="en-US" sz="2800" b="1" dirty="0">
                <a:solidFill>
                  <a:srgbClr val="FF0000"/>
                </a:solidFill>
                <a:latin typeface="Open Sans"/>
                <a:sym typeface="Wingdings" panose="05000000000000000000" pitchFamily="2" charset="2"/>
              </a:rPr>
              <a:t> 1,2</a:t>
            </a:r>
            <a:endParaRPr lang="en-US" sz="2800" b="1" dirty="0">
              <a:solidFill>
                <a:srgbClr val="FF0000"/>
              </a:solidFill>
            </a:endParaRPr>
          </a:p>
        </p:txBody>
      </p:sp>
      <p:sp>
        <p:nvSpPr>
          <p:cNvPr id="10" name="Rectangle 9"/>
          <p:cNvSpPr/>
          <p:nvPr/>
        </p:nvSpPr>
        <p:spPr>
          <a:xfrm>
            <a:off x="7120132" y="2138688"/>
            <a:ext cx="4618572" cy="1815882"/>
          </a:xfrm>
          <a:prstGeom prst="rect">
            <a:avLst/>
          </a:prstGeom>
        </p:spPr>
        <p:txBody>
          <a:bodyPr wrap="none">
            <a:spAutoFit/>
          </a:bodyPr>
          <a:lstStyle/>
          <a:p>
            <a:pPr algn="just"/>
            <a:r>
              <a:rPr lang="en-US" sz="2800" b="0" i="0" dirty="0">
                <a:solidFill>
                  <a:srgbClr val="000000"/>
                </a:solidFill>
                <a:effectLst/>
                <a:latin typeface="Open Sans"/>
              </a:rPr>
              <a:t>b) </a:t>
            </a:r>
            <a:r>
              <a:rPr lang="vi-VN" sz="2800" dirty="0"/>
              <a:t>nêu mục đích, đối tượng </a:t>
            </a:r>
            <a:endParaRPr lang="en-US" sz="2800" dirty="0"/>
          </a:p>
          <a:p>
            <a:pPr algn="just"/>
            <a:r>
              <a:rPr lang="vi-VN" sz="2800" dirty="0"/>
              <a:t>tham gia và ý nghĩa của </a:t>
            </a:r>
            <a:endParaRPr lang="en-US" sz="2800" dirty="0"/>
          </a:p>
          <a:p>
            <a:pPr algn="just"/>
            <a:r>
              <a:rPr lang="vi-VN" sz="2800" dirty="0"/>
              <a:t>những hoạt động đó. </a:t>
            </a:r>
            <a:endParaRPr lang="en-US" sz="2800" dirty="0"/>
          </a:p>
          <a:p>
            <a:pPr algn="just"/>
            <a:r>
              <a:rPr lang="en-US" sz="2800" b="1" i="0" dirty="0">
                <a:solidFill>
                  <a:srgbClr val="FF0000"/>
                </a:solidFill>
                <a:effectLst/>
                <a:latin typeface="Open Sans"/>
                <a:sym typeface="Wingdings" panose="05000000000000000000" pitchFamily="2" charset="2"/>
              </a:rPr>
              <a:t></a:t>
            </a:r>
            <a:r>
              <a:rPr lang="en-US" sz="2800" b="1" i="0" dirty="0" err="1">
                <a:solidFill>
                  <a:srgbClr val="FF0000"/>
                </a:solidFill>
                <a:effectLst/>
                <a:latin typeface="Open Sans"/>
                <a:sym typeface="Wingdings" panose="05000000000000000000" pitchFamily="2" charset="2"/>
              </a:rPr>
              <a:t>Nhóm</a:t>
            </a:r>
            <a:r>
              <a:rPr lang="en-US" sz="2800" b="1" i="0" dirty="0">
                <a:solidFill>
                  <a:srgbClr val="FF0000"/>
                </a:solidFill>
                <a:effectLst/>
                <a:latin typeface="Open Sans"/>
                <a:sym typeface="Wingdings" panose="05000000000000000000" pitchFamily="2" charset="2"/>
              </a:rPr>
              <a:t> 3,4</a:t>
            </a:r>
            <a:r>
              <a:rPr lang="en-US" sz="2800" b="1" i="0" dirty="0">
                <a:solidFill>
                  <a:srgbClr val="FF0000"/>
                </a:solidFill>
                <a:effectLst/>
                <a:latin typeface="Open Sans"/>
              </a:rPr>
              <a:t> </a:t>
            </a:r>
            <a:endParaRPr lang="en-US" sz="2800" b="1" dirty="0">
              <a:solidFill>
                <a:srgbClr val="FF0000"/>
              </a:solidFill>
            </a:endParaRPr>
          </a:p>
        </p:txBody>
      </p:sp>
      <p:sp>
        <p:nvSpPr>
          <p:cNvPr id="9" name="Rectangle 8"/>
          <p:cNvSpPr/>
          <p:nvPr/>
        </p:nvSpPr>
        <p:spPr>
          <a:xfrm>
            <a:off x="7120132" y="4058435"/>
            <a:ext cx="4730033" cy="1815882"/>
          </a:xfrm>
          <a:prstGeom prst="rect">
            <a:avLst/>
          </a:prstGeom>
        </p:spPr>
        <p:txBody>
          <a:bodyPr wrap="square">
            <a:spAutoFit/>
          </a:bodyPr>
          <a:lstStyle/>
          <a:p>
            <a:r>
              <a:rPr lang="en-US" sz="2800" b="0" i="0" dirty="0">
                <a:solidFill>
                  <a:srgbClr val="000000"/>
                </a:solidFill>
                <a:effectLst/>
                <a:latin typeface="Open Sans"/>
              </a:rPr>
              <a:t>c) </a:t>
            </a:r>
            <a:r>
              <a:rPr lang="en-US" sz="2800" b="0" i="0" dirty="0" err="1">
                <a:solidFill>
                  <a:srgbClr val="000000"/>
                </a:solidFill>
                <a:effectLst/>
                <a:latin typeface="Open Sans"/>
              </a:rPr>
              <a:t>Thế</a:t>
            </a:r>
            <a:r>
              <a:rPr lang="en-US" sz="2800" b="0" i="0" dirty="0">
                <a:solidFill>
                  <a:srgbClr val="000000"/>
                </a:solidFill>
                <a:effectLst/>
                <a:latin typeface="Open Sans"/>
              </a:rPr>
              <a:t> </a:t>
            </a:r>
            <a:r>
              <a:rPr lang="en-US" sz="2800" b="0" i="0" dirty="0" err="1">
                <a:solidFill>
                  <a:srgbClr val="000000"/>
                </a:solidFill>
                <a:effectLst/>
                <a:latin typeface="Open Sans"/>
              </a:rPr>
              <a:t>nào</a:t>
            </a:r>
            <a:r>
              <a:rPr lang="en-US" sz="2800" b="0" i="0" dirty="0">
                <a:solidFill>
                  <a:srgbClr val="000000"/>
                </a:solidFill>
                <a:effectLst/>
                <a:latin typeface="Open Sans"/>
              </a:rPr>
              <a:t> </a:t>
            </a:r>
            <a:r>
              <a:rPr lang="en-US" sz="2800" b="0" i="0" dirty="0" err="1">
                <a:solidFill>
                  <a:srgbClr val="000000"/>
                </a:solidFill>
                <a:effectLst/>
                <a:latin typeface="Open Sans"/>
              </a:rPr>
              <a:t>là</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 </a:t>
            </a:r>
            <a:r>
              <a:rPr lang="en-US" sz="2800" b="0" i="0" dirty="0" err="1">
                <a:solidFill>
                  <a:srgbClr val="000000"/>
                </a:solidFill>
                <a:effectLst/>
                <a:latin typeface="Open Sans"/>
              </a:rPr>
              <a:t>Nêu</a:t>
            </a:r>
            <a:r>
              <a:rPr lang="en-US" sz="2800" b="0" i="0" dirty="0">
                <a:solidFill>
                  <a:srgbClr val="000000"/>
                </a:solidFill>
                <a:effectLst/>
                <a:latin typeface="Open Sans"/>
              </a:rPr>
              <a:t> ý </a:t>
            </a:r>
            <a:r>
              <a:rPr lang="en-US" sz="2800" b="0" i="0" dirty="0" err="1">
                <a:solidFill>
                  <a:srgbClr val="000000"/>
                </a:solidFill>
                <a:effectLst/>
                <a:latin typeface="Open Sans"/>
              </a:rPr>
              <a:t>nghĩa</a:t>
            </a:r>
            <a:r>
              <a:rPr lang="en-US" sz="2800" b="0" i="0" dirty="0">
                <a:solidFill>
                  <a:srgbClr val="000000"/>
                </a:solidFill>
                <a:effectLst/>
                <a:latin typeface="Open Sans"/>
              </a:rPr>
              <a:t> </a:t>
            </a:r>
            <a:r>
              <a:rPr lang="en-US" sz="2800" b="0" i="0" dirty="0" err="1">
                <a:solidFill>
                  <a:srgbClr val="000000"/>
                </a:solidFill>
                <a:effectLst/>
                <a:latin typeface="Open Sans"/>
              </a:rPr>
              <a:t>của</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a:t>
            </a:r>
          </a:p>
          <a:p>
            <a:r>
              <a:rPr lang="en-US" sz="2800" b="1" dirty="0">
                <a:solidFill>
                  <a:srgbClr val="FF0000"/>
                </a:solidFill>
                <a:latin typeface="Open Sans"/>
                <a:sym typeface="Wingdings" panose="05000000000000000000" pitchFamily="2" charset="2"/>
              </a:rPr>
              <a:t> </a:t>
            </a:r>
            <a:r>
              <a:rPr lang="en-US" sz="2800" b="1" dirty="0" err="1">
                <a:solidFill>
                  <a:srgbClr val="FF0000"/>
                </a:solidFill>
                <a:latin typeface="Open Sans"/>
                <a:sym typeface="Wingdings" panose="05000000000000000000" pitchFamily="2" charset="2"/>
              </a:rPr>
              <a:t>Nhóm</a:t>
            </a:r>
            <a:r>
              <a:rPr lang="en-US" sz="2800" b="1" dirty="0">
                <a:solidFill>
                  <a:srgbClr val="FF0000"/>
                </a:solidFill>
                <a:latin typeface="Open Sans"/>
                <a:sym typeface="Wingdings" panose="05000000000000000000" pitchFamily="2" charset="2"/>
              </a:rPr>
              <a:t> 5,6</a:t>
            </a:r>
            <a:endParaRPr lang="en-US" sz="2800" b="1" dirty="0">
              <a:solidFill>
                <a:srgbClr val="FF0000"/>
              </a:solidFill>
            </a:endParaRPr>
          </a:p>
        </p:txBody>
      </p:sp>
    </p:spTree>
    <p:extLst>
      <p:ext uri="{BB962C8B-B14F-4D97-AF65-F5344CB8AC3E}">
        <p14:creationId xmlns:p14="http://schemas.microsoft.com/office/powerpoint/2010/main" val="160928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564x/e7/a4/de/e7a4de1cb04844129af21b3fa39f05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99"/>
            <a:ext cx="12164852" cy="4559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4592" y="3433755"/>
            <a:ext cx="6096000" cy="369332"/>
          </a:xfrm>
          <a:prstGeom prst="rect">
            <a:avLst/>
          </a:prstGeom>
        </p:spPr>
        <p:txBody>
          <a:bodyPr>
            <a:spAutoFit/>
          </a:bodyPr>
          <a:lstStyle/>
          <a:p>
            <a:pPr algn="just"/>
            <a:r>
              <a:rPr lang="vi-VN" b="0" i="0" dirty="0">
                <a:solidFill>
                  <a:srgbClr val="000000"/>
                </a:solidFill>
                <a:effectLst/>
                <a:latin typeface="Open Sans"/>
              </a:rPr>
              <a:t>- - -</a:t>
            </a:r>
          </a:p>
        </p:txBody>
      </p:sp>
      <p:sp>
        <p:nvSpPr>
          <p:cNvPr id="5" name="Rectangle 4"/>
          <p:cNvSpPr/>
          <p:nvPr/>
        </p:nvSpPr>
        <p:spPr>
          <a:xfrm>
            <a:off x="2181015" y="348476"/>
            <a:ext cx="8943154" cy="646331"/>
          </a:xfrm>
          <a:prstGeom prst="rect">
            <a:avLst/>
          </a:prstGeom>
        </p:spPr>
        <p:txBody>
          <a:bodyPr wrap="none">
            <a:spAutoFit/>
          </a:bodyPr>
          <a:lstStyle/>
          <a:p>
            <a:pPr algn="just"/>
            <a:r>
              <a:rPr lang="vi-VN" sz="3600" b="1" i="0" dirty="0">
                <a:solidFill>
                  <a:srgbClr val="000000"/>
                </a:solidFill>
                <a:effectLst/>
                <a:latin typeface="+mj-lt"/>
              </a:rPr>
              <a:t>Những hoạt động cộng đồng trong thông tin </a:t>
            </a:r>
            <a:endParaRPr lang="en-US" sz="3600" b="1" i="0" dirty="0">
              <a:solidFill>
                <a:srgbClr val="000000"/>
              </a:solidFill>
              <a:effectLst/>
              <a:latin typeface="+mj-lt"/>
            </a:endParaRPr>
          </a:p>
        </p:txBody>
      </p:sp>
      <p:sp>
        <p:nvSpPr>
          <p:cNvPr id="6" name="Rectangle 5"/>
          <p:cNvSpPr/>
          <p:nvPr/>
        </p:nvSpPr>
        <p:spPr>
          <a:xfrm>
            <a:off x="321750" y="4402218"/>
            <a:ext cx="2471206" cy="1815882"/>
          </a:xfrm>
          <a:prstGeom prst="rect">
            <a:avLst/>
          </a:prstGeom>
          <a:solidFill>
            <a:srgbClr val="00CC00">
              <a:alpha val="48000"/>
            </a:srgbClr>
          </a:solidFill>
          <a:ln w="12700">
            <a:solidFill>
              <a:schemeClr val="tx1"/>
            </a:solidFill>
          </a:ln>
        </p:spPr>
        <p:txBody>
          <a:bodyPr wrap="square">
            <a:spAutoFit/>
          </a:bodyPr>
          <a:lstStyle/>
          <a:p>
            <a:pPr algn="just"/>
            <a:r>
              <a:rPr lang="vi-VN" sz="2800" b="1" i="0" dirty="0">
                <a:solidFill>
                  <a:srgbClr val="002060"/>
                </a:solidFill>
                <a:effectLst/>
                <a:latin typeface="+mj-lt"/>
              </a:rPr>
              <a:t>Tình nguyện chung tay xây dựng nông thôn mới;</a:t>
            </a:r>
          </a:p>
        </p:txBody>
      </p:sp>
      <p:sp>
        <p:nvSpPr>
          <p:cNvPr id="7" name="Rectangle 6"/>
          <p:cNvSpPr/>
          <p:nvPr/>
        </p:nvSpPr>
        <p:spPr>
          <a:xfrm>
            <a:off x="3378539" y="4402218"/>
            <a:ext cx="1638538" cy="1815882"/>
          </a:xfrm>
          <a:prstGeom prst="rect">
            <a:avLst/>
          </a:prstGeom>
          <a:solidFill>
            <a:srgbClr val="FFFF00">
              <a:alpha val="46000"/>
            </a:srgbClr>
          </a:solidFill>
          <a:ln w="12700">
            <a:solidFill>
              <a:schemeClr val="tx1"/>
            </a:solidFill>
          </a:ln>
        </p:spPr>
        <p:txBody>
          <a:bodyPr wrap="square">
            <a:spAutoFit/>
          </a:bodyPr>
          <a:lstStyle/>
          <a:p>
            <a:pPr algn="just"/>
            <a:r>
              <a:rPr lang="vi-VN" sz="2800" b="0" i="0" dirty="0">
                <a:solidFill>
                  <a:srgbClr val="000000"/>
                </a:solidFill>
                <a:effectLst/>
                <a:latin typeface="+mj-lt"/>
              </a:rPr>
              <a:t>Tham gia xây dựng đô thị văn minh;</a:t>
            </a:r>
          </a:p>
        </p:txBody>
      </p:sp>
      <p:sp>
        <p:nvSpPr>
          <p:cNvPr id="8" name="Rectangle 7"/>
          <p:cNvSpPr/>
          <p:nvPr/>
        </p:nvSpPr>
        <p:spPr>
          <a:xfrm>
            <a:off x="5602661" y="4402218"/>
            <a:ext cx="2927543" cy="1815882"/>
          </a:xfrm>
          <a:prstGeom prst="rect">
            <a:avLst/>
          </a:prstGeom>
          <a:solidFill>
            <a:srgbClr val="00B0F0">
              <a:alpha val="28000"/>
            </a:srgbClr>
          </a:solidFill>
          <a:ln w="12700">
            <a:solidFill>
              <a:schemeClr val="tx1"/>
            </a:solidFill>
          </a:ln>
        </p:spPr>
        <p:txBody>
          <a:bodyPr wrap="square">
            <a:spAutoFit/>
          </a:bodyPr>
          <a:lstStyle/>
          <a:p>
            <a:pPr algn="just"/>
            <a:r>
              <a:rPr lang="vi-VN" sz="2800" b="0" i="0" dirty="0">
                <a:solidFill>
                  <a:srgbClr val="000000"/>
                </a:solidFill>
                <a:effectLst/>
                <a:latin typeface="+mj-lt"/>
              </a:rPr>
              <a:t>Các hoạt động về bảo vệ môi trường, ứng phó với biến đổi khí hậu;</a:t>
            </a:r>
          </a:p>
        </p:txBody>
      </p:sp>
      <p:sp>
        <p:nvSpPr>
          <p:cNvPr id="9" name="Rectangle 8"/>
          <p:cNvSpPr/>
          <p:nvPr/>
        </p:nvSpPr>
        <p:spPr>
          <a:xfrm>
            <a:off x="9009973" y="4417193"/>
            <a:ext cx="2882884" cy="1815882"/>
          </a:xfrm>
          <a:prstGeom prst="rect">
            <a:avLst/>
          </a:prstGeom>
          <a:solidFill>
            <a:srgbClr val="FF00FF">
              <a:alpha val="16000"/>
            </a:srgbClr>
          </a:solidFill>
          <a:ln w="12700">
            <a:solidFill>
              <a:schemeClr val="tx1"/>
            </a:solidFill>
          </a:ln>
        </p:spPr>
        <p:txBody>
          <a:bodyPr wrap="square">
            <a:spAutoFit/>
          </a:bodyPr>
          <a:lstStyle/>
          <a:p>
            <a:pPr algn="just"/>
            <a:r>
              <a:rPr lang="vi-VN" sz="2800" b="0" i="0" dirty="0">
                <a:solidFill>
                  <a:srgbClr val="000000"/>
                </a:solidFill>
                <a:effectLst/>
                <a:latin typeface="+mj-lt"/>
              </a:rPr>
              <a:t>Tham gia đảm bảo trật tự an toàn giao thông; đảm bảo an sinh xã hội...</a:t>
            </a:r>
          </a:p>
        </p:txBody>
      </p:sp>
    </p:spTree>
    <p:extLst>
      <p:ext uri="{BB962C8B-B14F-4D97-AF65-F5344CB8AC3E}">
        <p14:creationId xmlns:p14="http://schemas.microsoft.com/office/powerpoint/2010/main" val="3877800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1560</Words>
  <Application>Microsoft Office PowerPoint</Application>
  <PresentationFormat>Widescreen</PresentationFormat>
  <Paragraphs>141</Paragraphs>
  <Slides>27</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Bauhaus 93</vt:lpstr>
      <vt:lpstr>Calibri</vt:lpstr>
      <vt:lpstr>Calibri Light</vt:lpstr>
      <vt:lpstr>Chau Philomene One</vt:lpstr>
      <vt:lpstr>Open Sans</vt:lpstr>
      <vt:lpstr>Poller One</vt:lpstr>
      <vt:lpstr>Times New Roman</vt:lpstr>
      <vt:lpstr>Office Theme</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Quỳnh Vũ</cp:lastModifiedBy>
  <cp:revision>42</cp:revision>
  <dcterms:created xsi:type="dcterms:W3CDTF">2024-08-17T02:25:14Z</dcterms:created>
  <dcterms:modified xsi:type="dcterms:W3CDTF">2025-05-11T05:24:55Z</dcterms:modified>
</cp:coreProperties>
</file>