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9Slide05 Fourth Medium" pitchFamily="2" charset="77"/>
      <p:regular r:id="rId25"/>
      <p:bold r:id="rId26"/>
    </p:embeddedFont>
    <p:embeddedFont>
      <p:font typeface="#9Slide07 Crocante" panose="02000000000000000000" pitchFamily="2" charset="77"/>
      <p:regular r:id="rId27"/>
    </p:embeddedFont>
    <p:embeddedFont>
      <p:font typeface="#9Slide07 SVNRevolution" panose="02040603050506020204" pitchFamily="18" charset="0"/>
      <p:regular r:id="rId28"/>
    </p:embeddedFont>
    <p:embeddedFont>
      <p:font typeface="#9Slide07 SVNUT Triumph Press" pitchFamily="2" charset="77"/>
      <p:bold r:id="rId29"/>
      <p:italic r:id="rId30"/>
      <p:boldItalic r:id="rId31"/>
    </p:embeddedFont>
    <p:embeddedFont>
      <p:font typeface="Fraunces Bold" pitchFamily="2" charset="77"/>
      <p:regular r:id="rId32"/>
      <p:bold r:id="rId33"/>
    </p:embeddedFont>
    <p:embeddedFont>
      <p:font typeface="Fraunces Italics" pitchFamily="2" charset="0"/>
      <p:regular r:id="rId34"/>
      <p:italic r:id="rId35"/>
    </p:embeddedFont>
    <p:embeddedFont>
      <p:font typeface="Roboto Condensed" panose="020F0502020204030204" pitchFamily="34" charset="0"/>
      <p:regular r:id="rId36"/>
      <p:bold r:id="rId37"/>
      <p:italic r:id="rId38"/>
      <p:boldItalic r:id="rId39"/>
    </p:embeddedFont>
    <p:embeddedFont>
      <p:font typeface="Roboto Condensed Bold" panose="02000000000000000000" pitchFamily="2" charset="0"/>
      <p:regular r:id="rId40"/>
      <p:bold r:id="rId41"/>
    </p:embeddedFont>
    <p:embeddedFont>
      <p:font typeface="Roboto Condensed Bold Italics" panose="02000000000000000000" pitchFamily="2" charset="0"/>
      <p:regular r:id="rId42"/>
      <p:bold r:id="rId43"/>
      <p:italic r:id="rId44"/>
      <p:boldItalic r:id="rId45"/>
    </p:embeddedFont>
    <p:embeddedFont>
      <p:font typeface="Roboto Condensed Italics" panose="02000000000000000000" pitchFamily="2"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5E30F-314A-4C74-811F-DE54A2DD4C99}" type="datetimeFigureOut">
              <a:rPr lang="en-GB" smtClean="0"/>
              <a:t>11/05/2025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FB1E6-C058-449C-A4A2-0A09F87E7877}" type="slidenum">
              <a:rPr lang="en-GB" smtClean="0"/>
              <a:t>‹#›</a:t>
            </a:fld>
            <a:endParaRPr lang="en-GB"/>
          </a:p>
        </p:txBody>
      </p:sp>
    </p:spTree>
    <p:extLst>
      <p:ext uri="{BB962C8B-B14F-4D97-AF65-F5344CB8AC3E}">
        <p14:creationId xmlns:p14="http://schemas.microsoft.com/office/powerpoint/2010/main" val="225210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Clock 10 phút: https://www.youtube.com/watch?v=KAHKP313P2I</a:t>
            </a:r>
          </a:p>
        </p:txBody>
      </p:sp>
      <p:sp>
        <p:nvSpPr>
          <p:cNvPr id="4" name="Slide Number Placeholder 3"/>
          <p:cNvSpPr>
            <a:spLocks noGrp="1"/>
          </p:cNvSpPr>
          <p:nvPr>
            <p:ph type="sldNum" sz="quarter" idx="5"/>
          </p:nvPr>
        </p:nvSpPr>
        <p:spPr/>
        <p:txBody>
          <a:bodyPr/>
          <a:lstStyle/>
          <a:p>
            <a:fld id="{3ECFB1E6-C058-449C-A4A2-0A09F87E7877}" type="slidenum">
              <a:rPr lang="en-GB" smtClean="0"/>
              <a:t>20</a:t>
            </a:fld>
            <a:endParaRPr lang="en-GB"/>
          </a:p>
        </p:txBody>
      </p:sp>
    </p:spTree>
    <p:extLst>
      <p:ext uri="{BB962C8B-B14F-4D97-AF65-F5344CB8AC3E}">
        <p14:creationId xmlns:p14="http://schemas.microsoft.com/office/powerpoint/2010/main" val="168667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8.png"/><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5.png"/><Relationship Id="rId5" Type="http://schemas.openxmlformats.org/officeDocument/2006/relationships/image" Target="../media/image14.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084" b="-9084"/>
              </a:stretch>
            </a:blipFill>
          </p:spPr>
          <p:txBody>
            <a:bodyPr/>
            <a:lstStyle/>
            <a:p>
              <a:endParaRPr lang="en-GB"/>
            </a:p>
          </p:txBody>
        </p:sp>
      </p:grpSp>
      <p:grpSp>
        <p:nvGrpSpPr>
          <p:cNvPr id="4" name="Group 4"/>
          <p:cNvGrpSpPr/>
          <p:nvPr/>
        </p:nvGrpSpPr>
        <p:grpSpPr>
          <a:xfrm rot="985372">
            <a:off x="-148335" y="8884159"/>
            <a:ext cx="8375107" cy="3205996"/>
            <a:chOff x="0" y="0"/>
            <a:chExt cx="11166809" cy="4274661"/>
          </a:xfrm>
        </p:grpSpPr>
        <p:sp>
          <p:nvSpPr>
            <p:cNvPr id="5" name="Freeform 5"/>
            <p:cNvSpPr/>
            <p:nvPr/>
          </p:nvSpPr>
          <p:spPr>
            <a:xfrm>
              <a:off x="0" y="0"/>
              <a:ext cx="11166856" cy="4274693"/>
            </a:xfrm>
            <a:custGeom>
              <a:avLst/>
              <a:gdLst/>
              <a:ahLst/>
              <a:cxnLst/>
              <a:rect l="l" t="t" r="r" b="b"/>
              <a:pathLst>
                <a:path w="11166856" h="4274693">
                  <a:moveTo>
                    <a:pt x="0" y="0"/>
                  </a:moveTo>
                  <a:lnTo>
                    <a:pt x="11166856" y="0"/>
                  </a:lnTo>
                  <a:lnTo>
                    <a:pt x="11166856" y="4274693"/>
                  </a:lnTo>
                  <a:lnTo>
                    <a:pt x="0" y="4274693"/>
                  </a:lnTo>
                  <a:lnTo>
                    <a:pt x="0" y="0"/>
                  </a:lnTo>
                  <a:close/>
                </a:path>
              </a:pathLst>
            </a:custGeom>
            <a:blipFill>
              <a:blip r:embed="rId3"/>
              <a:stretch>
                <a:fillRect/>
              </a:stretch>
            </a:blipFill>
          </p:spPr>
          <p:txBody>
            <a:bodyPr/>
            <a:lstStyle/>
            <a:p>
              <a:endParaRPr lang="en-GB"/>
            </a:p>
          </p:txBody>
        </p:sp>
      </p:grpSp>
      <p:grpSp>
        <p:nvGrpSpPr>
          <p:cNvPr id="6" name="Group 6"/>
          <p:cNvGrpSpPr/>
          <p:nvPr/>
        </p:nvGrpSpPr>
        <p:grpSpPr>
          <a:xfrm rot="-5400000">
            <a:off x="2424957" y="-530776"/>
            <a:ext cx="8867113" cy="12230501"/>
            <a:chOff x="0" y="0"/>
            <a:chExt cx="11105565" cy="15318021"/>
          </a:xfrm>
        </p:grpSpPr>
        <p:sp>
          <p:nvSpPr>
            <p:cNvPr id="7" name="Freeform 7"/>
            <p:cNvSpPr/>
            <p:nvPr/>
          </p:nvSpPr>
          <p:spPr>
            <a:xfrm>
              <a:off x="0" y="0"/>
              <a:ext cx="11105515" cy="15317978"/>
            </a:xfrm>
            <a:custGeom>
              <a:avLst/>
              <a:gdLst/>
              <a:ahLst/>
              <a:cxnLst/>
              <a:rect l="l" t="t" r="r" b="b"/>
              <a:pathLst>
                <a:path w="11105515" h="15317978">
                  <a:moveTo>
                    <a:pt x="0" y="0"/>
                  </a:moveTo>
                  <a:lnTo>
                    <a:pt x="11105515" y="0"/>
                  </a:lnTo>
                  <a:lnTo>
                    <a:pt x="11105515" y="15317978"/>
                  </a:lnTo>
                  <a:lnTo>
                    <a:pt x="0" y="15317978"/>
                  </a:lnTo>
                  <a:lnTo>
                    <a:pt x="0" y="0"/>
                  </a:lnTo>
                  <a:close/>
                </a:path>
              </a:pathLst>
            </a:custGeom>
            <a:blipFill>
              <a:blip r:embed="rId4"/>
              <a:stretch>
                <a:fillRect l="-29" r="-29"/>
              </a:stretch>
            </a:blipFill>
          </p:spPr>
          <p:txBody>
            <a:bodyPr/>
            <a:lstStyle/>
            <a:p>
              <a:endParaRPr lang="en-GB"/>
            </a:p>
          </p:txBody>
        </p:sp>
      </p:grpSp>
      <p:grpSp>
        <p:nvGrpSpPr>
          <p:cNvPr id="8" name="Group 8"/>
          <p:cNvGrpSpPr/>
          <p:nvPr/>
        </p:nvGrpSpPr>
        <p:grpSpPr>
          <a:xfrm rot="985372">
            <a:off x="-341133" y="-2630433"/>
            <a:ext cx="10704168" cy="4097562"/>
            <a:chOff x="0" y="0"/>
            <a:chExt cx="14272224" cy="5463416"/>
          </a:xfrm>
        </p:grpSpPr>
        <p:sp>
          <p:nvSpPr>
            <p:cNvPr id="9" name="Freeform 9"/>
            <p:cNvSpPr/>
            <p:nvPr/>
          </p:nvSpPr>
          <p:spPr>
            <a:xfrm>
              <a:off x="0" y="0"/>
              <a:ext cx="14272261" cy="5463413"/>
            </a:xfrm>
            <a:custGeom>
              <a:avLst/>
              <a:gdLst/>
              <a:ahLst/>
              <a:cxnLst/>
              <a:rect l="l" t="t" r="r" b="b"/>
              <a:pathLst>
                <a:path w="14272261" h="5463413">
                  <a:moveTo>
                    <a:pt x="0" y="0"/>
                  </a:moveTo>
                  <a:lnTo>
                    <a:pt x="14272261" y="0"/>
                  </a:lnTo>
                  <a:lnTo>
                    <a:pt x="14272261" y="5463413"/>
                  </a:lnTo>
                  <a:lnTo>
                    <a:pt x="0" y="5463413"/>
                  </a:lnTo>
                  <a:lnTo>
                    <a:pt x="0" y="0"/>
                  </a:lnTo>
                  <a:close/>
                </a:path>
              </a:pathLst>
            </a:custGeom>
            <a:blipFill>
              <a:blip r:embed="rId3"/>
              <a:stretch>
                <a:fillRect/>
              </a:stretch>
            </a:blipFill>
          </p:spPr>
          <p:txBody>
            <a:bodyPr/>
            <a:lstStyle/>
            <a:p>
              <a:endParaRPr lang="en-GB"/>
            </a:p>
          </p:txBody>
        </p:sp>
      </p:grpSp>
      <p:grpSp>
        <p:nvGrpSpPr>
          <p:cNvPr id="10" name="Group 10"/>
          <p:cNvGrpSpPr/>
          <p:nvPr/>
        </p:nvGrpSpPr>
        <p:grpSpPr>
          <a:xfrm rot="964269">
            <a:off x="12774076" y="2673928"/>
            <a:ext cx="4984263" cy="5312052"/>
            <a:chOff x="0" y="0"/>
            <a:chExt cx="6645683" cy="7082736"/>
          </a:xfrm>
        </p:grpSpPr>
        <p:grpSp>
          <p:nvGrpSpPr>
            <p:cNvPr id="11" name="Group 11"/>
            <p:cNvGrpSpPr/>
            <p:nvPr/>
          </p:nvGrpSpPr>
          <p:grpSpPr>
            <a:xfrm>
              <a:off x="1" y="0"/>
              <a:ext cx="6645683" cy="6992363"/>
              <a:chOff x="0" y="0"/>
              <a:chExt cx="6645683" cy="6992363"/>
            </a:xfrm>
          </p:grpSpPr>
          <p:sp>
            <p:nvSpPr>
              <p:cNvPr id="12" name="Freeform 12"/>
              <p:cNvSpPr/>
              <p:nvPr/>
            </p:nvSpPr>
            <p:spPr>
              <a:xfrm>
                <a:off x="0" y="0"/>
                <a:ext cx="6645656" cy="6992366"/>
              </a:xfrm>
              <a:custGeom>
                <a:avLst/>
                <a:gdLst/>
                <a:ahLst/>
                <a:cxnLst/>
                <a:rect l="l" t="t" r="r" b="b"/>
                <a:pathLst>
                  <a:path w="6645656" h="6992366">
                    <a:moveTo>
                      <a:pt x="6645656" y="6992366"/>
                    </a:moveTo>
                    <a:lnTo>
                      <a:pt x="0" y="6992366"/>
                    </a:lnTo>
                    <a:lnTo>
                      <a:pt x="0" y="0"/>
                    </a:lnTo>
                    <a:lnTo>
                      <a:pt x="6645656" y="0"/>
                    </a:lnTo>
                    <a:lnTo>
                      <a:pt x="6645656" y="6992366"/>
                    </a:lnTo>
                    <a:close/>
                  </a:path>
                </a:pathLst>
              </a:custGeom>
              <a:blipFill>
                <a:blip r:embed="rId5"/>
                <a:stretch>
                  <a:fillRect l="-9069" r="-9069"/>
                </a:stretch>
              </a:blipFill>
            </p:spPr>
            <p:txBody>
              <a:bodyPr/>
              <a:lstStyle/>
              <a:p>
                <a:endParaRPr lang="en-GB"/>
              </a:p>
            </p:txBody>
          </p:sp>
        </p:grpSp>
        <p:grpSp>
          <p:nvGrpSpPr>
            <p:cNvPr id="13" name="Group 13"/>
            <p:cNvGrpSpPr/>
            <p:nvPr/>
          </p:nvGrpSpPr>
          <p:grpSpPr>
            <a:xfrm>
              <a:off x="0" y="90374"/>
              <a:ext cx="6645683" cy="6992363"/>
              <a:chOff x="0" y="0"/>
              <a:chExt cx="6645683" cy="6992363"/>
            </a:xfrm>
          </p:grpSpPr>
          <p:sp>
            <p:nvSpPr>
              <p:cNvPr id="14" name="Freeform 14"/>
              <p:cNvSpPr/>
              <p:nvPr/>
            </p:nvSpPr>
            <p:spPr>
              <a:xfrm>
                <a:off x="0" y="0"/>
                <a:ext cx="6645656" cy="6992366"/>
              </a:xfrm>
              <a:custGeom>
                <a:avLst/>
                <a:gdLst/>
                <a:ahLst/>
                <a:cxnLst/>
                <a:rect l="l" t="t" r="r" b="b"/>
                <a:pathLst>
                  <a:path w="6645656" h="6992366">
                    <a:moveTo>
                      <a:pt x="6645656" y="6992366"/>
                    </a:moveTo>
                    <a:lnTo>
                      <a:pt x="0" y="6992366"/>
                    </a:lnTo>
                    <a:lnTo>
                      <a:pt x="0" y="0"/>
                    </a:lnTo>
                    <a:lnTo>
                      <a:pt x="6645656" y="0"/>
                    </a:lnTo>
                    <a:lnTo>
                      <a:pt x="6645656" y="6992366"/>
                    </a:lnTo>
                    <a:close/>
                  </a:path>
                </a:pathLst>
              </a:custGeom>
              <a:blipFill>
                <a:blip r:embed="rId6"/>
                <a:stretch>
                  <a:fillRect t="-283" b="-283"/>
                </a:stretch>
              </a:blipFill>
            </p:spPr>
            <p:txBody>
              <a:bodyPr/>
              <a:lstStyle/>
              <a:p>
                <a:endParaRPr lang="en-GB"/>
              </a:p>
            </p:txBody>
          </p:sp>
        </p:grpSp>
      </p:grpSp>
      <p:grpSp>
        <p:nvGrpSpPr>
          <p:cNvPr id="15" name="Group 15"/>
          <p:cNvGrpSpPr/>
          <p:nvPr/>
        </p:nvGrpSpPr>
        <p:grpSpPr>
          <a:xfrm rot="1142225">
            <a:off x="14836670" y="2290864"/>
            <a:ext cx="2770869" cy="750685"/>
            <a:chOff x="0" y="0"/>
            <a:chExt cx="3694492" cy="1000913"/>
          </a:xfrm>
        </p:grpSpPr>
        <p:sp>
          <p:nvSpPr>
            <p:cNvPr id="16" name="Freeform 16"/>
            <p:cNvSpPr/>
            <p:nvPr/>
          </p:nvSpPr>
          <p:spPr>
            <a:xfrm>
              <a:off x="0" y="0"/>
              <a:ext cx="3694430" cy="1000887"/>
            </a:xfrm>
            <a:custGeom>
              <a:avLst/>
              <a:gdLst/>
              <a:ahLst/>
              <a:cxnLst/>
              <a:rect l="l" t="t" r="r" b="b"/>
              <a:pathLst>
                <a:path w="3694430" h="1000887">
                  <a:moveTo>
                    <a:pt x="0" y="0"/>
                  </a:moveTo>
                  <a:lnTo>
                    <a:pt x="3694430" y="0"/>
                  </a:lnTo>
                  <a:lnTo>
                    <a:pt x="3694430" y="1000887"/>
                  </a:lnTo>
                  <a:lnTo>
                    <a:pt x="0" y="1000887"/>
                  </a:lnTo>
                  <a:lnTo>
                    <a:pt x="0" y="0"/>
                  </a:lnTo>
                  <a:close/>
                </a:path>
              </a:pathLst>
            </a:custGeom>
            <a:blipFill>
              <a:blip r:embed="rId7"/>
              <a:stretch>
                <a:fillRect t="-193" r="-1" b="-195"/>
              </a:stretch>
            </a:blipFill>
          </p:spPr>
          <p:txBody>
            <a:bodyPr/>
            <a:lstStyle/>
            <a:p>
              <a:endParaRPr lang="en-GB"/>
            </a:p>
          </p:txBody>
        </p:sp>
      </p:grpSp>
      <p:grpSp>
        <p:nvGrpSpPr>
          <p:cNvPr id="17" name="Group 17"/>
          <p:cNvGrpSpPr/>
          <p:nvPr/>
        </p:nvGrpSpPr>
        <p:grpSpPr>
          <a:xfrm rot="309704">
            <a:off x="4767953" y="967583"/>
            <a:ext cx="2252297" cy="1254724"/>
            <a:chOff x="0" y="0"/>
            <a:chExt cx="3003063" cy="1672965"/>
          </a:xfrm>
        </p:grpSpPr>
        <p:sp>
          <p:nvSpPr>
            <p:cNvPr id="18" name="Freeform 18"/>
            <p:cNvSpPr/>
            <p:nvPr/>
          </p:nvSpPr>
          <p:spPr>
            <a:xfrm>
              <a:off x="0" y="0"/>
              <a:ext cx="3003042" cy="1672971"/>
            </a:xfrm>
            <a:custGeom>
              <a:avLst/>
              <a:gdLst/>
              <a:ahLst/>
              <a:cxnLst/>
              <a:rect l="l" t="t" r="r" b="b"/>
              <a:pathLst>
                <a:path w="3003042" h="1672971">
                  <a:moveTo>
                    <a:pt x="0" y="0"/>
                  </a:moveTo>
                  <a:lnTo>
                    <a:pt x="3003042" y="0"/>
                  </a:lnTo>
                  <a:lnTo>
                    <a:pt x="3003042" y="1672971"/>
                  </a:lnTo>
                  <a:lnTo>
                    <a:pt x="0" y="1672971"/>
                  </a:lnTo>
                  <a:lnTo>
                    <a:pt x="0" y="0"/>
                  </a:lnTo>
                  <a:close/>
                </a:path>
              </a:pathLst>
            </a:custGeom>
            <a:blipFill>
              <a:blip r:embed="rId8"/>
              <a:stretch>
                <a:fillRect t="-26" b="-25"/>
              </a:stretch>
            </a:blipFill>
          </p:spPr>
          <p:txBody>
            <a:bodyPr/>
            <a:lstStyle/>
            <a:p>
              <a:endParaRPr lang="en-GB"/>
            </a:p>
          </p:txBody>
        </p:sp>
      </p:grpSp>
      <p:grpSp>
        <p:nvGrpSpPr>
          <p:cNvPr id="19" name="Group 19"/>
          <p:cNvGrpSpPr/>
          <p:nvPr/>
        </p:nvGrpSpPr>
        <p:grpSpPr>
          <a:xfrm rot="252948">
            <a:off x="10328123" y="-741789"/>
            <a:ext cx="8923781" cy="1483579"/>
            <a:chOff x="0" y="0"/>
            <a:chExt cx="11898375" cy="1978105"/>
          </a:xfrm>
        </p:grpSpPr>
        <p:sp>
          <p:nvSpPr>
            <p:cNvPr id="20" name="Freeform 20"/>
            <p:cNvSpPr/>
            <p:nvPr/>
          </p:nvSpPr>
          <p:spPr>
            <a:xfrm>
              <a:off x="0" y="0"/>
              <a:ext cx="11898376" cy="1978152"/>
            </a:xfrm>
            <a:custGeom>
              <a:avLst/>
              <a:gdLst/>
              <a:ahLst/>
              <a:cxnLst/>
              <a:rect l="l" t="t" r="r" b="b"/>
              <a:pathLst>
                <a:path w="11898376" h="1978152">
                  <a:moveTo>
                    <a:pt x="0" y="0"/>
                  </a:moveTo>
                  <a:lnTo>
                    <a:pt x="11898376" y="0"/>
                  </a:lnTo>
                  <a:lnTo>
                    <a:pt x="11898376" y="1978152"/>
                  </a:lnTo>
                  <a:lnTo>
                    <a:pt x="0" y="1978152"/>
                  </a:lnTo>
                  <a:lnTo>
                    <a:pt x="0" y="0"/>
                  </a:lnTo>
                  <a:close/>
                </a:path>
              </a:pathLst>
            </a:custGeom>
            <a:blipFill>
              <a:blip r:embed="rId9"/>
              <a:stretch>
                <a:fillRect t="-125" b="-122"/>
              </a:stretch>
            </a:blipFill>
          </p:spPr>
          <p:txBody>
            <a:bodyPr/>
            <a:lstStyle/>
            <a:p>
              <a:endParaRPr lang="en-GB"/>
            </a:p>
          </p:txBody>
        </p:sp>
      </p:grpSp>
      <p:grpSp>
        <p:nvGrpSpPr>
          <p:cNvPr id="21" name="Group 21"/>
          <p:cNvGrpSpPr/>
          <p:nvPr/>
        </p:nvGrpSpPr>
        <p:grpSpPr>
          <a:xfrm rot="-81661">
            <a:off x="11253621" y="9449878"/>
            <a:ext cx="8025172" cy="1406306"/>
            <a:chOff x="0" y="0"/>
            <a:chExt cx="10700229" cy="1875075"/>
          </a:xfrm>
        </p:grpSpPr>
        <p:sp>
          <p:nvSpPr>
            <p:cNvPr id="22" name="Freeform 22"/>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10"/>
              <a:stretch>
                <a:fillRect t="-173" b="-176"/>
              </a:stretch>
            </a:blipFill>
          </p:spPr>
          <p:txBody>
            <a:bodyPr/>
            <a:lstStyle/>
            <a:p>
              <a:endParaRPr lang="en-GB"/>
            </a:p>
          </p:txBody>
        </p:sp>
      </p:grpSp>
      <p:grpSp>
        <p:nvGrpSpPr>
          <p:cNvPr id="23" name="Group 23"/>
          <p:cNvGrpSpPr/>
          <p:nvPr/>
        </p:nvGrpSpPr>
        <p:grpSpPr>
          <a:xfrm>
            <a:off x="5894101" y="9749061"/>
            <a:ext cx="7079663" cy="1075878"/>
            <a:chOff x="0" y="0"/>
            <a:chExt cx="9439551" cy="1434504"/>
          </a:xfrm>
        </p:grpSpPr>
        <p:sp>
          <p:nvSpPr>
            <p:cNvPr id="24" name="Freeform 24"/>
            <p:cNvSpPr/>
            <p:nvPr/>
          </p:nvSpPr>
          <p:spPr>
            <a:xfrm>
              <a:off x="0" y="0"/>
              <a:ext cx="9439529" cy="1434465"/>
            </a:xfrm>
            <a:custGeom>
              <a:avLst/>
              <a:gdLst/>
              <a:ahLst/>
              <a:cxnLst/>
              <a:rect l="l" t="t" r="r" b="b"/>
              <a:pathLst>
                <a:path w="9439529" h="1434465">
                  <a:moveTo>
                    <a:pt x="0" y="0"/>
                  </a:moveTo>
                  <a:lnTo>
                    <a:pt x="9439529" y="0"/>
                  </a:lnTo>
                  <a:lnTo>
                    <a:pt x="9439529" y="1434465"/>
                  </a:lnTo>
                  <a:lnTo>
                    <a:pt x="0" y="1434465"/>
                  </a:lnTo>
                  <a:lnTo>
                    <a:pt x="0" y="0"/>
                  </a:lnTo>
                  <a:close/>
                </a:path>
              </a:pathLst>
            </a:custGeom>
            <a:blipFill>
              <a:blip r:embed="rId11"/>
              <a:stretch>
                <a:fillRect t="-54" b="-56"/>
              </a:stretch>
            </a:blipFill>
          </p:spPr>
          <p:txBody>
            <a:bodyPr/>
            <a:lstStyle/>
            <a:p>
              <a:endParaRPr lang="en-GB"/>
            </a:p>
          </p:txBody>
        </p:sp>
      </p:grpSp>
      <p:grpSp>
        <p:nvGrpSpPr>
          <p:cNvPr id="25" name="Group 25"/>
          <p:cNvGrpSpPr/>
          <p:nvPr/>
        </p:nvGrpSpPr>
        <p:grpSpPr>
          <a:xfrm rot="-1100276">
            <a:off x="15262307" y="6737703"/>
            <a:ext cx="2354581" cy="2055865"/>
            <a:chOff x="0" y="0"/>
            <a:chExt cx="3139441" cy="2741153"/>
          </a:xfrm>
        </p:grpSpPr>
        <p:sp>
          <p:nvSpPr>
            <p:cNvPr id="26" name="Freeform 26"/>
            <p:cNvSpPr/>
            <p:nvPr/>
          </p:nvSpPr>
          <p:spPr>
            <a:xfrm>
              <a:off x="0" y="0"/>
              <a:ext cx="3139440" cy="2741168"/>
            </a:xfrm>
            <a:custGeom>
              <a:avLst/>
              <a:gdLst/>
              <a:ahLst/>
              <a:cxnLst/>
              <a:rect l="l" t="t" r="r" b="b"/>
              <a:pathLst>
                <a:path w="3139440" h="2741168">
                  <a:moveTo>
                    <a:pt x="0" y="0"/>
                  </a:moveTo>
                  <a:lnTo>
                    <a:pt x="3139440" y="0"/>
                  </a:lnTo>
                  <a:lnTo>
                    <a:pt x="3139440" y="2741168"/>
                  </a:lnTo>
                  <a:lnTo>
                    <a:pt x="0" y="2741168"/>
                  </a:lnTo>
                  <a:lnTo>
                    <a:pt x="0" y="0"/>
                  </a:lnTo>
                  <a:close/>
                </a:path>
              </a:pathLst>
            </a:custGeom>
            <a:blipFill>
              <a:blip r:embed="rId12"/>
              <a:stretch>
                <a:fillRect l="-26" r="-26"/>
              </a:stretch>
            </a:blipFill>
          </p:spPr>
          <p:txBody>
            <a:bodyPr/>
            <a:lstStyle/>
            <a:p>
              <a:endParaRPr lang="en-GB"/>
            </a:p>
          </p:txBody>
        </p:sp>
      </p:grpSp>
      <p:sp>
        <p:nvSpPr>
          <p:cNvPr id="27" name="TextBox 27"/>
          <p:cNvSpPr txBox="1"/>
          <p:nvPr/>
        </p:nvSpPr>
        <p:spPr>
          <a:xfrm>
            <a:off x="1673127" y="3901729"/>
            <a:ext cx="9088731" cy="3725379"/>
          </a:xfrm>
          <a:prstGeom prst="rect">
            <a:avLst/>
          </a:prstGeom>
        </p:spPr>
        <p:txBody>
          <a:bodyPr lIns="0" tIns="0" rIns="0" bIns="0" rtlCol="0" anchor="t">
            <a:spAutoFit/>
          </a:bodyPr>
          <a:lstStyle/>
          <a:p>
            <a:pPr marL="377826" lvl="1" algn="just">
              <a:lnSpc>
                <a:spcPts val="4900"/>
              </a:lnSpc>
            </a:pPr>
            <a:r>
              <a:rPr lang="en-US" sz="3500">
                <a:solidFill>
                  <a:srgbClr val="764A49"/>
                </a:solidFill>
                <a:latin typeface="Roboto Condensed"/>
              </a:rPr>
              <a:t>(?) Phân tích tác phẩm văn học là làm rõ nét đặc sắc về nội dung và hình thức nghệ thuật của tác phẩm.</a:t>
            </a:r>
          </a:p>
          <a:p>
            <a:pPr marL="755651" lvl="1" indent="-377825" algn="just">
              <a:lnSpc>
                <a:spcPts val="4900"/>
              </a:lnSpc>
              <a:buFont typeface="Arial"/>
              <a:buChar char="•"/>
            </a:pPr>
            <a:r>
              <a:rPr lang="en-US" sz="3500" b="1">
                <a:solidFill>
                  <a:srgbClr val="764A49"/>
                </a:solidFill>
                <a:latin typeface="Roboto Condensed"/>
              </a:rPr>
              <a:t>Dựa vào tri thức được học về thơ song thất lục bát (STLB), theo em, để phân tích một tác phẩm thơ STLB, em sẽ trình bày những nội dung nào?</a:t>
            </a:r>
          </a:p>
        </p:txBody>
      </p:sp>
      <p:sp>
        <p:nvSpPr>
          <p:cNvPr id="28" name="TextBox 28"/>
          <p:cNvSpPr txBox="1"/>
          <p:nvPr/>
        </p:nvSpPr>
        <p:spPr>
          <a:xfrm>
            <a:off x="2790342" y="2278512"/>
            <a:ext cx="8136344" cy="1194410"/>
          </a:xfrm>
          <a:prstGeom prst="rect">
            <a:avLst/>
          </a:prstGeom>
        </p:spPr>
        <p:txBody>
          <a:bodyPr lIns="0" tIns="0" rIns="0" bIns="0" rtlCol="0" anchor="t">
            <a:spAutoFit/>
          </a:bodyPr>
          <a:lstStyle/>
          <a:p>
            <a:pPr algn="l">
              <a:lnSpc>
                <a:spcPts val="8579"/>
              </a:lnSpc>
            </a:pPr>
            <a:r>
              <a:rPr lang="en-US" sz="7799">
                <a:solidFill>
                  <a:srgbClr val="764A49"/>
                </a:solidFill>
                <a:latin typeface="#9Slide07 Crocante"/>
              </a:rPr>
              <a:t>Cùng tư duy</a:t>
            </a: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443688" y="2325270"/>
            <a:ext cx="17461545" cy="6326077"/>
            <a:chOff x="0" y="0"/>
            <a:chExt cx="4598925" cy="1666127"/>
          </a:xfrm>
        </p:grpSpPr>
        <p:sp>
          <p:nvSpPr>
            <p:cNvPr id="3" name="Freeform 3"/>
            <p:cNvSpPr/>
            <p:nvPr/>
          </p:nvSpPr>
          <p:spPr>
            <a:xfrm>
              <a:off x="0" y="0"/>
              <a:ext cx="4598925" cy="1666127"/>
            </a:xfrm>
            <a:custGeom>
              <a:avLst/>
              <a:gdLst/>
              <a:ahLst/>
              <a:cxnLst/>
              <a:rect l="l" t="t" r="r" b="b"/>
              <a:pathLst>
                <a:path w="4598925" h="1666127">
                  <a:moveTo>
                    <a:pt x="22612" y="0"/>
                  </a:moveTo>
                  <a:lnTo>
                    <a:pt x="4576314" y="0"/>
                  </a:lnTo>
                  <a:cubicBezTo>
                    <a:pt x="4588802" y="0"/>
                    <a:pt x="4598925" y="10124"/>
                    <a:pt x="4598925" y="22612"/>
                  </a:cubicBezTo>
                  <a:lnTo>
                    <a:pt x="4598925" y="1643516"/>
                  </a:lnTo>
                  <a:cubicBezTo>
                    <a:pt x="4598925" y="1656004"/>
                    <a:pt x="4588802" y="1666127"/>
                    <a:pt x="4576314" y="1666127"/>
                  </a:cubicBezTo>
                  <a:lnTo>
                    <a:pt x="22612" y="1666127"/>
                  </a:lnTo>
                  <a:cubicBezTo>
                    <a:pt x="10124" y="1666127"/>
                    <a:pt x="0" y="1656004"/>
                    <a:pt x="0" y="1643516"/>
                  </a:cubicBezTo>
                  <a:lnTo>
                    <a:pt x="0" y="22612"/>
                  </a:lnTo>
                  <a:cubicBezTo>
                    <a:pt x="0" y="10124"/>
                    <a:pt x="10124" y="0"/>
                    <a:pt x="22612" y="0"/>
                  </a:cubicBezTo>
                  <a:close/>
                </a:path>
              </a:pathLst>
            </a:custGeom>
            <a:solidFill>
              <a:srgbClr val="FFFFFF"/>
            </a:solidFill>
          </p:spPr>
          <p:txBody>
            <a:bodyPr/>
            <a:lstStyle/>
            <a:p>
              <a:endParaRPr lang="en-GB"/>
            </a:p>
          </p:txBody>
        </p:sp>
        <p:sp>
          <p:nvSpPr>
            <p:cNvPr id="4" name="TextBox 4"/>
            <p:cNvSpPr txBox="1"/>
            <p:nvPr/>
          </p:nvSpPr>
          <p:spPr>
            <a:xfrm>
              <a:off x="0" y="-47625"/>
              <a:ext cx="4598925" cy="171375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29765" y="7691233"/>
            <a:ext cx="7543345" cy="3377882"/>
            <a:chOff x="0" y="0"/>
            <a:chExt cx="10057793" cy="4503843"/>
          </a:xfrm>
        </p:grpSpPr>
        <p:sp>
          <p:nvSpPr>
            <p:cNvPr id="6" name="Freeform 6"/>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7" name="Group 7"/>
          <p:cNvGrpSpPr/>
          <p:nvPr/>
        </p:nvGrpSpPr>
        <p:grpSpPr>
          <a:xfrm rot="-633175">
            <a:off x="-2672919" y="-455715"/>
            <a:ext cx="7362656" cy="1224042"/>
            <a:chOff x="0" y="0"/>
            <a:chExt cx="9816875" cy="1632056"/>
          </a:xfrm>
        </p:grpSpPr>
        <p:sp>
          <p:nvSpPr>
            <p:cNvPr id="8" name="Freeform 8"/>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9" name="Group 9"/>
          <p:cNvGrpSpPr/>
          <p:nvPr/>
        </p:nvGrpSpPr>
        <p:grpSpPr>
          <a:xfrm>
            <a:off x="-1487600" y="6914031"/>
            <a:ext cx="3862576" cy="1737316"/>
            <a:chOff x="0" y="0"/>
            <a:chExt cx="5150101" cy="2316421"/>
          </a:xfrm>
        </p:grpSpPr>
        <p:sp>
          <p:nvSpPr>
            <p:cNvPr id="10" name="Freeform 10"/>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11" name="Group 11"/>
          <p:cNvGrpSpPr/>
          <p:nvPr/>
        </p:nvGrpSpPr>
        <p:grpSpPr>
          <a:xfrm rot="-277030">
            <a:off x="16003926" y="307918"/>
            <a:ext cx="2004049" cy="2248582"/>
            <a:chOff x="0" y="0"/>
            <a:chExt cx="2672065" cy="2998109"/>
          </a:xfrm>
        </p:grpSpPr>
        <p:sp>
          <p:nvSpPr>
            <p:cNvPr id="12" name="Freeform 12"/>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3" name="Group 13"/>
          <p:cNvGrpSpPr/>
          <p:nvPr/>
        </p:nvGrpSpPr>
        <p:grpSpPr>
          <a:xfrm rot="-1079441">
            <a:off x="16773839" y="1978558"/>
            <a:ext cx="1244730" cy="693423"/>
            <a:chOff x="0" y="0"/>
            <a:chExt cx="1659640" cy="924564"/>
          </a:xfrm>
        </p:grpSpPr>
        <p:sp>
          <p:nvSpPr>
            <p:cNvPr id="14" name="Freeform 14"/>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5" name="TextBox 15"/>
          <p:cNvSpPr txBox="1"/>
          <p:nvPr/>
        </p:nvSpPr>
        <p:spPr>
          <a:xfrm>
            <a:off x="6084815" y="4105419"/>
            <a:ext cx="10289900" cy="2152650"/>
          </a:xfrm>
          <a:prstGeom prst="rect">
            <a:avLst/>
          </a:prstGeom>
        </p:spPr>
        <p:txBody>
          <a:bodyPr lIns="0" tIns="0" rIns="0" bIns="0" rtlCol="0" anchor="t">
            <a:spAutoFit/>
          </a:bodyPr>
          <a:lstStyle/>
          <a:p>
            <a:pPr marL="755651" lvl="1" indent="-377825" algn="just">
              <a:lnSpc>
                <a:spcPts val="4200"/>
              </a:lnSpc>
              <a:buFont typeface="Arial"/>
              <a:buChar char="•"/>
            </a:pPr>
            <a:r>
              <a:rPr lang="en-US" sz="3500">
                <a:solidFill>
                  <a:srgbClr val="764A49"/>
                </a:solidFill>
                <a:latin typeface="Roboto Condensed Bold"/>
              </a:rPr>
              <a:t>Mục đích: </a:t>
            </a:r>
            <a:r>
              <a:rPr lang="en-US" sz="3500">
                <a:solidFill>
                  <a:srgbClr val="764A49"/>
                </a:solidFill>
                <a:latin typeface="Roboto Condensed"/>
              </a:rPr>
              <a:t>Bày tỏ quan điểm cá nhân về cái hay, cái đẹp về nội dung và nghệ thuật của bài thơ </a:t>
            </a:r>
            <a:r>
              <a:rPr lang="en-US" sz="3500">
                <a:solidFill>
                  <a:srgbClr val="764A49"/>
                </a:solidFill>
                <a:latin typeface="Roboto Condensed Italics"/>
              </a:rPr>
              <a:t>Trưa vắng</a:t>
            </a:r>
            <a:r>
              <a:rPr lang="en-US" sz="3500">
                <a:solidFill>
                  <a:srgbClr val="764A49"/>
                </a:solidFill>
                <a:latin typeface="Roboto Condensed"/>
              </a:rPr>
              <a:t>.</a:t>
            </a:r>
          </a:p>
          <a:p>
            <a:pPr marL="755651" lvl="1" indent="-377825" algn="just">
              <a:lnSpc>
                <a:spcPts val="4200"/>
              </a:lnSpc>
              <a:buFont typeface="Arial"/>
              <a:buChar char="•"/>
            </a:pPr>
            <a:r>
              <a:rPr lang="en-US" sz="3500">
                <a:solidFill>
                  <a:srgbClr val="764A49"/>
                </a:solidFill>
                <a:latin typeface="Roboto Condensed"/>
              </a:rPr>
              <a:t>MB: Giới thiệu ngắn gọn về bài thơ, tác giả; nêu ý kiến chung về bài thơ</a:t>
            </a:r>
          </a:p>
        </p:txBody>
      </p:sp>
      <p:sp>
        <p:nvSpPr>
          <p:cNvPr id="16" name="TextBox 16"/>
          <p:cNvSpPr txBox="1"/>
          <p:nvPr/>
        </p:nvSpPr>
        <p:spPr>
          <a:xfrm>
            <a:off x="413228" y="825410"/>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PHÂN TÍCH MẪU</a:t>
            </a:r>
          </a:p>
        </p:txBody>
      </p:sp>
      <p:sp>
        <p:nvSpPr>
          <p:cNvPr id="17" name="TextBox 17"/>
          <p:cNvSpPr txBox="1"/>
          <p:nvPr/>
        </p:nvSpPr>
        <p:spPr>
          <a:xfrm>
            <a:off x="1028700" y="2633512"/>
            <a:ext cx="15020207" cy="828675"/>
          </a:xfrm>
          <a:prstGeom prst="rect">
            <a:avLst/>
          </a:prstGeom>
        </p:spPr>
        <p:txBody>
          <a:bodyPr lIns="0" tIns="0" rIns="0" bIns="0" rtlCol="0" anchor="t">
            <a:spAutoFit/>
          </a:bodyPr>
          <a:lstStyle/>
          <a:p>
            <a:pPr algn="ctr">
              <a:lnSpc>
                <a:spcPts val="6599"/>
              </a:lnSpc>
            </a:pPr>
            <a:r>
              <a:rPr lang="en-US" sz="5499">
                <a:solidFill>
                  <a:srgbClr val="764A49"/>
                </a:solidFill>
                <a:latin typeface="#9Slide07 SVNUT Triumph Press"/>
              </a:rPr>
              <a:t>Phân tích bài viết tham khảo:</a:t>
            </a:r>
          </a:p>
        </p:txBody>
      </p:sp>
      <p:sp>
        <p:nvSpPr>
          <p:cNvPr id="18" name="TextBox 18"/>
          <p:cNvSpPr txBox="1"/>
          <p:nvPr/>
        </p:nvSpPr>
        <p:spPr>
          <a:xfrm>
            <a:off x="718853" y="4105419"/>
            <a:ext cx="4952390" cy="2686050"/>
          </a:xfrm>
          <a:prstGeom prst="rect">
            <a:avLst/>
          </a:prstGeom>
        </p:spPr>
        <p:txBody>
          <a:bodyPr lIns="0" tIns="0" rIns="0" bIns="0" rtlCol="0" anchor="t">
            <a:spAutoFit/>
          </a:bodyPr>
          <a:lstStyle/>
          <a:p>
            <a:pPr marL="755651" lvl="1" indent="-377825" algn="just">
              <a:lnSpc>
                <a:spcPts val="4200"/>
              </a:lnSpc>
              <a:buFont typeface="Arial"/>
              <a:buChar char="•"/>
            </a:pPr>
            <a:r>
              <a:rPr lang="en-US" sz="3500">
                <a:solidFill>
                  <a:srgbClr val="70422C"/>
                </a:solidFill>
                <a:latin typeface="Roboto Condensed Bold"/>
              </a:rPr>
              <a:t>Tác giả có mục đích gì khi viết văn bản này?</a:t>
            </a:r>
          </a:p>
          <a:p>
            <a:pPr marL="755651" lvl="1" indent="-377825" algn="just">
              <a:lnSpc>
                <a:spcPts val="4200"/>
              </a:lnSpc>
              <a:buFont typeface="Arial"/>
              <a:buChar char="•"/>
            </a:pPr>
            <a:r>
              <a:rPr lang="en-US" sz="3500">
                <a:solidFill>
                  <a:srgbClr val="70422C"/>
                </a:solidFill>
                <a:latin typeface="Roboto Condensed Bold"/>
              </a:rPr>
              <a:t>Nội dung của mở bài là gì?</a:t>
            </a:r>
          </a:p>
          <a:p>
            <a:pPr algn="just">
              <a:lnSpc>
                <a:spcPts val="4200"/>
              </a:lnSpc>
            </a:pPr>
            <a:endParaRPr lang="en-US" sz="3500">
              <a:solidFill>
                <a:srgbClr val="70422C"/>
              </a:solidFill>
              <a:latin typeface="Roboto Condensed Bold"/>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443688" y="1803285"/>
            <a:ext cx="17461545" cy="8014497"/>
            <a:chOff x="0" y="0"/>
            <a:chExt cx="4598925" cy="2110814"/>
          </a:xfrm>
        </p:grpSpPr>
        <p:sp>
          <p:nvSpPr>
            <p:cNvPr id="3" name="Freeform 3"/>
            <p:cNvSpPr/>
            <p:nvPr/>
          </p:nvSpPr>
          <p:spPr>
            <a:xfrm>
              <a:off x="0" y="0"/>
              <a:ext cx="4598925" cy="2110814"/>
            </a:xfrm>
            <a:custGeom>
              <a:avLst/>
              <a:gdLst/>
              <a:ahLst/>
              <a:cxnLst/>
              <a:rect l="l" t="t" r="r" b="b"/>
              <a:pathLst>
                <a:path w="4598925" h="2110814">
                  <a:moveTo>
                    <a:pt x="22612" y="0"/>
                  </a:moveTo>
                  <a:lnTo>
                    <a:pt x="4576314" y="0"/>
                  </a:lnTo>
                  <a:cubicBezTo>
                    <a:pt x="4588802" y="0"/>
                    <a:pt x="4598925" y="10124"/>
                    <a:pt x="4598925" y="22612"/>
                  </a:cubicBezTo>
                  <a:lnTo>
                    <a:pt x="4598925" y="2088202"/>
                  </a:lnTo>
                  <a:cubicBezTo>
                    <a:pt x="4598925" y="2100690"/>
                    <a:pt x="4588802" y="2110814"/>
                    <a:pt x="4576314" y="2110814"/>
                  </a:cubicBezTo>
                  <a:lnTo>
                    <a:pt x="22612" y="2110814"/>
                  </a:lnTo>
                  <a:cubicBezTo>
                    <a:pt x="10124" y="2110814"/>
                    <a:pt x="0" y="2100690"/>
                    <a:pt x="0" y="2088202"/>
                  </a:cubicBezTo>
                  <a:lnTo>
                    <a:pt x="0" y="22612"/>
                  </a:lnTo>
                  <a:cubicBezTo>
                    <a:pt x="0" y="10124"/>
                    <a:pt x="10124" y="0"/>
                    <a:pt x="22612" y="0"/>
                  </a:cubicBezTo>
                  <a:close/>
                </a:path>
              </a:pathLst>
            </a:custGeom>
            <a:solidFill>
              <a:srgbClr val="FFFFFF"/>
            </a:solidFill>
          </p:spPr>
          <p:txBody>
            <a:bodyPr/>
            <a:lstStyle/>
            <a:p>
              <a:endParaRPr lang="en-GB"/>
            </a:p>
          </p:txBody>
        </p:sp>
        <p:sp>
          <p:nvSpPr>
            <p:cNvPr id="4" name="TextBox 4"/>
            <p:cNvSpPr txBox="1"/>
            <p:nvPr/>
          </p:nvSpPr>
          <p:spPr>
            <a:xfrm>
              <a:off x="0" y="-47625"/>
              <a:ext cx="4598925" cy="215843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29765" y="7691233"/>
            <a:ext cx="7543345" cy="3377882"/>
            <a:chOff x="0" y="0"/>
            <a:chExt cx="10057793" cy="4503843"/>
          </a:xfrm>
        </p:grpSpPr>
        <p:sp>
          <p:nvSpPr>
            <p:cNvPr id="6" name="Freeform 6"/>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7" name="Group 7"/>
          <p:cNvGrpSpPr/>
          <p:nvPr/>
        </p:nvGrpSpPr>
        <p:grpSpPr>
          <a:xfrm rot="-633175">
            <a:off x="-2672919" y="-455715"/>
            <a:ext cx="7362656" cy="1224042"/>
            <a:chOff x="0" y="0"/>
            <a:chExt cx="9816875" cy="1632056"/>
          </a:xfrm>
        </p:grpSpPr>
        <p:sp>
          <p:nvSpPr>
            <p:cNvPr id="8" name="Freeform 8"/>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9" name="Group 9"/>
          <p:cNvGrpSpPr/>
          <p:nvPr/>
        </p:nvGrpSpPr>
        <p:grpSpPr>
          <a:xfrm>
            <a:off x="-1931288" y="8549684"/>
            <a:ext cx="3862576" cy="1737316"/>
            <a:chOff x="0" y="0"/>
            <a:chExt cx="5150101" cy="2316421"/>
          </a:xfrm>
        </p:grpSpPr>
        <p:sp>
          <p:nvSpPr>
            <p:cNvPr id="10" name="Freeform 10"/>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11" name="Group 11"/>
          <p:cNvGrpSpPr/>
          <p:nvPr/>
        </p:nvGrpSpPr>
        <p:grpSpPr>
          <a:xfrm rot="-277030">
            <a:off x="16003926" y="307918"/>
            <a:ext cx="2004049" cy="2248582"/>
            <a:chOff x="0" y="0"/>
            <a:chExt cx="2672065" cy="2998109"/>
          </a:xfrm>
        </p:grpSpPr>
        <p:sp>
          <p:nvSpPr>
            <p:cNvPr id="12" name="Freeform 12"/>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3" name="Group 13"/>
          <p:cNvGrpSpPr/>
          <p:nvPr/>
        </p:nvGrpSpPr>
        <p:grpSpPr>
          <a:xfrm rot="-1079441">
            <a:off x="16773839" y="1978558"/>
            <a:ext cx="1244730" cy="693423"/>
            <a:chOff x="0" y="0"/>
            <a:chExt cx="1659640" cy="924564"/>
          </a:xfrm>
        </p:grpSpPr>
        <p:sp>
          <p:nvSpPr>
            <p:cNvPr id="14" name="Freeform 14"/>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5" name="TextBox 15"/>
          <p:cNvSpPr txBox="1"/>
          <p:nvPr/>
        </p:nvSpPr>
        <p:spPr>
          <a:xfrm>
            <a:off x="4739559" y="3225846"/>
            <a:ext cx="12255525" cy="6113853"/>
          </a:xfrm>
          <a:prstGeom prst="rect">
            <a:avLst/>
          </a:prstGeom>
        </p:spPr>
        <p:txBody>
          <a:bodyPr lIns="0" tIns="0" rIns="0" bIns="0" rtlCol="0" anchor="t">
            <a:spAutoFit/>
          </a:bodyPr>
          <a:lstStyle/>
          <a:p>
            <a:pPr algn="just">
              <a:lnSpc>
                <a:spcPts val="4795"/>
              </a:lnSpc>
            </a:pPr>
            <a:r>
              <a:rPr lang="en-US" sz="3500">
                <a:solidFill>
                  <a:srgbClr val="764A49"/>
                </a:solidFill>
                <a:latin typeface="Roboto Condensed Bold"/>
              </a:rPr>
              <a:t>TB gồm 3 nội dung quan trọng:</a:t>
            </a:r>
          </a:p>
          <a:p>
            <a:pPr algn="just">
              <a:lnSpc>
                <a:spcPts val="4795"/>
              </a:lnSpc>
            </a:pPr>
            <a:r>
              <a:rPr lang="en-US" sz="3500">
                <a:solidFill>
                  <a:srgbClr val="764A49"/>
                </a:solidFill>
                <a:latin typeface="Roboto Condensed"/>
              </a:rPr>
              <a:t>1 -</a:t>
            </a:r>
            <a:r>
              <a:rPr lang="en-US" sz="3500">
                <a:solidFill>
                  <a:srgbClr val="764A49"/>
                </a:solidFill>
                <a:latin typeface="Roboto Condensed Bold Italics"/>
              </a:rPr>
              <a:t> Phân tích nội dung làm rõ chủ đề của bài thơ.</a:t>
            </a:r>
          </a:p>
          <a:p>
            <a:pPr algn="just">
              <a:lnSpc>
                <a:spcPts val="4795"/>
              </a:lnSpc>
            </a:pPr>
            <a:r>
              <a:rPr lang="en-US" sz="3500">
                <a:solidFill>
                  <a:srgbClr val="764A49"/>
                </a:solidFill>
                <a:latin typeface="Roboto Condensed"/>
              </a:rPr>
              <a:t>+ </a:t>
            </a:r>
            <a:r>
              <a:rPr lang="en-US" sz="3500">
                <a:solidFill>
                  <a:srgbClr val="764A49"/>
                </a:solidFill>
                <a:latin typeface="Roboto Condensed Italics"/>
              </a:rPr>
              <a:t>Đó là câu chuyện của “hồn tôi” được nhà thơ kể lại, một thế giới ăm ắp những kỉ niệm, những xúc cảm thân thương.</a:t>
            </a:r>
          </a:p>
          <a:p>
            <a:pPr algn="just">
              <a:lnSpc>
                <a:spcPts val="4795"/>
              </a:lnSpc>
            </a:pPr>
            <a:r>
              <a:rPr lang="en-US" sz="3500">
                <a:solidFill>
                  <a:srgbClr val="764A49"/>
                </a:solidFill>
                <a:latin typeface="Roboto Condensed Italics"/>
              </a:rPr>
              <a:t>+Trong thế giới của kí ức ấy … say sưa.</a:t>
            </a:r>
          </a:p>
          <a:p>
            <a:pPr algn="just">
              <a:lnSpc>
                <a:spcPts val="4795"/>
              </a:lnSpc>
            </a:pPr>
            <a:r>
              <a:rPr lang="en-US" sz="3500">
                <a:solidFill>
                  <a:srgbClr val="764A49"/>
                </a:solidFill>
                <a:latin typeface="Roboto Condensed"/>
              </a:rPr>
              <a:t>+</a:t>
            </a:r>
            <a:r>
              <a:rPr lang="en-US" sz="3500">
                <a:solidFill>
                  <a:srgbClr val="764A49"/>
                </a:solidFill>
                <a:latin typeface="Roboto Condensed Italics"/>
              </a:rPr>
              <a:t>Những năm tháng … cuộc đời quá đẹp.</a:t>
            </a:r>
          </a:p>
          <a:p>
            <a:pPr algn="just">
              <a:lnSpc>
                <a:spcPts val="4795"/>
              </a:lnSpc>
            </a:pPr>
            <a:r>
              <a:rPr lang="en-US" sz="3500" b="1">
                <a:solidFill>
                  <a:srgbClr val="764A49"/>
                </a:solidFill>
                <a:latin typeface="Roboto Condensed"/>
              </a:rPr>
              <a:t>2 </a:t>
            </a:r>
            <a:r>
              <a:rPr lang="en-US" sz="3500">
                <a:solidFill>
                  <a:srgbClr val="764A49"/>
                </a:solidFill>
                <a:latin typeface="Roboto Condensed"/>
              </a:rPr>
              <a:t>- </a:t>
            </a:r>
            <a:r>
              <a:rPr lang="en-US" sz="3500">
                <a:solidFill>
                  <a:srgbClr val="764A49"/>
                </a:solidFill>
                <a:latin typeface="Roboto Condensed Bold Italics"/>
              </a:rPr>
              <a:t>Phân tích một số nét đặc sắc về hình thức nghệ thuật của bài thơ</a:t>
            </a:r>
            <a:r>
              <a:rPr lang="en-US" sz="3500">
                <a:solidFill>
                  <a:srgbClr val="764A49"/>
                </a:solidFill>
                <a:latin typeface="Roboto Condensed"/>
              </a:rPr>
              <a:t>.</a:t>
            </a:r>
          </a:p>
          <a:p>
            <a:pPr algn="just">
              <a:lnSpc>
                <a:spcPts val="4795"/>
              </a:lnSpc>
            </a:pPr>
            <a:r>
              <a:rPr lang="en-US" sz="3500">
                <a:solidFill>
                  <a:srgbClr val="764A49"/>
                </a:solidFill>
                <a:latin typeface="Roboto Condensed Italics"/>
              </a:rPr>
              <a:t>Những câu thơ song thất lục bát … sống động trước mắt.</a:t>
            </a:r>
          </a:p>
          <a:p>
            <a:pPr algn="just">
              <a:lnSpc>
                <a:spcPts val="4795"/>
              </a:lnSpc>
            </a:pPr>
            <a:r>
              <a:rPr lang="en-US" sz="3500">
                <a:solidFill>
                  <a:srgbClr val="764A49"/>
                </a:solidFill>
                <a:latin typeface="Roboto Condensed Bold"/>
              </a:rPr>
              <a:t>3 - Liên hệ mở rộng</a:t>
            </a:r>
          </a:p>
          <a:p>
            <a:pPr algn="just">
              <a:lnSpc>
                <a:spcPts val="4795"/>
              </a:lnSpc>
            </a:pPr>
            <a:r>
              <a:rPr lang="en-US" sz="3500">
                <a:solidFill>
                  <a:srgbClr val="764A49"/>
                </a:solidFill>
                <a:latin typeface="Roboto Condensed Italics"/>
              </a:rPr>
              <a:t>Người yêu thơ … Tố Hữu</a:t>
            </a:r>
            <a:r>
              <a:rPr lang="en-US" sz="3500">
                <a:solidFill>
                  <a:srgbClr val="764A49"/>
                </a:solidFill>
                <a:latin typeface="Roboto Condensed"/>
              </a:rPr>
              <a:t>.</a:t>
            </a:r>
          </a:p>
        </p:txBody>
      </p:sp>
      <p:sp>
        <p:nvSpPr>
          <p:cNvPr id="16" name="TextBox 16"/>
          <p:cNvSpPr txBox="1"/>
          <p:nvPr/>
        </p:nvSpPr>
        <p:spPr>
          <a:xfrm>
            <a:off x="443688" y="578159"/>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PHÂN TÍCH MẪU</a:t>
            </a:r>
          </a:p>
        </p:txBody>
      </p:sp>
      <p:sp>
        <p:nvSpPr>
          <p:cNvPr id="17" name="TextBox 17"/>
          <p:cNvSpPr txBox="1"/>
          <p:nvPr/>
        </p:nvSpPr>
        <p:spPr>
          <a:xfrm>
            <a:off x="1008409" y="2095644"/>
            <a:ext cx="15020207" cy="828675"/>
          </a:xfrm>
          <a:prstGeom prst="rect">
            <a:avLst/>
          </a:prstGeom>
        </p:spPr>
        <p:txBody>
          <a:bodyPr lIns="0" tIns="0" rIns="0" bIns="0" rtlCol="0" anchor="t">
            <a:spAutoFit/>
          </a:bodyPr>
          <a:lstStyle/>
          <a:p>
            <a:pPr algn="ctr">
              <a:lnSpc>
                <a:spcPts val="6599"/>
              </a:lnSpc>
            </a:pPr>
            <a:r>
              <a:rPr lang="en-US" sz="5499">
                <a:solidFill>
                  <a:srgbClr val="764A49"/>
                </a:solidFill>
                <a:latin typeface="#9Slide07 SVNUT Triumph Press"/>
              </a:rPr>
              <a:t>Phân tích bài viết tham khảo:</a:t>
            </a:r>
          </a:p>
        </p:txBody>
      </p:sp>
      <p:sp>
        <p:nvSpPr>
          <p:cNvPr id="18" name="TextBox 18"/>
          <p:cNvSpPr txBox="1"/>
          <p:nvPr/>
        </p:nvSpPr>
        <p:spPr>
          <a:xfrm>
            <a:off x="443688" y="3475871"/>
            <a:ext cx="3739051" cy="4819650"/>
          </a:xfrm>
          <a:prstGeom prst="rect">
            <a:avLst/>
          </a:prstGeom>
        </p:spPr>
        <p:txBody>
          <a:bodyPr lIns="0" tIns="0" rIns="0" bIns="0" rtlCol="0" anchor="t">
            <a:spAutoFit/>
          </a:bodyPr>
          <a:lstStyle/>
          <a:p>
            <a:pPr marL="755651" lvl="1" indent="-377825" algn="just">
              <a:lnSpc>
                <a:spcPts val="4200"/>
              </a:lnSpc>
              <a:buFont typeface="Arial"/>
              <a:buChar char="•"/>
            </a:pPr>
            <a:r>
              <a:rPr lang="en-US" sz="3500">
                <a:solidFill>
                  <a:srgbClr val="70422C"/>
                </a:solidFill>
                <a:latin typeface="Roboto Condensed Bold"/>
              </a:rPr>
              <a:t>Phần thân bài trình bày những nội dung gì?</a:t>
            </a:r>
          </a:p>
          <a:p>
            <a:pPr marL="755651" lvl="1" indent="-377825" algn="just">
              <a:lnSpc>
                <a:spcPts val="4200"/>
              </a:lnSpc>
              <a:buFont typeface="Arial"/>
              <a:buChar char="•"/>
            </a:pPr>
            <a:r>
              <a:rPr lang="en-US" sz="3500">
                <a:solidFill>
                  <a:srgbClr val="70422C"/>
                </a:solidFill>
                <a:latin typeface="Roboto Condensed Bold"/>
              </a:rPr>
              <a:t>Xác định các câu văn mang luận điểm ứng với từng nội dung.</a:t>
            </a:r>
          </a:p>
          <a:p>
            <a:pPr algn="just">
              <a:lnSpc>
                <a:spcPts val="4200"/>
              </a:lnSpc>
            </a:pPr>
            <a:endParaRPr lang="en-US" sz="3500">
              <a:solidFill>
                <a:srgbClr val="70422C"/>
              </a:solidFill>
              <a:latin typeface="Roboto Condensed Bold"/>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443688" y="1432187"/>
            <a:ext cx="17461545" cy="8385595"/>
            <a:chOff x="0" y="0"/>
            <a:chExt cx="4598925" cy="2208552"/>
          </a:xfrm>
        </p:grpSpPr>
        <p:sp>
          <p:nvSpPr>
            <p:cNvPr id="3" name="Freeform 3"/>
            <p:cNvSpPr/>
            <p:nvPr/>
          </p:nvSpPr>
          <p:spPr>
            <a:xfrm>
              <a:off x="0" y="0"/>
              <a:ext cx="4598925" cy="2208552"/>
            </a:xfrm>
            <a:custGeom>
              <a:avLst/>
              <a:gdLst/>
              <a:ahLst/>
              <a:cxnLst/>
              <a:rect l="l" t="t" r="r" b="b"/>
              <a:pathLst>
                <a:path w="4598925" h="2208552">
                  <a:moveTo>
                    <a:pt x="22612" y="0"/>
                  </a:moveTo>
                  <a:lnTo>
                    <a:pt x="4576314" y="0"/>
                  </a:lnTo>
                  <a:cubicBezTo>
                    <a:pt x="4588802" y="0"/>
                    <a:pt x="4598925" y="10124"/>
                    <a:pt x="4598925" y="22612"/>
                  </a:cubicBezTo>
                  <a:lnTo>
                    <a:pt x="4598925" y="2185940"/>
                  </a:lnTo>
                  <a:cubicBezTo>
                    <a:pt x="4598925" y="2198428"/>
                    <a:pt x="4588802" y="2208552"/>
                    <a:pt x="4576314" y="2208552"/>
                  </a:cubicBezTo>
                  <a:lnTo>
                    <a:pt x="22612" y="2208552"/>
                  </a:lnTo>
                  <a:cubicBezTo>
                    <a:pt x="10124" y="2208552"/>
                    <a:pt x="0" y="2198428"/>
                    <a:pt x="0" y="2185940"/>
                  </a:cubicBezTo>
                  <a:lnTo>
                    <a:pt x="0" y="22612"/>
                  </a:lnTo>
                  <a:cubicBezTo>
                    <a:pt x="0" y="10124"/>
                    <a:pt x="10124" y="0"/>
                    <a:pt x="22612" y="0"/>
                  </a:cubicBezTo>
                  <a:close/>
                </a:path>
              </a:pathLst>
            </a:custGeom>
            <a:solidFill>
              <a:srgbClr val="FFFFFF"/>
            </a:solidFill>
          </p:spPr>
          <p:txBody>
            <a:bodyPr/>
            <a:lstStyle/>
            <a:p>
              <a:endParaRPr lang="en-GB"/>
            </a:p>
          </p:txBody>
        </p:sp>
        <p:sp>
          <p:nvSpPr>
            <p:cNvPr id="4" name="TextBox 4"/>
            <p:cNvSpPr txBox="1"/>
            <p:nvPr/>
          </p:nvSpPr>
          <p:spPr>
            <a:xfrm>
              <a:off x="0" y="-47625"/>
              <a:ext cx="4598925" cy="22561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56944" y="8128840"/>
            <a:ext cx="7543345" cy="3377882"/>
            <a:chOff x="0" y="0"/>
            <a:chExt cx="10057793" cy="4503843"/>
          </a:xfrm>
        </p:grpSpPr>
        <p:sp>
          <p:nvSpPr>
            <p:cNvPr id="6" name="Freeform 6"/>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7" name="Group 7"/>
          <p:cNvGrpSpPr/>
          <p:nvPr/>
        </p:nvGrpSpPr>
        <p:grpSpPr>
          <a:xfrm rot="-633175">
            <a:off x="-2672919" y="-455715"/>
            <a:ext cx="7362656" cy="1224042"/>
            <a:chOff x="0" y="0"/>
            <a:chExt cx="9816875" cy="1632056"/>
          </a:xfrm>
        </p:grpSpPr>
        <p:sp>
          <p:nvSpPr>
            <p:cNvPr id="8" name="Freeform 8"/>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9" name="Group 9"/>
          <p:cNvGrpSpPr/>
          <p:nvPr/>
        </p:nvGrpSpPr>
        <p:grpSpPr>
          <a:xfrm>
            <a:off x="-1931288" y="8549684"/>
            <a:ext cx="3862576" cy="1737316"/>
            <a:chOff x="0" y="0"/>
            <a:chExt cx="5150101" cy="2316421"/>
          </a:xfrm>
        </p:grpSpPr>
        <p:sp>
          <p:nvSpPr>
            <p:cNvPr id="10" name="Freeform 10"/>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11" name="Group 11"/>
          <p:cNvGrpSpPr/>
          <p:nvPr/>
        </p:nvGrpSpPr>
        <p:grpSpPr>
          <a:xfrm rot="-277030">
            <a:off x="16003926" y="307918"/>
            <a:ext cx="2004049" cy="2248582"/>
            <a:chOff x="0" y="0"/>
            <a:chExt cx="2672065" cy="2998109"/>
          </a:xfrm>
        </p:grpSpPr>
        <p:sp>
          <p:nvSpPr>
            <p:cNvPr id="12" name="Freeform 12"/>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3" name="Group 13"/>
          <p:cNvGrpSpPr/>
          <p:nvPr/>
        </p:nvGrpSpPr>
        <p:grpSpPr>
          <a:xfrm rot="-1079441">
            <a:off x="16773839" y="1978558"/>
            <a:ext cx="1244730" cy="693423"/>
            <a:chOff x="0" y="0"/>
            <a:chExt cx="1659640" cy="924564"/>
          </a:xfrm>
        </p:grpSpPr>
        <p:sp>
          <p:nvSpPr>
            <p:cNvPr id="14" name="Freeform 14"/>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5" name="TextBox 15"/>
          <p:cNvSpPr txBox="1"/>
          <p:nvPr/>
        </p:nvSpPr>
        <p:spPr>
          <a:xfrm>
            <a:off x="4739559" y="2857644"/>
            <a:ext cx="12255525" cy="7192011"/>
          </a:xfrm>
          <a:prstGeom prst="rect">
            <a:avLst/>
          </a:prstGeom>
        </p:spPr>
        <p:txBody>
          <a:bodyPr lIns="0" tIns="0" rIns="0" bIns="0" rtlCol="0" anchor="t">
            <a:spAutoFit/>
          </a:bodyPr>
          <a:lstStyle/>
          <a:p>
            <a:pPr algn="just">
              <a:lnSpc>
                <a:spcPts val="4795"/>
              </a:lnSpc>
            </a:pPr>
            <a:r>
              <a:rPr lang="en-US" sz="3500">
                <a:solidFill>
                  <a:srgbClr val="764A49"/>
                </a:solidFill>
                <a:latin typeface="Roboto Condensed Bold"/>
              </a:rPr>
              <a:t>- LĐ 1: Phân tích làm rõ chủ đề = phân tích các phần kế tiếp nhau theo bố cục</a:t>
            </a:r>
          </a:p>
          <a:p>
            <a:pPr marL="755651" lvl="1" indent="-377825" algn="just">
              <a:lnSpc>
                <a:spcPts val="4795"/>
              </a:lnSpc>
              <a:buFont typeface="Arial"/>
              <a:buChar char="•"/>
            </a:pPr>
            <a:r>
              <a:rPr lang="en-US" sz="3500">
                <a:solidFill>
                  <a:srgbClr val="764A49"/>
                </a:solidFill>
                <a:latin typeface="Roboto Condensed"/>
              </a:rPr>
              <a:t>Phân tích nguyên cớ khơi dòng cảm xúc</a:t>
            </a:r>
          </a:p>
          <a:p>
            <a:pPr marL="755651" lvl="1" indent="-377825" algn="just">
              <a:lnSpc>
                <a:spcPts val="4795"/>
              </a:lnSpc>
              <a:buFont typeface="Arial"/>
              <a:buChar char="•"/>
            </a:pPr>
            <a:r>
              <a:rPr lang="en-US" sz="3500">
                <a:solidFill>
                  <a:srgbClr val="764A49"/>
                </a:solidFill>
                <a:latin typeface="Roboto Condensed"/>
              </a:rPr>
              <a:t>Phân tích cảm nhận theo bố cục: những kỉ niệm của hồn tôi -&gt; kỉ niệm trong buổi trưa hè -&gt; động lực đi tới tương lai -&gt; cảm xúc khi đã bạc mái đầu -&gt; dấu ấn kỉ niệm xưa không phai mờ trong tâm trí.</a:t>
            </a:r>
          </a:p>
          <a:p>
            <a:pPr algn="just">
              <a:lnSpc>
                <a:spcPts val="4795"/>
              </a:lnSpc>
            </a:pPr>
            <a:r>
              <a:rPr lang="en-US" sz="3500">
                <a:solidFill>
                  <a:srgbClr val="764A49"/>
                </a:solidFill>
                <a:latin typeface="Roboto Condensed Bold"/>
              </a:rPr>
              <a:t>- LĐ 2: Phân tích một số nét đặc sắc về nghệ thuật</a:t>
            </a:r>
          </a:p>
          <a:p>
            <a:pPr marL="755651" lvl="1" indent="-377825" algn="just">
              <a:lnSpc>
                <a:spcPts val="4795"/>
              </a:lnSpc>
              <a:buFont typeface="Arial"/>
              <a:buChar char="•"/>
            </a:pPr>
            <a:r>
              <a:rPr lang="en-US" sz="3500">
                <a:solidFill>
                  <a:srgbClr val="764A49"/>
                </a:solidFill>
                <a:latin typeface="Roboto Condensed"/>
              </a:rPr>
              <a:t>Cách sử dụng thể thơ STLB</a:t>
            </a:r>
          </a:p>
          <a:p>
            <a:pPr marL="755651" lvl="1" indent="-377825" algn="just">
              <a:lnSpc>
                <a:spcPts val="4795"/>
              </a:lnSpc>
              <a:buFont typeface="Arial"/>
              <a:buChar char="•"/>
            </a:pPr>
            <a:r>
              <a:rPr lang="en-US" sz="3500">
                <a:solidFill>
                  <a:srgbClr val="764A49"/>
                </a:solidFill>
                <a:latin typeface="Roboto Condensed"/>
              </a:rPr>
              <a:t>Những nét đặc sắc trong cách gieo vần, ngắt nhịp</a:t>
            </a:r>
          </a:p>
          <a:p>
            <a:pPr marL="755651" lvl="1" indent="-377825" algn="just">
              <a:lnSpc>
                <a:spcPts val="4795"/>
              </a:lnSpc>
              <a:buFont typeface="Arial"/>
              <a:buChar char="•"/>
            </a:pPr>
            <a:r>
              <a:rPr lang="en-US" sz="3500">
                <a:solidFill>
                  <a:srgbClr val="764A49"/>
                </a:solidFill>
                <a:latin typeface="Roboto Condensed"/>
              </a:rPr>
              <a:t>Dấu chấm lửng, cách miêu tả thiên nhiên, con người</a:t>
            </a:r>
          </a:p>
          <a:p>
            <a:pPr algn="just">
              <a:lnSpc>
                <a:spcPts val="4795"/>
              </a:lnSpc>
            </a:pPr>
            <a:endParaRPr lang="en-US" sz="3500">
              <a:solidFill>
                <a:srgbClr val="764A49"/>
              </a:solidFill>
              <a:latin typeface="Roboto Condensed"/>
            </a:endParaRPr>
          </a:p>
        </p:txBody>
      </p:sp>
      <p:sp>
        <p:nvSpPr>
          <p:cNvPr id="16" name="TextBox 16"/>
          <p:cNvSpPr txBox="1"/>
          <p:nvPr/>
        </p:nvSpPr>
        <p:spPr>
          <a:xfrm>
            <a:off x="0" y="301535"/>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PHÂN TÍCH MẪU</a:t>
            </a:r>
          </a:p>
        </p:txBody>
      </p:sp>
      <p:sp>
        <p:nvSpPr>
          <p:cNvPr id="17" name="TextBox 17"/>
          <p:cNvSpPr txBox="1"/>
          <p:nvPr/>
        </p:nvSpPr>
        <p:spPr>
          <a:xfrm>
            <a:off x="1220669" y="1804837"/>
            <a:ext cx="15020207" cy="828675"/>
          </a:xfrm>
          <a:prstGeom prst="rect">
            <a:avLst/>
          </a:prstGeom>
        </p:spPr>
        <p:txBody>
          <a:bodyPr lIns="0" tIns="0" rIns="0" bIns="0" rtlCol="0" anchor="t">
            <a:spAutoFit/>
          </a:bodyPr>
          <a:lstStyle/>
          <a:p>
            <a:pPr algn="ctr">
              <a:lnSpc>
                <a:spcPts val="6599"/>
              </a:lnSpc>
            </a:pPr>
            <a:r>
              <a:rPr lang="en-US" sz="5499">
                <a:solidFill>
                  <a:srgbClr val="764A49"/>
                </a:solidFill>
                <a:latin typeface="#9Slide07 SVNUT Triumph Press"/>
              </a:rPr>
              <a:t>Phân tích bài viết tham khảo:</a:t>
            </a:r>
          </a:p>
        </p:txBody>
      </p:sp>
      <p:sp>
        <p:nvSpPr>
          <p:cNvPr id="18" name="TextBox 18"/>
          <p:cNvSpPr txBox="1"/>
          <p:nvPr/>
        </p:nvSpPr>
        <p:spPr>
          <a:xfrm>
            <a:off x="1028700" y="3475871"/>
            <a:ext cx="3154039" cy="2152650"/>
          </a:xfrm>
          <a:prstGeom prst="rect">
            <a:avLst/>
          </a:prstGeom>
        </p:spPr>
        <p:txBody>
          <a:bodyPr lIns="0" tIns="0" rIns="0" bIns="0" rtlCol="0" anchor="t">
            <a:spAutoFit/>
          </a:bodyPr>
          <a:lstStyle/>
          <a:p>
            <a:pPr algn="just">
              <a:lnSpc>
                <a:spcPts val="4200"/>
              </a:lnSpc>
            </a:pPr>
            <a:r>
              <a:rPr lang="en-US" sz="3500">
                <a:solidFill>
                  <a:srgbClr val="70422C"/>
                </a:solidFill>
                <a:latin typeface="Roboto Condensed Bold"/>
              </a:rPr>
              <a:t>Người viết đã cụ thể hóa các luận điểm bằng các dẫn chứng nào?</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barn(inVertical)">
                                      <p:cBhvr>
                                        <p:cTn id="18" dur="500"/>
                                        <p:tgtEl>
                                          <p:spTgt spid="1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barn(inVertical)">
                                      <p:cBhvr>
                                        <p:cTn id="21" dur="500"/>
                                        <p:tgtEl>
                                          <p:spTgt spid="15">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barn(inVertical)">
                                      <p:cBhvr>
                                        <p:cTn id="24"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413228" y="1709587"/>
            <a:ext cx="17461545" cy="8385595"/>
            <a:chOff x="0" y="0"/>
            <a:chExt cx="4598925" cy="2208552"/>
          </a:xfrm>
        </p:grpSpPr>
        <p:sp>
          <p:nvSpPr>
            <p:cNvPr id="3" name="Freeform 3"/>
            <p:cNvSpPr/>
            <p:nvPr/>
          </p:nvSpPr>
          <p:spPr>
            <a:xfrm>
              <a:off x="0" y="0"/>
              <a:ext cx="4598925" cy="2208552"/>
            </a:xfrm>
            <a:custGeom>
              <a:avLst/>
              <a:gdLst/>
              <a:ahLst/>
              <a:cxnLst/>
              <a:rect l="l" t="t" r="r" b="b"/>
              <a:pathLst>
                <a:path w="4598925" h="2208552">
                  <a:moveTo>
                    <a:pt x="22612" y="0"/>
                  </a:moveTo>
                  <a:lnTo>
                    <a:pt x="4576314" y="0"/>
                  </a:lnTo>
                  <a:cubicBezTo>
                    <a:pt x="4588802" y="0"/>
                    <a:pt x="4598925" y="10124"/>
                    <a:pt x="4598925" y="22612"/>
                  </a:cubicBezTo>
                  <a:lnTo>
                    <a:pt x="4598925" y="2185940"/>
                  </a:lnTo>
                  <a:cubicBezTo>
                    <a:pt x="4598925" y="2198428"/>
                    <a:pt x="4588802" y="2208552"/>
                    <a:pt x="4576314" y="2208552"/>
                  </a:cubicBezTo>
                  <a:lnTo>
                    <a:pt x="22612" y="2208552"/>
                  </a:lnTo>
                  <a:cubicBezTo>
                    <a:pt x="10124" y="2208552"/>
                    <a:pt x="0" y="2198428"/>
                    <a:pt x="0" y="2185940"/>
                  </a:cubicBezTo>
                  <a:lnTo>
                    <a:pt x="0" y="22612"/>
                  </a:lnTo>
                  <a:cubicBezTo>
                    <a:pt x="0" y="10124"/>
                    <a:pt x="10124" y="0"/>
                    <a:pt x="22612" y="0"/>
                  </a:cubicBezTo>
                  <a:close/>
                </a:path>
              </a:pathLst>
            </a:custGeom>
            <a:solidFill>
              <a:srgbClr val="FFFFFF"/>
            </a:solidFill>
          </p:spPr>
          <p:txBody>
            <a:bodyPr/>
            <a:lstStyle/>
            <a:p>
              <a:endParaRPr lang="en-GB"/>
            </a:p>
          </p:txBody>
        </p:sp>
        <p:sp>
          <p:nvSpPr>
            <p:cNvPr id="4" name="TextBox 4"/>
            <p:cNvSpPr txBox="1"/>
            <p:nvPr/>
          </p:nvSpPr>
          <p:spPr>
            <a:xfrm>
              <a:off x="0" y="-47625"/>
              <a:ext cx="4598925" cy="22561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56944" y="8128840"/>
            <a:ext cx="7543345" cy="3377882"/>
            <a:chOff x="0" y="0"/>
            <a:chExt cx="10057793" cy="4503843"/>
          </a:xfrm>
        </p:grpSpPr>
        <p:sp>
          <p:nvSpPr>
            <p:cNvPr id="6" name="Freeform 6"/>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7" name="Group 7"/>
          <p:cNvGrpSpPr/>
          <p:nvPr/>
        </p:nvGrpSpPr>
        <p:grpSpPr>
          <a:xfrm rot="-633175">
            <a:off x="-2672919" y="-455715"/>
            <a:ext cx="7362656" cy="1224042"/>
            <a:chOff x="0" y="0"/>
            <a:chExt cx="9816875" cy="1632056"/>
          </a:xfrm>
        </p:grpSpPr>
        <p:sp>
          <p:nvSpPr>
            <p:cNvPr id="8" name="Freeform 8"/>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9" name="Group 9"/>
          <p:cNvGrpSpPr/>
          <p:nvPr/>
        </p:nvGrpSpPr>
        <p:grpSpPr>
          <a:xfrm>
            <a:off x="-1931288" y="8549684"/>
            <a:ext cx="3862576" cy="1737316"/>
            <a:chOff x="0" y="0"/>
            <a:chExt cx="5150101" cy="2316421"/>
          </a:xfrm>
        </p:grpSpPr>
        <p:sp>
          <p:nvSpPr>
            <p:cNvPr id="10" name="Freeform 10"/>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11" name="Group 11"/>
          <p:cNvGrpSpPr/>
          <p:nvPr/>
        </p:nvGrpSpPr>
        <p:grpSpPr>
          <a:xfrm rot="-277030">
            <a:off x="16003926" y="307918"/>
            <a:ext cx="2004049" cy="2248582"/>
            <a:chOff x="0" y="0"/>
            <a:chExt cx="2672065" cy="2998109"/>
          </a:xfrm>
        </p:grpSpPr>
        <p:sp>
          <p:nvSpPr>
            <p:cNvPr id="12" name="Freeform 12"/>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3" name="Group 13"/>
          <p:cNvGrpSpPr/>
          <p:nvPr/>
        </p:nvGrpSpPr>
        <p:grpSpPr>
          <a:xfrm rot="-1079441">
            <a:off x="16773839" y="1978558"/>
            <a:ext cx="1244730" cy="693423"/>
            <a:chOff x="0" y="0"/>
            <a:chExt cx="1659640" cy="924564"/>
          </a:xfrm>
        </p:grpSpPr>
        <p:sp>
          <p:nvSpPr>
            <p:cNvPr id="14" name="Freeform 14"/>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5" name="TextBox 15"/>
          <p:cNvSpPr txBox="1"/>
          <p:nvPr/>
        </p:nvSpPr>
        <p:spPr>
          <a:xfrm>
            <a:off x="5439061" y="3571109"/>
            <a:ext cx="11566890" cy="2391410"/>
          </a:xfrm>
          <a:prstGeom prst="rect">
            <a:avLst/>
          </a:prstGeom>
        </p:spPr>
        <p:txBody>
          <a:bodyPr lIns="0" tIns="0" rIns="0" bIns="0" rtlCol="0" anchor="t">
            <a:spAutoFit/>
          </a:bodyPr>
          <a:lstStyle/>
          <a:p>
            <a:pPr algn="just">
              <a:lnSpc>
                <a:spcPts val="4795"/>
              </a:lnSpc>
            </a:pPr>
            <a:r>
              <a:rPr lang="en-US" sz="3500">
                <a:solidFill>
                  <a:srgbClr val="764A49"/>
                </a:solidFill>
                <a:latin typeface="Roboto Condensed"/>
              </a:rPr>
              <a:t>Liên hệ với bài “Nhớ đồng” của Tố Hữu</a:t>
            </a:r>
          </a:p>
          <a:p>
            <a:pPr algn="just">
              <a:lnSpc>
                <a:spcPts val="4795"/>
              </a:lnSpc>
            </a:pPr>
            <a:r>
              <a:rPr lang="en-US" sz="3500">
                <a:solidFill>
                  <a:srgbClr val="764A49"/>
                </a:solidFill>
                <a:latin typeface="Roboto Condensed"/>
              </a:rPr>
              <a:t>Nhấn mạnh thời gian không gian đặc biệt gây thương nhớ của đồng quê Việt Nam và những đồng điệu trong xúc cảm của hai thi sĩ</a:t>
            </a:r>
          </a:p>
        </p:txBody>
      </p:sp>
      <p:sp>
        <p:nvSpPr>
          <p:cNvPr id="16" name="TextBox 16"/>
          <p:cNvSpPr txBox="1"/>
          <p:nvPr/>
        </p:nvSpPr>
        <p:spPr>
          <a:xfrm>
            <a:off x="0" y="554050"/>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PHÂN TÍCH MẪU</a:t>
            </a:r>
          </a:p>
        </p:txBody>
      </p:sp>
      <p:sp>
        <p:nvSpPr>
          <p:cNvPr id="17" name="TextBox 17"/>
          <p:cNvSpPr txBox="1"/>
          <p:nvPr/>
        </p:nvSpPr>
        <p:spPr>
          <a:xfrm>
            <a:off x="1220669" y="2218876"/>
            <a:ext cx="15020207" cy="828675"/>
          </a:xfrm>
          <a:prstGeom prst="rect">
            <a:avLst/>
          </a:prstGeom>
        </p:spPr>
        <p:txBody>
          <a:bodyPr lIns="0" tIns="0" rIns="0" bIns="0" rtlCol="0" anchor="t">
            <a:spAutoFit/>
          </a:bodyPr>
          <a:lstStyle/>
          <a:p>
            <a:pPr algn="ctr">
              <a:lnSpc>
                <a:spcPts val="6599"/>
              </a:lnSpc>
            </a:pPr>
            <a:r>
              <a:rPr lang="en-US" sz="5499">
                <a:solidFill>
                  <a:srgbClr val="764A49"/>
                </a:solidFill>
                <a:latin typeface="#9Slide07 SVNUT Triumph Press"/>
              </a:rPr>
              <a:t>Phân tích bài viết tham khảo:</a:t>
            </a:r>
          </a:p>
        </p:txBody>
      </p:sp>
      <p:sp>
        <p:nvSpPr>
          <p:cNvPr id="18" name="TextBox 18"/>
          <p:cNvSpPr txBox="1"/>
          <p:nvPr/>
        </p:nvSpPr>
        <p:spPr>
          <a:xfrm>
            <a:off x="1008409" y="3447601"/>
            <a:ext cx="3710859" cy="2686050"/>
          </a:xfrm>
          <a:prstGeom prst="rect">
            <a:avLst/>
          </a:prstGeom>
        </p:spPr>
        <p:txBody>
          <a:bodyPr lIns="0" tIns="0" rIns="0" bIns="0" rtlCol="0" anchor="t">
            <a:spAutoFit/>
          </a:bodyPr>
          <a:lstStyle/>
          <a:p>
            <a:pPr algn="just">
              <a:lnSpc>
                <a:spcPts val="4200"/>
              </a:lnSpc>
            </a:pPr>
            <a:r>
              <a:rPr lang="en-US" sz="3500">
                <a:solidFill>
                  <a:srgbClr val="70422C"/>
                </a:solidFill>
                <a:latin typeface="Roboto Condensed Bold"/>
              </a:rPr>
              <a:t>Khi phân tích, người viết đã so sánh, liên hệ với tác phẩm nào khác? Ý nghĩa của sự liên hệ đó là gì?</a:t>
            </a:r>
          </a:p>
        </p:txBody>
      </p:sp>
      <p:sp>
        <p:nvSpPr>
          <p:cNvPr id="19" name="TextBox 19"/>
          <p:cNvSpPr txBox="1"/>
          <p:nvPr/>
        </p:nvSpPr>
        <p:spPr>
          <a:xfrm>
            <a:off x="1028700" y="7042990"/>
            <a:ext cx="3710859" cy="1085850"/>
          </a:xfrm>
          <a:prstGeom prst="rect">
            <a:avLst/>
          </a:prstGeom>
        </p:spPr>
        <p:txBody>
          <a:bodyPr lIns="0" tIns="0" rIns="0" bIns="0" rtlCol="0" anchor="t">
            <a:spAutoFit/>
          </a:bodyPr>
          <a:lstStyle/>
          <a:p>
            <a:pPr algn="just">
              <a:lnSpc>
                <a:spcPts val="4200"/>
              </a:lnSpc>
            </a:pPr>
            <a:r>
              <a:rPr lang="en-US" sz="3500">
                <a:solidFill>
                  <a:srgbClr val="70422C"/>
                </a:solidFill>
                <a:latin typeface="Roboto Condensed Bold"/>
              </a:rPr>
              <a:t>Nội dung kết bài là gì?</a:t>
            </a:r>
          </a:p>
        </p:txBody>
      </p:sp>
      <p:sp>
        <p:nvSpPr>
          <p:cNvPr id="20" name="TextBox 20"/>
          <p:cNvSpPr txBox="1"/>
          <p:nvPr/>
        </p:nvSpPr>
        <p:spPr>
          <a:xfrm>
            <a:off x="5439061" y="6995365"/>
            <a:ext cx="11566890" cy="591185"/>
          </a:xfrm>
          <a:prstGeom prst="rect">
            <a:avLst/>
          </a:prstGeom>
        </p:spPr>
        <p:txBody>
          <a:bodyPr lIns="0" tIns="0" rIns="0" bIns="0" rtlCol="0" anchor="t">
            <a:spAutoFit/>
          </a:bodyPr>
          <a:lstStyle/>
          <a:p>
            <a:pPr algn="just">
              <a:lnSpc>
                <a:spcPts val="4795"/>
              </a:lnSpc>
            </a:pPr>
            <a:r>
              <a:rPr lang="en-US" sz="3500">
                <a:solidFill>
                  <a:srgbClr val="764A49"/>
                </a:solidFill>
                <a:latin typeface="Roboto Condensed"/>
              </a:rPr>
              <a:t>Khẳng định vị trí và ý nghĩa của bài thơ.</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633175">
            <a:off x="-2672919" y="-455715"/>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6394179" y="1757166"/>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6773839" y="3520286"/>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2" name="Freeform 12"/>
          <p:cNvSpPr/>
          <p:nvPr/>
        </p:nvSpPr>
        <p:spPr>
          <a:xfrm>
            <a:off x="1008409" y="3866997"/>
            <a:ext cx="16250891" cy="4725717"/>
          </a:xfrm>
          <a:custGeom>
            <a:avLst/>
            <a:gdLst/>
            <a:ahLst/>
            <a:cxnLst/>
            <a:rect l="l" t="t" r="r" b="b"/>
            <a:pathLst>
              <a:path w="16250891" h="4725717">
                <a:moveTo>
                  <a:pt x="0" y="0"/>
                </a:moveTo>
                <a:lnTo>
                  <a:pt x="16250891" y="0"/>
                </a:lnTo>
                <a:lnTo>
                  <a:pt x="16250891" y="4725717"/>
                </a:lnTo>
                <a:lnTo>
                  <a:pt x="0" y="4725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3" name="Group 13"/>
          <p:cNvGrpSpPr/>
          <p:nvPr/>
        </p:nvGrpSpPr>
        <p:grpSpPr>
          <a:xfrm>
            <a:off x="1530836" y="3866997"/>
            <a:ext cx="3064484" cy="3241281"/>
            <a:chOff x="0" y="0"/>
            <a:chExt cx="4085979" cy="4321708"/>
          </a:xfrm>
        </p:grpSpPr>
        <p:sp>
          <p:nvSpPr>
            <p:cNvPr id="14" name="Freeform 14"/>
            <p:cNvSpPr/>
            <p:nvPr/>
          </p:nvSpPr>
          <p:spPr>
            <a:xfrm>
              <a:off x="0" y="0"/>
              <a:ext cx="4085971" cy="4321683"/>
            </a:xfrm>
            <a:custGeom>
              <a:avLst/>
              <a:gdLst/>
              <a:ahLst/>
              <a:cxnLst/>
              <a:rect l="l" t="t" r="r" b="b"/>
              <a:pathLst>
                <a:path w="4085971" h="4321683">
                  <a:moveTo>
                    <a:pt x="0" y="0"/>
                  </a:moveTo>
                  <a:lnTo>
                    <a:pt x="4085971" y="0"/>
                  </a:lnTo>
                  <a:lnTo>
                    <a:pt x="4085971" y="4321683"/>
                  </a:lnTo>
                  <a:lnTo>
                    <a:pt x="0" y="4321683"/>
                  </a:lnTo>
                  <a:lnTo>
                    <a:pt x="0" y="0"/>
                  </a:lnTo>
                  <a:close/>
                </a:path>
              </a:pathLst>
            </a:custGeom>
            <a:blipFill>
              <a:blip r:embed="rId9"/>
              <a:stretch>
                <a:fillRect l="-93" r="-93"/>
              </a:stretch>
            </a:blipFill>
          </p:spPr>
          <p:txBody>
            <a:bodyPr/>
            <a:lstStyle/>
            <a:p>
              <a:endParaRPr lang="en-GB"/>
            </a:p>
          </p:txBody>
        </p:sp>
      </p:grpSp>
      <p:sp>
        <p:nvSpPr>
          <p:cNvPr id="15" name="TextBox 15"/>
          <p:cNvSpPr txBox="1"/>
          <p:nvPr/>
        </p:nvSpPr>
        <p:spPr>
          <a:xfrm>
            <a:off x="443688" y="578159"/>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HƯỚNG DẪN QUY TRÌNH VIẾT</a:t>
            </a:r>
          </a:p>
        </p:txBody>
      </p:sp>
      <p:sp>
        <p:nvSpPr>
          <p:cNvPr id="16" name="TextBox 16"/>
          <p:cNvSpPr txBox="1"/>
          <p:nvPr/>
        </p:nvSpPr>
        <p:spPr>
          <a:xfrm>
            <a:off x="1008409" y="2076594"/>
            <a:ext cx="15020207" cy="1590675"/>
          </a:xfrm>
          <a:prstGeom prst="rect">
            <a:avLst/>
          </a:prstGeom>
        </p:spPr>
        <p:txBody>
          <a:bodyPr lIns="0" tIns="0" rIns="0" bIns="0" rtlCol="0" anchor="t">
            <a:spAutoFit/>
          </a:bodyPr>
          <a:lstStyle/>
          <a:p>
            <a:pPr algn="just">
              <a:lnSpc>
                <a:spcPts val="4200"/>
              </a:lnSpc>
            </a:pPr>
            <a:r>
              <a:rPr lang="en-US" sz="3500">
                <a:solidFill>
                  <a:srgbClr val="764A49"/>
                </a:solidFill>
                <a:latin typeface="Roboto Condensed Bold"/>
              </a:rPr>
              <a:t>Yêu cầu:</a:t>
            </a:r>
            <a:r>
              <a:rPr lang="en-US" sz="3500">
                <a:solidFill>
                  <a:srgbClr val="764A49"/>
                </a:solidFill>
                <a:latin typeface="Roboto Condensed"/>
              </a:rPr>
              <a:t> </a:t>
            </a:r>
            <a:r>
              <a:rPr lang="en-US" sz="3500">
                <a:solidFill>
                  <a:srgbClr val="764A49"/>
                </a:solidFill>
                <a:latin typeface="Roboto Condensed Bold"/>
              </a:rPr>
              <a:t>Dựa vào phần phần tích mẫu và nội dung SGK Tr.57-58-59, hãy nêu quy trình viết đoạn văn phân tích một tác phẩm văn học.</a:t>
            </a:r>
          </a:p>
          <a:p>
            <a:pPr algn="just">
              <a:lnSpc>
                <a:spcPts val="4200"/>
              </a:lnSpc>
            </a:pPr>
            <a:endParaRPr lang="en-US" sz="3500">
              <a:solidFill>
                <a:srgbClr val="764A49"/>
              </a:solidFill>
              <a:latin typeface="Roboto Condensed Bold"/>
            </a:endParaRPr>
          </a:p>
        </p:txBody>
      </p:sp>
      <p:grpSp>
        <p:nvGrpSpPr>
          <p:cNvPr id="17" name="Group 17"/>
          <p:cNvGrpSpPr/>
          <p:nvPr/>
        </p:nvGrpSpPr>
        <p:grpSpPr>
          <a:xfrm>
            <a:off x="7246807" y="4819592"/>
            <a:ext cx="2952661" cy="3123006"/>
            <a:chOff x="0" y="0"/>
            <a:chExt cx="3936881" cy="4164008"/>
          </a:xfrm>
        </p:grpSpPr>
        <p:sp>
          <p:nvSpPr>
            <p:cNvPr id="18" name="Freeform 18"/>
            <p:cNvSpPr/>
            <p:nvPr/>
          </p:nvSpPr>
          <p:spPr>
            <a:xfrm>
              <a:off x="0" y="0"/>
              <a:ext cx="3936873" cy="4163949"/>
            </a:xfrm>
            <a:custGeom>
              <a:avLst/>
              <a:gdLst/>
              <a:ahLst/>
              <a:cxnLst/>
              <a:rect l="l" t="t" r="r" b="b"/>
              <a:pathLst>
                <a:path w="3936873" h="4163949">
                  <a:moveTo>
                    <a:pt x="0" y="0"/>
                  </a:moveTo>
                  <a:lnTo>
                    <a:pt x="3936873" y="0"/>
                  </a:lnTo>
                  <a:lnTo>
                    <a:pt x="3936873" y="4163949"/>
                  </a:lnTo>
                  <a:lnTo>
                    <a:pt x="0" y="4163949"/>
                  </a:lnTo>
                  <a:lnTo>
                    <a:pt x="0" y="0"/>
                  </a:lnTo>
                  <a:close/>
                </a:path>
              </a:pathLst>
            </a:custGeom>
            <a:blipFill>
              <a:blip r:embed="rId10"/>
              <a:stretch>
                <a:fillRect l="-143" r="-143" b="-1"/>
              </a:stretch>
            </a:blipFill>
          </p:spPr>
          <p:txBody>
            <a:bodyPr/>
            <a:lstStyle/>
            <a:p>
              <a:endParaRPr lang="en-GB"/>
            </a:p>
          </p:txBody>
        </p:sp>
      </p:grpSp>
      <p:grpSp>
        <p:nvGrpSpPr>
          <p:cNvPr id="19" name="Group 19"/>
          <p:cNvGrpSpPr/>
          <p:nvPr/>
        </p:nvGrpSpPr>
        <p:grpSpPr>
          <a:xfrm>
            <a:off x="12850955" y="5143500"/>
            <a:ext cx="3010954" cy="3184663"/>
            <a:chOff x="0" y="0"/>
            <a:chExt cx="4014605" cy="4246217"/>
          </a:xfrm>
        </p:grpSpPr>
        <p:sp>
          <p:nvSpPr>
            <p:cNvPr id="20" name="Freeform 20"/>
            <p:cNvSpPr/>
            <p:nvPr/>
          </p:nvSpPr>
          <p:spPr>
            <a:xfrm>
              <a:off x="0" y="0"/>
              <a:ext cx="4014597" cy="4246245"/>
            </a:xfrm>
            <a:custGeom>
              <a:avLst/>
              <a:gdLst/>
              <a:ahLst/>
              <a:cxnLst/>
              <a:rect l="l" t="t" r="r" b="b"/>
              <a:pathLst>
                <a:path w="4014597" h="4246245">
                  <a:moveTo>
                    <a:pt x="0" y="0"/>
                  </a:moveTo>
                  <a:lnTo>
                    <a:pt x="4014597" y="0"/>
                  </a:lnTo>
                  <a:lnTo>
                    <a:pt x="4014597" y="4246245"/>
                  </a:lnTo>
                  <a:lnTo>
                    <a:pt x="0" y="4246245"/>
                  </a:lnTo>
                  <a:lnTo>
                    <a:pt x="0" y="0"/>
                  </a:lnTo>
                  <a:close/>
                </a:path>
              </a:pathLst>
            </a:custGeom>
            <a:blipFill>
              <a:blip r:embed="rId11"/>
              <a:stretch>
                <a:fillRect l="-43" r="-43"/>
              </a:stretch>
            </a:blipFill>
          </p:spPr>
          <p:txBody>
            <a:bodyPr/>
            <a:lstStyle/>
            <a:p>
              <a:endParaRPr lang="en-GB"/>
            </a:p>
          </p:txBody>
        </p:sp>
      </p:grpSp>
      <p:sp>
        <p:nvSpPr>
          <p:cNvPr id="21" name="TextBox 21"/>
          <p:cNvSpPr txBox="1"/>
          <p:nvPr/>
        </p:nvSpPr>
        <p:spPr>
          <a:xfrm>
            <a:off x="1954214" y="4333949"/>
            <a:ext cx="2422031" cy="1590597"/>
          </a:xfrm>
          <a:prstGeom prst="rect">
            <a:avLst/>
          </a:prstGeom>
        </p:spPr>
        <p:txBody>
          <a:bodyPr lIns="0" tIns="0" rIns="0" bIns="0" rtlCol="0" anchor="t">
            <a:spAutoFit/>
          </a:bodyPr>
          <a:lstStyle/>
          <a:p>
            <a:pPr algn="ctr">
              <a:lnSpc>
                <a:spcPts val="6240"/>
              </a:lnSpc>
            </a:pPr>
            <a:r>
              <a:rPr lang="en-US" sz="5199">
                <a:solidFill>
                  <a:srgbClr val="764A49"/>
                </a:solidFill>
                <a:latin typeface="Roboto Condensed Bold"/>
              </a:rPr>
              <a:t>Trước khi viết</a:t>
            </a:r>
          </a:p>
        </p:txBody>
      </p:sp>
      <p:sp>
        <p:nvSpPr>
          <p:cNvPr id="22" name="TextBox 22"/>
          <p:cNvSpPr txBox="1"/>
          <p:nvPr/>
        </p:nvSpPr>
        <p:spPr>
          <a:xfrm>
            <a:off x="7712134" y="5681064"/>
            <a:ext cx="2214307" cy="800080"/>
          </a:xfrm>
          <a:prstGeom prst="rect">
            <a:avLst/>
          </a:prstGeom>
        </p:spPr>
        <p:txBody>
          <a:bodyPr lIns="0" tIns="0" rIns="0" bIns="0" rtlCol="0" anchor="t">
            <a:spAutoFit/>
          </a:bodyPr>
          <a:lstStyle/>
          <a:p>
            <a:pPr algn="ctr">
              <a:lnSpc>
                <a:spcPts val="6240"/>
              </a:lnSpc>
            </a:pPr>
            <a:r>
              <a:rPr lang="en-US" sz="5199">
                <a:solidFill>
                  <a:srgbClr val="764A49"/>
                </a:solidFill>
                <a:latin typeface="Roboto Condensed Bold"/>
              </a:rPr>
              <a:t>Viết</a:t>
            </a:r>
          </a:p>
        </p:txBody>
      </p:sp>
      <p:sp>
        <p:nvSpPr>
          <p:cNvPr id="23" name="TextBox 23"/>
          <p:cNvSpPr txBox="1"/>
          <p:nvPr/>
        </p:nvSpPr>
        <p:spPr>
          <a:xfrm>
            <a:off x="12869127" y="5837838"/>
            <a:ext cx="2992782" cy="1590655"/>
          </a:xfrm>
          <a:prstGeom prst="rect">
            <a:avLst/>
          </a:prstGeom>
        </p:spPr>
        <p:txBody>
          <a:bodyPr lIns="0" tIns="0" rIns="0" bIns="0" rtlCol="0" anchor="t">
            <a:spAutoFit/>
          </a:bodyPr>
          <a:lstStyle/>
          <a:p>
            <a:pPr algn="ctr">
              <a:lnSpc>
                <a:spcPts val="6240"/>
              </a:lnSpc>
            </a:pPr>
            <a:r>
              <a:rPr lang="en-US" sz="5199">
                <a:solidFill>
                  <a:srgbClr val="FFF2DF"/>
                </a:solidFill>
                <a:latin typeface="Roboto Condensed Bold"/>
              </a:rPr>
              <a:t>Chỉnh sửa bài viết</a:t>
            </a:r>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141215">
            <a:off x="6685720" y="-571734"/>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86866" y="456027"/>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250307" y="2289017"/>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443688" y="3748571"/>
            <a:ext cx="2992799" cy="3165460"/>
            <a:chOff x="0" y="0"/>
            <a:chExt cx="3990399" cy="4220613"/>
          </a:xfrm>
        </p:grpSpPr>
        <p:sp>
          <p:nvSpPr>
            <p:cNvPr id="13" name="Freeform 13"/>
            <p:cNvSpPr/>
            <p:nvPr/>
          </p:nvSpPr>
          <p:spPr>
            <a:xfrm>
              <a:off x="0" y="0"/>
              <a:ext cx="3990340" cy="4220591"/>
            </a:xfrm>
            <a:custGeom>
              <a:avLst/>
              <a:gdLst/>
              <a:ahLst/>
              <a:cxnLst/>
              <a:rect l="l" t="t" r="r" b="b"/>
              <a:pathLst>
                <a:path w="3990340" h="4220591">
                  <a:moveTo>
                    <a:pt x="0" y="0"/>
                  </a:moveTo>
                  <a:lnTo>
                    <a:pt x="3990340" y="0"/>
                  </a:lnTo>
                  <a:lnTo>
                    <a:pt x="3990340" y="4220591"/>
                  </a:lnTo>
                  <a:lnTo>
                    <a:pt x="0" y="4220591"/>
                  </a:lnTo>
                  <a:lnTo>
                    <a:pt x="0" y="0"/>
                  </a:lnTo>
                  <a:close/>
                </a:path>
              </a:pathLst>
            </a:custGeom>
            <a:blipFill>
              <a:blip r:embed="rId7"/>
              <a:stretch>
                <a:fillRect l="-184" r="-186"/>
              </a:stretch>
            </a:blipFill>
          </p:spPr>
          <p:txBody>
            <a:bodyPr/>
            <a:lstStyle/>
            <a:p>
              <a:endParaRPr lang="en-GB"/>
            </a:p>
          </p:txBody>
        </p:sp>
      </p:grpSp>
      <p:grpSp>
        <p:nvGrpSpPr>
          <p:cNvPr id="14" name="Group 14"/>
          <p:cNvGrpSpPr/>
          <p:nvPr/>
        </p:nvGrpSpPr>
        <p:grpSpPr>
          <a:xfrm>
            <a:off x="2660879" y="6656856"/>
            <a:ext cx="2201324" cy="758607"/>
            <a:chOff x="0" y="0"/>
            <a:chExt cx="2935099" cy="1011476"/>
          </a:xfrm>
        </p:grpSpPr>
        <p:sp>
          <p:nvSpPr>
            <p:cNvPr id="15" name="Freeform 15"/>
            <p:cNvSpPr/>
            <p:nvPr/>
          </p:nvSpPr>
          <p:spPr>
            <a:xfrm>
              <a:off x="0" y="0"/>
              <a:ext cx="2935097" cy="1011428"/>
            </a:xfrm>
            <a:custGeom>
              <a:avLst/>
              <a:gdLst/>
              <a:ahLst/>
              <a:cxnLst/>
              <a:rect l="l" t="t" r="r" b="b"/>
              <a:pathLst>
                <a:path w="2935097" h="1011428">
                  <a:moveTo>
                    <a:pt x="0" y="0"/>
                  </a:moveTo>
                  <a:lnTo>
                    <a:pt x="2935097" y="0"/>
                  </a:lnTo>
                  <a:lnTo>
                    <a:pt x="2935097" y="1011428"/>
                  </a:lnTo>
                  <a:lnTo>
                    <a:pt x="0" y="1011428"/>
                  </a:lnTo>
                  <a:lnTo>
                    <a:pt x="0" y="0"/>
                  </a:lnTo>
                  <a:close/>
                </a:path>
              </a:pathLst>
            </a:custGeom>
            <a:blipFill>
              <a:blip r:embed="rId8"/>
              <a:stretch>
                <a:fillRect t="-30" b="-35"/>
              </a:stretch>
            </a:blipFill>
          </p:spPr>
          <p:txBody>
            <a:bodyPr/>
            <a:lstStyle/>
            <a:p>
              <a:endParaRPr lang="en-GB"/>
            </a:p>
          </p:txBody>
        </p:sp>
      </p:grpSp>
      <p:sp>
        <p:nvSpPr>
          <p:cNvPr id="16" name="TextBox 16"/>
          <p:cNvSpPr txBox="1"/>
          <p:nvPr/>
        </p:nvSpPr>
        <p:spPr>
          <a:xfrm>
            <a:off x="867065" y="4215523"/>
            <a:ext cx="2214307" cy="1752577"/>
          </a:xfrm>
          <a:prstGeom prst="rect">
            <a:avLst/>
          </a:prstGeom>
        </p:spPr>
        <p:txBody>
          <a:bodyPr lIns="0" tIns="0" rIns="0" bIns="0" rtlCol="0" anchor="t">
            <a:spAutoFit/>
          </a:bodyPr>
          <a:lstStyle/>
          <a:p>
            <a:pPr algn="ctr">
              <a:lnSpc>
                <a:spcPts val="6840"/>
              </a:lnSpc>
            </a:pPr>
            <a:r>
              <a:rPr lang="en-US" sz="5700">
                <a:solidFill>
                  <a:srgbClr val="764A49"/>
                </a:solidFill>
                <a:latin typeface="Roboto Condensed Bold"/>
              </a:rPr>
              <a:t>Trước khi viết</a:t>
            </a:r>
          </a:p>
        </p:txBody>
      </p:sp>
      <p:sp>
        <p:nvSpPr>
          <p:cNvPr id="17" name="TextBox 17"/>
          <p:cNvSpPr txBox="1"/>
          <p:nvPr/>
        </p:nvSpPr>
        <p:spPr>
          <a:xfrm>
            <a:off x="4862203" y="3071988"/>
            <a:ext cx="12311448" cy="3693795"/>
          </a:xfrm>
          <a:prstGeom prst="rect">
            <a:avLst/>
          </a:prstGeom>
        </p:spPr>
        <p:txBody>
          <a:bodyPr lIns="0" tIns="0" rIns="0" bIns="0" rtlCol="0" anchor="t">
            <a:spAutoFit/>
          </a:bodyPr>
          <a:lstStyle/>
          <a:p>
            <a:pPr algn="just">
              <a:lnSpc>
                <a:spcPts val="5878"/>
              </a:lnSpc>
            </a:pPr>
            <a:r>
              <a:rPr lang="en-US" sz="4199">
                <a:solidFill>
                  <a:srgbClr val="545352"/>
                </a:solidFill>
                <a:latin typeface="Roboto Condensed Bold"/>
              </a:rPr>
              <a:t>a. Lựa chọn bài thơ</a:t>
            </a:r>
          </a:p>
          <a:p>
            <a:pPr marL="906565" lvl="1" indent="-453282" algn="just">
              <a:lnSpc>
                <a:spcPts val="5878"/>
              </a:lnSpc>
              <a:buFont typeface="Arial"/>
              <a:buChar char="•"/>
            </a:pPr>
            <a:r>
              <a:rPr lang="en-US" sz="4199">
                <a:solidFill>
                  <a:srgbClr val="545352"/>
                </a:solidFill>
                <a:latin typeface="Roboto Condensed"/>
              </a:rPr>
              <a:t>Liệt kê một số bài thơ theo thể song thất lục bát mà em đã học/ đã đọc</a:t>
            </a:r>
          </a:p>
          <a:p>
            <a:pPr marL="906565" lvl="1" indent="-453282" algn="just">
              <a:lnSpc>
                <a:spcPts val="5879"/>
              </a:lnSpc>
              <a:buFont typeface="Arial"/>
              <a:buChar char="•"/>
            </a:pPr>
            <a:r>
              <a:rPr lang="en-US" sz="4199">
                <a:solidFill>
                  <a:srgbClr val="545352"/>
                </a:solidFill>
                <a:latin typeface="Roboto Condensed"/>
              </a:rPr>
              <a:t>Lựa chọn bài thơ em hiểu và yêu thích, nhiều cảm xúc để phân tích.</a:t>
            </a:r>
          </a:p>
        </p:txBody>
      </p:sp>
      <p:sp>
        <p:nvSpPr>
          <p:cNvPr id="18" name="TextBox 18"/>
          <p:cNvSpPr txBox="1"/>
          <p:nvPr/>
        </p:nvSpPr>
        <p:spPr>
          <a:xfrm>
            <a:off x="-472654" y="779686"/>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HƯỚNG DẪN QUY TRÌNH VIẾT</a:t>
            </a:r>
          </a:p>
        </p:txBody>
      </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622792" y="8598059"/>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141215">
            <a:off x="6685720" y="-571734"/>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86866" y="456027"/>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250307" y="2289017"/>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1530836" y="3866997"/>
            <a:ext cx="2880832" cy="3047034"/>
            <a:chOff x="0" y="0"/>
            <a:chExt cx="3841109" cy="4062712"/>
          </a:xfrm>
        </p:grpSpPr>
        <p:sp>
          <p:nvSpPr>
            <p:cNvPr id="13" name="Freeform 13"/>
            <p:cNvSpPr/>
            <p:nvPr/>
          </p:nvSpPr>
          <p:spPr>
            <a:xfrm>
              <a:off x="0" y="0"/>
              <a:ext cx="3841115" cy="4062730"/>
            </a:xfrm>
            <a:custGeom>
              <a:avLst/>
              <a:gdLst/>
              <a:ahLst/>
              <a:cxnLst/>
              <a:rect l="l" t="t" r="r" b="b"/>
              <a:pathLst>
                <a:path w="3841115" h="4062730">
                  <a:moveTo>
                    <a:pt x="0" y="0"/>
                  </a:moveTo>
                  <a:lnTo>
                    <a:pt x="3841115" y="0"/>
                  </a:lnTo>
                  <a:lnTo>
                    <a:pt x="3841115" y="4062730"/>
                  </a:lnTo>
                  <a:lnTo>
                    <a:pt x="0" y="4062730"/>
                  </a:lnTo>
                  <a:lnTo>
                    <a:pt x="0" y="0"/>
                  </a:lnTo>
                  <a:close/>
                </a:path>
              </a:pathLst>
            </a:custGeom>
            <a:blipFill>
              <a:blip r:embed="rId7"/>
              <a:stretch>
                <a:fillRect l="-240" r="-240"/>
              </a:stretch>
            </a:blipFill>
          </p:spPr>
          <p:txBody>
            <a:bodyPr/>
            <a:lstStyle/>
            <a:p>
              <a:endParaRPr lang="en-GB"/>
            </a:p>
          </p:txBody>
        </p:sp>
      </p:grpSp>
      <p:grpSp>
        <p:nvGrpSpPr>
          <p:cNvPr id="14" name="Group 14"/>
          <p:cNvGrpSpPr/>
          <p:nvPr/>
        </p:nvGrpSpPr>
        <p:grpSpPr>
          <a:xfrm>
            <a:off x="2849678" y="6914031"/>
            <a:ext cx="2201324" cy="758607"/>
            <a:chOff x="0" y="0"/>
            <a:chExt cx="2935099" cy="1011476"/>
          </a:xfrm>
        </p:grpSpPr>
        <p:sp>
          <p:nvSpPr>
            <p:cNvPr id="15" name="Freeform 15"/>
            <p:cNvSpPr/>
            <p:nvPr/>
          </p:nvSpPr>
          <p:spPr>
            <a:xfrm>
              <a:off x="0" y="0"/>
              <a:ext cx="2935097" cy="1011428"/>
            </a:xfrm>
            <a:custGeom>
              <a:avLst/>
              <a:gdLst/>
              <a:ahLst/>
              <a:cxnLst/>
              <a:rect l="l" t="t" r="r" b="b"/>
              <a:pathLst>
                <a:path w="2935097" h="1011428">
                  <a:moveTo>
                    <a:pt x="0" y="0"/>
                  </a:moveTo>
                  <a:lnTo>
                    <a:pt x="2935097" y="0"/>
                  </a:lnTo>
                  <a:lnTo>
                    <a:pt x="2935097" y="1011428"/>
                  </a:lnTo>
                  <a:lnTo>
                    <a:pt x="0" y="1011428"/>
                  </a:lnTo>
                  <a:lnTo>
                    <a:pt x="0" y="0"/>
                  </a:lnTo>
                  <a:close/>
                </a:path>
              </a:pathLst>
            </a:custGeom>
            <a:blipFill>
              <a:blip r:embed="rId8"/>
              <a:stretch>
                <a:fillRect t="-30" b="-35"/>
              </a:stretch>
            </a:blipFill>
          </p:spPr>
          <p:txBody>
            <a:bodyPr/>
            <a:lstStyle/>
            <a:p>
              <a:endParaRPr lang="en-GB"/>
            </a:p>
          </p:txBody>
        </p:sp>
      </p:grpSp>
      <p:sp>
        <p:nvSpPr>
          <p:cNvPr id="16" name="TextBox 16"/>
          <p:cNvSpPr txBox="1"/>
          <p:nvPr/>
        </p:nvSpPr>
        <p:spPr>
          <a:xfrm>
            <a:off x="1954214" y="4343474"/>
            <a:ext cx="2214307" cy="1590780"/>
          </a:xfrm>
          <a:prstGeom prst="rect">
            <a:avLst/>
          </a:prstGeom>
        </p:spPr>
        <p:txBody>
          <a:bodyPr lIns="0" tIns="0" rIns="0" bIns="0" rtlCol="0" anchor="t">
            <a:spAutoFit/>
          </a:bodyPr>
          <a:lstStyle/>
          <a:p>
            <a:pPr algn="ctr">
              <a:lnSpc>
                <a:spcPts val="6239"/>
              </a:lnSpc>
            </a:pPr>
            <a:r>
              <a:rPr lang="en-US" sz="5199">
                <a:solidFill>
                  <a:srgbClr val="764A49"/>
                </a:solidFill>
                <a:latin typeface="Roboto Condensed Bold"/>
              </a:rPr>
              <a:t>Trước khi viết</a:t>
            </a:r>
          </a:p>
        </p:txBody>
      </p:sp>
      <p:sp>
        <p:nvSpPr>
          <p:cNvPr id="17" name="TextBox 17"/>
          <p:cNvSpPr txBox="1"/>
          <p:nvPr/>
        </p:nvSpPr>
        <p:spPr>
          <a:xfrm>
            <a:off x="4862203" y="1574087"/>
            <a:ext cx="13010470" cy="8664576"/>
          </a:xfrm>
          <a:prstGeom prst="rect">
            <a:avLst/>
          </a:prstGeom>
        </p:spPr>
        <p:txBody>
          <a:bodyPr lIns="0" tIns="0" rIns="0" bIns="0" rtlCol="0" anchor="t">
            <a:spAutoFit/>
          </a:bodyPr>
          <a:lstStyle/>
          <a:p>
            <a:pPr algn="just">
              <a:lnSpc>
                <a:spcPts val="4900"/>
              </a:lnSpc>
            </a:pPr>
            <a:r>
              <a:rPr lang="en-US" sz="3500">
                <a:solidFill>
                  <a:srgbClr val="545352"/>
                </a:solidFill>
                <a:latin typeface="Roboto Condensed Bold"/>
              </a:rPr>
              <a:t>b. Tìm ý:</a:t>
            </a:r>
          </a:p>
          <a:p>
            <a:pPr marL="755651" lvl="1" indent="-377825" algn="just">
              <a:lnSpc>
                <a:spcPts val="4900"/>
              </a:lnSpc>
              <a:buFont typeface="Arial"/>
              <a:buChar char="•"/>
            </a:pPr>
            <a:r>
              <a:rPr lang="en-US" sz="3500">
                <a:solidFill>
                  <a:srgbClr val="545352"/>
                </a:solidFill>
                <a:latin typeface="Roboto Condensed"/>
              </a:rPr>
              <a:t>Đọc diễn cảm bài thơ vài lần để cảm nhận âm thanh, vần, nhịp điệu của bài thơ...và xác định các phương diện nội dung và nghệ thuật cần phân tích</a:t>
            </a:r>
          </a:p>
          <a:p>
            <a:pPr marL="755651" lvl="1" indent="-377825" algn="just">
              <a:lnSpc>
                <a:spcPts val="4900"/>
              </a:lnSpc>
              <a:buFont typeface="Arial"/>
              <a:buChar char="•"/>
            </a:pPr>
            <a:r>
              <a:rPr lang="en-US" sz="3500">
                <a:solidFill>
                  <a:srgbClr val="545352"/>
                </a:solidFill>
                <a:latin typeface="Roboto Condensed"/>
              </a:rPr>
              <a:t>Tìm hiểu thông tin về tác giả, hoàn cảnh ra đời của tác phẩm (nếu có) để viết MB và liên hệ mở rộng.</a:t>
            </a:r>
          </a:p>
          <a:p>
            <a:pPr marL="755651" lvl="1" indent="-377825" algn="just">
              <a:lnSpc>
                <a:spcPts val="4900"/>
              </a:lnSpc>
              <a:buFont typeface="Arial"/>
              <a:buChar char="•"/>
            </a:pPr>
            <a:r>
              <a:rPr lang="en-US" sz="3500">
                <a:solidFill>
                  <a:srgbClr val="545352"/>
                </a:solidFill>
                <a:latin typeface="Roboto Condensed"/>
              </a:rPr>
              <a:t>Xác định cảm xúc chủ đạo, những nỗi niềm tâm tư trong tác phẩm</a:t>
            </a:r>
          </a:p>
          <a:p>
            <a:pPr marL="755651" lvl="1" indent="-377825" algn="just">
              <a:lnSpc>
                <a:spcPts val="4900"/>
              </a:lnSpc>
              <a:buFont typeface="Arial"/>
              <a:buChar char="•"/>
            </a:pPr>
            <a:r>
              <a:rPr lang="en-US" sz="3500">
                <a:solidFill>
                  <a:srgbClr val="545352"/>
                </a:solidFill>
                <a:latin typeface="Roboto Condensed"/>
              </a:rPr>
              <a:t>Tìm những nét đặc sắc về hình thức nghệ thuật của bài thơ (Về nghệ thuật thì lưu ý cách sử dụng các yếu tố thi luật của thể thơ; từ ngữ, hình ảnh, nghệ thuật tả cảnh ngụ tình,…chú ý các từ gợi hình ảnh, âm thanh, biểu cảm và các biện pháp tu từ)</a:t>
            </a:r>
          </a:p>
          <a:p>
            <a:pPr marL="755651" lvl="1" indent="-377825" algn="just">
              <a:lnSpc>
                <a:spcPts val="4900"/>
              </a:lnSpc>
              <a:buFont typeface="Arial"/>
              <a:buChar char="•"/>
            </a:pPr>
            <a:r>
              <a:rPr lang="en-US" sz="3500">
                <a:solidFill>
                  <a:srgbClr val="545352"/>
                </a:solidFill>
                <a:latin typeface="Roboto Condensed"/>
              </a:rPr>
              <a:t>Nên phân tích kết hợp ND và NT khi phân tích thơ. Nên triển khai bài viết theo trình tự các phần của bài thơ.</a:t>
            </a:r>
          </a:p>
          <a:p>
            <a:pPr algn="just">
              <a:lnSpc>
                <a:spcPts val="4900"/>
              </a:lnSpc>
            </a:pPr>
            <a:endParaRPr lang="en-US" sz="3500">
              <a:solidFill>
                <a:srgbClr val="545352"/>
              </a:solidFill>
              <a:latin typeface="Roboto Condensed"/>
            </a:endParaRPr>
          </a:p>
        </p:txBody>
      </p:sp>
      <p:sp>
        <p:nvSpPr>
          <p:cNvPr id="18" name="TextBox 18"/>
          <p:cNvSpPr txBox="1"/>
          <p:nvPr/>
        </p:nvSpPr>
        <p:spPr>
          <a:xfrm>
            <a:off x="-2067081" y="419710"/>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HƯỚNG DẪN QUY TRÌNH VIẾT</a:t>
            </a:r>
          </a:p>
        </p:txBody>
      </p:sp>
    </p:spTree>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141215">
            <a:off x="6685720" y="-571734"/>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86866" y="456027"/>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250307" y="2289017"/>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696755" y="3619983"/>
            <a:ext cx="2880832" cy="3047034"/>
            <a:chOff x="0" y="0"/>
            <a:chExt cx="3841109" cy="4062712"/>
          </a:xfrm>
        </p:grpSpPr>
        <p:sp>
          <p:nvSpPr>
            <p:cNvPr id="13" name="Freeform 13"/>
            <p:cNvSpPr/>
            <p:nvPr/>
          </p:nvSpPr>
          <p:spPr>
            <a:xfrm>
              <a:off x="0" y="0"/>
              <a:ext cx="3841115" cy="4062730"/>
            </a:xfrm>
            <a:custGeom>
              <a:avLst/>
              <a:gdLst/>
              <a:ahLst/>
              <a:cxnLst/>
              <a:rect l="l" t="t" r="r" b="b"/>
              <a:pathLst>
                <a:path w="3841115" h="4062730">
                  <a:moveTo>
                    <a:pt x="0" y="0"/>
                  </a:moveTo>
                  <a:lnTo>
                    <a:pt x="3841115" y="0"/>
                  </a:lnTo>
                  <a:lnTo>
                    <a:pt x="3841115" y="4062730"/>
                  </a:lnTo>
                  <a:lnTo>
                    <a:pt x="0" y="4062730"/>
                  </a:lnTo>
                  <a:lnTo>
                    <a:pt x="0" y="0"/>
                  </a:lnTo>
                  <a:close/>
                </a:path>
              </a:pathLst>
            </a:custGeom>
            <a:blipFill>
              <a:blip r:embed="rId7"/>
              <a:stretch>
                <a:fillRect l="-240" r="-240"/>
              </a:stretch>
            </a:blipFill>
          </p:spPr>
          <p:txBody>
            <a:bodyPr/>
            <a:lstStyle/>
            <a:p>
              <a:endParaRPr lang="en-GB"/>
            </a:p>
          </p:txBody>
        </p:sp>
      </p:grpSp>
      <p:grpSp>
        <p:nvGrpSpPr>
          <p:cNvPr id="14" name="Group 14"/>
          <p:cNvGrpSpPr/>
          <p:nvPr/>
        </p:nvGrpSpPr>
        <p:grpSpPr>
          <a:xfrm>
            <a:off x="2374975" y="6914031"/>
            <a:ext cx="2201324" cy="758607"/>
            <a:chOff x="0" y="0"/>
            <a:chExt cx="2935099" cy="1011476"/>
          </a:xfrm>
        </p:grpSpPr>
        <p:sp>
          <p:nvSpPr>
            <p:cNvPr id="15" name="Freeform 15"/>
            <p:cNvSpPr/>
            <p:nvPr/>
          </p:nvSpPr>
          <p:spPr>
            <a:xfrm>
              <a:off x="0" y="0"/>
              <a:ext cx="2935097" cy="1011428"/>
            </a:xfrm>
            <a:custGeom>
              <a:avLst/>
              <a:gdLst/>
              <a:ahLst/>
              <a:cxnLst/>
              <a:rect l="l" t="t" r="r" b="b"/>
              <a:pathLst>
                <a:path w="2935097" h="1011428">
                  <a:moveTo>
                    <a:pt x="0" y="0"/>
                  </a:moveTo>
                  <a:lnTo>
                    <a:pt x="2935097" y="0"/>
                  </a:lnTo>
                  <a:lnTo>
                    <a:pt x="2935097" y="1011428"/>
                  </a:lnTo>
                  <a:lnTo>
                    <a:pt x="0" y="1011428"/>
                  </a:lnTo>
                  <a:lnTo>
                    <a:pt x="0" y="0"/>
                  </a:lnTo>
                  <a:close/>
                </a:path>
              </a:pathLst>
            </a:custGeom>
            <a:blipFill>
              <a:blip r:embed="rId8"/>
              <a:stretch>
                <a:fillRect t="-30" b="-35"/>
              </a:stretch>
            </a:blipFill>
          </p:spPr>
          <p:txBody>
            <a:bodyPr/>
            <a:lstStyle/>
            <a:p>
              <a:endParaRPr lang="en-GB"/>
            </a:p>
          </p:txBody>
        </p:sp>
      </p:grpSp>
      <p:sp>
        <p:nvSpPr>
          <p:cNvPr id="16" name="TextBox 16"/>
          <p:cNvSpPr txBox="1"/>
          <p:nvPr/>
        </p:nvSpPr>
        <p:spPr>
          <a:xfrm>
            <a:off x="1030017" y="4333822"/>
            <a:ext cx="2214307" cy="1609832"/>
          </a:xfrm>
          <a:prstGeom prst="rect">
            <a:avLst/>
          </a:prstGeom>
        </p:spPr>
        <p:txBody>
          <a:bodyPr lIns="0" tIns="0" rIns="0" bIns="0" rtlCol="0" anchor="t">
            <a:spAutoFit/>
          </a:bodyPr>
          <a:lstStyle/>
          <a:p>
            <a:pPr algn="ctr">
              <a:lnSpc>
                <a:spcPts val="6359"/>
              </a:lnSpc>
            </a:pPr>
            <a:r>
              <a:rPr lang="en-US" sz="5300">
                <a:solidFill>
                  <a:srgbClr val="764A49"/>
                </a:solidFill>
                <a:latin typeface="Roboto Condensed Bold"/>
              </a:rPr>
              <a:t>Trước khi viết</a:t>
            </a:r>
          </a:p>
        </p:txBody>
      </p:sp>
      <p:sp>
        <p:nvSpPr>
          <p:cNvPr id="17" name="TextBox 17"/>
          <p:cNvSpPr txBox="1"/>
          <p:nvPr/>
        </p:nvSpPr>
        <p:spPr>
          <a:xfrm>
            <a:off x="4292742" y="2006600"/>
            <a:ext cx="13296374" cy="6188076"/>
          </a:xfrm>
          <a:prstGeom prst="rect">
            <a:avLst/>
          </a:prstGeom>
        </p:spPr>
        <p:txBody>
          <a:bodyPr lIns="0" tIns="0" rIns="0" bIns="0" rtlCol="0" anchor="t">
            <a:spAutoFit/>
          </a:bodyPr>
          <a:lstStyle/>
          <a:p>
            <a:pPr algn="just">
              <a:lnSpc>
                <a:spcPts val="4900"/>
              </a:lnSpc>
            </a:pPr>
            <a:r>
              <a:rPr lang="en-US" sz="3500">
                <a:solidFill>
                  <a:srgbClr val="545352"/>
                </a:solidFill>
                <a:latin typeface="Roboto Condensed Bold"/>
              </a:rPr>
              <a:t>c. Lập dàn ý:</a:t>
            </a:r>
          </a:p>
          <a:p>
            <a:pPr algn="just">
              <a:lnSpc>
                <a:spcPts val="4900"/>
              </a:lnSpc>
            </a:pPr>
            <a:r>
              <a:rPr lang="en-US" sz="3500">
                <a:solidFill>
                  <a:srgbClr val="545352"/>
                </a:solidFill>
                <a:latin typeface="Roboto Condensed Bold"/>
              </a:rPr>
              <a:t>*Mở bài: </a:t>
            </a:r>
            <a:r>
              <a:rPr lang="en-US" sz="3500">
                <a:solidFill>
                  <a:srgbClr val="545352"/>
                </a:solidFill>
                <a:latin typeface="Roboto Condensed"/>
              </a:rPr>
              <a:t>Giới thiệu ngắn gọn về bài thơ, tác giả; nêu ý kiến chung về bài thơ</a:t>
            </a:r>
          </a:p>
          <a:p>
            <a:pPr algn="just">
              <a:lnSpc>
                <a:spcPts val="4900"/>
              </a:lnSpc>
            </a:pPr>
            <a:r>
              <a:rPr lang="en-US" sz="3500">
                <a:solidFill>
                  <a:srgbClr val="545352"/>
                </a:solidFill>
                <a:latin typeface="Roboto Condensed Bold"/>
              </a:rPr>
              <a:t>*Thân bài: </a:t>
            </a:r>
            <a:r>
              <a:rPr lang="en-US" sz="3500">
                <a:solidFill>
                  <a:srgbClr val="545352"/>
                </a:solidFill>
                <a:latin typeface="Roboto Condensed"/>
              </a:rPr>
              <a:t>Lần lượt phân tích theo bố cục tác phẩm thơ:</a:t>
            </a:r>
          </a:p>
          <a:p>
            <a:pPr marL="755651" lvl="1" indent="-377825" algn="just">
              <a:lnSpc>
                <a:spcPts val="4900"/>
              </a:lnSpc>
              <a:buFont typeface="Arial"/>
              <a:buChar char="•"/>
            </a:pPr>
            <a:r>
              <a:rPr lang="en-US" sz="3500">
                <a:solidFill>
                  <a:srgbClr val="545352"/>
                </a:solidFill>
                <a:latin typeface="Roboto Condensed"/>
              </a:rPr>
              <a:t>Phần 1: (từ câu … đến câu …)</a:t>
            </a:r>
          </a:p>
          <a:p>
            <a:pPr algn="just">
              <a:lnSpc>
                <a:spcPts val="4900"/>
              </a:lnSpc>
            </a:pPr>
            <a:r>
              <a:rPr lang="en-US" sz="3500">
                <a:solidFill>
                  <a:srgbClr val="545352"/>
                </a:solidFill>
                <a:latin typeface="Roboto Condensed"/>
              </a:rPr>
              <a:t>+ Phân tích tâm tư, nỗi niềm, khát vọng…</a:t>
            </a:r>
          </a:p>
          <a:p>
            <a:pPr algn="just">
              <a:lnSpc>
                <a:spcPts val="4900"/>
              </a:lnSpc>
            </a:pPr>
            <a:r>
              <a:rPr lang="en-US" sz="3500">
                <a:solidFill>
                  <a:srgbClr val="545352"/>
                </a:solidFill>
                <a:latin typeface="Roboto Condensed"/>
              </a:rPr>
              <a:t>+ Phân tích đặc sắc nghệ thuật</a:t>
            </a:r>
          </a:p>
          <a:p>
            <a:pPr marL="755651" lvl="1" indent="-377825" algn="just">
              <a:lnSpc>
                <a:spcPts val="4900"/>
              </a:lnSpc>
              <a:buFont typeface="Arial"/>
              <a:buChar char="•"/>
            </a:pPr>
            <a:r>
              <a:rPr lang="en-US" sz="3500">
                <a:solidFill>
                  <a:srgbClr val="545352"/>
                </a:solidFill>
                <a:latin typeface="Roboto Condensed"/>
              </a:rPr>
              <a:t>Phần 2: (từ câu … đến câu …)</a:t>
            </a:r>
          </a:p>
          <a:p>
            <a:pPr algn="just">
              <a:lnSpc>
                <a:spcPts val="4900"/>
              </a:lnSpc>
            </a:pPr>
            <a:r>
              <a:rPr lang="en-US" sz="3500">
                <a:solidFill>
                  <a:srgbClr val="545352"/>
                </a:solidFill>
                <a:latin typeface="Roboto Condensed"/>
              </a:rPr>
              <a:t>+ Phân tích tâm tư, nỗi niềm, khát vọng…</a:t>
            </a:r>
          </a:p>
          <a:p>
            <a:pPr algn="just">
              <a:lnSpc>
                <a:spcPts val="4900"/>
              </a:lnSpc>
            </a:pPr>
            <a:r>
              <a:rPr lang="en-US" sz="3500">
                <a:solidFill>
                  <a:srgbClr val="545352"/>
                </a:solidFill>
                <a:latin typeface="Roboto Condensed"/>
              </a:rPr>
              <a:t>+ Phân tích đặc sắc nghệ thuật...</a:t>
            </a:r>
          </a:p>
          <a:p>
            <a:pPr algn="just">
              <a:lnSpc>
                <a:spcPts val="4900"/>
              </a:lnSpc>
            </a:pPr>
            <a:r>
              <a:rPr lang="en-US" sz="3500">
                <a:solidFill>
                  <a:srgbClr val="545352"/>
                </a:solidFill>
                <a:latin typeface="Roboto Condensed"/>
              </a:rPr>
              <a:t>* </a:t>
            </a:r>
            <a:r>
              <a:rPr lang="en-US" sz="3500">
                <a:solidFill>
                  <a:srgbClr val="545352"/>
                </a:solidFill>
                <a:latin typeface="Roboto Condensed Bold"/>
              </a:rPr>
              <a:t>Kết bài: </a:t>
            </a:r>
            <a:r>
              <a:rPr lang="en-US" sz="3500">
                <a:solidFill>
                  <a:srgbClr val="545352"/>
                </a:solidFill>
                <a:latin typeface="Roboto Condensed"/>
              </a:rPr>
              <a:t>Khẳng định ý nghĩa và giá trị nội dung, nghệ thuật của bài thơ.</a:t>
            </a:r>
          </a:p>
        </p:txBody>
      </p:sp>
      <p:sp>
        <p:nvSpPr>
          <p:cNvPr id="18" name="TextBox 18"/>
          <p:cNvSpPr txBox="1"/>
          <p:nvPr/>
        </p:nvSpPr>
        <p:spPr>
          <a:xfrm>
            <a:off x="-1487600" y="726290"/>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HƯỚNG DẪN QUY TRÌNH VIẾT</a:t>
            </a:r>
          </a:p>
        </p:txBody>
      </p:sp>
    </p:spTree>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427802">
            <a:off x="-3237640" y="-494997"/>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9024226"/>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54854" y="310134"/>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7033535" y="1998281"/>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grpSp>
        <p:nvGrpSpPr>
          <p:cNvPr id="12" name="Group 12"/>
          <p:cNvGrpSpPr/>
          <p:nvPr/>
        </p:nvGrpSpPr>
        <p:grpSpPr>
          <a:xfrm>
            <a:off x="15408469" y="4271069"/>
            <a:ext cx="2637685" cy="2789859"/>
            <a:chOff x="0" y="0"/>
            <a:chExt cx="3516913" cy="3719812"/>
          </a:xfrm>
        </p:grpSpPr>
        <p:sp>
          <p:nvSpPr>
            <p:cNvPr id="13" name="Freeform 13"/>
            <p:cNvSpPr/>
            <p:nvPr/>
          </p:nvSpPr>
          <p:spPr>
            <a:xfrm>
              <a:off x="0" y="0"/>
              <a:ext cx="3516884" cy="3719830"/>
            </a:xfrm>
            <a:custGeom>
              <a:avLst/>
              <a:gdLst/>
              <a:ahLst/>
              <a:cxnLst/>
              <a:rect l="l" t="t" r="r" b="b"/>
              <a:pathLst>
                <a:path w="3516884" h="3719830">
                  <a:moveTo>
                    <a:pt x="0" y="0"/>
                  </a:moveTo>
                  <a:lnTo>
                    <a:pt x="3516884" y="0"/>
                  </a:lnTo>
                  <a:lnTo>
                    <a:pt x="3516884" y="3719830"/>
                  </a:lnTo>
                  <a:lnTo>
                    <a:pt x="0" y="3719830"/>
                  </a:lnTo>
                  <a:lnTo>
                    <a:pt x="0" y="0"/>
                  </a:lnTo>
                  <a:close/>
                </a:path>
              </a:pathLst>
            </a:custGeom>
            <a:blipFill>
              <a:blip r:embed="rId7"/>
              <a:stretch>
                <a:fillRect l="-177" r="-178"/>
              </a:stretch>
            </a:blipFill>
          </p:spPr>
          <p:txBody>
            <a:bodyPr/>
            <a:lstStyle/>
            <a:p>
              <a:endParaRPr lang="en-GB"/>
            </a:p>
          </p:txBody>
        </p:sp>
      </p:grpSp>
      <p:sp>
        <p:nvSpPr>
          <p:cNvPr id="14" name="TextBox 14"/>
          <p:cNvSpPr txBox="1"/>
          <p:nvPr/>
        </p:nvSpPr>
        <p:spPr>
          <a:xfrm>
            <a:off x="1360694" y="2578578"/>
            <a:ext cx="13507909" cy="5858198"/>
          </a:xfrm>
          <a:prstGeom prst="rect">
            <a:avLst/>
          </a:prstGeom>
        </p:spPr>
        <p:txBody>
          <a:bodyPr lIns="0" tIns="0" rIns="0" bIns="0" rtlCol="0" anchor="t">
            <a:spAutoFit/>
          </a:bodyPr>
          <a:lstStyle/>
          <a:p>
            <a:pPr algn="just">
              <a:lnSpc>
                <a:spcPts val="4690"/>
              </a:lnSpc>
            </a:pPr>
            <a:r>
              <a:rPr lang="en-US" sz="3500">
                <a:solidFill>
                  <a:srgbClr val="000000"/>
                </a:solidFill>
                <a:latin typeface="Roboto Condensed Bold"/>
              </a:rPr>
              <a:t>Khi viết bài em cần chú ý:</a:t>
            </a:r>
          </a:p>
          <a:p>
            <a:pPr marL="800101" lvl="2" indent="-266700" algn="just">
              <a:lnSpc>
                <a:spcPts val="4690"/>
              </a:lnSpc>
              <a:buFont typeface="Arial"/>
              <a:buChar char="⚬"/>
            </a:pPr>
            <a:r>
              <a:rPr lang="en-US" sz="3500">
                <a:solidFill>
                  <a:srgbClr val="000000"/>
                </a:solidFill>
                <a:latin typeface="Roboto Condensed"/>
              </a:rPr>
              <a:t>Bám sát dàn ý đã lập; sử dụng đa dạng các hình thức trích dẫn; kết hợp phân tích với nhận xét, đánh giá.</a:t>
            </a:r>
          </a:p>
          <a:p>
            <a:pPr marL="800101" lvl="2" indent="-266700" algn="just">
              <a:lnSpc>
                <a:spcPts val="4690"/>
              </a:lnSpc>
              <a:buFont typeface="Arial"/>
              <a:buChar char="⚬"/>
            </a:pPr>
            <a:r>
              <a:rPr lang="en-US" sz="3500">
                <a:solidFill>
                  <a:srgbClr val="000000"/>
                </a:solidFill>
                <a:latin typeface="Roboto Condensed"/>
              </a:rPr>
              <a:t>Sử dụng từ ngữ chính xác, chọn lọc; diễn đạt sáng rõ, thể hiện được cảm xúc của người viết; tránh từ ngữ quá cầu kì hoặc sáo rỗng.</a:t>
            </a:r>
          </a:p>
          <a:p>
            <a:pPr marL="800101" lvl="2" indent="-266700" algn="just">
              <a:lnSpc>
                <a:spcPts val="4690"/>
              </a:lnSpc>
              <a:buFont typeface="Arial"/>
              <a:buChar char="⚬"/>
            </a:pPr>
            <a:r>
              <a:rPr lang="en-US" sz="3500">
                <a:solidFill>
                  <a:srgbClr val="000000"/>
                </a:solidFill>
                <a:latin typeface="Roboto Condensed"/>
              </a:rPr>
              <a:t>Chú ý sử dụng các thông tin ngoài tác phẩm nếu có, để giúp cho việc phân tích các thông tin được rõ ràng, nổi bật hơn.</a:t>
            </a:r>
          </a:p>
          <a:p>
            <a:pPr marL="800101" lvl="2" indent="-266700" algn="just">
              <a:lnSpc>
                <a:spcPts val="4690"/>
              </a:lnSpc>
              <a:buFont typeface="Arial"/>
              <a:buChar char="⚬"/>
            </a:pPr>
            <a:r>
              <a:rPr lang="en-US" sz="3500">
                <a:solidFill>
                  <a:srgbClr val="000000"/>
                </a:solidFill>
                <a:latin typeface="Roboto Condensed"/>
              </a:rPr>
              <a:t>Với trường hợp tác phẩm thơ dài, có thể chỉ trích dẫn mỗi phần những câu thơ / đoạn thơ quan trọng để phân tích sâu.</a:t>
            </a:r>
          </a:p>
          <a:p>
            <a:pPr marL="800191" lvl="2" indent="-266730" algn="just">
              <a:lnSpc>
                <a:spcPts val="4004"/>
              </a:lnSpc>
            </a:pPr>
            <a:endParaRPr lang="en-US" sz="3500">
              <a:solidFill>
                <a:srgbClr val="000000"/>
              </a:solidFill>
              <a:latin typeface="Roboto Condensed"/>
            </a:endParaRPr>
          </a:p>
        </p:txBody>
      </p:sp>
      <p:grpSp>
        <p:nvGrpSpPr>
          <p:cNvPr id="15" name="Group 15"/>
          <p:cNvGrpSpPr/>
          <p:nvPr/>
        </p:nvGrpSpPr>
        <p:grpSpPr>
          <a:xfrm rot="4924827">
            <a:off x="14775829" y="3119892"/>
            <a:ext cx="1435296" cy="1062119"/>
            <a:chOff x="0" y="0"/>
            <a:chExt cx="1913728" cy="1416159"/>
          </a:xfrm>
        </p:grpSpPr>
        <p:sp>
          <p:nvSpPr>
            <p:cNvPr id="16" name="Freeform 16"/>
            <p:cNvSpPr/>
            <p:nvPr/>
          </p:nvSpPr>
          <p:spPr>
            <a:xfrm>
              <a:off x="0" y="0"/>
              <a:ext cx="1913763" cy="1416177"/>
            </a:xfrm>
            <a:custGeom>
              <a:avLst/>
              <a:gdLst/>
              <a:ahLst/>
              <a:cxnLst/>
              <a:rect l="l" t="t" r="r" b="b"/>
              <a:pathLst>
                <a:path w="1913763" h="1416177">
                  <a:moveTo>
                    <a:pt x="0" y="0"/>
                  </a:moveTo>
                  <a:lnTo>
                    <a:pt x="1913763" y="0"/>
                  </a:lnTo>
                  <a:lnTo>
                    <a:pt x="1913763" y="1416177"/>
                  </a:lnTo>
                  <a:lnTo>
                    <a:pt x="0" y="1416177"/>
                  </a:lnTo>
                  <a:lnTo>
                    <a:pt x="0" y="0"/>
                  </a:lnTo>
                  <a:close/>
                </a:path>
              </a:pathLst>
            </a:custGeom>
            <a:blipFill>
              <a:blip r:embed="rId8"/>
              <a:stretch>
                <a:fillRect t="-563" r="1" b="-562"/>
              </a:stretch>
            </a:blipFill>
          </p:spPr>
          <p:txBody>
            <a:bodyPr/>
            <a:lstStyle/>
            <a:p>
              <a:endParaRPr lang="en-GB"/>
            </a:p>
          </p:txBody>
        </p:sp>
      </p:grpSp>
      <p:sp>
        <p:nvSpPr>
          <p:cNvPr id="17" name="TextBox 17"/>
          <p:cNvSpPr txBox="1"/>
          <p:nvPr/>
        </p:nvSpPr>
        <p:spPr>
          <a:xfrm>
            <a:off x="15620158" y="5137427"/>
            <a:ext cx="2214307" cy="990575"/>
          </a:xfrm>
          <a:prstGeom prst="rect">
            <a:avLst/>
          </a:prstGeom>
        </p:spPr>
        <p:txBody>
          <a:bodyPr lIns="0" tIns="0" rIns="0" bIns="0" rtlCol="0" anchor="t">
            <a:spAutoFit/>
          </a:bodyPr>
          <a:lstStyle/>
          <a:p>
            <a:pPr algn="ctr">
              <a:lnSpc>
                <a:spcPts val="7799"/>
              </a:lnSpc>
            </a:pPr>
            <a:r>
              <a:rPr lang="en-US" sz="6498">
                <a:solidFill>
                  <a:srgbClr val="764A49"/>
                </a:solidFill>
                <a:latin typeface="Roboto Condensed Bold"/>
              </a:rPr>
              <a:t>Viết</a:t>
            </a:r>
          </a:p>
        </p:txBody>
      </p:sp>
      <p:sp>
        <p:nvSpPr>
          <p:cNvPr id="18" name="TextBox 18"/>
          <p:cNvSpPr txBox="1"/>
          <p:nvPr/>
        </p:nvSpPr>
        <p:spPr>
          <a:xfrm>
            <a:off x="0" y="327195"/>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HƯỚNG DẪN QUY TRÌNH VIẾT</a:t>
            </a:r>
          </a:p>
        </p:txBody>
      </p:sp>
      <p:sp>
        <p:nvSpPr>
          <p:cNvPr id="19" name="TextBox 19"/>
          <p:cNvSpPr txBox="1"/>
          <p:nvPr/>
        </p:nvSpPr>
        <p:spPr>
          <a:xfrm>
            <a:off x="1518380" y="1380481"/>
            <a:ext cx="3053620" cy="788014"/>
          </a:xfrm>
          <a:prstGeom prst="rect">
            <a:avLst/>
          </a:prstGeom>
        </p:spPr>
        <p:txBody>
          <a:bodyPr wrap="square" lIns="0" tIns="0" rIns="0" bIns="0" rtlCol="0" anchor="t">
            <a:spAutoFit/>
          </a:bodyPr>
          <a:lstStyle/>
          <a:p>
            <a:pPr algn="ctr">
              <a:lnSpc>
                <a:spcPts val="6438"/>
              </a:lnSpc>
              <a:spcBef>
                <a:spcPct val="0"/>
              </a:spcBef>
            </a:pPr>
            <a:r>
              <a:rPr lang="en-US" sz="4599">
                <a:solidFill>
                  <a:srgbClr val="545352"/>
                </a:solidFill>
                <a:latin typeface="Roboto Condensed Bold"/>
              </a:rPr>
              <a:t>2. Viết bài</a:t>
            </a:r>
          </a:p>
        </p:txBody>
      </p:sp>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11229765" y="7691233"/>
            <a:ext cx="7543345" cy="3377882"/>
            <a:chOff x="0" y="0"/>
            <a:chExt cx="10057793" cy="4503843"/>
          </a:xfrm>
        </p:grpSpPr>
        <p:sp>
          <p:nvSpPr>
            <p:cNvPr id="3" name="Freeform 3"/>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4" name="Group 4"/>
          <p:cNvGrpSpPr/>
          <p:nvPr/>
        </p:nvGrpSpPr>
        <p:grpSpPr>
          <a:xfrm rot="-664403">
            <a:off x="-3462741" y="-400510"/>
            <a:ext cx="7362656" cy="1224042"/>
            <a:chOff x="0" y="0"/>
            <a:chExt cx="9816875" cy="1632056"/>
          </a:xfrm>
        </p:grpSpPr>
        <p:sp>
          <p:nvSpPr>
            <p:cNvPr id="5" name="Freeform 5"/>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a:off x="-1487600" y="6914031"/>
            <a:ext cx="3862576" cy="1737316"/>
            <a:chOff x="0" y="0"/>
            <a:chExt cx="5150101" cy="2316421"/>
          </a:xfrm>
        </p:grpSpPr>
        <p:sp>
          <p:nvSpPr>
            <p:cNvPr id="7" name="Freeform 7"/>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8" name="Group 8"/>
          <p:cNvGrpSpPr/>
          <p:nvPr/>
        </p:nvGrpSpPr>
        <p:grpSpPr>
          <a:xfrm rot="-277030">
            <a:off x="15948508" y="2212784"/>
            <a:ext cx="2004049" cy="2248582"/>
            <a:chOff x="0" y="0"/>
            <a:chExt cx="2672065" cy="2998109"/>
          </a:xfrm>
        </p:grpSpPr>
        <p:sp>
          <p:nvSpPr>
            <p:cNvPr id="9" name="Freeform 9"/>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0" name="Group 10"/>
          <p:cNvGrpSpPr/>
          <p:nvPr/>
        </p:nvGrpSpPr>
        <p:grpSpPr>
          <a:xfrm rot="-1079441">
            <a:off x="16966613" y="4012815"/>
            <a:ext cx="1244730" cy="693423"/>
            <a:chOff x="0" y="0"/>
            <a:chExt cx="1659640" cy="924564"/>
          </a:xfrm>
        </p:grpSpPr>
        <p:sp>
          <p:nvSpPr>
            <p:cNvPr id="11" name="Freeform 1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2" name="Freeform 12"/>
          <p:cNvSpPr/>
          <p:nvPr/>
        </p:nvSpPr>
        <p:spPr>
          <a:xfrm>
            <a:off x="922760" y="5561283"/>
            <a:ext cx="16250891" cy="4725717"/>
          </a:xfrm>
          <a:custGeom>
            <a:avLst/>
            <a:gdLst/>
            <a:ahLst/>
            <a:cxnLst/>
            <a:rect l="l" t="t" r="r" b="b"/>
            <a:pathLst>
              <a:path w="16250891" h="4725717">
                <a:moveTo>
                  <a:pt x="0" y="0"/>
                </a:moveTo>
                <a:lnTo>
                  <a:pt x="16250891" y="0"/>
                </a:lnTo>
                <a:lnTo>
                  <a:pt x="16250891" y="4725717"/>
                </a:lnTo>
                <a:lnTo>
                  <a:pt x="0" y="4725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3" name="Group 13"/>
          <p:cNvGrpSpPr/>
          <p:nvPr/>
        </p:nvGrpSpPr>
        <p:grpSpPr>
          <a:xfrm>
            <a:off x="1714102" y="7070091"/>
            <a:ext cx="2922743" cy="3091363"/>
            <a:chOff x="0" y="0"/>
            <a:chExt cx="3896991" cy="4121817"/>
          </a:xfrm>
        </p:grpSpPr>
        <p:sp>
          <p:nvSpPr>
            <p:cNvPr id="14" name="Freeform 14"/>
            <p:cNvSpPr/>
            <p:nvPr/>
          </p:nvSpPr>
          <p:spPr>
            <a:xfrm>
              <a:off x="0" y="0"/>
              <a:ext cx="3896995" cy="4121785"/>
            </a:xfrm>
            <a:custGeom>
              <a:avLst/>
              <a:gdLst/>
              <a:ahLst/>
              <a:cxnLst/>
              <a:rect l="l" t="t" r="r" b="b"/>
              <a:pathLst>
                <a:path w="3896995" h="4121785">
                  <a:moveTo>
                    <a:pt x="0" y="0"/>
                  </a:moveTo>
                  <a:lnTo>
                    <a:pt x="3896995" y="0"/>
                  </a:lnTo>
                  <a:lnTo>
                    <a:pt x="3896995" y="4121785"/>
                  </a:lnTo>
                  <a:lnTo>
                    <a:pt x="0" y="4121785"/>
                  </a:lnTo>
                  <a:lnTo>
                    <a:pt x="0" y="0"/>
                  </a:lnTo>
                  <a:close/>
                </a:path>
              </a:pathLst>
            </a:custGeom>
            <a:blipFill>
              <a:blip r:embed="rId9"/>
              <a:stretch>
                <a:fillRect l="-118" r="-118"/>
              </a:stretch>
            </a:blipFill>
          </p:spPr>
          <p:txBody>
            <a:bodyPr/>
            <a:lstStyle/>
            <a:p>
              <a:endParaRPr lang="en-GB"/>
            </a:p>
          </p:txBody>
        </p:sp>
      </p:grpSp>
      <p:grpSp>
        <p:nvGrpSpPr>
          <p:cNvPr id="15" name="Group 15"/>
          <p:cNvGrpSpPr/>
          <p:nvPr/>
        </p:nvGrpSpPr>
        <p:grpSpPr>
          <a:xfrm>
            <a:off x="7517674" y="6387759"/>
            <a:ext cx="2637685" cy="2789859"/>
            <a:chOff x="0" y="0"/>
            <a:chExt cx="3516913" cy="3719812"/>
          </a:xfrm>
        </p:grpSpPr>
        <p:sp>
          <p:nvSpPr>
            <p:cNvPr id="16" name="Freeform 16"/>
            <p:cNvSpPr/>
            <p:nvPr/>
          </p:nvSpPr>
          <p:spPr>
            <a:xfrm>
              <a:off x="0" y="0"/>
              <a:ext cx="3516884" cy="3719830"/>
            </a:xfrm>
            <a:custGeom>
              <a:avLst/>
              <a:gdLst/>
              <a:ahLst/>
              <a:cxnLst/>
              <a:rect l="l" t="t" r="r" b="b"/>
              <a:pathLst>
                <a:path w="3516884" h="3719830">
                  <a:moveTo>
                    <a:pt x="0" y="0"/>
                  </a:moveTo>
                  <a:lnTo>
                    <a:pt x="3516884" y="0"/>
                  </a:lnTo>
                  <a:lnTo>
                    <a:pt x="3516884" y="3719830"/>
                  </a:lnTo>
                  <a:lnTo>
                    <a:pt x="0" y="3719830"/>
                  </a:lnTo>
                  <a:lnTo>
                    <a:pt x="0" y="0"/>
                  </a:lnTo>
                  <a:close/>
                </a:path>
              </a:pathLst>
            </a:custGeom>
            <a:blipFill>
              <a:blip r:embed="rId10"/>
              <a:stretch>
                <a:fillRect l="-177" r="-178"/>
              </a:stretch>
            </a:blipFill>
          </p:spPr>
          <p:txBody>
            <a:bodyPr/>
            <a:lstStyle/>
            <a:p>
              <a:endParaRPr lang="en-GB"/>
            </a:p>
          </p:txBody>
        </p:sp>
      </p:grpSp>
      <p:grpSp>
        <p:nvGrpSpPr>
          <p:cNvPr id="17" name="Group 17"/>
          <p:cNvGrpSpPr/>
          <p:nvPr/>
        </p:nvGrpSpPr>
        <p:grpSpPr>
          <a:xfrm>
            <a:off x="12291212" y="4359526"/>
            <a:ext cx="3049225" cy="3225142"/>
            <a:chOff x="0" y="0"/>
            <a:chExt cx="4065633" cy="4300189"/>
          </a:xfrm>
        </p:grpSpPr>
        <p:sp>
          <p:nvSpPr>
            <p:cNvPr id="18" name="Freeform 18"/>
            <p:cNvSpPr/>
            <p:nvPr/>
          </p:nvSpPr>
          <p:spPr>
            <a:xfrm>
              <a:off x="0" y="0"/>
              <a:ext cx="4065651" cy="4300220"/>
            </a:xfrm>
            <a:custGeom>
              <a:avLst/>
              <a:gdLst/>
              <a:ahLst/>
              <a:cxnLst/>
              <a:rect l="l" t="t" r="r" b="b"/>
              <a:pathLst>
                <a:path w="4065651" h="4300220">
                  <a:moveTo>
                    <a:pt x="0" y="0"/>
                  </a:moveTo>
                  <a:lnTo>
                    <a:pt x="4065651" y="0"/>
                  </a:lnTo>
                  <a:lnTo>
                    <a:pt x="4065651" y="4300220"/>
                  </a:lnTo>
                  <a:lnTo>
                    <a:pt x="0" y="4300220"/>
                  </a:lnTo>
                  <a:lnTo>
                    <a:pt x="0" y="0"/>
                  </a:lnTo>
                  <a:close/>
                </a:path>
              </a:pathLst>
            </a:custGeom>
            <a:blipFill>
              <a:blip r:embed="rId11"/>
              <a:stretch>
                <a:fillRect l="-76" r="-76"/>
              </a:stretch>
            </a:blipFill>
          </p:spPr>
          <p:txBody>
            <a:bodyPr/>
            <a:lstStyle/>
            <a:p>
              <a:endParaRPr lang="en-GB"/>
            </a:p>
          </p:txBody>
        </p:sp>
      </p:grpSp>
      <p:grpSp>
        <p:nvGrpSpPr>
          <p:cNvPr id="19" name="Group 19"/>
          <p:cNvGrpSpPr/>
          <p:nvPr/>
        </p:nvGrpSpPr>
        <p:grpSpPr>
          <a:xfrm rot="4924827">
            <a:off x="13087026" y="2970287"/>
            <a:ext cx="1435296" cy="1062119"/>
            <a:chOff x="0" y="0"/>
            <a:chExt cx="1913728" cy="1416159"/>
          </a:xfrm>
        </p:grpSpPr>
        <p:sp>
          <p:nvSpPr>
            <p:cNvPr id="20" name="Freeform 20"/>
            <p:cNvSpPr/>
            <p:nvPr/>
          </p:nvSpPr>
          <p:spPr>
            <a:xfrm>
              <a:off x="0" y="0"/>
              <a:ext cx="1913763" cy="1416177"/>
            </a:xfrm>
            <a:custGeom>
              <a:avLst/>
              <a:gdLst/>
              <a:ahLst/>
              <a:cxnLst/>
              <a:rect l="l" t="t" r="r" b="b"/>
              <a:pathLst>
                <a:path w="1913763" h="1416177">
                  <a:moveTo>
                    <a:pt x="0" y="0"/>
                  </a:moveTo>
                  <a:lnTo>
                    <a:pt x="1913763" y="0"/>
                  </a:lnTo>
                  <a:lnTo>
                    <a:pt x="1913763" y="1416177"/>
                  </a:lnTo>
                  <a:lnTo>
                    <a:pt x="0" y="1416177"/>
                  </a:lnTo>
                  <a:lnTo>
                    <a:pt x="0" y="0"/>
                  </a:lnTo>
                  <a:close/>
                </a:path>
              </a:pathLst>
            </a:custGeom>
            <a:blipFill>
              <a:blip r:embed="rId12"/>
              <a:stretch>
                <a:fillRect t="-563" r="1" b="-562"/>
              </a:stretch>
            </a:blipFill>
          </p:spPr>
          <p:txBody>
            <a:bodyPr/>
            <a:lstStyle/>
            <a:p>
              <a:endParaRPr lang="en-GB"/>
            </a:p>
          </p:txBody>
        </p:sp>
      </p:grpSp>
      <p:sp>
        <p:nvSpPr>
          <p:cNvPr id="21" name="TextBox 21"/>
          <p:cNvSpPr txBox="1"/>
          <p:nvPr/>
        </p:nvSpPr>
        <p:spPr>
          <a:xfrm>
            <a:off x="2137480" y="7546568"/>
            <a:ext cx="2094889" cy="1685902"/>
          </a:xfrm>
          <a:prstGeom prst="rect">
            <a:avLst/>
          </a:prstGeom>
        </p:spPr>
        <p:txBody>
          <a:bodyPr lIns="0" tIns="0" rIns="0" bIns="0" rtlCol="0" anchor="t">
            <a:spAutoFit/>
          </a:bodyPr>
          <a:lstStyle/>
          <a:p>
            <a:pPr algn="ctr">
              <a:lnSpc>
                <a:spcPts val="6600"/>
              </a:lnSpc>
            </a:pPr>
            <a:r>
              <a:rPr lang="en-US" sz="5499">
                <a:solidFill>
                  <a:srgbClr val="764A49"/>
                </a:solidFill>
                <a:latin typeface="Roboto Condensed Bold"/>
              </a:rPr>
              <a:t>Trước khi viết</a:t>
            </a:r>
          </a:p>
        </p:txBody>
      </p:sp>
      <p:sp>
        <p:nvSpPr>
          <p:cNvPr id="22" name="TextBox 22"/>
          <p:cNvSpPr txBox="1"/>
          <p:nvPr/>
        </p:nvSpPr>
        <p:spPr>
          <a:xfrm>
            <a:off x="7729363" y="7354101"/>
            <a:ext cx="2214307" cy="800100"/>
          </a:xfrm>
          <a:prstGeom prst="rect">
            <a:avLst/>
          </a:prstGeom>
        </p:spPr>
        <p:txBody>
          <a:bodyPr lIns="0" tIns="0" rIns="0" bIns="0" rtlCol="0" anchor="t">
            <a:spAutoFit/>
          </a:bodyPr>
          <a:lstStyle/>
          <a:p>
            <a:pPr algn="ctr">
              <a:lnSpc>
                <a:spcPts val="6239"/>
              </a:lnSpc>
            </a:pPr>
            <a:r>
              <a:rPr lang="en-US" sz="5199">
                <a:solidFill>
                  <a:srgbClr val="764A49"/>
                </a:solidFill>
                <a:latin typeface="Roboto Condensed Bold"/>
              </a:rPr>
              <a:t>Viết</a:t>
            </a:r>
          </a:p>
        </p:txBody>
      </p:sp>
      <p:sp>
        <p:nvSpPr>
          <p:cNvPr id="23" name="TextBox 23"/>
          <p:cNvSpPr txBox="1"/>
          <p:nvPr/>
        </p:nvSpPr>
        <p:spPr>
          <a:xfrm>
            <a:off x="12502901" y="4944905"/>
            <a:ext cx="2603545" cy="2381250"/>
          </a:xfrm>
          <a:prstGeom prst="rect">
            <a:avLst/>
          </a:prstGeom>
        </p:spPr>
        <p:txBody>
          <a:bodyPr lIns="0" tIns="0" rIns="0" bIns="0" rtlCol="0" anchor="t">
            <a:spAutoFit/>
          </a:bodyPr>
          <a:lstStyle/>
          <a:p>
            <a:pPr algn="ctr">
              <a:lnSpc>
                <a:spcPts val="6239"/>
              </a:lnSpc>
            </a:pPr>
            <a:r>
              <a:rPr lang="en-US" sz="5199">
                <a:solidFill>
                  <a:srgbClr val="FEFFFE"/>
                </a:solidFill>
                <a:latin typeface="Roboto Condensed Bold"/>
              </a:rPr>
              <a:t>Chỉnh sửa bài viết</a:t>
            </a:r>
          </a:p>
        </p:txBody>
      </p:sp>
      <p:sp>
        <p:nvSpPr>
          <p:cNvPr id="24" name="TextBox 24"/>
          <p:cNvSpPr txBox="1"/>
          <p:nvPr/>
        </p:nvSpPr>
        <p:spPr>
          <a:xfrm>
            <a:off x="1886555" y="2904769"/>
            <a:ext cx="13507909" cy="797936"/>
          </a:xfrm>
          <a:prstGeom prst="rect">
            <a:avLst/>
          </a:prstGeom>
        </p:spPr>
        <p:txBody>
          <a:bodyPr lIns="0" tIns="0" rIns="0" bIns="0" rtlCol="0" anchor="t">
            <a:spAutoFit/>
          </a:bodyPr>
          <a:lstStyle/>
          <a:p>
            <a:pPr algn="just">
              <a:lnSpc>
                <a:spcPts val="5895"/>
              </a:lnSpc>
            </a:pPr>
            <a:r>
              <a:rPr lang="en-US" sz="4399">
                <a:solidFill>
                  <a:srgbClr val="000000"/>
                </a:solidFill>
                <a:latin typeface="Roboto Condensed"/>
              </a:rPr>
              <a:t>Đánh giá bài viết và chỉnh sửa theo bảng kiểm</a:t>
            </a:r>
          </a:p>
        </p:txBody>
      </p:sp>
      <p:sp>
        <p:nvSpPr>
          <p:cNvPr id="25" name="TextBox 25"/>
          <p:cNvSpPr txBox="1"/>
          <p:nvPr/>
        </p:nvSpPr>
        <p:spPr>
          <a:xfrm>
            <a:off x="-2067081" y="419710"/>
            <a:ext cx="17461545" cy="949193"/>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III. HƯỚNG DẪN QUY TRÌNH VIẾT</a:t>
            </a:r>
          </a:p>
        </p:txBody>
      </p:sp>
      <p:sp>
        <p:nvSpPr>
          <p:cNvPr id="26" name="TextBox 26"/>
          <p:cNvSpPr txBox="1"/>
          <p:nvPr/>
        </p:nvSpPr>
        <p:spPr>
          <a:xfrm>
            <a:off x="152400" y="1714500"/>
            <a:ext cx="7860956" cy="788014"/>
          </a:xfrm>
          <a:prstGeom prst="rect">
            <a:avLst/>
          </a:prstGeom>
        </p:spPr>
        <p:txBody>
          <a:bodyPr lIns="0" tIns="0" rIns="0" bIns="0" rtlCol="0" anchor="t">
            <a:spAutoFit/>
          </a:bodyPr>
          <a:lstStyle/>
          <a:p>
            <a:pPr algn="ctr">
              <a:lnSpc>
                <a:spcPts val="6438"/>
              </a:lnSpc>
              <a:spcBef>
                <a:spcPct val="0"/>
              </a:spcBef>
            </a:pPr>
            <a:r>
              <a:rPr lang="en-US" sz="4599">
                <a:solidFill>
                  <a:srgbClr val="545352"/>
                </a:solidFill>
                <a:latin typeface="Roboto Condensed Bold"/>
              </a:rPr>
              <a:t>3. Kiểm tra và chỉnh sửa</a:t>
            </a: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8E0"/>
        </a:solidFill>
        <a:effectLst/>
      </p:bgPr>
    </p:bg>
    <p:spTree>
      <p:nvGrpSpPr>
        <p:cNvPr id="1" name=""/>
        <p:cNvGrpSpPr/>
        <p:nvPr/>
      </p:nvGrpSpPr>
      <p:grpSpPr>
        <a:xfrm>
          <a:off x="0" y="0"/>
          <a:ext cx="0" cy="0"/>
          <a:chOff x="0" y="0"/>
          <a:chExt cx="0" cy="0"/>
        </a:xfrm>
      </p:grpSpPr>
      <p:grpSp>
        <p:nvGrpSpPr>
          <p:cNvPr id="2" name="Group 2"/>
          <p:cNvGrpSpPr/>
          <p:nvPr/>
        </p:nvGrpSpPr>
        <p:grpSpPr>
          <a:xfrm rot="657377">
            <a:off x="13165295" y="7835128"/>
            <a:ext cx="9220623" cy="3529660"/>
            <a:chOff x="0" y="0"/>
            <a:chExt cx="12294164" cy="4706213"/>
          </a:xfrm>
        </p:grpSpPr>
        <p:sp>
          <p:nvSpPr>
            <p:cNvPr id="3" name="Freeform 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2"/>
              <a:stretch>
                <a:fillRect t="-16" b="-15"/>
              </a:stretch>
            </a:blipFill>
          </p:spPr>
          <p:txBody>
            <a:bodyPr/>
            <a:lstStyle/>
            <a:p>
              <a:endParaRPr lang="en-GB"/>
            </a:p>
          </p:txBody>
        </p:sp>
      </p:grpSp>
      <p:grpSp>
        <p:nvGrpSpPr>
          <p:cNvPr id="4" name="Group 4"/>
          <p:cNvGrpSpPr/>
          <p:nvPr/>
        </p:nvGrpSpPr>
        <p:grpSpPr>
          <a:xfrm rot="-4295308">
            <a:off x="1188338" y="6154480"/>
            <a:ext cx="2935958" cy="7085268"/>
            <a:chOff x="0" y="0"/>
            <a:chExt cx="3914611" cy="9447024"/>
          </a:xfrm>
        </p:grpSpPr>
        <p:sp>
          <p:nvSpPr>
            <p:cNvPr id="5" name="Freeform 5"/>
            <p:cNvSpPr/>
            <p:nvPr/>
          </p:nvSpPr>
          <p:spPr>
            <a:xfrm>
              <a:off x="0" y="0"/>
              <a:ext cx="3914648" cy="9447022"/>
            </a:xfrm>
            <a:custGeom>
              <a:avLst/>
              <a:gdLst/>
              <a:ahLst/>
              <a:cxnLst/>
              <a:rect l="l" t="t" r="r" b="b"/>
              <a:pathLst>
                <a:path w="3914648" h="9447022">
                  <a:moveTo>
                    <a:pt x="0" y="0"/>
                  </a:moveTo>
                  <a:lnTo>
                    <a:pt x="3914648" y="0"/>
                  </a:lnTo>
                  <a:lnTo>
                    <a:pt x="3914648" y="9447022"/>
                  </a:lnTo>
                  <a:lnTo>
                    <a:pt x="0" y="9447022"/>
                  </a:lnTo>
                  <a:lnTo>
                    <a:pt x="0" y="0"/>
                  </a:lnTo>
                  <a:close/>
                </a:path>
              </a:pathLst>
            </a:custGeom>
            <a:blipFill>
              <a:blip r:embed="rId3"/>
              <a:stretch>
                <a:fillRect t="-3" b="-3"/>
              </a:stretch>
            </a:blipFill>
          </p:spPr>
          <p:txBody>
            <a:bodyPr/>
            <a:lstStyle/>
            <a:p>
              <a:endParaRPr lang="en-GB"/>
            </a:p>
          </p:txBody>
        </p:sp>
      </p:grpSp>
      <p:grpSp>
        <p:nvGrpSpPr>
          <p:cNvPr id="6" name="Group 6"/>
          <p:cNvGrpSpPr/>
          <p:nvPr/>
        </p:nvGrpSpPr>
        <p:grpSpPr>
          <a:xfrm>
            <a:off x="4162881" y="9111298"/>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4"/>
              <a:stretch>
                <a:fillRect/>
              </a:stretch>
            </a:blipFill>
          </p:spPr>
          <p:txBody>
            <a:bodyPr/>
            <a:lstStyle/>
            <a:p>
              <a:endParaRPr lang="en-GB"/>
            </a:p>
          </p:txBody>
        </p:sp>
      </p:grpSp>
      <p:grpSp>
        <p:nvGrpSpPr>
          <p:cNvPr id="8" name="Group 8"/>
          <p:cNvGrpSpPr/>
          <p:nvPr/>
        </p:nvGrpSpPr>
        <p:grpSpPr>
          <a:xfrm rot="-81661">
            <a:off x="-2207201" y="9227423"/>
            <a:ext cx="9798491" cy="1717056"/>
            <a:chOff x="0" y="0"/>
            <a:chExt cx="13064655" cy="2289408"/>
          </a:xfrm>
        </p:grpSpPr>
        <p:sp>
          <p:nvSpPr>
            <p:cNvPr id="9" name="Freeform 9"/>
            <p:cNvSpPr/>
            <p:nvPr/>
          </p:nvSpPr>
          <p:spPr>
            <a:xfrm>
              <a:off x="0" y="0"/>
              <a:ext cx="13064617" cy="2289429"/>
            </a:xfrm>
            <a:custGeom>
              <a:avLst/>
              <a:gdLst/>
              <a:ahLst/>
              <a:cxnLst/>
              <a:rect l="l" t="t" r="r" b="b"/>
              <a:pathLst>
                <a:path w="13064617" h="2289429">
                  <a:moveTo>
                    <a:pt x="0" y="0"/>
                  </a:moveTo>
                  <a:lnTo>
                    <a:pt x="13064617" y="0"/>
                  </a:lnTo>
                  <a:lnTo>
                    <a:pt x="13064617" y="2289429"/>
                  </a:lnTo>
                  <a:lnTo>
                    <a:pt x="0" y="2289429"/>
                  </a:lnTo>
                  <a:lnTo>
                    <a:pt x="0" y="0"/>
                  </a:lnTo>
                  <a:close/>
                </a:path>
              </a:pathLst>
            </a:custGeom>
            <a:blipFill>
              <a:blip r:embed="rId5"/>
              <a:stretch>
                <a:fillRect t="-167" b="-166"/>
              </a:stretch>
            </a:blipFill>
          </p:spPr>
          <p:txBody>
            <a:bodyPr/>
            <a:lstStyle/>
            <a:p>
              <a:endParaRPr lang="en-GB"/>
            </a:p>
          </p:txBody>
        </p:sp>
      </p:grpSp>
      <p:grpSp>
        <p:nvGrpSpPr>
          <p:cNvPr id="10" name="Group 10"/>
          <p:cNvGrpSpPr/>
          <p:nvPr/>
        </p:nvGrpSpPr>
        <p:grpSpPr>
          <a:xfrm rot="-1100276">
            <a:off x="14911135" y="8157794"/>
            <a:ext cx="2111731" cy="1843825"/>
            <a:chOff x="0" y="0"/>
            <a:chExt cx="2815641" cy="2458433"/>
          </a:xfrm>
        </p:grpSpPr>
        <p:sp>
          <p:nvSpPr>
            <p:cNvPr id="11" name="Freeform 11"/>
            <p:cNvSpPr/>
            <p:nvPr/>
          </p:nvSpPr>
          <p:spPr>
            <a:xfrm>
              <a:off x="0" y="0"/>
              <a:ext cx="2815590" cy="2458466"/>
            </a:xfrm>
            <a:custGeom>
              <a:avLst/>
              <a:gdLst/>
              <a:ahLst/>
              <a:cxnLst/>
              <a:rect l="l" t="t" r="r" b="b"/>
              <a:pathLst>
                <a:path w="2815590" h="2458466">
                  <a:moveTo>
                    <a:pt x="0" y="0"/>
                  </a:moveTo>
                  <a:lnTo>
                    <a:pt x="2815590" y="0"/>
                  </a:lnTo>
                  <a:lnTo>
                    <a:pt x="2815590" y="2458466"/>
                  </a:lnTo>
                  <a:lnTo>
                    <a:pt x="0" y="2458466"/>
                  </a:lnTo>
                  <a:lnTo>
                    <a:pt x="0" y="0"/>
                  </a:lnTo>
                  <a:close/>
                </a:path>
              </a:pathLst>
            </a:custGeom>
            <a:blipFill>
              <a:blip r:embed="rId6"/>
              <a:stretch>
                <a:fillRect l="-26" r="-28" b="1"/>
              </a:stretch>
            </a:blipFill>
          </p:spPr>
          <p:txBody>
            <a:bodyPr/>
            <a:lstStyle/>
            <a:p>
              <a:endParaRPr lang="en-GB"/>
            </a:p>
          </p:txBody>
        </p:sp>
      </p:grpSp>
      <p:grpSp>
        <p:nvGrpSpPr>
          <p:cNvPr id="12" name="Group 12"/>
          <p:cNvGrpSpPr/>
          <p:nvPr/>
        </p:nvGrpSpPr>
        <p:grpSpPr>
          <a:xfrm rot="657377">
            <a:off x="-2683181" y="-1558209"/>
            <a:ext cx="9220623" cy="3529660"/>
            <a:chOff x="0" y="0"/>
            <a:chExt cx="12294164" cy="4706213"/>
          </a:xfrm>
        </p:grpSpPr>
        <p:sp>
          <p:nvSpPr>
            <p:cNvPr id="13" name="Freeform 1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2"/>
              <a:stretch>
                <a:fillRect t="-16" b="-15"/>
              </a:stretch>
            </a:blipFill>
          </p:spPr>
          <p:txBody>
            <a:bodyPr/>
            <a:lstStyle/>
            <a:p>
              <a:endParaRPr lang="en-GB"/>
            </a:p>
          </p:txBody>
        </p:sp>
      </p:grpSp>
      <p:grpSp>
        <p:nvGrpSpPr>
          <p:cNvPr id="14" name="Group 14"/>
          <p:cNvGrpSpPr/>
          <p:nvPr/>
        </p:nvGrpSpPr>
        <p:grpSpPr>
          <a:xfrm rot="642401">
            <a:off x="13049902" y="-786669"/>
            <a:ext cx="5576369" cy="1986582"/>
            <a:chOff x="0" y="0"/>
            <a:chExt cx="7435159" cy="2648776"/>
          </a:xfrm>
        </p:grpSpPr>
        <p:sp>
          <p:nvSpPr>
            <p:cNvPr id="15" name="Freeform 15"/>
            <p:cNvSpPr/>
            <p:nvPr/>
          </p:nvSpPr>
          <p:spPr>
            <a:xfrm flipH="1">
              <a:off x="0" y="0"/>
              <a:ext cx="7435215" cy="2648712"/>
            </a:xfrm>
            <a:custGeom>
              <a:avLst/>
              <a:gdLst/>
              <a:ahLst/>
              <a:cxnLst/>
              <a:rect l="l" t="t" r="r" b="b"/>
              <a:pathLst>
                <a:path w="7435215" h="2648712">
                  <a:moveTo>
                    <a:pt x="7435215" y="0"/>
                  </a:moveTo>
                  <a:lnTo>
                    <a:pt x="0" y="0"/>
                  </a:lnTo>
                  <a:lnTo>
                    <a:pt x="0" y="2648712"/>
                  </a:lnTo>
                  <a:lnTo>
                    <a:pt x="7435215" y="2648712"/>
                  </a:lnTo>
                  <a:lnTo>
                    <a:pt x="7435215" y="0"/>
                  </a:lnTo>
                  <a:close/>
                </a:path>
              </a:pathLst>
            </a:custGeom>
            <a:blipFill>
              <a:blip r:embed="rId7"/>
              <a:stretch>
                <a:fillRect t="-162" b="-164"/>
              </a:stretch>
            </a:blipFill>
          </p:spPr>
          <p:txBody>
            <a:bodyPr/>
            <a:lstStyle/>
            <a:p>
              <a:endParaRPr lang="en-GB"/>
            </a:p>
          </p:txBody>
        </p:sp>
      </p:grpSp>
      <p:grpSp>
        <p:nvGrpSpPr>
          <p:cNvPr id="16" name="Group 16"/>
          <p:cNvGrpSpPr/>
          <p:nvPr/>
        </p:nvGrpSpPr>
        <p:grpSpPr>
          <a:xfrm rot="204886">
            <a:off x="5708462" y="-741789"/>
            <a:ext cx="8923781" cy="1483579"/>
            <a:chOff x="0" y="0"/>
            <a:chExt cx="11898375" cy="1978105"/>
          </a:xfrm>
        </p:grpSpPr>
        <p:sp>
          <p:nvSpPr>
            <p:cNvPr id="17" name="Freeform 17"/>
            <p:cNvSpPr/>
            <p:nvPr/>
          </p:nvSpPr>
          <p:spPr>
            <a:xfrm>
              <a:off x="0" y="0"/>
              <a:ext cx="11898376" cy="1978152"/>
            </a:xfrm>
            <a:custGeom>
              <a:avLst/>
              <a:gdLst/>
              <a:ahLst/>
              <a:cxnLst/>
              <a:rect l="l" t="t" r="r" b="b"/>
              <a:pathLst>
                <a:path w="11898376" h="1978152">
                  <a:moveTo>
                    <a:pt x="0" y="0"/>
                  </a:moveTo>
                  <a:lnTo>
                    <a:pt x="11898376" y="0"/>
                  </a:lnTo>
                  <a:lnTo>
                    <a:pt x="11898376" y="1978152"/>
                  </a:lnTo>
                  <a:lnTo>
                    <a:pt x="0" y="1978152"/>
                  </a:lnTo>
                  <a:lnTo>
                    <a:pt x="0" y="0"/>
                  </a:lnTo>
                  <a:close/>
                </a:path>
              </a:pathLst>
            </a:custGeom>
            <a:blipFill>
              <a:blip r:embed="rId8"/>
              <a:stretch>
                <a:fillRect t="-125" b="-122"/>
              </a:stretch>
            </a:blipFill>
          </p:spPr>
          <p:txBody>
            <a:bodyPr/>
            <a:lstStyle/>
            <a:p>
              <a:endParaRPr lang="en-GB"/>
            </a:p>
          </p:txBody>
        </p:sp>
      </p:grpSp>
      <p:grpSp>
        <p:nvGrpSpPr>
          <p:cNvPr id="18" name="Group 18"/>
          <p:cNvGrpSpPr/>
          <p:nvPr/>
        </p:nvGrpSpPr>
        <p:grpSpPr>
          <a:xfrm rot="-1741484">
            <a:off x="11938214" y="-519764"/>
            <a:ext cx="2633803" cy="2428037"/>
            <a:chOff x="0" y="0"/>
            <a:chExt cx="3511737" cy="3237383"/>
          </a:xfrm>
        </p:grpSpPr>
        <p:sp>
          <p:nvSpPr>
            <p:cNvPr id="19" name="Freeform 19"/>
            <p:cNvSpPr/>
            <p:nvPr/>
          </p:nvSpPr>
          <p:spPr>
            <a:xfrm>
              <a:off x="0" y="0"/>
              <a:ext cx="3511677" cy="3237357"/>
            </a:xfrm>
            <a:custGeom>
              <a:avLst/>
              <a:gdLst/>
              <a:ahLst/>
              <a:cxnLst/>
              <a:rect l="l" t="t" r="r" b="b"/>
              <a:pathLst>
                <a:path w="3511677" h="3237357">
                  <a:moveTo>
                    <a:pt x="0" y="0"/>
                  </a:moveTo>
                  <a:lnTo>
                    <a:pt x="3511677" y="0"/>
                  </a:lnTo>
                  <a:lnTo>
                    <a:pt x="3511677" y="3237357"/>
                  </a:lnTo>
                  <a:lnTo>
                    <a:pt x="0" y="3237357"/>
                  </a:lnTo>
                  <a:lnTo>
                    <a:pt x="0" y="0"/>
                  </a:lnTo>
                  <a:close/>
                </a:path>
              </a:pathLst>
            </a:custGeom>
            <a:blipFill>
              <a:blip r:embed="rId9"/>
              <a:stretch>
                <a:fillRect l="-18" r="-19"/>
              </a:stretch>
            </a:blipFill>
          </p:spPr>
          <p:txBody>
            <a:bodyPr/>
            <a:lstStyle/>
            <a:p>
              <a:endParaRPr lang="en-GB"/>
            </a:p>
          </p:txBody>
        </p:sp>
      </p:grpSp>
      <p:grpSp>
        <p:nvGrpSpPr>
          <p:cNvPr id="20" name="Group 20"/>
          <p:cNvGrpSpPr/>
          <p:nvPr/>
        </p:nvGrpSpPr>
        <p:grpSpPr>
          <a:xfrm rot="-1079441">
            <a:off x="12990563" y="1183360"/>
            <a:ext cx="1244730" cy="693423"/>
            <a:chOff x="0" y="0"/>
            <a:chExt cx="1659640" cy="924564"/>
          </a:xfrm>
        </p:grpSpPr>
        <p:sp>
          <p:nvSpPr>
            <p:cNvPr id="21" name="Freeform 21"/>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10"/>
              <a:stretch>
                <a:fillRect t="-26" b="-26"/>
              </a:stretch>
            </a:blipFill>
          </p:spPr>
          <p:txBody>
            <a:bodyPr/>
            <a:lstStyle/>
            <a:p>
              <a:endParaRPr lang="en-GB"/>
            </a:p>
          </p:txBody>
        </p:sp>
      </p:grpSp>
      <p:grpSp>
        <p:nvGrpSpPr>
          <p:cNvPr id="22" name="Group 22"/>
          <p:cNvGrpSpPr/>
          <p:nvPr/>
        </p:nvGrpSpPr>
        <p:grpSpPr>
          <a:xfrm rot="315807">
            <a:off x="731720" y="811055"/>
            <a:ext cx="2841183" cy="1098591"/>
            <a:chOff x="0" y="0"/>
            <a:chExt cx="3788244" cy="1464788"/>
          </a:xfrm>
        </p:grpSpPr>
        <p:sp>
          <p:nvSpPr>
            <p:cNvPr id="23" name="Freeform 23"/>
            <p:cNvSpPr/>
            <p:nvPr/>
          </p:nvSpPr>
          <p:spPr>
            <a:xfrm>
              <a:off x="0" y="0"/>
              <a:ext cx="3788283" cy="1464818"/>
            </a:xfrm>
            <a:custGeom>
              <a:avLst/>
              <a:gdLst/>
              <a:ahLst/>
              <a:cxnLst/>
              <a:rect l="l" t="t" r="r" b="b"/>
              <a:pathLst>
                <a:path w="3788283" h="1464818">
                  <a:moveTo>
                    <a:pt x="0" y="0"/>
                  </a:moveTo>
                  <a:lnTo>
                    <a:pt x="3788283" y="0"/>
                  </a:lnTo>
                  <a:lnTo>
                    <a:pt x="3788283" y="1464818"/>
                  </a:lnTo>
                  <a:lnTo>
                    <a:pt x="0" y="1464818"/>
                  </a:lnTo>
                  <a:lnTo>
                    <a:pt x="0" y="0"/>
                  </a:lnTo>
                  <a:close/>
                </a:path>
              </a:pathLst>
            </a:custGeom>
            <a:blipFill>
              <a:blip r:embed="rId11"/>
              <a:stretch>
                <a:fillRect l="-12" r="-11" b="2"/>
              </a:stretch>
            </a:blipFill>
          </p:spPr>
          <p:txBody>
            <a:bodyPr/>
            <a:lstStyle/>
            <a:p>
              <a:endParaRPr lang="en-GB"/>
            </a:p>
          </p:txBody>
        </p:sp>
      </p:grpSp>
      <p:sp>
        <p:nvSpPr>
          <p:cNvPr id="24" name="TextBox 24"/>
          <p:cNvSpPr txBox="1"/>
          <p:nvPr/>
        </p:nvSpPr>
        <p:spPr>
          <a:xfrm>
            <a:off x="2969643" y="1809048"/>
            <a:ext cx="13237538" cy="2084705"/>
          </a:xfrm>
          <a:prstGeom prst="rect">
            <a:avLst/>
          </a:prstGeom>
        </p:spPr>
        <p:txBody>
          <a:bodyPr lIns="0" tIns="0" rIns="0" bIns="0" rtlCol="0" anchor="t">
            <a:spAutoFit/>
          </a:bodyPr>
          <a:lstStyle/>
          <a:p>
            <a:pPr algn="ctr">
              <a:lnSpc>
                <a:spcPts val="8468"/>
              </a:lnSpc>
            </a:pPr>
            <a:r>
              <a:rPr lang="en-US" sz="6048">
                <a:solidFill>
                  <a:srgbClr val="764A49"/>
                </a:solidFill>
                <a:latin typeface="Fraunces Bold"/>
              </a:rPr>
              <a:t>BÀI 2: </a:t>
            </a:r>
          </a:p>
          <a:p>
            <a:pPr algn="just">
              <a:lnSpc>
                <a:spcPts val="8469"/>
              </a:lnSpc>
            </a:pPr>
            <a:r>
              <a:rPr lang="en-US" sz="6049">
                <a:solidFill>
                  <a:srgbClr val="764A49"/>
                </a:solidFill>
                <a:latin typeface="Fraunces Bold"/>
              </a:rPr>
              <a:t>NHỮNG CUNG BẬC TÂM TRẠNG</a:t>
            </a:r>
          </a:p>
        </p:txBody>
      </p:sp>
      <p:sp>
        <p:nvSpPr>
          <p:cNvPr id="25" name="TextBox 25"/>
          <p:cNvSpPr txBox="1"/>
          <p:nvPr/>
        </p:nvSpPr>
        <p:spPr>
          <a:xfrm>
            <a:off x="1748958" y="5174746"/>
            <a:ext cx="15678908" cy="3808991"/>
          </a:xfrm>
          <a:prstGeom prst="rect">
            <a:avLst/>
          </a:prstGeom>
        </p:spPr>
        <p:txBody>
          <a:bodyPr lIns="0" tIns="0" rIns="0" bIns="0" rtlCol="0" anchor="t">
            <a:spAutoFit/>
          </a:bodyPr>
          <a:lstStyle/>
          <a:p>
            <a:pPr algn="ctr">
              <a:lnSpc>
                <a:spcPts val="9909"/>
              </a:lnSpc>
            </a:pPr>
            <a:r>
              <a:rPr lang="en-US" sz="8257">
                <a:solidFill>
                  <a:srgbClr val="764A49"/>
                </a:solidFill>
                <a:latin typeface="#9Slide05 Fourth Medium"/>
              </a:rPr>
              <a:t>Viết bài văn nghị luận</a:t>
            </a:r>
          </a:p>
          <a:p>
            <a:pPr algn="ctr">
              <a:lnSpc>
                <a:spcPts val="9909"/>
              </a:lnSpc>
            </a:pPr>
            <a:r>
              <a:rPr lang="en-US" sz="8257">
                <a:solidFill>
                  <a:srgbClr val="764A49"/>
                </a:solidFill>
                <a:latin typeface="#9Slide05 Fourth Medium"/>
              </a:rPr>
              <a:t> phân tích một tác phẩm văn học </a:t>
            </a:r>
          </a:p>
          <a:p>
            <a:pPr algn="ctr">
              <a:lnSpc>
                <a:spcPts val="9909"/>
              </a:lnSpc>
            </a:pPr>
            <a:r>
              <a:rPr lang="en-US" sz="8257">
                <a:solidFill>
                  <a:srgbClr val="764A49"/>
                </a:solidFill>
                <a:latin typeface="#9Slide05 Fourth Medium"/>
              </a:rPr>
              <a:t>(Thơ song thất lục bát)</a:t>
            </a:r>
          </a:p>
        </p:txBody>
      </p:sp>
      <p:sp>
        <p:nvSpPr>
          <p:cNvPr id="26" name="TextBox 26"/>
          <p:cNvSpPr txBox="1"/>
          <p:nvPr/>
        </p:nvSpPr>
        <p:spPr>
          <a:xfrm>
            <a:off x="2969643" y="4158614"/>
            <a:ext cx="13237538" cy="984886"/>
          </a:xfrm>
          <a:prstGeom prst="rect">
            <a:avLst/>
          </a:prstGeom>
        </p:spPr>
        <p:txBody>
          <a:bodyPr lIns="0" tIns="0" rIns="0" bIns="0" rtlCol="0" anchor="t">
            <a:spAutoFit/>
          </a:bodyPr>
          <a:lstStyle/>
          <a:p>
            <a:pPr algn="ctr">
              <a:lnSpc>
                <a:spcPts val="7138"/>
              </a:lnSpc>
            </a:pPr>
            <a:r>
              <a:rPr lang="en-US" sz="5098">
                <a:solidFill>
                  <a:srgbClr val="FF914D"/>
                </a:solidFill>
                <a:latin typeface="Roboto Condensed"/>
              </a:rPr>
              <a:t>KĨ NĂNG VIẾT</a:t>
            </a:r>
          </a:p>
        </p:txBody>
      </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521604">
            <a:off x="-849900" y="-728190"/>
            <a:ext cx="7901741" cy="2156508"/>
            <a:chOff x="0" y="0"/>
            <a:chExt cx="10535655" cy="2875345"/>
          </a:xfrm>
        </p:grpSpPr>
        <p:sp>
          <p:nvSpPr>
            <p:cNvPr id="3" name="Freeform 3"/>
            <p:cNvSpPr/>
            <p:nvPr/>
          </p:nvSpPr>
          <p:spPr>
            <a:xfrm>
              <a:off x="0" y="0"/>
              <a:ext cx="10535666" cy="2875407"/>
            </a:xfrm>
            <a:custGeom>
              <a:avLst/>
              <a:gdLst/>
              <a:ahLst/>
              <a:cxnLst/>
              <a:rect l="l" t="t" r="r" b="b"/>
              <a:pathLst>
                <a:path w="10535666" h="2875407">
                  <a:moveTo>
                    <a:pt x="10535666" y="1874647"/>
                  </a:moveTo>
                  <a:cubicBezTo>
                    <a:pt x="10475723" y="1943608"/>
                    <a:pt x="10096247" y="1918716"/>
                    <a:pt x="9936226" y="2139188"/>
                  </a:cubicBezTo>
                  <a:cubicBezTo>
                    <a:pt x="9688323" y="2100580"/>
                    <a:pt x="9472930" y="2109597"/>
                    <a:pt x="9195308" y="2069084"/>
                  </a:cubicBezTo>
                  <a:cubicBezTo>
                    <a:pt x="9041511" y="2191131"/>
                    <a:pt x="9023477" y="1999615"/>
                    <a:pt x="8462645" y="2272157"/>
                  </a:cubicBezTo>
                  <a:cubicBezTo>
                    <a:pt x="8428228" y="2204466"/>
                    <a:pt x="8000747" y="2357120"/>
                    <a:pt x="7598918" y="2490343"/>
                  </a:cubicBezTo>
                  <a:cubicBezTo>
                    <a:pt x="6847840" y="2275586"/>
                    <a:pt x="6371463" y="2409190"/>
                    <a:pt x="5786247" y="2289429"/>
                  </a:cubicBezTo>
                  <a:cubicBezTo>
                    <a:pt x="5100701" y="2398903"/>
                    <a:pt x="5603367" y="2450719"/>
                    <a:pt x="4291711" y="2399157"/>
                  </a:cubicBezTo>
                  <a:cubicBezTo>
                    <a:pt x="4131437" y="2288413"/>
                    <a:pt x="4112006" y="2621661"/>
                    <a:pt x="3581019" y="2457069"/>
                  </a:cubicBezTo>
                  <a:cubicBezTo>
                    <a:pt x="3394329" y="2513965"/>
                    <a:pt x="3142615" y="2600706"/>
                    <a:pt x="3027426" y="2497709"/>
                  </a:cubicBezTo>
                  <a:cubicBezTo>
                    <a:pt x="2877439" y="2390902"/>
                    <a:pt x="2910840" y="2564892"/>
                    <a:pt x="2719324" y="2559812"/>
                  </a:cubicBezTo>
                  <a:cubicBezTo>
                    <a:pt x="2600198" y="2568829"/>
                    <a:pt x="2457069" y="2350008"/>
                    <a:pt x="2371090" y="2474595"/>
                  </a:cubicBezTo>
                  <a:cubicBezTo>
                    <a:pt x="2098802" y="2644267"/>
                    <a:pt x="2146046" y="2500376"/>
                    <a:pt x="1751838" y="2558288"/>
                  </a:cubicBezTo>
                  <a:cubicBezTo>
                    <a:pt x="1131824" y="2631440"/>
                    <a:pt x="857250" y="2268220"/>
                    <a:pt x="193167" y="2388743"/>
                  </a:cubicBezTo>
                  <a:cubicBezTo>
                    <a:pt x="14859" y="2255901"/>
                    <a:pt x="61849" y="2875407"/>
                    <a:pt x="62865" y="743966"/>
                  </a:cubicBezTo>
                  <a:cubicBezTo>
                    <a:pt x="0" y="0"/>
                    <a:pt x="170307" y="560197"/>
                    <a:pt x="1478407" y="386969"/>
                  </a:cubicBezTo>
                  <a:cubicBezTo>
                    <a:pt x="2259076" y="412369"/>
                    <a:pt x="2153031" y="809371"/>
                    <a:pt x="4436237" y="682244"/>
                  </a:cubicBezTo>
                  <a:cubicBezTo>
                    <a:pt x="4733671" y="660273"/>
                    <a:pt x="4619371" y="853440"/>
                    <a:pt x="5731637" y="868299"/>
                  </a:cubicBezTo>
                  <a:cubicBezTo>
                    <a:pt x="6035421" y="885952"/>
                    <a:pt x="6337808" y="1059815"/>
                    <a:pt x="6757924" y="1079754"/>
                  </a:cubicBezTo>
                  <a:cubicBezTo>
                    <a:pt x="7123049" y="1309243"/>
                    <a:pt x="7181469" y="1242060"/>
                    <a:pt x="7668895" y="1356614"/>
                  </a:cubicBezTo>
                  <a:cubicBezTo>
                    <a:pt x="8634603" y="1540510"/>
                    <a:pt x="9237853" y="1276477"/>
                    <a:pt x="10535666" y="1874520"/>
                  </a:cubicBezTo>
                  <a:close/>
                </a:path>
              </a:pathLst>
            </a:custGeom>
            <a:blipFill>
              <a:blip r:embed="rId3"/>
              <a:stretch>
                <a:fillRect l="-493" t="-109098" b="-107368"/>
              </a:stretch>
            </a:blipFill>
          </p:spPr>
          <p:txBody>
            <a:bodyPr/>
            <a:lstStyle/>
            <a:p>
              <a:endParaRPr lang="en-GB"/>
            </a:p>
          </p:txBody>
        </p:sp>
      </p:grpSp>
      <p:grpSp>
        <p:nvGrpSpPr>
          <p:cNvPr id="4" name="Group 4"/>
          <p:cNvGrpSpPr/>
          <p:nvPr/>
        </p:nvGrpSpPr>
        <p:grpSpPr>
          <a:xfrm rot="-81661">
            <a:off x="2092063" y="-472714"/>
            <a:ext cx="8025172" cy="1406306"/>
            <a:chOff x="0" y="0"/>
            <a:chExt cx="10700229" cy="1875075"/>
          </a:xfrm>
        </p:grpSpPr>
        <p:sp>
          <p:nvSpPr>
            <p:cNvPr id="5" name="Freeform 5"/>
            <p:cNvSpPr/>
            <p:nvPr/>
          </p:nvSpPr>
          <p:spPr>
            <a:xfrm>
              <a:off x="0" y="0"/>
              <a:ext cx="10700258" cy="1875028"/>
            </a:xfrm>
            <a:custGeom>
              <a:avLst/>
              <a:gdLst/>
              <a:ahLst/>
              <a:cxnLst/>
              <a:rect l="l" t="t" r="r" b="b"/>
              <a:pathLst>
                <a:path w="10700258" h="1875028">
                  <a:moveTo>
                    <a:pt x="0" y="0"/>
                  </a:moveTo>
                  <a:lnTo>
                    <a:pt x="10700258" y="0"/>
                  </a:lnTo>
                  <a:lnTo>
                    <a:pt x="10700258" y="1875028"/>
                  </a:lnTo>
                  <a:lnTo>
                    <a:pt x="0" y="1875028"/>
                  </a:lnTo>
                  <a:lnTo>
                    <a:pt x="0" y="0"/>
                  </a:lnTo>
                  <a:close/>
                </a:path>
              </a:pathLst>
            </a:custGeom>
            <a:blipFill>
              <a:blip r:embed="rId4"/>
              <a:stretch>
                <a:fillRect t="-173" b="-176"/>
              </a:stretch>
            </a:blipFill>
          </p:spPr>
          <p:txBody>
            <a:bodyPr/>
            <a:lstStyle/>
            <a:p>
              <a:endParaRPr lang="en-GB"/>
            </a:p>
          </p:txBody>
        </p:sp>
      </p:grpSp>
      <p:grpSp>
        <p:nvGrpSpPr>
          <p:cNvPr id="6" name="Group 6"/>
          <p:cNvGrpSpPr/>
          <p:nvPr/>
        </p:nvGrpSpPr>
        <p:grpSpPr>
          <a:xfrm rot="513506">
            <a:off x="-2681978" y="9312347"/>
            <a:ext cx="10107511" cy="1949306"/>
            <a:chOff x="0" y="0"/>
            <a:chExt cx="13476681" cy="2599075"/>
          </a:xfrm>
        </p:grpSpPr>
        <p:sp>
          <p:nvSpPr>
            <p:cNvPr id="7" name="Freeform 7"/>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5"/>
              <a:stretch>
                <a:fillRect/>
              </a:stretch>
            </a:blipFill>
          </p:spPr>
          <p:txBody>
            <a:bodyPr/>
            <a:lstStyle/>
            <a:p>
              <a:endParaRPr lang="en-GB"/>
            </a:p>
          </p:txBody>
        </p:sp>
      </p:grpSp>
      <p:grpSp>
        <p:nvGrpSpPr>
          <p:cNvPr id="8" name="Group 8"/>
          <p:cNvGrpSpPr/>
          <p:nvPr/>
        </p:nvGrpSpPr>
        <p:grpSpPr>
          <a:xfrm>
            <a:off x="265993" y="8613705"/>
            <a:ext cx="2105784" cy="1300956"/>
            <a:chOff x="0" y="0"/>
            <a:chExt cx="2807712" cy="1734608"/>
          </a:xfrm>
        </p:grpSpPr>
        <p:sp>
          <p:nvSpPr>
            <p:cNvPr id="9" name="Freeform 9"/>
            <p:cNvSpPr/>
            <p:nvPr/>
          </p:nvSpPr>
          <p:spPr>
            <a:xfrm>
              <a:off x="0" y="0"/>
              <a:ext cx="2807716" cy="1734566"/>
            </a:xfrm>
            <a:custGeom>
              <a:avLst/>
              <a:gdLst/>
              <a:ahLst/>
              <a:cxnLst/>
              <a:rect l="l" t="t" r="r" b="b"/>
              <a:pathLst>
                <a:path w="2807716" h="1734566">
                  <a:moveTo>
                    <a:pt x="0" y="0"/>
                  </a:moveTo>
                  <a:lnTo>
                    <a:pt x="2807716" y="0"/>
                  </a:lnTo>
                  <a:lnTo>
                    <a:pt x="2807716" y="1734566"/>
                  </a:lnTo>
                  <a:lnTo>
                    <a:pt x="0" y="1734566"/>
                  </a:lnTo>
                  <a:lnTo>
                    <a:pt x="0" y="0"/>
                  </a:lnTo>
                  <a:close/>
                </a:path>
              </a:pathLst>
            </a:custGeom>
            <a:blipFill>
              <a:blip r:embed="rId6"/>
              <a:stretch>
                <a:fillRect t="-129" b="-132"/>
              </a:stretch>
            </a:blipFill>
          </p:spPr>
          <p:txBody>
            <a:bodyPr/>
            <a:lstStyle/>
            <a:p>
              <a:endParaRPr lang="en-GB"/>
            </a:p>
          </p:txBody>
        </p:sp>
      </p:grpSp>
      <p:sp>
        <p:nvSpPr>
          <p:cNvPr id="10" name="TextBox 10"/>
          <p:cNvSpPr txBox="1"/>
          <p:nvPr/>
        </p:nvSpPr>
        <p:spPr>
          <a:xfrm>
            <a:off x="1028700" y="2289319"/>
            <a:ext cx="14160412" cy="7412864"/>
          </a:xfrm>
          <a:prstGeom prst="rect">
            <a:avLst/>
          </a:prstGeom>
        </p:spPr>
        <p:txBody>
          <a:bodyPr lIns="0" tIns="0" rIns="0" bIns="0" rtlCol="0" anchor="t">
            <a:spAutoFit/>
          </a:bodyPr>
          <a:lstStyle/>
          <a:p>
            <a:pPr marL="928369" lvl="1" indent="-464185" algn="just">
              <a:lnSpc>
                <a:spcPts val="5890"/>
              </a:lnSpc>
              <a:buFont typeface="Arial"/>
              <a:buChar char="•"/>
            </a:pPr>
            <a:r>
              <a:rPr lang="en-US" sz="4299">
                <a:solidFill>
                  <a:srgbClr val="000000"/>
                </a:solidFill>
                <a:latin typeface="Roboto Condensed"/>
              </a:rPr>
              <a:t>Lớp chia 4 nhóm, mỗi nhóm bốc thăm để tìm ý tưởng và lập dàn ý cho bài văn phân tích một tác phẩm văn học (PHT số 4)</a:t>
            </a:r>
          </a:p>
          <a:p>
            <a:pPr algn="just">
              <a:lnSpc>
                <a:spcPts val="5890"/>
              </a:lnSpc>
            </a:pPr>
            <a:r>
              <a:rPr lang="en-US" sz="4299">
                <a:solidFill>
                  <a:srgbClr val="000000"/>
                </a:solidFill>
                <a:latin typeface="Roboto Condensed"/>
              </a:rPr>
              <a:t>+ Bài 1: </a:t>
            </a:r>
            <a:r>
              <a:rPr lang="en-US" sz="4299">
                <a:solidFill>
                  <a:srgbClr val="000000"/>
                </a:solidFill>
                <a:latin typeface="Roboto Condensed Italics"/>
              </a:rPr>
              <a:t>Ai tư vãn </a:t>
            </a:r>
            <a:r>
              <a:rPr lang="en-US" sz="4299">
                <a:solidFill>
                  <a:srgbClr val="000000"/>
                </a:solidFill>
                <a:latin typeface="Roboto Condensed"/>
              </a:rPr>
              <a:t>(Lê Ngọc Hân)</a:t>
            </a:r>
          </a:p>
          <a:p>
            <a:pPr algn="just">
              <a:lnSpc>
                <a:spcPts val="5890"/>
              </a:lnSpc>
            </a:pPr>
            <a:r>
              <a:rPr lang="en-US" sz="4299">
                <a:solidFill>
                  <a:srgbClr val="000000"/>
                </a:solidFill>
                <a:latin typeface="Roboto Condensed"/>
              </a:rPr>
              <a:t>+ Bài 2: </a:t>
            </a:r>
            <a:r>
              <a:rPr lang="en-US" sz="4299">
                <a:solidFill>
                  <a:srgbClr val="000000"/>
                </a:solidFill>
                <a:latin typeface="Roboto Condensed Italics"/>
              </a:rPr>
              <a:t>Khóc Dương Khuê</a:t>
            </a:r>
            <a:r>
              <a:rPr lang="en-US" sz="4299">
                <a:solidFill>
                  <a:srgbClr val="000000"/>
                </a:solidFill>
                <a:latin typeface="Roboto Condensed"/>
              </a:rPr>
              <a:t> (Nguyễn Khuyến)</a:t>
            </a:r>
          </a:p>
          <a:p>
            <a:pPr algn="just">
              <a:lnSpc>
                <a:spcPts val="5890"/>
              </a:lnSpc>
            </a:pPr>
            <a:r>
              <a:rPr lang="en-US" sz="4299">
                <a:solidFill>
                  <a:srgbClr val="000000"/>
                </a:solidFill>
                <a:latin typeface="Roboto Condensed"/>
              </a:rPr>
              <a:t>+ Bài 3: </a:t>
            </a:r>
            <a:r>
              <a:rPr lang="en-US" sz="4299">
                <a:solidFill>
                  <a:srgbClr val="000000"/>
                </a:solidFill>
                <a:latin typeface="Roboto Condensed Italics"/>
              </a:rPr>
              <a:t>Tiếng đàn mưa</a:t>
            </a:r>
            <a:r>
              <a:rPr lang="en-US" sz="4299">
                <a:solidFill>
                  <a:srgbClr val="000000"/>
                </a:solidFill>
                <a:latin typeface="Roboto Condensed"/>
              </a:rPr>
              <a:t> (Bích Khê)</a:t>
            </a:r>
          </a:p>
          <a:p>
            <a:pPr algn="just">
              <a:lnSpc>
                <a:spcPts val="5890"/>
              </a:lnSpc>
            </a:pPr>
            <a:r>
              <a:rPr lang="en-US" sz="4299">
                <a:solidFill>
                  <a:srgbClr val="000000"/>
                </a:solidFill>
                <a:latin typeface="Roboto Condensed"/>
              </a:rPr>
              <a:t>+ Bài 4: </a:t>
            </a:r>
            <a:r>
              <a:rPr lang="en-US" sz="4299">
                <a:solidFill>
                  <a:srgbClr val="000000"/>
                </a:solidFill>
                <a:latin typeface="Roboto Condensed Italics"/>
              </a:rPr>
              <a:t>Đêm khuya tự tình với sông Hương </a:t>
            </a:r>
            <a:r>
              <a:rPr lang="en-US" sz="4299">
                <a:solidFill>
                  <a:srgbClr val="000000"/>
                </a:solidFill>
                <a:latin typeface="Roboto Condensed"/>
              </a:rPr>
              <a:t>(Hàn Mặc Tử)</a:t>
            </a:r>
          </a:p>
          <a:p>
            <a:pPr marL="928369" lvl="1" indent="-464185" algn="just">
              <a:lnSpc>
                <a:spcPts val="5890"/>
              </a:lnSpc>
              <a:buFont typeface="Arial"/>
              <a:buChar char="•"/>
            </a:pPr>
            <a:r>
              <a:rPr lang="en-US" sz="4299">
                <a:solidFill>
                  <a:srgbClr val="000000"/>
                </a:solidFill>
                <a:latin typeface="Roboto Condensed"/>
              </a:rPr>
              <a:t>Thời gian thảo luận lập dàn ý: 10 phút</a:t>
            </a:r>
          </a:p>
          <a:p>
            <a:pPr marL="928369" lvl="1" indent="-464185" algn="just">
              <a:lnSpc>
                <a:spcPts val="5890"/>
              </a:lnSpc>
              <a:buFont typeface="Arial"/>
              <a:buChar char="•"/>
            </a:pPr>
            <a:r>
              <a:rPr lang="en-US" sz="4299">
                <a:solidFill>
                  <a:srgbClr val="000000"/>
                </a:solidFill>
                <a:latin typeface="Roboto Condensed"/>
              </a:rPr>
              <a:t>Thời gian trình bày: 2 phút / nhóm</a:t>
            </a:r>
          </a:p>
          <a:p>
            <a:pPr algn="just">
              <a:lnSpc>
                <a:spcPts val="5890"/>
              </a:lnSpc>
            </a:pPr>
            <a:endParaRPr lang="en-US" sz="4299">
              <a:solidFill>
                <a:srgbClr val="000000"/>
              </a:solidFill>
              <a:latin typeface="Roboto Condensed"/>
            </a:endParaRPr>
          </a:p>
          <a:p>
            <a:pPr algn="just">
              <a:lnSpc>
                <a:spcPts val="5891"/>
              </a:lnSpc>
            </a:pPr>
            <a:endParaRPr lang="en-US" sz="4299">
              <a:solidFill>
                <a:srgbClr val="000000"/>
              </a:solidFill>
              <a:latin typeface="Roboto Condensed"/>
            </a:endParaRPr>
          </a:p>
        </p:txBody>
      </p:sp>
      <p:grpSp>
        <p:nvGrpSpPr>
          <p:cNvPr id="11" name="Group 11"/>
          <p:cNvGrpSpPr/>
          <p:nvPr/>
        </p:nvGrpSpPr>
        <p:grpSpPr>
          <a:xfrm>
            <a:off x="13378172" y="6821475"/>
            <a:ext cx="6125914" cy="4885416"/>
            <a:chOff x="0" y="0"/>
            <a:chExt cx="8167885" cy="6513888"/>
          </a:xfrm>
        </p:grpSpPr>
        <p:sp>
          <p:nvSpPr>
            <p:cNvPr id="12" name="Freeform 12"/>
            <p:cNvSpPr/>
            <p:nvPr/>
          </p:nvSpPr>
          <p:spPr>
            <a:xfrm>
              <a:off x="0" y="0"/>
              <a:ext cx="8167878" cy="6513830"/>
            </a:xfrm>
            <a:custGeom>
              <a:avLst/>
              <a:gdLst/>
              <a:ahLst/>
              <a:cxnLst/>
              <a:rect l="l" t="t" r="r" b="b"/>
              <a:pathLst>
                <a:path w="8167878" h="6513830">
                  <a:moveTo>
                    <a:pt x="0" y="0"/>
                  </a:moveTo>
                  <a:lnTo>
                    <a:pt x="8167878" y="0"/>
                  </a:lnTo>
                  <a:lnTo>
                    <a:pt x="8167878" y="6513830"/>
                  </a:lnTo>
                  <a:lnTo>
                    <a:pt x="0" y="6513830"/>
                  </a:lnTo>
                  <a:lnTo>
                    <a:pt x="0" y="0"/>
                  </a:lnTo>
                  <a:close/>
                </a:path>
              </a:pathLst>
            </a:custGeom>
            <a:blipFill>
              <a:blip r:embed="rId7"/>
              <a:stretch>
                <a:fillRect r="-115"/>
              </a:stretch>
            </a:blipFill>
          </p:spPr>
          <p:txBody>
            <a:bodyPr/>
            <a:lstStyle/>
            <a:p>
              <a:endParaRPr lang="en-GB"/>
            </a:p>
          </p:txBody>
        </p:sp>
      </p:grpSp>
      <p:grpSp>
        <p:nvGrpSpPr>
          <p:cNvPr id="13" name="Group 13"/>
          <p:cNvGrpSpPr/>
          <p:nvPr/>
        </p:nvGrpSpPr>
        <p:grpSpPr>
          <a:xfrm>
            <a:off x="11509401" y="824993"/>
            <a:ext cx="6558129" cy="6426966"/>
            <a:chOff x="0" y="0"/>
            <a:chExt cx="8744172" cy="8569288"/>
          </a:xfrm>
        </p:grpSpPr>
        <p:sp>
          <p:nvSpPr>
            <p:cNvPr id="14" name="Freeform 14"/>
            <p:cNvSpPr/>
            <p:nvPr/>
          </p:nvSpPr>
          <p:spPr>
            <a:xfrm>
              <a:off x="0" y="0"/>
              <a:ext cx="8744204" cy="8569325"/>
            </a:xfrm>
            <a:custGeom>
              <a:avLst/>
              <a:gdLst/>
              <a:ahLst/>
              <a:cxnLst/>
              <a:rect l="l" t="t" r="r" b="b"/>
              <a:pathLst>
                <a:path w="8744204" h="8569325">
                  <a:moveTo>
                    <a:pt x="0" y="0"/>
                  </a:moveTo>
                  <a:lnTo>
                    <a:pt x="8744204" y="0"/>
                  </a:lnTo>
                  <a:lnTo>
                    <a:pt x="8744204" y="8569325"/>
                  </a:lnTo>
                  <a:lnTo>
                    <a:pt x="0" y="8569325"/>
                  </a:lnTo>
                  <a:lnTo>
                    <a:pt x="0" y="0"/>
                  </a:lnTo>
                  <a:close/>
                </a:path>
              </a:pathLst>
            </a:custGeom>
            <a:solidFill>
              <a:srgbClr val="000000">
                <a:alpha val="0"/>
              </a:srgbClr>
            </a:solidFill>
          </p:spPr>
          <p:txBody>
            <a:bodyPr/>
            <a:lstStyle/>
            <a:p>
              <a:endParaRPr lang="en-GB"/>
            </a:p>
          </p:txBody>
        </p:sp>
      </p:grpSp>
      <p:grpSp>
        <p:nvGrpSpPr>
          <p:cNvPr id="15" name="Group 15"/>
          <p:cNvGrpSpPr/>
          <p:nvPr/>
        </p:nvGrpSpPr>
        <p:grpSpPr>
          <a:xfrm>
            <a:off x="13737739" y="3654180"/>
            <a:ext cx="4329791" cy="3167295"/>
            <a:chOff x="0" y="0"/>
            <a:chExt cx="1000152" cy="731623"/>
          </a:xfrm>
        </p:grpSpPr>
        <p:sp>
          <p:nvSpPr>
            <p:cNvPr id="16" name="Freeform 16"/>
            <p:cNvSpPr/>
            <p:nvPr/>
          </p:nvSpPr>
          <p:spPr>
            <a:xfrm>
              <a:off x="0" y="0"/>
              <a:ext cx="1000152" cy="731623"/>
            </a:xfrm>
            <a:custGeom>
              <a:avLst/>
              <a:gdLst/>
              <a:ahLst/>
              <a:cxnLst/>
              <a:rect l="l" t="t" r="r" b="b"/>
              <a:pathLst>
                <a:path w="1000152" h="731623">
                  <a:moveTo>
                    <a:pt x="500076" y="0"/>
                  </a:moveTo>
                  <a:lnTo>
                    <a:pt x="597148" y="100801"/>
                  </a:lnTo>
                  <a:lnTo>
                    <a:pt x="750114" y="49009"/>
                  </a:lnTo>
                  <a:lnTo>
                    <a:pt x="765282" y="171810"/>
                  </a:lnTo>
                  <a:lnTo>
                    <a:pt x="933154" y="182906"/>
                  </a:lnTo>
                  <a:lnTo>
                    <a:pt x="862353" y="294802"/>
                  </a:lnTo>
                  <a:lnTo>
                    <a:pt x="1000152" y="365812"/>
                  </a:lnTo>
                  <a:lnTo>
                    <a:pt x="862353" y="436821"/>
                  </a:lnTo>
                  <a:lnTo>
                    <a:pt x="933154" y="548717"/>
                  </a:lnTo>
                  <a:lnTo>
                    <a:pt x="765282" y="559813"/>
                  </a:lnTo>
                  <a:lnTo>
                    <a:pt x="750114" y="682614"/>
                  </a:lnTo>
                  <a:lnTo>
                    <a:pt x="597148" y="630822"/>
                  </a:lnTo>
                  <a:lnTo>
                    <a:pt x="500076" y="731623"/>
                  </a:lnTo>
                  <a:lnTo>
                    <a:pt x="403003" y="630822"/>
                  </a:lnTo>
                  <a:lnTo>
                    <a:pt x="250038" y="682614"/>
                  </a:lnTo>
                  <a:lnTo>
                    <a:pt x="234870" y="559813"/>
                  </a:lnTo>
                  <a:lnTo>
                    <a:pt x="66998" y="548717"/>
                  </a:lnTo>
                  <a:lnTo>
                    <a:pt x="137799" y="436821"/>
                  </a:lnTo>
                  <a:lnTo>
                    <a:pt x="0" y="365812"/>
                  </a:lnTo>
                  <a:lnTo>
                    <a:pt x="137799" y="294802"/>
                  </a:lnTo>
                  <a:lnTo>
                    <a:pt x="66998" y="182906"/>
                  </a:lnTo>
                  <a:lnTo>
                    <a:pt x="234870" y="171810"/>
                  </a:lnTo>
                  <a:lnTo>
                    <a:pt x="250038" y="49009"/>
                  </a:lnTo>
                  <a:lnTo>
                    <a:pt x="403003" y="100801"/>
                  </a:lnTo>
                  <a:lnTo>
                    <a:pt x="500076" y="0"/>
                  </a:lnTo>
                  <a:close/>
                </a:path>
              </a:pathLst>
            </a:custGeom>
            <a:solidFill>
              <a:srgbClr val="70422C"/>
            </a:solidFill>
          </p:spPr>
          <p:txBody>
            <a:bodyPr/>
            <a:lstStyle/>
            <a:p>
              <a:endParaRPr lang="en-GB"/>
            </a:p>
          </p:txBody>
        </p:sp>
        <p:sp>
          <p:nvSpPr>
            <p:cNvPr id="17" name="TextBox 17"/>
            <p:cNvSpPr txBox="1"/>
            <p:nvPr/>
          </p:nvSpPr>
          <p:spPr>
            <a:xfrm>
              <a:off x="156274" y="66691"/>
              <a:ext cx="687604" cy="55061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917223" y="3654180"/>
            <a:ext cx="4544322" cy="4759340"/>
            <a:chOff x="0" y="0"/>
            <a:chExt cx="920968" cy="964544"/>
          </a:xfrm>
        </p:grpSpPr>
        <p:sp>
          <p:nvSpPr>
            <p:cNvPr id="19" name="Freeform 19"/>
            <p:cNvSpPr/>
            <p:nvPr/>
          </p:nvSpPr>
          <p:spPr>
            <a:xfrm>
              <a:off x="0" y="0"/>
              <a:ext cx="920968" cy="964544"/>
            </a:xfrm>
            <a:custGeom>
              <a:avLst/>
              <a:gdLst/>
              <a:ahLst/>
              <a:cxnLst/>
              <a:rect l="l" t="t" r="r" b="b"/>
              <a:pathLst>
                <a:path w="920968" h="964544">
                  <a:moveTo>
                    <a:pt x="460484" y="0"/>
                  </a:moveTo>
                  <a:lnTo>
                    <a:pt x="549871" y="132893"/>
                  </a:lnTo>
                  <a:lnTo>
                    <a:pt x="690726" y="64612"/>
                  </a:lnTo>
                  <a:lnTo>
                    <a:pt x="704693" y="226508"/>
                  </a:lnTo>
                  <a:lnTo>
                    <a:pt x="859275" y="241136"/>
                  </a:lnTo>
                  <a:lnTo>
                    <a:pt x="794079" y="388656"/>
                  </a:lnTo>
                  <a:lnTo>
                    <a:pt x="920968" y="482272"/>
                  </a:lnTo>
                  <a:lnTo>
                    <a:pt x="794079" y="575889"/>
                  </a:lnTo>
                  <a:lnTo>
                    <a:pt x="859275" y="723408"/>
                  </a:lnTo>
                  <a:lnTo>
                    <a:pt x="704693" y="738036"/>
                  </a:lnTo>
                  <a:lnTo>
                    <a:pt x="690726" y="899932"/>
                  </a:lnTo>
                  <a:lnTo>
                    <a:pt x="549871" y="831651"/>
                  </a:lnTo>
                  <a:lnTo>
                    <a:pt x="460484" y="964544"/>
                  </a:lnTo>
                  <a:lnTo>
                    <a:pt x="371097" y="831651"/>
                  </a:lnTo>
                  <a:lnTo>
                    <a:pt x="230242" y="899932"/>
                  </a:lnTo>
                  <a:lnTo>
                    <a:pt x="216275" y="738036"/>
                  </a:lnTo>
                  <a:lnTo>
                    <a:pt x="61693" y="723408"/>
                  </a:lnTo>
                  <a:lnTo>
                    <a:pt x="126889" y="575889"/>
                  </a:lnTo>
                  <a:lnTo>
                    <a:pt x="0" y="482272"/>
                  </a:lnTo>
                  <a:lnTo>
                    <a:pt x="126889" y="388656"/>
                  </a:lnTo>
                  <a:lnTo>
                    <a:pt x="61693" y="241136"/>
                  </a:lnTo>
                  <a:lnTo>
                    <a:pt x="216275" y="226508"/>
                  </a:lnTo>
                  <a:lnTo>
                    <a:pt x="230242" y="64612"/>
                  </a:lnTo>
                  <a:lnTo>
                    <a:pt x="371097" y="132893"/>
                  </a:lnTo>
                  <a:lnTo>
                    <a:pt x="460484" y="0"/>
                  </a:lnTo>
                  <a:close/>
                </a:path>
              </a:pathLst>
            </a:custGeom>
            <a:solidFill>
              <a:srgbClr val="EBE8E0"/>
            </a:solidFill>
          </p:spPr>
          <p:txBody>
            <a:bodyPr/>
            <a:lstStyle/>
            <a:p>
              <a:endParaRPr lang="en-GB"/>
            </a:p>
          </p:txBody>
        </p:sp>
        <p:sp>
          <p:nvSpPr>
            <p:cNvPr id="20" name="TextBox 20"/>
            <p:cNvSpPr txBox="1"/>
            <p:nvPr/>
          </p:nvSpPr>
          <p:spPr>
            <a:xfrm>
              <a:off x="143901" y="64985"/>
              <a:ext cx="633166" cy="748849"/>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PHT số 4</a:t>
              </a:r>
            </a:p>
            <a:p>
              <a:pPr algn="ctr">
                <a:lnSpc>
                  <a:spcPts val="4900"/>
                </a:lnSpc>
              </a:pPr>
              <a:r>
                <a:rPr lang="en-US" sz="3500">
                  <a:solidFill>
                    <a:srgbClr val="000000"/>
                  </a:solidFill>
                  <a:latin typeface="Roboto Condensed"/>
                </a:rPr>
                <a:t>Thời gian hoàn thành: 10'</a:t>
              </a:r>
            </a:p>
            <a:p>
              <a:pPr algn="ctr">
                <a:lnSpc>
                  <a:spcPts val="4900"/>
                </a:lnSpc>
              </a:pPr>
              <a:r>
                <a:rPr lang="en-US" sz="3500">
                  <a:solidFill>
                    <a:srgbClr val="000000"/>
                  </a:solidFill>
                  <a:latin typeface="Roboto Condensed"/>
                </a:rPr>
                <a:t>Báo cáo: 3'/nhóm</a:t>
              </a:r>
            </a:p>
          </p:txBody>
        </p:sp>
      </p:grpSp>
      <p:sp>
        <p:nvSpPr>
          <p:cNvPr id="21" name="TextBox 21"/>
          <p:cNvSpPr txBox="1"/>
          <p:nvPr/>
        </p:nvSpPr>
        <p:spPr>
          <a:xfrm>
            <a:off x="0" y="729743"/>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IV. LUYỆN TẬP</a:t>
            </a:r>
          </a:p>
        </p:txBody>
      </p:sp>
      <p:sp>
        <p:nvSpPr>
          <p:cNvPr id="22" name="TextBox 22"/>
          <p:cNvSpPr txBox="1"/>
          <p:nvPr/>
        </p:nvSpPr>
        <p:spPr>
          <a:xfrm>
            <a:off x="2076494" y="1262523"/>
            <a:ext cx="3169206" cy="750570"/>
          </a:xfrm>
          <a:prstGeom prst="rect">
            <a:avLst/>
          </a:prstGeom>
        </p:spPr>
        <p:txBody>
          <a:bodyPr lIns="0" tIns="0" rIns="0" bIns="0" rtlCol="0" anchor="t">
            <a:spAutoFit/>
          </a:bodyPr>
          <a:lstStyle/>
          <a:p>
            <a:pPr algn="ctr">
              <a:lnSpc>
                <a:spcPts val="5880"/>
              </a:lnSpc>
            </a:pPr>
            <a:r>
              <a:rPr lang="en-US" sz="4200">
                <a:solidFill>
                  <a:srgbClr val="000000"/>
                </a:solidFill>
                <a:latin typeface="#9Slide07 SVNRevolution"/>
              </a:rPr>
              <a:t>NHIỆM VỤ</a:t>
            </a:r>
          </a:p>
        </p:txBody>
      </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8E0"/>
        </a:solidFill>
        <a:effectLst/>
      </p:bgPr>
    </p:bg>
    <p:spTree>
      <p:nvGrpSpPr>
        <p:cNvPr id="1" name=""/>
        <p:cNvGrpSpPr/>
        <p:nvPr/>
      </p:nvGrpSpPr>
      <p:grpSpPr>
        <a:xfrm>
          <a:off x="0" y="0"/>
          <a:ext cx="0" cy="0"/>
          <a:chOff x="0" y="0"/>
          <a:chExt cx="0" cy="0"/>
        </a:xfrm>
      </p:grpSpPr>
      <p:grpSp>
        <p:nvGrpSpPr>
          <p:cNvPr id="2" name="Group 2"/>
          <p:cNvGrpSpPr/>
          <p:nvPr/>
        </p:nvGrpSpPr>
        <p:grpSpPr>
          <a:xfrm>
            <a:off x="12528531" y="2410337"/>
            <a:ext cx="4931175" cy="4339434"/>
            <a:chOff x="0" y="0"/>
            <a:chExt cx="10352887" cy="9110540"/>
          </a:xfrm>
        </p:grpSpPr>
        <p:sp>
          <p:nvSpPr>
            <p:cNvPr id="3" name="Freeform 3"/>
            <p:cNvSpPr/>
            <p:nvPr/>
          </p:nvSpPr>
          <p:spPr>
            <a:xfrm>
              <a:off x="0" y="0"/>
              <a:ext cx="10352913" cy="9110599"/>
            </a:xfrm>
            <a:custGeom>
              <a:avLst/>
              <a:gdLst/>
              <a:ahLst/>
              <a:cxnLst/>
              <a:rect l="l" t="t" r="r" b="b"/>
              <a:pathLst>
                <a:path w="10352913" h="9110599">
                  <a:moveTo>
                    <a:pt x="0" y="0"/>
                  </a:moveTo>
                  <a:lnTo>
                    <a:pt x="10352913" y="0"/>
                  </a:lnTo>
                  <a:lnTo>
                    <a:pt x="10352913" y="9110599"/>
                  </a:lnTo>
                  <a:lnTo>
                    <a:pt x="0" y="9110599"/>
                  </a:lnTo>
                  <a:lnTo>
                    <a:pt x="0" y="0"/>
                  </a:lnTo>
                  <a:close/>
                </a:path>
              </a:pathLst>
            </a:custGeom>
            <a:blipFill>
              <a:blip r:embed="rId2"/>
              <a:stretch>
                <a:fillRect l="-5" r="-5"/>
              </a:stretch>
            </a:blipFill>
          </p:spPr>
          <p:txBody>
            <a:bodyPr/>
            <a:lstStyle/>
            <a:p>
              <a:endParaRPr lang="en-GB"/>
            </a:p>
          </p:txBody>
        </p:sp>
      </p:grpSp>
      <p:grpSp>
        <p:nvGrpSpPr>
          <p:cNvPr id="4" name="Group 4"/>
          <p:cNvGrpSpPr/>
          <p:nvPr/>
        </p:nvGrpSpPr>
        <p:grpSpPr>
          <a:xfrm rot="-4427468">
            <a:off x="13995511" y="6472140"/>
            <a:ext cx="2869796" cy="6925601"/>
            <a:chOff x="0" y="0"/>
            <a:chExt cx="3826395" cy="9234135"/>
          </a:xfrm>
        </p:grpSpPr>
        <p:sp>
          <p:nvSpPr>
            <p:cNvPr id="5" name="Freeform 5"/>
            <p:cNvSpPr/>
            <p:nvPr/>
          </p:nvSpPr>
          <p:spPr>
            <a:xfrm>
              <a:off x="0" y="0"/>
              <a:ext cx="3826383" cy="9234170"/>
            </a:xfrm>
            <a:custGeom>
              <a:avLst/>
              <a:gdLst/>
              <a:ahLst/>
              <a:cxnLst/>
              <a:rect l="l" t="t" r="r" b="b"/>
              <a:pathLst>
                <a:path w="3826383" h="9234170">
                  <a:moveTo>
                    <a:pt x="0" y="0"/>
                  </a:moveTo>
                  <a:lnTo>
                    <a:pt x="3826383" y="0"/>
                  </a:lnTo>
                  <a:lnTo>
                    <a:pt x="3826383" y="9234170"/>
                  </a:lnTo>
                  <a:lnTo>
                    <a:pt x="0" y="9234170"/>
                  </a:lnTo>
                  <a:lnTo>
                    <a:pt x="0" y="0"/>
                  </a:lnTo>
                  <a:close/>
                </a:path>
              </a:pathLst>
            </a:custGeom>
            <a:blipFill>
              <a:blip r:embed="rId3"/>
              <a:stretch>
                <a:fillRect t="-3" b="-3"/>
              </a:stretch>
            </a:blipFill>
          </p:spPr>
          <p:txBody>
            <a:bodyPr/>
            <a:lstStyle/>
            <a:p>
              <a:endParaRPr lang="en-GB"/>
            </a:p>
          </p:txBody>
        </p:sp>
      </p:grpSp>
      <p:grpSp>
        <p:nvGrpSpPr>
          <p:cNvPr id="6" name="Group 6"/>
          <p:cNvGrpSpPr/>
          <p:nvPr/>
        </p:nvGrpSpPr>
        <p:grpSpPr>
          <a:xfrm rot="936364">
            <a:off x="4533688" y="8170110"/>
            <a:ext cx="9220623" cy="3529660"/>
            <a:chOff x="0" y="0"/>
            <a:chExt cx="12294164" cy="4706213"/>
          </a:xfrm>
        </p:grpSpPr>
        <p:sp>
          <p:nvSpPr>
            <p:cNvPr id="7" name="Freeform 7"/>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4"/>
              <a:stretch>
                <a:fillRect t="-16" b="-15"/>
              </a:stretch>
            </a:blipFill>
          </p:spPr>
          <p:txBody>
            <a:bodyPr/>
            <a:lstStyle/>
            <a:p>
              <a:endParaRPr lang="en-GB"/>
            </a:p>
          </p:txBody>
        </p:sp>
      </p:grpSp>
      <p:grpSp>
        <p:nvGrpSpPr>
          <p:cNvPr id="8" name="Group 8"/>
          <p:cNvGrpSpPr/>
          <p:nvPr/>
        </p:nvGrpSpPr>
        <p:grpSpPr>
          <a:xfrm>
            <a:off x="-3230367" y="8960288"/>
            <a:ext cx="10107511" cy="1949306"/>
            <a:chOff x="0" y="0"/>
            <a:chExt cx="13476681" cy="2599075"/>
          </a:xfrm>
        </p:grpSpPr>
        <p:sp>
          <p:nvSpPr>
            <p:cNvPr id="9" name="Freeform 9"/>
            <p:cNvSpPr/>
            <p:nvPr/>
          </p:nvSpPr>
          <p:spPr>
            <a:xfrm>
              <a:off x="0" y="0"/>
              <a:ext cx="13476732" cy="2599055"/>
            </a:xfrm>
            <a:custGeom>
              <a:avLst/>
              <a:gdLst/>
              <a:ahLst/>
              <a:cxnLst/>
              <a:rect l="l" t="t" r="r" b="b"/>
              <a:pathLst>
                <a:path w="13476732" h="2599055">
                  <a:moveTo>
                    <a:pt x="0" y="0"/>
                  </a:moveTo>
                  <a:lnTo>
                    <a:pt x="13476732" y="0"/>
                  </a:lnTo>
                  <a:lnTo>
                    <a:pt x="13476732" y="2599055"/>
                  </a:lnTo>
                  <a:lnTo>
                    <a:pt x="0" y="2599055"/>
                  </a:lnTo>
                  <a:lnTo>
                    <a:pt x="0" y="0"/>
                  </a:lnTo>
                  <a:close/>
                </a:path>
              </a:pathLst>
            </a:custGeom>
            <a:blipFill>
              <a:blip r:embed="rId5"/>
              <a:stretch>
                <a:fillRect/>
              </a:stretch>
            </a:blipFill>
          </p:spPr>
          <p:txBody>
            <a:bodyPr/>
            <a:lstStyle/>
            <a:p>
              <a:endParaRPr lang="en-GB"/>
            </a:p>
          </p:txBody>
        </p:sp>
      </p:grpSp>
      <p:grpSp>
        <p:nvGrpSpPr>
          <p:cNvPr id="10" name="Group 10"/>
          <p:cNvGrpSpPr/>
          <p:nvPr/>
        </p:nvGrpSpPr>
        <p:grpSpPr>
          <a:xfrm rot="272058">
            <a:off x="6045209" y="8903239"/>
            <a:ext cx="5631313" cy="936206"/>
            <a:chOff x="0" y="0"/>
            <a:chExt cx="7508417" cy="1248275"/>
          </a:xfrm>
        </p:grpSpPr>
        <p:sp>
          <p:nvSpPr>
            <p:cNvPr id="11" name="Freeform 11"/>
            <p:cNvSpPr/>
            <p:nvPr/>
          </p:nvSpPr>
          <p:spPr>
            <a:xfrm>
              <a:off x="0" y="0"/>
              <a:ext cx="7508367" cy="1248283"/>
            </a:xfrm>
            <a:custGeom>
              <a:avLst/>
              <a:gdLst/>
              <a:ahLst/>
              <a:cxnLst/>
              <a:rect l="l" t="t" r="r" b="b"/>
              <a:pathLst>
                <a:path w="7508367" h="1248283">
                  <a:moveTo>
                    <a:pt x="0" y="0"/>
                  </a:moveTo>
                  <a:lnTo>
                    <a:pt x="7508367" y="0"/>
                  </a:lnTo>
                  <a:lnTo>
                    <a:pt x="7508367" y="1248283"/>
                  </a:lnTo>
                  <a:lnTo>
                    <a:pt x="0" y="1248283"/>
                  </a:lnTo>
                  <a:lnTo>
                    <a:pt x="0" y="0"/>
                  </a:lnTo>
                  <a:close/>
                </a:path>
              </a:pathLst>
            </a:custGeom>
            <a:blipFill>
              <a:blip r:embed="rId6"/>
              <a:stretch>
                <a:fillRect t="-125" b="-124"/>
              </a:stretch>
            </a:blipFill>
          </p:spPr>
          <p:txBody>
            <a:bodyPr/>
            <a:lstStyle/>
            <a:p>
              <a:endParaRPr lang="en-GB"/>
            </a:p>
          </p:txBody>
        </p:sp>
      </p:grpSp>
      <p:grpSp>
        <p:nvGrpSpPr>
          <p:cNvPr id="12" name="Group 12"/>
          <p:cNvGrpSpPr/>
          <p:nvPr/>
        </p:nvGrpSpPr>
        <p:grpSpPr>
          <a:xfrm rot="1593320">
            <a:off x="15242648" y="6894821"/>
            <a:ext cx="2004049" cy="2248582"/>
            <a:chOff x="0" y="0"/>
            <a:chExt cx="2672065" cy="2998109"/>
          </a:xfrm>
        </p:grpSpPr>
        <p:sp>
          <p:nvSpPr>
            <p:cNvPr id="13" name="Freeform 13"/>
            <p:cNvSpPr/>
            <p:nvPr/>
          </p:nvSpPr>
          <p:spPr>
            <a:xfrm flipH="1">
              <a:off x="0" y="0"/>
              <a:ext cx="2672080" cy="2998089"/>
            </a:xfrm>
            <a:custGeom>
              <a:avLst/>
              <a:gdLst/>
              <a:ahLst/>
              <a:cxnLst/>
              <a:rect l="l" t="t" r="r" b="b"/>
              <a:pathLst>
                <a:path w="2672080" h="2998089">
                  <a:moveTo>
                    <a:pt x="2672080" y="0"/>
                  </a:moveTo>
                  <a:lnTo>
                    <a:pt x="0" y="0"/>
                  </a:lnTo>
                  <a:lnTo>
                    <a:pt x="0" y="2998089"/>
                  </a:lnTo>
                  <a:lnTo>
                    <a:pt x="2672080" y="2998089"/>
                  </a:lnTo>
                  <a:lnTo>
                    <a:pt x="2672080" y="0"/>
                  </a:lnTo>
                  <a:close/>
                </a:path>
              </a:pathLst>
            </a:custGeom>
            <a:blipFill>
              <a:blip r:embed="rId7"/>
              <a:stretch>
                <a:fillRect b="-1"/>
              </a:stretch>
            </a:blipFill>
          </p:spPr>
          <p:txBody>
            <a:bodyPr/>
            <a:lstStyle/>
            <a:p>
              <a:endParaRPr lang="en-GB"/>
            </a:p>
          </p:txBody>
        </p:sp>
      </p:grpSp>
      <p:grpSp>
        <p:nvGrpSpPr>
          <p:cNvPr id="14" name="Group 14"/>
          <p:cNvGrpSpPr/>
          <p:nvPr/>
        </p:nvGrpSpPr>
        <p:grpSpPr>
          <a:xfrm rot="1499889">
            <a:off x="15622307" y="8249638"/>
            <a:ext cx="1244730" cy="693423"/>
            <a:chOff x="0" y="0"/>
            <a:chExt cx="1659640" cy="924564"/>
          </a:xfrm>
        </p:grpSpPr>
        <p:sp>
          <p:nvSpPr>
            <p:cNvPr id="15" name="Freeform 15"/>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8"/>
              <a:stretch>
                <a:fillRect t="-26" b="-26"/>
              </a:stretch>
            </a:blipFill>
          </p:spPr>
          <p:txBody>
            <a:bodyPr/>
            <a:lstStyle/>
            <a:p>
              <a:endParaRPr lang="en-GB"/>
            </a:p>
          </p:txBody>
        </p:sp>
      </p:grpSp>
      <p:grpSp>
        <p:nvGrpSpPr>
          <p:cNvPr id="16" name="Group 16"/>
          <p:cNvGrpSpPr/>
          <p:nvPr/>
        </p:nvGrpSpPr>
        <p:grpSpPr>
          <a:xfrm>
            <a:off x="861867" y="8282356"/>
            <a:ext cx="3587026" cy="1467420"/>
            <a:chOff x="0" y="0"/>
            <a:chExt cx="4782701" cy="1956560"/>
          </a:xfrm>
        </p:grpSpPr>
        <p:sp>
          <p:nvSpPr>
            <p:cNvPr id="17" name="Freeform 17"/>
            <p:cNvSpPr/>
            <p:nvPr/>
          </p:nvSpPr>
          <p:spPr>
            <a:xfrm>
              <a:off x="0" y="0"/>
              <a:ext cx="4782693" cy="1956562"/>
            </a:xfrm>
            <a:custGeom>
              <a:avLst/>
              <a:gdLst/>
              <a:ahLst/>
              <a:cxnLst/>
              <a:rect l="l" t="t" r="r" b="b"/>
              <a:pathLst>
                <a:path w="4782693" h="1956562">
                  <a:moveTo>
                    <a:pt x="0" y="0"/>
                  </a:moveTo>
                  <a:lnTo>
                    <a:pt x="4782693" y="0"/>
                  </a:lnTo>
                  <a:lnTo>
                    <a:pt x="4782693" y="1956562"/>
                  </a:lnTo>
                  <a:lnTo>
                    <a:pt x="0" y="1956562"/>
                  </a:lnTo>
                  <a:lnTo>
                    <a:pt x="0" y="0"/>
                  </a:lnTo>
                  <a:close/>
                </a:path>
              </a:pathLst>
            </a:custGeom>
            <a:blipFill>
              <a:blip r:embed="rId9"/>
              <a:stretch>
                <a:fillRect t="-178" b="-178"/>
              </a:stretch>
            </a:blipFill>
          </p:spPr>
          <p:txBody>
            <a:bodyPr/>
            <a:lstStyle/>
            <a:p>
              <a:endParaRPr lang="en-GB"/>
            </a:p>
          </p:txBody>
        </p:sp>
      </p:grpSp>
      <p:grpSp>
        <p:nvGrpSpPr>
          <p:cNvPr id="18" name="Group 18"/>
          <p:cNvGrpSpPr/>
          <p:nvPr/>
        </p:nvGrpSpPr>
        <p:grpSpPr>
          <a:xfrm rot="-4427468">
            <a:off x="315999" y="-2845778"/>
            <a:ext cx="2358439" cy="5691556"/>
            <a:chOff x="0" y="0"/>
            <a:chExt cx="3144585" cy="7588741"/>
          </a:xfrm>
        </p:grpSpPr>
        <p:sp>
          <p:nvSpPr>
            <p:cNvPr id="19" name="Freeform 19"/>
            <p:cNvSpPr/>
            <p:nvPr/>
          </p:nvSpPr>
          <p:spPr>
            <a:xfrm>
              <a:off x="0" y="0"/>
              <a:ext cx="3144647" cy="7588758"/>
            </a:xfrm>
            <a:custGeom>
              <a:avLst/>
              <a:gdLst/>
              <a:ahLst/>
              <a:cxnLst/>
              <a:rect l="l" t="t" r="r" b="b"/>
              <a:pathLst>
                <a:path w="3144647" h="7588758">
                  <a:moveTo>
                    <a:pt x="0" y="0"/>
                  </a:moveTo>
                  <a:lnTo>
                    <a:pt x="3144647" y="0"/>
                  </a:lnTo>
                  <a:lnTo>
                    <a:pt x="3144647" y="7588758"/>
                  </a:lnTo>
                  <a:lnTo>
                    <a:pt x="0" y="7588758"/>
                  </a:lnTo>
                  <a:lnTo>
                    <a:pt x="0" y="0"/>
                  </a:lnTo>
                  <a:close/>
                </a:path>
              </a:pathLst>
            </a:custGeom>
            <a:blipFill>
              <a:blip r:embed="rId3"/>
              <a:stretch>
                <a:fillRect t="-3" r="1" b="-3"/>
              </a:stretch>
            </a:blipFill>
          </p:spPr>
          <p:txBody>
            <a:bodyPr/>
            <a:lstStyle/>
            <a:p>
              <a:endParaRPr lang="en-GB"/>
            </a:p>
          </p:txBody>
        </p:sp>
      </p:grpSp>
      <p:grpSp>
        <p:nvGrpSpPr>
          <p:cNvPr id="20" name="Group 20"/>
          <p:cNvGrpSpPr/>
          <p:nvPr/>
        </p:nvGrpSpPr>
        <p:grpSpPr>
          <a:xfrm rot="936364">
            <a:off x="11634360" y="-1764830"/>
            <a:ext cx="9220623" cy="3529660"/>
            <a:chOff x="0" y="0"/>
            <a:chExt cx="12294164" cy="4706213"/>
          </a:xfrm>
        </p:grpSpPr>
        <p:sp>
          <p:nvSpPr>
            <p:cNvPr id="21" name="Freeform 21"/>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4"/>
              <a:stretch>
                <a:fillRect t="-16" b="-15"/>
              </a:stretch>
            </a:blipFill>
          </p:spPr>
          <p:txBody>
            <a:bodyPr/>
            <a:lstStyle/>
            <a:p>
              <a:endParaRPr lang="en-GB"/>
            </a:p>
          </p:txBody>
        </p:sp>
      </p:grpSp>
      <p:grpSp>
        <p:nvGrpSpPr>
          <p:cNvPr id="22" name="Group 22"/>
          <p:cNvGrpSpPr/>
          <p:nvPr/>
        </p:nvGrpSpPr>
        <p:grpSpPr>
          <a:xfrm>
            <a:off x="3971247" y="-702197"/>
            <a:ext cx="8306494" cy="1601967"/>
            <a:chOff x="0" y="0"/>
            <a:chExt cx="11075325" cy="2135956"/>
          </a:xfrm>
        </p:grpSpPr>
        <p:sp>
          <p:nvSpPr>
            <p:cNvPr id="23" name="Freeform 23"/>
            <p:cNvSpPr/>
            <p:nvPr/>
          </p:nvSpPr>
          <p:spPr>
            <a:xfrm>
              <a:off x="0" y="0"/>
              <a:ext cx="11075289" cy="2136013"/>
            </a:xfrm>
            <a:custGeom>
              <a:avLst/>
              <a:gdLst/>
              <a:ahLst/>
              <a:cxnLst/>
              <a:rect l="l" t="t" r="r" b="b"/>
              <a:pathLst>
                <a:path w="11075289" h="2136013">
                  <a:moveTo>
                    <a:pt x="0" y="0"/>
                  </a:moveTo>
                  <a:lnTo>
                    <a:pt x="11075289" y="0"/>
                  </a:lnTo>
                  <a:lnTo>
                    <a:pt x="11075289" y="2136013"/>
                  </a:lnTo>
                  <a:lnTo>
                    <a:pt x="0" y="2136013"/>
                  </a:lnTo>
                  <a:lnTo>
                    <a:pt x="0" y="0"/>
                  </a:lnTo>
                  <a:close/>
                </a:path>
              </a:pathLst>
            </a:custGeom>
            <a:blipFill>
              <a:blip r:embed="rId5"/>
              <a:stretch>
                <a:fillRect b="2"/>
              </a:stretch>
            </a:blipFill>
          </p:spPr>
          <p:txBody>
            <a:bodyPr/>
            <a:lstStyle/>
            <a:p>
              <a:endParaRPr lang="en-GB"/>
            </a:p>
          </p:txBody>
        </p:sp>
      </p:grpSp>
      <p:grpSp>
        <p:nvGrpSpPr>
          <p:cNvPr id="24" name="Group 24"/>
          <p:cNvGrpSpPr/>
          <p:nvPr/>
        </p:nvGrpSpPr>
        <p:grpSpPr>
          <a:xfrm>
            <a:off x="674712" y="2041571"/>
            <a:ext cx="11389198" cy="6832905"/>
            <a:chOff x="0" y="0"/>
            <a:chExt cx="15185597" cy="9110540"/>
          </a:xfrm>
        </p:grpSpPr>
        <p:sp>
          <p:nvSpPr>
            <p:cNvPr id="25" name="Freeform 25"/>
            <p:cNvSpPr/>
            <p:nvPr/>
          </p:nvSpPr>
          <p:spPr>
            <a:xfrm>
              <a:off x="0" y="0"/>
              <a:ext cx="15185623" cy="9110599"/>
            </a:xfrm>
            <a:custGeom>
              <a:avLst/>
              <a:gdLst/>
              <a:ahLst/>
              <a:cxnLst/>
              <a:rect l="l" t="t" r="r" b="b"/>
              <a:pathLst>
                <a:path w="15185623" h="9110599">
                  <a:moveTo>
                    <a:pt x="0" y="0"/>
                  </a:moveTo>
                  <a:lnTo>
                    <a:pt x="15185623" y="0"/>
                  </a:lnTo>
                  <a:lnTo>
                    <a:pt x="15185623" y="9110599"/>
                  </a:lnTo>
                  <a:lnTo>
                    <a:pt x="0" y="9110599"/>
                  </a:lnTo>
                  <a:lnTo>
                    <a:pt x="0" y="0"/>
                  </a:lnTo>
                  <a:close/>
                </a:path>
              </a:pathLst>
            </a:custGeom>
            <a:blipFill>
              <a:blip r:embed="rId10"/>
              <a:stretch>
                <a:fillRect t="-23332" b="-23331"/>
              </a:stretch>
            </a:blipFill>
          </p:spPr>
          <p:txBody>
            <a:bodyPr/>
            <a:lstStyle/>
            <a:p>
              <a:endParaRPr lang="en-GB"/>
            </a:p>
          </p:txBody>
        </p:sp>
      </p:grpSp>
      <p:sp>
        <p:nvSpPr>
          <p:cNvPr id="26" name="TextBox 26"/>
          <p:cNvSpPr txBox="1"/>
          <p:nvPr/>
        </p:nvSpPr>
        <p:spPr>
          <a:xfrm>
            <a:off x="749415" y="906142"/>
            <a:ext cx="16403844" cy="1009625"/>
          </a:xfrm>
          <a:prstGeom prst="rect">
            <a:avLst/>
          </a:prstGeom>
        </p:spPr>
        <p:txBody>
          <a:bodyPr lIns="0" tIns="0" rIns="0" bIns="0" rtlCol="0" anchor="t">
            <a:spAutoFit/>
          </a:bodyPr>
          <a:lstStyle/>
          <a:p>
            <a:pPr algn="ctr">
              <a:lnSpc>
                <a:spcPts val="8398"/>
              </a:lnSpc>
            </a:pPr>
            <a:r>
              <a:rPr lang="en-US" sz="5998">
                <a:solidFill>
                  <a:srgbClr val="70422C"/>
                </a:solidFill>
                <a:latin typeface="Fraunces Bold"/>
              </a:rPr>
              <a:t>IV. LUYỆN TẬP</a:t>
            </a:r>
          </a:p>
        </p:txBody>
      </p:sp>
      <p:sp>
        <p:nvSpPr>
          <p:cNvPr id="27" name="TextBox 27"/>
          <p:cNvSpPr txBox="1"/>
          <p:nvPr/>
        </p:nvSpPr>
        <p:spPr>
          <a:xfrm>
            <a:off x="1071310" y="2937605"/>
            <a:ext cx="10633406" cy="4333863"/>
          </a:xfrm>
          <a:prstGeom prst="rect">
            <a:avLst/>
          </a:prstGeom>
        </p:spPr>
        <p:txBody>
          <a:bodyPr lIns="0" tIns="0" rIns="0" bIns="0" rtlCol="0" anchor="t">
            <a:spAutoFit/>
          </a:bodyPr>
          <a:lstStyle/>
          <a:p>
            <a:pPr marL="884974" lvl="1" indent="-442487" algn="just">
              <a:lnSpc>
                <a:spcPts val="4918"/>
              </a:lnSpc>
              <a:buFont typeface="Arial"/>
              <a:buChar char="•"/>
            </a:pPr>
            <a:r>
              <a:rPr lang="en-US" sz="4098">
                <a:solidFill>
                  <a:srgbClr val="545352"/>
                </a:solidFill>
                <a:latin typeface="Roboto Condensed"/>
              </a:rPr>
              <a:t>Đề tài của bài viết này là gì?</a:t>
            </a:r>
          </a:p>
          <a:p>
            <a:pPr marL="884974" lvl="1" indent="-442487" algn="just">
              <a:lnSpc>
                <a:spcPts val="4918"/>
              </a:lnSpc>
              <a:buFont typeface="Arial"/>
              <a:buChar char="•"/>
            </a:pPr>
            <a:r>
              <a:rPr lang="en-US" sz="4098">
                <a:solidFill>
                  <a:srgbClr val="545352"/>
                </a:solidFill>
                <a:latin typeface="Roboto Condensed"/>
              </a:rPr>
              <a:t>Thực hiện bài viết này nhằm mục đích gì?</a:t>
            </a:r>
          </a:p>
          <a:p>
            <a:pPr marL="884974" lvl="1" indent="-442487" algn="just">
              <a:lnSpc>
                <a:spcPts val="4918"/>
              </a:lnSpc>
              <a:buFont typeface="Arial"/>
              <a:buChar char="•"/>
            </a:pPr>
            <a:r>
              <a:rPr lang="en-US" sz="4098">
                <a:solidFill>
                  <a:srgbClr val="545352"/>
                </a:solidFill>
                <a:latin typeface="Roboto Condensed"/>
              </a:rPr>
              <a:t>Người đọc bài viết là ai? Họ mong đợi điều gì ở bài viết của em?</a:t>
            </a:r>
          </a:p>
          <a:p>
            <a:pPr marL="884974" lvl="1" indent="-442487" algn="just">
              <a:lnSpc>
                <a:spcPts val="4918"/>
              </a:lnSpc>
              <a:buFont typeface="Arial"/>
              <a:buChar char="•"/>
            </a:pPr>
            <a:r>
              <a:rPr lang="en-US" sz="4098">
                <a:solidFill>
                  <a:srgbClr val="545352"/>
                </a:solidFill>
                <a:latin typeface="Roboto Condensed"/>
              </a:rPr>
              <a:t>Lựa chọn cách viết như thế nào cho phù hợp với mục đích và đối tượng?</a:t>
            </a:r>
          </a:p>
          <a:p>
            <a:pPr marL="884974" lvl="1" indent="-442487" algn="just">
              <a:lnSpc>
                <a:spcPts val="4918"/>
              </a:lnSpc>
              <a:buFont typeface="Arial"/>
              <a:buChar char="•"/>
            </a:pPr>
            <a:r>
              <a:rPr lang="en-US" sz="4098">
                <a:solidFill>
                  <a:srgbClr val="545352"/>
                </a:solidFill>
                <a:latin typeface="Roboto Condensed"/>
              </a:rPr>
              <a:t>Xác định cách thu thập tư liệu cho bài viết.</a:t>
            </a:r>
          </a:p>
        </p:txBody>
      </p:sp>
      <p:sp>
        <p:nvSpPr>
          <p:cNvPr id="28" name="TextBox 28"/>
          <p:cNvSpPr txBox="1"/>
          <p:nvPr/>
        </p:nvSpPr>
        <p:spPr>
          <a:xfrm>
            <a:off x="12844807" y="3803847"/>
            <a:ext cx="4001848" cy="1200137"/>
          </a:xfrm>
          <a:prstGeom prst="rect">
            <a:avLst/>
          </a:prstGeom>
        </p:spPr>
        <p:txBody>
          <a:bodyPr lIns="0" tIns="0" rIns="0" bIns="0" rtlCol="0" anchor="t">
            <a:spAutoFit/>
          </a:bodyPr>
          <a:lstStyle/>
          <a:p>
            <a:pPr algn="ctr">
              <a:lnSpc>
                <a:spcPts val="4798"/>
              </a:lnSpc>
            </a:pPr>
            <a:r>
              <a:rPr lang="en-US" sz="3999">
                <a:solidFill>
                  <a:srgbClr val="70422C"/>
                </a:solidFill>
                <a:latin typeface="Roboto Condensed Bold"/>
              </a:rPr>
              <a:t>Định hướng</a:t>
            </a:r>
          </a:p>
          <a:p>
            <a:pPr algn="ctr">
              <a:lnSpc>
                <a:spcPts val="4799"/>
              </a:lnSpc>
            </a:pPr>
            <a:r>
              <a:rPr lang="en-US" sz="3999">
                <a:solidFill>
                  <a:srgbClr val="70422C"/>
                </a:solidFill>
                <a:latin typeface="Roboto Condensed Bold"/>
              </a:rPr>
              <a:t> tìm ý</a:t>
            </a:r>
          </a:p>
        </p:txBody>
      </p:sp>
      <p:grpSp>
        <p:nvGrpSpPr>
          <p:cNvPr id="29" name="Group 29"/>
          <p:cNvGrpSpPr/>
          <p:nvPr/>
        </p:nvGrpSpPr>
        <p:grpSpPr>
          <a:xfrm rot="1376042">
            <a:off x="-520288" y="-322248"/>
            <a:ext cx="2539407" cy="3780755"/>
            <a:chOff x="0" y="0"/>
            <a:chExt cx="3385876" cy="5041007"/>
          </a:xfrm>
        </p:grpSpPr>
        <p:sp>
          <p:nvSpPr>
            <p:cNvPr id="30" name="Freeform 30"/>
            <p:cNvSpPr/>
            <p:nvPr/>
          </p:nvSpPr>
          <p:spPr>
            <a:xfrm>
              <a:off x="0" y="0"/>
              <a:ext cx="3385820" cy="5041011"/>
            </a:xfrm>
            <a:custGeom>
              <a:avLst/>
              <a:gdLst/>
              <a:ahLst/>
              <a:cxnLst/>
              <a:rect l="l" t="t" r="r" b="b"/>
              <a:pathLst>
                <a:path w="3385820" h="5041011">
                  <a:moveTo>
                    <a:pt x="0" y="0"/>
                  </a:moveTo>
                  <a:lnTo>
                    <a:pt x="3385820" y="0"/>
                  </a:lnTo>
                  <a:lnTo>
                    <a:pt x="3385820" y="5041011"/>
                  </a:lnTo>
                  <a:lnTo>
                    <a:pt x="0" y="5041011"/>
                  </a:lnTo>
                  <a:lnTo>
                    <a:pt x="0" y="0"/>
                  </a:lnTo>
                  <a:close/>
                </a:path>
              </a:pathLst>
            </a:custGeom>
            <a:blipFill>
              <a:blip r:embed="rId11"/>
              <a:stretch>
                <a:fillRect l="-22" r="-24"/>
              </a:stretch>
            </a:blipFill>
          </p:spPr>
          <p:txBody>
            <a:bodyPr/>
            <a:lstStyle/>
            <a:p>
              <a:endParaRPr lang="en-GB"/>
            </a:p>
          </p:txBody>
        </p:sp>
      </p:grpSp>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rot="6334715">
            <a:off x="12743187" y="-4104107"/>
            <a:ext cx="5333561" cy="9357124"/>
            <a:chOff x="0" y="0"/>
            <a:chExt cx="7111415" cy="12476165"/>
          </a:xfrm>
        </p:grpSpPr>
        <p:sp>
          <p:nvSpPr>
            <p:cNvPr id="3" name="Freeform 3"/>
            <p:cNvSpPr/>
            <p:nvPr/>
          </p:nvSpPr>
          <p:spPr>
            <a:xfrm>
              <a:off x="0" y="0"/>
              <a:ext cx="7111365" cy="12476226"/>
            </a:xfrm>
            <a:custGeom>
              <a:avLst/>
              <a:gdLst/>
              <a:ahLst/>
              <a:cxnLst/>
              <a:rect l="l" t="t" r="r" b="b"/>
              <a:pathLst>
                <a:path w="7111365" h="12476226">
                  <a:moveTo>
                    <a:pt x="0" y="0"/>
                  </a:moveTo>
                  <a:lnTo>
                    <a:pt x="7111365" y="0"/>
                  </a:lnTo>
                  <a:lnTo>
                    <a:pt x="7111365" y="12476226"/>
                  </a:lnTo>
                  <a:lnTo>
                    <a:pt x="0" y="12476226"/>
                  </a:lnTo>
                  <a:lnTo>
                    <a:pt x="0" y="0"/>
                  </a:lnTo>
                  <a:close/>
                </a:path>
              </a:pathLst>
            </a:custGeom>
            <a:blipFill>
              <a:blip r:embed="rId2"/>
              <a:stretch>
                <a:fillRect l="-1" r="-2"/>
              </a:stretch>
            </a:blipFill>
          </p:spPr>
          <p:txBody>
            <a:bodyPr/>
            <a:lstStyle/>
            <a:p>
              <a:endParaRPr lang="en-GB"/>
            </a:p>
          </p:txBody>
        </p:sp>
      </p:grpSp>
      <p:grpSp>
        <p:nvGrpSpPr>
          <p:cNvPr id="4" name="Group 4"/>
          <p:cNvGrpSpPr/>
          <p:nvPr/>
        </p:nvGrpSpPr>
        <p:grpSpPr>
          <a:xfrm rot="-516261">
            <a:off x="10719011" y="8029497"/>
            <a:ext cx="9381912" cy="4679229"/>
            <a:chOff x="0" y="0"/>
            <a:chExt cx="12509216" cy="6238972"/>
          </a:xfrm>
        </p:grpSpPr>
        <p:sp>
          <p:nvSpPr>
            <p:cNvPr id="5" name="Freeform 5"/>
            <p:cNvSpPr/>
            <p:nvPr/>
          </p:nvSpPr>
          <p:spPr>
            <a:xfrm>
              <a:off x="0" y="0"/>
              <a:ext cx="12509246" cy="6239002"/>
            </a:xfrm>
            <a:custGeom>
              <a:avLst/>
              <a:gdLst/>
              <a:ahLst/>
              <a:cxnLst/>
              <a:rect l="l" t="t" r="r" b="b"/>
              <a:pathLst>
                <a:path w="12509246" h="6239002">
                  <a:moveTo>
                    <a:pt x="0" y="0"/>
                  </a:moveTo>
                  <a:lnTo>
                    <a:pt x="12509246" y="0"/>
                  </a:lnTo>
                  <a:lnTo>
                    <a:pt x="12509246" y="6239002"/>
                  </a:lnTo>
                  <a:lnTo>
                    <a:pt x="0" y="6239002"/>
                  </a:lnTo>
                  <a:lnTo>
                    <a:pt x="0" y="0"/>
                  </a:lnTo>
                  <a:close/>
                </a:path>
              </a:pathLst>
            </a:custGeom>
            <a:blipFill>
              <a:blip r:embed="rId3"/>
              <a:stretch>
                <a:fillRect t="-125" b="-124"/>
              </a:stretch>
            </a:blipFill>
          </p:spPr>
          <p:txBody>
            <a:bodyPr/>
            <a:lstStyle/>
            <a:p>
              <a:endParaRPr lang="en-GB"/>
            </a:p>
          </p:txBody>
        </p:sp>
      </p:grpSp>
      <p:grpSp>
        <p:nvGrpSpPr>
          <p:cNvPr id="6" name="Group 6"/>
          <p:cNvGrpSpPr/>
          <p:nvPr/>
        </p:nvGrpSpPr>
        <p:grpSpPr>
          <a:xfrm rot="-2932527">
            <a:off x="-2665468" y="6431372"/>
            <a:ext cx="5952082" cy="9373358"/>
            <a:chOff x="0" y="0"/>
            <a:chExt cx="7936109" cy="12497811"/>
          </a:xfrm>
        </p:grpSpPr>
        <p:sp>
          <p:nvSpPr>
            <p:cNvPr id="7" name="Freeform 7"/>
            <p:cNvSpPr/>
            <p:nvPr/>
          </p:nvSpPr>
          <p:spPr>
            <a:xfrm>
              <a:off x="0" y="0"/>
              <a:ext cx="7936103" cy="12497816"/>
            </a:xfrm>
            <a:custGeom>
              <a:avLst/>
              <a:gdLst/>
              <a:ahLst/>
              <a:cxnLst/>
              <a:rect l="l" t="t" r="r" b="b"/>
              <a:pathLst>
                <a:path w="7936103" h="12497816">
                  <a:moveTo>
                    <a:pt x="0" y="0"/>
                  </a:moveTo>
                  <a:lnTo>
                    <a:pt x="7936103" y="0"/>
                  </a:lnTo>
                  <a:lnTo>
                    <a:pt x="7936103" y="12497816"/>
                  </a:lnTo>
                  <a:lnTo>
                    <a:pt x="0" y="12497816"/>
                  </a:lnTo>
                  <a:lnTo>
                    <a:pt x="0" y="0"/>
                  </a:lnTo>
                  <a:close/>
                </a:path>
              </a:pathLst>
            </a:custGeom>
            <a:blipFill>
              <a:blip r:embed="rId4"/>
              <a:stretch>
                <a:fillRect l="-207" r="-207"/>
              </a:stretch>
            </a:blipFill>
          </p:spPr>
          <p:txBody>
            <a:bodyPr/>
            <a:lstStyle/>
            <a:p>
              <a:endParaRPr lang="en-GB"/>
            </a:p>
          </p:txBody>
        </p:sp>
      </p:grpSp>
      <p:grpSp>
        <p:nvGrpSpPr>
          <p:cNvPr id="8" name="Group 8"/>
          <p:cNvGrpSpPr/>
          <p:nvPr/>
        </p:nvGrpSpPr>
        <p:grpSpPr>
          <a:xfrm rot="1593320">
            <a:off x="809868" y="449567"/>
            <a:ext cx="2004049" cy="2248582"/>
            <a:chOff x="0" y="0"/>
            <a:chExt cx="2672065" cy="2998109"/>
          </a:xfrm>
        </p:grpSpPr>
        <p:sp>
          <p:nvSpPr>
            <p:cNvPr id="9" name="Freeform 9"/>
            <p:cNvSpPr/>
            <p:nvPr/>
          </p:nvSpPr>
          <p:spPr>
            <a:xfrm flipH="1">
              <a:off x="0" y="0"/>
              <a:ext cx="2672080" cy="2998089"/>
            </a:xfrm>
            <a:custGeom>
              <a:avLst/>
              <a:gdLst/>
              <a:ahLst/>
              <a:cxnLst/>
              <a:rect l="l" t="t" r="r" b="b"/>
              <a:pathLst>
                <a:path w="2672080" h="2998089">
                  <a:moveTo>
                    <a:pt x="2672080" y="0"/>
                  </a:moveTo>
                  <a:lnTo>
                    <a:pt x="0" y="0"/>
                  </a:lnTo>
                  <a:lnTo>
                    <a:pt x="0" y="2998089"/>
                  </a:lnTo>
                  <a:lnTo>
                    <a:pt x="2672080" y="2998089"/>
                  </a:lnTo>
                  <a:lnTo>
                    <a:pt x="2672080" y="0"/>
                  </a:lnTo>
                  <a:close/>
                </a:path>
              </a:pathLst>
            </a:custGeom>
            <a:blipFill>
              <a:blip r:embed="rId5"/>
              <a:stretch>
                <a:fillRect b="-1"/>
              </a:stretch>
            </a:blipFill>
          </p:spPr>
          <p:txBody>
            <a:bodyPr/>
            <a:lstStyle/>
            <a:p>
              <a:endParaRPr lang="en-GB"/>
            </a:p>
          </p:txBody>
        </p:sp>
      </p:grpSp>
      <p:grpSp>
        <p:nvGrpSpPr>
          <p:cNvPr id="10" name="Group 10"/>
          <p:cNvGrpSpPr/>
          <p:nvPr/>
        </p:nvGrpSpPr>
        <p:grpSpPr>
          <a:xfrm rot="831243">
            <a:off x="1304283" y="1861599"/>
            <a:ext cx="1015219" cy="565565"/>
            <a:chOff x="0" y="0"/>
            <a:chExt cx="1353625" cy="754087"/>
          </a:xfrm>
        </p:grpSpPr>
        <p:sp>
          <p:nvSpPr>
            <p:cNvPr id="11" name="Freeform 11"/>
            <p:cNvSpPr/>
            <p:nvPr/>
          </p:nvSpPr>
          <p:spPr>
            <a:xfrm>
              <a:off x="0" y="0"/>
              <a:ext cx="1353566" cy="754126"/>
            </a:xfrm>
            <a:custGeom>
              <a:avLst/>
              <a:gdLst/>
              <a:ahLst/>
              <a:cxnLst/>
              <a:rect l="l" t="t" r="r" b="b"/>
              <a:pathLst>
                <a:path w="1353566" h="754126">
                  <a:moveTo>
                    <a:pt x="0" y="0"/>
                  </a:moveTo>
                  <a:lnTo>
                    <a:pt x="1353566" y="0"/>
                  </a:lnTo>
                  <a:lnTo>
                    <a:pt x="1353566" y="754126"/>
                  </a:lnTo>
                  <a:lnTo>
                    <a:pt x="0" y="754126"/>
                  </a:lnTo>
                  <a:lnTo>
                    <a:pt x="0" y="0"/>
                  </a:lnTo>
                  <a:close/>
                </a:path>
              </a:pathLst>
            </a:custGeom>
            <a:blipFill>
              <a:blip r:embed="rId6"/>
              <a:stretch>
                <a:fillRect t="-26" r="-4" b="-20"/>
              </a:stretch>
            </a:blipFill>
          </p:spPr>
          <p:txBody>
            <a:bodyPr/>
            <a:lstStyle/>
            <a:p>
              <a:endParaRPr lang="en-GB"/>
            </a:p>
          </p:txBody>
        </p:sp>
      </p:grpSp>
      <p:sp>
        <p:nvSpPr>
          <p:cNvPr id="12" name="TextBox 12"/>
          <p:cNvSpPr txBox="1"/>
          <p:nvPr/>
        </p:nvSpPr>
        <p:spPr>
          <a:xfrm>
            <a:off x="1269747" y="3578073"/>
            <a:ext cx="15674274" cy="1330300"/>
          </a:xfrm>
          <a:prstGeom prst="rect">
            <a:avLst/>
          </a:prstGeom>
        </p:spPr>
        <p:txBody>
          <a:bodyPr lIns="0" tIns="0" rIns="0" bIns="0" rtlCol="0" anchor="t">
            <a:spAutoFit/>
          </a:bodyPr>
          <a:lstStyle/>
          <a:p>
            <a:pPr algn="ctr">
              <a:lnSpc>
                <a:spcPts val="9999"/>
              </a:lnSpc>
            </a:pPr>
            <a:r>
              <a:rPr lang="en-US" sz="9999">
                <a:solidFill>
                  <a:srgbClr val="A37F61"/>
                </a:solidFill>
                <a:latin typeface="Fraunces Italics"/>
              </a:rPr>
              <a:t>Xin chào và hẹn gặp lại!</a:t>
            </a:r>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rot="657377">
            <a:off x="-2683181" y="-1558209"/>
            <a:ext cx="9220623" cy="3529660"/>
            <a:chOff x="0" y="0"/>
            <a:chExt cx="12294164" cy="4706213"/>
          </a:xfrm>
        </p:grpSpPr>
        <p:sp>
          <p:nvSpPr>
            <p:cNvPr id="3" name="Freeform 3"/>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2"/>
              <a:stretch>
                <a:fillRect t="-16" b="-15"/>
              </a:stretch>
            </a:blipFill>
          </p:spPr>
          <p:txBody>
            <a:bodyPr/>
            <a:lstStyle/>
            <a:p>
              <a:endParaRPr lang="en-GB"/>
            </a:p>
          </p:txBody>
        </p:sp>
      </p:grpSp>
      <p:grpSp>
        <p:nvGrpSpPr>
          <p:cNvPr id="4" name="Group 4"/>
          <p:cNvGrpSpPr/>
          <p:nvPr/>
        </p:nvGrpSpPr>
        <p:grpSpPr>
          <a:xfrm>
            <a:off x="15607602" y="-689689"/>
            <a:ext cx="3303395" cy="2178455"/>
            <a:chOff x="0" y="0"/>
            <a:chExt cx="4404527" cy="2904607"/>
          </a:xfrm>
        </p:grpSpPr>
        <p:sp>
          <p:nvSpPr>
            <p:cNvPr id="5" name="Freeform 5"/>
            <p:cNvSpPr/>
            <p:nvPr/>
          </p:nvSpPr>
          <p:spPr>
            <a:xfrm>
              <a:off x="0" y="0"/>
              <a:ext cx="4404487" cy="2904617"/>
            </a:xfrm>
            <a:custGeom>
              <a:avLst/>
              <a:gdLst/>
              <a:ahLst/>
              <a:cxnLst/>
              <a:rect l="l" t="t" r="r" b="b"/>
              <a:pathLst>
                <a:path w="4404487" h="2904617">
                  <a:moveTo>
                    <a:pt x="0" y="0"/>
                  </a:moveTo>
                  <a:lnTo>
                    <a:pt x="4404487" y="0"/>
                  </a:lnTo>
                  <a:lnTo>
                    <a:pt x="4404487" y="2904617"/>
                  </a:lnTo>
                  <a:lnTo>
                    <a:pt x="0" y="2904617"/>
                  </a:lnTo>
                  <a:lnTo>
                    <a:pt x="0" y="0"/>
                  </a:lnTo>
                  <a:close/>
                </a:path>
              </a:pathLst>
            </a:custGeom>
            <a:blipFill>
              <a:blip r:embed="rId3"/>
              <a:stretch>
                <a:fillRect/>
              </a:stretch>
            </a:blipFill>
          </p:spPr>
          <p:txBody>
            <a:bodyPr/>
            <a:lstStyle/>
            <a:p>
              <a:endParaRPr lang="en-GB"/>
            </a:p>
          </p:txBody>
        </p:sp>
      </p:grpSp>
      <p:grpSp>
        <p:nvGrpSpPr>
          <p:cNvPr id="6" name="Group 6"/>
          <p:cNvGrpSpPr/>
          <p:nvPr/>
        </p:nvGrpSpPr>
        <p:grpSpPr>
          <a:xfrm>
            <a:off x="2855010" y="3292703"/>
            <a:ext cx="11601264" cy="5568607"/>
            <a:chOff x="0" y="0"/>
            <a:chExt cx="15468352" cy="7424809"/>
          </a:xfrm>
        </p:grpSpPr>
        <p:sp>
          <p:nvSpPr>
            <p:cNvPr id="7" name="Freeform 7"/>
            <p:cNvSpPr/>
            <p:nvPr/>
          </p:nvSpPr>
          <p:spPr>
            <a:xfrm>
              <a:off x="0" y="0"/>
              <a:ext cx="15468346" cy="7424801"/>
            </a:xfrm>
            <a:custGeom>
              <a:avLst/>
              <a:gdLst/>
              <a:ahLst/>
              <a:cxnLst/>
              <a:rect l="l" t="t" r="r" b="b"/>
              <a:pathLst>
                <a:path w="15468346" h="7424801">
                  <a:moveTo>
                    <a:pt x="0" y="0"/>
                  </a:moveTo>
                  <a:lnTo>
                    <a:pt x="15468346" y="0"/>
                  </a:lnTo>
                  <a:lnTo>
                    <a:pt x="15468346" y="7424801"/>
                  </a:lnTo>
                  <a:lnTo>
                    <a:pt x="0" y="7424801"/>
                  </a:lnTo>
                  <a:lnTo>
                    <a:pt x="0" y="0"/>
                  </a:lnTo>
                  <a:close/>
                </a:path>
              </a:pathLst>
            </a:custGeom>
            <a:blipFill>
              <a:blip r:embed="rId4"/>
              <a:stretch>
                <a:fillRect t="-116" b="-116"/>
              </a:stretch>
            </a:blipFill>
          </p:spPr>
          <p:txBody>
            <a:bodyPr/>
            <a:lstStyle/>
            <a:p>
              <a:endParaRPr lang="en-GB"/>
            </a:p>
          </p:txBody>
        </p:sp>
      </p:grpSp>
      <p:grpSp>
        <p:nvGrpSpPr>
          <p:cNvPr id="8" name="Group 8"/>
          <p:cNvGrpSpPr/>
          <p:nvPr/>
        </p:nvGrpSpPr>
        <p:grpSpPr>
          <a:xfrm>
            <a:off x="457200" y="3467100"/>
            <a:ext cx="12147607" cy="6665999"/>
            <a:chOff x="0" y="0"/>
            <a:chExt cx="16196809" cy="8887999"/>
          </a:xfrm>
        </p:grpSpPr>
        <p:sp>
          <p:nvSpPr>
            <p:cNvPr id="9" name="Freeform 9"/>
            <p:cNvSpPr/>
            <p:nvPr/>
          </p:nvSpPr>
          <p:spPr>
            <a:xfrm>
              <a:off x="0" y="0"/>
              <a:ext cx="16196818" cy="8887968"/>
            </a:xfrm>
            <a:custGeom>
              <a:avLst/>
              <a:gdLst/>
              <a:ahLst/>
              <a:cxnLst/>
              <a:rect l="l" t="t" r="r" b="b"/>
              <a:pathLst>
                <a:path w="16196818" h="8887968">
                  <a:moveTo>
                    <a:pt x="0" y="0"/>
                  </a:moveTo>
                  <a:lnTo>
                    <a:pt x="16196818" y="0"/>
                  </a:lnTo>
                  <a:lnTo>
                    <a:pt x="16196818" y="8887968"/>
                  </a:lnTo>
                  <a:lnTo>
                    <a:pt x="0" y="8887968"/>
                  </a:lnTo>
                  <a:lnTo>
                    <a:pt x="0" y="0"/>
                  </a:lnTo>
                  <a:close/>
                </a:path>
              </a:pathLst>
            </a:custGeom>
            <a:blipFill>
              <a:blip r:embed="rId5"/>
              <a:stretch>
                <a:fillRect t="-56" b="-57"/>
              </a:stretch>
            </a:blipFill>
          </p:spPr>
          <p:txBody>
            <a:bodyPr/>
            <a:lstStyle/>
            <a:p>
              <a:endParaRPr lang="en-GB"/>
            </a:p>
          </p:txBody>
        </p:sp>
      </p:grpSp>
      <p:grpSp>
        <p:nvGrpSpPr>
          <p:cNvPr id="10" name="Group 10"/>
          <p:cNvGrpSpPr/>
          <p:nvPr/>
        </p:nvGrpSpPr>
        <p:grpSpPr>
          <a:xfrm>
            <a:off x="12594900" y="1721485"/>
            <a:ext cx="5784583" cy="5336278"/>
            <a:chOff x="0" y="0"/>
            <a:chExt cx="7712777" cy="7115037"/>
          </a:xfrm>
        </p:grpSpPr>
        <p:sp>
          <p:nvSpPr>
            <p:cNvPr id="11" name="Freeform 11"/>
            <p:cNvSpPr/>
            <p:nvPr/>
          </p:nvSpPr>
          <p:spPr>
            <a:xfrm>
              <a:off x="0" y="0"/>
              <a:ext cx="7712837" cy="7115048"/>
            </a:xfrm>
            <a:custGeom>
              <a:avLst/>
              <a:gdLst/>
              <a:ahLst/>
              <a:cxnLst/>
              <a:rect l="l" t="t" r="r" b="b"/>
              <a:pathLst>
                <a:path w="7712837" h="7115048">
                  <a:moveTo>
                    <a:pt x="0" y="0"/>
                  </a:moveTo>
                  <a:lnTo>
                    <a:pt x="7712837" y="0"/>
                  </a:lnTo>
                  <a:lnTo>
                    <a:pt x="7712837" y="7115048"/>
                  </a:lnTo>
                  <a:lnTo>
                    <a:pt x="0" y="7115048"/>
                  </a:lnTo>
                  <a:lnTo>
                    <a:pt x="0" y="0"/>
                  </a:lnTo>
                  <a:close/>
                </a:path>
              </a:pathLst>
            </a:custGeom>
            <a:blipFill>
              <a:blip r:embed="rId6"/>
              <a:stretch>
                <a:fillRect t="-10" b="-10"/>
              </a:stretch>
            </a:blipFill>
          </p:spPr>
          <p:txBody>
            <a:bodyPr/>
            <a:lstStyle/>
            <a:p>
              <a:endParaRPr lang="en-GB"/>
            </a:p>
          </p:txBody>
        </p:sp>
      </p:grpSp>
      <p:grpSp>
        <p:nvGrpSpPr>
          <p:cNvPr id="12" name="Group 12"/>
          <p:cNvGrpSpPr/>
          <p:nvPr/>
        </p:nvGrpSpPr>
        <p:grpSpPr>
          <a:xfrm>
            <a:off x="13043864" y="5710368"/>
            <a:ext cx="5127477" cy="4114800"/>
            <a:chOff x="0" y="0"/>
            <a:chExt cx="6836636" cy="5486400"/>
          </a:xfrm>
        </p:grpSpPr>
        <p:sp>
          <p:nvSpPr>
            <p:cNvPr id="13" name="Freeform 13"/>
            <p:cNvSpPr/>
            <p:nvPr/>
          </p:nvSpPr>
          <p:spPr>
            <a:xfrm>
              <a:off x="0" y="0"/>
              <a:ext cx="6836664" cy="5486400"/>
            </a:xfrm>
            <a:custGeom>
              <a:avLst/>
              <a:gdLst/>
              <a:ahLst/>
              <a:cxnLst/>
              <a:rect l="l" t="t" r="r" b="b"/>
              <a:pathLst>
                <a:path w="6836664" h="5486400">
                  <a:moveTo>
                    <a:pt x="0" y="0"/>
                  </a:moveTo>
                  <a:lnTo>
                    <a:pt x="6836664" y="0"/>
                  </a:lnTo>
                  <a:lnTo>
                    <a:pt x="6836664" y="5486400"/>
                  </a:lnTo>
                  <a:lnTo>
                    <a:pt x="0" y="5486400"/>
                  </a:lnTo>
                  <a:lnTo>
                    <a:pt x="0" y="0"/>
                  </a:lnTo>
                  <a:close/>
                </a:path>
              </a:pathLst>
            </a:custGeom>
            <a:blipFill>
              <a:blip r:embed="rId7"/>
              <a:stretch>
                <a:fillRect l="-63" r="-62"/>
              </a:stretch>
            </a:blipFill>
          </p:spPr>
          <p:txBody>
            <a:bodyPr/>
            <a:lstStyle/>
            <a:p>
              <a:endParaRPr lang="en-GB"/>
            </a:p>
          </p:txBody>
        </p:sp>
      </p:grpSp>
      <p:sp>
        <p:nvSpPr>
          <p:cNvPr id="14" name="TextBox 14"/>
          <p:cNvSpPr txBox="1"/>
          <p:nvPr/>
        </p:nvSpPr>
        <p:spPr>
          <a:xfrm>
            <a:off x="328734" y="76200"/>
            <a:ext cx="16403844" cy="788010"/>
          </a:xfrm>
          <a:prstGeom prst="rect">
            <a:avLst/>
          </a:prstGeom>
        </p:spPr>
        <p:txBody>
          <a:bodyPr lIns="0" tIns="0" rIns="0" bIns="0" rtlCol="0" anchor="t">
            <a:spAutoFit/>
          </a:bodyPr>
          <a:lstStyle/>
          <a:p>
            <a:pPr algn="l">
              <a:lnSpc>
                <a:spcPts val="6439"/>
              </a:lnSpc>
            </a:pPr>
            <a:r>
              <a:rPr lang="en-US" sz="4599">
                <a:solidFill>
                  <a:srgbClr val="70422C"/>
                </a:solidFill>
                <a:latin typeface="Fraunces Bold"/>
              </a:rPr>
              <a:t>I. TÌM HIỂU YÊU CẦU CỦA KIỂU VĂN BẢN</a:t>
            </a:r>
          </a:p>
        </p:txBody>
      </p:sp>
      <p:sp>
        <p:nvSpPr>
          <p:cNvPr id="15" name="TextBox 15"/>
          <p:cNvSpPr txBox="1"/>
          <p:nvPr/>
        </p:nvSpPr>
        <p:spPr>
          <a:xfrm>
            <a:off x="411456" y="1145921"/>
            <a:ext cx="12632408" cy="676165"/>
          </a:xfrm>
          <a:prstGeom prst="rect">
            <a:avLst/>
          </a:prstGeom>
        </p:spPr>
        <p:txBody>
          <a:bodyPr lIns="0" tIns="0" rIns="0" bIns="0" rtlCol="0" anchor="t">
            <a:spAutoFit/>
          </a:bodyPr>
          <a:lstStyle/>
          <a:p>
            <a:pPr algn="l">
              <a:lnSpc>
                <a:spcPts val="5280"/>
              </a:lnSpc>
            </a:pPr>
            <a:r>
              <a:rPr lang="en-US" sz="4400">
                <a:solidFill>
                  <a:srgbClr val="764A49"/>
                </a:solidFill>
                <a:latin typeface="Roboto Condensed Bold"/>
              </a:rPr>
              <a:t>1. Yêu cầu của kiểu văn bản</a:t>
            </a:r>
          </a:p>
        </p:txBody>
      </p:sp>
      <p:sp>
        <p:nvSpPr>
          <p:cNvPr id="16" name="TextBox 16"/>
          <p:cNvSpPr txBox="1"/>
          <p:nvPr/>
        </p:nvSpPr>
        <p:spPr>
          <a:xfrm>
            <a:off x="2133600" y="4533900"/>
            <a:ext cx="9045670" cy="4815421"/>
          </a:xfrm>
          <a:prstGeom prst="rect">
            <a:avLst/>
          </a:prstGeom>
        </p:spPr>
        <p:txBody>
          <a:bodyPr wrap="square" lIns="0" tIns="0" rIns="0" bIns="0" rtlCol="0" anchor="t">
            <a:spAutoFit/>
          </a:bodyPr>
          <a:lstStyle/>
          <a:p>
            <a:pPr marL="755651" lvl="1" indent="-377825" algn="just">
              <a:lnSpc>
                <a:spcPts val="4200"/>
              </a:lnSpc>
              <a:buFont typeface="Arial"/>
              <a:buChar char="•"/>
            </a:pPr>
            <a:r>
              <a:rPr lang="en-US" sz="3200">
                <a:solidFill>
                  <a:srgbClr val="764A49"/>
                </a:solidFill>
                <a:latin typeface="Roboto Condensed"/>
              </a:rPr>
              <a:t>GV đưa ra yêu cầu HS thực hiện các nhiệm vụ cá nhân.</a:t>
            </a:r>
          </a:p>
          <a:p>
            <a:pPr marL="755651" lvl="1" indent="-377825" algn="just">
              <a:lnSpc>
                <a:spcPts val="4200"/>
              </a:lnSpc>
              <a:buFont typeface="Arial"/>
              <a:buChar char="•"/>
            </a:pPr>
            <a:r>
              <a:rPr lang="en-US" sz="3200">
                <a:solidFill>
                  <a:srgbClr val="764A49"/>
                </a:solidFill>
                <a:latin typeface="Roboto Condensed"/>
              </a:rPr>
              <a:t>GV có bảng ma trận các cụm từ/ yêu cầu. HS lựa chọn các yêu cầu đúng, phù hợp về nội dung và hình thức khi viết bài văn phân tích một tác phẩm văn học (thơ song thất lục bát). </a:t>
            </a:r>
          </a:p>
          <a:p>
            <a:pPr marL="755651" lvl="1" indent="-377825" algn="just">
              <a:lnSpc>
                <a:spcPts val="4200"/>
              </a:lnSpc>
              <a:buFont typeface="Arial"/>
              <a:buChar char="•"/>
            </a:pPr>
            <a:r>
              <a:rPr lang="en-US" sz="3200">
                <a:solidFill>
                  <a:srgbClr val="764A49"/>
                </a:solidFill>
                <a:latin typeface="Roboto Condensed"/>
              </a:rPr>
              <a:t>HS trả lời đúng, được thưởng nóng sao tích cực, trả lời sai, nhường cơ hội cho bạn khác. Đủ 5 sao tích cực, HS quy đổi thành điểm 10 hệ số 1.</a:t>
            </a:r>
          </a:p>
        </p:txBody>
      </p:sp>
      <p:sp>
        <p:nvSpPr>
          <p:cNvPr id="17" name="TextBox 17"/>
          <p:cNvSpPr txBox="1"/>
          <p:nvPr/>
        </p:nvSpPr>
        <p:spPr>
          <a:xfrm>
            <a:off x="13260268" y="2819268"/>
            <a:ext cx="4453847" cy="2562225"/>
          </a:xfrm>
          <a:prstGeom prst="rect">
            <a:avLst/>
          </a:prstGeom>
        </p:spPr>
        <p:txBody>
          <a:bodyPr lIns="0" tIns="0" rIns="0" bIns="0" rtlCol="0" anchor="t">
            <a:spAutoFit/>
          </a:bodyPr>
          <a:lstStyle/>
          <a:p>
            <a:pPr algn="just">
              <a:lnSpc>
                <a:spcPts val="5040"/>
              </a:lnSpc>
            </a:pPr>
            <a:r>
              <a:rPr lang="en-US" sz="4200">
                <a:solidFill>
                  <a:srgbClr val="764A49"/>
                </a:solidFill>
                <a:latin typeface="Roboto Condensed Bold"/>
              </a:rPr>
              <a:t> Ai nêu được thì có điểm thưởng, ai chọn sai phải thực hiện thử thách.</a:t>
            </a:r>
          </a:p>
        </p:txBody>
      </p:sp>
      <p:sp>
        <p:nvSpPr>
          <p:cNvPr id="18" name="TextBox 18"/>
          <p:cNvSpPr txBox="1"/>
          <p:nvPr/>
        </p:nvSpPr>
        <p:spPr>
          <a:xfrm>
            <a:off x="587790" y="1854068"/>
            <a:ext cx="10708326" cy="1797050"/>
          </a:xfrm>
          <a:prstGeom prst="rect">
            <a:avLst/>
          </a:prstGeom>
        </p:spPr>
        <p:txBody>
          <a:bodyPr lIns="0" tIns="0" rIns="0" bIns="0" rtlCol="0" anchor="t">
            <a:spAutoFit/>
          </a:bodyPr>
          <a:lstStyle/>
          <a:p>
            <a:pPr algn="ctr">
              <a:lnSpc>
                <a:spcPts val="7000"/>
              </a:lnSpc>
            </a:pPr>
            <a:r>
              <a:rPr lang="en-US" sz="5000">
                <a:solidFill>
                  <a:srgbClr val="764A49"/>
                </a:solidFill>
                <a:latin typeface="#9Slide07 SVNRevolution"/>
              </a:rPr>
              <a:t>“ĐÔI MẮT TINH ANH,</a:t>
            </a:r>
          </a:p>
          <a:p>
            <a:pPr algn="ctr">
              <a:lnSpc>
                <a:spcPts val="7000"/>
              </a:lnSpc>
            </a:pPr>
            <a:r>
              <a:rPr lang="en-US" sz="4999">
                <a:solidFill>
                  <a:srgbClr val="764A49"/>
                </a:solidFill>
                <a:latin typeface="#9Slide07 SVNRevolution"/>
              </a:rPr>
              <a:t> NHANH TAY CHỌN ĐÚNG”</a:t>
            </a:r>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5607602" y="-689689"/>
            <a:ext cx="3303395" cy="2178455"/>
            <a:chOff x="0" y="0"/>
            <a:chExt cx="4404527" cy="2904607"/>
          </a:xfrm>
        </p:grpSpPr>
        <p:sp>
          <p:nvSpPr>
            <p:cNvPr id="3" name="Freeform 3"/>
            <p:cNvSpPr/>
            <p:nvPr/>
          </p:nvSpPr>
          <p:spPr>
            <a:xfrm>
              <a:off x="0" y="0"/>
              <a:ext cx="4404487" cy="2904617"/>
            </a:xfrm>
            <a:custGeom>
              <a:avLst/>
              <a:gdLst/>
              <a:ahLst/>
              <a:cxnLst/>
              <a:rect l="l" t="t" r="r" b="b"/>
              <a:pathLst>
                <a:path w="4404487" h="2904617">
                  <a:moveTo>
                    <a:pt x="0" y="0"/>
                  </a:moveTo>
                  <a:lnTo>
                    <a:pt x="4404487" y="0"/>
                  </a:lnTo>
                  <a:lnTo>
                    <a:pt x="4404487" y="2904617"/>
                  </a:lnTo>
                  <a:lnTo>
                    <a:pt x="0" y="2904617"/>
                  </a:lnTo>
                  <a:lnTo>
                    <a:pt x="0" y="0"/>
                  </a:lnTo>
                  <a:close/>
                </a:path>
              </a:pathLst>
            </a:custGeom>
            <a:blipFill>
              <a:blip r:embed="rId2"/>
              <a:stretch>
                <a:fillRect/>
              </a:stretch>
            </a:blipFill>
          </p:spPr>
          <p:txBody>
            <a:bodyPr/>
            <a:lstStyle/>
            <a:p>
              <a:endParaRPr lang="en-GB"/>
            </a:p>
          </p:txBody>
        </p:sp>
      </p:grpSp>
      <p:grpSp>
        <p:nvGrpSpPr>
          <p:cNvPr id="4" name="Group 4"/>
          <p:cNvGrpSpPr/>
          <p:nvPr/>
        </p:nvGrpSpPr>
        <p:grpSpPr>
          <a:xfrm rot="657377">
            <a:off x="-2683181" y="-1558209"/>
            <a:ext cx="9220623" cy="3529660"/>
            <a:chOff x="0" y="0"/>
            <a:chExt cx="12294164" cy="4706213"/>
          </a:xfrm>
        </p:grpSpPr>
        <p:sp>
          <p:nvSpPr>
            <p:cNvPr id="5" name="Freeform 5"/>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3"/>
              <a:stretch>
                <a:fillRect t="-16" b="-15"/>
              </a:stretch>
            </a:blipFill>
          </p:spPr>
          <p:txBody>
            <a:bodyPr/>
            <a:lstStyle/>
            <a:p>
              <a:endParaRPr lang="en-GB"/>
            </a:p>
          </p:txBody>
        </p:sp>
      </p:grpSp>
      <p:sp>
        <p:nvSpPr>
          <p:cNvPr id="6" name="TextBox 6"/>
          <p:cNvSpPr txBox="1"/>
          <p:nvPr/>
        </p:nvSpPr>
        <p:spPr>
          <a:xfrm>
            <a:off x="855455" y="304288"/>
            <a:ext cx="16403844" cy="788010"/>
          </a:xfrm>
          <a:prstGeom prst="rect">
            <a:avLst/>
          </a:prstGeom>
        </p:spPr>
        <p:txBody>
          <a:bodyPr lIns="0" tIns="0" rIns="0" bIns="0" rtlCol="0" anchor="t">
            <a:spAutoFit/>
          </a:bodyPr>
          <a:lstStyle/>
          <a:p>
            <a:pPr algn="l">
              <a:lnSpc>
                <a:spcPts val="6439"/>
              </a:lnSpc>
            </a:pPr>
            <a:r>
              <a:rPr lang="en-US" sz="4599">
                <a:solidFill>
                  <a:srgbClr val="70422C"/>
                </a:solidFill>
                <a:latin typeface="Fraunces Bold"/>
              </a:rPr>
              <a:t>I. TÌM HIỂU YÊU CẦU CỦA KIỂU VĂN BẢN</a:t>
            </a:r>
          </a:p>
        </p:txBody>
      </p:sp>
      <p:sp>
        <p:nvSpPr>
          <p:cNvPr id="7" name="TextBox 7"/>
          <p:cNvSpPr txBox="1"/>
          <p:nvPr/>
        </p:nvSpPr>
        <p:spPr>
          <a:xfrm>
            <a:off x="855455" y="1145866"/>
            <a:ext cx="12632408" cy="676275"/>
          </a:xfrm>
          <a:prstGeom prst="rect">
            <a:avLst/>
          </a:prstGeom>
        </p:spPr>
        <p:txBody>
          <a:bodyPr lIns="0" tIns="0" rIns="0" bIns="0" rtlCol="0" anchor="t">
            <a:spAutoFit/>
          </a:bodyPr>
          <a:lstStyle/>
          <a:p>
            <a:pPr algn="l">
              <a:lnSpc>
                <a:spcPts val="5280"/>
              </a:lnSpc>
            </a:pPr>
            <a:r>
              <a:rPr lang="en-US" sz="4400">
                <a:solidFill>
                  <a:srgbClr val="764A49"/>
                </a:solidFill>
                <a:latin typeface="Roboto Condensed Bold"/>
              </a:rPr>
              <a:t>1. Yêu cầu của kiểu văn bản</a:t>
            </a:r>
          </a:p>
        </p:txBody>
      </p:sp>
      <p:sp>
        <p:nvSpPr>
          <p:cNvPr id="8" name="TextBox 8"/>
          <p:cNvSpPr txBox="1"/>
          <p:nvPr/>
        </p:nvSpPr>
        <p:spPr>
          <a:xfrm>
            <a:off x="9144000" y="8363883"/>
            <a:ext cx="9910625" cy="1655484"/>
          </a:xfrm>
          <a:prstGeom prst="rect">
            <a:avLst/>
          </a:prstGeom>
        </p:spPr>
        <p:txBody>
          <a:bodyPr lIns="0" tIns="0" rIns="0" bIns="0" rtlCol="0" anchor="t">
            <a:spAutoFit/>
          </a:bodyPr>
          <a:lstStyle/>
          <a:p>
            <a:pPr algn="ctr">
              <a:lnSpc>
                <a:spcPts val="6478"/>
              </a:lnSpc>
            </a:pPr>
            <a:r>
              <a:rPr lang="en-US" sz="4627">
                <a:solidFill>
                  <a:srgbClr val="764A49"/>
                </a:solidFill>
                <a:latin typeface="#9Slide07 SVNRevolution"/>
              </a:rPr>
              <a:t>“ĐÔI MẮT TINH ANH,</a:t>
            </a:r>
          </a:p>
          <a:p>
            <a:pPr algn="ctr">
              <a:lnSpc>
                <a:spcPts val="6478"/>
              </a:lnSpc>
            </a:pPr>
            <a:r>
              <a:rPr lang="en-US" sz="4627">
                <a:solidFill>
                  <a:srgbClr val="764A49"/>
                </a:solidFill>
                <a:latin typeface="#9Slide07 SVNRevolution"/>
              </a:rPr>
              <a:t> NHANH TAY CHỌN ĐÚNG”</a:t>
            </a:r>
          </a:p>
        </p:txBody>
      </p:sp>
      <p:sp>
        <p:nvSpPr>
          <p:cNvPr id="9" name="Freeform 9"/>
          <p:cNvSpPr/>
          <p:nvPr/>
        </p:nvSpPr>
        <p:spPr>
          <a:xfrm>
            <a:off x="1501525" y="8294534"/>
            <a:ext cx="2220017" cy="1992466"/>
          </a:xfrm>
          <a:custGeom>
            <a:avLst/>
            <a:gdLst/>
            <a:ahLst/>
            <a:cxnLst/>
            <a:rect l="l" t="t" r="r" b="b"/>
            <a:pathLst>
              <a:path w="2220017" h="1992466">
                <a:moveTo>
                  <a:pt x="0" y="0"/>
                </a:moveTo>
                <a:lnTo>
                  <a:pt x="2220017" y="0"/>
                </a:lnTo>
                <a:lnTo>
                  <a:pt x="2220017" y="1992466"/>
                </a:lnTo>
                <a:lnTo>
                  <a:pt x="0" y="199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723656" y="9334380"/>
            <a:ext cx="440729" cy="393240"/>
          </a:xfrm>
          <a:custGeom>
            <a:avLst/>
            <a:gdLst/>
            <a:ahLst/>
            <a:cxnLst/>
            <a:rect l="l" t="t" r="r" b="b"/>
            <a:pathLst>
              <a:path w="440729" h="393240">
                <a:moveTo>
                  <a:pt x="0" y="0"/>
                </a:moveTo>
                <a:lnTo>
                  <a:pt x="440729" y="0"/>
                </a:lnTo>
                <a:lnTo>
                  <a:pt x="440729" y="393240"/>
                </a:lnTo>
                <a:lnTo>
                  <a:pt x="0" y="393240"/>
                </a:lnTo>
                <a:lnTo>
                  <a:pt x="0" y="0"/>
                </a:lnTo>
                <a:close/>
              </a:path>
            </a:pathLst>
          </a:custGeom>
          <a:blipFill>
            <a:blip r:embed="rId6">
              <a:alphaModFix amt="64000"/>
            </a:blip>
            <a:stretch>
              <a:fillRect/>
            </a:stretch>
          </a:blipFill>
        </p:spPr>
        <p:txBody>
          <a:bodyPr/>
          <a:lstStyle/>
          <a:p>
            <a:endParaRPr lang="en-GB"/>
          </a:p>
        </p:txBody>
      </p:sp>
      <p:sp>
        <p:nvSpPr>
          <p:cNvPr id="11" name="TextBox 11"/>
          <p:cNvSpPr txBox="1"/>
          <p:nvPr/>
        </p:nvSpPr>
        <p:spPr>
          <a:xfrm>
            <a:off x="1723656" y="2729793"/>
            <a:ext cx="1898759" cy="1217270"/>
          </a:xfrm>
          <a:prstGeom prst="rect">
            <a:avLst/>
          </a:prstGeom>
        </p:spPr>
        <p:txBody>
          <a:bodyPr lIns="0" tIns="0" rIns="0" bIns="0" rtlCol="0" anchor="t">
            <a:spAutoFit/>
          </a:bodyPr>
          <a:lstStyle/>
          <a:p>
            <a:pPr algn="ctr">
              <a:lnSpc>
                <a:spcPts val="4824"/>
              </a:lnSpc>
            </a:pPr>
            <a:r>
              <a:rPr lang="en-US" sz="3445">
                <a:solidFill>
                  <a:srgbClr val="1E6960"/>
                </a:solidFill>
                <a:latin typeface="Roboto Condensed"/>
              </a:rPr>
              <a:t>Cặp câu 7 tiếng</a:t>
            </a:r>
          </a:p>
        </p:txBody>
      </p:sp>
      <p:sp>
        <p:nvSpPr>
          <p:cNvPr id="12" name="TextBox 12"/>
          <p:cNvSpPr txBox="1"/>
          <p:nvPr/>
        </p:nvSpPr>
        <p:spPr>
          <a:xfrm>
            <a:off x="5180223" y="5600430"/>
            <a:ext cx="1892280" cy="1217270"/>
          </a:xfrm>
          <a:prstGeom prst="rect">
            <a:avLst/>
          </a:prstGeom>
        </p:spPr>
        <p:txBody>
          <a:bodyPr lIns="0" tIns="0" rIns="0" bIns="0" rtlCol="0" anchor="t">
            <a:spAutoFit/>
          </a:bodyPr>
          <a:lstStyle/>
          <a:p>
            <a:pPr algn="ctr">
              <a:lnSpc>
                <a:spcPts val="4824"/>
              </a:lnSpc>
            </a:pPr>
            <a:r>
              <a:rPr lang="en-US" sz="3445">
                <a:solidFill>
                  <a:srgbClr val="7E8B43"/>
                </a:solidFill>
                <a:latin typeface="Roboto Condensed"/>
              </a:rPr>
              <a:t>Cặp câu lục bát</a:t>
            </a:r>
          </a:p>
        </p:txBody>
      </p:sp>
      <p:sp>
        <p:nvSpPr>
          <p:cNvPr id="13" name="TextBox 13"/>
          <p:cNvSpPr txBox="1"/>
          <p:nvPr/>
        </p:nvSpPr>
        <p:spPr>
          <a:xfrm>
            <a:off x="7072503" y="8501010"/>
            <a:ext cx="1860838" cy="607736"/>
          </a:xfrm>
          <a:prstGeom prst="rect">
            <a:avLst/>
          </a:prstGeom>
        </p:spPr>
        <p:txBody>
          <a:bodyPr lIns="0" tIns="0" rIns="0" bIns="0" rtlCol="0" anchor="t">
            <a:spAutoFit/>
          </a:bodyPr>
          <a:lstStyle/>
          <a:p>
            <a:pPr algn="ctr">
              <a:lnSpc>
                <a:spcPts val="4824"/>
              </a:lnSpc>
            </a:pPr>
            <a:r>
              <a:rPr lang="en-US" sz="3445">
                <a:solidFill>
                  <a:srgbClr val="000000"/>
                </a:solidFill>
                <a:latin typeface="Roboto Condensed"/>
              </a:rPr>
              <a:t>Vần lưng</a:t>
            </a:r>
          </a:p>
        </p:txBody>
      </p:sp>
      <p:sp>
        <p:nvSpPr>
          <p:cNvPr id="14" name="TextBox 14"/>
          <p:cNvSpPr txBox="1"/>
          <p:nvPr/>
        </p:nvSpPr>
        <p:spPr>
          <a:xfrm>
            <a:off x="4448104" y="7891477"/>
            <a:ext cx="1136719" cy="1217270"/>
          </a:xfrm>
          <a:prstGeom prst="rect">
            <a:avLst/>
          </a:prstGeom>
        </p:spPr>
        <p:txBody>
          <a:bodyPr lIns="0" tIns="0" rIns="0" bIns="0" rtlCol="0" anchor="t">
            <a:spAutoFit/>
          </a:bodyPr>
          <a:lstStyle/>
          <a:p>
            <a:pPr algn="ctr">
              <a:lnSpc>
                <a:spcPts val="4824"/>
              </a:lnSpc>
            </a:pPr>
            <a:r>
              <a:rPr lang="en-US" sz="3445">
                <a:solidFill>
                  <a:srgbClr val="000000"/>
                </a:solidFill>
                <a:latin typeface="Roboto Condensed"/>
              </a:rPr>
              <a:t>Vần chân</a:t>
            </a:r>
          </a:p>
        </p:txBody>
      </p:sp>
      <p:sp>
        <p:nvSpPr>
          <p:cNvPr id="15" name="TextBox 15"/>
          <p:cNvSpPr txBox="1"/>
          <p:nvPr/>
        </p:nvSpPr>
        <p:spPr>
          <a:xfrm>
            <a:off x="1267955" y="6284771"/>
            <a:ext cx="3660872" cy="1101881"/>
          </a:xfrm>
          <a:prstGeom prst="rect">
            <a:avLst/>
          </a:prstGeom>
        </p:spPr>
        <p:txBody>
          <a:bodyPr lIns="0" tIns="0" rIns="0" bIns="0" rtlCol="0" anchor="t">
            <a:spAutoFit/>
          </a:bodyPr>
          <a:lstStyle/>
          <a:p>
            <a:pPr algn="ctr">
              <a:lnSpc>
                <a:spcPts val="4363"/>
              </a:lnSpc>
            </a:pPr>
            <a:r>
              <a:rPr lang="en-US" sz="3117">
                <a:solidFill>
                  <a:srgbClr val="E07A5F"/>
                </a:solidFill>
                <a:latin typeface="Roboto Condensed"/>
              </a:rPr>
              <a:t>Tiếng thứ 5 của câu thất 1 là vần B</a:t>
            </a:r>
          </a:p>
        </p:txBody>
      </p:sp>
      <p:sp>
        <p:nvSpPr>
          <p:cNvPr id="16" name="TextBox 16"/>
          <p:cNvSpPr txBox="1"/>
          <p:nvPr/>
        </p:nvSpPr>
        <p:spPr>
          <a:xfrm rot="231595">
            <a:off x="5213015" y="4374189"/>
            <a:ext cx="3790679" cy="1118936"/>
          </a:xfrm>
          <a:prstGeom prst="rect">
            <a:avLst/>
          </a:prstGeom>
        </p:spPr>
        <p:txBody>
          <a:bodyPr lIns="0" tIns="0" rIns="0" bIns="0" rtlCol="0" anchor="t">
            <a:spAutoFit/>
          </a:bodyPr>
          <a:lstStyle/>
          <a:p>
            <a:pPr algn="ctr">
              <a:lnSpc>
                <a:spcPts val="4469"/>
              </a:lnSpc>
            </a:pPr>
            <a:r>
              <a:rPr lang="en-US" sz="3192">
                <a:solidFill>
                  <a:srgbClr val="814E3C"/>
                </a:solidFill>
                <a:latin typeface="Roboto Condensed"/>
              </a:rPr>
              <a:t>Sử dụng biện pháp điệp ngữ</a:t>
            </a:r>
          </a:p>
        </p:txBody>
      </p:sp>
      <p:sp>
        <p:nvSpPr>
          <p:cNvPr id="17" name="TextBox 17"/>
          <p:cNvSpPr txBox="1"/>
          <p:nvPr/>
        </p:nvSpPr>
        <p:spPr>
          <a:xfrm rot="-106889">
            <a:off x="1034593" y="4954317"/>
            <a:ext cx="3790679" cy="557027"/>
          </a:xfrm>
          <a:prstGeom prst="rect">
            <a:avLst/>
          </a:prstGeom>
        </p:spPr>
        <p:txBody>
          <a:bodyPr lIns="0" tIns="0" rIns="0" bIns="0" rtlCol="0" anchor="t">
            <a:spAutoFit/>
          </a:bodyPr>
          <a:lstStyle/>
          <a:p>
            <a:pPr algn="ctr">
              <a:lnSpc>
                <a:spcPts val="4469"/>
              </a:lnSpc>
            </a:pPr>
            <a:r>
              <a:rPr lang="en-US" sz="3192">
                <a:solidFill>
                  <a:srgbClr val="000000"/>
                </a:solidFill>
                <a:latin typeface="Roboto Condensed"/>
              </a:rPr>
              <a:t>Chỉ được gieo vần lưng</a:t>
            </a:r>
          </a:p>
        </p:txBody>
      </p:sp>
      <p:sp>
        <p:nvSpPr>
          <p:cNvPr id="18" name="TextBox 18"/>
          <p:cNvSpPr txBox="1"/>
          <p:nvPr/>
        </p:nvSpPr>
        <p:spPr>
          <a:xfrm>
            <a:off x="6034898" y="7002045"/>
            <a:ext cx="3479220" cy="985411"/>
          </a:xfrm>
          <a:prstGeom prst="rect">
            <a:avLst/>
          </a:prstGeom>
        </p:spPr>
        <p:txBody>
          <a:bodyPr lIns="0" tIns="0" rIns="0" bIns="0" rtlCol="0" anchor="t">
            <a:spAutoFit/>
          </a:bodyPr>
          <a:lstStyle/>
          <a:p>
            <a:pPr algn="ctr">
              <a:lnSpc>
                <a:spcPts val="3951"/>
              </a:lnSpc>
            </a:pPr>
            <a:r>
              <a:rPr lang="en-US" sz="2822">
                <a:solidFill>
                  <a:srgbClr val="000000"/>
                </a:solidFill>
                <a:latin typeface="Roboto Condensed"/>
              </a:rPr>
              <a:t>Chỉ gồm các câu thơ 6 tiếng và 8 tiếng</a:t>
            </a:r>
          </a:p>
        </p:txBody>
      </p:sp>
      <p:sp>
        <p:nvSpPr>
          <p:cNvPr id="19" name="TextBox 19"/>
          <p:cNvSpPr txBox="1"/>
          <p:nvPr/>
        </p:nvSpPr>
        <p:spPr>
          <a:xfrm rot="-106889">
            <a:off x="4138893" y="2750540"/>
            <a:ext cx="3790679" cy="1118936"/>
          </a:xfrm>
          <a:prstGeom prst="rect">
            <a:avLst/>
          </a:prstGeom>
        </p:spPr>
        <p:txBody>
          <a:bodyPr lIns="0" tIns="0" rIns="0" bIns="0" rtlCol="0" anchor="t">
            <a:spAutoFit/>
          </a:bodyPr>
          <a:lstStyle/>
          <a:p>
            <a:pPr algn="ctr">
              <a:lnSpc>
                <a:spcPts val="4469"/>
              </a:lnSpc>
            </a:pPr>
            <a:r>
              <a:rPr lang="en-US" sz="3192">
                <a:solidFill>
                  <a:srgbClr val="000000"/>
                </a:solidFill>
                <a:latin typeface="Roboto Condensed"/>
              </a:rPr>
              <a:t>Có biến thể so với thể thơ gốc</a:t>
            </a:r>
          </a:p>
        </p:txBody>
      </p:sp>
      <p:sp>
        <p:nvSpPr>
          <p:cNvPr id="20" name="Freeform 20"/>
          <p:cNvSpPr/>
          <p:nvPr/>
        </p:nvSpPr>
        <p:spPr>
          <a:xfrm>
            <a:off x="9678543" y="9066747"/>
            <a:ext cx="440729" cy="393240"/>
          </a:xfrm>
          <a:custGeom>
            <a:avLst/>
            <a:gdLst/>
            <a:ahLst/>
            <a:cxnLst/>
            <a:rect l="l" t="t" r="r" b="b"/>
            <a:pathLst>
              <a:path w="440729" h="393240">
                <a:moveTo>
                  <a:pt x="0" y="0"/>
                </a:moveTo>
                <a:lnTo>
                  <a:pt x="440728" y="0"/>
                </a:lnTo>
                <a:lnTo>
                  <a:pt x="440728" y="393240"/>
                </a:lnTo>
                <a:lnTo>
                  <a:pt x="0" y="393240"/>
                </a:lnTo>
                <a:lnTo>
                  <a:pt x="0" y="0"/>
                </a:lnTo>
                <a:close/>
              </a:path>
            </a:pathLst>
          </a:custGeom>
          <a:blipFill>
            <a:blip r:embed="rId6">
              <a:alphaModFix amt="64000"/>
            </a:blip>
            <a:stretch>
              <a:fillRect/>
            </a:stretch>
          </a:blipFill>
        </p:spPr>
        <p:txBody>
          <a:bodyPr/>
          <a:lstStyle/>
          <a:p>
            <a:endParaRPr lang="en-GB"/>
          </a:p>
        </p:txBody>
      </p:sp>
      <p:sp>
        <p:nvSpPr>
          <p:cNvPr id="21" name="TextBox 21"/>
          <p:cNvSpPr txBox="1"/>
          <p:nvPr/>
        </p:nvSpPr>
        <p:spPr>
          <a:xfrm rot="-1074843">
            <a:off x="12725692" y="4357187"/>
            <a:ext cx="3873375" cy="1101881"/>
          </a:xfrm>
          <a:prstGeom prst="rect">
            <a:avLst/>
          </a:prstGeom>
        </p:spPr>
        <p:txBody>
          <a:bodyPr lIns="0" tIns="0" rIns="0" bIns="0" rtlCol="0" anchor="t">
            <a:spAutoFit/>
          </a:bodyPr>
          <a:lstStyle/>
          <a:p>
            <a:pPr algn="ctr">
              <a:lnSpc>
                <a:spcPts val="4363"/>
              </a:lnSpc>
            </a:pPr>
            <a:r>
              <a:rPr lang="en-US" sz="3117">
                <a:solidFill>
                  <a:srgbClr val="B4499A"/>
                </a:solidFill>
                <a:latin typeface="Roboto Condensed"/>
              </a:rPr>
              <a:t>Tiếng thứ 3 của câu thất 2 là vần B</a:t>
            </a:r>
          </a:p>
        </p:txBody>
      </p:sp>
      <p:sp>
        <p:nvSpPr>
          <p:cNvPr id="22" name="TextBox 22"/>
          <p:cNvSpPr txBox="1"/>
          <p:nvPr/>
        </p:nvSpPr>
        <p:spPr>
          <a:xfrm rot="-289625">
            <a:off x="8745098" y="5748639"/>
            <a:ext cx="3790679" cy="1118936"/>
          </a:xfrm>
          <a:prstGeom prst="rect">
            <a:avLst/>
          </a:prstGeom>
        </p:spPr>
        <p:txBody>
          <a:bodyPr lIns="0" tIns="0" rIns="0" bIns="0" rtlCol="0" anchor="t">
            <a:spAutoFit/>
          </a:bodyPr>
          <a:lstStyle/>
          <a:p>
            <a:pPr algn="ctr">
              <a:lnSpc>
                <a:spcPts val="4469"/>
              </a:lnSpc>
            </a:pPr>
            <a:r>
              <a:rPr lang="en-US" sz="3192">
                <a:solidFill>
                  <a:srgbClr val="A46236"/>
                </a:solidFill>
                <a:latin typeface="Roboto Condensed"/>
              </a:rPr>
              <a:t>Câu 7 tiếng ngắt nhịp lẻ trước, chẵn sau</a:t>
            </a:r>
          </a:p>
        </p:txBody>
      </p:sp>
      <p:sp>
        <p:nvSpPr>
          <p:cNvPr id="23" name="TextBox 23"/>
          <p:cNvSpPr txBox="1"/>
          <p:nvPr/>
        </p:nvSpPr>
        <p:spPr>
          <a:xfrm rot="231595">
            <a:off x="8853497" y="2818323"/>
            <a:ext cx="3790679" cy="1118936"/>
          </a:xfrm>
          <a:prstGeom prst="rect">
            <a:avLst/>
          </a:prstGeom>
        </p:spPr>
        <p:txBody>
          <a:bodyPr lIns="0" tIns="0" rIns="0" bIns="0" rtlCol="0" anchor="t">
            <a:spAutoFit/>
          </a:bodyPr>
          <a:lstStyle/>
          <a:p>
            <a:pPr algn="ctr">
              <a:lnSpc>
                <a:spcPts val="4469"/>
              </a:lnSpc>
            </a:pPr>
            <a:r>
              <a:rPr lang="en-US" sz="3192">
                <a:solidFill>
                  <a:srgbClr val="1E3F48"/>
                </a:solidFill>
                <a:latin typeface="Roboto Condensed"/>
              </a:rPr>
              <a:t>Chia thành các khổ, mỗi khổ 4 câu</a:t>
            </a:r>
          </a:p>
        </p:txBody>
      </p:sp>
      <p:sp>
        <p:nvSpPr>
          <p:cNvPr id="24" name="TextBox 24"/>
          <p:cNvSpPr txBox="1"/>
          <p:nvPr/>
        </p:nvSpPr>
        <p:spPr>
          <a:xfrm>
            <a:off x="13043015" y="2024484"/>
            <a:ext cx="3474050" cy="1217270"/>
          </a:xfrm>
          <a:prstGeom prst="rect">
            <a:avLst/>
          </a:prstGeom>
        </p:spPr>
        <p:txBody>
          <a:bodyPr lIns="0" tIns="0" rIns="0" bIns="0" rtlCol="0" anchor="t">
            <a:spAutoFit/>
          </a:bodyPr>
          <a:lstStyle/>
          <a:p>
            <a:pPr algn="ctr">
              <a:lnSpc>
                <a:spcPts val="4824"/>
              </a:lnSpc>
            </a:pPr>
            <a:r>
              <a:rPr lang="en-US" sz="3445">
                <a:solidFill>
                  <a:srgbClr val="6D9826"/>
                </a:solidFill>
                <a:latin typeface="Roboto Condensed"/>
              </a:rPr>
              <a:t>Sử dụng biện pháp nhân hóa</a:t>
            </a:r>
          </a:p>
        </p:txBody>
      </p:sp>
      <p:sp>
        <p:nvSpPr>
          <p:cNvPr id="25" name="TextBox 25"/>
          <p:cNvSpPr txBox="1"/>
          <p:nvPr/>
        </p:nvSpPr>
        <p:spPr>
          <a:xfrm rot="-106889">
            <a:off x="13259978" y="7369263"/>
            <a:ext cx="3790679" cy="557027"/>
          </a:xfrm>
          <a:prstGeom prst="rect">
            <a:avLst/>
          </a:prstGeom>
        </p:spPr>
        <p:txBody>
          <a:bodyPr lIns="0" tIns="0" rIns="0" bIns="0" rtlCol="0" anchor="t">
            <a:spAutoFit/>
          </a:bodyPr>
          <a:lstStyle/>
          <a:p>
            <a:pPr algn="ctr">
              <a:lnSpc>
                <a:spcPts val="4469"/>
              </a:lnSpc>
            </a:pPr>
            <a:r>
              <a:rPr lang="en-US" sz="3192">
                <a:solidFill>
                  <a:srgbClr val="000000"/>
                </a:solidFill>
                <a:latin typeface="Roboto Condensed"/>
              </a:rPr>
              <a:t>Chỉ được gieo vần chân</a:t>
            </a:r>
          </a:p>
        </p:txBody>
      </p:sp>
      <p:sp>
        <p:nvSpPr>
          <p:cNvPr id="26" name="TextBox 26"/>
          <p:cNvSpPr txBox="1"/>
          <p:nvPr/>
        </p:nvSpPr>
        <p:spPr>
          <a:xfrm rot="-289625">
            <a:off x="14561227" y="5830644"/>
            <a:ext cx="2505806" cy="1290011"/>
          </a:xfrm>
          <a:prstGeom prst="rect">
            <a:avLst/>
          </a:prstGeom>
        </p:spPr>
        <p:txBody>
          <a:bodyPr lIns="0" tIns="0" rIns="0" bIns="0" rtlCol="0" anchor="t">
            <a:spAutoFit/>
          </a:bodyPr>
          <a:lstStyle/>
          <a:p>
            <a:pPr algn="ctr">
              <a:lnSpc>
                <a:spcPts val="3428"/>
              </a:lnSpc>
            </a:pPr>
            <a:r>
              <a:rPr lang="en-US" sz="2449">
                <a:solidFill>
                  <a:srgbClr val="000000"/>
                </a:solidFill>
                <a:latin typeface="Roboto Condensed"/>
              </a:rPr>
              <a:t>Câu thơ 6 tiếng ngắt nhịp lẻ trước, chẵn sau</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1000" fill="hold"/>
                                        <p:tgtEl>
                                          <p:spTgt spid="22"/>
                                        </p:tgtEl>
                                        <p:attrNameLst>
                                          <p:attrName>ppt_w</p:attrName>
                                        </p:attrNameLst>
                                      </p:cBhvr>
                                      <p:tavLst>
                                        <p:tav tm="0">
                                          <p:val>
                                            <p:fltVal val="0"/>
                                          </p:val>
                                        </p:tav>
                                        <p:tav tm="100000">
                                          <p:val>
                                            <p:strVal val="#ppt_w"/>
                                          </p:val>
                                        </p:tav>
                                      </p:tavLst>
                                    </p:anim>
                                    <p:anim calcmode="lin" valueType="num">
                                      <p:cBhvr>
                                        <p:cTn id="62" dur="1000" fill="hold"/>
                                        <p:tgtEl>
                                          <p:spTgt spid="22"/>
                                        </p:tgtEl>
                                        <p:attrNameLst>
                                          <p:attrName>ppt_h</p:attrName>
                                        </p:attrNameLst>
                                      </p:cBhvr>
                                      <p:tavLst>
                                        <p:tav tm="0">
                                          <p:val>
                                            <p:fltVal val="0"/>
                                          </p:val>
                                        </p:tav>
                                        <p:tav tm="100000">
                                          <p:val>
                                            <p:strVal val="#ppt_h"/>
                                          </p:val>
                                        </p:tav>
                                      </p:tavLst>
                                    </p:anim>
                                    <p:anim calcmode="lin" valueType="num">
                                      <p:cBhvr>
                                        <p:cTn id="63" dur="1000" fill="hold"/>
                                        <p:tgtEl>
                                          <p:spTgt spid="22"/>
                                        </p:tgtEl>
                                        <p:attrNameLst>
                                          <p:attrName>style.rotation</p:attrName>
                                        </p:attrNameLst>
                                      </p:cBhvr>
                                      <p:tavLst>
                                        <p:tav tm="0">
                                          <p:val>
                                            <p:fltVal val="90"/>
                                          </p:val>
                                        </p:tav>
                                        <p:tav tm="100000">
                                          <p:val>
                                            <p:fltVal val="0"/>
                                          </p:val>
                                        </p:tav>
                                      </p:tavLst>
                                    </p:anim>
                                    <p:animEffect transition="in" filter="fade">
                                      <p:cBhvr>
                                        <p:cTn id="64" dur="1000"/>
                                        <p:tgtEl>
                                          <p:spTgt spid="22"/>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000" fill="hold"/>
                                        <p:tgtEl>
                                          <p:spTgt spid="21"/>
                                        </p:tgtEl>
                                        <p:attrNameLst>
                                          <p:attrName>ppt_w</p:attrName>
                                        </p:attrNameLst>
                                      </p:cBhvr>
                                      <p:tavLst>
                                        <p:tav tm="0">
                                          <p:val>
                                            <p:fltVal val="0"/>
                                          </p:val>
                                        </p:tav>
                                        <p:tav tm="100000">
                                          <p:val>
                                            <p:strVal val="#ppt_w"/>
                                          </p:val>
                                        </p:tav>
                                      </p:tavLst>
                                    </p:anim>
                                    <p:anim calcmode="lin" valueType="num">
                                      <p:cBhvr>
                                        <p:cTn id="80" dur="1000" fill="hold"/>
                                        <p:tgtEl>
                                          <p:spTgt spid="21"/>
                                        </p:tgtEl>
                                        <p:attrNameLst>
                                          <p:attrName>ppt_h</p:attrName>
                                        </p:attrNameLst>
                                      </p:cBhvr>
                                      <p:tavLst>
                                        <p:tav tm="0">
                                          <p:val>
                                            <p:fltVal val="0"/>
                                          </p:val>
                                        </p:tav>
                                        <p:tav tm="100000">
                                          <p:val>
                                            <p:strVal val="#ppt_h"/>
                                          </p:val>
                                        </p:tav>
                                      </p:tavLst>
                                    </p:anim>
                                    <p:anim calcmode="lin" valueType="num">
                                      <p:cBhvr>
                                        <p:cTn id="81" dur="1000" fill="hold"/>
                                        <p:tgtEl>
                                          <p:spTgt spid="21"/>
                                        </p:tgtEl>
                                        <p:attrNameLst>
                                          <p:attrName>style.rotation</p:attrName>
                                        </p:attrNameLst>
                                      </p:cBhvr>
                                      <p:tavLst>
                                        <p:tav tm="0">
                                          <p:val>
                                            <p:fltVal val="90"/>
                                          </p:val>
                                        </p:tav>
                                        <p:tav tm="100000">
                                          <p:val>
                                            <p:fltVal val="0"/>
                                          </p:val>
                                        </p:tav>
                                      </p:tavLst>
                                    </p:anim>
                                    <p:animEffect transition="in" filter="fade">
                                      <p:cBhvr>
                                        <p:cTn id="82" dur="1000"/>
                                        <p:tgtEl>
                                          <p:spTgt spid="2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1000" fill="hold"/>
                                        <p:tgtEl>
                                          <p:spTgt spid="26"/>
                                        </p:tgtEl>
                                        <p:attrNameLst>
                                          <p:attrName>ppt_w</p:attrName>
                                        </p:attrNameLst>
                                      </p:cBhvr>
                                      <p:tavLst>
                                        <p:tav tm="0">
                                          <p:val>
                                            <p:fltVal val="0"/>
                                          </p:val>
                                        </p:tav>
                                        <p:tav tm="100000">
                                          <p:val>
                                            <p:strVal val="#ppt_w"/>
                                          </p:val>
                                        </p:tav>
                                      </p:tavLst>
                                    </p:anim>
                                    <p:anim calcmode="lin" valueType="num">
                                      <p:cBhvr>
                                        <p:cTn id="86" dur="1000" fill="hold"/>
                                        <p:tgtEl>
                                          <p:spTgt spid="26"/>
                                        </p:tgtEl>
                                        <p:attrNameLst>
                                          <p:attrName>ppt_h</p:attrName>
                                        </p:attrNameLst>
                                      </p:cBhvr>
                                      <p:tavLst>
                                        <p:tav tm="0">
                                          <p:val>
                                            <p:fltVal val="0"/>
                                          </p:val>
                                        </p:tav>
                                        <p:tav tm="100000">
                                          <p:val>
                                            <p:strVal val="#ppt_h"/>
                                          </p:val>
                                        </p:tav>
                                      </p:tavLst>
                                    </p:anim>
                                    <p:anim calcmode="lin" valueType="num">
                                      <p:cBhvr>
                                        <p:cTn id="87" dur="1000" fill="hold"/>
                                        <p:tgtEl>
                                          <p:spTgt spid="26"/>
                                        </p:tgtEl>
                                        <p:attrNameLst>
                                          <p:attrName>style.rotation</p:attrName>
                                        </p:attrNameLst>
                                      </p:cBhvr>
                                      <p:tavLst>
                                        <p:tav tm="0">
                                          <p:val>
                                            <p:fltVal val="90"/>
                                          </p:val>
                                        </p:tav>
                                        <p:tav tm="100000">
                                          <p:val>
                                            <p:fltVal val="0"/>
                                          </p:val>
                                        </p:tav>
                                      </p:tavLst>
                                    </p:anim>
                                    <p:animEffect transition="in" filter="fade">
                                      <p:cBhvr>
                                        <p:cTn id="88" dur="1000"/>
                                        <p:tgtEl>
                                          <p:spTgt spid="26"/>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1000" fill="hold"/>
                                        <p:tgtEl>
                                          <p:spTgt spid="25"/>
                                        </p:tgtEl>
                                        <p:attrNameLst>
                                          <p:attrName>ppt_w</p:attrName>
                                        </p:attrNameLst>
                                      </p:cBhvr>
                                      <p:tavLst>
                                        <p:tav tm="0">
                                          <p:val>
                                            <p:fltVal val="0"/>
                                          </p:val>
                                        </p:tav>
                                        <p:tav tm="100000">
                                          <p:val>
                                            <p:strVal val="#ppt_w"/>
                                          </p:val>
                                        </p:tav>
                                      </p:tavLst>
                                    </p:anim>
                                    <p:anim calcmode="lin" valueType="num">
                                      <p:cBhvr>
                                        <p:cTn id="92" dur="1000" fill="hold"/>
                                        <p:tgtEl>
                                          <p:spTgt spid="25"/>
                                        </p:tgtEl>
                                        <p:attrNameLst>
                                          <p:attrName>ppt_h</p:attrName>
                                        </p:attrNameLst>
                                      </p:cBhvr>
                                      <p:tavLst>
                                        <p:tav tm="0">
                                          <p:val>
                                            <p:fltVal val="0"/>
                                          </p:val>
                                        </p:tav>
                                        <p:tav tm="100000">
                                          <p:val>
                                            <p:strVal val="#ppt_h"/>
                                          </p:val>
                                        </p:tav>
                                      </p:tavLst>
                                    </p:anim>
                                    <p:anim calcmode="lin" valueType="num">
                                      <p:cBhvr>
                                        <p:cTn id="93" dur="1000" fill="hold"/>
                                        <p:tgtEl>
                                          <p:spTgt spid="25"/>
                                        </p:tgtEl>
                                        <p:attrNameLst>
                                          <p:attrName>style.rotation</p:attrName>
                                        </p:attrNameLst>
                                      </p:cBhvr>
                                      <p:tavLst>
                                        <p:tav tm="0">
                                          <p:val>
                                            <p:fltVal val="90"/>
                                          </p:val>
                                        </p:tav>
                                        <p:tav tm="100000">
                                          <p:val>
                                            <p:fltVal val="0"/>
                                          </p:val>
                                        </p:tav>
                                      </p:tavLst>
                                    </p:anim>
                                    <p:animEffect transition="in" filter="fade">
                                      <p:cBhvr>
                                        <p:cTn id="9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rot="-516261">
            <a:off x="11103577" y="8221650"/>
            <a:ext cx="8282105" cy="4130700"/>
            <a:chOff x="0" y="0"/>
            <a:chExt cx="11042807" cy="5507600"/>
          </a:xfrm>
        </p:grpSpPr>
        <p:sp>
          <p:nvSpPr>
            <p:cNvPr id="3" name="Freeform 3"/>
            <p:cNvSpPr/>
            <p:nvPr/>
          </p:nvSpPr>
          <p:spPr>
            <a:xfrm>
              <a:off x="0" y="0"/>
              <a:ext cx="11042777" cy="5507609"/>
            </a:xfrm>
            <a:custGeom>
              <a:avLst/>
              <a:gdLst/>
              <a:ahLst/>
              <a:cxnLst/>
              <a:rect l="l" t="t" r="r" b="b"/>
              <a:pathLst>
                <a:path w="11042777" h="5507609">
                  <a:moveTo>
                    <a:pt x="0" y="0"/>
                  </a:moveTo>
                  <a:lnTo>
                    <a:pt x="11042777" y="0"/>
                  </a:lnTo>
                  <a:lnTo>
                    <a:pt x="11042777" y="5507609"/>
                  </a:lnTo>
                  <a:lnTo>
                    <a:pt x="0" y="5507609"/>
                  </a:lnTo>
                  <a:lnTo>
                    <a:pt x="0" y="0"/>
                  </a:lnTo>
                  <a:close/>
                </a:path>
              </a:pathLst>
            </a:custGeom>
            <a:blipFill>
              <a:blip r:embed="rId2"/>
              <a:stretch>
                <a:fillRect t="-125" b="-125"/>
              </a:stretch>
            </a:blipFill>
          </p:spPr>
          <p:txBody>
            <a:bodyPr/>
            <a:lstStyle/>
            <a:p>
              <a:endParaRPr lang="en-GB"/>
            </a:p>
          </p:txBody>
        </p:sp>
      </p:grpSp>
      <p:grpSp>
        <p:nvGrpSpPr>
          <p:cNvPr id="4" name="Group 4"/>
          <p:cNvGrpSpPr/>
          <p:nvPr/>
        </p:nvGrpSpPr>
        <p:grpSpPr>
          <a:xfrm rot="657377">
            <a:off x="-2683181" y="-1558209"/>
            <a:ext cx="9220623" cy="3529660"/>
            <a:chOff x="0" y="0"/>
            <a:chExt cx="12294164" cy="4706213"/>
          </a:xfrm>
        </p:grpSpPr>
        <p:sp>
          <p:nvSpPr>
            <p:cNvPr id="5" name="Freeform 5"/>
            <p:cNvSpPr/>
            <p:nvPr/>
          </p:nvSpPr>
          <p:spPr>
            <a:xfrm>
              <a:off x="0" y="0"/>
              <a:ext cx="12294108" cy="4706239"/>
            </a:xfrm>
            <a:custGeom>
              <a:avLst/>
              <a:gdLst/>
              <a:ahLst/>
              <a:cxnLst/>
              <a:rect l="l" t="t" r="r" b="b"/>
              <a:pathLst>
                <a:path w="12294108" h="4706239">
                  <a:moveTo>
                    <a:pt x="0" y="0"/>
                  </a:moveTo>
                  <a:lnTo>
                    <a:pt x="12294108" y="0"/>
                  </a:lnTo>
                  <a:lnTo>
                    <a:pt x="12294108" y="4706239"/>
                  </a:lnTo>
                  <a:lnTo>
                    <a:pt x="0" y="4706239"/>
                  </a:lnTo>
                  <a:lnTo>
                    <a:pt x="0" y="0"/>
                  </a:lnTo>
                  <a:close/>
                </a:path>
              </a:pathLst>
            </a:custGeom>
            <a:blipFill>
              <a:blip r:embed="rId3"/>
              <a:stretch>
                <a:fillRect t="-16" b="-15"/>
              </a:stretch>
            </a:blipFill>
          </p:spPr>
          <p:txBody>
            <a:bodyPr/>
            <a:lstStyle/>
            <a:p>
              <a:endParaRPr lang="en-GB"/>
            </a:p>
          </p:txBody>
        </p:sp>
      </p:grpSp>
      <p:grpSp>
        <p:nvGrpSpPr>
          <p:cNvPr id="6" name="Group 6"/>
          <p:cNvGrpSpPr/>
          <p:nvPr/>
        </p:nvGrpSpPr>
        <p:grpSpPr>
          <a:xfrm rot="-1741484">
            <a:off x="12358341" y="7819572"/>
            <a:ext cx="3121307" cy="2877455"/>
            <a:chOff x="0" y="0"/>
            <a:chExt cx="4161743" cy="3836607"/>
          </a:xfrm>
        </p:grpSpPr>
        <p:sp>
          <p:nvSpPr>
            <p:cNvPr id="7" name="Freeform 7"/>
            <p:cNvSpPr/>
            <p:nvPr/>
          </p:nvSpPr>
          <p:spPr>
            <a:xfrm>
              <a:off x="0" y="0"/>
              <a:ext cx="4161790" cy="3836670"/>
            </a:xfrm>
            <a:custGeom>
              <a:avLst/>
              <a:gdLst/>
              <a:ahLst/>
              <a:cxnLst/>
              <a:rect l="l" t="t" r="r" b="b"/>
              <a:pathLst>
                <a:path w="4161790" h="3836670">
                  <a:moveTo>
                    <a:pt x="0" y="0"/>
                  </a:moveTo>
                  <a:lnTo>
                    <a:pt x="4161790" y="0"/>
                  </a:lnTo>
                  <a:lnTo>
                    <a:pt x="4161790" y="3836670"/>
                  </a:lnTo>
                  <a:lnTo>
                    <a:pt x="0" y="3836670"/>
                  </a:lnTo>
                  <a:lnTo>
                    <a:pt x="0" y="0"/>
                  </a:lnTo>
                  <a:close/>
                </a:path>
              </a:pathLst>
            </a:custGeom>
            <a:blipFill>
              <a:blip r:embed="rId4"/>
              <a:stretch>
                <a:fillRect l="-18" r="-17" b="1"/>
              </a:stretch>
            </a:blipFill>
          </p:spPr>
          <p:txBody>
            <a:bodyPr/>
            <a:lstStyle/>
            <a:p>
              <a:endParaRPr lang="en-GB"/>
            </a:p>
          </p:txBody>
        </p:sp>
      </p:grpSp>
      <p:grpSp>
        <p:nvGrpSpPr>
          <p:cNvPr id="8" name="Group 8"/>
          <p:cNvGrpSpPr/>
          <p:nvPr/>
        </p:nvGrpSpPr>
        <p:grpSpPr>
          <a:xfrm rot="-1079441">
            <a:off x="13161531" y="9074630"/>
            <a:ext cx="1514929" cy="843947"/>
            <a:chOff x="0" y="0"/>
            <a:chExt cx="2019905" cy="1125263"/>
          </a:xfrm>
        </p:grpSpPr>
        <p:sp>
          <p:nvSpPr>
            <p:cNvPr id="9" name="Freeform 9"/>
            <p:cNvSpPr/>
            <p:nvPr/>
          </p:nvSpPr>
          <p:spPr>
            <a:xfrm>
              <a:off x="0" y="0"/>
              <a:ext cx="2019935" cy="1125220"/>
            </a:xfrm>
            <a:custGeom>
              <a:avLst/>
              <a:gdLst/>
              <a:ahLst/>
              <a:cxnLst/>
              <a:rect l="l" t="t" r="r" b="b"/>
              <a:pathLst>
                <a:path w="2019935" h="1125220">
                  <a:moveTo>
                    <a:pt x="0" y="0"/>
                  </a:moveTo>
                  <a:lnTo>
                    <a:pt x="2019935" y="0"/>
                  </a:lnTo>
                  <a:lnTo>
                    <a:pt x="2019935" y="1125220"/>
                  </a:lnTo>
                  <a:lnTo>
                    <a:pt x="0" y="1125220"/>
                  </a:lnTo>
                  <a:lnTo>
                    <a:pt x="0" y="0"/>
                  </a:lnTo>
                  <a:close/>
                </a:path>
              </a:pathLst>
            </a:custGeom>
            <a:blipFill>
              <a:blip r:embed="rId5"/>
              <a:stretch>
                <a:fillRect t="-26" r="1" b="-29"/>
              </a:stretch>
            </a:blipFill>
          </p:spPr>
          <p:txBody>
            <a:bodyPr/>
            <a:lstStyle/>
            <a:p>
              <a:endParaRPr lang="en-GB"/>
            </a:p>
          </p:txBody>
        </p:sp>
      </p:grpSp>
      <p:grpSp>
        <p:nvGrpSpPr>
          <p:cNvPr id="10" name="Group 10"/>
          <p:cNvGrpSpPr/>
          <p:nvPr/>
        </p:nvGrpSpPr>
        <p:grpSpPr>
          <a:xfrm>
            <a:off x="15607602" y="-689689"/>
            <a:ext cx="3303395" cy="2178455"/>
            <a:chOff x="0" y="0"/>
            <a:chExt cx="4404527" cy="2904607"/>
          </a:xfrm>
        </p:grpSpPr>
        <p:sp>
          <p:nvSpPr>
            <p:cNvPr id="11" name="Freeform 11"/>
            <p:cNvSpPr/>
            <p:nvPr/>
          </p:nvSpPr>
          <p:spPr>
            <a:xfrm>
              <a:off x="0" y="0"/>
              <a:ext cx="4404487" cy="2904617"/>
            </a:xfrm>
            <a:custGeom>
              <a:avLst/>
              <a:gdLst/>
              <a:ahLst/>
              <a:cxnLst/>
              <a:rect l="l" t="t" r="r" b="b"/>
              <a:pathLst>
                <a:path w="4404487" h="2904617">
                  <a:moveTo>
                    <a:pt x="0" y="0"/>
                  </a:moveTo>
                  <a:lnTo>
                    <a:pt x="4404487" y="0"/>
                  </a:lnTo>
                  <a:lnTo>
                    <a:pt x="4404487" y="2904617"/>
                  </a:lnTo>
                  <a:lnTo>
                    <a:pt x="0" y="2904617"/>
                  </a:lnTo>
                  <a:lnTo>
                    <a:pt x="0" y="0"/>
                  </a:lnTo>
                  <a:close/>
                </a:path>
              </a:pathLst>
            </a:custGeom>
            <a:blipFill>
              <a:blip r:embed="rId6"/>
              <a:stretch>
                <a:fillRect/>
              </a:stretch>
            </a:blipFill>
          </p:spPr>
          <p:txBody>
            <a:bodyPr/>
            <a:lstStyle/>
            <a:p>
              <a:endParaRPr lang="en-GB"/>
            </a:p>
          </p:txBody>
        </p:sp>
      </p:grpSp>
      <p:grpSp>
        <p:nvGrpSpPr>
          <p:cNvPr id="12" name="Group 12"/>
          <p:cNvGrpSpPr/>
          <p:nvPr/>
        </p:nvGrpSpPr>
        <p:grpSpPr>
          <a:xfrm rot="-69927">
            <a:off x="3219851" y="-367891"/>
            <a:ext cx="6850174" cy="1138841"/>
            <a:chOff x="0" y="0"/>
            <a:chExt cx="9133565" cy="1518455"/>
          </a:xfrm>
        </p:grpSpPr>
        <p:sp>
          <p:nvSpPr>
            <p:cNvPr id="13" name="Freeform 13"/>
            <p:cNvSpPr/>
            <p:nvPr/>
          </p:nvSpPr>
          <p:spPr>
            <a:xfrm>
              <a:off x="0" y="0"/>
              <a:ext cx="9133586" cy="1518412"/>
            </a:xfrm>
            <a:custGeom>
              <a:avLst/>
              <a:gdLst/>
              <a:ahLst/>
              <a:cxnLst/>
              <a:rect l="l" t="t" r="r" b="b"/>
              <a:pathLst>
                <a:path w="9133586" h="1518412">
                  <a:moveTo>
                    <a:pt x="0" y="0"/>
                  </a:moveTo>
                  <a:lnTo>
                    <a:pt x="9133586" y="0"/>
                  </a:lnTo>
                  <a:lnTo>
                    <a:pt x="9133586" y="1518412"/>
                  </a:lnTo>
                  <a:lnTo>
                    <a:pt x="0" y="1518412"/>
                  </a:lnTo>
                  <a:lnTo>
                    <a:pt x="0" y="0"/>
                  </a:lnTo>
                  <a:close/>
                </a:path>
              </a:pathLst>
            </a:custGeom>
            <a:blipFill>
              <a:blip r:embed="rId7"/>
              <a:stretch>
                <a:fillRect t="-125" b="-128"/>
              </a:stretch>
            </a:blipFill>
          </p:spPr>
          <p:txBody>
            <a:bodyPr/>
            <a:lstStyle/>
            <a:p>
              <a:endParaRPr lang="en-GB"/>
            </a:p>
          </p:txBody>
        </p:sp>
      </p:grpSp>
      <p:sp>
        <p:nvSpPr>
          <p:cNvPr id="14" name="TextBox 14"/>
          <p:cNvSpPr txBox="1"/>
          <p:nvPr/>
        </p:nvSpPr>
        <p:spPr>
          <a:xfrm>
            <a:off x="472627" y="1570833"/>
            <a:ext cx="13446369" cy="676275"/>
          </a:xfrm>
          <a:prstGeom prst="rect">
            <a:avLst/>
          </a:prstGeom>
        </p:spPr>
        <p:txBody>
          <a:bodyPr lIns="0" tIns="0" rIns="0" bIns="0" rtlCol="0" anchor="t">
            <a:spAutoFit/>
          </a:bodyPr>
          <a:lstStyle/>
          <a:p>
            <a:pPr algn="l">
              <a:lnSpc>
                <a:spcPts val="5280"/>
              </a:lnSpc>
            </a:pPr>
            <a:r>
              <a:rPr lang="en-US" sz="4400">
                <a:solidFill>
                  <a:srgbClr val="764A49"/>
                </a:solidFill>
                <a:latin typeface="Roboto Condensed Bold"/>
              </a:rPr>
              <a:t>1. Yêu cầu của kiểu văn bản </a:t>
            </a:r>
          </a:p>
        </p:txBody>
      </p:sp>
      <p:sp>
        <p:nvSpPr>
          <p:cNvPr id="15" name="TextBox 15"/>
          <p:cNvSpPr txBox="1"/>
          <p:nvPr/>
        </p:nvSpPr>
        <p:spPr>
          <a:xfrm>
            <a:off x="554717" y="2634792"/>
            <a:ext cx="17178567" cy="6658611"/>
          </a:xfrm>
          <a:prstGeom prst="rect">
            <a:avLst/>
          </a:prstGeom>
        </p:spPr>
        <p:txBody>
          <a:bodyPr lIns="0" tIns="0" rIns="0" bIns="0" rtlCol="0" anchor="t">
            <a:spAutoFit/>
          </a:bodyPr>
          <a:lstStyle/>
          <a:p>
            <a:pPr marL="1727199" lvl="2" indent="-575733" algn="just">
              <a:lnSpc>
                <a:spcPts val="5319"/>
              </a:lnSpc>
              <a:buFont typeface="Arial"/>
              <a:buChar char="⚬"/>
            </a:pPr>
            <a:r>
              <a:rPr lang="en-US" sz="3999">
                <a:solidFill>
                  <a:srgbClr val="764A49"/>
                </a:solidFill>
                <a:latin typeface="Roboto Condensed Bold"/>
              </a:rPr>
              <a:t>Hình thức</a:t>
            </a:r>
            <a:r>
              <a:rPr lang="en-US" sz="3999">
                <a:solidFill>
                  <a:srgbClr val="764A49"/>
                </a:solidFill>
                <a:latin typeface="Roboto Condensed"/>
              </a:rPr>
              <a:t>: Bài văn (bố cục 3 phần MB, TB, KB)</a:t>
            </a:r>
          </a:p>
          <a:p>
            <a:pPr marL="1727199" lvl="2" indent="-575733" algn="just">
              <a:lnSpc>
                <a:spcPts val="5319"/>
              </a:lnSpc>
              <a:buFont typeface="Arial"/>
              <a:buChar char="⚬"/>
            </a:pPr>
            <a:r>
              <a:rPr lang="en-US" sz="3999">
                <a:solidFill>
                  <a:srgbClr val="764A49"/>
                </a:solidFill>
                <a:latin typeface="Roboto Condensed Bold"/>
              </a:rPr>
              <a:t>Nội dung:</a:t>
            </a:r>
          </a:p>
          <a:p>
            <a:pPr marL="863599" lvl="1" indent="-431800" algn="just">
              <a:lnSpc>
                <a:spcPts val="5319"/>
              </a:lnSpc>
              <a:buFont typeface="Arial"/>
              <a:buChar char="•"/>
            </a:pPr>
            <a:r>
              <a:rPr lang="en-US" sz="3999">
                <a:solidFill>
                  <a:srgbClr val="764A49"/>
                </a:solidFill>
                <a:latin typeface="Roboto Condensed"/>
              </a:rPr>
              <a:t>Giới thiệu được bài thơ, tác giả (nếu có), nêu nhận định chung của người viết về tác phẩm.</a:t>
            </a:r>
          </a:p>
          <a:p>
            <a:pPr marL="863599" lvl="1" indent="-431800" algn="just">
              <a:lnSpc>
                <a:spcPts val="5319"/>
              </a:lnSpc>
              <a:buFont typeface="Arial"/>
              <a:buChar char="•"/>
            </a:pPr>
            <a:r>
              <a:rPr lang="en-US" sz="3999">
                <a:solidFill>
                  <a:srgbClr val="764A49"/>
                </a:solidFill>
                <a:latin typeface="Roboto Condensed"/>
              </a:rPr>
              <a:t>Phân tích được nội dung chủ đề của tác phẩm </a:t>
            </a:r>
          </a:p>
          <a:p>
            <a:pPr marL="863599" lvl="1" indent="-431800" algn="just">
              <a:lnSpc>
                <a:spcPts val="5319"/>
              </a:lnSpc>
              <a:buFont typeface="Arial"/>
              <a:buChar char="•"/>
            </a:pPr>
            <a:r>
              <a:rPr lang="en-US" sz="3999">
                <a:solidFill>
                  <a:srgbClr val="764A49"/>
                </a:solidFill>
                <a:latin typeface="Roboto Condensed"/>
              </a:rPr>
              <a:t>Phân tích được một số nét đặc sắc về hình thức nghệ thuật, tập trung vào yếu tố đặc trưng của thể thơ STLB và tác dụng trong việc thể hiện nội dung tác phẩm.</a:t>
            </a:r>
          </a:p>
          <a:p>
            <a:pPr marL="863599" lvl="1" indent="-431800" algn="just">
              <a:lnSpc>
                <a:spcPts val="5319"/>
              </a:lnSpc>
              <a:buFont typeface="Arial"/>
              <a:buChar char="•"/>
            </a:pPr>
            <a:r>
              <a:rPr lang="en-US" sz="3999">
                <a:solidFill>
                  <a:srgbClr val="764A49"/>
                </a:solidFill>
                <a:latin typeface="Roboto Condensed"/>
              </a:rPr>
              <a:t>Triển khai được hệ thống luận điểm chặt chẽ, sử dụng lí lẽ và bằng chứng xác đáng từ tác phẩm để làm sáng tỏ ý kiến trong bài viết.</a:t>
            </a:r>
          </a:p>
          <a:p>
            <a:pPr marL="863600" lvl="1" indent="-431800" algn="just">
              <a:lnSpc>
                <a:spcPts val="5320"/>
              </a:lnSpc>
              <a:buFont typeface="Arial"/>
              <a:buChar char="•"/>
            </a:pPr>
            <a:r>
              <a:rPr lang="en-US" sz="4000">
                <a:solidFill>
                  <a:srgbClr val="764A49"/>
                </a:solidFill>
                <a:latin typeface="Roboto Condensed"/>
              </a:rPr>
              <a:t>Khẳng định được vị trí, ý nghĩa của bài thơ</a:t>
            </a:r>
          </a:p>
        </p:txBody>
      </p:sp>
      <p:sp>
        <p:nvSpPr>
          <p:cNvPr id="16" name="TextBox 16"/>
          <p:cNvSpPr txBox="1"/>
          <p:nvPr/>
        </p:nvSpPr>
        <p:spPr>
          <a:xfrm>
            <a:off x="472627" y="587070"/>
            <a:ext cx="12890295" cy="788010"/>
          </a:xfrm>
          <a:prstGeom prst="rect">
            <a:avLst/>
          </a:prstGeom>
        </p:spPr>
        <p:txBody>
          <a:bodyPr lIns="0" tIns="0" rIns="0" bIns="0" rtlCol="0" anchor="t">
            <a:spAutoFit/>
          </a:bodyPr>
          <a:lstStyle/>
          <a:p>
            <a:pPr algn="l">
              <a:lnSpc>
                <a:spcPts val="6439"/>
              </a:lnSpc>
            </a:pPr>
            <a:r>
              <a:rPr lang="en-US" sz="4599">
                <a:solidFill>
                  <a:srgbClr val="70422C"/>
                </a:solidFill>
                <a:latin typeface="Fraunces Bold"/>
              </a:rPr>
              <a:t>I. TÌM HIỂU YÊU CẦU CỦA KIỂU VĂN BẢN</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arn(inVertical)">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barn(inVertical)">
                                      <p:cBhvr>
                                        <p:cTn id="17" dur="500"/>
                                        <p:tgtEl>
                                          <p:spTgt spid="15">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xEl>
                                              <p:pRg st="4" end="4"/>
                                            </p:txEl>
                                          </p:spTgt>
                                        </p:tgtEl>
                                        <p:attrNameLst>
                                          <p:attrName>style.visibility</p:attrName>
                                        </p:attrNameLst>
                                      </p:cBhvr>
                                      <p:to>
                                        <p:strVal val="visible"/>
                                      </p:to>
                                    </p:set>
                                    <p:animEffect transition="in" filter="barn(inVertical)">
                                      <p:cBhvr>
                                        <p:cTn id="20" dur="500"/>
                                        <p:tgtEl>
                                          <p:spTgt spid="1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5" end="5"/>
                                            </p:txEl>
                                          </p:spTgt>
                                        </p:tgtEl>
                                        <p:attrNameLst>
                                          <p:attrName>style.visibility</p:attrName>
                                        </p:attrNameLst>
                                      </p:cBhvr>
                                      <p:to>
                                        <p:strVal val="visible"/>
                                      </p:to>
                                    </p:set>
                                    <p:animEffect transition="in" filter="barn(inVertical)">
                                      <p:cBhvr>
                                        <p:cTn id="25" dur="500"/>
                                        <p:tgtEl>
                                          <p:spTgt spid="15">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xEl>
                                              <p:pRg st="6" end="6"/>
                                            </p:txEl>
                                          </p:spTgt>
                                        </p:tgtEl>
                                        <p:attrNameLst>
                                          <p:attrName>style.visibility</p:attrName>
                                        </p:attrNameLst>
                                      </p:cBhvr>
                                      <p:to>
                                        <p:strVal val="visible"/>
                                      </p:to>
                                    </p:set>
                                    <p:animEffect transition="in" filter="barn(inVertical)">
                                      <p:cBhvr>
                                        <p:cTn id="28"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6772704" y="-306775"/>
            <a:ext cx="2403862" cy="1585250"/>
            <a:chOff x="0" y="0"/>
            <a:chExt cx="3205149" cy="2113667"/>
          </a:xfrm>
        </p:grpSpPr>
        <p:sp>
          <p:nvSpPr>
            <p:cNvPr id="3" name="Freeform 3"/>
            <p:cNvSpPr/>
            <p:nvPr/>
          </p:nvSpPr>
          <p:spPr>
            <a:xfrm>
              <a:off x="0" y="0"/>
              <a:ext cx="3205099" cy="2113661"/>
            </a:xfrm>
            <a:custGeom>
              <a:avLst/>
              <a:gdLst/>
              <a:ahLst/>
              <a:cxnLst/>
              <a:rect l="l" t="t" r="r" b="b"/>
              <a:pathLst>
                <a:path w="3205099" h="2113661">
                  <a:moveTo>
                    <a:pt x="0" y="0"/>
                  </a:moveTo>
                  <a:lnTo>
                    <a:pt x="3205099" y="0"/>
                  </a:lnTo>
                  <a:lnTo>
                    <a:pt x="3205099" y="2113661"/>
                  </a:lnTo>
                  <a:lnTo>
                    <a:pt x="0" y="2113661"/>
                  </a:lnTo>
                  <a:lnTo>
                    <a:pt x="0" y="0"/>
                  </a:lnTo>
                  <a:close/>
                </a:path>
              </a:pathLst>
            </a:custGeom>
            <a:blipFill>
              <a:blip r:embed="rId2"/>
              <a:stretch>
                <a:fillRect r="-1"/>
              </a:stretch>
            </a:blipFill>
          </p:spPr>
          <p:txBody>
            <a:bodyPr/>
            <a:lstStyle/>
            <a:p>
              <a:endParaRPr lang="en-GB"/>
            </a:p>
          </p:txBody>
        </p:sp>
      </p:grpSp>
      <p:graphicFrame>
        <p:nvGraphicFramePr>
          <p:cNvPr id="4" name="Table 4"/>
          <p:cNvGraphicFramePr>
            <a:graphicFrameLocks noGrp="1"/>
          </p:cNvGraphicFramePr>
          <p:nvPr/>
        </p:nvGraphicFramePr>
        <p:xfrm>
          <a:off x="599932" y="1278475"/>
          <a:ext cx="17088135" cy="5925705"/>
        </p:xfrm>
        <a:graphic>
          <a:graphicData uri="http://schemas.openxmlformats.org/drawingml/2006/table">
            <a:tbl>
              <a:tblPr/>
              <a:tblGrid>
                <a:gridCol w="1223683">
                  <a:extLst>
                    <a:ext uri="{9D8B030D-6E8A-4147-A177-3AD203B41FA5}">
                      <a16:colId xmlns:a16="http://schemas.microsoft.com/office/drawing/2014/main" val="20000"/>
                    </a:ext>
                  </a:extLst>
                </a:gridCol>
                <a:gridCol w="13195180">
                  <a:extLst>
                    <a:ext uri="{9D8B030D-6E8A-4147-A177-3AD203B41FA5}">
                      <a16:colId xmlns:a16="http://schemas.microsoft.com/office/drawing/2014/main" val="20001"/>
                    </a:ext>
                  </a:extLst>
                </a:gridCol>
                <a:gridCol w="1575988">
                  <a:extLst>
                    <a:ext uri="{9D8B030D-6E8A-4147-A177-3AD203B41FA5}">
                      <a16:colId xmlns:a16="http://schemas.microsoft.com/office/drawing/2014/main" val="20002"/>
                    </a:ext>
                  </a:extLst>
                </a:gridCol>
                <a:gridCol w="1093284">
                  <a:extLst>
                    <a:ext uri="{9D8B030D-6E8A-4147-A177-3AD203B41FA5}">
                      <a16:colId xmlns:a16="http://schemas.microsoft.com/office/drawing/2014/main" val="20003"/>
                    </a:ext>
                  </a:extLst>
                </a:gridCol>
              </a:tblGrid>
              <a:tr h="1975235">
                <a:tc gridSpan="2">
                  <a:txBody>
                    <a:bodyPr/>
                    <a:lstStyle/>
                    <a:p>
                      <a:pPr algn="ctr">
                        <a:lnSpc>
                          <a:spcPts val="4585"/>
                        </a:lnSpc>
                        <a:defRPr/>
                      </a:pPr>
                      <a:r>
                        <a:rPr lang="en-US" sz="3500">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hMerge="1">
                  <a:txBody>
                    <a:bodyPr/>
                    <a:lstStyle/>
                    <a:p>
                      <a:pPr algn="ctr">
                        <a:lnSpc>
                          <a:spcPts val="4585"/>
                        </a:lnSpc>
                        <a:defRPr/>
                      </a:pPr>
                      <a:r>
                        <a:rPr lang="en-US" sz="3500">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585"/>
                        </a:lnSpc>
                        <a:defRPr/>
                      </a:pPr>
                      <a:r>
                        <a:rPr lang="en-US" sz="3500">
                          <a:solidFill>
                            <a:srgbClr val="FEFFFE"/>
                          </a:solidFill>
                          <a:latin typeface="Roboto Condensed Bold"/>
                        </a:rPr>
                        <a:t>ĐẠT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585"/>
                        </a:lnSpc>
                        <a:defRPr/>
                      </a:pPr>
                      <a:r>
                        <a:rPr lang="en-US" sz="3500">
                          <a:solidFill>
                            <a:srgbClr val="FEFFFE"/>
                          </a:solidFill>
                          <a:latin typeface="Roboto Condensed Bold"/>
                        </a:rPr>
                        <a:t>KĐ</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1975235">
                <a:tc rowSpan="2">
                  <a:txBody>
                    <a:bodyPr/>
                    <a:lstStyle/>
                    <a:p>
                      <a:pPr algn="ctr">
                        <a:lnSpc>
                          <a:spcPts val="4585"/>
                        </a:lnSpc>
                        <a:defRPr/>
                      </a:pPr>
                      <a:r>
                        <a:rPr lang="en-US" sz="3500">
                          <a:solidFill>
                            <a:srgbClr val="764A49"/>
                          </a:solidFill>
                          <a:latin typeface="Roboto Condensed Bold"/>
                        </a:rPr>
                        <a:t>Mở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585"/>
                        </a:lnSpc>
                        <a:defRPr/>
                      </a:pPr>
                      <a:r>
                        <a:rPr lang="en-US" sz="3500">
                          <a:solidFill>
                            <a:srgbClr val="000000"/>
                          </a:solidFill>
                          <a:latin typeface="Roboto Condensed"/>
                        </a:rPr>
                        <a:t>Mở bài bằng chữ viết hoa lùi vào đầu dòng/ có thể trích dẫn thơ.</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1"/>
                  </a:ext>
                </a:extLst>
              </a:tr>
              <a:tr h="1975235">
                <a:tc vMerge="1">
                  <a:txBody>
                    <a:bodyPr/>
                    <a:lstStyle/>
                    <a:p>
                      <a:pPr algn="ctr">
                        <a:lnSpc>
                          <a:spcPts val="4585"/>
                        </a:lnSpc>
                        <a:defRPr/>
                      </a:pPr>
                      <a:r>
                        <a:rPr lang="en-US" sz="3500">
                          <a:solidFill>
                            <a:srgbClr val="764A49"/>
                          </a:solidFill>
                          <a:latin typeface="Roboto Condensed Bold"/>
                        </a:rPr>
                        <a:t>Mở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585"/>
                        </a:lnSpc>
                        <a:defRPr/>
                      </a:pPr>
                      <a:r>
                        <a:rPr lang="en-US" sz="3500">
                          <a:solidFill>
                            <a:srgbClr val="000000"/>
                          </a:solidFill>
                          <a:latin typeface="Roboto Condensed"/>
                        </a:rPr>
                        <a:t>Nêu được tên tác giả, tên tác phẩm và ý kiến chung về bài thơ.</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 name="Group 5"/>
          <p:cNvGrpSpPr/>
          <p:nvPr/>
        </p:nvGrpSpPr>
        <p:grpSpPr>
          <a:xfrm rot="-516261">
            <a:off x="12007741" y="8401955"/>
            <a:ext cx="8282105" cy="4130700"/>
            <a:chOff x="0" y="0"/>
            <a:chExt cx="11042807" cy="5507600"/>
          </a:xfrm>
        </p:grpSpPr>
        <p:sp>
          <p:nvSpPr>
            <p:cNvPr id="6" name="Freeform 6"/>
            <p:cNvSpPr/>
            <p:nvPr/>
          </p:nvSpPr>
          <p:spPr>
            <a:xfrm>
              <a:off x="0" y="0"/>
              <a:ext cx="11042777" cy="5507609"/>
            </a:xfrm>
            <a:custGeom>
              <a:avLst/>
              <a:gdLst/>
              <a:ahLst/>
              <a:cxnLst/>
              <a:rect l="l" t="t" r="r" b="b"/>
              <a:pathLst>
                <a:path w="11042777" h="5507609">
                  <a:moveTo>
                    <a:pt x="0" y="0"/>
                  </a:moveTo>
                  <a:lnTo>
                    <a:pt x="11042777" y="0"/>
                  </a:lnTo>
                  <a:lnTo>
                    <a:pt x="11042777" y="5507609"/>
                  </a:lnTo>
                  <a:lnTo>
                    <a:pt x="0" y="5507609"/>
                  </a:lnTo>
                  <a:lnTo>
                    <a:pt x="0" y="0"/>
                  </a:lnTo>
                  <a:close/>
                </a:path>
              </a:pathLst>
            </a:custGeom>
            <a:blipFill>
              <a:blip r:embed="rId3"/>
              <a:stretch>
                <a:fillRect t="-125" b="-125"/>
              </a:stretch>
            </a:blipFill>
          </p:spPr>
          <p:txBody>
            <a:bodyPr/>
            <a:lstStyle/>
            <a:p>
              <a:endParaRPr lang="en-GB"/>
            </a:p>
          </p:txBody>
        </p:sp>
      </p:grpSp>
      <p:grpSp>
        <p:nvGrpSpPr>
          <p:cNvPr id="7" name="Group 7"/>
          <p:cNvGrpSpPr/>
          <p:nvPr/>
        </p:nvGrpSpPr>
        <p:grpSpPr>
          <a:xfrm rot="-1741484">
            <a:off x="15212051" y="7013330"/>
            <a:ext cx="3121307" cy="2877455"/>
            <a:chOff x="0" y="0"/>
            <a:chExt cx="4161743" cy="3836607"/>
          </a:xfrm>
        </p:grpSpPr>
        <p:sp>
          <p:nvSpPr>
            <p:cNvPr id="8" name="Freeform 8"/>
            <p:cNvSpPr/>
            <p:nvPr/>
          </p:nvSpPr>
          <p:spPr>
            <a:xfrm>
              <a:off x="0" y="0"/>
              <a:ext cx="4161790" cy="3836670"/>
            </a:xfrm>
            <a:custGeom>
              <a:avLst/>
              <a:gdLst/>
              <a:ahLst/>
              <a:cxnLst/>
              <a:rect l="l" t="t" r="r" b="b"/>
              <a:pathLst>
                <a:path w="4161790" h="3836670">
                  <a:moveTo>
                    <a:pt x="0" y="0"/>
                  </a:moveTo>
                  <a:lnTo>
                    <a:pt x="4161790" y="0"/>
                  </a:lnTo>
                  <a:lnTo>
                    <a:pt x="4161790" y="3836670"/>
                  </a:lnTo>
                  <a:lnTo>
                    <a:pt x="0" y="3836670"/>
                  </a:lnTo>
                  <a:lnTo>
                    <a:pt x="0" y="0"/>
                  </a:lnTo>
                  <a:close/>
                </a:path>
              </a:pathLst>
            </a:custGeom>
            <a:blipFill>
              <a:blip r:embed="rId4"/>
              <a:stretch>
                <a:fillRect l="-18" r="-17" b="1"/>
              </a:stretch>
            </a:blipFill>
          </p:spPr>
          <p:txBody>
            <a:bodyPr/>
            <a:lstStyle/>
            <a:p>
              <a:endParaRPr lang="en-GB"/>
            </a:p>
          </p:txBody>
        </p:sp>
      </p:grpSp>
      <p:grpSp>
        <p:nvGrpSpPr>
          <p:cNvPr id="9" name="Group 9"/>
          <p:cNvGrpSpPr/>
          <p:nvPr/>
        </p:nvGrpSpPr>
        <p:grpSpPr>
          <a:xfrm rot="-1079441">
            <a:off x="16679774" y="9229733"/>
            <a:ext cx="1514929" cy="843947"/>
            <a:chOff x="0" y="0"/>
            <a:chExt cx="2019905" cy="1125263"/>
          </a:xfrm>
        </p:grpSpPr>
        <p:sp>
          <p:nvSpPr>
            <p:cNvPr id="10" name="Freeform 10"/>
            <p:cNvSpPr/>
            <p:nvPr/>
          </p:nvSpPr>
          <p:spPr>
            <a:xfrm>
              <a:off x="0" y="0"/>
              <a:ext cx="2019935" cy="1125220"/>
            </a:xfrm>
            <a:custGeom>
              <a:avLst/>
              <a:gdLst/>
              <a:ahLst/>
              <a:cxnLst/>
              <a:rect l="l" t="t" r="r" b="b"/>
              <a:pathLst>
                <a:path w="2019935" h="1125220">
                  <a:moveTo>
                    <a:pt x="0" y="0"/>
                  </a:moveTo>
                  <a:lnTo>
                    <a:pt x="2019935" y="0"/>
                  </a:lnTo>
                  <a:lnTo>
                    <a:pt x="2019935" y="1125220"/>
                  </a:lnTo>
                  <a:lnTo>
                    <a:pt x="0" y="1125220"/>
                  </a:lnTo>
                  <a:lnTo>
                    <a:pt x="0" y="0"/>
                  </a:lnTo>
                  <a:close/>
                </a:path>
              </a:pathLst>
            </a:custGeom>
            <a:blipFill>
              <a:blip r:embed="rId5"/>
              <a:stretch>
                <a:fillRect t="-26" r="1" b="-29"/>
              </a:stretch>
            </a:blipFill>
          </p:spPr>
          <p:txBody>
            <a:bodyPr/>
            <a:lstStyle/>
            <a:p>
              <a:endParaRPr lang="en-GB"/>
            </a:p>
          </p:txBody>
        </p:sp>
      </p:grpSp>
      <p:sp>
        <p:nvSpPr>
          <p:cNvPr id="11" name="TextBox 11"/>
          <p:cNvSpPr txBox="1"/>
          <p:nvPr/>
        </p:nvSpPr>
        <p:spPr>
          <a:xfrm>
            <a:off x="1028700" y="1866174"/>
            <a:ext cx="5142633" cy="523875"/>
          </a:xfrm>
          <a:prstGeom prst="rect">
            <a:avLst/>
          </a:prstGeom>
        </p:spPr>
        <p:txBody>
          <a:bodyPr lIns="0" tIns="0" rIns="0" bIns="0" rtlCol="0" anchor="t">
            <a:spAutoFit/>
          </a:bodyPr>
          <a:lstStyle/>
          <a:p>
            <a:pPr algn="ctr">
              <a:lnSpc>
                <a:spcPts val="4199"/>
              </a:lnSpc>
            </a:pPr>
            <a:r>
              <a:rPr lang="en-US" sz="3499">
                <a:solidFill>
                  <a:srgbClr val="FFFFFF"/>
                </a:solidFill>
                <a:latin typeface="Roboto Condensed Bold"/>
              </a:rPr>
              <a:t>2. Bảng kiểm tham khảo</a:t>
            </a:r>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6772704" y="-306775"/>
            <a:ext cx="2403862" cy="1585250"/>
            <a:chOff x="0" y="0"/>
            <a:chExt cx="3205149" cy="2113667"/>
          </a:xfrm>
        </p:grpSpPr>
        <p:sp>
          <p:nvSpPr>
            <p:cNvPr id="3" name="Freeform 3"/>
            <p:cNvSpPr/>
            <p:nvPr/>
          </p:nvSpPr>
          <p:spPr>
            <a:xfrm>
              <a:off x="0" y="0"/>
              <a:ext cx="3205099" cy="2113661"/>
            </a:xfrm>
            <a:custGeom>
              <a:avLst/>
              <a:gdLst/>
              <a:ahLst/>
              <a:cxnLst/>
              <a:rect l="l" t="t" r="r" b="b"/>
              <a:pathLst>
                <a:path w="3205099" h="2113661">
                  <a:moveTo>
                    <a:pt x="0" y="0"/>
                  </a:moveTo>
                  <a:lnTo>
                    <a:pt x="3205099" y="0"/>
                  </a:lnTo>
                  <a:lnTo>
                    <a:pt x="3205099" y="2113661"/>
                  </a:lnTo>
                  <a:lnTo>
                    <a:pt x="0" y="2113661"/>
                  </a:lnTo>
                  <a:lnTo>
                    <a:pt x="0" y="0"/>
                  </a:lnTo>
                  <a:close/>
                </a:path>
              </a:pathLst>
            </a:custGeom>
            <a:blipFill>
              <a:blip r:embed="rId2"/>
              <a:stretch>
                <a:fillRect r="-1"/>
              </a:stretch>
            </a:blipFill>
          </p:spPr>
          <p:txBody>
            <a:bodyPr/>
            <a:lstStyle/>
            <a:p>
              <a:endParaRPr lang="en-GB"/>
            </a:p>
          </p:txBody>
        </p:sp>
      </p:grpSp>
      <p:graphicFrame>
        <p:nvGraphicFramePr>
          <p:cNvPr id="4" name="Table 4"/>
          <p:cNvGraphicFramePr>
            <a:graphicFrameLocks noGrp="1"/>
          </p:cNvGraphicFramePr>
          <p:nvPr/>
        </p:nvGraphicFramePr>
        <p:xfrm>
          <a:off x="349103" y="152772"/>
          <a:ext cx="17282564" cy="10153652"/>
        </p:xfrm>
        <a:graphic>
          <a:graphicData uri="http://schemas.openxmlformats.org/drawingml/2006/table">
            <a:tbl>
              <a:tblPr/>
              <a:tblGrid>
                <a:gridCol w="1237606">
                  <a:extLst>
                    <a:ext uri="{9D8B030D-6E8A-4147-A177-3AD203B41FA5}">
                      <a16:colId xmlns:a16="http://schemas.microsoft.com/office/drawing/2014/main" val="20000"/>
                    </a:ext>
                  </a:extLst>
                </a:gridCol>
                <a:gridCol w="13867348">
                  <a:extLst>
                    <a:ext uri="{9D8B030D-6E8A-4147-A177-3AD203B41FA5}">
                      <a16:colId xmlns:a16="http://schemas.microsoft.com/office/drawing/2014/main" val="20001"/>
                    </a:ext>
                  </a:extLst>
                </a:gridCol>
                <a:gridCol w="1140802">
                  <a:extLst>
                    <a:ext uri="{9D8B030D-6E8A-4147-A177-3AD203B41FA5}">
                      <a16:colId xmlns:a16="http://schemas.microsoft.com/office/drawing/2014/main" val="20002"/>
                    </a:ext>
                  </a:extLst>
                </a:gridCol>
                <a:gridCol w="1036808">
                  <a:extLst>
                    <a:ext uri="{9D8B030D-6E8A-4147-A177-3AD203B41FA5}">
                      <a16:colId xmlns:a16="http://schemas.microsoft.com/office/drawing/2014/main" val="20003"/>
                    </a:ext>
                  </a:extLst>
                </a:gridCol>
              </a:tblGrid>
              <a:tr h="925662">
                <a:tc gridSpan="2">
                  <a:txBody>
                    <a:bodyPr/>
                    <a:lstStyle/>
                    <a:p>
                      <a:pPr algn="ctr">
                        <a:lnSpc>
                          <a:spcPts val="3536"/>
                        </a:lnSpc>
                        <a:defRPr/>
                      </a:pPr>
                      <a:r>
                        <a:rPr lang="en-US" sz="2698">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hMerge="1">
                  <a:txBody>
                    <a:bodyPr/>
                    <a:lstStyle/>
                    <a:p>
                      <a:pPr algn="ctr">
                        <a:lnSpc>
                          <a:spcPts val="3536"/>
                        </a:lnSpc>
                        <a:defRPr/>
                      </a:pPr>
                      <a:r>
                        <a:rPr lang="en-US" sz="2698">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3536"/>
                        </a:lnSpc>
                        <a:defRPr/>
                      </a:pPr>
                      <a:r>
                        <a:rPr lang="en-US" sz="2698">
                          <a:solidFill>
                            <a:srgbClr val="FEFFFE"/>
                          </a:solidFill>
                          <a:latin typeface="Roboto Condensed Bold"/>
                        </a:rPr>
                        <a:t>ĐẠT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3536"/>
                        </a:lnSpc>
                        <a:defRPr/>
                      </a:pPr>
                      <a:r>
                        <a:rPr lang="en-US" sz="2698">
                          <a:solidFill>
                            <a:srgbClr val="FEFFFE"/>
                          </a:solidFill>
                          <a:latin typeface="Roboto Condensed Bold"/>
                        </a:rPr>
                        <a:t>KĐ</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925662">
                <a:tc rowSpan="9">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gridSpan="3">
                  <a:txBody>
                    <a:bodyPr/>
                    <a:lstStyle/>
                    <a:p>
                      <a:pPr algn="l">
                        <a:lnSpc>
                          <a:spcPts val="3536"/>
                        </a:lnSpc>
                        <a:defRPr/>
                      </a:pPr>
                      <a:r>
                        <a:rPr lang="en-US" sz="2698">
                          <a:solidFill>
                            <a:srgbClr val="000000"/>
                          </a:solidFill>
                          <a:latin typeface="Roboto Condensed Bold"/>
                        </a:rPr>
                        <a:t>Phân tích được đặc điểm nội dung chủ đề của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hMerge="1">
                  <a:txBody>
                    <a:bodyPr/>
                    <a:lstStyle/>
                    <a:p>
                      <a:pPr algn="l">
                        <a:lnSpc>
                          <a:spcPts val="3536"/>
                        </a:lnSpc>
                        <a:defRPr/>
                      </a:pPr>
                      <a:r>
                        <a:rPr lang="en-US" sz="2698">
                          <a:solidFill>
                            <a:srgbClr val="000000"/>
                          </a:solidFill>
                          <a:latin typeface="Roboto Condensed Bold"/>
                        </a:rPr>
                        <a:t>Phân tích được đặc điểm nội dung chủ đề của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hMerge="1">
                  <a:txBody>
                    <a:bodyPr/>
                    <a:lstStyle/>
                    <a:p>
                      <a:pPr algn="l">
                        <a:lnSpc>
                          <a:spcPts val="3536"/>
                        </a:lnSpc>
                        <a:defRPr/>
                      </a:pPr>
                      <a:r>
                        <a:rPr lang="en-US" sz="2698">
                          <a:solidFill>
                            <a:srgbClr val="000000"/>
                          </a:solidFill>
                          <a:latin typeface="Roboto Condensed Bold"/>
                        </a:rPr>
                        <a:t>Phân tích được đặc điểm nội dung chủ đề của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1"/>
                  </a:ext>
                </a:extLst>
              </a:tr>
              <a:tr h="925662">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Phân tích lần lượt các phần theo bố cục tác phẩm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2"/>
                  </a:ext>
                </a:extLst>
              </a:tr>
              <a:tr h="925662">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Phân tích cảm xúc, tâm trạng của nhân vật trữ tình</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3"/>
                  </a:ext>
                </a:extLst>
              </a:tr>
              <a:tr h="925662">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Khái quát được chủ đề của bài thơ</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4"/>
                  </a:ext>
                </a:extLst>
              </a:tr>
              <a:tr h="925662">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Liên hệ, so sánh mở rộng với tác phẩm khác</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5"/>
                  </a:ext>
                </a:extLst>
              </a:tr>
              <a:tr h="925662">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gridSpan="3">
                  <a:txBody>
                    <a:bodyPr/>
                    <a:lstStyle/>
                    <a:p>
                      <a:pPr algn="l">
                        <a:lnSpc>
                          <a:spcPts val="3536"/>
                        </a:lnSpc>
                        <a:defRPr/>
                      </a:pPr>
                      <a:r>
                        <a:rPr lang="en-US" sz="2698">
                          <a:solidFill>
                            <a:srgbClr val="000000"/>
                          </a:solidFill>
                          <a:latin typeface="Roboto Condensed Bold"/>
                        </a:rPr>
                        <a:t>Phân tích được một số nét đặc sắc về nghệ thuật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hMerge="1">
                  <a:txBody>
                    <a:bodyPr/>
                    <a:lstStyle/>
                    <a:p>
                      <a:pPr algn="l">
                        <a:lnSpc>
                          <a:spcPts val="3536"/>
                        </a:lnSpc>
                        <a:defRPr/>
                      </a:pPr>
                      <a:r>
                        <a:rPr lang="en-US" sz="2698">
                          <a:solidFill>
                            <a:srgbClr val="000000"/>
                          </a:solidFill>
                          <a:latin typeface="Roboto Condensed Bold"/>
                        </a:rPr>
                        <a:t>Phân tích được một số nét đặc sắc về nghệ thuật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hMerge="1">
                  <a:txBody>
                    <a:bodyPr/>
                    <a:lstStyle/>
                    <a:p>
                      <a:pPr algn="l">
                        <a:lnSpc>
                          <a:spcPts val="3536"/>
                        </a:lnSpc>
                        <a:defRPr/>
                      </a:pPr>
                      <a:r>
                        <a:rPr lang="en-US" sz="2698">
                          <a:solidFill>
                            <a:srgbClr val="000000"/>
                          </a:solidFill>
                          <a:latin typeface="Roboto Condensed Bold"/>
                        </a:rPr>
                        <a:t>Phân tích được một số nét đặc sắc về nghệ thuật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6"/>
                  </a:ext>
                </a:extLst>
              </a:tr>
              <a:tr h="1374178">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Phân tích tập trung vào yếu tố đặc trưng của thể thơ STLB và tác dụng trong việc thể hiện nội dung tác phẩm</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7"/>
                  </a:ext>
                </a:extLst>
              </a:tr>
              <a:tr h="925662">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Phân tích nghệ thuật sử dụng ngôn từ (từ ngữ, cấu trúc thơ, BPTT...)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8"/>
                  </a:ext>
                </a:extLst>
              </a:tr>
              <a:tr h="1374178">
                <a:tc vMerge="1">
                  <a:txBody>
                    <a:bodyPr/>
                    <a:lstStyle/>
                    <a:p>
                      <a:pPr algn="ctr">
                        <a:lnSpc>
                          <a:spcPts val="3536"/>
                        </a:lnSpc>
                        <a:defRPr/>
                      </a:pPr>
                      <a:r>
                        <a:rPr lang="en-US" sz="2698">
                          <a:solidFill>
                            <a:srgbClr val="764A49"/>
                          </a:solidFill>
                          <a:latin typeface="Roboto Condensed Bold"/>
                        </a:rPr>
                        <a:t>Thân bài </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3536"/>
                        </a:lnSpc>
                        <a:defRPr/>
                      </a:pPr>
                      <a:r>
                        <a:rPr lang="en-US" sz="2698">
                          <a:solidFill>
                            <a:srgbClr val="000000"/>
                          </a:solidFill>
                          <a:latin typeface="Roboto Condensed"/>
                        </a:rPr>
                        <a:t>Trình bày thân bài thành nhiều đoạn văn; Sử dụng lí lẽ và bằng chứng xác đáng từ tác phẩm để làm sáng tỏ ý kiến trong bài viết.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2099"/>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5" name="Group 5"/>
          <p:cNvGrpSpPr/>
          <p:nvPr/>
        </p:nvGrpSpPr>
        <p:grpSpPr>
          <a:xfrm rot="-516261">
            <a:off x="13490615" y="9048357"/>
            <a:ext cx="8282105" cy="4130700"/>
            <a:chOff x="0" y="0"/>
            <a:chExt cx="11042807" cy="5507600"/>
          </a:xfrm>
        </p:grpSpPr>
        <p:sp>
          <p:nvSpPr>
            <p:cNvPr id="6" name="Freeform 6"/>
            <p:cNvSpPr/>
            <p:nvPr/>
          </p:nvSpPr>
          <p:spPr>
            <a:xfrm>
              <a:off x="0" y="0"/>
              <a:ext cx="11042777" cy="5507609"/>
            </a:xfrm>
            <a:custGeom>
              <a:avLst/>
              <a:gdLst/>
              <a:ahLst/>
              <a:cxnLst/>
              <a:rect l="l" t="t" r="r" b="b"/>
              <a:pathLst>
                <a:path w="11042777" h="5507609">
                  <a:moveTo>
                    <a:pt x="0" y="0"/>
                  </a:moveTo>
                  <a:lnTo>
                    <a:pt x="11042777" y="0"/>
                  </a:lnTo>
                  <a:lnTo>
                    <a:pt x="11042777" y="5507609"/>
                  </a:lnTo>
                  <a:lnTo>
                    <a:pt x="0" y="5507609"/>
                  </a:lnTo>
                  <a:lnTo>
                    <a:pt x="0" y="0"/>
                  </a:lnTo>
                  <a:close/>
                </a:path>
              </a:pathLst>
            </a:custGeom>
            <a:blipFill>
              <a:blip r:embed="rId3"/>
              <a:stretch>
                <a:fillRect t="-125" b="-125"/>
              </a:stretch>
            </a:blipFill>
          </p:spPr>
          <p:txBody>
            <a:bodyPr/>
            <a:lstStyle/>
            <a:p>
              <a:endParaRPr lang="en-GB"/>
            </a:p>
          </p:txBody>
        </p:sp>
      </p:grpSp>
      <p:grpSp>
        <p:nvGrpSpPr>
          <p:cNvPr id="7" name="Group 7"/>
          <p:cNvGrpSpPr/>
          <p:nvPr/>
        </p:nvGrpSpPr>
        <p:grpSpPr>
          <a:xfrm rot="-1741484">
            <a:off x="15212051" y="7013330"/>
            <a:ext cx="3121307" cy="2877455"/>
            <a:chOff x="0" y="0"/>
            <a:chExt cx="4161743" cy="3836607"/>
          </a:xfrm>
        </p:grpSpPr>
        <p:sp>
          <p:nvSpPr>
            <p:cNvPr id="8" name="Freeform 8"/>
            <p:cNvSpPr/>
            <p:nvPr/>
          </p:nvSpPr>
          <p:spPr>
            <a:xfrm>
              <a:off x="0" y="0"/>
              <a:ext cx="4161790" cy="3836670"/>
            </a:xfrm>
            <a:custGeom>
              <a:avLst/>
              <a:gdLst/>
              <a:ahLst/>
              <a:cxnLst/>
              <a:rect l="l" t="t" r="r" b="b"/>
              <a:pathLst>
                <a:path w="4161790" h="3836670">
                  <a:moveTo>
                    <a:pt x="0" y="0"/>
                  </a:moveTo>
                  <a:lnTo>
                    <a:pt x="4161790" y="0"/>
                  </a:lnTo>
                  <a:lnTo>
                    <a:pt x="4161790" y="3836670"/>
                  </a:lnTo>
                  <a:lnTo>
                    <a:pt x="0" y="3836670"/>
                  </a:lnTo>
                  <a:lnTo>
                    <a:pt x="0" y="0"/>
                  </a:lnTo>
                  <a:close/>
                </a:path>
              </a:pathLst>
            </a:custGeom>
            <a:blipFill>
              <a:blip r:embed="rId4"/>
              <a:stretch>
                <a:fillRect l="-18" r="-17" b="1"/>
              </a:stretch>
            </a:blipFill>
          </p:spPr>
          <p:txBody>
            <a:bodyPr/>
            <a:lstStyle/>
            <a:p>
              <a:endParaRPr lang="en-GB"/>
            </a:p>
          </p:txBody>
        </p:sp>
      </p:grpSp>
      <p:grpSp>
        <p:nvGrpSpPr>
          <p:cNvPr id="9" name="Group 9"/>
          <p:cNvGrpSpPr/>
          <p:nvPr/>
        </p:nvGrpSpPr>
        <p:grpSpPr>
          <a:xfrm rot="-1079441">
            <a:off x="16679774" y="9229733"/>
            <a:ext cx="1514929" cy="843947"/>
            <a:chOff x="0" y="0"/>
            <a:chExt cx="2019905" cy="1125263"/>
          </a:xfrm>
        </p:grpSpPr>
        <p:sp>
          <p:nvSpPr>
            <p:cNvPr id="10" name="Freeform 10"/>
            <p:cNvSpPr/>
            <p:nvPr/>
          </p:nvSpPr>
          <p:spPr>
            <a:xfrm>
              <a:off x="0" y="0"/>
              <a:ext cx="2019935" cy="1125220"/>
            </a:xfrm>
            <a:custGeom>
              <a:avLst/>
              <a:gdLst/>
              <a:ahLst/>
              <a:cxnLst/>
              <a:rect l="l" t="t" r="r" b="b"/>
              <a:pathLst>
                <a:path w="2019935" h="1125220">
                  <a:moveTo>
                    <a:pt x="0" y="0"/>
                  </a:moveTo>
                  <a:lnTo>
                    <a:pt x="2019935" y="0"/>
                  </a:lnTo>
                  <a:lnTo>
                    <a:pt x="2019935" y="1125220"/>
                  </a:lnTo>
                  <a:lnTo>
                    <a:pt x="0" y="1125220"/>
                  </a:lnTo>
                  <a:lnTo>
                    <a:pt x="0" y="0"/>
                  </a:lnTo>
                  <a:close/>
                </a:path>
              </a:pathLst>
            </a:custGeom>
            <a:blipFill>
              <a:blip r:embed="rId5"/>
              <a:stretch>
                <a:fillRect t="-26" r="1" b="-29"/>
              </a:stretch>
            </a:blipFill>
          </p:spPr>
          <p:txBody>
            <a:bodyPr/>
            <a:lstStyle/>
            <a:p>
              <a:endParaRPr lang="en-GB"/>
            </a:p>
          </p:txBody>
        </p:sp>
      </p:grpSp>
      <p:sp>
        <p:nvSpPr>
          <p:cNvPr id="11" name="TextBox 11"/>
          <p:cNvSpPr txBox="1"/>
          <p:nvPr/>
        </p:nvSpPr>
        <p:spPr>
          <a:xfrm>
            <a:off x="496167" y="214437"/>
            <a:ext cx="5142633" cy="504781"/>
          </a:xfrm>
          <a:prstGeom prst="rect">
            <a:avLst/>
          </a:prstGeom>
        </p:spPr>
        <p:txBody>
          <a:bodyPr lIns="0" tIns="0" rIns="0" bIns="0" rtlCol="0" anchor="t">
            <a:spAutoFit/>
          </a:bodyPr>
          <a:lstStyle/>
          <a:p>
            <a:pPr algn="ctr">
              <a:lnSpc>
                <a:spcPts val="3840"/>
              </a:lnSpc>
            </a:pPr>
            <a:r>
              <a:rPr lang="en-US" sz="3200">
                <a:solidFill>
                  <a:srgbClr val="FFFFFF"/>
                </a:solidFill>
                <a:latin typeface="Roboto Condensed Bold"/>
              </a:rPr>
              <a:t>2. Bảng kiểm tham khảo</a:t>
            </a:r>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6772704" y="-306775"/>
            <a:ext cx="2403862" cy="1585250"/>
            <a:chOff x="0" y="0"/>
            <a:chExt cx="3205149" cy="2113667"/>
          </a:xfrm>
        </p:grpSpPr>
        <p:sp>
          <p:nvSpPr>
            <p:cNvPr id="3" name="Freeform 3"/>
            <p:cNvSpPr/>
            <p:nvPr/>
          </p:nvSpPr>
          <p:spPr>
            <a:xfrm>
              <a:off x="0" y="0"/>
              <a:ext cx="3205099" cy="2113661"/>
            </a:xfrm>
            <a:custGeom>
              <a:avLst/>
              <a:gdLst/>
              <a:ahLst/>
              <a:cxnLst/>
              <a:rect l="l" t="t" r="r" b="b"/>
              <a:pathLst>
                <a:path w="3205099" h="2113661">
                  <a:moveTo>
                    <a:pt x="0" y="0"/>
                  </a:moveTo>
                  <a:lnTo>
                    <a:pt x="3205099" y="0"/>
                  </a:lnTo>
                  <a:lnTo>
                    <a:pt x="3205099" y="2113661"/>
                  </a:lnTo>
                  <a:lnTo>
                    <a:pt x="0" y="2113661"/>
                  </a:lnTo>
                  <a:lnTo>
                    <a:pt x="0" y="0"/>
                  </a:lnTo>
                  <a:close/>
                </a:path>
              </a:pathLst>
            </a:custGeom>
            <a:blipFill>
              <a:blip r:embed="rId2"/>
              <a:stretch>
                <a:fillRect r="-1"/>
              </a:stretch>
            </a:blipFill>
          </p:spPr>
          <p:txBody>
            <a:bodyPr/>
            <a:lstStyle/>
            <a:p>
              <a:endParaRPr lang="en-GB"/>
            </a:p>
          </p:txBody>
        </p:sp>
      </p:grpSp>
      <p:graphicFrame>
        <p:nvGraphicFramePr>
          <p:cNvPr id="4" name="Table 4"/>
          <p:cNvGraphicFramePr>
            <a:graphicFrameLocks noGrp="1"/>
          </p:cNvGraphicFramePr>
          <p:nvPr/>
        </p:nvGraphicFramePr>
        <p:xfrm>
          <a:off x="421437" y="2046325"/>
          <a:ext cx="17445126" cy="5432342"/>
        </p:xfrm>
        <a:graphic>
          <a:graphicData uri="http://schemas.openxmlformats.org/drawingml/2006/table">
            <a:tbl>
              <a:tblPr/>
              <a:tblGrid>
                <a:gridCol w="1563537">
                  <a:extLst>
                    <a:ext uri="{9D8B030D-6E8A-4147-A177-3AD203B41FA5}">
                      <a16:colId xmlns:a16="http://schemas.microsoft.com/office/drawing/2014/main" val="20000"/>
                    </a:ext>
                  </a:extLst>
                </a:gridCol>
                <a:gridCol w="13182597">
                  <a:extLst>
                    <a:ext uri="{9D8B030D-6E8A-4147-A177-3AD203B41FA5}">
                      <a16:colId xmlns:a16="http://schemas.microsoft.com/office/drawing/2014/main" val="20001"/>
                    </a:ext>
                  </a:extLst>
                </a:gridCol>
                <a:gridCol w="1427042">
                  <a:extLst>
                    <a:ext uri="{9D8B030D-6E8A-4147-A177-3AD203B41FA5}">
                      <a16:colId xmlns:a16="http://schemas.microsoft.com/office/drawing/2014/main" val="20002"/>
                    </a:ext>
                  </a:extLst>
                </a:gridCol>
                <a:gridCol w="1271950">
                  <a:extLst>
                    <a:ext uri="{9D8B030D-6E8A-4147-A177-3AD203B41FA5}">
                      <a16:colId xmlns:a16="http://schemas.microsoft.com/office/drawing/2014/main" val="20003"/>
                    </a:ext>
                  </a:extLst>
                </a:gridCol>
              </a:tblGrid>
              <a:tr h="1719576">
                <a:tc gridSpan="2">
                  <a:txBody>
                    <a:bodyPr/>
                    <a:lstStyle/>
                    <a:p>
                      <a:pPr algn="ctr">
                        <a:lnSpc>
                          <a:spcPts val="4585"/>
                        </a:lnSpc>
                        <a:defRPr/>
                      </a:pPr>
                      <a:r>
                        <a:rPr lang="en-US" sz="3500">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hMerge="1">
                  <a:txBody>
                    <a:bodyPr/>
                    <a:lstStyle/>
                    <a:p>
                      <a:pPr algn="ctr">
                        <a:lnSpc>
                          <a:spcPts val="4585"/>
                        </a:lnSpc>
                        <a:defRPr/>
                      </a:pPr>
                      <a:r>
                        <a:rPr lang="en-US" sz="3500">
                          <a:solidFill>
                            <a:srgbClr val="FEFFFE"/>
                          </a:solidFill>
                          <a:latin typeface="Roboto Condensed Bold"/>
                        </a:rPr>
                        <a:t>TIÊU CHÍ</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585"/>
                        </a:lnSpc>
                        <a:defRPr/>
                      </a:pPr>
                      <a:r>
                        <a:rPr lang="en-US" sz="3500">
                          <a:solidFill>
                            <a:srgbClr val="FEFFFE"/>
                          </a:solidFill>
                          <a:latin typeface="Roboto Condensed Bold"/>
                        </a:rPr>
                        <a:t>ĐẠT</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tc>
                  <a:txBody>
                    <a:bodyPr/>
                    <a:lstStyle/>
                    <a:p>
                      <a:pPr algn="ctr">
                        <a:lnSpc>
                          <a:spcPts val="4585"/>
                        </a:lnSpc>
                        <a:defRPr/>
                      </a:pPr>
                      <a:r>
                        <a:rPr lang="en-US" sz="3500">
                          <a:solidFill>
                            <a:srgbClr val="FEFFFE"/>
                          </a:solidFill>
                          <a:latin typeface="Roboto Condensed Bold"/>
                        </a:rPr>
                        <a:t>KĐ</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solidFill>
                      <a:srgbClr val="A37F61"/>
                    </a:solidFill>
                  </a:tcPr>
                </a:tc>
                <a:extLst>
                  <a:ext uri="{0D108BD9-81ED-4DB2-BD59-A6C34878D82A}">
                    <a16:rowId xmlns:a16="http://schemas.microsoft.com/office/drawing/2014/main" val="10000"/>
                  </a:ext>
                </a:extLst>
              </a:tr>
              <a:tr h="1856383">
                <a:tc rowSpan="2">
                  <a:txBody>
                    <a:bodyPr/>
                    <a:lstStyle/>
                    <a:p>
                      <a:pPr algn="ctr">
                        <a:lnSpc>
                          <a:spcPts val="4585"/>
                        </a:lnSpc>
                        <a:defRPr/>
                      </a:pPr>
                      <a:r>
                        <a:rPr lang="en-US" sz="3500">
                          <a:solidFill>
                            <a:srgbClr val="764A49"/>
                          </a:solidFill>
                          <a:latin typeface="Roboto Condensed Bold"/>
                        </a:rPr>
                        <a:t>Kết bài</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585"/>
                        </a:lnSpc>
                        <a:defRPr/>
                      </a:pPr>
                      <a:r>
                        <a:rPr lang="en-US" sz="3500">
                          <a:solidFill>
                            <a:srgbClr val="000000"/>
                          </a:solidFill>
                          <a:latin typeface="Roboto Condensed"/>
                        </a:rPr>
                        <a:t>Khẳng định được vị trí và ý nghĩa của bài thơ.</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1"/>
                  </a:ext>
                </a:extLst>
              </a:tr>
              <a:tr h="1856383">
                <a:tc vMerge="1">
                  <a:txBody>
                    <a:bodyPr/>
                    <a:lstStyle/>
                    <a:p>
                      <a:pPr algn="ctr">
                        <a:lnSpc>
                          <a:spcPts val="4585"/>
                        </a:lnSpc>
                        <a:defRPr/>
                      </a:pPr>
                      <a:r>
                        <a:rPr lang="en-US" sz="3500">
                          <a:solidFill>
                            <a:srgbClr val="764A49"/>
                          </a:solidFill>
                          <a:latin typeface="Roboto Condensed Bold"/>
                        </a:rPr>
                        <a:t>Kết bài</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585"/>
                        </a:lnSpc>
                        <a:defRPr/>
                      </a:pPr>
                      <a:r>
                        <a:rPr lang="en-US" sz="3500">
                          <a:solidFill>
                            <a:srgbClr val="000000"/>
                          </a:solidFill>
                          <a:latin typeface="Roboto Condensed"/>
                        </a:rPr>
                        <a:t>Trình bày thành 1 đoạn hoàn chỉnh</a:t>
                      </a: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19050" cap="flat" cmpd="sng" algn="ctr">
                      <a:solidFill>
                        <a:srgbClr val="A37F61"/>
                      </a:solidFill>
                      <a:prstDash val="solid"/>
                      <a:round/>
                      <a:headEnd type="none" w="med" len="med"/>
                      <a:tailEnd type="none" w="med" len="med"/>
                    </a:lnL>
                    <a:lnR w="19050" cap="flat" cmpd="sng" algn="ctr">
                      <a:solidFill>
                        <a:srgbClr val="A37F61"/>
                      </a:solidFill>
                      <a:prstDash val="solid"/>
                      <a:round/>
                      <a:headEnd type="none" w="med" len="med"/>
                      <a:tailEnd type="none" w="med" len="med"/>
                    </a:lnR>
                    <a:lnT w="19050" cap="flat" cmpd="sng" algn="ctr">
                      <a:solidFill>
                        <a:srgbClr val="A37F61"/>
                      </a:solidFill>
                      <a:prstDash val="solid"/>
                      <a:round/>
                      <a:headEnd type="none" w="med" len="med"/>
                      <a:tailEnd type="none" w="med" len="med"/>
                    </a:lnT>
                    <a:lnB w="19050" cap="flat" cmpd="sng" algn="ctr">
                      <a:solidFill>
                        <a:srgbClr val="A37F6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 name="Group 5"/>
          <p:cNvGrpSpPr/>
          <p:nvPr/>
        </p:nvGrpSpPr>
        <p:grpSpPr>
          <a:xfrm rot="-516261">
            <a:off x="12007741" y="8401955"/>
            <a:ext cx="8282105" cy="4130700"/>
            <a:chOff x="0" y="0"/>
            <a:chExt cx="11042807" cy="5507600"/>
          </a:xfrm>
        </p:grpSpPr>
        <p:sp>
          <p:nvSpPr>
            <p:cNvPr id="6" name="Freeform 6"/>
            <p:cNvSpPr/>
            <p:nvPr/>
          </p:nvSpPr>
          <p:spPr>
            <a:xfrm>
              <a:off x="0" y="0"/>
              <a:ext cx="11042777" cy="5507609"/>
            </a:xfrm>
            <a:custGeom>
              <a:avLst/>
              <a:gdLst/>
              <a:ahLst/>
              <a:cxnLst/>
              <a:rect l="l" t="t" r="r" b="b"/>
              <a:pathLst>
                <a:path w="11042777" h="5507609">
                  <a:moveTo>
                    <a:pt x="0" y="0"/>
                  </a:moveTo>
                  <a:lnTo>
                    <a:pt x="11042777" y="0"/>
                  </a:lnTo>
                  <a:lnTo>
                    <a:pt x="11042777" y="5507609"/>
                  </a:lnTo>
                  <a:lnTo>
                    <a:pt x="0" y="5507609"/>
                  </a:lnTo>
                  <a:lnTo>
                    <a:pt x="0" y="0"/>
                  </a:lnTo>
                  <a:close/>
                </a:path>
              </a:pathLst>
            </a:custGeom>
            <a:blipFill>
              <a:blip r:embed="rId3"/>
              <a:stretch>
                <a:fillRect t="-125" b="-125"/>
              </a:stretch>
            </a:blipFill>
          </p:spPr>
          <p:txBody>
            <a:bodyPr/>
            <a:lstStyle/>
            <a:p>
              <a:endParaRPr lang="en-GB"/>
            </a:p>
          </p:txBody>
        </p:sp>
      </p:grpSp>
      <p:grpSp>
        <p:nvGrpSpPr>
          <p:cNvPr id="7" name="Group 7"/>
          <p:cNvGrpSpPr/>
          <p:nvPr/>
        </p:nvGrpSpPr>
        <p:grpSpPr>
          <a:xfrm rot="-1741484">
            <a:off x="15212051" y="7013330"/>
            <a:ext cx="3121307" cy="2877455"/>
            <a:chOff x="0" y="0"/>
            <a:chExt cx="4161743" cy="3836607"/>
          </a:xfrm>
        </p:grpSpPr>
        <p:sp>
          <p:nvSpPr>
            <p:cNvPr id="8" name="Freeform 8"/>
            <p:cNvSpPr/>
            <p:nvPr/>
          </p:nvSpPr>
          <p:spPr>
            <a:xfrm>
              <a:off x="0" y="0"/>
              <a:ext cx="4161790" cy="3836670"/>
            </a:xfrm>
            <a:custGeom>
              <a:avLst/>
              <a:gdLst/>
              <a:ahLst/>
              <a:cxnLst/>
              <a:rect l="l" t="t" r="r" b="b"/>
              <a:pathLst>
                <a:path w="4161790" h="3836670">
                  <a:moveTo>
                    <a:pt x="0" y="0"/>
                  </a:moveTo>
                  <a:lnTo>
                    <a:pt x="4161790" y="0"/>
                  </a:lnTo>
                  <a:lnTo>
                    <a:pt x="4161790" y="3836670"/>
                  </a:lnTo>
                  <a:lnTo>
                    <a:pt x="0" y="3836670"/>
                  </a:lnTo>
                  <a:lnTo>
                    <a:pt x="0" y="0"/>
                  </a:lnTo>
                  <a:close/>
                </a:path>
              </a:pathLst>
            </a:custGeom>
            <a:blipFill>
              <a:blip r:embed="rId4"/>
              <a:stretch>
                <a:fillRect l="-18" r="-17" b="1"/>
              </a:stretch>
            </a:blipFill>
          </p:spPr>
          <p:txBody>
            <a:bodyPr/>
            <a:lstStyle/>
            <a:p>
              <a:endParaRPr lang="en-GB"/>
            </a:p>
          </p:txBody>
        </p:sp>
      </p:grpSp>
      <p:grpSp>
        <p:nvGrpSpPr>
          <p:cNvPr id="9" name="Group 9"/>
          <p:cNvGrpSpPr/>
          <p:nvPr/>
        </p:nvGrpSpPr>
        <p:grpSpPr>
          <a:xfrm rot="-1079441">
            <a:off x="16679774" y="9229733"/>
            <a:ext cx="1514929" cy="843947"/>
            <a:chOff x="0" y="0"/>
            <a:chExt cx="2019905" cy="1125263"/>
          </a:xfrm>
        </p:grpSpPr>
        <p:sp>
          <p:nvSpPr>
            <p:cNvPr id="10" name="Freeform 10"/>
            <p:cNvSpPr/>
            <p:nvPr/>
          </p:nvSpPr>
          <p:spPr>
            <a:xfrm>
              <a:off x="0" y="0"/>
              <a:ext cx="2019935" cy="1125220"/>
            </a:xfrm>
            <a:custGeom>
              <a:avLst/>
              <a:gdLst/>
              <a:ahLst/>
              <a:cxnLst/>
              <a:rect l="l" t="t" r="r" b="b"/>
              <a:pathLst>
                <a:path w="2019935" h="1125220">
                  <a:moveTo>
                    <a:pt x="0" y="0"/>
                  </a:moveTo>
                  <a:lnTo>
                    <a:pt x="2019935" y="0"/>
                  </a:lnTo>
                  <a:lnTo>
                    <a:pt x="2019935" y="1125220"/>
                  </a:lnTo>
                  <a:lnTo>
                    <a:pt x="0" y="1125220"/>
                  </a:lnTo>
                  <a:lnTo>
                    <a:pt x="0" y="0"/>
                  </a:lnTo>
                  <a:close/>
                </a:path>
              </a:pathLst>
            </a:custGeom>
            <a:blipFill>
              <a:blip r:embed="rId5"/>
              <a:stretch>
                <a:fillRect t="-26" r="1" b="-29"/>
              </a:stretch>
            </a:blipFill>
          </p:spPr>
          <p:txBody>
            <a:bodyPr/>
            <a:lstStyle/>
            <a:p>
              <a:endParaRPr lang="en-GB"/>
            </a:p>
          </p:txBody>
        </p:sp>
      </p:grpSp>
      <p:sp>
        <p:nvSpPr>
          <p:cNvPr id="11" name="TextBox 11"/>
          <p:cNvSpPr txBox="1"/>
          <p:nvPr/>
        </p:nvSpPr>
        <p:spPr>
          <a:xfrm>
            <a:off x="421437" y="2496333"/>
            <a:ext cx="5142633" cy="523875"/>
          </a:xfrm>
          <a:prstGeom prst="rect">
            <a:avLst/>
          </a:prstGeom>
        </p:spPr>
        <p:txBody>
          <a:bodyPr lIns="0" tIns="0" rIns="0" bIns="0" rtlCol="0" anchor="t">
            <a:spAutoFit/>
          </a:bodyPr>
          <a:lstStyle/>
          <a:p>
            <a:pPr algn="ctr">
              <a:lnSpc>
                <a:spcPts val="4199"/>
              </a:lnSpc>
            </a:pPr>
            <a:r>
              <a:rPr lang="en-US" sz="3499">
                <a:solidFill>
                  <a:srgbClr val="FFFFFF"/>
                </a:solidFill>
                <a:latin typeface="Roboto Condensed Bold"/>
              </a:rPr>
              <a:t>2. Bảng kiểm tham khảo</a:t>
            </a:r>
          </a:p>
        </p:txBody>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D8C5"/>
        </a:solidFill>
        <a:effectLst/>
      </p:bgPr>
    </p:bg>
    <p:spTree>
      <p:nvGrpSpPr>
        <p:cNvPr id="1" name=""/>
        <p:cNvGrpSpPr/>
        <p:nvPr/>
      </p:nvGrpSpPr>
      <p:grpSpPr>
        <a:xfrm>
          <a:off x="0" y="0"/>
          <a:ext cx="0" cy="0"/>
          <a:chOff x="0" y="0"/>
          <a:chExt cx="0" cy="0"/>
        </a:xfrm>
      </p:grpSpPr>
      <p:grpSp>
        <p:nvGrpSpPr>
          <p:cNvPr id="2" name="Group 2"/>
          <p:cNvGrpSpPr/>
          <p:nvPr/>
        </p:nvGrpSpPr>
        <p:grpSpPr>
          <a:xfrm>
            <a:off x="443688" y="1803285"/>
            <a:ext cx="17461545" cy="8014497"/>
            <a:chOff x="0" y="0"/>
            <a:chExt cx="4598925" cy="2110814"/>
          </a:xfrm>
        </p:grpSpPr>
        <p:sp>
          <p:nvSpPr>
            <p:cNvPr id="3" name="Freeform 3"/>
            <p:cNvSpPr/>
            <p:nvPr/>
          </p:nvSpPr>
          <p:spPr>
            <a:xfrm>
              <a:off x="0" y="0"/>
              <a:ext cx="4598925" cy="2110814"/>
            </a:xfrm>
            <a:custGeom>
              <a:avLst/>
              <a:gdLst/>
              <a:ahLst/>
              <a:cxnLst/>
              <a:rect l="l" t="t" r="r" b="b"/>
              <a:pathLst>
                <a:path w="4598925" h="2110814">
                  <a:moveTo>
                    <a:pt x="22612" y="0"/>
                  </a:moveTo>
                  <a:lnTo>
                    <a:pt x="4576314" y="0"/>
                  </a:lnTo>
                  <a:cubicBezTo>
                    <a:pt x="4588802" y="0"/>
                    <a:pt x="4598925" y="10124"/>
                    <a:pt x="4598925" y="22612"/>
                  </a:cubicBezTo>
                  <a:lnTo>
                    <a:pt x="4598925" y="2088202"/>
                  </a:lnTo>
                  <a:cubicBezTo>
                    <a:pt x="4598925" y="2100690"/>
                    <a:pt x="4588802" y="2110814"/>
                    <a:pt x="4576314" y="2110814"/>
                  </a:cubicBezTo>
                  <a:lnTo>
                    <a:pt x="22612" y="2110814"/>
                  </a:lnTo>
                  <a:cubicBezTo>
                    <a:pt x="10124" y="2110814"/>
                    <a:pt x="0" y="2100690"/>
                    <a:pt x="0" y="2088202"/>
                  </a:cubicBezTo>
                  <a:lnTo>
                    <a:pt x="0" y="22612"/>
                  </a:lnTo>
                  <a:cubicBezTo>
                    <a:pt x="0" y="10124"/>
                    <a:pt x="10124" y="0"/>
                    <a:pt x="22612" y="0"/>
                  </a:cubicBezTo>
                  <a:close/>
                </a:path>
              </a:pathLst>
            </a:custGeom>
            <a:solidFill>
              <a:srgbClr val="FFFFFF"/>
            </a:solidFill>
          </p:spPr>
          <p:txBody>
            <a:bodyPr/>
            <a:lstStyle/>
            <a:p>
              <a:endParaRPr lang="en-GB"/>
            </a:p>
          </p:txBody>
        </p:sp>
        <p:sp>
          <p:nvSpPr>
            <p:cNvPr id="4" name="TextBox 4"/>
            <p:cNvSpPr txBox="1"/>
            <p:nvPr/>
          </p:nvSpPr>
          <p:spPr>
            <a:xfrm>
              <a:off x="0" y="-47625"/>
              <a:ext cx="4598925" cy="215843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29765" y="7691233"/>
            <a:ext cx="7543345" cy="3377882"/>
            <a:chOff x="0" y="0"/>
            <a:chExt cx="10057793" cy="4503843"/>
          </a:xfrm>
        </p:grpSpPr>
        <p:sp>
          <p:nvSpPr>
            <p:cNvPr id="6" name="Freeform 6"/>
            <p:cNvSpPr/>
            <p:nvPr/>
          </p:nvSpPr>
          <p:spPr>
            <a:xfrm>
              <a:off x="0" y="0"/>
              <a:ext cx="10057765" cy="4503928"/>
            </a:xfrm>
            <a:custGeom>
              <a:avLst/>
              <a:gdLst/>
              <a:ahLst/>
              <a:cxnLst/>
              <a:rect l="l" t="t" r="r" b="b"/>
              <a:pathLst>
                <a:path w="10057765" h="4503928">
                  <a:moveTo>
                    <a:pt x="9245600" y="4490847"/>
                  </a:moveTo>
                  <a:cubicBezTo>
                    <a:pt x="6085459" y="4474591"/>
                    <a:pt x="3288792" y="4500372"/>
                    <a:pt x="177546" y="4479544"/>
                  </a:cubicBezTo>
                  <a:cubicBezTo>
                    <a:pt x="0" y="4050411"/>
                    <a:pt x="162052" y="3060065"/>
                    <a:pt x="136398" y="2475992"/>
                  </a:cubicBezTo>
                  <a:cubicBezTo>
                    <a:pt x="279654" y="2335022"/>
                    <a:pt x="664464" y="2562987"/>
                    <a:pt x="835914" y="2532888"/>
                  </a:cubicBezTo>
                  <a:cubicBezTo>
                    <a:pt x="975360" y="2572512"/>
                    <a:pt x="1124458" y="2448433"/>
                    <a:pt x="1261364" y="2525014"/>
                  </a:cubicBezTo>
                  <a:cubicBezTo>
                    <a:pt x="1261745" y="2497963"/>
                    <a:pt x="1299845" y="2501265"/>
                    <a:pt x="1288415" y="2510663"/>
                  </a:cubicBezTo>
                  <a:cubicBezTo>
                    <a:pt x="1289050" y="2512568"/>
                    <a:pt x="1297178" y="2506980"/>
                    <a:pt x="1305687" y="2499614"/>
                  </a:cubicBezTo>
                  <a:cubicBezTo>
                    <a:pt x="1466215" y="2482596"/>
                    <a:pt x="1781302" y="2261108"/>
                    <a:pt x="2055876" y="2274697"/>
                  </a:cubicBezTo>
                  <a:cubicBezTo>
                    <a:pt x="2006981" y="2272792"/>
                    <a:pt x="2137918" y="2276983"/>
                    <a:pt x="2130171" y="2270633"/>
                  </a:cubicBezTo>
                  <a:cubicBezTo>
                    <a:pt x="2439289" y="2225802"/>
                    <a:pt x="2698750" y="2236978"/>
                    <a:pt x="3112135" y="2029714"/>
                  </a:cubicBezTo>
                  <a:cubicBezTo>
                    <a:pt x="3319780" y="2066290"/>
                    <a:pt x="3666490" y="1996186"/>
                    <a:pt x="3970147" y="1917065"/>
                  </a:cubicBezTo>
                  <a:cubicBezTo>
                    <a:pt x="4261866" y="1850263"/>
                    <a:pt x="4617974" y="1901190"/>
                    <a:pt x="4916424" y="1691767"/>
                  </a:cubicBezTo>
                  <a:cubicBezTo>
                    <a:pt x="5260467" y="1669796"/>
                    <a:pt x="5614670" y="1586738"/>
                    <a:pt x="5933440" y="1499616"/>
                  </a:cubicBezTo>
                  <a:cubicBezTo>
                    <a:pt x="5960110" y="1511300"/>
                    <a:pt x="6147562" y="1537335"/>
                    <a:pt x="6236335" y="1492123"/>
                  </a:cubicBezTo>
                  <a:cubicBezTo>
                    <a:pt x="6330061" y="1459611"/>
                    <a:pt x="6382639" y="1515872"/>
                    <a:pt x="6505829" y="1450340"/>
                  </a:cubicBezTo>
                  <a:cubicBezTo>
                    <a:pt x="6550025" y="1488440"/>
                    <a:pt x="6730873" y="1422527"/>
                    <a:pt x="6760972" y="1440180"/>
                  </a:cubicBezTo>
                  <a:cubicBezTo>
                    <a:pt x="7010400" y="1413383"/>
                    <a:pt x="7393432" y="1395349"/>
                    <a:pt x="7732903" y="1231392"/>
                  </a:cubicBezTo>
                  <a:cubicBezTo>
                    <a:pt x="7889621" y="1236980"/>
                    <a:pt x="8315071" y="1279525"/>
                    <a:pt x="8586851" y="1142746"/>
                  </a:cubicBezTo>
                  <a:cubicBezTo>
                    <a:pt x="10057765" y="1228979"/>
                    <a:pt x="9594977" y="0"/>
                    <a:pt x="9663811" y="4038219"/>
                  </a:cubicBezTo>
                  <a:cubicBezTo>
                    <a:pt x="9626219" y="4492625"/>
                    <a:pt x="9856343" y="4503928"/>
                    <a:pt x="9245600" y="4490847"/>
                  </a:cubicBezTo>
                  <a:close/>
                </a:path>
              </a:pathLst>
            </a:custGeom>
            <a:blipFill>
              <a:blip r:embed="rId2"/>
              <a:stretch>
                <a:fillRect l="-972" t="-61555" r="-3927" b="-32050"/>
              </a:stretch>
            </a:blipFill>
          </p:spPr>
          <p:txBody>
            <a:bodyPr/>
            <a:lstStyle/>
            <a:p>
              <a:endParaRPr lang="en-GB"/>
            </a:p>
          </p:txBody>
        </p:sp>
      </p:grpSp>
      <p:grpSp>
        <p:nvGrpSpPr>
          <p:cNvPr id="7" name="Group 7"/>
          <p:cNvGrpSpPr/>
          <p:nvPr/>
        </p:nvGrpSpPr>
        <p:grpSpPr>
          <a:xfrm rot="-633175">
            <a:off x="-2672919" y="-455715"/>
            <a:ext cx="7362656" cy="1224042"/>
            <a:chOff x="0" y="0"/>
            <a:chExt cx="9816875" cy="1632056"/>
          </a:xfrm>
        </p:grpSpPr>
        <p:sp>
          <p:nvSpPr>
            <p:cNvPr id="8" name="Freeform 8"/>
            <p:cNvSpPr/>
            <p:nvPr/>
          </p:nvSpPr>
          <p:spPr>
            <a:xfrm>
              <a:off x="0" y="0"/>
              <a:ext cx="9816846" cy="1632077"/>
            </a:xfrm>
            <a:custGeom>
              <a:avLst/>
              <a:gdLst/>
              <a:ahLst/>
              <a:cxnLst/>
              <a:rect l="l" t="t" r="r" b="b"/>
              <a:pathLst>
                <a:path w="9816846" h="1632077">
                  <a:moveTo>
                    <a:pt x="0" y="0"/>
                  </a:moveTo>
                  <a:lnTo>
                    <a:pt x="9816846" y="0"/>
                  </a:lnTo>
                  <a:lnTo>
                    <a:pt x="9816846" y="1632077"/>
                  </a:lnTo>
                  <a:lnTo>
                    <a:pt x="0" y="1632077"/>
                  </a:lnTo>
                  <a:lnTo>
                    <a:pt x="0" y="0"/>
                  </a:lnTo>
                  <a:close/>
                </a:path>
              </a:pathLst>
            </a:custGeom>
            <a:blipFill>
              <a:blip r:embed="rId3"/>
              <a:stretch>
                <a:fillRect t="-125" b="-124"/>
              </a:stretch>
            </a:blipFill>
          </p:spPr>
          <p:txBody>
            <a:bodyPr/>
            <a:lstStyle/>
            <a:p>
              <a:endParaRPr lang="en-GB"/>
            </a:p>
          </p:txBody>
        </p:sp>
      </p:grpSp>
      <p:grpSp>
        <p:nvGrpSpPr>
          <p:cNvPr id="9" name="Group 9"/>
          <p:cNvGrpSpPr/>
          <p:nvPr/>
        </p:nvGrpSpPr>
        <p:grpSpPr>
          <a:xfrm>
            <a:off x="-1487600" y="6914031"/>
            <a:ext cx="3862576" cy="1737316"/>
            <a:chOff x="0" y="0"/>
            <a:chExt cx="5150101" cy="2316421"/>
          </a:xfrm>
        </p:grpSpPr>
        <p:sp>
          <p:nvSpPr>
            <p:cNvPr id="10" name="Freeform 10"/>
            <p:cNvSpPr/>
            <p:nvPr/>
          </p:nvSpPr>
          <p:spPr>
            <a:xfrm>
              <a:off x="0" y="0"/>
              <a:ext cx="5150104" cy="2316480"/>
            </a:xfrm>
            <a:custGeom>
              <a:avLst/>
              <a:gdLst/>
              <a:ahLst/>
              <a:cxnLst/>
              <a:rect l="l" t="t" r="r" b="b"/>
              <a:pathLst>
                <a:path w="5150104" h="2316480">
                  <a:moveTo>
                    <a:pt x="0" y="0"/>
                  </a:moveTo>
                  <a:lnTo>
                    <a:pt x="5150104" y="0"/>
                  </a:lnTo>
                  <a:lnTo>
                    <a:pt x="5150104" y="2316480"/>
                  </a:lnTo>
                  <a:lnTo>
                    <a:pt x="0" y="2316480"/>
                  </a:lnTo>
                  <a:lnTo>
                    <a:pt x="0" y="0"/>
                  </a:lnTo>
                  <a:close/>
                </a:path>
              </a:pathLst>
            </a:custGeom>
            <a:blipFill>
              <a:blip r:embed="rId4"/>
              <a:stretch>
                <a:fillRect b="2"/>
              </a:stretch>
            </a:blipFill>
          </p:spPr>
          <p:txBody>
            <a:bodyPr/>
            <a:lstStyle/>
            <a:p>
              <a:endParaRPr lang="en-GB"/>
            </a:p>
          </p:txBody>
        </p:sp>
      </p:grpSp>
      <p:grpSp>
        <p:nvGrpSpPr>
          <p:cNvPr id="11" name="Group 11"/>
          <p:cNvGrpSpPr/>
          <p:nvPr/>
        </p:nvGrpSpPr>
        <p:grpSpPr>
          <a:xfrm rot="-277030">
            <a:off x="16003926" y="307918"/>
            <a:ext cx="2004049" cy="2248582"/>
            <a:chOff x="0" y="0"/>
            <a:chExt cx="2672065" cy="2998109"/>
          </a:xfrm>
        </p:grpSpPr>
        <p:sp>
          <p:nvSpPr>
            <p:cNvPr id="12" name="Freeform 12"/>
            <p:cNvSpPr/>
            <p:nvPr/>
          </p:nvSpPr>
          <p:spPr>
            <a:xfrm>
              <a:off x="0" y="0"/>
              <a:ext cx="2672080" cy="2998089"/>
            </a:xfrm>
            <a:custGeom>
              <a:avLst/>
              <a:gdLst/>
              <a:ahLst/>
              <a:cxnLst/>
              <a:rect l="l" t="t" r="r" b="b"/>
              <a:pathLst>
                <a:path w="2672080" h="2998089">
                  <a:moveTo>
                    <a:pt x="0" y="0"/>
                  </a:moveTo>
                  <a:lnTo>
                    <a:pt x="2672080" y="0"/>
                  </a:lnTo>
                  <a:lnTo>
                    <a:pt x="2672080" y="2998089"/>
                  </a:lnTo>
                  <a:lnTo>
                    <a:pt x="0" y="2998089"/>
                  </a:lnTo>
                  <a:lnTo>
                    <a:pt x="0" y="0"/>
                  </a:lnTo>
                  <a:close/>
                </a:path>
              </a:pathLst>
            </a:custGeom>
            <a:blipFill>
              <a:blip r:embed="rId5"/>
              <a:stretch>
                <a:fillRect b="-1"/>
              </a:stretch>
            </a:blipFill>
          </p:spPr>
          <p:txBody>
            <a:bodyPr/>
            <a:lstStyle/>
            <a:p>
              <a:endParaRPr lang="en-GB"/>
            </a:p>
          </p:txBody>
        </p:sp>
      </p:grpSp>
      <p:grpSp>
        <p:nvGrpSpPr>
          <p:cNvPr id="13" name="Group 13"/>
          <p:cNvGrpSpPr/>
          <p:nvPr/>
        </p:nvGrpSpPr>
        <p:grpSpPr>
          <a:xfrm rot="-1079441">
            <a:off x="16773839" y="1978558"/>
            <a:ext cx="1244730" cy="693423"/>
            <a:chOff x="0" y="0"/>
            <a:chExt cx="1659640" cy="924564"/>
          </a:xfrm>
        </p:grpSpPr>
        <p:sp>
          <p:nvSpPr>
            <p:cNvPr id="14" name="Freeform 14"/>
            <p:cNvSpPr/>
            <p:nvPr/>
          </p:nvSpPr>
          <p:spPr>
            <a:xfrm>
              <a:off x="0" y="0"/>
              <a:ext cx="1659636" cy="924560"/>
            </a:xfrm>
            <a:custGeom>
              <a:avLst/>
              <a:gdLst/>
              <a:ahLst/>
              <a:cxnLst/>
              <a:rect l="l" t="t" r="r" b="b"/>
              <a:pathLst>
                <a:path w="1659636" h="924560">
                  <a:moveTo>
                    <a:pt x="0" y="0"/>
                  </a:moveTo>
                  <a:lnTo>
                    <a:pt x="1659636" y="0"/>
                  </a:lnTo>
                  <a:lnTo>
                    <a:pt x="1659636" y="924560"/>
                  </a:lnTo>
                  <a:lnTo>
                    <a:pt x="0" y="924560"/>
                  </a:lnTo>
                  <a:lnTo>
                    <a:pt x="0" y="0"/>
                  </a:lnTo>
                  <a:close/>
                </a:path>
              </a:pathLst>
            </a:custGeom>
            <a:blipFill>
              <a:blip r:embed="rId6"/>
              <a:stretch>
                <a:fillRect t="-26" b="-26"/>
              </a:stretch>
            </a:blipFill>
          </p:spPr>
          <p:txBody>
            <a:bodyPr/>
            <a:lstStyle/>
            <a:p>
              <a:endParaRPr lang="en-GB"/>
            </a:p>
          </p:txBody>
        </p:sp>
      </p:grpSp>
      <p:sp>
        <p:nvSpPr>
          <p:cNvPr id="15" name="TextBox 15"/>
          <p:cNvSpPr txBox="1"/>
          <p:nvPr/>
        </p:nvSpPr>
        <p:spPr>
          <a:xfrm>
            <a:off x="5179392" y="3208805"/>
            <a:ext cx="12216812" cy="5953126"/>
          </a:xfrm>
          <a:prstGeom prst="rect">
            <a:avLst/>
          </a:prstGeom>
        </p:spPr>
        <p:txBody>
          <a:bodyPr lIns="0" tIns="0" rIns="0" bIns="0" rtlCol="0" anchor="t">
            <a:spAutoFit/>
          </a:bodyPr>
          <a:lstStyle/>
          <a:p>
            <a:pPr marL="712472" lvl="1" indent="-356236" algn="just">
              <a:lnSpc>
                <a:spcPts val="3960"/>
              </a:lnSpc>
              <a:buFont typeface="Arial"/>
              <a:buChar char="•"/>
            </a:pPr>
            <a:r>
              <a:rPr lang="en-US" sz="3300">
                <a:solidFill>
                  <a:srgbClr val="764A49"/>
                </a:solidFill>
                <a:latin typeface="Roboto Condensed"/>
              </a:rPr>
              <a:t>Phần thân bài gồm những đoạn nào và trình bày những nội dung gì?</a:t>
            </a:r>
          </a:p>
          <a:p>
            <a:pPr marL="712472" lvl="1" indent="-356236" algn="just">
              <a:lnSpc>
                <a:spcPts val="3960"/>
              </a:lnSpc>
              <a:buFont typeface="Arial"/>
              <a:buChar char="•"/>
            </a:pPr>
            <a:r>
              <a:rPr lang="en-US" sz="3300">
                <a:solidFill>
                  <a:srgbClr val="764A49"/>
                </a:solidFill>
                <a:latin typeface="Roboto Condensed"/>
              </a:rPr>
              <a:t>Xác định các câu văn mang luận điểm của từng đoạn</a:t>
            </a:r>
          </a:p>
          <a:p>
            <a:pPr marL="712472" lvl="1" indent="-356236" algn="just">
              <a:lnSpc>
                <a:spcPts val="3960"/>
              </a:lnSpc>
              <a:buFont typeface="Arial"/>
              <a:buChar char="•"/>
            </a:pPr>
            <a:r>
              <a:rPr lang="en-US" sz="3300">
                <a:solidFill>
                  <a:srgbClr val="764A49"/>
                </a:solidFill>
                <a:latin typeface="Roboto Condensed"/>
              </a:rPr>
              <a:t>Người viết đã cụ thể hóa các luận điểm bằng các dẫn chứng nào?</a:t>
            </a:r>
          </a:p>
          <a:p>
            <a:pPr marL="712472" lvl="1" indent="-356236" algn="just">
              <a:lnSpc>
                <a:spcPts val="3960"/>
              </a:lnSpc>
              <a:buFont typeface="Arial"/>
              <a:buChar char="•"/>
            </a:pPr>
            <a:r>
              <a:rPr lang="en-US" sz="3300">
                <a:solidFill>
                  <a:srgbClr val="764A49"/>
                </a:solidFill>
                <a:latin typeface="Roboto Condensed"/>
              </a:rPr>
              <a:t>Liệt kê những câu văn có tác dụng bình luận dẫn chứng mà người viết đã sử dụng.</a:t>
            </a:r>
          </a:p>
          <a:p>
            <a:pPr marL="712472" lvl="1" indent="-356236" algn="just">
              <a:lnSpc>
                <a:spcPts val="3960"/>
              </a:lnSpc>
              <a:buFont typeface="Arial"/>
              <a:buChar char="•"/>
            </a:pPr>
            <a:r>
              <a:rPr lang="en-US" sz="3300">
                <a:solidFill>
                  <a:srgbClr val="764A49"/>
                </a:solidFill>
                <a:latin typeface="Roboto Condensed"/>
              </a:rPr>
              <a:t>Những câu văn bình dẫn chứng thường xuất hiện các từ ngữ/ cụm từ…. như thế nào?</a:t>
            </a:r>
          </a:p>
          <a:p>
            <a:pPr marL="712472" lvl="1" indent="-356236" algn="just">
              <a:lnSpc>
                <a:spcPts val="3960"/>
              </a:lnSpc>
              <a:buFont typeface="Arial"/>
              <a:buChar char="•"/>
            </a:pPr>
            <a:r>
              <a:rPr lang="en-US" sz="3300">
                <a:solidFill>
                  <a:srgbClr val="764A49"/>
                </a:solidFill>
                <a:latin typeface="Roboto Condensed"/>
              </a:rPr>
              <a:t>Người viết đã đề cập đến những đặc sắc nghệ thuật nào của thể thơ STLB góp phần thể hiện chủ đề của văn bản?</a:t>
            </a:r>
          </a:p>
          <a:p>
            <a:pPr marL="712472" lvl="1" indent="-356236" algn="just">
              <a:lnSpc>
                <a:spcPts val="3960"/>
              </a:lnSpc>
              <a:buFont typeface="Arial"/>
              <a:buChar char="•"/>
            </a:pPr>
            <a:r>
              <a:rPr lang="en-US" sz="3300">
                <a:solidFill>
                  <a:srgbClr val="764A49"/>
                </a:solidFill>
                <a:latin typeface="Roboto Condensed"/>
              </a:rPr>
              <a:t>Khi phân tích, người viết đã so sánh, liên hệ với tác phẩm nào khác? Ý nghĩa của sự liên hệ đó là gì?</a:t>
            </a:r>
          </a:p>
          <a:p>
            <a:pPr marL="712472" lvl="1" indent="-356236" algn="just">
              <a:lnSpc>
                <a:spcPts val="3960"/>
              </a:lnSpc>
              <a:buFont typeface="Arial"/>
              <a:buChar char="•"/>
            </a:pPr>
            <a:r>
              <a:rPr lang="en-US" sz="3300">
                <a:solidFill>
                  <a:srgbClr val="764A49"/>
                </a:solidFill>
                <a:latin typeface="Roboto Condensed"/>
              </a:rPr>
              <a:t>Nội dung kết bài là gì?</a:t>
            </a:r>
          </a:p>
        </p:txBody>
      </p:sp>
      <p:grpSp>
        <p:nvGrpSpPr>
          <p:cNvPr id="16" name="Group 16"/>
          <p:cNvGrpSpPr/>
          <p:nvPr/>
        </p:nvGrpSpPr>
        <p:grpSpPr>
          <a:xfrm>
            <a:off x="527676" y="5456831"/>
            <a:ext cx="4651716" cy="46517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B72D"/>
            </a:solidFill>
          </p:spPr>
          <p:txBody>
            <a:bodyPr/>
            <a:lstStyle/>
            <a:p>
              <a:endParaRPr lang="en-GB"/>
            </a:p>
          </p:txBody>
        </p:sp>
        <p:sp>
          <p:nvSpPr>
            <p:cNvPr id="18" name="TextBox 18"/>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443688" y="578159"/>
            <a:ext cx="17461545" cy="854050"/>
          </a:xfrm>
          <a:prstGeom prst="rect">
            <a:avLst/>
          </a:prstGeom>
        </p:spPr>
        <p:txBody>
          <a:bodyPr lIns="0" tIns="0" rIns="0" bIns="0" rtlCol="0" anchor="t">
            <a:spAutoFit/>
          </a:bodyPr>
          <a:lstStyle/>
          <a:p>
            <a:pPr algn="ctr">
              <a:lnSpc>
                <a:spcPts val="6998"/>
              </a:lnSpc>
            </a:pPr>
            <a:r>
              <a:rPr lang="en-US" sz="4999">
                <a:solidFill>
                  <a:srgbClr val="70422C"/>
                </a:solidFill>
                <a:latin typeface="Fraunces Bold"/>
              </a:rPr>
              <a:t>II. PHÂN TÍCH MẪU</a:t>
            </a:r>
          </a:p>
        </p:txBody>
      </p:sp>
      <p:sp>
        <p:nvSpPr>
          <p:cNvPr id="20" name="TextBox 20"/>
          <p:cNvSpPr txBox="1"/>
          <p:nvPr/>
        </p:nvSpPr>
        <p:spPr>
          <a:xfrm>
            <a:off x="1008409" y="2076594"/>
            <a:ext cx="15020207" cy="1085850"/>
          </a:xfrm>
          <a:prstGeom prst="rect">
            <a:avLst/>
          </a:prstGeom>
        </p:spPr>
        <p:txBody>
          <a:bodyPr lIns="0" tIns="0" rIns="0" bIns="0" rtlCol="0" anchor="t">
            <a:spAutoFit/>
          </a:bodyPr>
          <a:lstStyle/>
          <a:p>
            <a:pPr algn="just">
              <a:lnSpc>
                <a:spcPts val="4200"/>
              </a:lnSpc>
            </a:pPr>
            <a:r>
              <a:rPr lang="en-US" sz="3500">
                <a:solidFill>
                  <a:srgbClr val="764A49"/>
                </a:solidFill>
                <a:latin typeface="Roboto Condensed Bold"/>
              </a:rPr>
              <a:t>Yêu cầu:</a:t>
            </a:r>
            <a:r>
              <a:rPr lang="en-US" sz="3500">
                <a:solidFill>
                  <a:srgbClr val="764A49"/>
                </a:solidFill>
                <a:latin typeface="Roboto Condensed"/>
              </a:rPr>
              <a:t> Đọc bài </a:t>
            </a:r>
            <a:r>
              <a:rPr lang="en-US" sz="3500">
                <a:solidFill>
                  <a:srgbClr val="764A49"/>
                </a:solidFill>
                <a:latin typeface="Roboto Condensed Italics"/>
              </a:rPr>
              <a:t>Hồn tôi vang tiếng trống trường </a:t>
            </a:r>
            <a:r>
              <a:rPr lang="en-US" sz="3500">
                <a:solidFill>
                  <a:srgbClr val="764A49"/>
                </a:solidFill>
                <a:latin typeface="Roboto Condensed"/>
              </a:rPr>
              <a:t>và quan sát văn bản mẫu, trả lời các thẻ câu hỏi theo dõi:</a:t>
            </a:r>
          </a:p>
        </p:txBody>
      </p:sp>
      <p:sp>
        <p:nvSpPr>
          <p:cNvPr id="21" name="TextBox 21"/>
          <p:cNvSpPr txBox="1"/>
          <p:nvPr/>
        </p:nvSpPr>
        <p:spPr>
          <a:xfrm>
            <a:off x="443688" y="3704106"/>
            <a:ext cx="4622571" cy="2486025"/>
          </a:xfrm>
          <a:prstGeom prst="rect">
            <a:avLst/>
          </a:prstGeom>
        </p:spPr>
        <p:txBody>
          <a:bodyPr lIns="0" tIns="0" rIns="0" bIns="0" rtlCol="0" anchor="t">
            <a:spAutoFit/>
          </a:bodyPr>
          <a:lstStyle/>
          <a:p>
            <a:pPr marL="712472" lvl="1" indent="-356236" algn="just">
              <a:lnSpc>
                <a:spcPts val="3960"/>
              </a:lnSpc>
              <a:buFont typeface="Arial"/>
              <a:buChar char="•"/>
            </a:pPr>
            <a:r>
              <a:rPr lang="en-US" sz="3300">
                <a:solidFill>
                  <a:srgbClr val="764A49"/>
                </a:solidFill>
                <a:latin typeface="Roboto Condensed"/>
              </a:rPr>
              <a:t>Tác giả có mục đích gì khi viết văn bản này?</a:t>
            </a:r>
          </a:p>
          <a:p>
            <a:pPr marL="712472" lvl="1" indent="-356236" algn="just">
              <a:lnSpc>
                <a:spcPts val="3960"/>
              </a:lnSpc>
              <a:buFont typeface="Arial"/>
              <a:buChar char="•"/>
            </a:pPr>
            <a:r>
              <a:rPr lang="en-US" sz="3300">
                <a:solidFill>
                  <a:srgbClr val="764A49"/>
                </a:solidFill>
                <a:latin typeface="Roboto Condensed"/>
              </a:rPr>
              <a:t>Nội dung của mở bài là gì?</a:t>
            </a:r>
          </a:p>
          <a:p>
            <a:pPr algn="just">
              <a:lnSpc>
                <a:spcPts val="3960"/>
              </a:lnSpc>
            </a:pPr>
            <a:endParaRPr lang="en-US" sz="3300">
              <a:solidFill>
                <a:srgbClr val="764A49"/>
              </a:solidFill>
              <a:latin typeface="Roboto Condensed"/>
            </a:endParaRPr>
          </a:p>
        </p:txBody>
      </p:sp>
      <p:sp>
        <p:nvSpPr>
          <p:cNvPr id="22" name="TextBox 22"/>
          <p:cNvSpPr txBox="1"/>
          <p:nvPr/>
        </p:nvSpPr>
        <p:spPr>
          <a:xfrm>
            <a:off x="1369466" y="6938758"/>
            <a:ext cx="4622571" cy="1495425"/>
          </a:xfrm>
          <a:prstGeom prst="rect">
            <a:avLst/>
          </a:prstGeom>
        </p:spPr>
        <p:txBody>
          <a:bodyPr lIns="0" tIns="0" rIns="0" bIns="0" rtlCol="0" anchor="t">
            <a:spAutoFit/>
          </a:bodyPr>
          <a:lstStyle/>
          <a:p>
            <a:pPr marL="712472" lvl="1" indent="-356236" algn="just">
              <a:lnSpc>
                <a:spcPts val="3960"/>
              </a:lnSpc>
              <a:buFont typeface="Arial"/>
              <a:buChar char="•"/>
            </a:pPr>
            <a:r>
              <a:rPr lang="en-US" sz="3300">
                <a:solidFill>
                  <a:srgbClr val="764A49"/>
                </a:solidFill>
                <a:latin typeface="Roboto Condensed"/>
              </a:rPr>
              <a:t>THINK: 3 '</a:t>
            </a:r>
          </a:p>
          <a:p>
            <a:pPr marL="712472" lvl="1" indent="-356236" algn="just">
              <a:lnSpc>
                <a:spcPts val="3960"/>
              </a:lnSpc>
              <a:buFont typeface="Arial"/>
              <a:buChar char="•"/>
            </a:pPr>
            <a:r>
              <a:rPr lang="en-US" sz="3300">
                <a:solidFill>
                  <a:srgbClr val="764A49"/>
                </a:solidFill>
                <a:latin typeface="Roboto Condensed"/>
              </a:rPr>
              <a:t>PAIR: 2 '</a:t>
            </a:r>
          </a:p>
          <a:p>
            <a:pPr marL="712472" lvl="1" indent="-356236" algn="just">
              <a:lnSpc>
                <a:spcPts val="3960"/>
              </a:lnSpc>
              <a:buFont typeface="Arial"/>
              <a:buChar char="•"/>
            </a:pPr>
            <a:r>
              <a:rPr lang="en-US" sz="3300">
                <a:solidFill>
                  <a:srgbClr val="764A49"/>
                </a:solidFill>
                <a:latin typeface="Roboto Condensed"/>
              </a:rPr>
              <a:t>SHARE: 5'</a:t>
            </a:r>
          </a:p>
        </p:txBody>
      </p:sp>
    </p:spTree>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2244</Words>
  <Application>Microsoft Macintosh PowerPoint</Application>
  <PresentationFormat>Custom</PresentationFormat>
  <Paragraphs>191</Paragraphs>
  <Slides>22</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#9Slide05 Fourth Medium</vt:lpstr>
      <vt:lpstr>#9Slide07 SVNUT Triumph Press</vt:lpstr>
      <vt:lpstr>Fraunces Bold</vt:lpstr>
      <vt:lpstr>#9Slide07 SVNRevolution</vt:lpstr>
      <vt:lpstr>Roboto Condensed</vt:lpstr>
      <vt:lpstr>Roboto Condensed Bold Italics</vt:lpstr>
      <vt:lpstr>Fraunces Italics</vt:lpstr>
      <vt:lpstr>Roboto Condensed Italics</vt:lpstr>
      <vt:lpstr>#9Slide07 Crocante</vt:lpstr>
      <vt:lpstr>Calibri</vt:lpstr>
      <vt:lpstr>Roboto Condensed Bold</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9KN_B2_Viết.pptx</dc:title>
  <cp:lastModifiedBy>Vy Lê</cp:lastModifiedBy>
  <cp:revision>4</cp:revision>
  <dcterms:created xsi:type="dcterms:W3CDTF">2006-08-16T00:00:00Z</dcterms:created>
  <dcterms:modified xsi:type="dcterms:W3CDTF">2025-05-11T06:56:04Z</dcterms:modified>
  <dc:identifier>DAGIQNfgZOo</dc:identifier>
</cp:coreProperties>
</file>