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6" r:id="rId11"/>
    <p:sldId id="286" r:id="rId12"/>
    <p:sldId id="267" r:id="rId13"/>
    <p:sldId id="287" r:id="rId14"/>
    <p:sldId id="268" r:id="rId15"/>
    <p:sldId id="269" r:id="rId16"/>
    <p:sldId id="288"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18288000" cy="10287000"/>
  <p:notesSz cx="6858000" cy="9144000"/>
  <p:embeddedFontLst>
    <p:embeddedFont>
      <p:font typeface="#9Slide05 Fourth Medium" pitchFamily="2" charset="77"/>
      <p:regular r:id="rId35"/>
      <p:bold r:id="rId36"/>
    </p:embeddedFont>
    <p:embeddedFont>
      <p:font typeface="#9Slide07 SVNUT Triumph Press" pitchFamily="2" charset="77"/>
      <p:bold r:id="rId37"/>
      <p:italic r:id="rId38"/>
      <p:boldItalic r:id="rId39"/>
    </p:embeddedFont>
    <p:embeddedFont>
      <p:font typeface="Fraunces Bold" pitchFamily="2" charset="77"/>
      <p:regular r:id="rId40"/>
      <p:bold r:id="rId41"/>
    </p:embeddedFont>
    <p:embeddedFont>
      <p:font typeface="Fraunces Bold Italics" pitchFamily="2" charset="0"/>
      <p:regular r:id="rId42"/>
      <p:bold r:id="rId43"/>
      <p:italic r:id="rId44"/>
      <p:boldItalic r:id="rId45"/>
    </p:embeddedFont>
    <p:embeddedFont>
      <p:font typeface="Roboto Condensed" panose="020F0502020204030204" pitchFamily="34" charset="0"/>
      <p:regular r:id="rId46"/>
      <p:bold r:id="rId47"/>
      <p:italic r:id="rId48"/>
      <p:boldItalic r:id="rId49"/>
    </p:embeddedFont>
    <p:embeddedFont>
      <p:font typeface="Roboto Condensed Bold" panose="02000000000000000000" pitchFamily="2" charset="0"/>
      <p:regular r:id="rId50"/>
      <p:bold r:id="rId51"/>
    </p:embeddedFont>
    <p:embeddedFont>
      <p:font typeface="Roboto Condensed Bold Italics" panose="02000000000000000000" pitchFamily="2" charset="0"/>
      <p:regular r:id="rId52"/>
      <p:bold r:id="rId53"/>
      <p:italic r:id="rId54"/>
      <p:boldItalic r:id="rId55"/>
    </p:embeddedFont>
    <p:embeddedFont>
      <p:font typeface="Roboto Condensed Italics" panose="02000000000000000000" pitchFamily="2"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589" autoAdjust="0"/>
  </p:normalViewPr>
  <p:slideViewPr>
    <p:cSldViewPr>
      <p:cViewPr varScale="1">
        <p:scale>
          <a:sx n="70" d="100"/>
          <a:sy n="70" d="100"/>
        </p:scale>
        <p:origin x="1024"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79739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2440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32184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4.jpe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28.gif"/></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sv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4.jpe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28.gif"/></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a:off x="613200" y="407670"/>
            <a:ext cx="17076402" cy="9982200"/>
          </a:xfrm>
          <a:custGeom>
            <a:avLst/>
            <a:gdLst/>
            <a:ahLst/>
            <a:cxnLst/>
            <a:rect l="l" t="t" r="r" b="b"/>
            <a:pathLst>
              <a:path w="17076402" h="9982200">
                <a:moveTo>
                  <a:pt x="0" y="0"/>
                </a:moveTo>
                <a:lnTo>
                  <a:pt x="17076402" y="0"/>
                </a:lnTo>
                <a:lnTo>
                  <a:pt x="17076402" y="9982200"/>
                </a:lnTo>
                <a:lnTo>
                  <a:pt x="0" y="9982200"/>
                </a:lnTo>
                <a:lnTo>
                  <a:pt x="0" y="0"/>
                </a:lnTo>
                <a:close/>
              </a:path>
            </a:pathLst>
          </a:custGeom>
          <a:blipFill>
            <a:blip r:embed="rId3"/>
            <a:stretch>
              <a:fillRect t="-6499" b="-6499"/>
            </a:stretch>
          </a:blipFill>
        </p:spPr>
        <p:txBody>
          <a:bodyPr/>
          <a:lstStyle/>
          <a:p>
            <a:endParaRPr lang="en-GB"/>
          </a:p>
        </p:txBody>
      </p:sp>
      <p:sp>
        <p:nvSpPr>
          <p:cNvPr id="3" name="Freeform 3"/>
          <p:cNvSpPr/>
          <p:nvPr/>
        </p:nvSpPr>
        <p:spPr>
          <a:xfrm rot="-2700000" flipH="1">
            <a:off x="12005576" y="-2882626"/>
            <a:ext cx="7875646" cy="6758146"/>
          </a:xfrm>
          <a:custGeom>
            <a:avLst/>
            <a:gdLst/>
            <a:ahLst/>
            <a:cxnLst/>
            <a:rect l="l" t="t" r="r" b="b"/>
            <a:pathLst>
              <a:path w="7875646" h="6758146">
                <a:moveTo>
                  <a:pt x="7875646" y="0"/>
                </a:moveTo>
                <a:lnTo>
                  <a:pt x="0" y="0"/>
                </a:lnTo>
                <a:lnTo>
                  <a:pt x="0" y="6758146"/>
                </a:lnTo>
                <a:lnTo>
                  <a:pt x="7875646" y="6758146"/>
                </a:lnTo>
                <a:lnTo>
                  <a:pt x="7875646" y="0"/>
                </a:lnTo>
                <a:close/>
              </a:path>
            </a:pathLst>
          </a:custGeom>
          <a:blipFill>
            <a:blip r:embed="rId4"/>
            <a:stretch>
              <a:fillRect/>
            </a:stretch>
          </a:blipFill>
        </p:spPr>
        <p:txBody>
          <a:bodyPr/>
          <a:lstStyle/>
          <a:p>
            <a:endParaRPr lang="en-GB"/>
          </a:p>
        </p:txBody>
      </p:sp>
      <p:sp>
        <p:nvSpPr>
          <p:cNvPr id="4" name="Freeform 4"/>
          <p:cNvSpPr/>
          <p:nvPr/>
        </p:nvSpPr>
        <p:spPr>
          <a:xfrm rot="5399998" flipH="1">
            <a:off x="-2986600" y="8072650"/>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5"/>
            <a:stretch>
              <a:fillRect/>
            </a:stretch>
          </a:blipFill>
        </p:spPr>
        <p:txBody>
          <a:bodyPr/>
          <a:lstStyle/>
          <a:p>
            <a:endParaRPr lang="en-GB"/>
          </a:p>
        </p:txBody>
      </p:sp>
      <p:grpSp>
        <p:nvGrpSpPr>
          <p:cNvPr id="5" name="Group 5"/>
          <p:cNvGrpSpPr/>
          <p:nvPr/>
        </p:nvGrpSpPr>
        <p:grpSpPr>
          <a:xfrm>
            <a:off x="1449728" y="2375757"/>
            <a:ext cx="13282997" cy="1990431"/>
            <a:chOff x="0" y="0"/>
            <a:chExt cx="1906777" cy="285727"/>
          </a:xfrm>
        </p:grpSpPr>
        <p:sp>
          <p:nvSpPr>
            <p:cNvPr id="6" name="Freeform 6"/>
            <p:cNvSpPr/>
            <p:nvPr/>
          </p:nvSpPr>
          <p:spPr>
            <a:xfrm>
              <a:off x="0" y="0"/>
              <a:ext cx="1906699" cy="285694"/>
            </a:xfrm>
            <a:custGeom>
              <a:avLst/>
              <a:gdLst/>
              <a:ahLst/>
              <a:cxnLst/>
              <a:rect l="l" t="t" r="r" b="b"/>
              <a:pathLst>
                <a:path w="1906699" h="285694">
                  <a:moveTo>
                    <a:pt x="0" y="0"/>
                  </a:moveTo>
                  <a:lnTo>
                    <a:pt x="312822" y="143066"/>
                  </a:lnTo>
                  <a:lnTo>
                    <a:pt x="0" y="285694"/>
                  </a:lnTo>
                  <a:lnTo>
                    <a:pt x="1593878" y="285694"/>
                  </a:lnTo>
                  <a:lnTo>
                    <a:pt x="1906699" y="143066"/>
                  </a:lnTo>
                  <a:lnTo>
                    <a:pt x="1593878" y="0"/>
                  </a:lnTo>
                  <a:close/>
                </a:path>
              </a:pathLst>
            </a:custGeom>
            <a:solidFill>
              <a:srgbClr val="B6D2D3">
                <a:alpha val="63922"/>
              </a:srgbClr>
            </a:solidFill>
          </p:spPr>
          <p:txBody>
            <a:bodyPr/>
            <a:lstStyle/>
            <a:p>
              <a:endParaRPr lang="en-GB"/>
            </a:p>
          </p:txBody>
        </p:sp>
      </p:grpSp>
      <p:grpSp>
        <p:nvGrpSpPr>
          <p:cNvPr id="7" name="Group 7"/>
          <p:cNvGrpSpPr/>
          <p:nvPr/>
        </p:nvGrpSpPr>
        <p:grpSpPr>
          <a:xfrm>
            <a:off x="1449728" y="4651938"/>
            <a:ext cx="13282997" cy="2500446"/>
            <a:chOff x="0" y="0"/>
            <a:chExt cx="1906777" cy="358940"/>
          </a:xfrm>
        </p:grpSpPr>
        <p:sp>
          <p:nvSpPr>
            <p:cNvPr id="8" name="Freeform 8"/>
            <p:cNvSpPr/>
            <p:nvPr/>
          </p:nvSpPr>
          <p:spPr>
            <a:xfrm>
              <a:off x="0" y="0"/>
              <a:ext cx="1906699" cy="358898"/>
            </a:xfrm>
            <a:custGeom>
              <a:avLst/>
              <a:gdLst/>
              <a:ahLst/>
              <a:cxnLst/>
              <a:rect l="l" t="t" r="r" b="b"/>
              <a:pathLst>
                <a:path w="1906699" h="358898">
                  <a:moveTo>
                    <a:pt x="0" y="0"/>
                  </a:moveTo>
                  <a:lnTo>
                    <a:pt x="312822" y="179725"/>
                  </a:lnTo>
                  <a:lnTo>
                    <a:pt x="0" y="358898"/>
                  </a:lnTo>
                  <a:lnTo>
                    <a:pt x="1593878" y="358898"/>
                  </a:lnTo>
                  <a:lnTo>
                    <a:pt x="1906699" y="179725"/>
                  </a:lnTo>
                  <a:lnTo>
                    <a:pt x="1593878" y="0"/>
                  </a:lnTo>
                  <a:close/>
                </a:path>
              </a:pathLst>
            </a:custGeom>
            <a:solidFill>
              <a:srgbClr val="657E93"/>
            </a:solidFill>
          </p:spPr>
          <p:txBody>
            <a:bodyPr/>
            <a:lstStyle/>
            <a:p>
              <a:endParaRPr lang="en-GB"/>
            </a:p>
          </p:txBody>
        </p:sp>
      </p:grpSp>
      <p:grpSp>
        <p:nvGrpSpPr>
          <p:cNvPr id="9" name="Group 9"/>
          <p:cNvGrpSpPr/>
          <p:nvPr/>
        </p:nvGrpSpPr>
        <p:grpSpPr>
          <a:xfrm>
            <a:off x="1731193" y="7337988"/>
            <a:ext cx="13001531" cy="2437812"/>
            <a:chOff x="0" y="0"/>
            <a:chExt cx="1866373" cy="349948"/>
          </a:xfrm>
        </p:grpSpPr>
        <p:sp>
          <p:nvSpPr>
            <p:cNvPr id="10" name="Freeform 10"/>
            <p:cNvSpPr/>
            <p:nvPr/>
          </p:nvSpPr>
          <p:spPr>
            <a:xfrm>
              <a:off x="0" y="0"/>
              <a:ext cx="1866296" cy="349908"/>
            </a:xfrm>
            <a:custGeom>
              <a:avLst/>
              <a:gdLst/>
              <a:ahLst/>
              <a:cxnLst/>
              <a:rect l="l" t="t" r="r" b="b"/>
              <a:pathLst>
                <a:path w="1866296" h="349908">
                  <a:moveTo>
                    <a:pt x="0" y="0"/>
                  </a:moveTo>
                  <a:lnTo>
                    <a:pt x="306193" y="175223"/>
                  </a:lnTo>
                  <a:lnTo>
                    <a:pt x="0" y="349908"/>
                  </a:lnTo>
                  <a:lnTo>
                    <a:pt x="1560103" y="349908"/>
                  </a:lnTo>
                  <a:lnTo>
                    <a:pt x="1866296" y="175223"/>
                  </a:lnTo>
                  <a:lnTo>
                    <a:pt x="1560103" y="0"/>
                  </a:lnTo>
                  <a:close/>
                </a:path>
              </a:pathLst>
            </a:custGeom>
            <a:solidFill>
              <a:srgbClr val="657E93"/>
            </a:solidFill>
          </p:spPr>
          <p:txBody>
            <a:bodyPr/>
            <a:lstStyle/>
            <a:p>
              <a:endParaRPr lang="en-GB"/>
            </a:p>
          </p:txBody>
        </p:sp>
      </p:grpSp>
      <p:sp>
        <p:nvSpPr>
          <p:cNvPr id="11" name="Freeform 11"/>
          <p:cNvSpPr/>
          <p:nvPr/>
        </p:nvSpPr>
        <p:spPr>
          <a:xfrm>
            <a:off x="12717538" y="5161537"/>
            <a:ext cx="5339024" cy="5125463"/>
          </a:xfrm>
          <a:custGeom>
            <a:avLst/>
            <a:gdLst/>
            <a:ahLst/>
            <a:cxnLst/>
            <a:rect l="l" t="t" r="r" b="b"/>
            <a:pathLst>
              <a:path w="5339024" h="5125463">
                <a:moveTo>
                  <a:pt x="0" y="0"/>
                </a:moveTo>
                <a:lnTo>
                  <a:pt x="5339024" y="0"/>
                </a:lnTo>
                <a:lnTo>
                  <a:pt x="5339024" y="5125463"/>
                </a:lnTo>
                <a:lnTo>
                  <a:pt x="0" y="5125463"/>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1449728" y="719672"/>
            <a:ext cx="9047991" cy="1371600"/>
          </a:xfrm>
          <a:prstGeom prst="rect">
            <a:avLst/>
          </a:prstGeom>
        </p:spPr>
        <p:txBody>
          <a:bodyPr lIns="0" tIns="0" rIns="0" bIns="0" rtlCol="0" anchor="t">
            <a:spAutoFit/>
          </a:bodyPr>
          <a:lstStyle/>
          <a:p>
            <a:pPr algn="ctr">
              <a:lnSpc>
                <a:spcPts val="10800"/>
              </a:lnSpc>
              <a:spcBef>
                <a:spcPct val="0"/>
              </a:spcBef>
            </a:pPr>
            <a:r>
              <a:rPr lang="en-US" sz="9000">
                <a:solidFill>
                  <a:srgbClr val="213B55"/>
                </a:solidFill>
                <a:latin typeface="Fraunces Bold"/>
              </a:rPr>
              <a:t>KHỞI ĐỘNG</a:t>
            </a:r>
          </a:p>
        </p:txBody>
      </p:sp>
      <p:sp>
        <p:nvSpPr>
          <p:cNvPr id="13" name="TextBox 13"/>
          <p:cNvSpPr txBox="1"/>
          <p:nvPr/>
        </p:nvSpPr>
        <p:spPr>
          <a:xfrm>
            <a:off x="3900391" y="5252086"/>
            <a:ext cx="8971159" cy="1200006"/>
          </a:xfrm>
          <a:prstGeom prst="rect">
            <a:avLst/>
          </a:prstGeom>
        </p:spPr>
        <p:txBody>
          <a:bodyPr lIns="0" tIns="0" rIns="0" bIns="0" rtlCol="0" anchor="t">
            <a:spAutoFit/>
          </a:bodyPr>
          <a:lstStyle/>
          <a:p>
            <a:pPr algn="just">
              <a:lnSpc>
                <a:spcPts val="4799"/>
              </a:lnSpc>
            </a:pPr>
            <a:r>
              <a:rPr lang="en-US" sz="3999">
                <a:solidFill>
                  <a:srgbClr val="FFFFFF"/>
                </a:solidFill>
                <a:latin typeface="Roboto Condensed"/>
              </a:rPr>
              <a:t> + HS thi cá nhân </a:t>
            </a:r>
          </a:p>
          <a:p>
            <a:pPr algn="just">
              <a:lnSpc>
                <a:spcPts val="4799"/>
              </a:lnSpc>
              <a:spcBef>
                <a:spcPct val="0"/>
              </a:spcBef>
            </a:pPr>
            <a:r>
              <a:rPr lang="en-US" sz="3999">
                <a:solidFill>
                  <a:srgbClr val="FFFFFF"/>
                </a:solidFill>
                <a:latin typeface="Roboto Condensed"/>
              </a:rPr>
              <a:t>+ HS có 10s quan sát câu hỏi</a:t>
            </a:r>
          </a:p>
        </p:txBody>
      </p:sp>
      <p:sp>
        <p:nvSpPr>
          <p:cNvPr id="14" name="TextBox 14"/>
          <p:cNvSpPr txBox="1"/>
          <p:nvPr/>
        </p:nvSpPr>
        <p:spPr>
          <a:xfrm>
            <a:off x="3953225" y="7485199"/>
            <a:ext cx="8557468" cy="1800008"/>
          </a:xfrm>
          <a:prstGeom prst="rect">
            <a:avLst/>
          </a:prstGeom>
        </p:spPr>
        <p:txBody>
          <a:bodyPr lIns="0" tIns="0" rIns="0" bIns="0" rtlCol="0" anchor="t">
            <a:spAutoFit/>
          </a:bodyPr>
          <a:lstStyle/>
          <a:p>
            <a:pPr algn="just">
              <a:lnSpc>
                <a:spcPts val="4799"/>
              </a:lnSpc>
            </a:pPr>
            <a:r>
              <a:rPr lang="en-US" sz="3999">
                <a:solidFill>
                  <a:srgbClr val="FFFFFF"/>
                </a:solidFill>
                <a:latin typeface="Roboto Condensed"/>
              </a:rPr>
              <a:t>+ 1 HS giơ tay nhanh nhất để giành quyền trả lời </a:t>
            </a:r>
          </a:p>
          <a:p>
            <a:pPr algn="just">
              <a:lnSpc>
                <a:spcPts val="4799"/>
              </a:lnSpc>
              <a:spcBef>
                <a:spcPct val="0"/>
              </a:spcBef>
            </a:pPr>
            <a:r>
              <a:rPr lang="en-US" sz="3999">
                <a:solidFill>
                  <a:srgbClr val="FFFFFF"/>
                </a:solidFill>
                <a:latin typeface="Roboto Condensed"/>
              </a:rPr>
              <a:t>+ HS trả lời đúng được nhận điểm tích cực</a:t>
            </a:r>
          </a:p>
        </p:txBody>
      </p:sp>
      <p:sp>
        <p:nvSpPr>
          <p:cNvPr id="15" name="TextBox 15"/>
          <p:cNvSpPr txBox="1"/>
          <p:nvPr/>
        </p:nvSpPr>
        <p:spPr>
          <a:xfrm>
            <a:off x="3746379" y="2718508"/>
            <a:ext cx="8971159" cy="1228653"/>
          </a:xfrm>
          <a:prstGeom prst="rect">
            <a:avLst/>
          </a:prstGeom>
        </p:spPr>
        <p:txBody>
          <a:bodyPr lIns="0" tIns="0" rIns="0" bIns="0" rtlCol="0" anchor="t">
            <a:spAutoFit/>
          </a:bodyPr>
          <a:lstStyle/>
          <a:p>
            <a:pPr algn="ctr">
              <a:lnSpc>
                <a:spcPts val="9600"/>
              </a:lnSpc>
              <a:spcBef>
                <a:spcPct val="0"/>
              </a:spcBef>
            </a:pPr>
            <a:r>
              <a:rPr lang="en-US" sz="8000">
                <a:solidFill>
                  <a:srgbClr val="9B6F65"/>
                </a:solidFill>
                <a:latin typeface="#9Slide07 SVNUT Triumph Press"/>
              </a:rPr>
              <a:t>Thi sĩ tài ba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10800000">
            <a:off x="4721745" y="1707845"/>
            <a:ext cx="10231038" cy="2892796"/>
          </a:xfrm>
          <a:custGeom>
            <a:avLst/>
            <a:gdLst/>
            <a:ahLst/>
            <a:cxnLst/>
            <a:rect l="l" t="t" r="r" b="b"/>
            <a:pathLst>
              <a:path w="10231038" h="2892796">
                <a:moveTo>
                  <a:pt x="0" y="0"/>
                </a:moveTo>
                <a:lnTo>
                  <a:pt x="10231038" y="0"/>
                </a:lnTo>
                <a:lnTo>
                  <a:pt x="10231038" y="2892795"/>
                </a:lnTo>
                <a:lnTo>
                  <a:pt x="0" y="2892795"/>
                </a:lnTo>
                <a:lnTo>
                  <a:pt x="0" y="0"/>
                </a:lnTo>
                <a:close/>
              </a:path>
            </a:pathLst>
          </a:custGeom>
          <a:blipFill>
            <a:blip r:embed="rId4"/>
            <a:stretch>
              <a:fillRect t="-105592" r="-963" b="-103706"/>
            </a:stretch>
          </a:blipFill>
        </p:spPr>
        <p:txBody>
          <a:bodyPr/>
          <a:lstStyle/>
          <a:p>
            <a:endParaRPr lang="en-GB"/>
          </a:p>
        </p:txBody>
      </p:sp>
      <p:sp>
        <p:nvSpPr>
          <p:cNvPr id="4" name="Freeform 4"/>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5"/>
            <a:stretch>
              <a:fillRect/>
            </a:stretch>
          </a:blipFill>
        </p:spPr>
        <p:txBody>
          <a:bodyPr/>
          <a:lstStyle/>
          <a:p>
            <a:endParaRPr lang="en-GB"/>
          </a:p>
        </p:txBody>
      </p:sp>
      <p:sp>
        <p:nvSpPr>
          <p:cNvPr id="5" name="Freeform 5"/>
          <p:cNvSpPr/>
          <p:nvPr/>
        </p:nvSpPr>
        <p:spPr>
          <a:xfrm rot="-5399998">
            <a:off x="12659102" y="66200"/>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graphicFrame>
        <p:nvGraphicFramePr>
          <p:cNvPr id="6" name="Table 6"/>
          <p:cNvGraphicFramePr>
            <a:graphicFrameLocks noGrp="1"/>
          </p:cNvGraphicFramePr>
          <p:nvPr>
            <p:extLst>
              <p:ext uri="{D42A27DB-BD31-4B8C-83A1-F6EECF244321}">
                <p14:modId xmlns:p14="http://schemas.microsoft.com/office/powerpoint/2010/main" val="2886490021"/>
              </p:ext>
            </p:extLst>
          </p:nvPr>
        </p:nvGraphicFramePr>
        <p:xfrm>
          <a:off x="1325372" y="5038790"/>
          <a:ext cx="15933929" cy="4533900"/>
        </p:xfrm>
        <a:graphic>
          <a:graphicData uri="http://schemas.openxmlformats.org/drawingml/2006/table">
            <a:tbl>
              <a:tblPr/>
              <a:tblGrid>
                <a:gridCol w="6094614">
                  <a:extLst>
                    <a:ext uri="{9D8B030D-6E8A-4147-A177-3AD203B41FA5}">
                      <a16:colId xmlns:a16="http://schemas.microsoft.com/office/drawing/2014/main" val="20000"/>
                    </a:ext>
                  </a:extLst>
                </a:gridCol>
                <a:gridCol w="9839315">
                  <a:extLst>
                    <a:ext uri="{9D8B030D-6E8A-4147-A177-3AD203B41FA5}">
                      <a16:colId xmlns:a16="http://schemas.microsoft.com/office/drawing/2014/main" val="20001"/>
                    </a:ext>
                  </a:extLst>
                </a:gridCol>
              </a:tblGrid>
              <a:tr h="1911538">
                <a:tc>
                  <a:txBody>
                    <a:bodyPr/>
                    <a:lstStyle/>
                    <a:p>
                      <a:pPr algn="just">
                        <a:lnSpc>
                          <a:spcPts val="5599"/>
                        </a:lnSpc>
                        <a:defRPr/>
                      </a:pPr>
                      <a:r>
                        <a:rPr lang="en-US" sz="3999">
                          <a:solidFill>
                            <a:srgbClr val="000000">
                              <a:alpha val="84706"/>
                            </a:srgbClr>
                          </a:solidFill>
                          <a:latin typeface="Roboto Condensed"/>
                        </a:rPr>
                        <a:t>+ Biện pháp điệp thanh thể hiện ở từ ngữ nào?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algn="just">
                        <a:lnSpc>
                          <a:spcPts val="559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0"/>
                  </a:ext>
                </a:extLst>
              </a:tr>
              <a:tr h="2622362">
                <a:tc>
                  <a:txBody>
                    <a:bodyPr/>
                    <a:lstStyle/>
                    <a:p>
                      <a:pPr algn="just">
                        <a:lnSpc>
                          <a:spcPts val="5599"/>
                        </a:lnSpc>
                        <a:defRPr/>
                      </a:pPr>
                      <a:r>
                        <a:rPr lang="en-US" sz="3999">
                          <a:solidFill>
                            <a:srgbClr val="000000">
                              <a:alpha val="84706"/>
                            </a:srgbClr>
                          </a:solidFill>
                          <a:latin typeface="Roboto Condensed"/>
                        </a:rPr>
                        <a:t>+ Điệp thanh tạo nên giọng thơ / nhạc tính như thế nào cho câu thơ?</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algn="just">
                        <a:lnSpc>
                          <a:spcPts val="559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1"/>
                  </a:ext>
                </a:extLst>
              </a:tr>
            </a:tbl>
          </a:graphicData>
        </a:graphic>
      </p:graphicFrame>
      <p:sp>
        <p:nvSpPr>
          <p:cNvPr id="7" name="TextBox 7"/>
          <p:cNvSpPr txBox="1"/>
          <p:nvPr/>
        </p:nvSpPr>
        <p:spPr>
          <a:xfrm>
            <a:off x="5341280" y="1919763"/>
            <a:ext cx="8991967" cy="2400011"/>
          </a:xfrm>
          <a:prstGeom prst="rect">
            <a:avLst/>
          </a:prstGeom>
        </p:spPr>
        <p:txBody>
          <a:bodyPr lIns="0" tIns="0" rIns="0" bIns="0" rtlCol="0" anchor="t">
            <a:spAutoFit/>
          </a:bodyPr>
          <a:lstStyle/>
          <a:p>
            <a:pPr algn="just">
              <a:lnSpc>
                <a:spcPts val="4799"/>
              </a:lnSpc>
            </a:pPr>
            <a:r>
              <a:rPr lang="en-US" sz="3999">
                <a:solidFill>
                  <a:srgbClr val="213B55"/>
                </a:solidFill>
                <a:latin typeface="Roboto Condensed"/>
              </a:rPr>
              <a:t>a.</a:t>
            </a:r>
          </a:p>
          <a:p>
            <a:pPr algn="just">
              <a:lnSpc>
                <a:spcPts val="4799"/>
              </a:lnSpc>
            </a:pPr>
            <a:r>
              <a:rPr lang="en-US" sz="3999">
                <a:solidFill>
                  <a:srgbClr val="213B55"/>
                </a:solidFill>
                <a:latin typeface="Roboto Condensed Italics"/>
              </a:rPr>
              <a:t>Ô! Đêm nay trời trong như gương</a:t>
            </a:r>
          </a:p>
          <a:p>
            <a:pPr algn="just">
              <a:lnSpc>
                <a:spcPts val="4799"/>
              </a:lnSpc>
            </a:pPr>
            <a:r>
              <a:rPr lang="en-US" sz="3999">
                <a:solidFill>
                  <a:srgbClr val="213B55"/>
                </a:solidFill>
                <a:latin typeface="Roboto Condensed Italics"/>
              </a:rPr>
              <a:t>Không làn mây vương, không hơi sương.</a:t>
            </a:r>
          </a:p>
          <a:p>
            <a:pPr algn="r">
              <a:lnSpc>
                <a:spcPts val="4799"/>
              </a:lnSpc>
              <a:spcBef>
                <a:spcPct val="0"/>
              </a:spcBef>
            </a:pPr>
            <a:r>
              <a:rPr lang="en-US" sz="3999">
                <a:solidFill>
                  <a:srgbClr val="213B55"/>
                </a:solidFill>
                <a:latin typeface="Roboto Condensed"/>
              </a:rPr>
              <a:t>(Hàn Mặc Tử, Tiêu sầu)</a:t>
            </a:r>
          </a:p>
        </p:txBody>
      </p:sp>
      <p:sp>
        <p:nvSpPr>
          <p:cNvPr id="8" name="TextBox 8"/>
          <p:cNvSpPr txBox="1"/>
          <p:nvPr/>
        </p:nvSpPr>
        <p:spPr>
          <a:xfrm>
            <a:off x="488652" y="571527"/>
            <a:ext cx="13844596" cy="914346"/>
          </a:xfrm>
          <a:prstGeom prst="rect">
            <a:avLst/>
          </a:prstGeom>
        </p:spPr>
        <p:txBody>
          <a:bodyPr lIns="0" tIns="0" rIns="0" bIns="0" rtlCol="0" anchor="t">
            <a:spAutoFit/>
          </a:bodyPr>
          <a:lstStyle/>
          <a:p>
            <a:pPr algn="r">
              <a:lnSpc>
                <a:spcPts val="7200"/>
              </a:lnSpc>
              <a:spcBef>
                <a:spcPct val="0"/>
              </a:spcBef>
            </a:pPr>
            <a:r>
              <a:rPr lang="en-US" sz="6000">
                <a:solidFill>
                  <a:srgbClr val="213B55"/>
                </a:solidFill>
                <a:latin typeface="Fraunces Bold"/>
              </a:rPr>
              <a:t>I. TRI THỨC TIẾNG VIỆT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10800000">
            <a:off x="4721745" y="1707845"/>
            <a:ext cx="10231038" cy="2892796"/>
          </a:xfrm>
          <a:custGeom>
            <a:avLst/>
            <a:gdLst/>
            <a:ahLst/>
            <a:cxnLst/>
            <a:rect l="l" t="t" r="r" b="b"/>
            <a:pathLst>
              <a:path w="10231038" h="2892796">
                <a:moveTo>
                  <a:pt x="0" y="0"/>
                </a:moveTo>
                <a:lnTo>
                  <a:pt x="10231038" y="0"/>
                </a:lnTo>
                <a:lnTo>
                  <a:pt x="10231038" y="2892795"/>
                </a:lnTo>
                <a:lnTo>
                  <a:pt x="0" y="2892795"/>
                </a:lnTo>
                <a:lnTo>
                  <a:pt x="0" y="0"/>
                </a:lnTo>
                <a:close/>
              </a:path>
            </a:pathLst>
          </a:custGeom>
          <a:blipFill>
            <a:blip r:embed="rId4"/>
            <a:stretch>
              <a:fillRect t="-105592" r="-963" b="-103706"/>
            </a:stretch>
          </a:blipFill>
        </p:spPr>
        <p:txBody>
          <a:bodyPr/>
          <a:lstStyle/>
          <a:p>
            <a:endParaRPr lang="en-GB"/>
          </a:p>
        </p:txBody>
      </p:sp>
      <p:sp>
        <p:nvSpPr>
          <p:cNvPr id="4" name="Freeform 4"/>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5"/>
            <a:stretch>
              <a:fillRect/>
            </a:stretch>
          </a:blipFill>
        </p:spPr>
        <p:txBody>
          <a:bodyPr/>
          <a:lstStyle/>
          <a:p>
            <a:endParaRPr lang="en-GB"/>
          </a:p>
        </p:txBody>
      </p:sp>
      <p:sp>
        <p:nvSpPr>
          <p:cNvPr id="5" name="Freeform 5"/>
          <p:cNvSpPr/>
          <p:nvPr/>
        </p:nvSpPr>
        <p:spPr>
          <a:xfrm rot="-5399998">
            <a:off x="12659102" y="66200"/>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graphicFrame>
        <p:nvGraphicFramePr>
          <p:cNvPr id="6" name="Table 6"/>
          <p:cNvGraphicFramePr>
            <a:graphicFrameLocks noGrp="1"/>
          </p:cNvGraphicFramePr>
          <p:nvPr/>
        </p:nvGraphicFramePr>
        <p:xfrm>
          <a:off x="1325372" y="5038790"/>
          <a:ext cx="15933929" cy="4533900"/>
        </p:xfrm>
        <a:graphic>
          <a:graphicData uri="http://schemas.openxmlformats.org/drawingml/2006/table">
            <a:tbl>
              <a:tblPr/>
              <a:tblGrid>
                <a:gridCol w="6094614">
                  <a:extLst>
                    <a:ext uri="{9D8B030D-6E8A-4147-A177-3AD203B41FA5}">
                      <a16:colId xmlns:a16="http://schemas.microsoft.com/office/drawing/2014/main" val="20000"/>
                    </a:ext>
                  </a:extLst>
                </a:gridCol>
                <a:gridCol w="9839315">
                  <a:extLst>
                    <a:ext uri="{9D8B030D-6E8A-4147-A177-3AD203B41FA5}">
                      <a16:colId xmlns:a16="http://schemas.microsoft.com/office/drawing/2014/main" val="20001"/>
                    </a:ext>
                  </a:extLst>
                </a:gridCol>
              </a:tblGrid>
              <a:tr h="1911538">
                <a:tc>
                  <a:txBody>
                    <a:bodyPr/>
                    <a:lstStyle/>
                    <a:p>
                      <a:pPr algn="just">
                        <a:lnSpc>
                          <a:spcPts val="5599"/>
                        </a:lnSpc>
                        <a:defRPr/>
                      </a:pPr>
                      <a:r>
                        <a:rPr lang="en-US" sz="3999">
                          <a:solidFill>
                            <a:srgbClr val="000000">
                              <a:alpha val="84706"/>
                            </a:srgbClr>
                          </a:solidFill>
                          <a:latin typeface="Roboto Condensed"/>
                        </a:rPr>
                        <a:t>+ Biện pháp điệp thanh thể hiện ở từ ngữ nào?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algn="just">
                        <a:lnSpc>
                          <a:spcPts val="5599"/>
                        </a:lnSpc>
                        <a:defRPr/>
                      </a:pPr>
                      <a:r>
                        <a:rPr lang="en-US" sz="3999">
                          <a:solidFill>
                            <a:srgbClr val="000000">
                              <a:alpha val="84706"/>
                            </a:srgbClr>
                          </a:solidFill>
                          <a:latin typeface="Roboto Condensed Bold"/>
                        </a:rPr>
                        <a:t>Cả hai câu thơ đều sử dụng vần Bằng.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0"/>
                  </a:ext>
                </a:extLst>
              </a:tr>
              <a:tr h="2622362">
                <a:tc>
                  <a:txBody>
                    <a:bodyPr/>
                    <a:lstStyle/>
                    <a:p>
                      <a:pPr algn="just">
                        <a:lnSpc>
                          <a:spcPts val="5599"/>
                        </a:lnSpc>
                        <a:defRPr/>
                      </a:pPr>
                      <a:r>
                        <a:rPr lang="en-US" sz="3999">
                          <a:solidFill>
                            <a:srgbClr val="000000">
                              <a:alpha val="84706"/>
                            </a:srgbClr>
                          </a:solidFill>
                          <a:latin typeface="Roboto Condensed"/>
                        </a:rPr>
                        <a:t>+ Điệp thanh tạo nên giọng thơ / nhạc tính như thế nào cho câu thơ?</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algn="just">
                        <a:lnSpc>
                          <a:spcPts val="5599"/>
                        </a:lnSpc>
                        <a:defRPr/>
                      </a:pPr>
                      <a:r>
                        <a:rPr lang="en-US" sz="3999">
                          <a:solidFill>
                            <a:srgbClr val="000000">
                              <a:alpha val="84706"/>
                            </a:srgbClr>
                          </a:solidFill>
                          <a:latin typeface="Roboto Condensed"/>
                        </a:rPr>
                        <a:t>Điệp thanh </a:t>
                      </a:r>
                      <a:r>
                        <a:rPr lang="en-US" sz="3999">
                          <a:solidFill>
                            <a:srgbClr val="000000">
                              <a:alpha val="84706"/>
                            </a:srgbClr>
                          </a:solidFill>
                          <a:latin typeface="Roboto Condensed Bold"/>
                        </a:rPr>
                        <a:t>bằng</a:t>
                      </a:r>
                      <a:r>
                        <a:rPr lang="en-US" sz="3999">
                          <a:solidFill>
                            <a:srgbClr val="000000">
                              <a:alpha val="84706"/>
                            </a:srgbClr>
                          </a:solidFill>
                          <a:latin typeface="Roboto Condensed"/>
                        </a:rPr>
                        <a:t> tạo âm hưởng dịu nhẹ, êm ái, nhẹ nhàng hơi vương sầu muộn.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1"/>
                  </a:ext>
                </a:extLst>
              </a:tr>
            </a:tbl>
          </a:graphicData>
        </a:graphic>
      </p:graphicFrame>
      <p:sp>
        <p:nvSpPr>
          <p:cNvPr id="7" name="TextBox 7"/>
          <p:cNvSpPr txBox="1"/>
          <p:nvPr/>
        </p:nvSpPr>
        <p:spPr>
          <a:xfrm>
            <a:off x="5341280" y="1919763"/>
            <a:ext cx="8991967" cy="2400011"/>
          </a:xfrm>
          <a:prstGeom prst="rect">
            <a:avLst/>
          </a:prstGeom>
        </p:spPr>
        <p:txBody>
          <a:bodyPr lIns="0" tIns="0" rIns="0" bIns="0" rtlCol="0" anchor="t">
            <a:spAutoFit/>
          </a:bodyPr>
          <a:lstStyle/>
          <a:p>
            <a:pPr algn="just">
              <a:lnSpc>
                <a:spcPts val="4799"/>
              </a:lnSpc>
            </a:pPr>
            <a:r>
              <a:rPr lang="en-US" sz="3999">
                <a:solidFill>
                  <a:srgbClr val="213B55"/>
                </a:solidFill>
                <a:latin typeface="Roboto Condensed"/>
              </a:rPr>
              <a:t>a.</a:t>
            </a:r>
          </a:p>
          <a:p>
            <a:pPr algn="just">
              <a:lnSpc>
                <a:spcPts val="4799"/>
              </a:lnSpc>
            </a:pPr>
            <a:r>
              <a:rPr lang="en-US" sz="3999">
                <a:solidFill>
                  <a:srgbClr val="213B55"/>
                </a:solidFill>
                <a:latin typeface="Roboto Condensed Italics"/>
              </a:rPr>
              <a:t>Ô! Đêm nay trời trong như gương</a:t>
            </a:r>
          </a:p>
          <a:p>
            <a:pPr algn="just">
              <a:lnSpc>
                <a:spcPts val="4799"/>
              </a:lnSpc>
            </a:pPr>
            <a:r>
              <a:rPr lang="en-US" sz="3999">
                <a:solidFill>
                  <a:srgbClr val="213B55"/>
                </a:solidFill>
                <a:latin typeface="Roboto Condensed Italics"/>
              </a:rPr>
              <a:t>Không làn mây vương, không hơi sương.</a:t>
            </a:r>
          </a:p>
          <a:p>
            <a:pPr algn="r">
              <a:lnSpc>
                <a:spcPts val="4799"/>
              </a:lnSpc>
              <a:spcBef>
                <a:spcPct val="0"/>
              </a:spcBef>
            </a:pPr>
            <a:r>
              <a:rPr lang="en-US" sz="3999">
                <a:solidFill>
                  <a:srgbClr val="213B55"/>
                </a:solidFill>
                <a:latin typeface="Roboto Condensed"/>
              </a:rPr>
              <a:t>(Hàn Mặc Tử, Tiêu sầu)</a:t>
            </a:r>
          </a:p>
        </p:txBody>
      </p:sp>
      <p:sp>
        <p:nvSpPr>
          <p:cNvPr id="8" name="TextBox 8"/>
          <p:cNvSpPr txBox="1"/>
          <p:nvPr/>
        </p:nvSpPr>
        <p:spPr>
          <a:xfrm>
            <a:off x="488652" y="571527"/>
            <a:ext cx="13844596" cy="914346"/>
          </a:xfrm>
          <a:prstGeom prst="rect">
            <a:avLst/>
          </a:prstGeom>
        </p:spPr>
        <p:txBody>
          <a:bodyPr lIns="0" tIns="0" rIns="0" bIns="0" rtlCol="0" anchor="t">
            <a:spAutoFit/>
          </a:bodyPr>
          <a:lstStyle/>
          <a:p>
            <a:pPr algn="r">
              <a:lnSpc>
                <a:spcPts val="7200"/>
              </a:lnSpc>
              <a:spcBef>
                <a:spcPct val="0"/>
              </a:spcBef>
            </a:pPr>
            <a:r>
              <a:rPr lang="en-US" sz="6000">
                <a:solidFill>
                  <a:srgbClr val="213B55"/>
                </a:solidFill>
                <a:latin typeface="Fraunces Bold"/>
              </a:rPr>
              <a:t>I. TRI THỨC TIẾNG VIỆT</a:t>
            </a:r>
          </a:p>
        </p:txBody>
      </p:sp>
    </p:spTree>
    <p:extLst>
      <p:ext uri="{BB962C8B-B14F-4D97-AF65-F5344CB8AC3E}">
        <p14:creationId xmlns:p14="http://schemas.microsoft.com/office/powerpoint/2010/main" val="280693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10800000">
            <a:off x="4721745" y="1707845"/>
            <a:ext cx="10231038" cy="2892796"/>
          </a:xfrm>
          <a:custGeom>
            <a:avLst/>
            <a:gdLst/>
            <a:ahLst/>
            <a:cxnLst/>
            <a:rect l="l" t="t" r="r" b="b"/>
            <a:pathLst>
              <a:path w="10231038" h="2892796">
                <a:moveTo>
                  <a:pt x="0" y="0"/>
                </a:moveTo>
                <a:lnTo>
                  <a:pt x="10231038" y="0"/>
                </a:lnTo>
                <a:lnTo>
                  <a:pt x="10231038" y="2892795"/>
                </a:lnTo>
                <a:lnTo>
                  <a:pt x="0" y="2892795"/>
                </a:lnTo>
                <a:lnTo>
                  <a:pt x="0" y="0"/>
                </a:lnTo>
                <a:close/>
              </a:path>
            </a:pathLst>
          </a:custGeom>
          <a:blipFill>
            <a:blip r:embed="rId4"/>
            <a:stretch>
              <a:fillRect t="-105592" r="-963" b="-103706"/>
            </a:stretch>
          </a:blipFill>
        </p:spPr>
        <p:txBody>
          <a:bodyPr/>
          <a:lstStyle/>
          <a:p>
            <a:endParaRPr lang="en-GB"/>
          </a:p>
        </p:txBody>
      </p:sp>
      <p:sp>
        <p:nvSpPr>
          <p:cNvPr id="4" name="Freeform 4"/>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5"/>
            <a:stretch>
              <a:fillRect/>
            </a:stretch>
          </a:blipFill>
        </p:spPr>
        <p:txBody>
          <a:bodyPr/>
          <a:lstStyle/>
          <a:p>
            <a:endParaRPr lang="en-GB"/>
          </a:p>
        </p:txBody>
      </p:sp>
      <p:sp>
        <p:nvSpPr>
          <p:cNvPr id="5" name="Freeform 5"/>
          <p:cNvSpPr/>
          <p:nvPr/>
        </p:nvSpPr>
        <p:spPr>
          <a:xfrm rot="-5399998">
            <a:off x="12659102" y="66200"/>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graphicFrame>
        <p:nvGraphicFramePr>
          <p:cNvPr id="6" name="Table 6"/>
          <p:cNvGraphicFramePr>
            <a:graphicFrameLocks noGrp="1"/>
          </p:cNvGraphicFramePr>
          <p:nvPr>
            <p:extLst>
              <p:ext uri="{D42A27DB-BD31-4B8C-83A1-F6EECF244321}">
                <p14:modId xmlns:p14="http://schemas.microsoft.com/office/powerpoint/2010/main" val="3195633026"/>
              </p:ext>
            </p:extLst>
          </p:nvPr>
        </p:nvGraphicFramePr>
        <p:xfrm>
          <a:off x="1325372" y="5038790"/>
          <a:ext cx="15933929" cy="4533900"/>
        </p:xfrm>
        <a:graphic>
          <a:graphicData uri="http://schemas.openxmlformats.org/drawingml/2006/table">
            <a:tbl>
              <a:tblPr/>
              <a:tblGrid>
                <a:gridCol w="6094614">
                  <a:extLst>
                    <a:ext uri="{9D8B030D-6E8A-4147-A177-3AD203B41FA5}">
                      <a16:colId xmlns:a16="http://schemas.microsoft.com/office/drawing/2014/main" val="20000"/>
                    </a:ext>
                  </a:extLst>
                </a:gridCol>
                <a:gridCol w="9839315">
                  <a:extLst>
                    <a:ext uri="{9D8B030D-6E8A-4147-A177-3AD203B41FA5}">
                      <a16:colId xmlns:a16="http://schemas.microsoft.com/office/drawing/2014/main" val="20001"/>
                    </a:ext>
                  </a:extLst>
                </a:gridCol>
              </a:tblGrid>
              <a:tr h="1911538">
                <a:tc>
                  <a:txBody>
                    <a:bodyPr/>
                    <a:lstStyle/>
                    <a:p>
                      <a:pPr algn="just">
                        <a:lnSpc>
                          <a:spcPts val="5599"/>
                        </a:lnSpc>
                        <a:defRPr/>
                      </a:pPr>
                      <a:r>
                        <a:rPr lang="en-US" sz="3999">
                          <a:solidFill>
                            <a:srgbClr val="000000">
                              <a:alpha val="84706"/>
                            </a:srgbClr>
                          </a:solidFill>
                          <a:latin typeface="Roboto Condensed"/>
                        </a:rPr>
                        <a:t>+ Biện pháp điệp thanh thể hiện ở từ ngữ nào?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algn="just">
                        <a:lnSpc>
                          <a:spcPts val="5599"/>
                        </a:lnSpc>
                        <a:defRPr/>
                      </a:pPr>
                      <a:endParaRPr lang="en-US" sz="3999">
                        <a:solidFill>
                          <a:srgbClr val="000000">
                            <a:alpha val="84706"/>
                          </a:srgbClr>
                        </a:solidFill>
                        <a:latin typeface="Roboto Condensed Italic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0"/>
                  </a:ext>
                </a:extLst>
              </a:tr>
              <a:tr h="2622362">
                <a:tc>
                  <a:txBody>
                    <a:bodyPr/>
                    <a:lstStyle/>
                    <a:p>
                      <a:pPr algn="just">
                        <a:lnSpc>
                          <a:spcPts val="5599"/>
                        </a:lnSpc>
                        <a:defRPr/>
                      </a:pPr>
                      <a:r>
                        <a:rPr lang="en-US" sz="3999">
                          <a:solidFill>
                            <a:srgbClr val="000000">
                              <a:alpha val="84706"/>
                            </a:srgbClr>
                          </a:solidFill>
                          <a:latin typeface="Roboto Condensed"/>
                        </a:rPr>
                        <a:t>+ Điệp thanh tạo nên giọng thơ / nhạc tính như thế nào cho câu thơ?</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algn="just">
                        <a:lnSpc>
                          <a:spcPts val="5599"/>
                        </a:lnSpc>
                        <a:defRPr/>
                      </a:pPr>
                      <a:endParaRPr lang="en-US" sz="3999">
                        <a:solidFill>
                          <a:srgbClr val="000000">
                            <a:alpha val="84706"/>
                          </a:srgbClr>
                        </a:solidFill>
                        <a:latin typeface="Roboto Condensed"/>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1"/>
                  </a:ext>
                </a:extLst>
              </a:tr>
            </a:tbl>
          </a:graphicData>
        </a:graphic>
      </p:graphicFrame>
      <p:sp>
        <p:nvSpPr>
          <p:cNvPr id="7" name="TextBox 7"/>
          <p:cNvSpPr txBox="1"/>
          <p:nvPr/>
        </p:nvSpPr>
        <p:spPr>
          <a:xfrm>
            <a:off x="5341280" y="1919763"/>
            <a:ext cx="8991967" cy="1800008"/>
          </a:xfrm>
          <a:prstGeom prst="rect">
            <a:avLst/>
          </a:prstGeom>
        </p:spPr>
        <p:txBody>
          <a:bodyPr lIns="0" tIns="0" rIns="0" bIns="0" rtlCol="0" anchor="t">
            <a:spAutoFit/>
          </a:bodyPr>
          <a:lstStyle/>
          <a:p>
            <a:pPr algn="just">
              <a:lnSpc>
                <a:spcPts val="4799"/>
              </a:lnSpc>
            </a:pPr>
            <a:r>
              <a:rPr lang="en-US" sz="3999">
                <a:solidFill>
                  <a:srgbClr val="213B55"/>
                </a:solidFill>
                <a:latin typeface="Roboto Condensed"/>
              </a:rPr>
              <a:t>b. </a:t>
            </a:r>
            <a:r>
              <a:rPr lang="en-US" sz="3999">
                <a:solidFill>
                  <a:srgbClr val="213B55"/>
                </a:solidFill>
                <a:latin typeface="Roboto Condensed Italics"/>
              </a:rPr>
              <a:t>Đầm mưa xuống, nẻo đồi mưa xuống</a:t>
            </a:r>
          </a:p>
          <a:p>
            <a:pPr algn="just">
              <a:lnSpc>
                <a:spcPts val="4799"/>
              </a:lnSpc>
            </a:pPr>
            <a:r>
              <a:rPr lang="en-US" sz="3999">
                <a:solidFill>
                  <a:srgbClr val="213B55"/>
                </a:solidFill>
                <a:latin typeface="Roboto Condensed Italics"/>
              </a:rPr>
              <a:t>Bóng tà dương, rụng bóng tà dương</a:t>
            </a:r>
          </a:p>
          <a:p>
            <a:pPr algn="r">
              <a:lnSpc>
                <a:spcPts val="4799"/>
              </a:lnSpc>
              <a:spcBef>
                <a:spcPct val="0"/>
              </a:spcBef>
            </a:pPr>
            <a:r>
              <a:rPr lang="en-US" sz="3999">
                <a:solidFill>
                  <a:srgbClr val="213B55"/>
                </a:solidFill>
                <a:latin typeface="Roboto Condensed"/>
              </a:rPr>
              <a:t>(Bích Khê, </a:t>
            </a:r>
            <a:r>
              <a:rPr lang="en-US" sz="3999">
                <a:solidFill>
                  <a:srgbClr val="213B55"/>
                </a:solidFill>
                <a:latin typeface="Roboto Condensed Italics"/>
              </a:rPr>
              <a:t>Tiếng đàn mưa</a:t>
            </a:r>
            <a:r>
              <a:rPr lang="en-US" sz="3999">
                <a:solidFill>
                  <a:srgbClr val="213B55"/>
                </a:solidFill>
                <a:latin typeface="Roboto Condensed"/>
              </a:rPr>
              <a:t>)</a:t>
            </a:r>
          </a:p>
        </p:txBody>
      </p:sp>
      <p:sp>
        <p:nvSpPr>
          <p:cNvPr id="8" name="TextBox 8"/>
          <p:cNvSpPr txBox="1"/>
          <p:nvPr/>
        </p:nvSpPr>
        <p:spPr>
          <a:xfrm>
            <a:off x="1028700" y="571527"/>
            <a:ext cx="13844596" cy="914346"/>
          </a:xfrm>
          <a:prstGeom prst="rect">
            <a:avLst/>
          </a:prstGeom>
        </p:spPr>
        <p:txBody>
          <a:bodyPr lIns="0" tIns="0" rIns="0" bIns="0" rtlCol="0" anchor="t">
            <a:spAutoFit/>
          </a:bodyPr>
          <a:lstStyle/>
          <a:p>
            <a:pPr algn="r">
              <a:lnSpc>
                <a:spcPts val="7200"/>
              </a:lnSpc>
              <a:spcBef>
                <a:spcPct val="0"/>
              </a:spcBef>
            </a:pPr>
            <a:r>
              <a:rPr lang="en-US" sz="6000">
                <a:solidFill>
                  <a:srgbClr val="213B55"/>
                </a:solidFill>
                <a:latin typeface="Fraunces Bold"/>
              </a:rPr>
              <a:t>I. TRI THỨC TIẾNG VIỆT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10800000">
            <a:off x="4721745" y="1707845"/>
            <a:ext cx="10231038" cy="2892796"/>
          </a:xfrm>
          <a:custGeom>
            <a:avLst/>
            <a:gdLst/>
            <a:ahLst/>
            <a:cxnLst/>
            <a:rect l="l" t="t" r="r" b="b"/>
            <a:pathLst>
              <a:path w="10231038" h="2892796">
                <a:moveTo>
                  <a:pt x="0" y="0"/>
                </a:moveTo>
                <a:lnTo>
                  <a:pt x="10231038" y="0"/>
                </a:lnTo>
                <a:lnTo>
                  <a:pt x="10231038" y="2892795"/>
                </a:lnTo>
                <a:lnTo>
                  <a:pt x="0" y="2892795"/>
                </a:lnTo>
                <a:lnTo>
                  <a:pt x="0" y="0"/>
                </a:lnTo>
                <a:close/>
              </a:path>
            </a:pathLst>
          </a:custGeom>
          <a:blipFill>
            <a:blip r:embed="rId4"/>
            <a:stretch>
              <a:fillRect t="-105592" r="-963" b="-103706"/>
            </a:stretch>
          </a:blipFill>
        </p:spPr>
        <p:txBody>
          <a:bodyPr/>
          <a:lstStyle/>
          <a:p>
            <a:endParaRPr lang="en-GB"/>
          </a:p>
        </p:txBody>
      </p:sp>
      <p:sp>
        <p:nvSpPr>
          <p:cNvPr id="4" name="Freeform 4"/>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5"/>
            <a:stretch>
              <a:fillRect/>
            </a:stretch>
          </a:blipFill>
        </p:spPr>
        <p:txBody>
          <a:bodyPr/>
          <a:lstStyle/>
          <a:p>
            <a:endParaRPr lang="en-GB"/>
          </a:p>
        </p:txBody>
      </p:sp>
      <p:sp>
        <p:nvSpPr>
          <p:cNvPr id="5" name="Freeform 5"/>
          <p:cNvSpPr/>
          <p:nvPr/>
        </p:nvSpPr>
        <p:spPr>
          <a:xfrm rot="-5399998">
            <a:off x="12659102" y="66200"/>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graphicFrame>
        <p:nvGraphicFramePr>
          <p:cNvPr id="6" name="Table 6"/>
          <p:cNvGraphicFramePr>
            <a:graphicFrameLocks noGrp="1"/>
          </p:cNvGraphicFramePr>
          <p:nvPr/>
        </p:nvGraphicFramePr>
        <p:xfrm>
          <a:off x="1325372" y="5038790"/>
          <a:ext cx="15933929" cy="4533900"/>
        </p:xfrm>
        <a:graphic>
          <a:graphicData uri="http://schemas.openxmlformats.org/drawingml/2006/table">
            <a:tbl>
              <a:tblPr/>
              <a:tblGrid>
                <a:gridCol w="6094614">
                  <a:extLst>
                    <a:ext uri="{9D8B030D-6E8A-4147-A177-3AD203B41FA5}">
                      <a16:colId xmlns:a16="http://schemas.microsoft.com/office/drawing/2014/main" val="20000"/>
                    </a:ext>
                  </a:extLst>
                </a:gridCol>
                <a:gridCol w="9839315">
                  <a:extLst>
                    <a:ext uri="{9D8B030D-6E8A-4147-A177-3AD203B41FA5}">
                      <a16:colId xmlns:a16="http://schemas.microsoft.com/office/drawing/2014/main" val="20001"/>
                    </a:ext>
                  </a:extLst>
                </a:gridCol>
              </a:tblGrid>
              <a:tr h="1911538">
                <a:tc>
                  <a:txBody>
                    <a:bodyPr/>
                    <a:lstStyle/>
                    <a:p>
                      <a:pPr algn="just">
                        <a:lnSpc>
                          <a:spcPts val="5599"/>
                        </a:lnSpc>
                        <a:defRPr/>
                      </a:pPr>
                      <a:r>
                        <a:rPr lang="en-US" sz="3999">
                          <a:solidFill>
                            <a:srgbClr val="000000">
                              <a:alpha val="84706"/>
                            </a:srgbClr>
                          </a:solidFill>
                          <a:latin typeface="Roboto Condensed"/>
                        </a:rPr>
                        <a:t>+ Biện pháp điệp thanh thể hiện ở từ ngữ nào?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algn="just">
                        <a:lnSpc>
                          <a:spcPts val="5599"/>
                        </a:lnSpc>
                        <a:defRPr/>
                      </a:pPr>
                      <a:r>
                        <a:rPr lang="en-US" sz="3999">
                          <a:solidFill>
                            <a:srgbClr val="000000">
                              <a:alpha val="84706"/>
                            </a:srgbClr>
                          </a:solidFill>
                          <a:latin typeface="Roboto Condensed Bold"/>
                        </a:rPr>
                        <a:t>Hai nhóm âm tiết giống nhau về thứ tự: </a:t>
                      </a:r>
                      <a:r>
                        <a:rPr lang="en-US" sz="3999">
                          <a:solidFill>
                            <a:srgbClr val="000000">
                              <a:alpha val="84706"/>
                            </a:srgbClr>
                          </a:solidFill>
                          <a:latin typeface="Roboto Condensed"/>
                        </a:rPr>
                        <a:t>B_T_B</a:t>
                      </a:r>
                      <a:endParaRPr lang="en-US" sz="1100"/>
                    </a:p>
                    <a:p>
                      <a:pPr algn="just">
                        <a:lnSpc>
                          <a:spcPts val="5599"/>
                        </a:lnSpc>
                      </a:pPr>
                      <a:r>
                        <a:rPr lang="en-US" sz="3999">
                          <a:solidFill>
                            <a:srgbClr val="000000">
                              <a:alpha val="84706"/>
                            </a:srgbClr>
                          </a:solidFill>
                          <a:latin typeface="Roboto Condensed Italics"/>
                        </a:rPr>
                        <a:t>đầm mưa xuống - đồi mưa xuống</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0"/>
                  </a:ext>
                </a:extLst>
              </a:tr>
              <a:tr h="2622362">
                <a:tc>
                  <a:txBody>
                    <a:bodyPr/>
                    <a:lstStyle/>
                    <a:p>
                      <a:pPr algn="just">
                        <a:lnSpc>
                          <a:spcPts val="5599"/>
                        </a:lnSpc>
                        <a:defRPr/>
                      </a:pPr>
                      <a:r>
                        <a:rPr lang="en-US" sz="3999">
                          <a:solidFill>
                            <a:srgbClr val="000000">
                              <a:alpha val="84706"/>
                            </a:srgbClr>
                          </a:solidFill>
                          <a:latin typeface="Roboto Condensed"/>
                        </a:rPr>
                        <a:t>+ Điệp thanh tạo nên giọng thơ / nhạc tính như thế nào cho câu thơ?</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algn="just">
                        <a:lnSpc>
                          <a:spcPts val="5599"/>
                        </a:lnSpc>
                        <a:defRPr/>
                      </a:pPr>
                      <a:r>
                        <a:rPr lang="en-US" sz="3999">
                          <a:solidFill>
                            <a:srgbClr val="000000">
                              <a:alpha val="84706"/>
                            </a:srgbClr>
                          </a:solidFill>
                          <a:latin typeface="Roboto Condensed"/>
                        </a:rPr>
                        <a:t>Tạo tính nhạc (nhịp điệu dồn dập cho câu thơ).</a:t>
                      </a:r>
                      <a:endParaRPr lang="en-US" sz="1100"/>
                    </a:p>
                    <a:p>
                      <a:pPr algn="just">
                        <a:lnSpc>
                          <a:spcPts val="5599"/>
                        </a:lnSpc>
                      </a:pPr>
                      <a:r>
                        <a:rPr lang="en-US" sz="3999">
                          <a:solidFill>
                            <a:srgbClr val="000000">
                              <a:alpha val="84706"/>
                            </a:srgbClr>
                          </a:solidFill>
                          <a:latin typeface="Roboto Condensed"/>
                        </a:rPr>
                        <a:t>Tạo cảm giác những giọt mưa rơi mau khắp chốn.</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1"/>
                  </a:ext>
                </a:extLst>
              </a:tr>
            </a:tbl>
          </a:graphicData>
        </a:graphic>
      </p:graphicFrame>
      <p:sp>
        <p:nvSpPr>
          <p:cNvPr id="7" name="TextBox 7"/>
          <p:cNvSpPr txBox="1"/>
          <p:nvPr/>
        </p:nvSpPr>
        <p:spPr>
          <a:xfrm>
            <a:off x="5341280" y="1919763"/>
            <a:ext cx="8991967" cy="1800008"/>
          </a:xfrm>
          <a:prstGeom prst="rect">
            <a:avLst/>
          </a:prstGeom>
        </p:spPr>
        <p:txBody>
          <a:bodyPr lIns="0" tIns="0" rIns="0" bIns="0" rtlCol="0" anchor="t">
            <a:spAutoFit/>
          </a:bodyPr>
          <a:lstStyle/>
          <a:p>
            <a:pPr algn="just">
              <a:lnSpc>
                <a:spcPts val="4799"/>
              </a:lnSpc>
            </a:pPr>
            <a:r>
              <a:rPr lang="en-US" sz="3999">
                <a:solidFill>
                  <a:srgbClr val="213B55"/>
                </a:solidFill>
                <a:latin typeface="Roboto Condensed"/>
              </a:rPr>
              <a:t>b. </a:t>
            </a:r>
            <a:r>
              <a:rPr lang="en-US" sz="3999">
                <a:solidFill>
                  <a:srgbClr val="213B55"/>
                </a:solidFill>
                <a:latin typeface="Roboto Condensed Italics"/>
              </a:rPr>
              <a:t>Đầm mưa xuống, nẻo đồi mưa xuống</a:t>
            </a:r>
          </a:p>
          <a:p>
            <a:pPr algn="just">
              <a:lnSpc>
                <a:spcPts val="4799"/>
              </a:lnSpc>
            </a:pPr>
            <a:r>
              <a:rPr lang="en-US" sz="3999">
                <a:solidFill>
                  <a:srgbClr val="213B55"/>
                </a:solidFill>
                <a:latin typeface="Roboto Condensed Italics"/>
              </a:rPr>
              <a:t>Bóng tà dương, rụng bóng tà dương</a:t>
            </a:r>
          </a:p>
          <a:p>
            <a:pPr algn="r">
              <a:lnSpc>
                <a:spcPts val="4799"/>
              </a:lnSpc>
              <a:spcBef>
                <a:spcPct val="0"/>
              </a:spcBef>
            </a:pPr>
            <a:r>
              <a:rPr lang="en-US" sz="3999">
                <a:solidFill>
                  <a:srgbClr val="213B55"/>
                </a:solidFill>
                <a:latin typeface="Roboto Condensed"/>
              </a:rPr>
              <a:t>(Bích Khê, </a:t>
            </a:r>
            <a:r>
              <a:rPr lang="en-US" sz="3999">
                <a:solidFill>
                  <a:srgbClr val="213B55"/>
                </a:solidFill>
                <a:latin typeface="Roboto Condensed Italics"/>
              </a:rPr>
              <a:t>Tiếng đàn mưa</a:t>
            </a:r>
            <a:r>
              <a:rPr lang="en-US" sz="3999">
                <a:solidFill>
                  <a:srgbClr val="213B55"/>
                </a:solidFill>
                <a:latin typeface="Roboto Condensed"/>
              </a:rPr>
              <a:t>)</a:t>
            </a:r>
          </a:p>
        </p:txBody>
      </p:sp>
      <p:sp>
        <p:nvSpPr>
          <p:cNvPr id="8" name="TextBox 8"/>
          <p:cNvSpPr txBox="1"/>
          <p:nvPr/>
        </p:nvSpPr>
        <p:spPr>
          <a:xfrm>
            <a:off x="1028700" y="571527"/>
            <a:ext cx="13844596" cy="914346"/>
          </a:xfrm>
          <a:prstGeom prst="rect">
            <a:avLst/>
          </a:prstGeom>
        </p:spPr>
        <p:txBody>
          <a:bodyPr lIns="0" tIns="0" rIns="0" bIns="0" rtlCol="0" anchor="t">
            <a:spAutoFit/>
          </a:bodyPr>
          <a:lstStyle/>
          <a:p>
            <a:pPr algn="r">
              <a:lnSpc>
                <a:spcPts val="7200"/>
              </a:lnSpc>
              <a:spcBef>
                <a:spcPct val="0"/>
              </a:spcBef>
            </a:pPr>
            <a:r>
              <a:rPr lang="en-US" sz="6000">
                <a:solidFill>
                  <a:srgbClr val="213B55"/>
                </a:solidFill>
                <a:latin typeface="Fraunces Bold"/>
              </a:rPr>
              <a:t>I. TRI THỨC TIẾNG VIỆT</a:t>
            </a:r>
          </a:p>
        </p:txBody>
      </p:sp>
    </p:spTree>
    <p:extLst>
      <p:ext uri="{BB962C8B-B14F-4D97-AF65-F5344CB8AC3E}">
        <p14:creationId xmlns:p14="http://schemas.microsoft.com/office/powerpoint/2010/main" val="4275722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10800000">
            <a:off x="9144000" y="2197472"/>
            <a:ext cx="8865930" cy="7060828"/>
          </a:xfrm>
          <a:custGeom>
            <a:avLst/>
            <a:gdLst/>
            <a:ahLst/>
            <a:cxnLst/>
            <a:rect l="l" t="t" r="r" b="b"/>
            <a:pathLst>
              <a:path w="8865930" h="7060828">
                <a:moveTo>
                  <a:pt x="0" y="0"/>
                </a:moveTo>
                <a:lnTo>
                  <a:pt x="8865930" y="0"/>
                </a:lnTo>
                <a:lnTo>
                  <a:pt x="8865930" y="7060828"/>
                </a:lnTo>
                <a:lnTo>
                  <a:pt x="0" y="7060828"/>
                </a:lnTo>
                <a:lnTo>
                  <a:pt x="0" y="0"/>
                </a:lnTo>
                <a:close/>
              </a:path>
            </a:pathLst>
          </a:custGeom>
          <a:blipFill>
            <a:blip r:embed="rId4"/>
            <a:stretch>
              <a:fillRect l="-27640" r="-10681" b="-50442"/>
            </a:stretch>
          </a:blipFill>
        </p:spPr>
        <p:txBody>
          <a:bodyPr/>
          <a:lstStyle/>
          <a:p>
            <a:endParaRPr lang="en-GB"/>
          </a:p>
        </p:txBody>
      </p:sp>
      <p:sp>
        <p:nvSpPr>
          <p:cNvPr id="4" name="Freeform 4"/>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5"/>
            <a:stretch>
              <a:fillRect/>
            </a:stretch>
          </a:blipFill>
        </p:spPr>
        <p:txBody>
          <a:bodyPr/>
          <a:lstStyle/>
          <a:p>
            <a:endParaRPr lang="en-GB"/>
          </a:p>
        </p:txBody>
      </p:sp>
      <p:sp>
        <p:nvSpPr>
          <p:cNvPr id="5" name="Freeform 5"/>
          <p:cNvSpPr/>
          <p:nvPr/>
        </p:nvSpPr>
        <p:spPr>
          <a:xfrm rot="-5399998">
            <a:off x="12989517" y="-3591877"/>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0165241" y="2743489"/>
            <a:ext cx="7553729" cy="5400025"/>
          </a:xfrm>
          <a:prstGeom prst="rect">
            <a:avLst/>
          </a:prstGeom>
        </p:spPr>
        <p:txBody>
          <a:bodyPr lIns="0" tIns="0" rIns="0" bIns="0" rtlCol="0" anchor="t">
            <a:spAutoFit/>
          </a:bodyPr>
          <a:lstStyle/>
          <a:p>
            <a:pPr algn="just">
              <a:lnSpc>
                <a:spcPts val="4799"/>
              </a:lnSpc>
            </a:pPr>
            <a:r>
              <a:rPr lang="en-US" sz="3999">
                <a:solidFill>
                  <a:srgbClr val="213B55"/>
                </a:solidFill>
                <a:latin typeface="Roboto Condensed Italics"/>
              </a:rPr>
              <a:t>Năm gian nhà cỏ thấp le </a:t>
            </a:r>
            <a:r>
              <a:rPr lang="en-US" sz="3999">
                <a:solidFill>
                  <a:srgbClr val="213B55"/>
                </a:solidFill>
                <a:latin typeface="Roboto Condensed Bold Italics"/>
              </a:rPr>
              <a:t>te,</a:t>
            </a:r>
          </a:p>
          <a:p>
            <a:pPr algn="just">
              <a:lnSpc>
                <a:spcPts val="4799"/>
              </a:lnSpc>
            </a:pPr>
            <a:r>
              <a:rPr lang="en-US" sz="3999">
                <a:solidFill>
                  <a:srgbClr val="213B55"/>
                </a:solidFill>
                <a:latin typeface="Roboto Condensed Italics"/>
              </a:rPr>
              <a:t>Ngõ tối đêm sâu đóm lập </a:t>
            </a:r>
            <a:r>
              <a:rPr lang="en-US" sz="3999">
                <a:solidFill>
                  <a:srgbClr val="213B55"/>
                </a:solidFill>
                <a:latin typeface="Roboto Condensed Bold Italics"/>
              </a:rPr>
              <a:t>lòe</a:t>
            </a:r>
            <a:r>
              <a:rPr lang="en-US" sz="3999">
                <a:solidFill>
                  <a:srgbClr val="213B55"/>
                </a:solidFill>
                <a:latin typeface="Roboto Condensed Italics"/>
              </a:rPr>
              <a:t>.</a:t>
            </a:r>
          </a:p>
          <a:p>
            <a:pPr algn="just">
              <a:lnSpc>
                <a:spcPts val="4799"/>
              </a:lnSpc>
            </a:pPr>
            <a:r>
              <a:rPr lang="en-US" sz="3999">
                <a:solidFill>
                  <a:srgbClr val="213B55"/>
                </a:solidFill>
                <a:latin typeface="Roboto Condensed Italics"/>
              </a:rPr>
              <a:t>Lưng giậu phất phơ màu khói nhạt,</a:t>
            </a:r>
          </a:p>
          <a:p>
            <a:pPr algn="just">
              <a:lnSpc>
                <a:spcPts val="4799"/>
              </a:lnSpc>
            </a:pPr>
            <a:r>
              <a:rPr lang="en-US" sz="3999">
                <a:solidFill>
                  <a:srgbClr val="213B55"/>
                </a:solidFill>
                <a:latin typeface="Roboto Condensed Italics"/>
              </a:rPr>
              <a:t>Làn ao lóng lánh bóng trăng </a:t>
            </a:r>
            <a:r>
              <a:rPr lang="en-US" sz="3999">
                <a:solidFill>
                  <a:srgbClr val="213B55"/>
                </a:solidFill>
                <a:latin typeface="Roboto Condensed Bold Italics"/>
              </a:rPr>
              <a:t>loe</a:t>
            </a:r>
            <a:r>
              <a:rPr lang="en-US" sz="3999">
                <a:solidFill>
                  <a:srgbClr val="213B55"/>
                </a:solidFill>
                <a:latin typeface="Roboto Condensed Italics"/>
              </a:rPr>
              <a:t>.</a:t>
            </a:r>
          </a:p>
          <a:p>
            <a:pPr algn="just">
              <a:lnSpc>
                <a:spcPts val="4799"/>
              </a:lnSpc>
            </a:pPr>
            <a:r>
              <a:rPr lang="en-US" sz="3999">
                <a:solidFill>
                  <a:srgbClr val="213B55"/>
                </a:solidFill>
                <a:latin typeface="Roboto Condensed Italics"/>
              </a:rPr>
              <a:t>Da trời ai nhuộm mà xanh ngắt</a:t>
            </a:r>
          </a:p>
          <a:p>
            <a:pPr algn="just">
              <a:lnSpc>
                <a:spcPts val="4799"/>
              </a:lnSpc>
            </a:pPr>
            <a:r>
              <a:rPr lang="en-US" sz="3999">
                <a:solidFill>
                  <a:srgbClr val="213B55"/>
                </a:solidFill>
                <a:latin typeface="Roboto Condensed Italics"/>
              </a:rPr>
              <a:t>Mắt lão không vầy cũng đỏ </a:t>
            </a:r>
            <a:r>
              <a:rPr lang="en-US" sz="3999">
                <a:solidFill>
                  <a:srgbClr val="213B55"/>
                </a:solidFill>
                <a:latin typeface="Roboto Condensed Bold Italics"/>
              </a:rPr>
              <a:t>hoe.</a:t>
            </a:r>
          </a:p>
          <a:p>
            <a:pPr algn="just">
              <a:lnSpc>
                <a:spcPts val="4799"/>
              </a:lnSpc>
            </a:pPr>
            <a:r>
              <a:rPr lang="en-US" sz="3999">
                <a:solidFill>
                  <a:srgbClr val="213B55"/>
                </a:solidFill>
                <a:latin typeface="Roboto Condensed Italics"/>
              </a:rPr>
              <a:t>Rượu tiếng rằng hay hay chẳng mấy,</a:t>
            </a:r>
          </a:p>
          <a:p>
            <a:pPr algn="just">
              <a:lnSpc>
                <a:spcPts val="4799"/>
              </a:lnSpc>
            </a:pPr>
            <a:r>
              <a:rPr lang="en-US" sz="3999">
                <a:solidFill>
                  <a:srgbClr val="213B55"/>
                </a:solidFill>
                <a:latin typeface="Roboto Condensed Italics"/>
              </a:rPr>
              <a:t>Độ năm ba chén đã say </a:t>
            </a:r>
            <a:r>
              <a:rPr lang="en-US" sz="3999">
                <a:solidFill>
                  <a:srgbClr val="213B55"/>
                </a:solidFill>
                <a:latin typeface="Roboto Condensed Bold Italics"/>
              </a:rPr>
              <a:t>nhè.</a:t>
            </a:r>
          </a:p>
          <a:p>
            <a:pPr algn="r">
              <a:lnSpc>
                <a:spcPts val="4799"/>
              </a:lnSpc>
              <a:spcBef>
                <a:spcPct val="0"/>
              </a:spcBef>
            </a:pPr>
            <a:r>
              <a:rPr lang="en-US" sz="3999">
                <a:solidFill>
                  <a:srgbClr val="213B55"/>
                </a:solidFill>
                <a:latin typeface="Roboto Condensed"/>
              </a:rPr>
              <a:t>(Nguyễn Khuyến, </a:t>
            </a:r>
            <a:r>
              <a:rPr lang="en-US" sz="3999">
                <a:solidFill>
                  <a:srgbClr val="213B55"/>
                </a:solidFill>
                <a:latin typeface="Roboto Condensed Italics"/>
              </a:rPr>
              <a:t>Thu ẩm</a:t>
            </a:r>
            <a:r>
              <a:rPr lang="en-US" sz="3999">
                <a:solidFill>
                  <a:srgbClr val="213B55"/>
                </a:solidFill>
                <a:latin typeface="Roboto Condensed"/>
              </a:rPr>
              <a:t>)</a:t>
            </a:r>
          </a:p>
        </p:txBody>
      </p:sp>
      <p:sp>
        <p:nvSpPr>
          <p:cNvPr id="7" name="TextBox 7"/>
          <p:cNvSpPr txBox="1"/>
          <p:nvPr/>
        </p:nvSpPr>
        <p:spPr>
          <a:xfrm>
            <a:off x="97510" y="571527"/>
            <a:ext cx="13844596" cy="914346"/>
          </a:xfrm>
          <a:prstGeom prst="rect">
            <a:avLst/>
          </a:prstGeom>
        </p:spPr>
        <p:txBody>
          <a:bodyPr lIns="0" tIns="0" rIns="0" bIns="0" rtlCol="0" anchor="t">
            <a:spAutoFit/>
          </a:bodyPr>
          <a:lstStyle/>
          <a:p>
            <a:pPr algn="r">
              <a:lnSpc>
                <a:spcPts val="7200"/>
              </a:lnSpc>
              <a:spcBef>
                <a:spcPct val="0"/>
              </a:spcBef>
            </a:pPr>
            <a:r>
              <a:rPr lang="en-US" sz="6000">
                <a:solidFill>
                  <a:srgbClr val="213B55"/>
                </a:solidFill>
                <a:latin typeface="Fraunces Bold"/>
              </a:rPr>
              <a:t>I. TRI THỨC TIẾNG VIỆT</a:t>
            </a:r>
          </a:p>
        </p:txBody>
      </p:sp>
      <p:sp>
        <p:nvSpPr>
          <p:cNvPr id="8" name="Freeform 8"/>
          <p:cNvSpPr/>
          <p:nvPr/>
        </p:nvSpPr>
        <p:spPr>
          <a:xfrm rot="-10800000">
            <a:off x="1943422" y="2443487"/>
            <a:ext cx="6136476" cy="3078382"/>
          </a:xfrm>
          <a:custGeom>
            <a:avLst/>
            <a:gdLst/>
            <a:ahLst/>
            <a:cxnLst/>
            <a:rect l="l" t="t" r="r" b="b"/>
            <a:pathLst>
              <a:path w="6136476" h="3078382">
                <a:moveTo>
                  <a:pt x="0" y="0"/>
                </a:moveTo>
                <a:lnTo>
                  <a:pt x="6136477" y="0"/>
                </a:lnTo>
                <a:lnTo>
                  <a:pt x="6136477" y="3078382"/>
                </a:lnTo>
                <a:lnTo>
                  <a:pt x="0" y="3078382"/>
                </a:lnTo>
                <a:lnTo>
                  <a:pt x="0" y="0"/>
                </a:lnTo>
                <a:close/>
              </a:path>
            </a:pathLst>
          </a:custGeom>
          <a:blipFill>
            <a:blip r:embed="rId4"/>
            <a:stretch>
              <a:fillRect l="-15397" t="-33720" r="-1111" b="-67452"/>
            </a:stretch>
          </a:blipFill>
        </p:spPr>
        <p:txBody>
          <a:bodyPr/>
          <a:lstStyle/>
          <a:p>
            <a:endParaRPr lang="en-GB"/>
          </a:p>
        </p:txBody>
      </p:sp>
      <p:sp>
        <p:nvSpPr>
          <p:cNvPr id="9" name="Freeform 9"/>
          <p:cNvSpPr/>
          <p:nvPr/>
        </p:nvSpPr>
        <p:spPr>
          <a:xfrm rot="-10800000">
            <a:off x="594722" y="6001853"/>
            <a:ext cx="8549278" cy="4019967"/>
          </a:xfrm>
          <a:custGeom>
            <a:avLst/>
            <a:gdLst/>
            <a:ahLst/>
            <a:cxnLst/>
            <a:rect l="l" t="t" r="r" b="b"/>
            <a:pathLst>
              <a:path w="8549278" h="4019967">
                <a:moveTo>
                  <a:pt x="0" y="0"/>
                </a:moveTo>
                <a:lnTo>
                  <a:pt x="8549278" y="0"/>
                </a:lnTo>
                <a:lnTo>
                  <a:pt x="8549278" y="4019967"/>
                </a:lnTo>
                <a:lnTo>
                  <a:pt x="0" y="4019967"/>
                </a:lnTo>
                <a:lnTo>
                  <a:pt x="0" y="0"/>
                </a:lnTo>
                <a:close/>
              </a:path>
            </a:pathLst>
          </a:custGeom>
          <a:blipFill>
            <a:blip r:embed="rId4"/>
            <a:stretch>
              <a:fillRect t="-43394" r="-963" b="-42592"/>
            </a:stretch>
          </a:blipFill>
        </p:spPr>
        <p:txBody>
          <a:bodyPr/>
          <a:lstStyle/>
          <a:p>
            <a:endParaRPr lang="en-GB"/>
          </a:p>
        </p:txBody>
      </p:sp>
      <p:sp>
        <p:nvSpPr>
          <p:cNvPr id="10" name="TextBox 10"/>
          <p:cNvSpPr txBox="1"/>
          <p:nvPr/>
        </p:nvSpPr>
        <p:spPr>
          <a:xfrm>
            <a:off x="2576804" y="3382675"/>
            <a:ext cx="4869712" cy="1200006"/>
          </a:xfrm>
          <a:prstGeom prst="rect">
            <a:avLst/>
          </a:prstGeom>
        </p:spPr>
        <p:txBody>
          <a:bodyPr lIns="0" tIns="0" rIns="0" bIns="0" rtlCol="0" anchor="t">
            <a:spAutoFit/>
          </a:bodyPr>
          <a:lstStyle/>
          <a:p>
            <a:pPr algn="ctr">
              <a:lnSpc>
                <a:spcPts val="4799"/>
              </a:lnSpc>
              <a:spcBef>
                <a:spcPct val="0"/>
              </a:spcBef>
            </a:pPr>
            <a:r>
              <a:rPr lang="en-US" sz="3999">
                <a:solidFill>
                  <a:srgbClr val="213B55"/>
                </a:solidFill>
                <a:latin typeface="Roboto Condensed"/>
              </a:rPr>
              <a:t>Gieo vần </a:t>
            </a:r>
            <a:r>
              <a:rPr lang="en-US" sz="3999" b="1">
                <a:solidFill>
                  <a:srgbClr val="213B55"/>
                </a:solidFill>
                <a:latin typeface="Roboto Condensed"/>
              </a:rPr>
              <a:t>e / oe </a:t>
            </a:r>
            <a:r>
              <a:rPr lang="en-US" sz="3999">
                <a:solidFill>
                  <a:srgbClr val="213B55"/>
                </a:solidFill>
                <a:latin typeface="Roboto Condensed"/>
              </a:rPr>
              <a:t>ở cuối các câu thơ 1,2,4,6,8</a:t>
            </a:r>
          </a:p>
        </p:txBody>
      </p:sp>
      <p:sp>
        <p:nvSpPr>
          <p:cNvPr id="11" name="TextBox 11"/>
          <p:cNvSpPr txBox="1"/>
          <p:nvPr/>
        </p:nvSpPr>
        <p:spPr>
          <a:xfrm>
            <a:off x="1388474" y="6643507"/>
            <a:ext cx="6691425" cy="3000014"/>
          </a:xfrm>
          <a:prstGeom prst="rect">
            <a:avLst/>
          </a:prstGeom>
        </p:spPr>
        <p:txBody>
          <a:bodyPr lIns="0" tIns="0" rIns="0" bIns="0" rtlCol="0" anchor="t">
            <a:spAutoFit/>
          </a:bodyPr>
          <a:lstStyle/>
          <a:p>
            <a:pPr algn="just">
              <a:lnSpc>
                <a:spcPts val="4799"/>
              </a:lnSpc>
            </a:pPr>
            <a:r>
              <a:rPr lang="en-US" sz="3999">
                <a:solidFill>
                  <a:srgbClr val="213B55"/>
                </a:solidFill>
                <a:latin typeface="Roboto Condensed"/>
              </a:rPr>
              <a:t>Tạo ra sự trùng điệp về âm hưởng, tăng tính nhạc để biểu đạt cảm xúc của người viết:</a:t>
            </a:r>
          </a:p>
          <a:p>
            <a:pPr algn="just">
              <a:lnSpc>
                <a:spcPts val="4799"/>
              </a:lnSpc>
              <a:spcBef>
                <a:spcPct val="0"/>
              </a:spcBef>
            </a:pPr>
            <a:r>
              <a:rPr lang="en-US" sz="3999">
                <a:solidFill>
                  <a:srgbClr val="213B55"/>
                </a:solidFill>
                <a:latin typeface="Roboto Condensed Bold"/>
              </a:rPr>
              <a:t>vần “e” / “oe” gợi cảm giác lè nhè của người say rượu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10800000">
            <a:off x="3903914" y="2111506"/>
            <a:ext cx="12838272" cy="2431992"/>
          </a:xfrm>
          <a:custGeom>
            <a:avLst/>
            <a:gdLst/>
            <a:ahLst/>
            <a:cxnLst/>
            <a:rect l="l" t="t" r="r" b="b"/>
            <a:pathLst>
              <a:path w="12838272" h="2431992">
                <a:moveTo>
                  <a:pt x="0" y="0"/>
                </a:moveTo>
                <a:lnTo>
                  <a:pt x="12838272" y="0"/>
                </a:lnTo>
                <a:lnTo>
                  <a:pt x="12838272" y="2431991"/>
                </a:lnTo>
                <a:lnTo>
                  <a:pt x="0" y="2431991"/>
                </a:lnTo>
                <a:lnTo>
                  <a:pt x="0" y="0"/>
                </a:lnTo>
                <a:close/>
              </a:path>
            </a:pathLst>
          </a:custGeom>
          <a:blipFill>
            <a:blip r:embed="rId4"/>
            <a:stretch>
              <a:fillRect t="-191249" r="-963" b="-170408"/>
            </a:stretch>
          </a:blipFill>
        </p:spPr>
        <p:txBody>
          <a:bodyPr/>
          <a:lstStyle/>
          <a:p>
            <a:endParaRPr lang="en-GB"/>
          </a:p>
        </p:txBody>
      </p:sp>
      <p:sp>
        <p:nvSpPr>
          <p:cNvPr id="4" name="Freeform 4"/>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5"/>
            <a:stretch>
              <a:fillRect/>
            </a:stretch>
          </a:blipFill>
        </p:spPr>
        <p:txBody>
          <a:bodyPr/>
          <a:lstStyle/>
          <a:p>
            <a:endParaRPr lang="en-GB"/>
          </a:p>
        </p:txBody>
      </p:sp>
      <p:sp>
        <p:nvSpPr>
          <p:cNvPr id="5" name="Freeform 5"/>
          <p:cNvSpPr/>
          <p:nvPr/>
        </p:nvSpPr>
        <p:spPr>
          <a:xfrm rot="-5399998">
            <a:off x="12989517" y="-3591877"/>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5011661" y="2427497"/>
            <a:ext cx="10380617" cy="1800008"/>
          </a:xfrm>
          <a:prstGeom prst="rect">
            <a:avLst/>
          </a:prstGeom>
        </p:spPr>
        <p:txBody>
          <a:bodyPr lIns="0" tIns="0" rIns="0" bIns="0" rtlCol="0" anchor="t">
            <a:spAutoFit/>
          </a:bodyPr>
          <a:lstStyle/>
          <a:p>
            <a:pPr algn="ctr">
              <a:lnSpc>
                <a:spcPts val="4799"/>
              </a:lnSpc>
            </a:pPr>
            <a:r>
              <a:rPr lang="en-US" sz="3999">
                <a:solidFill>
                  <a:srgbClr val="213B55"/>
                </a:solidFill>
                <a:latin typeface="Roboto Condensed Italics"/>
              </a:rPr>
              <a:t>Lá bàng đang đỏ ngọn cây</a:t>
            </a:r>
          </a:p>
          <a:p>
            <a:pPr algn="ctr">
              <a:lnSpc>
                <a:spcPts val="4799"/>
              </a:lnSpc>
            </a:pPr>
            <a:r>
              <a:rPr lang="en-US" sz="3999">
                <a:solidFill>
                  <a:srgbClr val="213B55"/>
                </a:solidFill>
                <a:latin typeface="Roboto Condensed Italics"/>
              </a:rPr>
              <a:t>Sếu </a:t>
            </a:r>
            <a:r>
              <a:rPr lang="en-US" sz="3999">
                <a:solidFill>
                  <a:srgbClr val="213B55"/>
                </a:solidFill>
                <a:latin typeface="Roboto Condensed Bold Italics"/>
              </a:rPr>
              <a:t>giang mang</a:t>
            </a:r>
            <a:r>
              <a:rPr lang="en-US" sz="3999">
                <a:solidFill>
                  <a:srgbClr val="213B55"/>
                </a:solidFill>
                <a:latin typeface="Roboto Condensed Italics"/>
              </a:rPr>
              <a:t> lạnh </a:t>
            </a:r>
            <a:r>
              <a:rPr lang="en-US" sz="3999">
                <a:solidFill>
                  <a:srgbClr val="213B55"/>
                </a:solidFill>
                <a:latin typeface="Roboto Condensed Bold Italics"/>
              </a:rPr>
              <a:t>đang</a:t>
            </a:r>
            <a:r>
              <a:rPr lang="en-US" sz="3999">
                <a:solidFill>
                  <a:srgbClr val="213B55"/>
                </a:solidFill>
                <a:latin typeface="Roboto Condensed Italics"/>
              </a:rPr>
              <a:t> bay </a:t>
            </a:r>
            <a:r>
              <a:rPr lang="en-US" sz="3999">
                <a:solidFill>
                  <a:srgbClr val="213B55"/>
                </a:solidFill>
                <a:latin typeface="Roboto Condensed Bold Italics"/>
              </a:rPr>
              <a:t>ngang</a:t>
            </a:r>
            <a:r>
              <a:rPr lang="en-US" sz="3999">
                <a:solidFill>
                  <a:srgbClr val="213B55"/>
                </a:solidFill>
                <a:latin typeface="Roboto Condensed Italics"/>
              </a:rPr>
              <a:t> trời.</a:t>
            </a:r>
          </a:p>
          <a:p>
            <a:pPr algn="r">
              <a:lnSpc>
                <a:spcPts val="4799"/>
              </a:lnSpc>
              <a:spcBef>
                <a:spcPct val="0"/>
              </a:spcBef>
            </a:pPr>
            <a:r>
              <a:rPr lang="en-US" sz="3999">
                <a:solidFill>
                  <a:srgbClr val="213B55"/>
                </a:solidFill>
                <a:latin typeface="Roboto Condensed"/>
              </a:rPr>
              <a:t>(Tố Hữu,</a:t>
            </a:r>
            <a:r>
              <a:rPr lang="en-US" sz="3999">
                <a:solidFill>
                  <a:srgbClr val="213B55"/>
                </a:solidFill>
                <a:latin typeface="Roboto Condensed Italics"/>
              </a:rPr>
              <a:t> Tiếng hát sang xuân)</a:t>
            </a:r>
          </a:p>
        </p:txBody>
      </p:sp>
      <p:sp>
        <p:nvSpPr>
          <p:cNvPr id="7" name="TextBox 7"/>
          <p:cNvSpPr txBox="1"/>
          <p:nvPr/>
        </p:nvSpPr>
        <p:spPr>
          <a:xfrm>
            <a:off x="2221702" y="906829"/>
            <a:ext cx="13844596" cy="914346"/>
          </a:xfrm>
          <a:prstGeom prst="rect">
            <a:avLst/>
          </a:prstGeom>
        </p:spPr>
        <p:txBody>
          <a:bodyPr lIns="0" tIns="0" rIns="0" bIns="0" rtlCol="0" anchor="t">
            <a:spAutoFit/>
          </a:bodyPr>
          <a:lstStyle/>
          <a:p>
            <a:pPr algn="r">
              <a:lnSpc>
                <a:spcPts val="7200"/>
              </a:lnSpc>
              <a:spcBef>
                <a:spcPct val="0"/>
              </a:spcBef>
            </a:pPr>
            <a:r>
              <a:rPr lang="en-US" sz="6000">
                <a:solidFill>
                  <a:srgbClr val="213B55"/>
                </a:solidFill>
                <a:latin typeface="Fraunces Bold"/>
              </a:rPr>
              <a:t>I. TRI THỨC TIẾNG VIỆT</a:t>
            </a:r>
          </a:p>
        </p:txBody>
      </p:sp>
      <p:graphicFrame>
        <p:nvGraphicFramePr>
          <p:cNvPr id="8" name="Table 8"/>
          <p:cNvGraphicFramePr>
            <a:graphicFrameLocks noGrp="1"/>
          </p:cNvGraphicFramePr>
          <p:nvPr>
            <p:extLst>
              <p:ext uri="{D42A27DB-BD31-4B8C-83A1-F6EECF244321}">
                <p14:modId xmlns:p14="http://schemas.microsoft.com/office/powerpoint/2010/main" val="3660784293"/>
              </p:ext>
            </p:extLst>
          </p:nvPr>
        </p:nvGraphicFramePr>
        <p:xfrm>
          <a:off x="1352989" y="4829247"/>
          <a:ext cx="16230600" cy="4971417"/>
        </p:xfrm>
        <a:graphic>
          <a:graphicData uri="http://schemas.openxmlformats.org/drawingml/2006/table">
            <a:tbl>
              <a:tblPr/>
              <a:tblGrid>
                <a:gridCol w="5943383">
                  <a:extLst>
                    <a:ext uri="{9D8B030D-6E8A-4147-A177-3AD203B41FA5}">
                      <a16:colId xmlns:a16="http://schemas.microsoft.com/office/drawing/2014/main" val="20000"/>
                    </a:ext>
                  </a:extLst>
                </a:gridCol>
                <a:gridCol w="10287217">
                  <a:extLst>
                    <a:ext uri="{9D8B030D-6E8A-4147-A177-3AD203B41FA5}">
                      <a16:colId xmlns:a16="http://schemas.microsoft.com/office/drawing/2014/main" val="20001"/>
                    </a:ext>
                  </a:extLst>
                </a:gridCol>
              </a:tblGrid>
              <a:tr h="2351010">
                <a:tc>
                  <a:txBody>
                    <a:bodyPr/>
                    <a:lstStyle/>
                    <a:p>
                      <a:pPr algn="just">
                        <a:lnSpc>
                          <a:spcPts val="5599"/>
                        </a:lnSpc>
                        <a:defRPr/>
                      </a:pPr>
                      <a:r>
                        <a:rPr lang="en-US" sz="3999">
                          <a:solidFill>
                            <a:srgbClr val="000000">
                              <a:alpha val="84706"/>
                            </a:srgbClr>
                          </a:solidFill>
                          <a:latin typeface="Roboto Condensed"/>
                        </a:rPr>
                        <a:t>+ Biện pháp điệp vần thể hiện ở từ ngữ nào?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marL="863599" lvl="1" indent="-431800" algn="just">
                        <a:lnSpc>
                          <a:spcPts val="5599"/>
                        </a:lnSpc>
                        <a:buFont typeface="Arial"/>
                        <a:buChar char="•"/>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0"/>
                  </a:ext>
                </a:extLst>
              </a:tr>
              <a:tr h="2620407">
                <a:tc>
                  <a:txBody>
                    <a:bodyPr/>
                    <a:lstStyle/>
                    <a:p>
                      <a:pPr algn="just">
                        <a:lnSpc>
                          <a:spcPts val="5599"/>
                        </a:lnSpc>
                        <a:defRPr/>
                      </a:pPr>
                      <a:r>
                        <a:rPr lang="en-US" sz="3999">
                          <a:solidFill>
                            <a:srgbClr val="000000">
                              <a:alpha val="84706"/>
                            </a:srgbClr>
                          </a:solidFill>
                          <a:latin typeface="Roboto Condensed"/>
                        </a:rPr>
                        <a:t>+ Điệp vần tạo nên giọng thơ / nhạc tính / liên tưởng như thế nào cho tác phẩm?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marL="863599" lvl="1" indent="-431800" algn="just">
                        <a:lnSpc>
                          <a:spcPts val="5599"/>
                        </a:lnSpc>
                        <a:buFont typeface="Arial"/>
                        <a:buChar char="•"/>
                        <a:defRPr/>
                      </a:pPr>
                      <a:endParaRPr lang="en-US" sz="3999">
                        <a:solidFill>
                          <a:srgbClr val="000000">
                            <a:alpha val="84706"/>
                          </a:srgbClr>
                        </a:solidFill>
                        <a:latin typeface="Roboto Condensed"/>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10800000">
            <a:off x="3903914" y="2111506"/>
            <a:ext cx="12838272" cy="2431992"/>
          </a:xfrm>
          <a:custGeom>
            <a:avLst/>
            <a:gdLst/>
            <a:ahLst/>
            <a:cxnLst/>
            <a:rect l="l" t="t" r="r" b="b"/>
            <a:pathLst>
              <a:path w="12838272" h="2431992">
                <a:moveTo>
                  <a:pt x="0" y="0"/>
                </a:moveTo>
                <a:lnTo>
                  <a:pt x="12838272" y="0"/>
                </a:lnTo>
                <a:lnTo>
                  <a:pt x="12838272" y="2431991"/>
                </a:lnTo>
                <a:lnTo>
                  <a:pt x="0" y="2431991"/>
                </a:lnTo>
                <a:lnTo>
                  <a:pt x="0" y="0"/>
                </a:lnTo>
                <a:close/>
              </a:path>
            </a:pathLst>
          </a:custGeom>
          <a:blipFill>
            <a:blip r:embed="rId4"/>
            <a:stretch>
              <a:fillRect t="-191249" r="-963" b="-170408"/>
            </a:stretch>
          </a:blipFill>
        </p:spPr>
        <p:txBody>
          <a:bodyPr/>
          <a:lstStyle/>
          <a:p>
            <a:endParaRPr lang="en-GB"/>
          </a:p>
        </p:txBody>
      </p:sp>
      <p:sp>
        <p:nvSpPr>
          <p:cNvPr id="4" name="Freeform 4"/>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5"/>
            <a:stretch>
              <a:fillRect/>
            </a:stretch>
          </a:blipFill>
        </p:spPr>
        <p:txBody>
          <a:bodyPr/>
          <a:lstStyle/>
          <a:p>
            <a:endParaRPr lang="en-GB"/>
          </a:p>
        </p:txBody>
      </p:sp>
      <p:sp>
        <p:nvSpPr>
          <p:cNvPr id="5" name="Freeform 5"/>
          <p:cNvSpPr/>
          <p:nvPr/>
        </p:nvSpPr>
        <p:spPr>
          <a:xfrm rot="-5399998">
            <a:off x="12989517" y="-3591877"/>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5011661" y="2427497"/>
            <a:ext cx="10380617" cy="1800008"/>
          </a:xfrm>
          <a:prstGeom prst="rect">
            <a:avLst/>
          </a:prstGeom>
        </p:spPr>
        <p:txBody>
          <a:bodyPr lIns="0" tIns="0" rIns="0" bIns="0" rtlCol="0" anchor="t">
            <a:spAutoFit/>
          </a:bodyPr>
          <a:lstStyle/>
          <a:p>
            <a:pPr algn="ctr">
              <a:lnSpc>
                <a:spcPts val="4799"/>
              </a:lnSpc>
            </a:pPr>
            <a:r>
              <a:rPr lang="en-US" sz="3999">
                <a:solidFill>
                  <a:srgbClr val="213B55"/>
                </a:solidFill>
                <a:latin typeface="Roboto Condensed Italics"/>
              </a:rPr>
              <a:t>Lá bàng đang đỏ ngọn cây</a:t>
            </a:r>
          </a:p>
          <a:p>
            <a:pPr algn="ctr">
              <a:lnSpc>
                <a:spcPts val="4799"/>
              </a:lnSpc>
            </a:pPr>
            <a:r>
              <a:rPr lang="en-US" sz="3999">
                <a:solidFill>
                  <a:srgbClr val="213B55"/>
                </a:solidFill>
                <a:latin typeface="Roboto Condensed Italics"/>
              </a:rPr>
              <a:t>Sếu </a:t>
            </a:r>
            <a:r>
              <a:rPr lang="en-US" sz="3999">
                <a:solidFill>
                  <a:srgbClr val="213B55"/>
                </a:solidFill>
                <a:latin typeface="Roboto Condensed Bold Italics"/>
              </a:rPr>
              <a:t>giang mang</a:t>
            </a:r>
            <a:r>
              <a:rPr lang="en-US" sz="3999">
                <a:solidFill>
                  <a:srgbClr val="213B55"/>
                </a:solidFill>
                <a:latin typeface="Roboto Condensed Italics"/>
              </a:rPr>
              <a:t> lạnh </a:t>
            </a:r>
            <a:r>
              <a:rPr lang="en-US" sz="3999">
                <a:solidFill>
                  <a:srgbClr val="213B55"/>
                </a:solidFill>
                <a:latin typeface="Roboto Condensed Bold Italics"/>
              </a:rPr>
              <a:t>đang</a:t>
            </a:r>
            <a:r>
              <a:rPr lang="en-US" sz="3999">
                <a:solidFill>
                  <a:srgbClr val="213B55"/>
                </a:solidFill>
                <a:latin typeface="Roboto Condensed Italics"/>
              </a:rPr>
              <a:t> bay </a:t>
            </a:r>
            <a:r>
              <a:rPr lang="en-US" sz="3999">
                <a:solidFill>
                  <a:srgbClr val="213B55"/>
                </a:solidFill>
                <a:latin typeface="Roboto Condensed Bold Italics"/>
              </a:rPr>
              <a:t>ngang</a:t>
            </a:r>
            <a:r>
              <a:rPr lang="en-US" sz="3999">
                <a:solidFill>
                  <a:srgbClr val="213B55"/>
                </a:solidFill>
                <a:latin typeface="Roboto Condensed Italics"/>
              </a:rPr>
              <a:t> trời.</a:t>
            </a:r>
          </a:p>
          <a:p>
            <a:pPr algn="r">
              <a:lnSpc>
                <a:spcPts val="4799"/>
              </a:lnSpc>
              <a:spcBef>
                <a:spcPct val="0"/>
              </a:spcBef>
            </a:pPr>
            <a:r>
              <a:rPr lang="en-US" sz="3999">
                <a:solidFill>
                  <a:srgbClr val="213B55"/>
                </a:solidFill>
                <a:latin typeface="Roboto Condensed"/>
              </a:rPr>
              <a:t>(Tố Hữu,</a:t>
            </a:r>
            <a:r>
              <a:rPr lang="en-US" sz="3999">
                <a:solidFill>
                  <a:srgbClr val="213B55"/>
                </a:solidFill>
                <a:latin typeface="Roboto Condensed Italics"/>
              </a:rPr>
              <a:t> Tiếng hát sang xuân)</a:t>
            </a:r>
          </a:p>
        </p:txBody>
      </p:sp>
      <p:sp>
        <p:nvSpPr>
          <p:cNvPr id="7" name="TextBox 7"/>
          <p:cNvSpPr txBox="1"/>
          <p:nvPr/>
        </p:nvSpPr>
        <p:spPr>
          <a:xfrm>
            <a:off x="2221702" y="906829"/>
            <a:ext cx="13844596" cy="914346"/>
          </a:xfrm>
          <a:prstGeom prst="rect">
            <a:avLst/>
          </a:prstGeom>
        </p:spPr>
        <p:txBody>
          <a:bodyPr lIns="0" tIns="0" rIns="0" bIns="0" rtlCol="0" anchor="t">
            <a:spAutoFit/>
          </a:bodyPr>
          <a:lstStyle/>
          <a:p>
            <a:pPr algn="r">
              <a:lnSpc>
                <a:spcPts val="7200"/>
              </a:lnSpc>
              <a:spcBef>
                <a:spcPct val="0"/>
              </a:spcBef>
            </a:pPr>
            <a:r>
              <a:rPr lang="en-US" sz="6000">
                <a:solidFill>
                  <a:srgbClr val="213B55"/>
                </a:solidFill>
                <a:latin typeface="Fraunces Bold"/>
              </a:rPr>
              <a:t>I. TRI THỨC TIẾNG VIỆT</a:t>
            </a:r>
          </a:p>
        </p:txBody>
      </p:sp>
      <p:graphicFrame>
        <p:nvGraphicFramePr>
          <p:cNvPr id="8" name="Table 8"/>
          <p:cNvGraphicFramePr>
            <a:graphicFrameLocks noGrp="1"/>
          </p:cNvGraphicFramePr>
          <p:nvPr/>
        </p:nvGraphicFramePr>
        <p:xfrm>
          <a:off x="1352989" y="4829247"/>
          <a:ext cx="16230600" cy="4971417"/>
        </p:xfrm>
        <a:graphic>
          <a:graphicData uri="http://schemas.openxmlformats.org/drawingml/2006/table">
            <a:tbl>
              <a:tblPr/>
              <a:tblGrid>
                <a:gridCol w="5943383">
                  <a:extLst>
                    <a:ext uri="{9D8B030D-6E8A-4147-A177-3AD203B41FA5}">
                      <a16:colId xmlns:a16="http://schemas.microsoft.com/office/drawing/2014/main" val="20000"/>
                    </a:ext>
                  </a:extLst>
                </a:gridCol>
                <a:gridCol w="10287217">
                  <a:extLst>
                    <a:ext uri="{9D8B030D-6E8A-4147-A177-3AD203B41FA5}">
                      <a16:colId xmlns:a16="http://schemas.microsoft.com/office/drawing/2014/main" val="20001"/>
                    </a:ext>
                  </a:extLst>
                </a:gridCol>
              </a:tblGrid>
              <a:tr h="2351010">
                <a:tc>
                  <a:txBody>
                    <a:bodyPr/>
                    <a:lstStyle/>
                    <a:p>
                      <a:pPr algn="just">
                        <a:lnSpc>
                          <a:spcPts val="5599"/>
                        </a:lnSpc>
                        <a:defRPr/>
                      </a:pPr>
                      <a:r>
                        <a:rPr lang="en-US" sz="3999">
                          <a:solidFill>
                            <a:srgbClr val="000000">
                              <a:alpha val="84706"/>
                            </a:srgbClr>
                          </a:solidFill>
                          <a:latin typeface="Roboto Condensed"/>
                        </a:rPr>
                        <a:t>+ Biện pháp điệp vần thể hiện ở từ ngữ nào?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marL="863599" lvl="1" indent="-431800" algn="just">
                        <a:lnSpc>
                          <a:spcPts val="5599"/>
                        </a:lnSpc>
                        <a:buFont typeface="Arial"/>
                        <a:buChar char="•"/>
                        <a:defRPr/>
                      </a:pPr>
                      <a:r>
                        <a:rPr lang="en-US" sz="3999">
                          <a:solidFill>
                            <a:srgbClr val="000000">
                              <a:alpha val="84706"/>
                            </a:srgbClr>
                          </a:solidFill>
                          <a:latin typeface="Roboto Condensed"/>
                        </a:rPr>
                        <a:t>Điệp vần xuất hiện ở những từ ngữ không có vai trò gieo vần: </a:t>
                      </a:r>
                      <a:r>
                        <a:rPr lang="en-US" sz="3999">
                          <a:solidFill>
                            <a:srgbClr val="000000">
                              <a:alpha val="84706"/>
                            </a:srgbClr>
                          </a:solidFill>
                          <a:latin typeface="Roboto Condensed Bold Italics"/>
                        </a:rPr>
                        <a:t>giang - mang - đang - ngang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0"/>
                  </a:ext>
                </a:extLst>
              </a:tr>
              <a:tr h="2620407">
                <a:tc>
                  <a:txBody>
                    <a:bodyPr/>
                    <a:lstStyle/>
                    <a:p>
                      <a:pPr algn="just">
                        <a:lnSpc>
                          <a:spcPts val="5599"/>
                        </a:lnSpc>
                        <a:defRPr/>
                      </a:pPr>
                      <a:r>
                        <a:rPr lang="en-US" sz="3999">
                          <a:solidFill>
                            <a:srgbClr val="000000">
                              <a:alpha val="84706"/>
                            </a:srgbClr>
                          </a:solidFill>
                          <a:latin typeface="Roboto Condensed"/>
                        </a:rPr>
                        <a:t>+ Điệp vần tạo nên giọng thơ / nhạc tính / liên tưởng như thế nào cho tác phẩm?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alpha val="84706"/>
                      </a:srgbClr>
                    </a:solidFill>
                  </a:tcPr>
                </a:tc>
                <a:tc>
                  <a:txBody>
                    <a:bodyPr/>
                    <a:lstStyle/>
                    <a:p>
                      <a:pPr marL="863599" lvl="1" indent="-431800" algn="just">
                        <a:lnSpc>
                          <a:spcPts val="5599"/>
                        </a:lnSpc>
                        <a:buFont typeface="Arial"/>
                        <a:buChar char="•"/>
                        <a:defRPr/>
                      </a:pPr>
                      <a:r>
                        <a:rPr lang="en-US" sz="3999">
                          <a:solidFill>
                            <a:srgbClr val="000000">
                              <a:alpha val="84706"/>
                            </a:srgbClr>
                          </a:solidFill>
                          <a:latin typeface="Roboto Condensed"/>
                        </a:rPr>
                        <a:t>Tạo sự trùng điệp về âm hưởng, tăng tính nhạc.</a:t>
                      </a:r>
                      <a:endParaRPr lang="en-US" sz="1100"/>
                    </a:p>
                    <a:p>
                      <a:pPr marL="863599" lvl="1" indent="-431800" algn="just">
                        <a:lnSpc>
                          <a:spcPts val="5599"/>
                        </a:lnSpc>
                        <a:buFont typeface="Arial"/>
                        <a:buChar char="•"/>
                      </a:pPr>
                      <a:r>
                        <a:rPr lang="en-US" sz="3999">
                          <a:solidFill>
                            <a:srgbClr val="000000">
                              <a:alpha val="84706"/>
                            </a:srgbClr>
                          </a:solidFill>
                          <a:latin typeface="Roboto Condensed"/>
                        </a:rPr>
                        <a:t>Gợi cảm giác mênh mang, rộng mở.</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6D2D3">
                        <a:alpha val="84706"/>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977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10800000">
            <a:off x="6536520" y="1799376"/>
            <a:ext cx="5214959" cy="1666744"/>
          </a:xfrm>
          <a:custGeom>
            <a:avLst/>
            <a:gdLst/>
            <a:ahLst/>
            <a:cxnLst/>
            <a:rect l="l" t="t" r="r" b="b"/>
            <a:pathLst>
              <a:path w="5214959" h="1666744">
                <a:moveTo>
                  <a:pt x="0" y="0"/>
                </a:moveTo>
                <a:lnTo>
                  <a:pt x="5214960" y="0"/>
                </a:lnTo>
                <a:lnTo>
                  <a:pt x="5214960" y="1666744"/>
                </a:lnTo>
                <a:lnTo>
                  <a:pt x="0" y="1666744"/>
                </a:lnTo>
                <a:lnTo>
                  <a:pt x="0" y="0"/>
                </a:lnTo>
                <a:close/>
              </a:path>
            </a:pathLst>
          </a:custGeom>
          <a:blipFill>
            <a:blip r:embed="rId4"/>
            <a:stretch>
              <a:fillRect l="-96186" t="-256825" r="-1890" b="-179993"/>
            </a:stretch>
          </a:blipFill>
        </p:spPr>
        <p:txBody>
          <a:bodyPr/>
          <a:lstStyle/>
          <a:p>
            <a:endParaRPr lang="en-GB"/>
          </a:p>
        </p:txBody>
      </p:sp>
      <p:sp>
        <p:nvSpPr>
          <p:cNvPr id="4" name="Freeform 4"/>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5"/>
            <a:stretch>
              <a:fillRect/>
            </a:stretch>
          </a:blipFill>
        </p:spPr>
        <p:txBody>
          <a:bodyPr/>
          <a:lstStyle/>
          <a:p>
            <a:endParaRPr lang="en-GB"/>
          </a:p>
        </p:txBody>
      </p:sp>
      <p:sp>
        <p:nvSpPr>
          <p:cNvPr id="5" name="Freeform 5"/>
          <p:cNvSpPr/>
          <p:nvPr/>
        </p:nvSpPr>
        <p:spPr>
          <a:xfrm rot="-5399998">
            <a:off x="12659102" y="66200"/>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594722" y="571527"/>
            <a:ext cx="13844596" cy="914346"/>
          </a:xfrm>
          <a:prstGeom prst="rect">
            <a:avLst/>
          </a:prstGeom>
        </p:spPr>
        <p:txBody>
          <a:bodyPr lIns="0" tIns="0" rIns="0" bIns="0" rtlCol="0" anchor="t">
            <a:spAutoFit/>
          </a:bodyPr>
          <a:lstStyle/>
          <a:p>
            <a:pPr algn="r">
              <a:lnSpc>
                <a:spcPts val="7200"/>
              </a:lnSpc>
              <a:spcBef>
                <a:spcPct val="0"/>
              </a:spcBef>
            </a:pPr>
            <a:r>
              <a:rPr lang="en-US" sz="6000">
                <a:solidFill>
                  <a:srgbClr val="213B55"/>
                </a:solidFill>
                <a:latin typeface="Fraunces Bold"/>
              </a:rPr>
              <a:t>I. TRI THỨC TIẾNG VIỆT</a:t>
            </a:r>
          </a:p>
        </p:txBody>
      </p:sp>
      <p:sp>
        <p:nvSpPr>
          <p:cNvPr id="7" name="TextBox 7"/>
          <p:cNvSpPr txBox="1"/>
          <p:nvPr/>
        </p:nvSpPr>
        <p:spPr>
          <a:xfrm>
            <a:off x="6908750" y="2132751"/>
            <a:ext cx="4470500" cy="1038225"/>
          </a:xfrm>
          <a:prstGeom prst="rect">
            <a:avLst/>
          </a:prstGeom>
        </p:spPr>
        <p:txBody>
          <a:bodyPr lIns="0" tIns="0" rIns="0" bIns="0" rtlCol="0" anchor="t">
            <a:spAutoFit/>
          </a:bodyPr>
          <a:lstStyle/>
          <a:p>
            <a:pPr algn="ctr">
              <a:lnSpc>
                <a:spcPts val="8400"/>
              </a:lnSpc>
            </a:pPr>
            <a:r>
              <a:rPr lang="en-US" sz="6000">
                <a:solidFill>
                  <a:srgbClr val="213B55"/>
                </a:solidFill>
                <a:latin typeface="#9Slide07 SVNUT Triumph Press"/>
              </a:rPr>
              <a:t>Điệp thanh</a:t>
            </a:r>
          </a:p>
        </p:txBody>
      </p:sp>
      <p:graphicFrame>
        <p:nvGraphicFramePr>
          <p:cNvPr id="8" name="Table 8"/>
          <p:cNvGraphicFramePr>
            <a:graphicFrameLocks noGrp="1"/>
          </p:cNvGraphicFramePr>
          <p:nvPr/>
        </p:nvGraphicFramePr>
        <p:xfrm>
          <a:off x="1028700" y="3845772"/>
          <a:ext cx="16230599" cy="5886450"/>
        </p:xfrm>
        <a:graphic>
          <a:graphicData uri="http://schemas.openxmlformats.org/drawingml/2006/table">
            <a:tbl>
              <a:tblPr/>
              <a:tblGrid>
                <a:gridCol w="3973237">
                  <a:extLst>
                    <a:ext uri="{9D8B030D-6E8A-4147-A177-3AD203B41FA5}">
                      <a16:colId xmlns:a16="http://schemas.microsoft.com/office/drawing/2014/main" val="20000"/>
                    </a:ext>
                  </a:extLst>
                </a:gridCol>
                <a:gridCol w="582750">
                  <a:extLst>
                    <a:ext uri="{9D8B030D-6E8A-4147-A177-3AD203B41FA5}">
                      <a16:colId xmlns:a16="http://schemas.microsoft.com/office/drawing/2014/main" val="20001"/>
                    </a:ext>
                  </a:extLst>
                </a:gridCol>
                <a:gridCol w="11674612">
                  <a:extLst>
                    <a:ext uri="{9D8B030D-6E8A-4147-A177-3AD203B41FA5}">
                      <a16:colId xmlns:a16="http://schemas.microsoft.com/office/drawing/2014/main" val="20002"/>
                    </a:ext>
                  </a:extLst>
                </a:gridCol>
              </a:tblGrid>
              <a:tr h="4185495">
                <a:tc>
                  <a:txBody>
                    <a:bodyPr/>
                    <a:lstStyle/>
                    <a:p>
                      <a:pPr algn="ctr">
                        <a:lnSpc>
                          <a:spcPts val="4900"/>
                        </a:lnSpc>
                        <a:defRPr/>
                      </a:pPr>
                      <a:r>
                        <a:rPr lang="en-US" sz="3500">
                          <a:solidFill>
                            <a:srgbClr val="000000"/>
                          </a:solidFill>
                          <a:latin typeface="Roboto Condensed Bold"/>
                        </a:rPr>
                        <a:t>Khái niệm</a:t>
                      </a:r>
                      <a:endParaRPr lang="en-US" sz="1100"/>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FFFFFF"/>
                    </a:solidFill>
                  </a:tcPr>
                </a:tc>
                <a:tc rowSpan="2">
                  <a:txBody>
                    <a:bodyPr/>
                    <a:lstStyle/>
                    <a:p>
                      <a:pPr algn="just">
                        <a:lnSpc>
                          <a:spcPts val="4900"/>
                        </a:lnSpc>
                        <a:defRPr/>
                      </a:pPr>
                      <a:endParaRPr lang="en-US" sz="1100"/>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B6D2D3"/>
                    </a:solidFill>
                  </a:tcPr>
                </a:tc>
                <a:tc>
                  <a:txBody>
                    <a:bodyPr/>
                    <a:lstStyle/>
                    <a:p>
                      <a:pPr algn="just">
                        <a:lnSpc>
                          <a:spcPts val="4900"/>
                        </a:lnSpc>
                        <a:defRPr/>
                      </a:pPr>
                      <a:r>
                        <a:rPr lang="en-US" sz="3500">
                          <a:solidFill>
                            <a:srgbClr val="000000"/>
                          </a:solidFill>
                          <a:latin typeface="Roboto Condensed"/>
                        </a:rPr>
                        <a:t>Là biện pháp tu từ ngữ âm, tạo nên bằng cách lặp lại thanh điệu cùng loại (thanh bằng hoặc thanh trắc).</a:t>
                      </a:r>
                      <a:endParaRPr lang="en-US" sz="1100"/>
                    </a:p>
                    <a:p>
                      <a:pPr algn="just">
                        <a:lnSpc>
                          <a:spcPts val="4900"/>
                        </a:lnSpc>
                      </a:pPr>
                      <a:r>
                        <a:rPr lang="en-US" sz="3500">
                          <a:solidFill>
                            <a:srgbClr val="000000"/>
                          </a:solidFill>
                          <a:latin typeface="Roboto Condensed"/>
                        </a:rPr>
                        <a:t>Dấu hiệu: </a:t>
                      </a:r>
                    </a:p>
                    <a:p>
                      <a:pPr algn="just">
                        <a:lnSpc>
                          <a:spcPts val="4900"/>
                        </a:lnSpc>
                      </a:pPr>
                      <a:r>
                        <a:rPr lang="en-US" sz="3500">
                          <a:solidFill>
                            <a:srgbClr val="000000"/>
                          </a:solidFill>
                          <a:latin typeface="Roboto Condensed"/>
                        </a:rPr>
                        <a:t>+ Câu thơ toàn thanh bằng / thanh trắc</a:t>
                      </a:r>
                    </a:p>
                    <a:p>
                      <a:pPr algn="just">
                        <a:lnSpc>
                          <a:spcPts val="4900"/>
                        </a:lnSpc>
                      </a:pPr>
                      <a:r>
                        <a:rPr lang="en-US" sz="3500">
                          <a:solidFill>
                            <a:srgbClr val="000000"/>
                          </a:solidFill>
                          <a:latin typeface="Roboto Condensed"/>
                        </a:rPr>
                        <a:t>+ lặp thanh điệu theo từng nhóm âm tiết (VD: bằng – bằng – trắc)</a:t>
                      </a:r>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700955">
                <a:tc>
                  <a:txBody>
                    <a:bodyPr/>
                    <a:lstStyle/>
                    <a:p>
                      <a:pPr algn="ctr">
                        <a:lnSpc>
                          <a:spcPts val="4900"/>
                        </a:lnSpc>
                        <a:defRPr/>
                      </a:pPr>
                      <a:r>
                        <a:rPr lang="en-US" sz="3500">
                          <a:solidFill>
                            <a:srgbClr val="000000"/>
                          </a:solidFill>
                          <a:latin typeface="Roboto Condensed Bold"/>
                        </a:rPr>
                        <a:t>Tác dụng</a:t>
                      </a:r>
                      <a:endParaRPr lang="en-US" sz="1100"/>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FFFFFF"/>
                    </a:solidFill>
                  </a:tcPr>
                </a:tc>
                <a:tc vMerge="1">
                  <a:txBody>
                    <a:bodyPr/>
                    <a:lstStyle/>
                    <a:p>
                      <a:pPr algn="just">
                        <a:lnSpc>
                          <a:spcPts val="4900"/>
                        </a:lnSpc>
                        <a:defRPr/>
                      </a:pPr>
                      <a:endParaRPr lang="en-US" sz="1100"/>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B6D2D3"/>
                    </a:solidFill>
                  </a:tcPr>
                </a:tc>
                <a:tc>
                  <a:txBody>
                    <a:bodyPr/>
                    <a:lstStyle/>
                    <a:p>
                      <a:pPr marL="755651" lvl="1" indent="-377825" algn="just">
                        <a:lnSpc>
                          <a:spcPts val="4900"/>
                        </a:lnSpc>
                        <a:buFont typeface="Arial"/>
                        <a:buChar char="•"/>
                        <a:defRPr/>
                      </a:pPr>
                      <a:r>
                        <a:rPr lang="en-US" sz="3500">
                          <a:solidFill>
                            <a:srgbClr val="000000"/>
                          </a:solidFill>
                          <a:latin typeface="Roboto Condensed"/>
                        </a:rPr>
                        <a:t>Tăng tính nhạc</a:t>
                      </a:r>
                      <a:endParaRPr lang="en-US" sz="1100"/>
                    </a:p>
                    <a:p>
                      <a:pPr marL="755651" lvl="1" indent="-377825" algn="just">
                        <a:lnSpc>
                          <a:spcPts val="4900"/>
                        </a:lnSpc>
                        <a:buFont typeface="Arial"/>
                        <a:buChar char="•"/>
                      </a:pPr>
                      <a:r>
                        <a:rPr lang="en-US" sz="3500">
                          <a:solidFill>
                            <a:srgbClr val="000000"/>
                          </a:solidFill>
                          <a:latin typeface="Roboto Condensed"/>
                        </a:rPr>
                        <a:t>Nâng cao hiệu quả diễn đạt cho câu thơ</a:t>
                      </a:r>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10800000">
            <a:off x="6881263" y="1611290"/>
            <a:ext cx="5214959" cy="1290572"/>
          </a:xfrm>
          <a:custGeom>
            <a:avLst/>
            <a:gdLst/>
            <a:ahLst/>
            <a:cxnLst/>
            <a:rect l="l" t="t" r="r" b="b"/>
            <a:pathLst>
              <a:path w="5214959" h="1290572">
                <a:moveTo>
                  <a:pt x="0" y="0"/>
                </a:moveTo>
                <a:lnTo>
                  <a:pt x="5214959" y="0"/>
                </a:lnTo>
                <a:lnTo>
                  <a:pt x="5214959" y="1290572"/>
                </a:lnTo>
                <a:lnTo>
                  <a:pt x="0" y="1290572"/>
                </a:lnTo>
                <a:lnTo>
                  <a:pt x="0" y="0"/>
                </a:lnTo>
                <a:close/>
              </a:path>
            </a:pathLst>
          </a:custGeom>
          <a:blipFill>
            <a:blip r:embed="rId4"/>
            <a:stretch>
              <a:fillRect l="-96186" t="-360831" r="-1890" b="-232457"/>
            </a:stretch>
          </a:blipFill>
        </p:spPr>
        <p:txBody>
          <a:bodyPr/>
          <a:lstStyle/>
          <a:p>
            <a:endParaRPr lang="en-GB"/>
          </a:p>
        </p:txBody>
      </p:sp>
      <p:sp>
        <p:nvSpPr>
          <p:cNvPr id="4" name="Freeform 4"/>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5"/>
            <a:stretch>
              <a:fillRect/>
            </a:stretch>
          </a:blipFill>
        </p:spPr>
        <p:txBody>
          <a:bodyPr/>
          <a:lstStyle/>
          <a:p>
            <a:endParaRPr lang="en-GB"/>
          </a:p>
        </p:txBody>
      </p:sp>
      <p:sp>
        <p:nvSpPr>
          <p:cNvPr id="5" name="Freeform 5"/>
          <p:cNvSpPr/>
          <p:nvPr/>
        </p:nvSpPr>
        <p:spPr>
          <a:xfrm rot="-5399998">
            <a:off x="12659102" y="66200"/>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2566444" y="571527"/>
            <a:ext cx="13844596" cy="914400"/>
          </a:xfrm>
          <a:prstGeom prst="rect">
            <a:avLst/>
          </a:prstGeom>
        </p:spPr>
        <p:txBody>
          <a:bodyPr lIns="0" tIns="0" rIns="0" bIns="0" rtlCol="0" anchor="t">
            <a:spAutoFit/>
          </a:bodyPr>
          <a:lstStyle/>
          <a:p>
            <a:pPr algn="ctr">
              <a:lnSpc>
                <a:spcPts val="7200"/>
              </a:lnSpc>
              <a:spcBef>
                <a:spcPct val="0"/>
              </a:spcBef>
            </a:pPr>
            <a:r>
              <a:rPr lang="en-US" sz="6000">
                <a:solidFill>
                  <a:srgbClr val="213B55"/>
                </a:solidFill>
                <a:latin typeface="Fraunces Bold"/>
              </a:rPr>
              <a:t>I. TRI THỨC TIẾNG VIỆT</a:t>
            </a:r>
          </a:p>
        </p:txBody>
      </p:sp>
      <p:sp>
        <p:nvSpPr>
          <p:cNvPr id="7" name="TextBox 7"/>
          <p:cNvSpPr txBox="1"/>
          <p:nvPr/>
        </p:nvSpPr>
        <p:spPr>
          <a:xfrm>
            <a:off x="7424462" y="1675551"/>
            <a:ext cx="4470500" cy="1038225"/>
          </a:xfrm>
          <a:prstGeom prst="rect">
            <a:avLst/>
          </a:prstGeom>
        </p:spPr>
        <p:txBody>
          <a:bodyPr lIns="0" tIns="0" rIns="0" bIns="0" rtlCol="0" anchor="t">
            <a:spAutoFit/>
          </a:bodyPr>
          <a:lstStyle/>
          <a:p>
            <a:pPr algn="ctr">
              <a:lnSpc>
                <a:spcPts val="8400"/>
              </a:lnSpc>
            </a:pPr>
            <a:r>
              <a:rPr lang="en-US" sz="6000">
                <a:solidFill>
                  <a:srgbClr val="213B55"/>
                </a:solidFill>
                <a:latin typeface="#9Slide07 SVNUT Triumph Press"/>
              </a:rPr>
              <a:t>Điệp vần</a:t>
            </a:r>
          </a:p>
        </p:txBody>
      </p:sp>
      <p:graphicFrame>
        <p:nvGraphicFramePr>
          <p:cNvPr id="8" name="Table 8"/>
          <p:cNvGraphicFramePr>
            <a:graphicFrameLocks noGrp="1"/>
          </p:cNvGraphicFramePr>
          <p:nvPr/>
        </p:nvGraphicFramePr>
        <p:xfrm>
          <a:off x="718432" y="3371218"/>
          <a:ext cx="16540868" cy="5887082"/>
        </p:xfrm>
        <a:graphic>
          <a:graphicData uri="http://schemas.openxmlformats.org/drawingml/2006/table">
            <a:tbl>
              <a:tblPr/>
              <a:tblGrid>
                <a:gridCol w="3461710">
                  <a:extLst>
                    <a:ext uri="{9D8B030D-6E8A-4147-A177-3AD203B41FA5}">
                      <a16:colId xmlns:a16="http://schemas.microsoft.com/office/drawing/2014/main" val="20000"/>
                    </a:ext>
                  </a:extLst>
                </a:gridCol>
                <a:gridCol w="516307">
                  <a:extLst>
                    <a:ext uri="{9D8B030D-6E8A-4147-A177-3AD203B41FA5}">
                      <a16:colId xmlns:a16="http://schemas.microsoft.com/office/drawing/2014/main" val="20001"/>
                    </a:ext>
                  </a:extLst>
                </a:gridCol>
                <a:gridCol w="12562851">
                  <a:extLst>
                    <a:ext uri="{9D8B030D-6E8A-4147-A177-3AD203B41FA5}">
                      <a16:colId xmlns:a16="http://schemas.microsoft.com/office/drawing/2014/main" val="20002"/>
                    </a:ext>
                  </a:extLst>
                </a:gridCol>
              </a:tblGrid>
              <a:tr h="3564359">
                <a:tc>
                  <a:txBody>
                    <a:bodyPr/>
                    <a:lstStyle/>
                    <a:p>
                      <a:pPr algn="ctr">
                        <a:lnSpc>
                          <a:spcPts val="4900"/>
                        </a:lnSpc>
                        <a:defRPr/>
                      </a:pPr>
                      <a:r>
                        <a:rPr lang="en-US" sz="3500">
                          <a:solidFill>
                            <a:srgbClr val="000000"/>
                          </a:solidFill>
                          <a:latin typeface="Roboto Condensed Bold"/>
                        </a:rPr>
                        <a:t>Khái niệm</a:t>
                      </a:r>
                      <a:endParaRPr lang="en-US" sz="1100"/>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FFFFFF"/>
                    </a:solidFill>
                  </a:tcPr>
                </a:tc>
                <a:tc rowSpan="2">
                  <a:txBody>
                    <a:bodyPr/>
                    <a:lstStyle/>
                    <a:p>
                      <a:pPr algn="just">
                        <a:lnSpc>
                          <a:spcPts val="4900"/>
                        </a:lnSpc>
                        <a:defRPr/>
                      </a:pPr>
                      <a:endParaRPr lang="en-US" sz="1100"/>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B6D2D3"/>
                    </a:solidFill>
                  </a:tcPr>
                </a:tc>
                <a:tc>
                  <a:txBody>
                    <a:bodyPr/>
                    <a:lstStyle/>
                    <a:p>
                      <a:pPr algn="just">
                        <a:lnSpc>
                          <a:spcPts val="4900"/>
                        </a:lnSpc>
                        <a:defRPr/>
                      </a:pPr>
                      <a:r>
                        <a:rPr lang="en-US" sz="3500">
                          <a:solidFill>
                            <a:srgbClr val="000000"/>
                          </a:solidFill>
                          <a:latin typeface="Roboto Condensed"/>
                        </a:rPr>
                        <a:t>Là biện pháp tu từ ngữ âm, sử dụng những âm tiết có vần giống nhau.</a:t>
                      </a:r>
                      <a:endParaRPr lang="en-US" sz="1100"/>
                    </a:p>
                    <a:p>
                      <a:pPr algn="just">
                        <a:lnSpc>
                          <a:spcPts val="4900"/>
                        </a:lnSpc>
                      </a:pPr>
                      <a:r>
                        <a:rPr lang="en-US" sz="3500">
                          <a:solidFill>
                            <a:srgbClr val="000000"/>
                          </a:solidFill>
                          <a:latin typeface="Roboto Condensed"/>
                        </a:rPr>
                        <a:t>+ Thường xuất hiện ở vị trí âm tiết đóng vai trò gieo vần (VD: Cuối câu 1,2,4,6,8 với thơ TNBC; cuối câu 1,2,4 với thơ TNTT)</a:t>
                      </a:r>
                    </a:p>
                    <a:p>
                      <a:pPr algn="just">
                        <a:lnSpc>
                          <a:spcPts val="4900"/>
                        </a:lnSpc>
                      </a:pPr>
                      <a:r>
                        <a:rPr lang="en-US" sz="3500">
                          <a:solidFill>
                            <a:srgbClr val="000000"/>
                          </a:solidFill>
                          <a:latin typeface="Roboto Condensed"/>
                        </a:rPr>
                        <a:t>+ Đôi khi có thể xuất hiện ở những âm tiết không đóng vai trò gieo vần.</a:t>
                      </a:r>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322723">
                <a:tc>
                  <a:txBody>
                    <a:bodyPr/>
                    <a:lstStyle/>
                    <a:p>
                      <a:pPr algn="ctr">
                        <a:lnSpc>
                          <a:spcPts val="4900"/>
                        </a:lnSpc>
                        <a:defRPr/>
                      </a:pPr>
                      <a:r>
                        <a:rPr lang="en-US" sz="3500">
                          <a:solidFill>
                            <a:srgbClr val="000000"/>
                          </a:solidFill>
                          <a:latin typeface="Roboto Condensed Bold"/>
                        </a:rPr>
                        <a:t>Tác dụng</a:t>
                      </a:r>
                      <a:endParaRPr lang="en-US" sz="1100"/>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FFFFFF"/>
                    </a:solidFill>
                  </a:tcPr>
                </a:tc>
                <a:tc vMerge="1">
                  <a:txBody>
                    <a:bodyPr/>
                    <a:lstStyle/>
                    <a:p>
                      <a:pPr algn="just">
                        <a:lnSpc>
                          <a:spcPts val="4900"/>
                        </a:lnSpc>
                        <a:defRPr/>
                      </a:pPr>
                      <a:endParaRPr lang="en-US" sz="1100"/>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B6D2D3"/>
                    </a:solidFill>
                  </a:tcPr>
                </a:tc>
                <a:tc>
                  <a:txBody>
                    <a:bodyPr/>
                    <a:lstStyle/>
                    <a:p>
                      <a:pPr marL="755651" lvl="1" indent="-377825" algn="just">
                        <a:lnSpc>
                          <a:spcPts val="4900"/>
                        </a:lnSpc>
                        <a:buFont typeface="Arial"/>
                        <a:buChar char="•"/>
                        <a:defRPr/>
                      </a:pPr>
                      <a:r>
                        <a:rPr lang="en-US" sz="3500">
                          <a:solidFill>
                            <a:srgbClr val="000000"/>
                          </a:solidFill>
                          <a:latin typeface="Roboto Condensed"/>
                        </a:rPr>
                        <a:t>Nhằm tạo ra sự trùng điệp về âm hưởng, tăng tính nhạc để biểu đạt cảm xúc của người viết</a:t>
                      </a:r>
                      <a:endParaRPr lang="en-US" sz="1100"/>
                    </a:p>
                    <a:p>
                      <a:pPr marL="755651" lvl="1" indent="-377825" algn="just">
                        <a:lnSpc>
                          <a:spcPts val="4900"/>
                        </a:lnSpc>
                        <a:buFont typeface="Arial"/>
                        <a:buChar char="•"/>
                      </a:pPr>
                      <a:r>
                        <a:rPr lang="en-US" sz="3500">
                          <a:solidFill>
                            <a:srgbClr val="000000"/>
                          </a:solidFill>
                          <a:latin typeface="Roboto Condensed"/>
                        </a:rPr>
                        <a:t>gây ấn tượng thẩm mỹ cho người đọc.</a:t>
                      </a:r>
                    </a:p>
                  </a:txBody>
                  <a:tcPr marL="190500" marR="190500" marT="190500" marB="190500" anchor="ctr">
                    <a:lnL w="19050" cap="flat" cmpd="sng" algn="ctr">
                      <a:solidFill>
                        <a:srgbClr val="657E93"/>
                      </a:solidFill>
                      <a:prstDash val="solid"/>
                      <a:round/>
                      <a:headEnd type="none" w="med" len="med"/>
                      <a:tailEnd type="none" w="med" len="med"/>
                    </a:lnL>
                    <a:lnR w="19050" cap="flat" cmpd="sng" algn="ctr">
                      <a:solidFill>
                        <a:srgbClr val="657E93"/>
                      </a:solidFill>
                      <a:prstDash val="solid"/>
                      <a:round/>
                      <a:headEnd type="none" w="med" len="med"/>
                      <a:tailEnd type="none" w="med" len="med"/>
                    </a:lnR>
                    <a:lnT w="19050" cap="flat" cmpd="sng" algn="ctr">
                      <a:solidFill>
                        <a:srgbClr val="657E93"/>
                      </a:solidFill>
                      <a:prstDash val="solid"/>
                      <a:round/>
                      <a:headEnd type="none" w="med" len="med"/>
                      <a:tailEnd type="none" w="med" len="med"/>
                    </a:lnT>
                    <a:lnB w="19050" cap="flat" cmpd="sng" algn="ctr">
                      <a:solidFill>
                        <a:srgbClr val="657E9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flipH="1">
            <a:off x="289418" y="447143"/>
            <a:ext cx="17998582" cy="9839857"/>
          </a:xfrm>
          <a:custGeom>
            <a:avLst/>
            <a:gdLst/>
            <a:ahLst/>
            <a:cxnLst/>
            <a:rect l="l" t="t" r="r" b="b"/>
            <a:pathLst>
              <a:path w="17998582" h="9839857">
                <a:moveTo>
                  <a:pt x="17998582" y="0"/>
                </a:moveTo>
                <a:lnTo>
                  <a:pt x="0" y="0"/>
                </a:lnTo>
                <a:lnTo>
                  <a:pt x="0" y="9839857"/>
                </a:lnTo>
                <a:lnTo>
                  <a:pt x="17998582" y="9839857"/>
                </a:lnTo>
                <a:lnTo>
                  <a:pt x="17998582" y="0"/>
                </a:lnTo>
                <a:close/>
              </a:path>
            </a:pathLst>
          </a:custGeom>
          <a:blipFill>
            <a:blip r:embed="rId3"/>
            <a:stretch>
              <a:fillRect t="-1954" b="-1954"/>
            </a:stretch>
          </a:blipFill>
        </p:spPr>
        <p:txBody>
          <a:bodyPr/>
          <a:lstStyle/>
          <a:p>
            <a:endParaRPr lang="en-GB"/>
          </a:p>
        </p:txBody>
      </p:sp>
      <p:sp>
        <p:nvSpPr>
          <p:cNvPr id="3" name="Freeform 3"/>
          <p:cNvSpPr/>
          <p:nvPr/>
        </p:nvSpPr>
        <p:spPr>
          <a:xfrm rot="-3867918">
            <a:off x="-2652499" y="5539091"/>
            <a:ext cx="8668398" cy="7438417"/>
          </a:xfrm>
          <a:custGeom>
            <a:avLst/>
            <a:gdLst/>
            <a:ahLst/>
            <a:cxnLst/>
            <a:rect l="l" t="t" r="r" b="b"/>
            <a:pathLst>
              <a:path w="8668398" h="7438417">
                <a:moveTo>
                  <a:pt x="0" y="0"/>
                </a:moveTo>
                <a:lnTo>
                  <a:pt x="8668398" y="0"/>
                </a:lnTo>
                <a:lnTo>
                  <a:pt x="8668398" y="7438418"/>
                </a:lnTo>
                <a:lnTo>
                  <a:pt x="0" y="7438418"/>
                </a:lnTo>
                <a:lnTo>
                  <a:pt x="0" y="0"/>
                </a:lnTo>
                <a:close/>
              </a:path>
            </a:pathLst>
          </a:custGeom>
          <a:blipFill>
            <a:blip r:embed="rId4"/>
            <a:stretch>
              <a:fillRect/>
            </a:stretch>
          </a:blipFill>
        </p:spPr>
        <p:txBody>
          <a:bodyPr/>
          <a:lstStyle/>
          <a:p>
            <a:endParaRPr lang="en-GB"/>
          </a:p>
        </p:txBody>
      </p:sp>
      <p:sp>
        <p:nvSpPr>
          <p:cNvPr id="4" name="Freeform 4"/>
          <p:cNvSpPr/>
          <p:nvPr/>
        </p:nvSpPr>
        <p:spPr>
          <a:xfrm rot="6016666" flipH="1">
            <a:off x="14259050" y="-1965656"/>
            <a:ext cx="6000500" cy="4825598"/>
          </a:xfrm>
          <a:custGeom>
            <a:avLst/>
            <a:gdLst/>
            <a:ahLst/>
            <a:cxnLst/>
            <a:rect l="l" t="t" r="r" b="b"/>
            <a:pathLst>
              <a:path w="6000500" h="4825598">
                <a:moveTo>
                  <a:pt x="6000500" y="0"/>
                </a:moveTo>
                <a:lnTo>
                  <a:pt x="0" y="0"/>
                </a:lnTo>
                <a:lnTo>
                  <a:pt x="0" y="4825598"/>
                </a:lnTo>
                <a:lnTo>
                  <a:pt x="6000500" y="4825598"/>
                </a:lnTo>
                <a:lnTo>
                  <a:pt x="6000500" y="0"/>
                </a:lnTo>
                <a:close/>
              </a:path>
            </a:pathLst>
          </a:custGeom>
          <a:blipFill>
            <a:blip r:embed="rId5"/>
            <a:stretch>
              <a:fillRect/>
            </a:stretch>
          </a:blipFill>
        </p:spPr>
        <p:txBody>
          <a:bodyPr/>
          <a:lstStyle/>
          <a:p>
            <a:endParaRPr lang="en-GB"/>
          </a:p>
        </p:txBody>
      </p:sp>
      <p:sp>
        <p:nvSpPr>
          <p:cNvPr id="5" name="Freeform 5"/>
          <p:cNvSpPr/>
          <p:nvPr/>
        </p:nvSpPr>
        <p:spPr>
          <a:xfrm rot="6016666" flipH="1">
            <a:off x="14259050" y="8090732"/>
            <a:ext cx="6000500" cy="4825598"/>
          </a:xfrm>
          <a:custGeom>
            <a:avLst/>
            <a:gdLst/>
            <a:ahLst/>
            <a:cxnLst/>
            <a:rect l="l" t="t" r="r" b="b"/>
            <a:pathLst>
              <a:path w="6000500" h="4825598">
                <a:moveTo>
                  <a:pt x="6000500" y="0"/>
                </a:moveTo>
                <a:lnTo>
                  <a:pt x="0" y="0"/>
                </a:lnTo>
                <a:lnTo>
                  <a:pt x="0" y="4825598"/>
                </a:lnTo>
                <a:lnTo>
                  <a:pt x="6000500" y="4825598"/>
                </a:lnTo>
                <a:lnTo>
                  <a:pt x="6000500" y="0"/>
                </a:lnTo>
                <a:close/>
              </a:path>
            </a:pathLst>
          </a:custGeom>
          <a:blipFill>
            <a:blip r:embed="rId5">
              <a:alphaModFix amt="55000"/>
            </a:blip>
            <a:stretch>
              <a:fillRect/>
            </a:stretch>
          </a:blipFill>
        </p:spPr>
        <p:txBody>
          <a:bodyPr/>
          <a:lstStyle/>
          <a:p>
            <a:endParaRPr lang="en-GB"/>
          </a:p>
        </p:txBody>
      </p:sp>
      <p:sp>
        <p:nvSpPr>
          <p:cNvPr id="6" name="Freeform 6"/>
          <p:cNvSpPr/>
          <p:nvPr/>
        </p:nvSpPr>
        <p:spPr>
          <a:xfrm>
            <a:off x="5466736" y="3570245"/>
            <a:ext cx="41015" cy="122928"/>
          </a:xfrm>
          <a:custGeom>
            <a:avLst/>
            <a:gdLst/>
            <a:ahLst/>
            <a:cxnLst/>
            <a:rect l="l" t="t" r="r" b="b"/>
            <a:pathLst>
              <a:path w="41015" h="122928">
                <a:moveTo>
                  <a:pt x="0" y="0"/>
                </a:moveTo>
                <a:lnTo>
                  <a:pt x="41016" y="0"/>
                </a:lnTo>
                <a:lnTo>
                  <a:pt x="41016" y="122928"/>
                </a:lnTo>
                <a:lnTo>
                  <a:pt x="0" y="1229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5302911" y="3652157"/>
            <a:ext cx="41015" cy="41015"/>
          </a:xfrm>
          <a:custGeom>
            <a:avLst/>
            <a:gdLst/>
            <a:ahLst/>
            <a:cxnLst/>
            <a:rect l="l" t="t" r="r" b="b"/>
            <a:pathLst>
              <a:path w="41015" h="41015">
                <a:moveTo>
                  <a:pt x="0" y="0"/>
                </a:moveTo>
                <a:lnTo>
                  <a:pt x="41015" y="0"/>
                </a:lnTo>
                <a:lnTo>
                  <a:pt x="41015" y="41016"/>
                </a:lnTo>
                <a:lnTo>
                  <a:pt x="0" y="410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5630621" y="3488332"/>
            <a:ext cx="42848" cy="204841"/>
          </a:xfrm>
          <a:custGeom>
            <a:avLst/>
            <a:gdLst/>
            <a:ahLst/>
            <a:cxnLst/>
            <a:rect l="l" t="t" r="r" b="b"/>
            <a:pathLst>
              <a:path w="42848" h="204841">
                <a:moveTo>
                  <a:pt x="0" y="0"/>
                </a:moveTo>
                <a:lnTo>
                  <a:pt x="42847" y="0"/>
                </a:lnTo>
                <a:lnTo>
                  <a:pt x="42847" y="204841"/>
                </a:lnTo>
                <a:lnTo>
                  <a:pt x="0" y="2048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9" name="Group 9"/>
          <p:cNvGrpSpPr/>
          <p:nvPr/>
        </p:nvGrpSpPr>
        <p:grpSpPr>
          <a:xfrm>
            <a:off x="3001906" y="2964711"/>
            <a:ext cx="5343124" cy="534312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4F8D99"/>
            </a:solidFill>
          </p:spPr>
          <p:txBody>
            <a:bodyPr/>
            <a:lstStyle/>
            <a:p>
              <a:endParaRPr lang="en-GB"/>
            </a:p>
          </p:txBody>
        </p:sp>
        <p:sp>
          <p:nvSpPr>
            <p:cNvPr id="11" name="TextBox 11"/>
            <p:cNvSpPr txBox="1"/>
            <p:nvPr/>
          </p:nvSpPr>
          <p:spPr>
            <a:xfrm>
              <a:off x="127000" y="50800"/>
              <a:ext cx="558800" cy="635000"/>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rPr>
                <a:t>Thảo luận </a:t>
              </a:r>
            </a:p>
            <a:p>
              <a:pPr algn="ctr">
                <a:lnSpc>
                  <a:spcPts val="5599"/>
                </a:lnSpc>
              </a:pPr>
              <a:r>
                <a:rPr lang="en-US" sz="3999">
                  <a:solidFill>
                    <a:srgbClr val="FFFFFF"/>
                  </a:solidFill>
                  <a:latin typeface="Roboto Condensed"/>
                </a:rPr>
                <a:t>theo cặp,</a:t>
              </a:r>
            </a:p>
            <a:p>
              <a:pPr algn="ctr">
                <a:lnSpc>
                  <a:spcPts val="5599"/>
                </a:lnSpc>
              </a:pPr>
              <a:r>
                <a:rPr lang="en-US" sz="3999">
                  <a:solidFill>
                    <a:srgbClr val="FFFFFF"/>
                  </a:solidFill>
                  <a:latin typeface="Roboto Condensed"/>
                </a:rPr>
                <a:t>2 phút</a:t>
              </a:r>
            </a:p>
          </p:txBody>
        </p:sp>
      </p:grpSp>
      <p:sp>
        <p:nvSpPr>
          <p:cNvPr id="12" name="TextBox 12"/>
          <p:cNvSpPr txBox="1"/>
          <p:nvPr/>
        </p:nvSpPr>
        <p:spPr>
          <a:xfrm>
            <a:off x="1328558" y="1128032"/>
            <a:ext cx="15630884" cy="2476500"/>
          </a:xfrm>
          <a:prstGeom prst="rect">
            <a:avLst/>
          </a:prstGeom>
        </p:spPr>
        <p:txBody>
          <a:bodyPr lIns="0" tIns="0" rIns="0" bIns="0" rtlCol="0" anchor="t">
            <a:spAutoFit/>
          </a:bodyPr>
          <a:lstStyle/>
          <a:p>
            <a:pPr algn="ctr">
              <a:lnSpc>
                <a:spcPts val="6599"/>
              </a:lnSpc>
            </a:pPr>
            <a:r>
              <a:rPr lang="en-US" sz="5499">
                <a:solidFill>
                  <a:srgbClr val="213B55"/>
                </a:solidFill>
                <a:latin typeface="Fraunces Bold"/>
              </a:rPr>
              <a:t>II. THỰC HÀNH SỬ DỤNG</a:t>
            </a:r>
          </a:p>
          <a:p>
            <a:pPr algn="ctr">
              <a:lnSpc>
                <a:spcPts val="6599"/>
              </a:lnSpc>
            </a:pPr>
            <a:r>
              <a:rPr lang="en-US" sz="5499">
                <a:solidFill>
                  <a:srgbClr val="213B55"/>
                </a:solidFill>
                <a:latin typeface="Fraunces Bold"/>
              </a:rPr>
              <a:t> ĐIỆP THANH - ĐIỆP VẦN</a:t>
            </a:r>
          </a:p>
          <a:p>
            <a:pPr algn="ctr">
              <a:lnSpc>
                <a:spcPts val="6599"/>
              </a:lnSpc>
              <a:spcBef>
                <a:spcPct val="0"/>
              </a:spcBef>
            </a:pPr>
            <a:endParaRPr lang="en-US" sz="5499">
              <a:solidFill>
                <a:srgbClr val="213B55"/>
              </a:solidFill>
              <a:latin typeface="Fraunces Bold"/>
            </a:endParaRPr>
          </a:p>
        </p:txBody>
      </p:sp>
      <p:sp>
        <p:nvSpPr>
          <p:cNvPr id="13" name="TextBox 13"/>
          <p:cNvSpPr txBox="1"/>
          <p:nvPr/>
        </p:nvSpPr>
        <p:spPr>
          <a:xfrm>
            <a:off x="8705215" y="3597923"/>
            <a:ext cx="7185620" cy="39814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213B55"/>
                </a:solidFill>
                <a:latin typeface="Roboto Condensed"/>
              </a:rPr>
              <a:t>Để phân tích được tác dụng của biện pháp điệp thanh / điệp vần trong ngữ liệu cho trước, ta cần thực hiện các bước nào?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a:off x="613200" y="407670"/>
            <a:ext cx="17076402" cy="9982200"/>
          </a:xfrm>
          <a:custGeom>
            <a:avLst/>
            <a:gdLst/>
            <a:ahLst/>
            <a:cxnLst/>
            <a:rect l="l" t="t" r="r" b="b"/>
            <a:pathLst>
              <a:path w="17076402" h="9982200">
                <a:moveTo>
                  <a:pt x="0" y="0"/>
                </a:moveTo>
                <a:lnTo>
                  <a:pt x="17076402" y="0"/>
                </a:lnTo>
                <a:lnTo>
                  <a:pt x="17076402" y="9982200"/>
                </a:lnTo>
                <a:lnTo>
                  <a:pt x="0" y="9982200"/>
                </a:lnTo>
                <a:lnTo>
                  <a:pt x="0" y="0"/>
                </a:lnTo>
                <a:close/>
              </a:path>
            </a:pathLst>
          </a:custGeom>
          <a:blipFill>
            <a:blip r:embed="rId5"/>
            <a:stretch>
              <a:fillRect t="-6499" b="-6499"/>
            </a:stretch>
          </a:blipFill>
        </p:spPr>
        <p:txBody>
          <a:bodyPr/>
          <a:lstStyle/>
          <a:p>
            <a:endParaRPr lang="en-GB"/>
          </a:p>
        </p:txBody>
      </p:sp>
      <p:sp>
        <p:nvSpPr>
          <p:cNvPr id="3" name="Freeform 3"/>
          <p:cNvSpPr/>
          <p:nvPr/>
        </p:nvSpPr>
        <p:spPr>
          <a:xfrm rot="-2700000" flipH="1">
            <a:off x="12005576" y="-2882626"/>
            <a:ext cx="7875646" cy="6758146"/>
          </a:xfrm>
          <a:custGeom>
            <a:avLst/>
            <a:gdLst/>
            <a:ahLst/>
            <a:cxnLst/>
            <a:rect l="l" t="t" r="r" b="b"/>
            <a:pathLst>
              <a:path w="7875646" h="6758146">
                <a:moveTo>
                  <a:pt x="7875646" y="0"/>
                </a:moveTo>
                <a:lnTo>
                  <a:pt x="0" y="0"/>
                </a:lnTo>
                <a:lnTo>
                  <a:pt x="0" y="6758146"/>
                </a:lnTo>
                <a:lnTo>
                  <a:pt x="7875646" y="6758146"/>
                </a:lnTo>
                <a:lnTo>
                  <a:pt x="7875646" y="0"/>
                </a:lnTo>
                <a:close/>
              </a:path>
            </a:pathLst>
          </a:custGeom>
          <a:blipFill>
            <a:blip r:embed="rId6"/>
            <a:stretch>
              <a:fillRect/>
            </a:stretch>
          </a:blipFill>
        </p:spPr>
        <p:txBody>
          <a:bodyPr/>
          <a:lstStyle/>
          <a:p>
            <a:endParaRPr lang="en-GB"/>
          </a:p>
        </p:txBody>
      </p:sp>
      <p:sp>
        <p:nvSpPr>
          <p:cNvPr id="4" name="Freeform 4"/>
          <p:cNvSpPr/>
          <p:nvPr/>
        </p:nvSpPr>
        <p:spPr>
          <a:xfrm rot="5399998" flipH="1">
            <a:off x="-2986600" y="8072650"/>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7"/>
            <a:stretch>
              <a:fillRect/>
            </a:stretch>
          </a:blipFill>
        </p:spPr>
        <p:txBody>
          <a:bodyPr/>
          <a:lstStyle/>
          <a:p>
            <a:endParaRPr lang="en-GB"/>
          </a:p>
        </p:txBody>
      </p:sp>
      <p:grpSp>
        <p:nvGrpSpPr>
          <p:cNvPr id="5" name="Group 5"/>
          <p:cNvGrpSpPr/>
          <p:nvPr/>
        </p:nvGrpSpPr>
        <p:grpSpPr>
          <a:xfrm>
            <a:off x="1449728" y="2375757"/>
            <a:ext cx="13282997" cy="1571403"/>
            <a:chOff x="0" y="0"/>
            <a:chExt cx="1906777" cy="225575"/>
          </a:xfrm>
        </p:grpSpPr>
        <p:sp>
          <p:nvSpPr>
            <p:cNvPr id="6" name="Freeform 6"/>
            <p:cNvSpPr/>
            <p:nvPr/>
          </p:nvSpPr>
          <p:spPr>
            <a:xfrm>
              <a:off x="0" y="0"/>
              <a:ext cx="1906699" cy="225549"/>
            </a:xfrm>
            <a:custGeom>
              <a:avLst/>
              <a:gdLst/>
              <a:ahLst/>
              <a:cxnLst/>
              <a:rect l="l" t="t" r="r" b="b"/>
              <a:pathLst>
                <a:path w="1906699" h="225549">
                  <a:moveTo>
                    <a:pt x="0" y="0"/>
                  </a:moveTo>
                  <a:lnTo>
                    <a:pt x="312822" y="112948"/>
                  </a:lnTo>
                  <a:lnTo>
                    <a:pt x="0" y="225549"/>
                  </a:lnTo>
                  <a:lnTo>
                    <a:pt x="1593878" y="225549"/>
                  </a:lnTo>
                  <a:lnTo>
                    <a:pt x="1906699" y="112948"/>
                  </a:lnTo>
                  <a:lnTo>
                    <a:pt x="1593878" y="0"/>
                  </a:lnTo>
                  <a:close/>
                </a:path>
              </a:pathLst>
            </a:custGeom>
            <a:solidFill>
              <a:srgbClr val="B6D2D3">
                <a:alpha val="63922"/>
              </a:srgbClr>
            </a:solidFill>
          </p:spPr>
          <p:txBody>
            <a:bodyPr/>
            <a:lstStyle/>
            <a:p>
              <a:endParaRPr lang="en-GB"/>
            </a:p>
          </p:txBody>
        </p:sp>
      </p:grpSp>
      <p:sp>
        <p:nvSpPr>
          <p:cNvPr id="7" name="Freeform 7"/>
          <p:cNvSpPr/>
          <p:nvPr/>
        </p:nvSpPr>
        <p:spPr>
          <a:xfrm>
            <a:off x="12717538" y="5143500"/>
            <a:ext cx="5339024" cy="5125463"/>
          </a:xfrm>
          <a:custGeom>
            <a:avLst/>
            <a:gdLst/>
            <a:ahLst/>
            <a:cxnLst/>
            <a:rect l="l" t="t" r="r" b="b"/>
            <a:pathLst>
              <a:path w="5339024" h="5125463">
                <a:moveTo>
                  <a:pt x="0" y="0"/>
                </a:moveTo>
                <a:lnTo>
                  <a:pt x="5339024" y="0"/>
                </a:lnTo>
                <a:lnTo>
                  <a:pt x="5339024" y="5125463"/>
                </a:lnTo>
                <a:lnTo>
                  <a:pt x="0" y="5125463"/>
                </a:lnTo>
                <a:lnTo>
                  <a:pt x="0" y="0"/>
                </a:lnTo>
                <a:close/>
              </a:path>
            </a:pathLst>
          </a:custGeom>
          <a:blipFill>
            <a:blip r:embed="rId8"/>
            <a:stretch>
              <a:fillRect/>
            </a:stretch>
          </a:blipFill>
        </p:spPr>
        <p:txBody>
          <a:bodyPr/>
          <a:lstStyle/>
          <a:p>
            <a:endParaRPr lang="en-GB"/>
          </a:p>
        </p:txBody>
      </p:sp>
      <p:sp>
        <p:nvSpPr>
          <p:cNvPr id="8" name="TextBox 8"/>
          <p:cNvSpPr txBox="1"/>
          <p:nvPr/>
        </p:nvSpPr>
        <p:spPr>
          <a:xfrm>
            <a:off x="1449728" y="719672"/>
            <a:ext cx="9047991" cy="1371600"/>
          </a:xfrm>
          <a:prstGeom prst="rect">
            <a:avLst/>
          </a:prstGeom>
        </p:spPr>
        <p:txBody>
          <a:bodyPr lIns="0" tIns="0" rIns="0" bIns="0" rtlCol="0" anchor="t">
            <a:spAutoFit/>
          </a:bodyPr>
          <a:lstStyle/>
          <a:p>
            <a:pPr algn="ctr">
              <a:lnSpc>
                <a:spcPts val="10800"/>
              </a:lnSpc>
              <a:spcBef>
                <a:spcPct val="0"/>
              </a:spcBef>
            </a:pPr>
            <a:r>
              <a:rPr lang="en-US" sz="9000">
                <a:solidFill>
                  <a:srgbClr val="213B55"/>
                </a:solidFill>
                <a:latin typeface="Fraunces Bold"/>
              </a:rPr>
              <a:t>KHỞI ĐỘNG</a:t>
            </a:r>
          </a:p>
        </p:txBody>
      </p:sp>
      <p:sp>
        <p:nvSpPr>
          <p:cNvPr id="9" name="TextBox 9"/>
          <p:cNvSpPr txBox="1"/>
          <p:nvPr/>
        </p:nvSpPr>
        <p:spPr>
          <a:xfrm>
            <a:off x="2426452" y="5293995"/>
            <a:ext cx="8071266" cy="2613727"/>
          </a:xfrm>
          <a:prstGeom prst="rect">
            <a:avLst/>
          </a:prstGeom>
        </p:spPr>
        <p:txBody>
          <a:bodyPr lIns="0" tIns="0" rIns="0" bIns="0" rtlCol="0" anchor="t">
            <a:spAutoFit/>
          </a:bodyPr>
          <a:lstStyle/>
          <a:p>
            <a:pPr algn="just">
              <a:lnSpc>
                <a:spcPts val="6585"/>
              </a:lnSpc>
            </a:pPr>
            <a:r>
              <a:rPr lang="en-US" sz="5487">
                <a:solidFill>
                  <a:srgbClr val="213B55"/>
                </a:solidFill>
                <a:latin typeface="#9Slide05 Fourth Medium"/>
              </a:rPr>
              <a:t>Câu 1: </a:t>
            </a:r>
          </a:p>
          <a:p>
            <a:pPr algn="just">
              <a:lnSpc>
                <a:spcPts val="6585"/>
              </a:lnSpc>
            </a:pPr>
            <a:r>
              <a:rPr lang="en-US" sz="5487">
                <a:solidFill>
                  <a:srgbClr val="213B55"/>
                </a:solidFill>
                <a:latin typeface="#9Slide05 Fourth Medium"/>
              </a:rPr>
              <a:t>Năm gian nhà cỏ thấp le te </a:t>
            </a:r>
          </a:p>
          <a:p>
            <a:pPr algn="just">
              <a:lnSpc>
                <a:spcPts val="6585"/>
              </a:lnSpc>
              <a:spcBef>
                <a:spcPct val="0"/>
              </a:spcBef>
            </a:pPr>
            <a:r>
              <a:rPr lang="en-US" sz="5487">
                <a:solidFill>
                  <a:srgbClr val="213B55"/>
                </a:solidFill>
                <a:latin typeface="#9Slide05 Fourth Medium"/>
              </a:rPr>
              <a:t>Ngõ tối đêm sâu đóm lập lòe.</a:t>
            </a:r>
          </a:p>
        </p:txBody>
      </p:sp>
      <p:grpSp>
        <p:nvGrpSpPr>
          <p:cNvPr id="10" name="Group 10"/>
          <p:cNvGrpSpPr/>
          <p:nvPr/>
        </p:nvGrpSpPr>
        <p:grpSpPr>
          <a:xfrm>
            <a:off x="8091226" y="6997061"/>
            <a:ext cx="3086100" cy="910662"/>
            <a:chOff x="0" y="0"/>
            <a:chExt cx="812800" cy="239845"/>
          </a:xfrm>
        </p:grpSpPr>
        <p:sp>
          <p:nvSpPr>
            <p:cNvPr id="11" name="Freeform 11"/>
            <p:cNvSpPr/>
            <p:nvPr/>
          </p:nvSpPr>
          <p:spPr>
            <a:xfrm>
              <a:off x="0" y="0"/>
              <a:ext cx="812800" cy="239845"/>
            </a:xfrm>
            <a:custGeom>
              <a:avLst/>
              <a:gdLst/>
              <a:ahLst/>
              <a:cxnLst/>
              <a:rect l="l" t="t" r="r" b="b"/>
              <a:pathLst>
                <a:path w="812800" h="239845">
                  <a:moveTo>
                    <a:pt x="609600" y="0"/>
                  </a:moveTo>
                  <a:cubicBezTo>
                    <a:pt x="721824" y="0"/>
                    <a:pt x="812800" y="53691"/>
                    <a:pt x="812800" y="119923"/>
                  </a:cubicBezTo>
                  <a:cubicBezTo>
                    <a:pt x="812800" y="186154"/>
                    <a:pt x="721824" y="239845"/>
                    <a:pt x="609600" y="239845"/>
                  </a:cubicBezTo>
                  <a:lnTo>
                    <a:pt x="203200" y="239845"/>
                  </a:lnTo>
                  <a:cubicBezTo>
                    <a:pt x="90976" y="239845"/>
                    <a:pt x="0" y="186154"/>
                    <a:pt x="0" y="119923"/>
                  </a:cubicBezTo>
                  <a:cubicBezTo>
                    <a:pt x="0" y="53691"/>
                    <a:pt x="90976" y="0"/>
                    <a:pt x="203200" y="0"/>
                  </a:cubicBezTo>
                  <a:close/>
                </a:path>
              </a:pathLst>
            </a:custGeom>
            <a:solidFill>
              <a:srgbClr val="FDEE2C"/>
            </a:solidFill>
          </p:spPr>
          <p:txBody>
            <a:bodyPr/>
            <a:lstStyle/>
            <a:p>
              <a:endParaRPr lang="en-GB"/>
            </a:p>
          </p:txBody>
        </p:sp>
        <p:sp>
          <p:nvSpPr>
            <p:cNvPr id="12" name="TextBox 12"/>
            <p:cNvSpPr txBox="1"/>
            <p:nvPr/>
          </p:nvSpPr>
          <p:spPr>
            <a:xfrm>
              <a:off x="0" y="-47625"/>
              <a:ext cx="812800" cy="28747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746379" y="2718508"/>
            <a:ext cx="8971159" cy="1228653"/>
          </a:xfrm>
          <a:prstGeom prst="rect">
            <a:avLst/>
          </a:prstGeom>
        </p:spPr>
        <p:txBody>
          <a:bodyPr lIns="0" tIns="0" rIns="0" bIns="0" rtlCol="0" anchor="t">
            <a:spAutoFit/>
          </a:bodyPr>
          <a:lstStyle/>
          <a:p>
            <a:pPr algn="ctr">
              <a:lnSpc>
                <a:spcPts val="9600"/>
              </a:lnSpc>
              <a:spcBef>
                <a:spcPct val="0"/>
              </a:spcBef>
            </a:pPr>
            <a:r>
              <a:rPr lang="en-US" sz="8000">
                <a:solidFill>
                  <a:srgbClr val="9B6F65"/>
                </a:solidFill>
                <a:latin typeface="#9Slide07 SVNUT Triumph Press"/>
              </a:rPr>
              <a:t>Thi sĩ tài ba</a:t>
            </a:r>
          </a:p>
        </p:txBody>
      </p:sp>
      <p:sp>
        <p:nvSpPr>
          <p:cNvPr id="14" name="TextBox 14"/>
          <p:cNvSpPr txBox="1"/>
          <p:nvPr/>
        </p:nvSpPr>
        <p:spPr>
          <a:xfrm>
            <a:off x="2736720" y="4305318"/>
            <a:ext cx="11676979" cy="838182"/>
          </a:xfrm>
          <a:prstGeom prst="rect">
            <a:avLst/>
          </a:prstGeom>
        </p:spPr>
        <p:txBody>
          <a:bodyPr lIns="0" tIns="0" rIns="0" bIns="0" rtlCol="0" anchor="t">
            <a:spAutoFit/>
          </a:bodyPr>
          <a:lstStyle/>
          <a:p>
            <a:pPr algn="ctr">
              <a:lnSpc>
                <a:spcPts val="6585"/>
              </a:lnSpc>
              <a:spcBef>
                <a:spcPct val="0"/>
              </a:spcBef>
            </a:pPr>
            <a:r>
              <a:rPr lang="en-US" sz="5487">
                <a:solidFill>
                  <a:srgbClr val="213B55"/>
                </a:solidFill>
                <a:latin typeface="Roboto Condensed Bold"/>
              </a:rPr>
              <a:t>Điền từ còn thiếu vào những câu thơ sau:</a:t>
            </a:r>
          </a:p>
        </p:txBody>
      </p:sp>
      <p:pic>
        <p:nvPicPr>
          <p:cNvPr id="15" name="10 Seconds Timer with Music">
            <a:hlinkClick r:id="" action="ppaction://media"/>
            <a:extLst>
              <a:ext uri="{FF2B5EF4-FFF2-40B4-BE49-F238E27FC236}">
                <a16:creationId xmlns:a16="http://schemas.microsoft.com/office/drawing/2014/main" id="{1EE71449-111D-84E4-4F6D-19C6C421778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495800" y="8115300"/>
            <a:ext cx="2573867" cy="1447800"/>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10"/>
                                        </p:tgtEl>
                                        <p:attrNameLst>
                                          <p:attrName>ppt_x</p:attrName>
                                        </p:attrNameLst>
                                      </p:cBhvr>
                                      <p:tavLst>
                                        <p:tav tm="0">
                                          <p:val>
                                            <p:strVal val="ppt_x"/>
                                          </p:val>
                                        </p:tav>
                                        <p:tav tm="100000">
                                          <p:val>
                                            <p:strVal val="ppt_x"/>
                                          </p:val>
                                        </p:tav>
                                      </p:tavLst>
                                    </p:anim>
                                    <p:anim calcmode="lin" valueType="num">
                                      <p:cBhvr additive="base">
                                        <p:cTn id="11" dur="500"/>
                                        <p:tgtEl>
                                          <p:spTgt spid="10"/>
                                        </p:tgtEl>
                                        <p:attrNameLst>
                                          <p:attrName>ppt_y</p:attrName>
                                        </p:attrNameLst>
                                      </p:cBhvr>
                                      <p:tavLst>
                                        <p:tav tm="0">
                                          <p:val>
                                            <p:strVal val="ppt_y"/>
                                          </p:val>
                                        </p:tav>
                                        <p:tav tm="100000">
                                          <p:val>
                                            <p:strVal val="1+ppt_h/2"/>
                                          </p:val>
                                        </p:tav>
                                      </p:tavLst>
                                    </p:anim>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5"/>
                </p:tgtEl>
              </p:cMediaNode>
            </p:vide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flipH="1">
            <a:off x="0" y="324152"/>
            <a:ext cx="17998582" cy="9839857"/>
          </a:xfrm>
          <a:custGeom>
            <a:avLst/>
            <a:gdLst/>
            <a:ahLst/>
            <a:cxnLst/>
            <a:rect l="l" t="t" r="r" b="b"/>
            <a:pathLst>
              <a:path w="17998582" h="9839857">
                <a:moveTo>
                  <a:pt x="17998582" y="0"/>
                </a:moveTo>
                <a:lnTo>
                  <a:pt x="0" y="0"/>
                </a:lnTo>
                <a:lnTo>
                  <a:pt x="0" y="9839858"/>
                </a:lnTo>
                <a:lnTo>
                  <a:pt x="17998582" y="9839858"/>
                </a:lnTo>
                <a:lnTo>
                  <a:pt x="17998582" y="0"/>
                </a:lnTo>
                <a:close/>
              </a:path>
            </a:pathLst>
          </a:custGeom>
          <a:blipFill>
            <a:blip r:embed="rId3"/>
            <a:stretch>
              <a:fillRect t="-1954" b="-1954"/>
            </a:stretch>
          </a:blipFill>
        </p:spPr>
        <p:txBody>
          <a:bodyPr/>
          <a:lstStyle/>
          <a:p>
            <a:endParaRPr lang="en-GB"/>
          </a:p>
        </p:txBody>
      </p:sp>
      <p:sp>
        <p:nvSpPr>
          <p:cNvPr id="3" name="Freeform 3"/>
          <p:cNvSpPr/>
          <p:nvPr/>
        </p:nvSpPr>
        <p:spPr>
          <a:xfrm rot="-3867918">
            <a:off x="-2652499" y="5539091"/>
            <a:ext cx="8668398" cy="7438417"/>
          </a:xfrm>
          <a:custGeom>
            <a:avLst/>
            <a:gdLst/>
            <a:ahLst/>
            <a:cxnLst/>
            <a:rect l="l" t="t" r="r" b="b"/>
            <a:pathLst>
              <a:path w="8668398" h="7438417">
                <a:moveTo>
                  <a:pt x="0" y="0"/>
                </a:moveTo>
                <a:lnTo>
                  <a:pt x="8668398" y="0"/>
                </a:lnTo>
                <a:lnTo>
                  <a:pt x="8668398" y="7438418"/>
                </a:lnTo>
                <a:lnTo>
                  <a:pt x="0" y="7438418"/>
                </a:lnTo>
                <a:lnTo>
                  <a:pt x="0" y="0"/>
                </a:lnTo>
                <a:close/>
              </a:path>
            </a:pathLst>
          </a:custGeom>
          <a:blipFill>
            <a:blip r:embed="rId4"/>
            <a:stretch>
              <a:fillRect/>
            </a:stretch>
          </a:blipFill>
        </p:spPr>
        <p:txBody>
          <a:bodyPr/>
          <a:lstStyle/>
          <a:p>
            <a:endParaRPr lang="en-GB"/>
          </a:p>
        </p:txBody>
      </p:sp>
      <p:sp>
        <p:nvSpPr>
          <p:cNvPr id="4" name="Freeform 4"/>
          <p:cNvSpPr/>
          <p:nvPr/>
        </p:nvSpPr>
        <p:spPr>
          <a:xfrm rot="6016666" flipH="1">
            <a:off x="13969632" y="-2088647"/>
            <a:ext cx="6000500" cy="4825598"/>
          </a:xfrm>
          <a:custGeom>
            <a:avLst/>
            <a:gdLst/>
            <a:ahLst/>
            <a:cxnLst/>
            <a:rect l="l" t="t" r="r" b="b"/>
            <a:pathLst>
              <a:path w="6000500" h="4825598">
                <a:moveTo>
                  <a:pt x="6000500" y="0"/>
                </a:moveTo>
                <a:lnTo>
                  <a:pt x="0" y="0"/>
                </a:lnTo>
                <a:lnTo>
                  <a:pt x="0" y="4825598"/>
                </a:lnTo>
                <a:lnTo>
                  <a:pt x="6000500" y="4825598"/>
                </a:lnTo>
                <a:lnTo>
                  <a:pt x="6000500" y="0"/>
                </a:lnTo>
                <a:close/>
              </a:path>
            </a:pathLst>
          </a:custGeom>
          <a:blipFill>
            <a:blip r:embed="rId5"/>
            <a:stretch>
              <a:fillRect/>
            </a:stretch>
          </a:blipFill>
        </p:spPr>
        <p:txBody>
          <a:bodyPr/>
          <a:lstStyle/>
          <a:p>
            <a:endParaRPr lang="en-GB"/>
          </a:p>
        </p:txBody>
      </p:sp>
      <p:sp>
        <p:nvSpPr>
          <p:cNvPr id="5" name="Freeform 5"/>
          <p:cNvSpPr/>
          <p:nvPr/>
        </p:nvSpPr>
        <p:spPr>
          <a:xfrm rot="6016666" flipH="1">
            <a:off x="14259050" y="8090732"/>
            <a:ext cx="6000500" cy="4825598"/>
          </a:xfrm>
          <a:custGeom>
            <a:avLst/>
            <a:gdLst/>
            <a:ahLst/>
            <a:cxnLst/>
            <a:rect l="l" t="t" r="r" b="b"/>
            <a:pathLst>
              <a:path w="6000500" h="4825598">
                <a:moveTo>
                  <a:pt x="6000500" y="0"/>
                </a:moveTo>
                <a:lnTo>
                  <a:pt x="0" y="0"/>
                </a:lnTo>
                <a:lnTo>
                  <a:pt x="0" y="4825598"/>
                </a:lnTo>
                <a:lnTo>
                  <a:pt x="6000500" y="4825598"/>
                </a:lnTo>
                <a:lnTo>
                  <a:pt x="6000500" y="0"/>
                </a:lnTo>
                <a:close/>
              </a:path>
            </a:pathLst>
          </a:custGeom>
          <a:blipFill>
            <a:blip r:embed="rId5">
              <a:alphaModFix amt="55000"/>
            </a:blip>
            <a:stretch>
              <a:fillRect/>
            </a:stretch>
          </a:blipFill>
        </p:spPr>
        <p:txBody>
          <a:bodyPr/>
          <a:lstStyle/>
          <a:p>
            <a:endParaRPr lang="en-GB"/>
          </a:p>
        </p:txBody>
      </p:sp>
      <p:sp>
        <p:nvSpPr>
          <p:cNvPr id="6" name="Freeform 6"/>
          <p:cNvSpPr/>
          <p:nvPr/>
        </p:nvSpPr>
        <p:spPr>
          <a:xfrm>
            <a:off x="5466736" y="3570245"/>
            <a:ext cx="41015" cy="122928"/>
          </a:xfrm>
          <a:custGeom>
            <a:avLst/>
            <a:gdLst/>
            <a:ahLst/>
            <a:cxnLst/>
            <a:rect l="l" t="t" r="r" b="b"/>
            <a:pathLst>
              <a:path w="41015" h="122928">
                <a:moveTo>
                  <a:pt x="0" y="0"/>
                </a:moveTo>
                <a:lnTo>
                  <a:pt x="41016" y="0"/>
                </a:lnTo>
                <a:lnTo>
                  <a:pt x="41016" y="122928"/>
                </a:lnTo>
                <a:lnTo>
                  <a:pt x="0" y="1229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5302911" y="3652157"/>
            <a:ext cx="41015" cy="41015"/>
          </a:xfrm>
          <a:custGeom>
            <a:avLst/>
            <a:gdLst/>
            <a:ahLst/>
            <a:cxnLst/>
            <a:rect l="l" t="t" r="r" b="b"/>
            <a:pathLst>
              <a:path w="41015" h="41015">
                <a:moveTo>
                  <a:pt x="0" y="0"/>
                </a:moveTo>
                <a:lnTo>
                  <a:pt x="41015" y="0"/>
                </a:lnTo>
                <a:lnTo>
                  <a:pt x="41015" y="41016"/>
                </a:lnTo>
                <a:lnTo>
                  <a:pt x="0" y="410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5630621" y="3488332"/>
            <a:ext cx="42848" cy="204841"/>
          </a:xfrm>
          <a:custGeom>
            <a:avLst/>
            <a:gdLst/>
            <a:ahLst/>
            <a:cxnLst/>
            <a:rect l="l" t="t" r="r" b="b"/>
            <a:pathLst>
              <a:path w="42848" h="204841">
                <a:moveTo>
                  <a:pt x="0" y="0"/>
                </a:moveTo>
                <a:lnTo>
                  <a:pt x="42847" y="0"/>
                </a:lnTo>
                <a:lnTo>
                  <a:pt x="42847" y="204841"/>
                </a:lnTo>
                <a:lnTo>
                  <a:pt x="0" y="2048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9" name="Group 9"/>
          <p:cNvGrpSpPr/>
          <p:nvPr/>
        </p:nvGrpSpPr>
        <p:grpSpPr>
          <a:xfrm>
            <a:off x="802" y="-386021"/>
            <a:ext cx="5343124" cy="534312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4F8D99"/>
            </a:solidFill>
          </p:spPr>
          <p:txBody>
            <a:bodyPr/>
            <a:lstStyle/>
            <a:p>
              <a:endParaRPr lang="en-GB"/>
            </a:p>
          </p:txBody>
        </p:sp>
        <p:sp>
          <p:nvSpPr>
            <p:cNvPr id="11" name="TextBox 11"/>
            <p:cNvSpPr txBox="1"/>
            <p:nvPr/>
          </p:nvSpPr>
          <p:spPr>
            <a:xfrm>
              <a:off x="127000" y="50800"/>
              <a:ext cx="558800" cy="635000"/>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rPr>
                <a:t>Các bước phân tích tác dụng của biện pháp điệp thanh / điệp vần:</a:t>
              </a:r>
            </a:p>
          </p:txBody>
        </p:sp>
      </p:grpSp>
      <p:grpSp>
        <p:nvGrpSpPr>
          <p:cNvPr id="12" name="Group 12"/>
          <p:cNvGrpSpPr/>
          <p:nvPr/>
        </p:nvGrpSpPr>
        <p:grpSpPr>
          <a:xfrm>
            <a:off x="5178709" y="1514016"/>
            <a:ext cx="11956389" cy="1543050"/>
            <a:chOff x="0" y="0"/>
            <a:chExt cx="3149008" cy="406400"/>
          </a:xfrm>
        </p:grpSpPr>
        <p:sp>
          <p:nvSpPr>
            <p:cNvPr id="13" name="Freeform 13"/>
            <p:cNvSpPr/>
            <p:nvPr/>
          </p:nvSpPr>
          <p:spPr>
            <a:xfrm>
              <a:off x="0" y="0"/>
              <a:ext cx="3149008" cy="406400"/>
            </a:xfrm>
            <a:custGeom>
              <a:avLst/>
              <a:gdLst/>
              <a:ahLst/>
              <a:cxnLst/>
              <a:rect l="l" t="t" r="r" b="b"/>
              <a:pathLst>
                <a:path w="3149008" h="406400">
                  <a:moveTo>
                    <a:pt x="2945808" y="0"/>
                  </a:moveTo>
                  <a:cubicBezTo>
                    <a:pt x="3058032" y="0"/>
                    <a:pt x="3149008" y="90976"/>
                    <a:pt x="3149008" y="203200"/>
                  </a:cubicBezTo>
                  <a:cubicBezTo>
                    <a:pt x="3149008" y="315424"/>
                    <a:pt x="3058032" y="406400"/>
                    <a:pt x="2945808" y="406400"/>
                  </a:cubicBezTo>
                  <a:lnTo>
                    <a:pt x="203200" y="406400"/>
                  </a:lnTo>
                  <a:cubicBezTo>
                    <a:pt x="90976" y="406400"/>
                    <a:pt x="0" y="315424"/>
                    <a:pt x="0" y="203200"/>
                  </a:cubicBezTo>
                  <a:cubicBezTo>
                    <a:pt x="0" y="90976"/>
                    <a:pt x="90976" y="0"/>
                    <a:pt x="203200" y="0"/>
                  </a:cubicBezTo>
                  <a:close/>
                </a:path>
              </a:pathLst>
            </a:custGeom>
            <a:solidFill>
              <a:srgbClr val="B6D2D3"/>
            </a:solidFill>
          </p:spPr>
          <p:txBody>
            <a:bodyPr/>
            <a:lstStyle/>
            <a:p>
              <a:endParaRPr lang="en-GB"/>
            </a:p>
          </p:txBody>
        </p:sp>
        <p:sp>
          <p:nvSpPr>
            <p:cNvPr id="14" name="TextBox 14"/>
            <p:cNvSpPr txBox="1"/>
            <p:nvPr/>
          </p:nvSpPr>
          <p:spPr>
            <a:xfrm>
              <a:off x="0" y="-76200"/>
              <a:ext cx="3149008" cy="482600"/>
            </a:xfrm>
            <a:prstGeom prst="rect">
              <a:avLst/>
            </a:prstGeom>
          </p:spPr>
          <p:txBody>
            <a:bodyPr lIns="50800" tIns="50800" rIns="50800" bIns="50800" rtlCol="0" anchor="ctr"/>
            <a:lstStyle/>
            <a:p>
              <a:pPr algn="ctr">
                <a:lnSpc>
                  <a:spcPts val="5599"/>
                </a:lnSpc>
              </a:pPr>
              <a:r>
                <a:rPr lang="en-US" sz="3999">
                  <a:solidFill>
                    <a:srgbClr val="0E2A47"/>
                  </a:solidFill>
                  <a:latin typeface="Roboto Condensed Bold"/>
                </a:rPr>
                <a:t>Bước 1: </a:t>
              </a:r>
              <a:r>
                <a:rPr lang="en-US" sz="3999">
                  <a:solidFill>
                    <a:srgbClr val="0E2A47"/>
                  </a:solidFill>
                  <a:latin typeface="Roboto Condensed"/>
                </a:rPr>
                <a:t>Nêu tên biện pháp tu từ</a:t>
              </a:r>
            </a:p>
          </p:txBody>
        </p:sp>
      </p:grpSp>
      <p:grpSp>
        <p:nvGrpSpPr>
          <p:cNvPr id="15" name="Group 15"/>
          <p:cNvGrpSpPr/>
          <p:nvPr/>
        </p:nvGrpSpPr>
        <p:grpSpPr>
          <a:xfrm>
            <a:off x="5178709" y="3414053"/>
            <a:ext cx="11915374" cy="1543050"/>
            <a:chOff x="0" y="0"/>
            <a:chExt cx="3138205" cy="406400"/>
          </a:xfrm>
        </p:grpSpPr>
        <p:sp>
          <p:nvSpPr>
            <p:cNvPr id="16" name="Freeform 16"/>
            <p:cNvSpPr/>
            <p:nvPr/>
          </p:nvSpPr>
          <p:spPr>
            <a:xfrm>
              <a:off x="0" y="0"/>
              <a:ext cx="3138206" cy="406400"/>
            </a:xfrm>
            <a:custGeom>
              <a:avLst/>
              <a:gdLst/>
              <a:ahLst/>
              <a:cxnLst/>
              <a:rect l="l" t="t" r="r" b="b"/>
              <a:pathLst>
                <a:path w="3138206" h="406400">
                  <a:moveTo>
                    <a:pt x="2935006" y="0"/>
                  </a:moveTo>
                  <a:cubicBezTo>
                    <a:pt x="3047230" y="0"/>
                    <a:pt x="3138206" y="90976"/>
                    <a:pt x="3138206" y="203200"/>
                  </a:cubicBezTo>
                  <a:cubicBezTo>
                    <a:pt x="3138206" y="315424"/>
                    <a:pt x="3047230" y="406400"/>
                    <a:pt x="2935006" y="406400"/>
                  </a:cubicBezTo>
                  <a:lnTo>
                    <a:pt x="203200" y="406400"/>
                  </a:lnTo>
                  <a:cubicBezTo>
                    <a:pt x="90976" y="406400"/>
                    <a:pt x="0" y="315424"/>
                    <a:pt x="0" y="203200"/>
                  </a:cubicBezTo>
                  <a:cubicBezTo>
                    <a:pt x="0" y="90976"/>
                    <a:pt x="90976" y="0"/>
                    <a:pt x="203200" y="0"/>
                  </a:cubicBezTo>
                  <a:close/>
                </a:path>
              </a:pathLst>
            </a:custGeom>
            <a:solidFill>
              <a:srgbClr val="B6D2D3"/>
            </a:solidFill>
          </p:spPr>
          <p:txBody>
            <a:bodyPr/>
            <a:lstStyle/>
            <a:p>
              <a:endParaRPr lang="en-GB"/>
            </a:p>
          </p:txBody>
        </p:sp>
        <p:sp>
          <p:nvSpPr>
            <p:cNvPr id="17" name="TextBox 17"/>
            <p:cNvSpPr txBox="1"/>
            <p:nvPr/>
          </p:nvSpPr>
          <p:spPr>
            <a:xfrm>
              <a:off x="0" y="-76200"/>
              <a:ext cx="3138205" cy="482600"/>
            </a:xfrm>
            <a:prstGeom prst="rect">
              <a:avLst/>
            </a:prstGeom>
          </p:spPr>
          <p:txBody>
            <a:bodyPr lIns="50800" tIns="50800" rIns="50800" bIns="50800" rtlCol="0" anchor="ctr"/>
            <a:lstStyle/>
            <a:p>
              <a:pPr algn="ctr">
                <a:lnSpc>
                  <a:spcPts val="5599"/>
                </a:lnSpc>
              </a:pPr>
              <a:r>
                <a:rPr lang="en-US" sz="3999">
                  <a:solidFill>
                    <a:srgbClr val="0E2A47"/>
                  </a:solidFill>
                  <a:latin typeface="Roboto Condensed Bold"/>
                </a:rPr>
                <a:t>Bước 2: </a:t>
              </a:r>
              <a:r>
                <a:rPr lang="en-US" sz="3999">
                  <a:solidFill>
                    <a:srgbClr val="0E2A47"/>
                  </a:solidFill>
                  <a:latin typeface="Roboto Condensed"/>
                </a:rPr>
                <a:t>Chỉ rõ từ ngữ thể hiện biện pháp</a:t>
              </a:r>
            </a:p>
          </p:txBody>
        </p:sp>
      </p:grpSp>
      <p:grpSp>
        <p:nvGrpSpPr>
          <p:cNvPr id="18" name="Group 18"/>
          <p:cNvGrpSpPr/>
          <p:nvPr/>
        </p:nvGrpSpPr>
        <p:grpSpPr>
          <a:xfrm>
            <a:off x="5178709" y="5268253"/>
            <a:ext cx="11791173" cy="4377087"/>
            <a:chOff x="0" y="0"/>
            <a:chExt cx="3105494" cy="1152813"/>
          </a:xfrm>
        </p:grpSpPr>
        <p:sp>
          <p:nvSpPr>
            <p:cNvPr id="19" name="Freeform 19"/>
            <p:cNvSpPr/>
            <p:nvPr/>
          </p:nvSpPr>
          <p:spPr>
            <a:xfrm>
              <a:off x="0" y="0"/>
              <a:ext cx="3105494" cy="1152813"/>
            </a:xfrm>
            <a:custGeom>
              <a:avLst/>
              <a:gdLst/>
              <a:ahLst/>
              <a:cxnLst/>
              <a:rect l="l" t="t" r="r" b="b"/>
              <a:pathLst>
                <a:path w="3105494" h="1152813">
                  <a:moveTo>
                    <a:pt x="2902294" y="0"/>
                  </a:moveTo>
                  <a:cubicBezTo>
                    <a:pt x="3014518" y="0"/>
                    <a:pt x="3105494" y="258066"/>
                    <a:pt x="3105494" y="576406"/>
                  </a:cubicBezTo>
                  <a:cubicBezTo>
                    <a:pt x="3105494" y="894747"/>
                    <a:pt x="3014518" y="1152813"/>
                    <a:pt x="2902294" y="1152813"/>
                  </a:cubicBezTo>
                  <a:lnTo>
                    <a:pt x="203200" y="1152813"/>
                  </a:lnTo>
                  <a:cubicBezTo>
                    <a:pt x="90976" y="1152813"/>
                    <a:pt x="0" y="894747"/>
                    <a:pt x="0" y="576406"/>
                  </a:cubicBezTo>
                  <a:cubicBezTo>
                    <a:pt x="0" y="258066"/>
                    <a:pt x="90976" y="0"/>
                    <a:pt x="203200" y="0"/>
                  </a:cubicBezTo>
                  <a:close/>
                </a:path>
              </a:pathLst>
            </a:custGeom>
            <a:solidFill>
              <a:srgbClr val="B6D2D3"/>
            </a:solidFill>
          </p:spPr>
          <p:txBody>
            <a:bodyPr/>
            <a:lstStyle/>
            <a:p>
              <a:endParaRPr lang="en-GB"/>
            </a:p>
          </p:txBody>
        </p:sp>
        <p:sp>
          <p:nvSpPr>
            <p:cNvPr id="20" name="TextBox 20"/>
            <p:cNvSpPr txBox="1"/>
            <p:nvPr/>
          </p:nvSpPr>
          <p:spPr>
            <a:xfrm>
              <a:off x="0" y="-28575"/>
              <a:ext cx="3105494" cy="1181388"/>
            </a:xfrm>
            <a:prstGeom prst="rect">
              <a:avLst/>
            </a:prstGeom>
          </p:spPr>
          <p:txBody>
            <a:bodyPr lIns="177800" tIns="177800" rIns="177800" bIns="177800" rtlCol="0" anchor="ctr"/>
            <a:lstStyle/>
            <a:p>
              <a:pPr algn="ctr">
                <a:lnSpc>
                  <a:spcPts val="5079"/>
                </a:lnSpc>
              </a:pPr>
              <a:r>
                <a:rPr lang="en-US" sz="3999">
                  <a:solidFill>
                    <a:srgbClr val="0E2A47"/>
                  </a:solidFill>
                  <a:latin typeface="Roboto Condensed Bold"/>
                </a:rPr>
                <a:t>Bước 3: </a:t>
              </a:r>
              <a:r>
                <a:rPr lang="en-US" sz="3999">
                  <a:solidFill>
                    <a:srgbClr val="0E2A47"/>
                  </a:solidFill>
                  <a:latin typeface="Roboto Condensed"/>
                </a:rPr>
                <a:t>Nêu tác dụng:</a:t>
              </a:r>
            </a:p>
            <a:p>
              <a:pPr algn="just">
                <a:lnSpc>
                  <a:spcPts val="5079"/>
                </a:lnSpc>
              </a:pPr>
              <a:r>
                <a:rPr lang="en-US" sz="3999">
                  <a:solidFill>
                    <a:srgbClr val="0E2A47"/>
                  </a:solidFill>
                  <a:latin typeface="Roboto Condensed"/>
                </a:rPr>
                <a:t>+Về nghệ thuật: tạo nên diễn đạt độc đáo, tăng nhạc tính cho câu thơ / đoạn thơ</a:t>
              </a:r>
            </a:p>
            <a:p>
              <a:pPr algn="just">
                <a:lnSpc>
                  <a:spcPts val="5079"/>
                </a:lnSpc>
              </a:pPr>
              <a:r>
                <a:rPr lang="en-US" sz="3999">
                  <a:solidFill>
                    <a:srgbClr val="0E2A47"/>
                  </a:solidFill>
                  <a:latin typeface="Roboto Condensed"/>
                </a:rPr>
                <a:t>+ Về nội dung: phép điệp gợi ra / nhấn mạnh điều gì?</a:t>
              </a:r>
            </a:p>
            <a:p>
              <a:pPr algn="just">
                <a:lnSpc>
                  <a:spcPts val="5079"/>
                </a:lnSpc>
              </a:pPr>
              <a:r>
                <a:rPr lang="en-US" sz="3999">
                  <a:solidFill>
                    <a:srgbClr val="0E2A47"/>
                  </a:solidFill>
                  <a:latin typeface="Roboto Condensed"/>
                </a:rPr>
                <a:t>+ Thái độ / cảm xúc của người viết gửi gắm trong ngữ liệu là gì?</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flipH="1">
            <a:off x="-167833" y="349097"/>
            <a:ext cx="18623667" cy="10306467"/>
          </a:xfrm>
          <a:custGeom>
            <a:avLst/>
            <a:gdLst/>
            <a:ahLst/>
            <a:cxnLst/>
            <a:rect l="l" t="t" r="r" b="b"/>
            <a:pathLst>
              <a:path w="18623667" h="10306467">
                <a:moveTo>
                  <a:pt x="18623666" y="0"/>
                </a:moveTo>
                <a:lnTo>
                  <a:pt x="0" y="0"/>
                </a:lnTo>
                <a:lnTo>
                  <a:pt x="0" y="10306467"/>
                </a:lnTo>
                <a:lnTo>
                  <a:pt x="18623666" y="10306467"/>
                </a:lnTo>
                <a:lnTo>
                  <a:pt x="18623666" y="0"/>
                </a:lnTo>
                <a:close/>
              </a:path>
            </a:pathLst>
          </a:custGeom>
          <a:blipFill>
            <a:blip r:embed="rId3"/>
            <a:stretch>
              <a:fillRect l="-1663" r="-1663"/>
            </a:stretch>
          </a:blipFill>
        </p:spPr>
        <p:txBody>
          <a:bodyPr/>
          <a:lstStyle/>
          <a:p>
            <a:endParaRPr lang="en-GB"/>
          </a:p>
        </p:txBody>
      </p:sp>
      <p:sp>
        <p:nvSpPr>
          <p:cNvPr id="3" name="Freeform 3"/>
          <p:cNvSpPr/>
          <p:nvPr/>
        </p:nvSpPr>
        <p:spPr>
          <a:xfrm rot="5399998" flipH="1">
            <a:off x="13765150" y="6030950"/>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4"/>
            <a:stretch>
              <a:fillRect/>
            </a:stretch>
          </a:blipFill>
        </p:spPr>
        <p:txBody>
          <a:bodyPr/>
          <a:lstStyle/>
          <a:p>
            <a:endParaRPr lang="en-GB"/>
          </a:p>
        </p:txBody>
      </p:sp>
      <p:sp>
        <p:nvSpPr>
          <p:cNvPr id="4" name="Freeform 4"/>
          <p:cNvSpPr/>
          <p:nvPr/>
        </p:nvSpPr>
        <p:spPr>
          <a:xfrm rot="-4730658">
            <a:off x="10933424" y="-2633763"/>
            <a:ext cx="9872974" cy="10287002"/>
          </a:xfrm>
          <a:custGeom>
            <a:avLst/>
            <a:gdLst/>
            <a:ahLst/>
            <a:cxnLst/>
            <a:rect l="l" t="t" r="r" b="b"/>
            <a:pathLst>
              <a:path w="9872974" h="10287002">
                <a:moveTo>
                  <a:pt x="0" y="0"/>
                </a:moveTo>
                <a:lnTo>
                  <a:pt x="9872974" y="0"/>
                </a:lnTo>
                <a:lnTo>
                  <a:pt x="9872974" y="10287002"/>
                </a:lnTo>
                <a:lnTo>
                  <a:pt x="0" y="10287002"/>
                </a:lnTo>
                <a:lnTo>
                  <a:pt x="0" y="0"/>
                </a:lnTo>
                <a:close/>
              </a:path>
            </a:pathLst>
          </a:custGeom>
          <a:blipFill>
            <a:blip r:embed="rId5"/>
            <a:stretch>
              <a:fillRect/>
            </a:stretch>
          </a:blipFill>
        </p:spPr>
        <p:txBody>
          <a:bodyPr/>
          <a:lstStyle/>
          <a:p>
            <a:endParaRPr lang="en-GB"/>
          </a:p>
        </p:txBody>
      </p:sp>
      <p:sp>
        <p:nvSpPr>
          <p:cNvPr id="5" name="Freeform 5"/>
          <p:cNvSpPr/>
          <p:nvPr/>
        </p:nvSpPr>
        <p:spPr>
          <a:xfrm rot="3599999" flipH="1">
            <a:off x="-3021434" y="2420593"/>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4"/>
            <a:stretch>
              <a:fillRect/>
            </a:stretch>
          </a:blipFill>
        </p:spPr>
        <p:txBody>
          <a:bodyPr/>
          <a:lstStyle/>
          <a:p>
            <a:endParaRPr lang="en-GB"/>
          </a:p>
        </p:txBody>
      </p:sp>
      <p:grpSp>
        <p:nvGrpSpPr>
          <p:cNvPr id="6" name="Group 6"/>
          <p:cNvGrpSpPr/>
          <p:nvPr/>
        </p:nvGrpSpPr>
        <p:grpSpPr>
          <a:xfrm>
            <a:off x="-21184" y="3674637"/>
            <a:ext cx="5327432" cy="4963448"/>
            <a:chOff x="0" y="0"/>
            <a:chExt cx="1031725" cy="961234"/>
          </a:xfrm>
        </p:grpSpPr>
        <p:sp>
          <p:nvSpPr>
            <p:cNvPr id="7" name="Freeform 7"/>
            <p:cNvSpPr/>
            <p:nvPr/>
          </p:nvSpPr>
          <p:spPr>
            <a:xfrm>
              <a:off x="23784" y="25400"/>
              <a:ext cx="986078" cy="912495"/>
            </a:xfrm>
            <a:custGeom>
              <a:avLst/>
              <a:gdLst/>
              <a:ahLst/>
              <a:cxnLst/>
              <a:rect l="l" t="t" r="r" b="b"/>
              <a:pathLst>
                <a:path w="986078" h="912495">
                  <a:moveTo>
                    <a:pt x="246757" y="0"/>
                  </a:moveTo>
                  <a:lnTo>
                    <a:pt x="0" y="456184"/>
                  </a:lnTo>
                  <a:lnTo>
                    <a:pt x="246757" y="912495"/>
                  </a:lnTo>
                  <a:lnTo>
                    <a:pt x="739321" y="912495"/>
                  </a:lnTo>
                  <a:lnTo>
                    <a:pt x="986078" y="456184"/>
                  </a:lnTo>
                  <a:lnTo>
                    <a:pt x="739321" y="0"/>
                  </a:lnTo>
                  <a:close/>
                </a:path>
              </a:pathLst>
            </a:custGeom>
            <a:solidFill>
              <a:srgbClr val="435D74"/>
            </a:solidFill>
          </p:spPr>
          <p:txBody>
            <a:bodyPr/>
            <a:lstStyle/>
            <a:p>
              <a:endParaRPr lang="en-GB"/>
            </a:p>
          </p:txBody>
        </p:sp>
        <p:sp>
          <p:nvSpPr>
            <p:cNvPr id="8" name="Freeform 8"/>
            <p:cNvSpPr/>
            <p:nvPr/>
          </p:nvSpPr>
          <p:spPr>
            <a:xfrm>
              <a:off x="-1143" y="0"/>
              <a:ext cx="1036063" cy="963295"/>
            </a:xfrm>
            <a:custGeom>
              <a:avLst/>
              <a:gdLst/>
              <a:ahLst/>
              <a:cxnLst/>
              <a:rect l="l" t="t" r="r" b="b"/>
              <a:pathLst>
                <a:path w="1036063" h="963295">
                  <a:moveTo>
                    <a:pt x="292257" y="38100"/>
                  </a:moveTo>
                  <a:lnTo>
                    <a:pt x="45500" y="494284"/>
                  </a:lnTo>
                  <a:lnTo>
                    <a:pt x="24927" y="481584"/>
                  </a:lnTo>
                  <a:lnTo>
                    <a:pt x="45500" y="468884"/>
                  </a:lnTo>
                  <a:lnTo>
                    <a:pt x="292257" y="925195"/>
                  </a:lnTo>
                  <a:lnTo>
                    <a:pt x="271684" y="937895"/>
                  </a:lnTo>
                  <a:lnTo>
                    <a:pt x="271684" y="912495"/>
                  </a:lnTo>
                  <a:lnTo>
                    <a:pt x="764248" y="912495"/>
                  </a:lnTo>
                  <a:lnTo>
                    <a:pt x="764248" y="937895"/>
                  </a:lnTo>
                  <a:lnTo>
                    <a:pt x="743675" y="925195"/>
                  </a:lnTo>
                  <a:lnTo>
                    <a:pt x="990313" y="468884"/>
                  </a:lnTo>
                  <a:lnTo>
                    <a:pt x="1010886" y="481584"/>
                  </a:lnTo>
                  <a:lnTo>
                    <a:pt x="990313" y="494284"/>
                  </a:lnTo>
                  <a:lnTo>
                    <a:pt x="743675" y="38100"/>
                  </a:lnTo>
                  <a:lnTo>
                    <a:pt x="764248" y="25400"/>
                  </a:lnTo>
                  <a:lnTo>
                    <a:pt x="764248" y="50800"/>
                  </a:lnTo>
                  <a:lnTo>
                    <a:pt x="271684" y="50800"/>
                  </a:lnTo>
                  <a:lnTo>
                    <a:pt x="271684" y="25400"/>
                  </a:lnTo>
                  <a:lnTo>
                    <a:pt x="292257" y="38100"/>
                  </a:lnTo>
                  <a:moveTo>
                    <a:pt x="251111" y="12700"/>
                  </a:moveTo>
                  <a:cubicBezTo>
                    <a:pt x="255392" y="4826"/>
                    <a:pt x="263241" y="0"/>
                    <a:pt x="271684" y="0"/>
                  </a:cubicBezTo>
                  <a:lnTo>
                    <a:pt x="764248" y="0"/>
                  </a:lnTo>
                  <a:cubicBezTo>
                    <a:pt x="772691" y="0"/>
                    <a:pt x="780540" y="4826"/>
                    <a:pt x="784821" y="12700"/>
                  </a:cubicBezTo>
                  <a:lnTo>
                    <a:pt x="1031578" y="468884"/>
                  </a:lnTo>
                  <a:cubicBezTo>
                    <a:pt x="1036063" y="476758"/>
                    <a:pt x="1036063" y="486410"/>
                    <a:pt x="1031578" y="494284"/>
                  </a:cubicBezTo>
                  <a:lnTo>
                    <a:pt x="784821" y="950595"/>
                  </a:lnTo>
                  <a:cubicBezTo>
                    <a:pt x="780540" y="958469"/>
                    <a:pt x="772691" y="963295"/>
                    <a:pt x="764248" y="963295"/>
                  </a:cubicBezTo>
                  <a:lnTo>
                    <a:pt x="271684" y="963295"/>
                  </a:lnTo>
                  <a:cubicBezTo>
                    <a:pt x="263241" y="963295"/>
                    <a:pt x="255392" y="958469"/>
                    <a:pt x="251111" y="950595"/>
                  </a:cubicBezTo>
                  <a:lnTo>
                    <a:pt x="4354" y="494284"/>
                  </a:lnTo>
                  <a:cubicBezTo>
                    <a:pt x="0" y="486410"/>
                    <a:pt x="0" y="476758"/>
                    <a:pt x="4354" y="468884"/>
                  </a:cubicBezTo>
                  <a:lnTo>
                    <a:pt x="251111" y="12700"/>
                  </a:lnTo>
                  <a:close/>
                </a:path>
              </a:pathLst>
            </a:custGeom>
            <a:solidFill>
              <a:srgbClr val="A5B7C5"/>
            </a:solidFill>
          </p:spPr>
          <p:txBody>
            <a:bodyPr/>
            <a:lstStyle/>
            <a:p>
              <a:endParaRPr lang="en-GB"/>
            </a:p>
          </p:txBody>
        </p:sp>
      </p:grpSp>
      <p:sp>
        <p:nvSpPr>
          <p:cNvPr id="9" name="TextBox 9"/>
          <p:cNvSpPr txBox="1"/>
          <p:nvPr/>
        </p:nvSpPr>
        <p:spPr>
          <a:xfrm>
            <a:off x="-1354632" y="680937"/>
            <a:ext cx="13844596" cy="1828800"/>
          </a:xfrm>
          <a:prstGeom prst="rect">
            <a:avLst/>
          </a:prstGeom>
        </p:spPr>
        <p:txBody>
          <a:bodyPr lIns="0" tIns="0" rIns="0" bIns="0" rtlCol="0" anchor="t">
            <a:spAutoFit/>
          </a:bodyPr>
          <a:lstStyle/>
          <a:p>
            <a:pPr algn="ctr">
              <a:lnSpc>
                <a:spcPts val="7200"/>
              </a:lnSpc>
            </a:pPr>
            <a:r>
              <a:rPr lang="en-US" sz="6000">
                <a:solidFill>
                  <a:srgbClr val="213B55"/>
                </a:solidFill>
                <a:latin typeface="Fraunces Bold"/>
              </a:rPr>
              <a:t>II. THỰC HÀNH SỬ DỤNG</a:t>
            </a:r>
          </a:p>
          <a:p>
            <a:pPr algn="ctr">
              <a:lnSpc>
                <a:spcPts val="7200"/>
              </a:lnSpc>
              <a:spcBef>
                <a:spcPct val="0"/>
              </a:spcBef>
            </a:pPr>
            <a:r>
              <a:rPr lang="en-US" sz="6000">
                <a:solidFill>
                  <a:srgbClr val="213B55"/>
                </a:solidFill>
                <a:latin typeface="Fraunces Bold"/>
              </a:rPr>
              <a:t> ĐIỆP THANH - ĐIỆP VẦN</a:t>
            </a:r>
          </a:p>
        </p:txBody>
      </p:sp>
      <p:sp>
        <p:nvSpPr>
          <p:cNvPr id="10" name="TextBox 10"/>
          <p:cNvSpPr txBox="1"/>
          <p:nvPr/>
        </p:nvSpPr>
        <p:spPr>
          <a:xfrm>
            <a:off x="4724401" y="2701662"/>
            <a:ext cx="7847012" cy="769441"/>
          </a:xfrm>
          <a:prstGeom prst="rect">
            <a:avLst/>
          </a:prstGeom>
        </p:spPr>
        <p:txBody>
          <a:bodyPr wrap="square" lIns="0" tIns="0" rIns="0" bIns="0" rtlCol="0" anchor="t">
            <a:spAutoFit/>
          </a:bodyPr>
          <a:lstStyle/>
          <a:p>
            <a:pPr algn="ctr">
              <a:lnSpc>
                <a:spcPts val="6000"/>
              </a:lnSpc>
              <a:spcBef>
                <a:spcPct val="0"/>
              </a:spcBef>
            </a:pPr>
            <a:r>
              <a:rPr lang="en-US" sz="5000">
                <a:solidFill>
                  <a:srgbClr val="213B55"/>
                </a:solidFill>
                <a:latin typeface="Roboto Condensed Bold"/>
              </a:rPr>
              <a:t>HOẠT ĐỘNG NHÓM -  7 phút</a:t>
            </a:r>
          </a:p>
        </p:txBody>
      </p:sp>
      <p:grpSp>
        <p:nvGrpSpPr>
          <p:cNvPr id="11" name="Group 11"/>
          <p:cNvGrpSpPr/>
          <p:nvPr/>
        </p:nvGrpSpPr>
        <p:grpSpPr>
          <a:xfrm>
            <a:off x="4259406" y="5143500"/>
            <a:ext cx="5327432" cy="4963448"/>
            <a:chOff x="0" y="0"/>
            <a:chExt cx="1031725" cy="961234"/>
          </a:xfrm>
        </p:grpSpPr>
        <p:sp>
          <p:nvSpPr>
            <p:cNvPr id="12" name="Freeform 12"/>
            <p:cNvSpPr/>
            <p:nvPr/>
          </p:nvSpPr>
          <p:spPr>
            <a:xfrm>
              <a:off x="23784" y="25400"/>
              <a:ext cx="986078" cy="912495"/>
            </a:xfrm>
            <a:custGeom>
              <a:avLst/>
              <a:gdLst/>
              <a:ahLst/>
              <a:cxnLst/>
              <a:rect l="l" t="t" r="r" b="b"/>
              <a:pathLst>
                <a:path w="986078" h="912495">
                  <a:moveTo>
                    <a:pt x="246757" y="0"/>
                  </a:moveTo>
                  <a:lnTo>
                    <a:pt x="0" y="456184"/>
                  </a:lnTo>
                  <a:lnTo>
                    <a:pt x="246757" y="912495"/>
                  </a:lnTo>
                  <a:lnTo>
                    <a:pt x="739321" y="912495"/>
                  </a:lnTo>
                  <a:lnTo>
                    <a:pt x="986078" y="456184"/>
                  </a:lnTo>
                  <a:lnTo>
                    <a:pt x="739321" y="0"/>
                  </a:lnTo>
                  <a:close/>
                </a:path>
              </a:pathLst>
            </a:custGeom>
            <a:solidFill>
              <a:srgbClr val="435D74"/>
            </a:solidFill>
          </p:spPr>
          <p:txBody>
            <a:bodyPr/>
            <a:lstStyle/>
            <a:p>
              <a:endParaRPr lang="en-GB"/>
            </a:p>
          </p:txBody>
        </p:sp>
        <p:sp>
          <p:nvSpPr>
            <p:cNvPr id="13" name="Freeform 13"/>
            <p:cNvSpPr/>
            <p:nvPr/>
          </p:nvSpPr>
          <p:spPr>
            <a:xfrm>
              <a:off x="-1143" y="0"/>
              <a:ext cx="1036063" cy="963295"/>
            </a:xfrm>
            <a:custGeom>
              <a:avLst/>
              <a:gdLst/>
              <a:ahLst/>
              <a:cxnLst/>
              <a:rect l="l" t="t" r="r" b="b"/>
              <a:pathLst>
                <a:path w="1036063" h="963295">
                  <a:moveTo>
                    <a:pt x="292257" y="38100"/>
                  </a:moveTo>
                  <a:lnTo>
                    <a:pt x="45500" y="494284"/>
                  </a:lnTo>
                  <a:lnTo>
                    <a:pt x="24927" y="481584"/>
                  </a:lnTo>
                  <a:lnTo>
                    <a:pt x="45500" y="468884"/>
                  </a:lnTo>
                  <a:lnTo>
                    <a:pt x="292257" y="925195"/>
                  </a:lnTo>
                  <a:lnTo>
                    <a:pt x="271684" y="937895"/>
                  </a:lnTo>
                  <a:lnTo>
                    <a:pt x="271684" y="912495"/>
                  </a:lnTo>
                  <a:lnTo>
                    <a:pt x="764248" y="912495"/>
                  </a:lnTo>
                  <a:lnTo>
                    <a:pt x="764248" y="937895"/>
                  </a:lnTo>
                  <a:lnTo>
                    <a:pt x="743675" y="925195"/>
                  </a:lnTo>
                  <a:lnTo>
                    <a:pt x="990313" y="468884"/>
                  </a:lnTo>
                  <a:lnTo>
                    <a:pt x="1010886" y="481584"/>
                  </a:lnTo>
                  <a:lnTo>
                    <a:pt x="990313" y="494284"/>
                  </a:lnTo>
                  <a:lnTo>
                    <a:pt x="743675" y="38100"/>
                  </a:lnTo>
                  <a:lnTo>
                    <a:pt x="764248" y="25400"/>
                  </a:lnTo>
                  <a:lnTo>
                    <a:pt x="764248" y="50800"/>
                  </a:lnTo>
                  <a:lnTo>
                    <a:pt x="271684" y="50800"/>
                  </a:lnTo>
                  <a:lnTo>
                    <a:pt x="271684" y="25400"/>
                  </a:lnTo>
                  <a:lnTo>
                    <a:pt x="292257" y="38100"/>
                  </a:lnTo>
                  <a:moveTo>
                    <a:pt x="251111" y="12700"/>
                  </a:moveTo>
                  <a:cubicBezTo>
                    <a:pt x="255392" y="4826"/>
                    <a:pt x="263241" y="0"/>
                    <a:pt x="271684" y="0"/>
                  </a:cubicBezTo>
                  <a:lnTo>
                    <a:pt x="764248" y="0"/>
                  </a:lnTo>
                  <a:cubicBezTo>
                    <a:pt x="772691" y="0"/>
                    <a:pt x="780540" y="4826"/>
                    <a:pt x="784821" y="12700"/>
                  </a:cubicBezTo>
                  <a:lnTo>
                    <a:pt x="1031578" y="468884"/>
                  </a:lnTo>
                  <a:cubicBezTo>
                    <a:pt x="1036063" y="476758"/>
                    <a:pt x="1036063" y="486410"/>
                    <a:pt x="1031578" y="494284"/>
                  </a:cubicBezTo>
                  <a:lnTo>
                    <a:pt x="784821" y="950595"/>
                  </a:lnTo>
                  <a:cubicBezTo>
                    <a:pt x="780540" y="958469"/>
                    <a:pt x="772691" y="963295"/>
                    <a:pt x="764248" y="963295"/>
                  </a:cubicBezTo>
                  <a:lnTo>
                    <a:pt x="271684" y="963295"/>
                  </a:lnTo>
                  <a:cubicBezTo>
                    <a:pt x="263241" y="963295"/>
                    <a:pt x="255392" y="958469"/>
                    <a:pt x="251111" y="950595"/>
                  </a:cubicBezTo>
                  <a:lnTo>
                    <a:pt x="4354" y="494284"/>
                  </a:lnTo>
                  <a:cubicBezTo>
                    <a:pt x="0" y="486410"/>
                    <a:pt x="0" y="476758"/>
                    <a:pt x="4354" y="468884"/>
                  </a:cubicBezTo>
                  <a:lnTo>
                    <a:pt x="251111" y="12700"/>
                  </a:lnTo>
                  <a:close/>
                </a:path>
              </a:pathLst>
            </a:custGeom>
            <a:solidFill>
              <a:srgbClr val="A5B7C5"/>
            </a:solidFill>
          </p:spPr>
          <p:txBody>
            <a:bodyPr/>
            <a:lstStyle/>
            <a:p>
              <a:endParaRPr lang="en-GB"/>
            </a:p>
          </p:txBody>
        </p:sp>
      </p:grpSp>
      <p:grpSp>
        <p:nvGrpSpPr>
          <p:cNvPr id="14" name="Group 14"/>
          <p:cNvGrpSpPr/>
          <p:nvPr/>
        </p:nvGrpSpPr>
        <p:grpSpPr>
          <a:xfrm>
            <a:off x="8552663" y="3674637"/>
            <a:ext cx="5327432" cy="4963448"/>
            <a:chOff x="0" y="0"/>
            <a:chExt cx="1031725" cy="961234"/>
          </a:xfrm>
        </p:grpSpPr>
        <p:sp>
          <p:nvSpPr>
            <p:cNvPr id="15" name="Freeform 15"/>
            <p:cNvSpPr/>
            <p:nvPr/>
          </p:nvSpPr>
          <p:spPr>
            <a:xfrm>
              <a:off x="23784" y="25400"/>
              <a:ext cx="986078" cy="912495"/>
            </a:xfrm>
            <a:custGeom>
              <a:avLst/>
              <a:gdLst/>
              <a:ahLst/>
              <a:cxnLst/>
              <a:rect l="l" t="t" r="r" b="b"/>
              <a:pathLst>
                <a:path w="986078" h="912495">
                  <a:moveTo>
                    <a:pt x="246757" y="0"/>
                  </a:moveTo>
                  <a:lnTo>
                    <a:pt x="0" y="456184"/>
                  </a:lnTo>
                  <a:lnTo>
                    <a:pt x="246757" y="912495"/>
                  </a:lnTo>
                  <a:lnTo>
                    <a:pt x="739321" y="912495"/>
                  </a:lnTo>
                  <a:lnTo>
                    <a:pt x="986078" y="456184"/>
                  </a:lnTo>
                  <a:lnTo>
                    <a:pt x="739321" y="0"/>
                  </a:lnTo>
                  <a:close/>
                </a:path>
              </a:pathLst>
            </a:custGeom>
            <a:solidFill>
              <a:srgbClr val="435D74"/>
            </a:solidFill>
          </p:spPr>
          <p:txBody>
            <a:bodyPr/>
            <a:lstStyle/>
            <a:p>
              <a:endParaRPr lang="en-GB"/>
            </a:p>
          </p:txBody>
        </p:sp>
        <p:sp>
          <p:nvSpPr>
            <p:cNvPr id="16" name="Freeform 16"/>
            <p:cNvSpPr/>
            <p:nvPr/>
          </p:nvSpPr>
          <p:spPr>
            <a:xfrm>
              <a:off x="-1143" y="0"/>
              <a:ext cx="1036063" cy="963295"/>
            </a:xfrm>
            <a:custGeom>
              <a:avLst/>
              <a:gdLst/>
              <a:ahLst/>
              <a:cxnLst/>
              <a:rect l="l" t="t" r="r" b="b"/>
              <a:pathLst>
                <a:path w="1036063" h="963295">
                  <a:moveTo>
                    <a:pt x="292257" y="38100"/>
                  </a:moveTo>
                  <a:lnTo>
                    <a:pt x="45500" y="494284"/>
                  </a:lnTo>
                  <a:lnTo>
                    <a:pt x="24927" y="481584"/>
                  </a:lnTo>
                  <a:lnTo>
                    <a:pt x="45500" y="468884"/>
                  </a:lnTo>
                  <a:lnTo>
                    <a:pt x="292257" y="925195"/>
                  </a:lnTo>
                  <a:lnTo>
                    <a:pt x="271684" y="937895"/>
                  </a:lnTo>
                  <a:lnTo>
                    <a:pt x="271684" y="912495"/>
                  </a:lnTo>
                  <a:lnTo>
                    <a:pt x="764248" y="912495"/>
                  </a:lnTo>
                  <a:lnTo>
                    <a:pt x="764248" y="937895"/>
                  </a:lnTo>
                  <a:lnTo>
                    <a:pt x="743675" y="925195"/>
                  </a:lnTo>
                  <a:lnTo>
                    <a:pt x="990313" y="468884"/>
                  </a:lnTo>
                  <a:lnTo>
                    <a:pt x="1010886" y="481584"/>
                  </a:lnTo>
                  <a:lnTo>
                    <a:pt x="990313" y="494284"/>
                  </a:lnTo>
                  <a:lnTo>
                    <a:pt x="743675" y="38100"/>
                  </a:lnTo>
                  <a:lnTo>
                    <a:pt x="764248" y="25400"/>
                  </a:lnTo>
                  <a:lnTo>
                    <a:pt x="764248" y="50800"/>
                  </a:lnTo>
                  <a:lnTo>
                    <a:pt x="271684" y="50800"/>
                  </a:lnTo>
                  <a:lnTo>
                    <a:pt x="271684" y="25400"/>
                  </a:lnTo>
                  <a:lnTo>
                    <a:pt x="292257" y="38100"/>
                  </a:lnTo>
                  <a:moveTo>
                    <a:pt x="251111" y="12700"/>
                  </a:moveTo>
                  <a:cubicBezTo>
                    <a:pt x="255392" y="4826"/>
                    <a:pt x="263241" y="0"/>
                    <a:pt x="271684" y="0"/>
                  </a:cubicBezTo>
                  <a:lnTo>
                    <a:pt x="764248" y="0"/>
                  </a:lnTo>
                  <a:cubicBezTo>
                    <a:pt x="772691" y="0"/>
                    <a:pt x="780540" y="4826"/>
                    <a:pt x="784821" y="12700"/>
                  </a:cubicBezTo>
                  <a:lnTo>
                    <a:pt x="1031578" y="468884"/>
                  </a:lnTo>
                  <a:cubicBezTo>
                    <a:pt x="1036063" y="476758"/>
                    <a:pt x="1036063" y="486410"/>
                    <a:pt x="1031578" y="494284"/>
                  </a:cubicBezTo>
                  <a:lnTo>
                    <a:pt x="784821" y="950595"/>
                  </a:lnTo>
                  <a:cubicBezTo>
                    <a:pt x="780540" y="958469"/>
                    <a:pt x="772691" y="963295"/>
                    <a:pt x="764248" y="963295"/>
                  </a:cubicBezTo>
                  <a:lnTo>
                    <a:pt x="271684" y="963295"/>
                  </a:lnTo>
                  <a:cubicBezTo>
                    <a:pt x="263241" y="963295"/>
                    <a:pt x="255392" y="958469"/>
                    <a:pt x="251111" y="950595"/>
                  </a:cubicBezTo>
                  <a:lnTo>
                    <a:pt x="4354" y="494284"/>
                  </a:lnTo>
                  <a:cubicBezTo>
                    <a:pt x="0" y="486410"/>
                    <a:pt x="0" y="476758"/>
                    <a:pt x="4354" y="468884"/>
                  </a:cubicBezTo>
                  <a:lnTo>
                    <a:pt x="251111" y="12700"/>
                  </a:lnTo>
                  <a:close/>
                </a:path>
              </a:pathLst>
            </a:custGeom>
            <a:solidFill>
              <a:srgbClr val="A5B7C5"/>
            </a:solidFill>
          </p:spPr>
          <p:txBody>
            <a:bodyPr/>
            <a:lstStyle/>
            <a:p>
              <a:endParaRPr lang="en-GB"/>
            </a:p>
          </p:txBody>
        </p:sp>
      </p:grpSp>
      <p:grpSp>
        <p:nvGrpSpPr>
          <p:cNvPr id="17" name="Group 17"/>
          <p:cNvGrpSpPr/>
          <p:nvPr/>
        </p:nvGrpSpPr>
        <p:grpSpPr>
          <a:xfrm>
            <a:off x="12960568" y="5143500"/>
            <a:ext cx="5327432" cy="4963448"/>
            <a:chOff x="0" y="0"/>
            <a:chExt cx="1031725" cy="961234"/>
          </a:xfrm>
        </p:grpSpPr>
        <p:sp>
          <p:nvSpPr>
            <p:cNvPr id="18" name="Freeform 18"/>
            <p:cNvSpPr/>
            <p:nvPr/>
          </p:nvSpPr>
          <p:spPr>
            <a:xfrm>
              <a:off x="23784" y="25400"/>
              <a:ext cx="986078" cy="912495"/>
            </a:xfrm>
            <a:custGeom>
              <a:avLst/>
              <a:gdLst/>
              <a:ahLst/>
              <a:cxnLst/>
              <a:rect l="l" t="t" r="r" b="b"/>
              <a:pathLst>
                <a:path w="986078" h="912495">
                  <a:moveTo>
                    <a:pt x="246757" y="0"/>
                  </a:moveTo>
                  <a:lnTo>
                    <a:pt x="0" y="456184"/>
                  </a:lnTo>
                  <a:lnTo>
                    <a:pt x="246757" y="912495"/>
                  </a:lnTo>
                  <a:lnTo>
                    <a:pt x="739321" y="912495"/>
                  </a:lnTo>
                  <a:lnTo>
                    <a:pt x="986078" y="456184"/>
                  </a:lnTo>
                  <a:lnTo>
                    <a:pt x="739321" y="0"/>
                  </a:lnTo>
                  <a:close/>
                </a:path>
              </a:pathLst>
            </a:custGeom>
            <a:solidFill>
              <a:srgbClr val="435D74"/>
            </a:solidFill>
          </p:spPr>
          <p:txBody>
            <a:bodyPr/>
            <a:lstStyle/>
            <a:p>
              <a:endParaRPr lang="en-GB"/>
            </a:p>
          </p:txBody>
        </p:sp>
        <p:sp>
          <p:nvSpPr>
            <p:cNvPr id="19" name="Freeform 19"/>
            <p:cNvSpPr/>
            <p:nvPr/>
          </p:nvSpPr>
          <p:spPr>
            <a:xfrm>
              <a:off x="-1143" y="0"/>
              <a:ext cx="1036063" cy="963295"/>
            </a:xfrm>
            <a:custGeom>
              <a:avLst/>
              <a:gdLst/>
              <a:ahLst/>
              <a:cxnLst/>
              <a:rect l="l" t="t" r="r" b="b"/>
              <a:pathLst>
                <a:path w="1036063" h="963295">
                  <a:moveTo>
                    <a:pt x="292257" y="38100"/>
                  </a:moveTo>
                  <a:lnTo>
                    <a:pt x="45500" y="494284"/>
                  </a:lnTo>
                  <a:lnTo>
                    <a:pt x="24927" y="481584"/>
                  </a:lnTo>
                  <a:lnTo>
                    <a:pt x="45500" y="468884"/>
                  </a:lnTo>
                  <a:lnTo>
                    <a:pt x="292257" y="925195"/>
                  </a:lnTo>
                  <a:lnTo>
                    <a:pt x="271684" y="937895"/>
                  </a:lnTo>
                  <a:lnTo>
                    <a:pt x="271684" y="912495"/>
                  </a:lnTo>
                  <a:lnTo>
                    <a:pt x="764248" y="912495"/>
                  </a:lnTo>
                  <a:lnTo>
                    <a:pt x="764248" y="937895"/>
                  </a:lnTo>
                  <a:lnTo>
                    <a:pt x="743675" y="925195"/>
                  </a:lnTo>
                  <a:lnTo>
                    <a:pt x="990313" y="468884"/>
                  </a:lnTo>
                  <a:lnTo>
                    <a:pt x="1010886" y="481584"/>
                  </a:lnTo>
                  <a:lnTo>
                    <a:pt x="990313" y="494284"/>
                  </a:lnTo>
                  <a:lnTo>
                    <a:pt x="743675" y="38100"/>
                  </a:lnTo>
                  <a:lnTo>
                    <a:pt x="764248" y="25400"/>
                  </a:lnTo>
                  <a:lnTo>
                    <a:pt x="764248" y="50800"/>
                  </a:lnTo>
                  <a:lnTo>
                    <a:pt x="271684" y="50800"/>
                  </a:lnTo>
                  <a:lnTo>
                    <a:pt x="271684" y="25400"/>
                  </a:lnTo>
                  <a:lnTo>
                    <a:pt x="292257" y="38100"/>
                  </a:lnTo>
                  <a:moveTo>
                    <a:pt x="251111" y="12700"/>
                  </a:moveTo>
                  <a:cubicBezTo>
                    <a:pt x="255392" y="4826"/>
                    <a:pt x="263241" y="0"/>
                    <a:pt x="271684" y="0"/>
                  </a:cubicBezTo>
                  <a:lnTo>
                    <a:pt x="764248" y="0"/>
                  </a:lnTo>
                  <a:cubicBezTo>
                    <a:pt x="772691" y="0"/>
                    <a:pt x="780540" y="4826"/>
                    <a:pt x="784821" y="12700"/>
                  </a:cubicBezTo>
                  <a:lnTo>
                    <a:pt x="1031578" y="468884"/>
                  </a:lnTo>
                  <a:cubicBezTo>
                    <a:pt x="1036063" y="476758"/>
                    <a:pt x="1036063" y="486410"/>
                    <a:pt x="1031578" y="494284"/>
                  </a:cubicBezTo>
                  <a:lnTo>
                    <a:pt x="784821" y="950595"/>
                  </a:lnTo>
                  <a:cubicBezTo>
                    <a:pt x="780540" y="958469"/>
                    <a:pt x="772691" y="963295"/>
                    <a:pt x="764248" y="963295"/>
                  </a:cubicBezTo>
                  <a:lnTo>
                    <a:pt x="271684" y="963295"/>
                  </a:lnTo>
                  <a:cubicBezTo>
                    <a:pt x="263241" y="963295"/>
                    <a:pt x="255392" y="958469"/>
                    <a:pt x="251111" y="950595"/>
                  </a:cubicBezTo>
                  <a:lnTo>
                    <a:pt x="4354" y="494284"/>
                  </a:lnTo>
                  <a:cubicBezTo>
                    <a:pt x="0" y="486410"/>
                    <a:pt x="0" y="476758"/>
                    <a:pt x="4354" y="468884"/>
                  </a:cubicBezTo>
                  <a:lnTo>
                    <a:pt x="251111" y="12700"/>
                  </a:lnTo>
                  <a:close/>
                </a:path>
              </a:pathLst>
            </a:custGeom>
            <a:solidFill>
              <a:srgbClr val="A5B7C5"/>
            </a:solidFill>
          </p:spPr>
          <p:txBody>
            <a:bodyPr/>
            <a:lstStyle/>
            <a:p>
              <a:endParaRPr lang="en-GB"/>
            </a:p>
          </p:txBody>
        </p:sp>
      </p:grpSp>
      <p:sp>
        <p:nvSpPr>
          <p:cNvPr id="20" name="TextBox 20"/>
          <p:cNvSpPr txBox="1"/>
          <p:nvPr/>
        </p:nvSpPr>
        <p:spPr>
          <a:xfrm>
            <a:off x="823505" y="5310649"/>
            <a:ext cx="3435901" cy="1362075"/>
          </a:xfrm>
          <a:prstGeom prst="rect">
            <a:avLst/>
          </a:prstGeom>
        </p:spPr>
        <p:txBody>
          <a:bodyPr lIns="0" tIns="0" rIns="0" bIns="0" rtlCol="0" anchor="t">
            <a:spAutoFit/>
          </a:bodyPr>
          <a:lstStyle/>
          <a:p>
            <a:pPr algn="ctr">
              <a:lnSpc>
                <a:spcPts val="5399"/>
              </a:lnSpc>
            </a:pPr>
            <a:r>
              <a:rPr lang="en-US" sz="4499">
                <a:solidFill>
                  <a:srgbClr val="FFFFFF"/>
                </a:solidFill>
                <a:latin typeface="Roboto Condensed"/>
              </a:rPr>
              <a:t> Nhóm 1:</a:t>
            </a:r>
          </a:p>
          <a:p>
            <a:pPr algn="ctr">
              <a:lnSpc>
                <a:spcPts val="5399"/>
              </a:lnSpc>
              <a:spcBef>
                <a:spcPct val="0"/>
              </a:spcBef>
            </a:pPr>
            <a:r>
              <a:rPr lang="en-US" sz="4499">
                <a:solidFill>
                  <a:srgbClr val="FFFFFF"/>
                </a:solidFill>
                <a:latin typeface="Roboto Condensed"/>
              </a:rPr>
              <a:t> Câu 1.a</a:t>
            </a:r>
          </a:p>
        </p:txBody>
      </p:sp>
      <p:sp>
        <p:nvSpPr>
          <p:cNvPr id="21" name="TextBox 21"/>
          <p:cNvSpPr txBox="1"/>
          <p:nvPr/>
        </p:nvSpPr>
        <p:spPr>
          <a:xfrm>
            <a:off x="5618451" y="6653674"/>
            <a:ext cx="2934211" cy="1390650"/>
          </a:xfrm>
          <a:prstGeom prst="rect">
            <a:avLst/>
          </a:prstGeom>
        </p:spPr>
        <p:txBody>
          <a:bodyPr lIns="0" tIns="0" rIns="0" bIns="0" rtlCol="0" anchor="t">
            <a:spAutoFit/>
          </a:bodyPr>
          <a:lstStyle/>
          <a:p>
            <a:pPr algn="ctr">
              <a:lnSpc>
                <a:spcPts val="5400"/>
              </a:lnSpc>
            </a:pPr>
            <a:r>
              <a:rPr lang="en-US" sz="4500">
                <a:solidFill>
                  <a:srgbClr val="FFFFFF"/>
                </a:solidFill>
                <a:latin typeface="Roboto Condensed"/>
              </a:rPr>
              <a:t>Nhóm 2:</a:t>
            </a:r>
          </a:p>
          <a:p>
            <a:pPr algn="ctr">
              <a:lnSpc>
                <a:spcPts val="5400"/>
              </a:lnSpc>
              <a:spcBef>
                <a:spcPct val="0"/>
              </a:spcBef>
            </a:pPr>
            <a:r>
              <a:rPr lang="en-US" sz="4500">
                <a:solidFill>
                  <a:srgbClr val="FFFFFF"/>
                </a:solidFill>
                <a:latin typeface="Roboto Condensed"/>
              </a:rPr>
              <a:t> Câu 1.b</a:t>
            </a:r>
          </a:p>
        </p:txBody>
      </p:sp>
      <p:sp>
        <p:nvSpPr>
          <p:cNvPr id="22" name="TextBox 22"/>
          <p:cNvSpPr txBox="1"/>
          <p:nvPr/>
        </p:nvSpPr>
        <p:spPr>
          <a:xfrm>
            <a:off x="9555753" y="5483280"/>
            <a:ext cx="2934211" cy="1390650"/>
          </a:xfrm>
          <a:prstGeom prst="rect">
            <a:avLst/>
          </a:prstGeom>
        </p:spPr>
        <p:txBody>
          <a:bodyPr lIns="0" tIns="0" rIns="0" bIns="0" rtlCol="0" anchor="t">
            <a:spAutoFit/>
          </a:bodyPr>
          <a:lstStyle/>
          <a:p>
            <a:pPr algn="ctr">
              <a:lnSpc>
                <a:spcPts val="5400"/>
              </a:lnSpc>
            </a:pPr>
            <a:r>
              <a:rPr lang="en-US" sz="4500">
                <a:solidFill>
                  <a:srgbClr val="FFFFFF"/>
                </a:solidFill>
                <a:latin typeface="Roboto Condensed"/>
              </a:rPr>
              <a:t>Nhóm 3: </a:t>
            </a:r>
          </a:p>
          <a:p>
            <a:pPr algn="ctr">
              <a:lnSpc>
                <a:spcPts val="5400"/>
              </a:lnSpc>
              <a:spcBef>
                <a:spcPct val="0"/>
              </a:spcBef>
            </a:pPr>
            <a:r>
              <a:rPr lang="en-US" sz="4500">
                <a:solidFill>
                  <a:srgbClr val="FFFFFF"/>
                </a:solidFill>
                <a:latin typeface="Roboto Condensed"/>
              </a:rPr>
              <a:t>Câu 1.c</a:t>
            </a:r>
          </a:p>
        </p:txBody>
      </p:sp>
      <p:sp>
        <p:nvSpPr>
          <p:cNvPr id="23" name="TextBox 23"/>
          <p:cNvSpPr txBox="1"/>
          <p:nvPr/>
        </p:nvSpPr>
        <p:spPr>
          <a:xfrm>
            <a:off x="13906334" y="5925012"/>
            <a:ext cx="3435901" cy="3390900"/>
          </a:xfrm>
          <a:prstGeom prst="rect">
            <a:avLst/>
          </a:prstGeom>
        </p:spPr>
        <p:txBody>
          <a:bodyPr lIns="0" tIns="0" rIns="0" bIns="0" rtlCol="0" anchor="t">
            <a:spAutoFit/>
          </a:bodyPr>
          <a:lstStyle/>
          <a:p>
            <a:pPr algn="ctr">
              <a:lnSpc>
                <a:spcPts val="5399"/>
              </a:lnSpc>
            </a:pPr>
            <a:r>
              <a:rPr lang="en-US" sz="4499">
                <a:solidFill>
                  <a:srgbClr val="FFFFFF"/>
                </a:solidFill>
                <a:latin typeface="Roboto Condensed"/>
              </a:rPr>
              <a:t>Nhóm 4:</a:t>
            </a:r>
          </a:p>
          <a:p>
            <a:pPr algn="ctr">
              <a:lnSpc>
                <a:spcPts val="5399"/>
              </a:lnSpc>
            </a:pPr>
            <a:r>
              <a:rPr lang="en-US" sz="4499">
                <a:solidFill>
                  <a:srgbClr val="FFFFFF"/>
                </a:solidFill>
                <a:latin typeface="Roboto Condensed"/>
              </a:rPr>
              <a:t> Câu 2</a:t>
            </a:r>
          </a:p>
          <a:p>
            <a:pPr algn="ctr">
              <a:lnSpc>
                <a:spcPts val="5399"/>
              </a:lnSpc>
            </a:pPr>
            <a:endParaRPr lang="en-US" sz="4499">
              <a:solidFill>
                <a:srgbClr val="FFFFFF"/>
              </a:solidFill>
              <a:latin typeface="Roboto Condensed"/>
            </a:endParaRPr>
          </a:p>
          <a:p>
            <a:pPr algn="ctr">
              <a:lnSpc>
                <a:spcPts val="5399"/>
              </a:lnSpc>
            </a:pPr>
            <a:r>
              <a:rPr lang="en-US" sz="4499">
                <a:solidFill>
                  <a:srgbClr val="FFFFFF"/>
                </a:solidFill>
                <a:latin typeface="Roboto Condensed"/>
              </a:rPr>
              <a:t>Nhóm 5: </a:t>
            </a:r>
          </a:p>
          <a:p>
            <a:pPr algn="ctr">
              <a:lnSpc>
                <a:spcPts val="5399"/>
              </a:lnSpc>
              <a:spcBef>
                <a:spcPct val="0"/>
              </a:spcBef>
            </a:pPr>
            <a:r>
              <a:rPr lang="en-US" sz="4499">
                <a:solidFill>
                  <a:srgbClr val="FFFFFF"/>
                </a:solidFill>
                <a:latin typeface="Roboto Condensed"/>
              </a:rPr>
              <a:t>Câu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10800000" flipH="1">
            <a:off x="605799" y="0"/>
            <a:ext cx="17076402" cy="9982200"/>
          </a:xfrm>
          <a:custGeom>
            <a:avLst/>
            <a:gdLst/>
            <a:ahLst/>
            <a:cxnLst/>
            <a:rect l="l" t="t" r="r" b="b"/>
            <a:pathLst>
              <a:path w="17076402" h="9982200">
                <a:moveTo>
                  <a:pt x="17076402" y="0"/>
                </a:moveTo>
                <a:lnTo>
                  <a:pt x="0" y="0"/>
                </a:lnTo>
                <a:lnTo>
                  <a:pt x="0" y="9982200"/>
                </a:lnTo>
                <a:lnTo>
                  <a:pt x="17076402" y="9982200"/>
                </a:lnTo>
                <a:lnTo>
                  <a:pt x="17076402" y="0"/>
                </a:lnTo>
                <a:close/>
              </a:path>
            </a:pathLst>
          </a:custGeom>
          <a:blipFill>
            <a:blip r:embed="rId3"/>
            <a:stretch>
              <a:fillRect t="-6499" b="-6499"/>
            </a:stretch>
          </a:blipFill>
        </p:spPr>
        <p:txBody>
          <a:bodyPr/>
          <a:lstStyle/>
          <a:p>
            <a:endParaRPr lang="en-GB"/>
          </a:p>
        </p:txBody>
      </p:sp>
      <p:sp>
        <p:nvSpPr>
          <p:cNvPr id="3" name="Freeform 3"/>
          <p:cNvSpPr/>
          <p:nvPr/>
        </p:nvSpPr>
        <p:spPr>
          <a:xfrm rot="3621377">
            <a:off x="14173040" y="-3673046"/>
            <a:ext cx="9396138" cy="8062894"/>
          </a:xfrm>
          <a:custGeom>
            <a:avLst/>
            <a:gdLst/>
            <a:ahLst/>
            <a:cxnLst/>
            <a:rect l="l" t="t" r="r" b="b"/>
            <a:pathLst>
              <a:path w="9396138" h="8062894">
                <a:moveTo>
                  <a:pt x="0" y="0"/>
                </a:moveTo>
                <a:lnTo>
                  <a:pt x="9396138" y="0"/>
                </a:lnTo>
                <a:lnTo>
                  <a:pt x="9396138" y="8062894"/>
                </a:lnTo>
                <a:lnTo>
                  <a:pt x="0" y="8062894"/>
                </a:lnTo>
                <a:lnTo>
                  <a:pt x="0" y="0"/>
                </a:lnTo>
                <a:close/>
              </a:path>
            </a:pathLst>
          </a:custGeom>
          <a:blipFill>
            <a:blip r:embed="rId4"/>
            <a:stretch>
              <a:fillRect/>
            </a:stretch>
          </a:blipFill>
        </p:spPr>
        <p:txBody>
          <a:bodyPr/>
          <a:lstStyle/>
          <a:p>
            <a:endParaRPr lang="en-GB"/>
          </a:p>
        </p:txBody>
      </p:sp>
      <p:sp>
        <p:nvSpPr>
          <p:cNvPr id="4" name="Freeform 4"/>
          <p:cNvSpPr/>
          <p:nvPr/>
        </p:nvSpPr>
        <p:spPr>
          <a:xfrm rot="5">
            <a:off x="-3678046" y="1609946"/>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sp>
        <p:nvSpPr>
          <p:cNvPr id="5" name="Freeform 5"/>
          <p:cNvSpPr/>
          <p:nvPr/>
        </p:nvSpPr>
        <p:spPr>
          <a:xfrm rot="5">
            <a:off x="14259051" y="6578430"/>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grpSp>
        <p:nvGrpSpPr>
          <p:cNvPr id="6" name="Group 6"/>
          <p:cNvGrpSpPr/>
          <p:nvPr/>
        </p:nvGrpSpPr>
        <p:grpSpPr>
          <a:xfrm>
            <a:off x="1679217" y="5486617"/>
            <a:ext cx="15580083" cy="4122656"/>
            <a:chOff x="0" y="0"/>
            <a:chExt cx="4103396" cy="1085802"/>
          </a:xfrm>
        </p:grpSpPr>
        <p:sp>
          <p:nvSpPr>
            <p:cNvPr id="7" name="Freeform 7"/>
            <p:cNvSpPr/>
            <p:nvPr/>
          </p:nvSpPr>
          <p:spPr>
            <a:xfrm>
              <a:off x="0" y="0"/>
              <a:ext cx="4103396" cy="1085802"/>
            </a:xfrm>
            <a:custGeom>
              <a:avLst/>
              <a:gdLst/>
              <a:ahLst/>
              <a:cxnLst/>
              <a:rect l="l" t="t" r="r" b="b"/>
              <a:pathLst>
                <a:path w="4103396" h="1085802">
                  <a:moveTo>
                    <a:pt x="3900196" y="0"/>
                  </a:moveTo>
                  <a:cubicBezTo>
                    <a:pt x="4012421" y="0"/>
                    <a:pt x="4103396" y="243065"/>
                    <a:pt x="4103396" y="542901"/>
                  </a:cubicBezTo>
                  <a:cubicBezTo>
                    <a:pt x="4103396" y="842737"/>
                    <a:pt x="4012421" y="1085802"/>
                    <a:pt x="3900196" y="1085802"/>
                  </a:cubicBezTo>
                  <a:lnTo>
                    <a:pt x="203200" y="1085802"/>
                  </a:lnTo>
                  <a:cubicBezTo>
                    <a:pt x="90976" y="1085802"/>
                    <a:pt x="0" y="842737"/>
                    <a:pt x="0" y="542901"/>
                  </a:cubicBezTo>
                  <a:cubicBezTo>
                    <a:pt x="0" y="243065"/>
                    <a:pt x="90976" y="0"/>
                    <a:pt x="203200" y="0"/>
                  </a:cubicBezTo>
                  <a:close/>
                </a:path>
              </a:pathLst>
            </a:custGeom>
            <a:solidFill>
              <a:srgbClr val="FFFFFF"/>
            </a:solidFill>
          </p:spPr>
          <p:txBody>
            <a:bodyPr/>
            <a:lstStyle/>
            <a:p>
              <a:endParaRPr lang="en-GB"/>
            </a:p>
          </p:txBody>
        </p:sp>
        <p:sp>
          <p:nvSpPr>
            <p:cNvPr id="8" name="TextBox 8"/>
            <p:cNvSpPr txBox="1"/>
            <p:nvPr/>
          </p:nvSpPr>
          <p:spPr>
            <a:xfrm>
              <a:off x="0" y="-47625"/>
              <a:ext cx="4103396" cy="113342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791599"/>
            <a:ext cx="15925432" cy="676275"/>
          </a:xfrm>
          <a:prstGeom prst="rect">
            <a:avLst/>
          </a:prstGeom>
        </p:spPr>
        <p:txBody>
          <a:bodyPr lIns="0" tIns="0" rIns="0" bIns="0" rtlCol="0" anchor="t">
            <a:spAutoFit/>
          </a:bodyPr>
          <a:lstStyle/>
          <a:p>
            <a:pPr algn="l">
              <a:lnSpc>
                <a:spcPts val="5399"/>
              </a:lnSpc>
              <a:spcBef>
                <a:spcPct val="0"/>
              </a:spcBef>
            </a:pPr>
            <a:r>
              <a:rPr lang="en-US" sz="4499">
                <a:solidFill>
                  <a:srgbClr val="213B55"/>
                </a:solidFill>
                <a:latin typeface="Fraunces Bold"/>
              </a:rPr>
              <a:t>II. THỰC HÀNH SỬ DỤNG ĐIỆP THANH - ĐIỆP VẦN</a:t>
            </a:r>
          </a:p>
        </p:txBody>
      </p:sp>
      <p:sp>
        <p:nvSpPr>
          <p:cNvPr id="10" name="TextBox 10"/>
          <p:cNvSpPr txBox="1"/>
          <p:nvPr/>
        </p:nvSpPr>
        <p:spPr>
          <a:xfrm>
            <a:off x="1203744" y="1600417"/>
            <a:ext cx="2237423" cy="771525"/>
          </a:xfrm>
          <a:prstGeom prst="rect">
            <a:avLst/>
          </a:prstGeom>
        </p:spPr>
        <p:txBody>
          <a:bodyPr lIns="0" tIns="0" rIns="0" bIns="0" rtlCol="0" anchor="t">
            <a:spAutoFit/>
          </a:bodyPr>
          <a:lstStyle/>
          <a:p>
            <a:pPr algn="ctr">
              <a:lnSpc>
                <a:spcPts val="6000"/>
              </a:lnSpc>
              <a:spcBef>
                <a:spcPct val="0"/>
              </a:spcBef>
            </a:pPr>
            <a:r>
              <a:rPr lang="en-US" sz="5000">
                <a:solidFill>
                  <a:srgbClr val="213B55"/>
                </a:solidFill>
                <a:latin typeface="Roboto Condensed Bold"/>
              </a:rPr>
              <a:t>Bài tập 1</a:t>
            </a:r>
          </a:p>
        </p:txBody>
      </p:sp>
      <p:sp>
        <p:nvSpPr>
          <p:cNvPr id="11" name="TextBox 11"/>
          <p:cNvSpPr txBox="1"/>
          <p:nvPr/>
        </p:nvSpPr>
        <p:spPr>
          <a:xfrm>
            <a:off x="3652497" y="1590892"/>
            <a:ext cx="13301636" cy="1085850"/>
          </a:xfrm>
          <a:prstGeom prst="rect">
            <a:avLst/>
          </a:prstGeom>
        </p:spPr>
        <p:txBody>
          <a:bodyPr lIns="0" tIns="0" rIns="0" bIns="0" rtlCol="0" anchor="t">
            <a:spAutoFit/>
          </a:bodyPr>
          <a:lstStyle/>
          <a:p>
            <a:pPr algn="just">
              <a:lnSpc>
                <a:spcPts val="4200"/>
              </a:lnSpc>
              <a:spcBef>
                <a:spcPct val="0"/>
              </a:spcBef>
            </a:pPr>
            <a:r>
              <a:rPr lang="en-US" sz="3500">
                <a:solidFill>
                  <a:srgbClr val="213B55"/>
                </a:solidFill>
                <a:latin typeface="Roboto Condensed Bold"/>
              </a:rPr>
              <a:t>Chỉ ra và nêu tác dụng của biện pháp tu từ điệp thanh trong các trường hợp dưới đây:</a:t>
            </a:r>
          </a:p>
        </p:txBody>
      </p:sp>
      <p:sp>
        <p:nvSpPr>
          <p:cNvPr id="12" name="TextBox 12"/>
          <p:cNvSpPr txBox="1"/>
          <p:nvPr/>
        </p:nvSpPr>
        <p:spPr>
          <a:xfrm>
            <a:off x="4310229" y="2800567"/>
            <a:ext cx="9362375" cy="2686050"/>
          </a:xfrm>
          <a:prstGeom prst="rect">
            <a:avLst/>
          </a:prstGeom>
        </p:spPr>
        <p:txBody>
          <a:bodyPr lIns="0" tIns="0" rIns="0" bIns="0" rtlCol="0" anchor="t">
            <a:spAutoFit/>
          </a:bodyPr>
          <a:lstStyle/>
          <a:p>
            <a:pPr algn="just">
              <a:lnSpc>
                <a:spcPts val="4200"/>
              </a:lnSpc>
            </a:pPr>
            <a:r>
              <a:rPr lang="en-US" sz="3500">
                <a:solidFill>
                  <a:srgbClr val="213B55"/>
                </a:solidFill>
                <a:latin typeface="Roboto Condensed"/>
              </a:rPr>
              <a:t>a. </a:t>
            </a:r>
            <a:r>
              <a:rPr lang="en-US" sz="3500">
                <a:solidFill>
                  <a:srgbClr val="213B55"/>
                </a:solidFill>
                <a:latin typeface="Roboto Condensed Italics"/>
              </a:rPr>
              <a:t>Lầu mưa xuống, thềm lan mưa xuống</a:t>
            </a:r>
          </a:p>
          <a:p>
            <a:pPr algn="just">
              <a:lnSpc>
                <a:spcPts val="4200"/>
              </a:lnSpc>
            </a:pPr>
            <a:r>
              <a:rPr lang="en-US" sz="3500">
                <a:solidFill>
                  <a:srgbClr val="213B55"/>
                </a:solidFill>
                <a:latin typeface="Roboto Condensed Italics"/>
              </a:rPr>
              <a:t>Cùng nước non mưa rụng hoa xuân</a:t>
            </a:r>
          </a:p>
          <a:p>
            <a:pPr algn="just">
              <a:lnSpc>
                <a:spcPts val="4200"/>
              </a:lnSpc>
            </a:pPr>
            <a:r>
              <a:rPr lang="en-US" sz="3500">
                <a:solidFill>
                  <a:srgbClr val="213B55"/>
                </a:solidFill>
                <a:latin typeface="Roboto Condensed Italics"/>
              </a:rPr>
              <a:t>Mưa rơi ngoài nội trên ngàn</a:t>
            </a:r>
          </a:p>
          <a:p>
            <a:pPr algn="just">
              <a:lnSpc>
                <a:spcPts val="4200"/>
              </a:lnSpc>
            </a:pPr>
            <a:r>
              <a:rPr lang="en-US" sz="3500">
                <a:solidFill>
                  <a:srgbClr val="213B55"/>
                </a:solidFill>
                <a:latin typeface="Roboto Condensed Italics"/>
              </a:rPr>
              <a:t>Nghe trong ý khách giọt đàn mưa xuân</a:t>
            </a:r>
            <a:r>
              <a:rPr lang="en-US" sz="3500">
                <a:solidFill>
                  <a:srgbClr val="213B55"/>
                </a:solidFill>
                <a:latin typeface="Roboto Condensed"/>
              </a:rPr>
              <a:t>.</a:t>
            </a:r>
          </a:p>
          <a:p>
            <a:pPr algn="r">
              <a:lnSpc>
                <a:spcPts val="4200"/>
              </a:lnSpc>
              <a:spcBef>
                <a:spcPct val="0"/>
              </a:spcBef>
            </a:pPr>
            <a:r>
              <a:rPr lang="en-US" sz="3500">
                <a:solidFill>
                  <a:srgbClr val="213B55"/>
                </a:solidFill>
                <a:latin typeface="Roboto Condensed"/>
              </a:rPr>
              <a:t>(Bích Khê, </a:t>
            </a:r>
            <a:r>
              <a:rPr lang="en-US" sz="3500">
                <a:solidFill>
                  <a:srgbClr val="213B55"/>
                </a:solidFill>
                <a:latin typeface="Roboto Condensed Italics"/>
              </a:rPr>
              <a:t>Tiếng đàn mưa)</a:t>
            </a:r>
          </a:p>
        </p:txBody>
      </p:sp>
      <p:sp>
        <p:nvSpPr>
          <p:cNvPr id="13" name="TextBox 13"/>
          <p:cNvSpPr txBox="1"/>
          <p:nvPr/>
        </p:nvSpPr>
        <p:spPr>
          <a:xfrm>
            <a:off x="2205271" y="5610442"/>
            <a:ext cx="14527975" cy="3752850"/>
          </a:xfrm>
          <a:prstGeom prst="rect">
            <a:avLst/>
          </a:prstGeom>
        </p:spPr>
        <p:txBody>
          <a:bodyPr lIns="0" tIns="0" rIns="0" bIns="0" rtlCol="0" anchor="t">
            <a:spAutoFit/>
          </a:bodyPr>
          <a:lstStyle/>
          <a:p>
            <a:pPr marL="755651" lvl="1" indent="-377825" algn="just">
              <a:lnSpc>
                <a:spcPts val="4200"/>
              </a:lnSpc>
              <a:buFont typeface="Arial"/>
              <a:buChar char="•"/>
            </a:pPr>
            <a:r>
              <a:rPr lang="en-US" sz="3500">
                <a:solidFill>
                  <a:srgbClr val="213B55"/>
                </a:solidFill>
                <a:latin typeface="Roboto Condensed"/>
              </a:rPr>
              <a:t>Biện pháp tu từ điệp thanh – sử dụng lặp lại thanh điệu theo từng nhóm âm tiết: “l</a:t>
            </a:r>
            <a:r>
              <a:rPr lang="en-US" sz="3500">
                <a:solidFill>
                  <a:srgbClr val="213B55"/>
                </a:solidFill>
                <a:latin typeface="Roboto Condensed Italics"/>
              </a:rPr>
              <a:t>ầu mưa xuống, thềm… mưa xuống</a:t>
            </a:r>
            <a:r>
              <a:rPr lang="en-US" sz="3500">
                <a:solidFill>
                  <a:srgbClr val="213B55"/>
                </a:solidFill>
                <a:latin typeface="Roboto Condensed"/>
              </a:rPr>
              <a:t>” (B-B-T)</a:t>
            </a:r>
          </a:p>
          <a:p>
            <a:pPr marL="755651" lvl="1" indent="-377825" algn="just">
              <a:lnSpc>
                <a:spcPts val="4200"/>
              </a:lnSpc>
              <a:buFont typeface="Arial"/>
              <a:buChar char="•"/>
            </a:pPr>
            <a:r>
              <a:rPr lang="en-US" sz="3500">
                <a:solidFill>
                  <a:srgbClr val="213B55"/>
                </a:solidFill>
                <a:latin typeface="Roboto Condensed"/>
              </a:rPr>
              <a:t>Tác dụng: </a:t>
            </a:r>
          </a:p>
          <a:p>
            <a:pPr algn="just">
              <a:lnSpc>
                <a:spcPts val="4200"/>
              </a:lnSpc>
            </a:pPr>
            <a:r>
              <a:rPr lang="en-US" sz="3500">
                <a:solidFill>
                  <a:srgbClr val="213B55"/>
                </a:solidFill>
                <a:latin typeface="Roboto Condensed"/>
              </a:rPr>
              <a:t>+ Tạo nên diễn đạt độc đáo, tăng nhạc tính cho câu thơ </a:t>
            </a:r>
          </a:p>
          <a:p>
            <a:pPr algn="just">
              <a:lnSpc>
                <a:spcPts val="4200"/>
              </a:lnSpc>
            </a:pPr>
            <a:r>
              <a:rPr lang="en-US" sz="3500">
                <a:solidFill>
                  <a:srgbClr val="213B55"/>
                </a:solidFill>
                <a:latin typeface="Roboto Condensed"/>
              </a:rPr>
              <a:t>+ Gợi lên, nhấn mạnh khung cảnh khi mưa rơi xuống. Mưa rơi từ lầu cao xuống thềm lan, rả rích lan tỏa trong không gian.</a:t>
            </a:r>
          </a:p>
          <a:p>
            <a:pPr algn="just">
              <a:lnSpc>
                <a:spcPts val="4200"/>
              </a:lnSpc>
              <a:spcBef>
                <a:spcPct val="0"/>
              </a:spcBef>
            </a:pPr>
            <a:r>
              <a:rPr lang="en-US" sz="3500">
                <a:solidFill>
                  <a:srgbClr val="213B55"/>
                </a:solidFill>
                <a:latin typeface="Roboto Condensed"/>
              </a:rPr>
              <a:t>+ Gợi cảm xúc man mác buồn, khó tả trong lòng nhân vật trữ tình.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10800000" flipH="1">
            <a:off x="605799" y="0"/>
            <a:ext cx="17076402" cy="9982200"/>
          </a:xfrm>
          <a:custGeom>
            <a:avLst/>
            <a:gdLst/>
            <a:ahLst/>
            <a:cxnLst/>
            <a:rect l="l" t="t" r="r" b="b"/>
            <a:pathLst>
              <a:path w="17076402" h="9982200">
                <a:moveTo>
                  <a:pt x="17076402" y="0"/>
                </a:moveTo>
                <a:lnTo>
                  <a:pt x="0" y="0"/>
                </a:lnTo>
                <a:lnTo>
                  <a:pt x="0" y="9982200"/>
                </a:lnTo>
                <a:lnTo>
                  <a:pt x="17076402" y="9982200"/>
                </a:lnTo>
                <a:lnTo>
                  <a:pt x="17076402" y="0"/>
                </a:lnTo>
                <a:close/>
              </a:path>
            </a:pathLst>
          </a:custGeom>
          <a:blipFill>
            <a:blip r:embed="rId3"/>
            <a:stretch>
              <a:fillRect t="-6499" b="-6499"/>
            </a:stretch>
          </a:blipFill>
        </p:spPr>
        <p:txBody>
          <a:bodyPr/>
          <a:lstStyle/>
          <a:p>
            <a:endParaRPr lang="en-GB"/>
          </a:p>
        </p:txBody>
      </p:sp>
      <p:sp>
        <p:nvSpPr>
          <p:cNvPr id="3" name="Freeform 3"/>
          <p:cNvSpPr/>
          <p:nvPr/>
        </p:nvSpPr>
        <p:spPr>
          <a:xfrm rot="3621377">
            <a:off x="14173040" y="-3673046"/>
            <a:ext cx="9396138" cy="8062894"/>
          </a:xfrm>
          <a:custGeom>
            <a:avLst/>
            <a:gdLst/>
            <a:ahLst/>
            <a:cxnLst/>
            <a:rect l="l" t="t" r="r" b="b"/>
            <a:pathLst>
              <a:path w="9396138" h="8062894">
                <a:moveTo>
                  <a:pt x="0" y="0"/>
                </a:moveTo>
                <a:lnTo>
                  <a:pt x="9396138" y="0"/>
                </a:lnTo>
                <a:lnTo>
                  <a:pt x="9396138" y="8062894"/>
                </a:lnTo>
                <a:lnTo>
                  <a:pt x="0" y="8062894"/>
                </a:lnTo>
                <a:lnTo>
                  <a:pt x="0" y="0"/>
                </a:lnTo>
                <a:close/>
              </a:path>
            </a:pathLst>
          </a:custGeom>
          <a:blipFill>
            <a:blip r:embed="rId4"/>
            <a:stretch>
              <a:fillRect/>
            </a:stretch>
          </a:blipFill>
        </p:spPr>
        <p:txBody>
          <a:bodyPr/>
          <a:lstStyle/>
          <a:p>
            <a:endParaRPr lang="en-GB"/>
          </a:p>
        </p:txBody>
      </p:sp>
      <p:sp>
        <p:nvSpPr>
          <p:cNvPr id="4" name="Freeform 4"/>
          <p:cNvSpPr/>
          <p:nvPr/>
        </p:nvSpPr>
        <p:spPr>
          <a:xfrm rot="5">
            <a:off x="-3678046" y="1609946"/>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sp>
        <p:nvSpPr>
          <p:cNvPr id="5" name="Freeform 5"/>
          <p:cNvSpPr/>
          <p:nvPr/>
        </p:nvSpPr>
        <p:spPr>
          <a:xfrm rot="5">
            <a:off x="14259051" y="6578430"/>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grpSp>
        <p:nvGrpSpPr>
          <p:cNvPr id="6" name="Group 6"/>
          <p:cNvGrpSpPr/>
          <p:nvPr/>
        </p:nvGrpSpPr>
        <p:grpSpPr>
          <a:xfrm>
            <a:off x="1679217" y="5486617"/>
            <a:ext cx="15580083" cy="4122656"/>
            <a:chOff x="0" y="0"/>
            <a:chExt cx="4103396" cy="1085802"/>
          </a:xfrm>
        </p:grpSpPr>
        <p:sp>
          <p:nvSpPr>
            <p:cNvPr id="7" name="Freeform 7"/>
            <p:cNvSpPr/>
            <p:nvPr/>
          </p:nvSpPr>
          <p:spPr>
            <a:xfrm>
              <a:off x="0" y="0"/>
              <a:ext cx="4103396" cy="1085802"/>
            </a:xfrm>
            <a:custGeom>
              <a:avLst/>
              <a:gdLst/>
              <a:ahLst/>
              <a:cxnLst/>
              <a:rect l="l" t="t" r="r" b="b"/>
              <a:pathLst>
                <a:path w="4103396" h="1085802">
                  <a:moveTo>
                    <a:pt x="3900196" y="0"/>
                  </a:moveTo>
                  <a:cubicBezTo>
                    <a:pt x="4012421" y="0"/>
                    <a:pt x="4103396" y="243065"/>
                    <a:pt x="4103396" y="542901"/>
                  </a:cubicBezTo>
                  <a:cubicBezTo>
                    <a:pt x="4103396" y="842737"/>
                    <a:pt x="4012421" y="1085802"/>
                    <a:pt x="3900196" y="1085802"/>
                  </a:cubicBezTo>
                  <a:lnTo>
                    <a:pt x="203200" y="1085802"/>
                  </a:lnTo>
                  <a:cubicBezTo>
                    <a:pt x="90976" y="1085802"/>
                    <a:pt x="0" y="842737"/>
                    <a:pt x="0" y="542901"/>
                  </a:cubicBezTo>
                  <a:cubicBezTo>
                    <a:pt x="0" y="243065"/>
                    <a:pt x="90976" y="0"/>
                    <a:pt x="203200" y="0"/>
                  </a:cubicBezTo>
                  <a:close/>
                </a:path>
              </a:pathLst>
            </a:custGeom>
            <a:solidFill>
              <a:srgbClr val="FFFFFF"/>
            </a:solidFill>
          </p:spPr>
          <p:txBody>
            <a:bodyPr/>
            <a:lstStyle/>
            <a:p>
              <a:endParaRPr lang="en-GB"/>
            </a:p>
          </p:txBody>
        </p:sp>
        <p:sp>
          <p:nvSpPr>
            <p:cNvPr id="8" name="TextBox 8"/>
            <p:cNvSpPr txBox="1"/>
            <p:nvPr/>
          </p:nvSpPr>
          <p:spPr>
            <a:xfrm>
              <a:off x="0" y="-47625"/>
              <a:ext cx="4103396" cy="113342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791599"/>
            <a:ext cx="15925432" cy="676275"/>
          </a:xfrm>
          <a:prstGeom prst="rect">
            <a:avLst/>
          </a:prstGeom>
        </p:spPr>
        <p:txBody>
          <a:bodyPr lIns="0" tIns="0" rIns="0" bIns="0" rtlCol="0" anchor="t">
            <a:spAutoFit/>
          </a:bodyPr>
          <a:lstStyle/>
          <a:p>
            <a:pPr algn="l">
              <a:lnSpc>
                <a:spcPts val="5399"/>
              </a:lnSpc>
              <a:spcBef>
                <a:spcPct val="0"/>
              </a:spcBef>
            </a:pPr>
            <a:r>
              <a:rPr lang="en-US" sz="4499">
                <a:solidFill>
                  <a:srgbClr val="213B55"/>
                </a:solidFill>
                <a:latin typeface="Fraunces Bold"/>
              </a:rPr>
              <a:t>II. THỰC HÀNH SỬ DỤNG ĐIỆP THANH - ĐIỆP VẦN</a:t>
            </a:r>
          </a:p>
        </p:txBody>
      </p:sp>
      <p:sp>
        <p:nvSpPr>
          <p:cNvPr id="10" name="TextBox 10"/>
          <p:cNvSpPr txBox="1"/>
          <p:nvPr/>
        </p:nvSpPr>
        <p:spPr>
          <a:xfrm>
            <a:off x="1203744" y="1600417"/>
            <a:ext cx="2237423" cy="771525"/>
          </a:xfrm>
          <a:prstGeom prst="rect">
            <a:avLst/>
          </a:prstGeom>
        </p:spPr>
        <p:txBody>
          <a:bodyPr lIns="0" tIns="0" rIns="0" bIns="0" rtlCol="0" anchor="t">
            <a:spAutoFit/>
          </a:bodyPr>
          <a:lstStyle/>
          <a:p>
            <a:pPr algn="ctr">
              <a:lnSpc>
                <a:spcPts val="6000"/>
              </a:lnSpc>
              <a:spcBef>
                <a:spcPct val="0"/>
              </a:spcBef>
            </a:pPr>
            <a:r>
              <a:rPr lang="en-US" sz="5000">
                <a:solidFill>
                  <a:srgbClr val="213B55"/>
                </a:solidFill>
                <a:latin typeface="Roboto Condensed Bold"/>
              </a:rPr>
              <a:t>Bài tập 1</a:t>
            </a:r>
          </a:p>
        </p:txBody>
      </p:sp>
      <p:sp>
        <p:nvSpPr>
          <p:cNvPr id="11" name="TextBox 11"/>
          <p:cNvSpPr txBox="1"/>
          <p:nvPr/>
        </p:nvSpPr>
        <p:spPr>
          <a:xfrm>
            <a:off x="3652497" y="1590892"/>
            <a:ext cx="13301636" cy="1085850"/>
          </a:xfrm>
          <a:prstGeom prst="rect">
            <a:avLst/>
          </a:prstGeom>
        </p:spPr>
        <p:txBody>
          <a:bodyPr lIns="0" tIns="0" rIns="0" bIns="0" rtlCol="0" anchor="t">
            <a:spAutoFit/>
          </a:bodyPr>
          <a:lstStyle/>
          <a:p>
            <a:pPr algn="just">
              <a:lnSpc>
                <a:spcPts val="4200"/>
              </a:lnSpc>
              <a:spcBef>
                <a:spcPct val="0"/>
              </a:spcBef>
            </a:pPr>
            <a:r>
              <a:rPr lang="en-US" sz="3500">
                <a:solidFill>
                  <a:srgbClr val="213B55"/>
                </a:solidFill>
                <a:latin typeface="Roboto Condensed Bold"/>
              </a:rPr>
              <a:t>Chỉ ra và nêu tác dụng của biện pháp tu từ điệp thanh trong các trường hợp dưới đây:</a:t>
            </a:r>
          </a:p>
        </p:txBody>
      </p:sp>
      <p:sp>
        <p:nvSpPr>
          <p:cNvPr id="12" name="TextBox 12"/>
          <p:cNvSpPr txBox="1"/>
          <p:nvPr/>
        </p:nvSpPr>
        <p:spPr>
          <a:xfrm>
            <a:off x="4310229" y="2800567"/>
            <a:ext cx="7804496" cy="2152650"/>
          </a:xfrm>
          <a:prstGeom prst="rect">
            <a:avLst/>
          </a:prstGeom>
        </p:spPr>
        <p:txBody>
          <a:bodyPr lIns="0" tIns="0" rIns="0" bIns="0" rtlCol="0" anchor="t">
            <a:spAutoFit/>
          </a:bodyPr>
          <a:lstStyle/>
          <a:p>
            <a:pPr algn="just">
              <a:lnSpc>
                <a:spcPts val="4200"/>
              </a:lnSpc>
            </a:pPr>
            <a:r>
              <a:rPr lang="en-US" sz="3500">
                <a:solidFill>
                  <a:srgbClr val="213B55"/>
                </a:solidFill>
                <a:latin typeface="Roboto Condensed"/>
              </a:rPr>
              <a:t>b.</a:t>
            </a:r>
          </a:p>
          <a:p>
            <a:pPr algn="just">
              <a:lnSpc>
                <a:spcPts val="4200"/>
              </a:lnSpc>
            </a:pPr>
            <a:r>
              <a:rPr lang="en-US" sz="3500">
                <a:solidFill>
                  <a:srgbClr val="213B55"/>
                </a:solidFill>
                <a:latin typeface="Roboto Condensed Italics"/>
              </a:rPr>
              <a:t>Ô hay buồn vương cây ngô đồng</a:t>
            </a:r>
          </a:p>
          <a:p>
            <a:pPr algn="just">
              <a:lnSpc>
                <a:spcPts val="4200"/>
              </a:lnSpc>
            </a:pPr>
            <a:r>
              <a:rPr lang="en-US" sz="3500">
                <a:solidFill>
                  <a:srgbClr val="213B55"/>
                </a:solidFill>
                <a:latin typeface="Roboto Condensed Italics"/>
              </a:rPr>
              <a:t>Vàng rơi, vàng rơi, thu mênh mông...</a:t>
            </a:r>
          </a:p>
          <a:p>
            <a:pPr algn="r">
              <a:lnSpc>
                <a:spcPts val="4200"/>
              </a:lnSpc>
              <a:spcBef>
                <a:spcPct val="0"/>
              </a:spcBef>
            </a:pPr>
            <a:r>
              <a:rPr lang="en-US" sz="3500">
                <a:solidFill>
                  <a:srgbClr val="213B55"/>
                </a:solidFill>
                <a:latin typeface="Roboto Condensed"/>
              </a:rPr>
              <a:t>(Bích Khê, </a:t>
            </a:r>
            <a:r>
              <a:rPr lang="en-US" sz="3500">
                <a:solidFill>
                  <a:srgbClr val="213B55"/>
                </a:solidFill>
                <a:latin typeface="Roboto Condensed Italics"/>
              </a:rPr>
              <a:t>Tì bà</a:t>
            </a:r>
            <a:r>
              <a:rPr lang="en-US" sz="3500">
                <a:solidFill>
                  <a:srgbClr val="213B55"/>
                </a:solidFill>
                <a:latin typeface="Roboto Condensed"/>
              </a:rPr>
              <a:t>)</a:t>
            </a:r>
          </a:p>
        </p:txBody>
      </p:sp>
      <p:sp>
        <p:nvSpPr>
          <p:cNvPr id="13" name="TextBox 13"/>
          <p:cNvSpPr txBox="1"/>
          <p:nvPr/>
        </p:nvSpPr>
        <p:spPr>
          <a:xfrm>
            <a:off x="2205271" y="5818323"/>
            <a:ext cx="14527975" cy="3489960"/>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13B55"/>
                </a:solidFill>
                <a:latin typeface="Roboto Condensed"/>
              </a:rPr>
              <a:t>Biện pháp tu từ điệp thanh – sử dụng lặp lại một loạt âm tiết có cùng thanh điệu: Thanh bằng.</a:t>
            </a:r>
          </a:p>
          <a:p>
            <a:pPr marL="755651" lvl="1" indent="-377825" algn="just">
              <a:lnSpc>
                <a:spcPts val="4620"/>
              </a:lnSpc>
              <a:buFont typeface="Arial"/>
              <a:buChar char="•"/>
            </a:pPr>
            <a:r>
              <a:rPr lang="en-US" sz="3500">
                <a:solidFill>
                  <a:srgbClr val="213B55"/>
                </a:solidFill>
                <a:latin typeface="Roboto Condensed"/>
              </a:rPr>
              <a:t>Tác dụng: </a:t>
            </a:r>
          </a:p>
          <a:p>
            <a:pPr algn="just">
              <a:lnSpc>
                <a:spcPts val="4620"/>
              </a:lnSpc>
            </a:pPr>
            <a:r>
              <a:rPr lang="en-US" sz="3500">
                <a:solidFill>
                  <a:srgbClr val="213B55"/>
                </a:solidFill>
                <a:latin typeface="Roboto Condensed"/>
              </a:rPr>
              <a:t>+ Tạo nên diễn đạt độc đáo, tăng nhạc tính cho đoạn thơ</a:t>
            </a:r>
          </a:p>
          <a:p>
            <a:pPr algn="just">
              <a:lnSpc>
                <a:spcPts val="4620"/>
              </a:lnSpc>
            </a:pPr>
            <a:r>
              <a:rPr lang="en-US" sz="3500">
                <a:solidFill>
                  <a:srgbClr val="213B55"/>
                </a:solidFill>
                <a:latin typeface="Roboto Condensed"/>
              </a:rPr>
              <a:t>+ Nhấn mạnh một nỗi buồn miên man, mênh mông bao trùm lên cảnh vật. </a:t>
            </a:r>
          </a:p>
          <a:p>
            <a:pPr algn="just">
              <a:lnSpc>
                <a:spcPts val="4620"/>
              </a:lnSpc>
            </a:pPr>
            <a:r>
              <a:rPr lang="en-US" sz="3500">
                <a:solidFill>
                  <a:srgbClr val="213B55"/>
                </a:solidFill>
                <a:latin typeface="Roboto Condensed"/>
              </a:rPr>
              <a:t>+ Gợi tả nỗi buồn trào dâng, xâm lấn trong lòng chính tác giả.</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10800000" flipH="1">
            <a:off x="605799" y="0"/>
            <a:ext cx="17076402" cy="9982200"/>
          </a:xfrm>
          <a:custGeom>
            <a:avLst/>
            <a:gdLst/>
            <a:ahLst/>
            <a:cxnLst/>
            <a:rect l="l" t="t" r="r" b="b"/>
            <a:pathLst>
              <a:path w="17076402" h="9982200">
                <a:moveTo>
                  <a:pt x="17076402" y="0"/>
                </a:moveTo>
                <a:lnTo>
                  <a:pt x="0" y="0"/>
                </a:lnTo>
                <a:lnTo>
                  <a:pt x="0" y="9982200"/>
                </a:lnTo>
                <a:lnTo>
                  <a:pt x="17076402" y="9982200"/>
                </a:lnTo>
                <a:lnTo>
                  <a:pt x="17076402" y="0"/>
                </a:lnTo>
                <a:close/>
              </a:path>
            </a:pathLst>
          </a:custGeom>
          <a:blipFill>
            <a:blip r:embed="rId3"/>
            <a:stretch>
              <a:fillRect t="-6499" b="-6499"/>
            </a:stretch>
          </a:blipFill>
        </p:spPr>
        <p:txBody>
          <a:bodyPr/>
          <a:lstStyle/>
          <a:p>
            <a:endParaRPr lang="en-GB"/>
          </a:p>
        </p:txBody>
      </p:sp>
      <p:sp>
        <p:nvSpPr>
          <p:cNvPr id="3" name="Freeform 3"/>
          <p:cNvSpPr/>
          <p:nvPr/>
        </p:nvSpPr>
        <p:spPr>
          <a:xfrm rot="3621377">
            <a:off x="14173040" y="-3673046"/>
            <a:ext cx="9396138" cy="8062894"/>
          </a:xfrm>
          <a:custGeom>
            <a:avLst/>
            <a:gdLst/>
            <a:ahLst/>
            <a:cxnLst/>
            <a:rect l="l" t="t" r="r" b="b"/>
            <a:pathLst>
              <a:path w="9396138" h="8062894">
                <a:moveTo>
                  <a:pt x="0" y="0"/>
                </a:moveTo>
                <a:lnTo>
                  <a:pt x="9396138" y="0"/>
                </a:lnTo>
                <a:lnTo>
                  <a:pt x="9396138" y="8062894"/>
                </a:lnTo>
                <a:lnTo>
                  <a:pt x="0" y="8062894"/>
                </a:lnTo>
                <a:lnTo>
                  <a:pt x="0" y="0"/>
                </a:lnTo>
                <a:close/>
              </a:path>
            </a:pathLst>
          </a:custGeom>
          <a:blipFill>
            <a:blip r:embed="rId4"/>
            <a:stretch>
              <a:fillRect/>
            </a:stretch>
          </a:blipFill>
        </p:spPr>
        <p:txBody>
          <a:bodyPr/>
          <a:lstStyle/>
          <a:p>
            <a:endParaRPr lang="en-GB"/>
          </a:p>
        </p:txBody>
      </p:sp>
      <p:sp>
        <p:nvSpPr>
          <p:cNvPr id="4" name="Freeform 4"/>
          <p:cNvSpPr/>
          <p:nvPr/>
        </p:nvSpPr>
        <p:spPr>
          <a:xfrm rot="5">
            <a:off x="-3678046" y="1609946"/>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sp>
        <p:nvSpPr>
          <p:cNvPr id="5" name="Freeform 5"/>
          <p:cNvSpPr/>
          <p:nvPr/>
        </p:nvSpPr>
        <p:spPr>
          <a:xfrm rot="5">
            <a:off x="14259051" y="6578430"/>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grpSp>
        <p:nvGrpSpPr>
          <p:cNvPr id="6" name="Group 6"/>
          <p:cNvGrpSpPr/>
          <p:nvPr/>
        </p:nvGrpSpPr>
        <p:grpSpPr>
          <a:xfrm>
            <a:off x="1339504" y="5486617"/>
            <a:ext cx="15919796" cy="4122656"/>
            <a:chOff x="0" y="0"/>
            <a:chExt cx="4192868" cy="1085802"/>
          </a:xfrm>
        </p:grpSpPr>
        <p:sp>
          <p:nvSpPr>
            <p:cNvPr id="7" name="Freeform 7"/>
            <p:cNvSpPr/>
            <p:nvPr/>
          </p:nvSpPr>
          <p:spPr>
            <a:xfrm>
              <a:off x="0" y="0"/>
              <a:ext cx="4192868" cy="1085802"/>
            </a:xfrm>
            <a:custGeom>
              <a:avLst/>
              <a:gdLst/>
              <a:ahLst/>
              <a:cxnLst/>
              <a:rect l="l" t="t" r="r" b="b"/>
              <a:pathLst>
                <a:path w="4192868" h="1085802">
                  <a:moveTo>
                    <a:pt x="3989668" y="0"/>
                  </a:moveTo>
                  <a:cubicBezTo>
                    <a:pt x="4101892" y="0"/>
                    <a:pt x="4192868" y="243065"/>
                    <a:pt x="4192868" y="542901"/>
                  </a:cubicBezTo>
                  <a:cubicBezTo>
                    <a:pt x="4192868" y="842737"/>
                    <a:pt x="4101892" y="1085802"/>
                    <a:pt x="3989668" y="1085802"/>
                  </a:cubicBezTo>
                  <a:lnTo>
                    <a:pt x="203200" y="1085802"/>
                  </a:lnTo>
                  <a:cubicBezTo>
                    <a:pt x="90976" y="1085802"/>
                    <a:pt x="0" y="842737"/>
                    <a:pt x="0" y="542901"/>
                  </a:cubicBezTo>
                  <a:cubicBezTo>
                    <a:pt x="0" y="243065"/>
                    <a:pt x="90976" y="0"/>
                    <a:pt x="203200" y="0"/>
                  </a:cubicBezTo>
                  <a:close/>
                </a:path>
              </a:pathLst>
            </a:custGeom>
            <a:solidFill>
              <a:srgbClr val="FFFFFF"/>
            </a:solidFill>
          </p:spPr>
          <p:txBody>
            <a:bodyPr/>
            <a:lstStyle/>
            <a:p>
              <a:endParaRPr lang="en-GB"/>
            </a:p>
          </p:txBody>
        </p:sp>
        <p:sp>
          <p:nvSpPr>
            <p:cNvPr id="8" name="TextBox 8"/>
            <p:cNvSpPr txBox="1"/>
            <p:nvPr/>
          </p:nvSpPr>
          <p:spPr>
            <a:xfrm>
              <a:off x="0" y="-47625"/>
              <a:ext cx="4192868" cy="113342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86560" y="348876"/>
            <a:ext cx="2237423" cy="771525"/>
          </a:xfrm>
          <a:prstGeom prst="rect">
            <a:avLst/>
          </a:prstGeom>
        </p:spPr>
        <p:txBody>
          <a:bodyPr lIns="0" tIns="0" rIns="0" bIns="0" rtlCol="0" anchor="t">
            <a:spAutoFit/>
          </a:bodyPr>
          <a:lstStyle/>
          <a:p>
            <a:pPr algn="ctr">
              <a:lnSpc>
                <a:spcPts val="6000"/>
              </a:lnSpc>
              <a:spcBef>
                <a:spcPct val="0"/>
              </a:spcBef>
            </a:pPr>
            <a:r>
              <a:rPr lang="en-US" sz="5000">
                <a:solidFill>
                  <a:srgbClr val="213B55"/>
                </a:solidFill>
                <a:latin typeface="Roboto Condensed Bold"/>
              </a:rPr>
              <a:t>Bài tập 1</a:t>
            </a:r>
          </a:p>
        </p:txBody>
      </p:sp>
      <p:sp>
        <p:nvSpPr>
          <p:cNvPr id="10" name="TextBox 10"/>
          <p:cNvSpPr txBox="1"/>
          <p:nvPr/>
        </p:nvSpPr>
        <p:spPr>
          <a:xfrm>
            <a:off x="3652497" y="476250"/>
            <a:ext cx="13301636" cy="1085850"/>
          </a:xfrm>
          <a:prstGeom prst="rect">
            <a:avLst/>
          </a:prstGeom>
        </p:spPr>
        <p:txBody>
          <a:bodyPr lIns="0" tIns="0" rIns="0" bIns="0" rtlCol="0" anchor="t">
            <a:spAutoFit/>
          </a:bodyPr>
          <a:lstStyle/>
          <a:p>
            <a:pPr algn="just">
              <a:lnSpc>
                <a:spcPts val="4200"/>
              </a:lnSpc>
              <a:spcBef>
                <a:spcPct val="0"/>
              </a:spcBef>
            </a:pPr>
            <a:r>
              <a:rPr lang="en-US" sz="3500">
                <a:solidFill>
                  <a:srgbClr val="213B55"/>
                </a:solidFill>
                <a:latin typeface="Roboto Condensed Bold"/>
              </a:rPr>
              <a:t>Chỉ ra và nêu tác dụng của biện pháp tu từ điệp thanh trong các trường hợp dưới đây:</a:t>
            </a:r>
          </a:p>
        </p:txBody>
      </p:sp>
      <p:sp>
        <p:nvSpPr>
          <p:cNvPr id="11" name="TextBox 11"/>
          <p:cNvSpPr txBox="1"/>
          <p:nvPr/>
        </p:nvSpPr>
        <p:spPr>
          <a:xfrm>
            <a:off x="1339504" y="1590892"/>
            <a:ext cx="7585831" cy="3219450"/>
          </a:xfrm>
          <a:prstGeom prst="rect">
            <a:avLst/>
          </a:prstGeom>
        </p:spPr>
        <p:txBody>
          <a:bodyPr lIns="0" tIns="0" rIns="0" bIns="0" rtlCol="0" anchor="t">
            <a:spAutoFit/>
          </a:bodyPr>
          <a:lstStyle/>
          <a:p>
            <a:pPr algn="just">
              <a:lnSpc>
                <a:spcPts val="4200"/>
              </a:lnSpc>
            </a:pPr>
            <a:r>
              <a:rPr lang="en-US" sz="3500">
                <a:solidFill>
                  <a:srgbClr val="213B55"/>
                </a:solidFill>
                <a:latin typeface="Roboto Condensed"/>
              </a:rPr>
              <a:t>c. </a:t>
            </a:r>
          </a:p>
          <a:p>
            <a:pPr algn="just">
              <a:lnSpc>
                <a:spcPts val="4200"/>
              </a:lnSpc>
            </a:pPr>
            <a:r>
              <a:rPr lang="en-US" sz="3500">
                <a:solidFill>
                  <a:srgbClr val="213B55"/>
                </a:solidFill>
                <a:latin typeface="Roboto Condensed Italics"/>
              </a:rPr>
              <a:t>Dốc lên khúc khuỷu, dốc thăm thẳm</a:t>
            </a:r>
          </a:p>
          <a:p>
            <a:pPr algn="just">
              <a:lnSpc>
                <a:spcPts val="4200"/>
              </a:lnSpc>
            </a:pPr>
            <a:r>
              <a:rPr lang="en-US" sz="3500">
                <a:solidFill>
                  <a:srgbClr val="213B55"/>
                </a:solidFill>
                <a:latin typeface="Roboto Condensed Italics"/>
              </a:rPr>
              <a:t>Heo hút cồn mây súng ngửi trời</a:t>
            </a:r>
          </a:p>
          <a:p>
            <a:pPr algn="just">
              <a:lnSpc>
                <a:spcPts val="4200"/>
              </a:lnSpc>
            </a:pPr>
            <a:r>
              <a:rPr lang="en-US" sz="3500">
                <a:solidFill>
                  <a:srgbClr val="213B55"/>
                </a:solidFill>
                <a:latin typeface="Roboto Condensed Italics"/>
              </a:rPr>
              <a:t>Ngàn thước lên cao ngàn thước xuống</a:t>
            </a:r>
          </a:p>
          <a:p>
            <a:pPr algn="just">
              <a:lnSpc>
                <a:spcPts val="4200"/>
              </a:lnSpc>
            </a:pPr>
            <a:r>
              <a:rPr lang="en-US" sz="3500">
                <a:solidFill>
                  <a:srgbClr val="213B55"/>
                </a:solidFill>
                <a:latin typeface="Roboto Condensed Italics"/>
              </a:rPr>
              <a:t>Nhà ai Pha Luông mưa xa khơi.</a:t>
            </a:r>
          </a:p>
          <a:p>
            <a:pPr algn="r">
              <a:lnSpc>
                <a:spcPts val="4200"/>
              </a:lnSpc>
              <a:spcBef>
                <a:spcPct val="0"/>
              </a:spcBef>
            </a:pPr>
            <a:r>
              <a:rPr lang="en-US" sz="3500">
                <a:solidFill>
                  <a:srgbClr val="213B55"/>
                </a:solidFill>
                <a:latin typeface="Roboto Condensed Italics"/>
              </a:rPr>
              <a:t>(</a:t>
            </a:r>
            <a:r>
              <a:rPr lang="en-US" sz="3500">
                <a:solidFill>
                  <a:srgbClr val="213B55"/>
                </a:solidFill>
                <a:latin typeface="Roboto Condensed"/>
              </a:rPr>
              <a:t>Quang Dũng,</a:t>
            </a:r>
            <a:r>
              <a:rPr lang="en-US" sz="3500">
                <a:solidFill>
                  <a:srgbClr val="213B55"/>
                </a:solidFill>
                <a:latin typeface="Roboto Condensed Italics"/>
              </a:rPr>
              <a:t> Tây Tiến)</a:t>
            </a:r>
          </a:p>
        </p:txBody>
      </p:sp>
      <p:sp>
        <p:nvSpPr>
          <p:cNvPr id="12" name="TextBox 12"/>
          <p:cNvSpPr txBox="1"/>
          <p:nvPr/>
        </p:nvSpPr>
        <p:spPr>
          <a:xfrm>
            <a:off x="1759621" y="5946267"/>
            <a:ext cx="15079562" cy="3312033"/>
          </a:xfrm>
          <a:prstGeom prst="rect">
            <a:avLst/>
          </a:prstGeom>
        </p:spPr>
        <p:txBody>
          <a:bodyPr lIns="0" tIns="0" rIns="0" bIns="0" rtlCol="0" anchor="t">
            <a:spAutoFit/>
          </a:bodyPr>
          <a:lstStyle/>
          <a:p>
            <a:pPr marL="712472" lvl="1" indent="-356236" algn="just">
              <a:lnSpc>
                <a:spcPts val="4356"/>
              </a:lnSpc>
              <a:buFont typeface="Arial"/>
              <a:buChar char="•"/>
            </a:pPr>
            <a:r>
              <a:rPr lang="en-US" sz="3300">
                <a:solidFill>
                  <a:srgbClr val="213B55"/>
                </a:solidFill>
                <a:latin typeface="Roboto Condensed"/>
              </a:rPr>
              <a:t>Tạo nên diễn đạt độc đáo, tăng nhạc tính cho đoạn thơ</a:t>
            </a:r>
          </a:p>
          <a:p>
            <a:pPr marL="712472" lvl="1" indent="-356236" algn="just">
              <a:lnSpc>
                <a:spcPts val="4356"/>
              </a:lnSpc>
              <a:buFont typeface="Arial"/>
              <a:buChar char="•"/>
            </a:pPr>
            <a:r>
              <a:rPr lang="en-US" sz="3300">
                <a:solidFill>
                  <a:srgbClr val="213B55"/>
                </a:solidFill>
                <a:latin typeface="Roboto Condensed"/>
              </a:rPr>
              <a:t>Khắc hoạ một không gian vừa có chiều cao, bề rộng, độ sâu của thiên nhiên miền Tây – nơi đoàn binh Tây Tiến hành quân đi qua vừa hùng vĩ, vừa hoang sơ dữ dội. =&gt; Gợi khung cảnh hiểm trở của vùng rừng núi và tính chất khốc liệt của cuộc hành quân.</a:t>
            </a:r>
          </a:p>
          <a:p>
            <a:pPr marL="712472" lvl="1" indent="-356236" algn="just">
              <a:lnSpc>
                <a:spcPts val="4356"/>
              </a:lnSpc>
              <a:buFont typeface="Arial"/>
              <a:buChar char="•"/>
            </a:pPr>
            <a:r>
              <a:rPr lang="en-US" sz="3300">
                <a:solidFill>
                  <a:srgbClr val="213B55"/>
                </a:solidFill>
                <a:latin typeface="Roboto Condensed"/>
              </a:rPr>
              <a:t>Câu thơ cuối gợi sự mênh mang, cảm xúc nhẹ nhàng như sương lan tỏa trong lòng nhân vật trữ tình.</a:t>
            </a:r>
          </a:p>
        </p:txBody>
      </p:sp>
      <p:grpSp>
        <p:nvGrpSpPr>
          <p:cNvPr id="13" name="Group 13"/>
          <p:cNvGrpSpPr/>
          <p:nvPr/>
        </p:nvGrpSpPr>
        <p:grpSpPr>
          <a:xfrm>
            <a:off x="8925336" y="1384916"/>
            <a:ext cx="8194121" cy="3758584"/>
            <a:chOff x="0" y="0"/>
            <a:chExt cx="2158122" cy="989915"/>
          </a:xfrm>
        </p:grpSpPr>
        <p:sp>
          <p:nvSpPr>
            <p:cNvPr id="14" name="Freeform 14"/>
            <p:cNvSpPr/>
            <p:nvPr/>
          </p:nvSpPr>
          <p:spPr>
            <a:xfrm>
              <a:off x="0" y="0"/>
              <a:ext cx="2158122" cy="989915"/>
            </a:xfrm>
            <a:custGeom>
              <a:avLst/>
              <a:gdLst/>
              <a:ahLst/>
              <a:cxnLst/>
              <a:rect l="l" t="t" r="r" b="b"/>
              <a:pathLst>
                <a:path w="2158122" h="989915">
                  <a:moveTo>
                    <a:pt x="1954922" y="0"/>
                  </a:moveTo>
                  <a:cubicBezTo>
                    <a:pt x="2067147" y="0"/>
                    <a:pt x="2158122" y="221600"/>
                    <a:pt x="2158122" y="494958"/>
                  </a:cubicBezTo>
                  <a:cubicBezTo>
                    <a:pt x="2158122" y="768315"/>
                    <a:pt x="2067147" y="989915"/>
                    <a:pt x="1954922" y="989915"/>
                  </a:cubicBezTo>
                  <a:lnTo>
                    <a:pt x="203200" y="989915"/>
                  </a:lnTo>
                  <a:cubicBezTo>
                    <a:pt x="90976" y="989915"/>
                    <a:pt x="0" y="768315"/>
                    <a:pt x="0" y="494958"/>
                  </a:cubicBezTo>
                  <a:cubicBezTo>
                    <a:pt x="0" y="221600"/>
                    <a:pt x="90976" y="0"/>
                    <a:pt x="203200" y="0"/>
                  </a:cubicBezTo>
                  <a:close/>
                </a:path>
              </a:pathLst>
            </a:custGeom>
            <a:solidFill>
              <a:srgbClr val="FFFFFF"/>
            </a:solidFill>
          </p:spPr>
          <p:txBody>
            <a:bodyPr/>
            <a:lstStyle/>
            <a:p>
              <a:endParaRPr lang="en-GB"/>
            </a:p>
          </p:txBody>
        </p:sp>
        <p:sp>
          <p:nvSpPr>
            <p:cNvPr id="15" name="TextBox 15"/>
            <p:cNvSpPr txBox="1"/>
            <p:nvPr/>
          </p:nvSpPr>
          <p:spPr>
            <a:xfrm>
              <a:off x="0" y="-47625"/>
              <a:ext cx="2158122" cy="103754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9468372" y="1663065"/>
            <a:ext cx="7150491" cy="3367659"/>
          </a:xfrm>
          <a:prstGeom prst="rect">
            <a:avLst/>
          </a:prstGeom>
        </p:spPr>
        <p:txBody>
          <a:bodyPr lIns="0" tIns="0" rIns="0" bIns="0" rtlCol="0" anchor="t">
            <a:spAutoFit/>
          </a:bodyPr>
          <a:lstStyle/>
          <a:p>
            <a:pPr marL="734061" lvl="1" indent="-367031" algn="just">
              <a:lnSpc>
                <a:spcPts val="4488"/>
              </a:lnSpc>
              <a:buFont typeface="Arial"/>
              <a:buChar char="•"/>
            </a:pPr>
            <a:r>
              <a:rPr lang="en-US" sz="3400">
                <a:solidFill>
                  <a:srgbClr val="213B55"/>
                </a:solidFill>
                <a:latin typeface="Roboto Condensed"/>
              </a:rPr>
              <a:t>Kết hợp sử dụng lặp lại thanh điệu theo từ nhóm “</a:t>
            </a:r>
            <a:r>
              <a:rPr lang="en-US" sz="3400">
                <a:solidFill>
                  <a:srgbClr val="213B55"/>
                </a:solidFill>
                <a:latin typeface="Roboto Condensed Bold Italics"/>
              </a:rPr>
              <a:t>Ngàn thước </a:t>
            </a:r>
            <a:r>
              <a:rPr lang="en-US" sz="3400">
                <a:solidFill>
                  <a:srgbClr val="213B55"/>
                </a:solidFill>
                <a:latin typeface="Roboto Condensed Italics"/>
              </a:rPr>
              <a:t>lên cao</a:t>
            </a:r>
            <a:r>
              <a:rPr lang="en-US" sz="3400">
                <a:solidFill>
                  <a:srgbClr val="213B55"/>
                </a:solidFill>
                <a:latin typeface="Roboto Condensed Bold Italics"/>
              </a:rPr>
              <a:t>, ngàn thước </a:t>
            </a:r>
            <a:r>
              <a:rPr lang="en-US" sz="3400">
                <a:solidFill>
                  <a:srgbClr val="213B55"/>
                </a:solidFill>
                <a:latin typeface="Roboto Condensed Italics"/>
              </a:rPr>
              <a:t>xuống</a:t>
            </a:r>
            <a:r>
              <a:rPr lang="en-US" sz="3400">
                <a:solidFill>
                  <a:srgbClr val="213B55"/>
                </a:solidFill>
                <a:latin typeface="Roboto Condensed"/>
              </a:rPr>
              <a:t>” và lặp lại một loạt âm tiết có cùng thanh điệu (thanh bằng) “</a:t>
            </a:r>
            <a:r>
              <a:rPr lang="en-US" sz="3400">
                <a:solidFill>
                  <a:srgbClr val="213B55"/>
                </a:solidFill>
                <a:latin typeface="Roboto Condensed Bold Italics"/>
              </a:rPr>
              <a:t>Nhà ai Pha Luông mưa xa khơi”.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10800000" flipH="1">
            <a:off x="605799" y="0"/>
            <a:ext cx="17076402" cy="9982200"/>
          </a:xfrm>
          <a:custGeom>
            <a:avLst/>
            <a:gdLst/>
            <a:ahLst/>
            <a:cxnLst/>
            <a:rect l="l" t="t" r="r" b="b"/>
            <a:pathLst>
              <a:path w="17076402" h="9982200">
                <a:moveTo>
                  <a:pt x="17076402" y="0"/>
                </a:moveTo>
                <a:lnTo>
                  <a:pt x="0" y="0"/>
                </a:lnTo>
                <a:lnTo>
                  <a:pt x="0" y="9982200"/>
                </a:lnTo>
                <a:lnTo>
                  <a:pt x="17076402" y="9982200"/>
                </a:lnTo>
                <a:lnTo>
                  <a:pt x="17076402" y="0"/>
                </a:lnTo>
                <a:close/>
              </a:path>
            </a:pathLst>
          </a:custGeom>
          <a:blipFill>
            <a:blip r:embed="rId3"/>
            <a:stretch>
              <a:fillRect t="-6499" b="-6499"/>
            </a:stretch>
          </a:blipFill>
        </p:spPr>
        <p:txBody>
          <a:bodyPr/>
          <a:lstStyle/>
          <a:p>
            <a:endParaRPr lang="en-GB"/>
          </a:p>
        </p:txBody>
      </p:sp>
      <p:sp>
        <p:nvSpPr>
          <p:cNvPr id="3" name="Freeform 3"/>
          <p:cNvSpPr/>
          <p:nvPr/>
        </p:nvSpPr>
        <p:spPr>
          <a:xfrm rot="3621377">
            <a:off x="14173040" y="-3673046"/>
            <a:ext cx="9396138" cy="8062894"/>
          </a:xfrm>
          <a:custGeom>
            <a:avLst/>
            <a:gdLst/>
            <a:ahLst/>
            <a:cxnLst/>
            <a:rect l="l" t="t" r="r" b="b"/>
            <a:pathLst>
              <a:path w="9396138" h="8062894">
                <a:moveTo>
                  <a:pt x="0" y="0"/>
                </a:moveTo>
                <a:lnTo>
                  <a:pt x="9396138" y="0"/>
                </a:lnTo>
                <a:lnTo>
                  <a:pt x="9396138" y="8062894"/>
                </a:lnTo>
                <a:lnTo>
                  <a:pt x="0" y="8062894"/>
                </a:lnTo>
                <a:lnTo>
                  <a:pt x="0" y="0"/>
                </a:lnTo>
                <a:close/>
              </a:path>
            </a:pathLst>
          </a:custGeom>
          <a:blipFill>
            <a:blip r:embed="rId4"/>
            <a:stretch>
              <a:fillRect/>
            </a:stretch>
          </a:blipFill>
        </p:spPr>
        <p:txBody>
          <a:bodyPr/>
          <a:lstStyle/>
          <a:p>
            <a:endParaRPr lang="en-GB"/>
          </a:p>
        </p:txBody>
      </p:sp>
      <p:sp>
        <p:nvSpPr>
          <p:cNvPr id="4" name="Freeform 4"/>
          <p:cNvSpPr/>
          <p:nvPr/>
        </p:nvSpPr>
        <p:spPr>
          <a:xfrm rot="5">
            <a:off x="-3678046" y="1609946"/>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sp>
        <p:nvSpPr>
          <p:cNvPr id="5" name="Freeform 5"/>
          <p:cNvSpPr/>
          <p:nvPr/>
        </p:nvSpPr>
        <p:spPr>
          <a:xfrm rot="5">
            <a:off x="14259051" y="6578430"/>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grpSp>
        <p:nvGrpSpPr>
          <p:cNvPr id="6" name="Group 6"/>
          <p:cNvGrpSpPr/>
          <p:nvPr/>
        </p:nvGrpSpPr>
        <p:grpSpPr>
          <a:xfrm>
            <a:off x="3028959" y="3562274"/>
            <a:ext cx="11230088" cy="5196355"/>
            <a:chOff x="0" y="0"/>
            <a:chExt cx="2957719" cy="1368587"/>
          </a:xfrm>
        </p:grpSpPr>
        <p:sp>
          <p:nvSpPr>
            <p:cNvPr id="7" name="Freeform 7"/>
            <p:cNvSpPr/>
            <p:nvPr/>
          </p:nvSpPr>
          <p:spPr>
            <a:xfrm>
              <a:off x="0" y="0"/>
              <a:ext cx="2957719" cy="1368587"/>
            </a:xfrm>
            <a:custGeom>
              <a:avLst/>
              <a:gdLst/>
              <a:ahLst/>
              <a:cxnLst/>
              <a:rect l="l" t="t" r="r" b="b"/>
              <a:pathLst>
                <a:path w="2957719" h="1368587">
                  <a:moveTo>
                    <a:pt x="2754519" y="0"/>
                  </a:moveTo>
                  <a:cubicBezTo>
                    <a:pt x="2866743" y="0"/>
                    <a:pt x="2957719" y="306369"/>
                    <a:pt x="2957719" y="684294"/>
                  </a:cubicBezTo>
                  <a:cubicBezTo>
                    <a:pt x="2957719" y="1062219"/>
                    <a:pt x="2866743" y="1368587"/>
                    <a:pt x="2754519" y="1368587"/>
                  </a:cubicBezTo>
                  <a:lnTo>
                    <a:pt x="203200" y="1368587"/>
                  </a:lnTo>
                  <a:cubicBezTo>
                    <a:pt x="90976" y="1368587"/>
                    <a:pt x="0" y="1062219"/>
                    <a:pt x="0" y="684294"/>
                  </a:cubicBezTo>
                  <a:cubicBezTo>
                    <a:pt x="0" y="306369"/>
                    <a:pt x="90976" y="0"/>
                    <a:pt x="203200" y="0"/>
                  </a:cubicBezTo>
                  <a:close/>
                </a:path>
              </a:pathLst>
            </a:custGeom>
            <a:solidFill>
              <a:srgbClr val="FFFFFF"/>
            </a:solidFill>
          </p:spPr>
          <p:txBody>
            <a:bodyPr/>
            <a:lstStyle/>
            <a:p>
              <a:endParaRPr lang="en-GB"/>
            </a:p>
          </p:txBody>
        </p:sp>
        <p:sp>
          <p:nvSpPr>
            <p:cNvPr id="8" name="TextBox 8"/>
            <p:cNvSpPr txBox="1"/>
            <p:nvPr/>
          </p:nvSpPr>
          <p:spPr>
            <a:xfrm>
              <a:off x="0" y="-47625"/>
              <a:ext cx="2957719" cy="141621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632619" y="350612"/>
            <a:ext cx="2237423" cy="771525"/>
          </a:xfrm>
          <a:prstGeom prst="rect">
            <a:avLst/>
          </a:prstGeom>
        </p:spPr>
        <p:txBody>
          <a:bodyPr lIns="0" tIns="0" rIns="0" bIns="0" rtlCol="0" anchor="t">
            <a:spAutoFit/>
          </a:bodyPr>
          <a:lstStyle/>
          <a:p>
            <a:pPr algn="ctr">
              <a:lnSpc>
                <a:spcPts val="6000"/>
              </a:lnSpc>
              <a:spcBef>
                <a:spcPct val="0"/>
              </a:spcBef>
            </a:pPr>
            <a:r>
              <a:rPr lang="en-US" sz="5000">
                <a:solidFill>
                  <a:srgbClr val="213B55"/>
                </a:solidFill>
                <a:latin typeface="Roboto Condensed Bold"/>
              </a:rPr>
              <a:t>Bài tập 2</a:t>
            </a:r>
          </a:p>
        </p:txBody>
      </p:sp>
      <p:sp>
        <p:nvSpPr>
          <p:cNvPr id="10" name="TextBox 10"/>
          <p:cNvSpPr txBox="1"/>
          <p:nvPr/>
        </p:nvSpPr>
        <p:spPr>
          <a:xfrm>
            <a:off x="1632619" y="1522187"/>
            <a:ext cx="15022762" cy="1619250"/>
          </a:xfrm>
          <a:prstGeom prst="rect">
            <a:avLst/>
          </a:prstGeom>
        </p:spPr>
        <p:txBody>
          <a:bodyPr lIns="0" tIns="0" rIns="0" bIns="0" rtlCol="0" anchor="t">
            <a:spAutoFit/>
          </a:bodyPr>
          <a:lstStyle/>
          <a:p>
            <a:pPr algn="just">
              <a:lnSpc>
                <a:spcPts val="4200"/>
              </a:lnSpc>
            </a:pPr>
            <a:r>
              <a:rPr lang="en-US" sz="3500">
                <a:solidFill>
                  <a:srgbClr val="213B55"/>
                </a:solidFill>
                <a:latin typeface="Roboto Condensed Bold"/>
              </a:rPr>
              <a:t>Trong bài thơ Tiếng đàn mưa, biện pháp tu từ điệp thanh được Bích Khê sử dụng rất đặc biệt: điệp thanh theo từng nhóm âm tiết trong cùng một một câu thơ. </a:t>
            </a:r>
          </a:p>
          <a:p>
            <a:pPr algn="just">
              <a:lnSpc>
                <a:spcPts val="4200"/>
              </a:lnSpc>
              <a:spcBef>
                <a:spcPct val="0"/>
              </a:spcBef>
            </a:pPr>
            <a:r>
              <a:rPr lang="en-US" sz="3500">
                <a:solidFill>
                  <a:srgbClr val="213B55"/>
                </a:solidFill>
                <a:latin typeface="Roboto Condensed"/>
              </a:rPr>
              <a:t>.Hãy làm rõ tác dụng của biện pháp tu từ này trong bài thơ.</a:t>
            </a:r>
          </a:p>
        </p:txBody>
      </p:sp>
      <p:sp>
        <p:nvSpPr>
          <p:cNvPr id="11" name="TextBox 11"/>
          <p:cNvSpPr txBox="1"/>
          <p:nvPr/>
        </p:nvSpPr>
        <p:spPr>
          <a:xfrm>
            <a:off x="3767199" y="4096384"/>
            <a:ext cx="9753610" cy="4070985"/>
          </a:xfrm>
          <a:prstGeom prst="rect">
            <a:avLst/>
          </a:prstGeom>
        </p:spPr>
        <p:txBody>
          <a:bodyPr lIns="0" tIns="0" rIns="0" bIns="0" rtlCol="0" anchor="t">
            <a:spAutoFit/>
          </a:bodyPr>
          <a:lstStyle/>
          <a:p>
            <a:pPr algn="just">
              <a:lnSpc>
                <a:spcPts val="4620"/>
              </a:lnSpc>
            </a:pPr>
            <a:r>
              <a:rPr lang="en-US" sz="3500">
                <a:solidFill>
                  <a:srgbClr val="213B55"/>
                </a:solidFill>
                <a:latin typeface="Roboto Condensed"/>
              </a:rPr>
              <a:t>Các câu thơ sử dụng điệp thanh theo nhóm âm tiết:</a:t>
            </a:r>
          </a:p>
          <a:p>
            <a:pPr algn="just">
              <a:lnSpc>
                <a:spcPts val="4620"/>
              </a:lnSpc>
            </a:pPr>
            <a:r>
              <a:rPr lang="en-US" sz="3500">
                <a:solidFill>
                  <a:srgbClr val="213B55"/>
                </a:solidFill>
                <a:latin typeface="Roboto Condensed Italics"/>
              </a:rPr>
              <a:t>+ </a:t>
            </a:r>
            <a:r>
              <a:rPr lang="en-US" sz="3500">
                <a:solidFill>
                  <a:srgbClr val="213B55"/>
                </a:solidFill>
                <a:latin typeface="Roboto Condensed Bold Italics"/>
              </a:rPr>
              <a:t>Mưa hoa rụng, mưa hoa </a:t>
            </a:r>
            <a:r>
              <a:rPr lang="en-US" sz="3500">
                <a:solidFill>
                  <a:srgbClr val="213B55"/>
                </a:solidFill>
                <a:latin typeface="Roboto Condensed Italics"/>
              </a:rPr>
              <a:t>xuân </a:t>
            </a:r>
            <a:r>
              <a:rPr lang="en-US" sz="3500">
                <a:solidFill>
                  <a:srgbClr val="213B55"/>
                </a:solidFill>
                <a:latin typeface="Roboto Condensed Bold Italics"/>
              </a:rPr>
              <a:t>rụng</a:t>
            </a:r>
          </a:p>
          <a:p>
            <a:pPr algn="just">
              <a:lnSpc>
                <a:spcPts val="4620"/>
              </a:lnSpc>
            </a:pPr>
            <a:r>
              <a:rPr lang="en-US" sz="3500">
                <a:solidFill>
                  <a:srgbClr val="213B55"/>
                </a:solidFill>
                <a:latin typeface="Roboto Condensed Bold Italics"/>
              </a:rPr>
              <a:t>+ Mưa xuống lầu, mưa xuống thềm </a:t>
            </a:r>
            <a:r>
              <a:rPr lang="en-US" sz="3500">
                <a:solidFill>
                  <a:srgbClr val="213B55"/>
                </a:solidFill>
                <a:latin typeface="Roboto Condensed Italics"/>
              </a:rPr>
              <a:t>lan</a:t>
            </a:r>
          </a:p>
          <a:p>
            <a:pPr algn="just">
              <a:lnSpc>
                <a:spcPts val="4620"/>
              </a:lnSpc>
            </a:pPr>
            <a:r>
              <a:rPr lang="en-US" sz="3500">
                <a:solidFill>
                  <a:srgbClr val="213B55"/>
                </a:solidFill>
                <a:latin typeface="Roboto Condensed Bold Italics"/>
              </a:rPr>
              <a:t>+ Lầu mưa xuống, thềm </a:t>
            </a:r>
            <a:r>
              <a:rPr lang="en-US" sz="3500">
                <a:solidFill>
                  <a:srgbClr val="213B55"/>
                </a:solidFill>
                <a:latin typeface="Roboto Condensed Italics"/>
              </a:rPr>
              <a:t>lan</a:t>
            </a:r>
            <a:r>
              <a:rPr lang="en-US" sz="3500">
                <a:solidFill>
                  <a:srgbClr val="213B55"/>
                </a:solidFill>
                <a:latin typeface="Roboto Condensed Bold Italics"/>
              </a:rPr>
              <a:t> mưa xuống</a:t>
            </a:r>
          </a:p>
          <a:p>
            <a:pPr algn="just">
              <a:lnSpc>
                <a:spcPts val="4620"/>
              </a:lnSpc>
            </a:pPr>
            <a:r>
              <a:rPr lang="en-US" sz="3500">
                <a:solidFill>
                  <a:srgbClr val="213B55"/>
                </a:solidFill>
                <a:latin typeface="Roboto Condensed Bold Italics"/>
              </a:rPr>
              <a:t>+ Đầm mưa xuống, </a:t>
            </a:r>
            <a:r>
              <a:rPr lang="en-US" sz="3500">
                <a:solidFill>
                  <a:srgbClr val="213B55"/>
                </a:solidFill>
                <a:latin typeface="Roboto Condensed Italics"/>
              </a:rPr>
              <a:t>nẻo</a:t>
            </a:r>
            <a:r>
              <a:rPr lang="en-US" sz="3500">
                <a:solidFill>
                  <a:srgbClr val="213B55"/>
                </a:solidFill>
                <a:latin typeface="Roboto Condensed Bold Italics"/>
              </a:rPr>
              <a:t> đồi mưa xuống</a:t>
            </a:r>
          </a:p>
          <a:p>
            <a:pPr algn="just">
              <a:lnSpc>
                <a:spcPts val="4620"/>
              </a:lnSpc>
            </a:pPr>
            <a:r>
              <a:rPr lang="en-US" sz="3500">
                <a:solidFill>
                  <a:srgbClr val="213B55"/>
                </a:solidFill>
                <a:latin typeface="Roboto Condensed Bold Italics"/>
              </a:rPr>
              <a:t>   Bóng tà dương, </a:t>
            </a:r>
            <a:r>
              <a:rPr lang="en-US" sz="3500">
                <a:solidFill>
                  <a:srgbClr val="213B55"/>
                </a:solidFill>
                <a:latin typeface="Roboto Condensed Italics"/>
              </a:rPr>
              <a:t>rụng</a:t>
            </a:r>
            <a:r>
              <a:rPr lang="en-US" sz="3500">
                <a:solidFill>
                  <a:srgbClr val="213B55"/>
                </a:solidFill>
                <a:latin typeface="Roboto Condensed Bold Italics"/>
              </a:rPr>
              <a:t> bóng tà dương</a:t>
            </a:r>
          </a:p>
          <a:p>
            <a:pPr algn="just">
              <a:lnSpc>
                <a:spcPts val="4620"/>
              </a:lnSpc>
            </a:pPr>
            <a:r>
              <a:rPr lang="en-US" sz="3500">
                <a:solidFill>
                  <a:srgbClr val="213B55"/>
                </a:solidFill>
                <a:latin typeface="Roboto Condensed 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10800000" flipH="1">
            <a:off x="605799" y="0"/>
            <a:ext cx="17076402" cy="9982200"/>
          </a:xfrm>
          <a:custGeom>
            <a:avLst/>
            <a:gdLst/>
            <a:ahLst/>
            <a:cxnLst/>
            <a:rect l="l" t="t" r="r" b="b"/>
            <a:pathLst>
              <a:path w="17076402" h="9982200">
                <a:moveTo>
                  <a:pt x="17076402" y="0"/>
                </a:moveTo>
                <a:lnTo>
                  <a:pt x="0" y="0"/>
                </a:lnTo>
                <a:lnTo>
                  <a:pt x="0" y="9982200"/>
                </a:lnTo>
                <a:lnTo>
                  <a:pt x="17076402" y="9982200"/>
                </a:lnTo>
                <a:lnTo>
                  <a:pt x="17076402" y="0"/>
                </a:lnTo>
                <a:close/>
              </a:path>
            </a:pathLst>
          </a:custGeom>
          <a:blipFill>
            <a:blip r:embed="rId3"/>
            <a:stretch>
              <a:fillRect t="-6499" b="-6499"/>
            </a:stretch>
          </a:blipFill>
        </p:spPr>
        <p:txBody>
          <a:bodyPr/>
          <a:lstStyle/>
          <a:p>
            <a:endParaRPr lang="en-GB"/>
          </a:p>
        </p:txBody>
      </p:sp>
      <p:sp>
        <p:nvSpPr>
          <p:cNvPr id="3" name="Freeform 3"/>
          <p:cNvSpPr/>
          <p:nvPr/>
        </p:nvSpPr>
        <p:spPr>
          <a:xfrm rot="3621377">
            <a:off x="14173040" y="-3673046"/>
            <a:ext cx="9396138" cy="8062894"/>
          </a:xfrm>
          <a:custGeom>
            <a:avLst/>
            <a:gdLst/>
            <a:ahLst/>
            <a:cxnLst/>
            <a:rect l="l" t="t" r="r" b="b"/>
            <a:pathLst>
              <a:path w="9396138" h="8062894">
                <a:moveTo>
                  <a:pt x="0" y="0"/>
                </a:moveTo>
                <a:lnTo>
                  <a:pt x="9396138" y="0"/>
                </a:lnTo>
                <a:lnTo>
                  <a:pt x="9396138" y="8062894"/>
                </a:lnTo>
                <a:lnTo>
                  <a:pt x="0" y="8062894"/>
                </a:lnTo>
                <a:lnTo>
                  <a:pt x="0" y="0"/>
                </a:lnTo>
                <a:close/>
              </a:path>
            </a:pathLst>
          </a:custGeom>
          <a:blipFill>
            <a:blip r:embed="rId4"/>
            <a:stretch>
              <a:fillRect/>
            </a:stretch>
          </a:blipFill>
        </p:spPr>
        <p:txBody>
          <a:bodyPr/>
          <a:lstStyle/>
          <a:p>
            <a:endParaRPr lang="en-GB"/>
          </a:p>
        </p:txBody>
      </p:sp>
      <p:sp>
        <p:nvSpPr>
          <p:cNvPr id="4" name="Freeform 4"/>
          <p:cNvSpPr/>
          <p:nvPr/>
        </p:nvSpPr>
        <p:spPr>
          <a:xfrm rot="5">
            <a:off x="-3678046" y="1609946"/>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sp>
        <p:nvSpPr>
          <p:cNvPr id="5" name="Freeform 5"/>
          <p:cNvSpPr/>
          <p:nvPr/>
        </p:nvSpPr>
        <p:spPr>
          <a:xfrm rot="5">
            <a:off x="14259051" y="6578430"/>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grpSp>
        <p:nvGrpSpPr>
          <p:cNvPr id="6" name="Group 6"/>
          <p:cNvGrpSpPr/>
          <p:nvPr/>
        </p:nvGrpSpPr>
        <p:grpSpPr>
          <a:xfrm>
            <a:off x="1307093" y="4785845"/>
            <a:ext cx="15952207" cy="4841427"/>
            <a:chOff x="0" y="0"/>
            <a:chExt cx="4201404" cy="1275108"/>
          </a:xfrm>
        </p:grpSpPr>
        <p:sp>
          <p:nvSpPr>
            <p:cNvPr id="7" name="Freeform 7"/>
            <p:cNvSpPr/>
            <p:nvPr/>
          </p:nvSpPr>
          <p:spPr>
            <a:xfrm>
              <a:off x="0" y="0"/>
              <a:ext cx="4201404" cy="1275108"/>
            </a:xfrm>
            <a:custGeom>
              <a:avLst/>
              <a:gdLst/>
              <a:ahLst/>
              <a:cxnLst/>
              <a:rect l="l" t="t" r="r" b="b"/>
              <a:pathLst>
                <a:path w="4201404" h="1275108">
                  <a:moveTo>
                    <a:pt x="3998204" y="0"/>
                  </a:moveTo>
                  <a:cubicBezTo>
                    <a:pt x="4110429" y="0"/>
                    <a:pt x="4201404" y="285443"/>
                    <a:pt x="4201404" y="637554"/>
                  </a:cubicBezTo>
                  <a:cubicBezTo>
                    <a:pt x="4201404" y="989666"/>
                    <a:pt x="4110429" y="1275108"/>
                    <a:pt x="3998204" y="1275108"/>
                  </a:cubicBezTo>
                  <a:lnTo>
                    <a:pt x="203200" y="1275108"/>
                  </a:lnTo>
                  <a:cubicBezTo>
                    <a:pt x="90976" y="1275108"/>
                    <a:pt x="0" y="989666"/>
                    <a:pt x="0" y="637554"/>
                  </a:cubicBezTo>
                  <a:cubicBezTo>
                    <a:pt x="0" y="285443"/>
                    <a:pt x="90976" y="0"/>
                    <a:pt x="203200" y="0"/>
                  </a:cubicBezTo>
                  <a:close/>
                </a:path>
              </a:pathLst>
            </a:custGeom>
            <a:solidFill>
              <a:srgbClr val="FFFFFF"/>
            </a:solidFill>
          </p:spPr>
          <p:txBody>
            <a:bodyPr/>
            <a:lstStyle/>
            <a:p>
              <a:endParaRPr lang="en-GB"/>
            </a:p>
          </p:txBody>
        </p:sp>
        <p:sp>
          <p:nvSpPr>
            <p:cNvPr id="8" name="TextBox 8"/>
            <p:cNvSpPr txBox="1"/>
            <p:nvPr/>
          </p:nvSpPr>
          <p:spPr>
            <a:xfrm>
              <a:off x="0" y="-47625"/>
              <a:ext cx="4201404" cy="132273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632619" y="350612"/>
            <a:ext cx="2237423" cy="771525"/>
          </a:xfrm>
          <a:prstGeom prst="rect">
            <a:avLst/>
          </a:prstGeom>
        </p:spPr>
        <p:txBody>
          <a:bodyPr lIns="0" tIns="0" rIns="0" bIns="0" rtlCol="0" anchor="t">
            <a:spAutoFit/>
          </a:bodyPr>
          <a:lstStyle/>
          <a:p>
            <a:pPr algn="ctr">
              <a:lnSpc>
                <a:spcPts val="6000"/>
              </a:lnSpc>
              <a:spcBef>
                <a:spcPct val="0"/>
              </a:spcBef>
            </a:pPr>
            <a:r>
              <a:rPr lang="en-US" sz="5000">
                <a:solidFill>
                  <a:srgbClr val="213B55"/>
                </a:solidFill>
                <a:latin typeface="Roboto Condensed Bold"/>
              </a:rPr>
              <a:t>Bài tập 2</a:t>
            </a:r>
          </a:p>
        </p:txBody>
      </p:sp>
      <p:sp>
        <p:nvSpPr>
          <p:cNvPr id="10" name="TextBox 10"/>
          <p:cNvSpPr txBox="1"/>
          <p:nvPr/>
        </p:nvSpPr>
        <p:spPr>
          <a:xfrm>
            <a:off x="4782265" y="920115"/>
            <a:ext cx="9753610" cy="4070985"/>
          </a:xfrm>
          <a:prstGeom prst="rect">
            <a:avLst/>
          </a:prstGeom>
        </p:spPr>
        <p:txBody>
          <a:bodyPr lIns="0" tIns="0" rIns="0" bIns="0" rtlCol="0" anchor="t">
            <a:spAutoFit/>
          </a:bodyPr>
          <a:lstStyle/>
          <a:p>
            <a:pPr algn="just">
              <a:lnSpc>
                <a:spcPts val="4620"/>
              </a:lnSpc>
            </a:pPr>
            <a:r>
              <a:rPr lang="en-US" sz="3500">
                <a:solidFill>
                  <a:srgbClr val="213B55"/>
                </a:solidFill>
                <a:latin typeface="Roboto Condensed"/>
              </a:rPr>
              <a:t>Các câu thơ sử dụng điệp thanh theo nhóm âm tiết:</a:t>
            </a:r>
          </a:p>
          <a:p>
            <a:pPr algn="just">
              <a:lnSpc>
                <a:spcPts val="4620"/>
              </a:lnSpc>
            </a:pPr>
            <a:r>
              <a:rPr lang="en-US" sz="3500">
                <a:solidFill>
                  <a:srgbClr val="213B55"/>
                </a:solidFill>
                <a:latin typeface="Roboto Condensed Italics"/>
              </a:rPr>
              <a:t>+ </a:t>
            </a:r>
            <a:r>
              <a:rPr lang="en-US" sz="3500">
                <a:solidFill>
                  <a:srgbClr val="213B55"/>
                </a:solidFill>
                <a:latin typeface="Roboto Condensed Bold Italics"/>
              </a:rPr>
              <a:t>Mưa hoa rụng, mưa hoa </a:t>
            </a:r>
            <a:r>
              <a:rPr lang="en-US" sz="3500">
                <a:solidFill>
                  <a:srgbClr val="213B55"/>
                </a:solidFill>
                <a:latin typeface="Roboto Condensed Italics"/>
              </a:rPr>
              <a:t>xuân </a:t>
            </a:r>
            <a:r>
              <a:rPr lang="en-US" sz="3500">
                <a:solidFill>
                  <a:srgbClr val="213B55"/>
                </a:solidFill>
                <a:latin typeface="Roboto Condensed Bold Italics"/>
              </a:rPr>
              <a:t>rụng</a:t>
            </a:r>
          </a:p>
          <a:p>
            <a:pPr algn="just">
              <a:lnSpc>
                <a:spcPts val="4620"/>
              </a:lnSpc>
            </a:pPr>
            <a:r>
              <a:rPr lang="en-US" sz="3500">
                <a:solidFill>
                  <a:srgbClr val="213B55"/>
                </a:solidFill>
                <a:latin typeface="Roboto Condensed Bold Italics"/>
              </a:rPr>
              <a:t>+ Mưa xuống lầu, mưa xuống thềm </a:t>
            </a:r>
            <a:r>
              <a:rPr lang="en-US" sz="3500">
                <a:solidFill>
                  <a:srgbClr val="213B55"/>
                </a:solidFill>
                <a:latin typeface="Roboto Condensed Italics"/>
              </a:rPr>
              <a:t>lan</a:t>
            </a:r>
          </a:p>
          <a:p>
            <a:pPr algn="just">
              <a:lnSpc>
                <a:spcPts val="4620"/>
              </a:lnSpc>
            </a:pPr>
            <a:r>
              <a:rPr lang="en-US" sz="3500">
                <a:solidFill>
                  <a:srgbClr val="213B55"/>
                </a:solidFill>
                <a:latin typeface="Roboto Condensed Bold Italics"/>
              </a:rPr>
              <a:t>+ Lầu mưa xuống, thềm </a:t>
            </a:r>
            <a:r>
              <a:rPr lang="en-US" sz="3500">
                <a:solidFill>
                  <a:srgbClr val="213B55"/>
                </a:solidFill>
                <a:latin typeface="Roboto Condensed Italics"/>
              </a:rPr>
              <a:t>lan</a:t>
            </a:r>
            <a:r>
              <a:rPr lang="en-US" sz="3500">
                <a:solidFill>
                  <a:srgbClr val="213B55"/>
                </a:solidFill>
                <a:latin typeface="Roboto Condensed Bold Italics"/>
              </a:rPr>
              <a:t> mưa xuống</a:t>
            </a:r>
          </a:p>
          <a:p>
            <a:pPr algn="just">
              <a:lnSpc>
                <a:spcPts val="4620"/>
              </a:lnSpc>
            </a:pPr>
            <a:r>
              <a:rPr lang="en-US" sz="3500">
                <a:solidFill>
                  <a:srgbClr val="213B55"/>
                </a:solidFill>
                <a:latin typeface="Roboto Condensed Bold Italics"/>
              </a:rPr>
              <a:t>+ Đầm mưa xuống, </a:t>
            </a:r>
            <a:r>
              <a:rPr lang="en-US" sz="3500">
                <a:solidFill>
                  <a:srgbClr val="213B55"/>
                </a:solidFill>
                <a:latin typeface="Roboto Condensed Italics"/>
              </a:rPr>
              <a:t>nẻo</a:t>
            </a:r>
            <a:r>
              <a:rPr lang="en-US" sz="3500">
                <a:solidFill>
                  <a:srgbClr val="213B55"/>
                </a:solidFill>
                <a:latin typeface="Roboto Condensed Bold Italics"/>
              </a:rPr>
              <a:t> đồi mưa xuống</a:t>
            </a:r>
          </a:p>
          <a:p>
            <a:pPr algn="just">
              <a:lnSpc>
                <a:spcPts val="4620"/>
              </a:lnSpc>
            </a:pPr>
            <a:r>
              <a:rPr lang="en-US" sz="3500">
                <a:solidFill>
                  <a:srgbClr val="213B55"/>
                </a:solidFill>
                <a:latin typeface="Roboto Condensed Bold Italics"/>
              </a:rPr>
              <a:t>   Bóng tà dương, </a:t>
            </a:r>
            <a:r>
              <a:rPr lang="en-US" sz="3500">
                <a:solidFill>
                  <a:srgbClr val="213B55"/>
                </a:solidFill>
                <a:latin typeface="Roboto Condensed Italics"/>
              </a:rPr>
              <a:t>rụng</a:t>
            </a:r>
            <a:r>
              <a:rPr lang="en-US" sz="3500">
                <a:solidFill>
                  <a:srgbClr val="213B55"/>
                </a:solidFill>
                <a:latin typeface="Roboto Condensed Bold Italics"/>
              </a:rPr>
              <a:t> bóng tà dương</a:t>
            </a:r>
          </a:p>
          <a:p>
            <a:pPr algn="just">
              <a:lnSpc>
                <a:spcPts val="4620"/>
              </a:lnSpc>
            </a:pPr>
            <a:r>
              <a:rPr lang="en-US" sz="3500">
                <a:solidFill>
                  <a:srgbClr val="213B55"/>
                </a:solidFill>
                <a:latin typeface="Roboto Condensed Bold"/>
              </a:rPr>
              <a:t>…</a:t>
            </a:r>
          </a:p>
        </p:txBody>
      </p:sp>
      <p:sp>
        <p:nvSpPr>
          <p:cNvPr id="11" name="TextBox 11"/>
          <p:cNvSpPr txBox="1"/>
          <p:nvPr/>
        </p:nvSpPr>
        <p:spPr>
          <a:xfrm>
            <a:off x="1987579" y="5501269"/>
            <a:ext cx="14591235" cy="3489960"/>
          </a:xfrm>
          <a:prstGeom prst="rect">
            <a:avLst/>
          </a:prstGeom>
        </p:spPr>
        <p:txBody>
          <a:bodyPr lIns="0" tIns="0" rIns="0" bIns="0" rtlCol="0" anchor="t">
            <a:spAutoFit/>
          </a:bodyPr>
          <a:lstStyle/>
          <a:p>
            <a:pPr algn="just">
              <a:lnSpc>
                <a:spcPts val="4620"/>
              </a:lnSpc>
            </a:pPr>
            <a:r>
              <a:rPr lang="en-US" sz="3500">
                <a:solidFill>
                  <a:srgbClr val="213B55"/>
                </a:solidFill>
                <a:latin typeface="Roboto Condensed"/>
              </a:rPr>
              <a:t>- Việc sử dụng như vậy có tác dụng: </a:t>
            </a:r>
          </a:p>
          <a:p>
            <a:pPr algn="just">
              <a:lnSpc>
                <a:spcPts val="4620"/>
              </a:lnSpc>
            </a:pPr>
            <a:r>
              <a:rPr lang="en-US" sz="3500">
                <a:solidFill>
                  <a:srgbClr val="213B55"/>
                </a:solidFill>
                <a:latin typeface="Roboto Condensed"/>
              </a:rPr>
              <a:t>+ Tạo âm hưởng độc đáo cho bài thơ: nhẹ nhàng như cơn mưa mùa xuân, chất chứa đầy tâm trạng.</a:t>
            </a:r>
          </a:p>
          <a:p>
            <a:pPr algn="just">
              <a:lnSpc>
                <a:spcPts val="4620"/>
              </a:lnSpc>
            </a:pPr>
            <a:r>
              <a:rPr lang="en-US" sz="3500">
                <a:solidFill>
                  <a:srgbClr val="213B55"/>
                </a:solidFill>
                <a:latin typeface="Roboto Condensed"/>
              </a:rPr>
              <a:t>+ Góp phần khắc họa nên tâm trạng của con người tha hương trước cảnh mưa rơi khắp chốn. Rời xa quê hương, cảm nhận được sự cô đơn, buồn bã mà cuộc sống mang lại, con người lại nhớ về những khung cảnh đầy quen thuộc.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10800000" flipH="1">
            <a:off x="605799" y="0"/>
            <a:ext cx="17076402" cy="9982200"/>
          </a:xfrm>
          <a:custGeom>
            <a:avLst/>
            <a:gdLst/>
            <a:ahLst/>
            <a:cxnLst/>
            <a:rect l="l" t="t" r="r" b="b"/>
            <a:pathLst>
              <a:path w="17076402" h="9982200">
                <a:moveTo>
                  <a:pt x="17076402" y="0"/>
                </a:moveTo>
                <a:lnTo>
                  <a:pt x="0" y="0"/>
                </a:lnTo>
                <a:lnTo>
                  <a:pt x="0" y="9982200"/>
                </a:lnTo>
                <a:lnTo>
                  <a:pt x="17076402" y="9982200"/>
                </a:lnTo>
                <a:lnTo>
                  <a:pt x="17076402" y="0"/>
                </a:lnTo>
                <a:close/>
              </a:path>
            </a:pathLst>
          </a:custGeom>
          <a:blipFill>
            <a:blip r:embed="rId3"/>
            <a:stretch>
              <a:fillRect t="-6499" b="-6499"/>
            </a:stretch>
          </a:blipFill>
        </p:spPr>
        <p:txBody>
          <a:bodyPr/>
          <a:lstStyle/>
          <a:p>
            <a:endParaRPr lang="en-GB"/>
          </a:p>
        </p:txBody>
      </p:sp>
      <p:sp>
        <p:nvSpPr>
          <p:cNvPr id="3" name="Freeform 3"/>
          <p:cNvSpPr/>
          <p:nvPr/>
        </p:nvSpPr>
        <p:spPr>
          <a:xfrm rot="3621377">
            <a:off x="12984132" y="-3383747"/>
            <a:ext cx="9396138" cy="8062894"/>
          </a:xfrm>
          <a:custGeom>
            <a:avLst/>
            <a:gdLst/>
            <a:ahLst/>
            <a:cxnLst/>
            <a:rect l="l" t="t" r="r" b="b"/>
            <a:pathLst>
              <a:path w="9396138" h="8062894">
                <a:moveTo>
                  <a:pt x="0" y="0"/>
                </a:moveTo>
                <a:lnTo>
                  <a:pt x="9396138" y="0"/>
                </a:lnTo>
                <a:lnTo>
                  <a:pt x="9396138" y="8062894"/>
                </a:lnTo>
                <a:lnTo>
                  <a:pt x="0" y="8062894"/>
                </a:lnTo>
                <a:lnTo>
                  <a:pt x="0" y="0"/>
                </a:lnTo>
                <a:close/>
              </a:path>
            </a:pathLst>
          </a:custGeom>
          <a:blipFill>
            <a:blip r:embed="rId4"/>
            <a:stretch>
              <a:fillRect/>
            </a:stretch>
          </a:blipFill>
        </p:spPr>
        <p:txBody>
          <a:bodyPr/>
          <a:lstStyle/>
          <a:p>
            <a:endParaRPr lang="en-GB"/>
          </a:p>
        </p:txBody>
      </p:sp>
      <p:sp>
        <p:nvSpPr>
          <p:cNvPr id="4" name="Freeform 4"/>
          <p:cNvSpPr/>
          <p:nvPr/>
        </p:nvSpPr>
        <p:spPr>
          <a:xfrm rot="5">
            <a:off x="-4796757" y="-602760"/>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sp>
        <p:nvSpPr>
          <p:cNvPr id="5" name="Freeform 5"/>
          <p:cNvSpPr/>
          <p:nvPr/>
        </p:nvSpPr>
        <p:spPr>
          <a:xfrm rot="5">
            <a:off x="10953631" y="6188945"/>
            <a:ext cx="6000498" cy="4825600"/>
          </a:xfrm>
          <a:custGeom>
            <a:avLst/>
            <a:gdLst/>
            <a:ahLst/>
            <a:cxnLst/>
            <a:rect l="l" t="t" r="r" b="b"/>
            <a:pathLst>
              <a:path w="6000498" h="4825600">
                <a:moveTo>
                  <a:pt x="0" y="0"/>
                </a:moveTo>
                <a:lnTo>
                  <a:pt x="6000498" y="0"/>
                </a:lnTo>
                <a:lnTo>
                  <a:pt x="6000498" y="4825600"/>
                </a:lnTo>
                <a:lnTo>
                  <a:pt x="0" y="4825600"/>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1116208" y="257175"/>
            <a:ext cx="2237423" cy="771525"/>
          </a:xfrm>
          <a:prstGeom prst="rect">
            <a:avLst/>
          </a:prstGeom>
        </p:spPr>
        <p:txBody>
          <a:bodyPr lIns="0" tIns="0" rIns="0" bIns="0" rtlCol="0" anchor="t">
            <a:spAutoFit/>
          </a:bodyPr>
          <a:lstStyle/>
          <a:p>
            <a:pPr algn="ctr">
              <a:lnSpc>
                <a:spcPts val="6000"/>
              </a:lnSpc>
              <a:spcBef>
                <a:spcPct val="0"/>
              </a:spcBef>
            </a:pPr>
            <a:r>
              <a:rPr lang="en-US" sz="5000">
                <a:solidFill>
                  <a:srgbClr val="213B55"/>
                </a:solidFill>
                <a:latin typeface="Roboto Condensed Bold"/>
              </a:rPr>
              <a:t>Bài tập 3</a:t>
            </a:r>
          </a:p>
        </p:txBody>
      </p:sp>
      <p:sp>
        <p:nvSpPr>
          <p:cNvPr id="7" name="TextBox 7"/>
          <p:cNvSpPr txBox="1"/>
          <p:nvPr/>
        </p:nvSpPr>
        <p:spPr>
          <a:xfrm>
            <a:off x="1203744" y="1009650"/>
            <a:ext cx="14721837" cy="552450"/>
          </a:xfrm>
          <a:prstGeom prst="rect">
            <a:avLst/>
          </a:prstGeom>
        </p:spPr>
        <p:txBody>
          <a:bodyPr lIns="0" tIns="0" rIns="0" bIns="0" rtlCol="0" anchor="t">
            <a:spAutoFit/>
          </a:bodyPr>
          <a:lstStyle/>
          <a:p>
            <a:pPr algn="just">
              <a:lnSpc>
                <a:spcPts val="4200"/>
              </a:lnSpc>
            </a:pPr>
            <a:r>
              <a:rPr lang="en-US" sz="3500">
                <a:solidFill>
                  <a:srgbClr val="213B55"/>
                </a:solidFill>
                <a:latin typeface="Roboto Condensed Bold"/>
              </a:rPr>
              <a:t>Chỉ ra và cho biết tác dụng của biện pháp tu từ điệp vần trong đoạn thơ dưới đây:</a:t>
            </a:r>
          </a:p>
        </p:txBody>
      </p:sp>
      <p:sp>
        <p:nvSpPr>
          <p:cNvPr id="8" name="TextBox 8"/>
          <p:cNvSpPr txBox="1"/>
          <p:nvPr/>
        </p:nvSpPr>
        <p:spPr>
          <a:xfrm>
            <a:off x="4795966" y="1752890"/>
            <a:ext cx="6560946" cy="2908935"/>
          </a:xfrm>
          <a:prstGeom prst="rect">
            <a:avLst/>
          </a:prstGeom>
        </p:spPr>
        <p:txBody>
          <a:bodyPr lIns="0" tIns="0" rIns="0" bIns="0" rtlCol="0" anchor="t">
            <a:spAutoFit/>
          </a:bodyPr>
          <a:lstStyle/>
          <a:p>
            <a:pPr algn="just">
              <a:lnSpc>
                <a:spcPts val="4620"/>
              </a:lnSpc>
            </a:pPr>
            <a:r>
              <a:rPr lang="en-US" sz="3500">
                <a:solidFill>
                  <a:srgbClr val="213B55"/>
                </a:solidFill>
                <a:latin typeface="Roboto Condensed Italics"/>
              </a:rPr>
              <a:t>Rơi hoa hết mưa còn rả rích,</a:t>
            </a:r>
          </a:p>
          <a:p>
            <a:pPr algn="just">
              <a:lnSpc>
                <a:spcPts val="4620"/>
              </a:lnSpc>
            </a:pPr>
            <a:r>
              <a:rPr lang="en-US" sz="3500">
                <a:solidFill>
                  <a:srgbClr val="213B55"/>
                </a:solidFill>
                <a:latin typeface="Roboto Condensed Italics"/>
              </a:rPr>
              <a:t>Càng mưa rơi càng tịch bóng dương</a:t>
            </a:r>
          </a:p>
          <a:p>
            <a:pPr algn="ctr">
              <a:lnSpc>
                <a:spcPts val="4620"/>
              </a:lnSpc>
            </a:pPr>
            <a:r>
              <a:rPr lang="en-US" sz="3500">
                <a:solidFill>
                  <a:srgbClr val="213B55"/>
                </a:solidFill>
                <a:latin typeface="Roboto Condensed Italics"/>
              </a:rPr>
              <a:t>Bóng dương với khách tha hương</a:t>
            </a:r>
          </a:p>
          <a:p>
            <a:pPr algn="ctr">
              <a:lnSpc>
                <a:spcPts val="4620"/>
              </a:lnSpc>
            </a:pPr>
            <a:r>
              <a:rPr lang="en-US" sz="3500">
                <a:solidFill>
                  <a:srgbClr val="213B55"/>
                </a:solidFill>
                <a:latin typeface="Roboto Condensed Italics"/>
              </a:rPr>
              <a:t>Mưa trong ý khách muôn hàng lệ rơi.</a:t>
            </a:r>
          </a:p>
          <a:p>
            <a:pPr algn="r">
              <a:lnSpc>
                <a:spcPts val="4620"/>
              </a:lnSpc>
            </a:pPr>
            <a:r>
              <a:rPr lang="en-US" sz="3500">
                <a:solidFill>
                  <a:srgbClr val="213B55"/>
                </a:solidFill>
                <a:latin typeface="Roboto Condensed"/>
              </a:rPr>
              <a:t>(Bích Khê, </a:t>
            </a:r>
            <a:r>
              <a:rPr lang="en-US" sz="3500">
                <a:solidFill>
                  <a:srgbClr val="213B55"/>
                </a:solidFill>
                <a:latin typeface="Roboto Condensed Italics"/>
              </a:rPr>
              <a:t>Tiếng đàn mưa)</a:t>
            </a:r>
          </a:p>
        </p:txBody>
      </p:sp>
      <p:grpSp>
        <p:nvGrpSpPr>
          <p:cNvPr id="9" name="Group 9"/>
          <p:cNvGrpSpPr/>
          <p:nvPr/>
        </p:nvGrpSpPr>
        <p:grpSpPr>
          <a:xfrm>
            <a:off x="1307093" y="5464838"/>
            <a:ext cx="4093075" cy="3793462"/>
            <a:chOff x="0" y="0"/>
            <a:chExt cx="1078012" cy="999101"/>
          </a:xfrm>
        </p:grpSpPr>
        <p:sp>
          <p:nvSpPr>
            <p:cNvPr id="10" name="Freeform 10"/>
            <p:cNvSpPr/>
            <p:nvPr/>
          </p:nvSpPr>
          <p:spPr>
            <a:xfrm>
              <a:off x="0" y="0"/>
              <a:ext cx="1078012" cy="999101"/>
            </a:xfrm>
            <a:custGeom>
              <a:avLst/>
              <a:gdLst/>
              <a:ahLst/>
              <a:cxnLst/>
              <a:rect l="l" t="t" r="r" b="b"/>
              <a:pathLst>
                <a:path w="1078012" h="999101">
                  <a:moveTo>
                    <a:pt x="874812" y="0"/>
                  </a:moveTo>
                  <a:cubicBezTo>
                    <a:pt x="987036" y="0"/>
                    <a:pt x="1078012" y="223656"/>
                    <a:pt x="1078012" y="499551"/>
                  </a:cubicBezTo>
                  <a:cubicBezTo>
                    <a:pt x="1078012" y="775445"/>
                    <a:pt x="987036" y="999101"/>
                    <a:pt x="874812" y="999101"/>
                  </a:cubicBezTo>
                  <a:lnTo>
                    <a:pt x="203200" y="999101"/>
                  </a:lnTo>
                  <a:cubicBezTo>
                    <a:pt x="90976" y="999101"/>
                    <a:pt x="0" y="775445"/>
                    <a:pt x="0" y="499551"/>
                  </a:cubicBezTo>
                  <a:cubicBezTo>
                    <a:pt x="0" y="223656"/>
                    <a:pt x="90976" y="0"/>
                    <a:pt x="203200" y="0"/>
                  </a:cubicBezTo>
                  <a:close/>
                </a:path>
              </a:pathLst>
            </a:custGeom>
            <a:solidFill>
              <a:srgbClr val="FFFFFF"/>
            </a:solidFill>
          </p:spPr>
          <p:txBody>
            <a:bodyPr/>
            <a:lstStyle/>
            <a:p>
              <a:endParaRPr lang="en-GB"/>
            </a:p>
          </p:txBody>
        </p:sp>
        <p:sp>
          <p:nvSpPr>
            <p:cNvPr id="11" name="TextBox 11"/>
            <p:cNvSpPr txBox="1"/>
            <p:nvPr/>
          </p:nvSpPr>
          <p:spPr>
            <a:xfrm>
              <a:off x="0" y="-47625"/>
              <a:ext cx="1078012" cy="104672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759692" y="4991100"/>
            <a:ext cx="11194440" cy="4267200"/>
            <a:chOff x="0" y="0"/>
            <a:chExt cx="2948330" cy="1123872"/>
          </a:xfrm>
        </p:grpSpPr>
        <p:sp>
          <p:nvSpPr>
            <p:cNvPr id="13" name="Freeform 13"/>
            <p:cNvSpPr/>
            <p:nvPr/>
          </p:nvSpPr>
          <p:spPr>
            <a:xfrm>
              <a:off x="0" y="0"/>
              <a:ext cx="2948330" cy="1123872"/>
            </a:xfrm>
            <a:custGeom>
              <a:avLst/>
              <a:gdLst/>
              <a:ahLst/>
              <a:cxnLst/>
              <a:rect l="l" t="t" r="r" b="b"/>
              <a:pathLst>
                <a:path w="2948330" h="1123872">
                  <a:moveTo>
                    <a:pt x="2745130" y="0"/>
                  </a:moveTo>
                  <a:cubicBezTo>
                    <a:pt x="2857354" y="0"/>
                    <a:pt x="2948330" y="251587"/>
                    <a:pt x="2948330" y="561936"/>
                  </a:cubicBezTo>
                  <a:cubicBezTo>
                    <a:pt x="2948330" y="872284"/>
                    <a:pt x="2857354" y="1123872"/>
                    <a:pt x="2745130" y="1123872"/>
                  </a:cubicBezTo>
                  <a:lnTo>
                    <a:pt x="203200" y="1123872"/>
                  </a:lnTo>
                  <a:cubicBezTo>
                    <a:pt x="90976" y="1123872"/>
                    <a:pt x="0" y="872284"/>
                    <a:pt x="0" y="561936"/>
                  </a:cubicBezTo>
                  <a:cubicBezTo>
                    <a:pt x="0" y="251587"/>
                    <a:pt x="90976" y="0"/>
                    <a:pt x="203200" y="0"/>
                  </a:cubicBezTo>
                  <a:close/>
                </a:path>
              </a:pathLst>
            </a:custGeom>
            <a:solidFill>
              <a:srgbClr val="FFFFFF"/>
            </a:solidFill>
          </p:spPr>
          <p:txBody>
            <a:bodyPr/>
            <a:lstStyle/>
            <a:p>
              <a:endParaRPr lang="en-GB"/>
            </a:p>
          </p:txBody>
        </p:sp>
        <p:sp>
          <p:nvSpPr>
            <p:cNvPr id="14" name="TextBox 14"/>
            <p:cNvSpPr txBox="1"/>
            <p:nvPr/>
          </p:nvSpPr>
          <p:spPr>
            <a:xfrm>
              <a:off x="0" y="-47625"/>
              <a:ext cx="2948330" cy="1171497"/>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574137" y="6402555"/>
            <a:ext cx="3492740" cy="1165860"/>
          </a:xfrm>
          <a:prstGeom prst="rect">
            <a:avLst/>
          </a:prstGeom>
        </p:spPr>
        <p:txBody>
          <a:bodyPr lIns="0" tIns="0" rIns="0" bIns="0" rtlCol="0" anchor="t">
            <a:spAutoFit/>
          </a:bodyPr>
          <a:lstStyle/>
          <a:p>
            <a:pPr algn="ctr">
              <a:lnSpc>
                <a:spcPts val="4620"/>
              </a:lnSpc>
            </a:pPr>
            <a:r>
              <a:rPr lang="en-US" sz="3500">
                <a:solidFill>
                  <a:srgbClr val="213B55"/>
                </a:solidFill>
                <a:latin typeface="Roboto Condensed Italics"/>
              </a:rPr>
              <a:t> Biện pháp điệp vần: </a:t>
            </a:r>
            <a:r>
              <a:rPr lang="en-US" sz="3500">
                <a:solidFill>
                  <a:srgbClr val="213B55"/>
                </a:solidFill>
                <a:latin typeface="Roboto Condensed Bold Italics"/>
              </a:rPr>
              <a:t>dương…hương</a:t>
            </a:r>
          </a:p>
        </p:txBody>
      </p:sp>
      <p:sp>
        <p:nvSpPr>
          <p:cNvPr id="16" name="TextBox 16"/>
          <p:cNvSpPr txBox="1"/>
          <p:nvPr/>
        </p:nvSpPr>
        <p:spPr>
          <a:xfrm>
            <a:off x="6410019" y="5168646"/>
            <a:ext cx="10318636" cy="3864483"/>
          </a:xfrm>
          <a:prstGeom prst="rect">
            <a:avLst/>
          </a:prstGeom>
        </p:spPr>
        <p:txBody>
          <a:bodyPr lIns="0" tIns="0" rIns="0" bIns="0" rtlCol="0" anchor="t">
            <a:spAutoFit/>
          </a:bodyPr>
          <a:lstStyle/>
          <a:p>
            <a:pPr algn="just">
              <a:lnSpc>
                <a:spcPts val="4356"/>
              </a:lnSpc>
            </a:pPr>
            <a:r>
              <a:rPr lang="en-US" sz="3300">
                <a:solidFill>
                  <a:srgbClr val="213B55"/>
                </a:solidFill>
                <a:latin typeface="Roboto Condensed"/>
              </a:rPr>
              <a:t>+ Tạo hiệp vần đẹp, dễ nhớ, dễ thuộc</a:t>
            </a:r>
          </a:p>
          <a:p>
            <a:pPr algn="just">
              <a:lnSpc>
                <a:spcPts val="4356"/>
              </a:lnSpc>
            </a:pPr>
            <a:r>
              <a:rPr lang="en-US" sz="3300">
                <a:solidFill>
                  <a:srgbClr val="213B55"/>
                </a:solidFill>
                <a:latin typeface="Roboto Condensed"/>
              </a:rPr>
              <a:t>+ Nhấn mạnh sự cô đơn dưới “bóng dương” đã làm tâm trạng sầu càng thêm sầu, buồn càng thêm buồn. Sự cô đơn như bao trùm, khiến nỗi nhớ về nơi chôn nhau cắt rốn càng thêm sâu đậm.</a:t>
            </a:r>
          </a:p>
          <a:p>
            <a:pPr algn="just">
              <a:lnSpc>
                <a:spcPts val="4356"/>
              </a:lnSpc>
            </a:pPr>
            <a:r>
              <a:rPr lang="en-US" sz="3300">
                <a:solidFill>
                  <a:srgbClr val="213B55"/>
                </a:solidFill>
                <a:latin typeface="Roboto Condensed"/>
              </a:rPr>
              <a:t>+ Nhân vật trữ tình hiện lên là con người nặng tình với quê hương, với nơi xưa chốn cũ.</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159650" y="-282250"/>
            <a:ext cx="18637800" cy="15152400"/>
          </a:xfrm>
          <a:custGeom>
            <a:avLst/>
            <a:gdLst/>
            <a:ahLst/>
            <a:cxnLst/>
            <a:rect l="l" t="t" r="r" b="b"/>
            <a:pathLst>
              <a:path w="18637800" h="15152400">
                <a:moveTo>
                  <a:pt x="0" y="0"/>
                </a:moveTo>
                <a:lnTo>
                  <a:pt x="18637800" y="0"/>
                </a:lnTo>
                <a:lnTo>
                  <a:pt x="18637800" y="15152400"/>
                </a:lnTo>
                <a:lnTo>
                  <a:pt x="0" y="15152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297391" y="4265930"/>
            <a:ext cx="12455836" cy="5718302"/>
          </a:xfrm>
          <a:custGeom>
            <a:avLst/>
            <a:gdLst/>
            <a:ahLst/>
            <a:cxnLst/>
            <a:rect l="l" t="t" r="r" b="b"/>
            <a:pathLst>
              <a:path w="12455836" h="5718302">
                <a:moveTo>
                  <a:pt x="0" y="0"/>
                </a:moveTo>
                <a:lnTo>
                  <a:pt x="12455836" y="0"/>
                </a:lnTo>
                <a:lnTo>
                  <a:pt x="12455836" y="5718302"/>
                </a:lnTo>
                <a:lnTo>
                  <a:pt x="0" y="5718302"/>
                </a:lnTo>
                <a:lnTo>
                  <a:pt x="0" y="0"/>
                </a:lnTo>
                <a:close/>
              </a:path>
            </a:pathLst>
          </a:custGeom>
          <a:blipFill>
            <a:blip r:embed="rId6"/>
            <a:stretch>
              <a:fillRect l="-1843" r="-9359"/>
            </a:stretch>
          </a:blipFill>
        </p:spPr>
        <p:txBody>
          <a:bodyPr/>
          <a:lstStyle/>
          <a:p>
            <a:endParaRPr lang="en-GB"/>
          </a:p>
        </p:txBody>
      </p:sp>
      <p:sp>
        <p:nvSpPr>
          <p:cNvPr id="5" name="Freeform 5"/>
          <p:cNvSpPr/>
          <p:nvPr/>
        </p:nvSpPr>
        <p:spPr>
          <a:xfrm rot="-5399998" flipH="1">
            <a:off x="-1815324" y="-2824320"/>
            <a:ext cx="10075346" cy="8645732"/>
          </a:xfrm>
          <a:custGeom>
            <a:avLst/>
            <a:gdLst/>
            <a:ahLst/>
            <a:cxnLst/>
            <a:rect l="l" t="t" r="r" b="b"/>
            <a:pathLst>
              <a:path w="10075346" h="8645732">
                <a:moveTo>
                  <a:pt x="10075346" y="0"/>
                </a:moveTo>
                <a:lnTo>
                  <a:pt x="0" y="0"/>
                </a:lnTo>
                <a:lnTo>
                  <a:pt x="0" y="8645732"/>
                </a:lnTo>
                <a:lnTo>
                  <a:pt x="10075346" y="8645732"/>
                </a:lnTo>
                <a:lnTo>
                  <a:pt x="10075346" y="0"/>
                </a:lnTo>
                <a:close/>
              </a:path>
            </a:pathLst>
          </a:custGeom>
          <a:blipFill>
            <a:blip r:embed="rId7"/>
            <a:stretch>
              <a:fillRect/>
            </a:stretch>
          </a:blipFill>
        </p:spPr>
        <p:txBody>
          <a:bodyPr/>
          <a:lstStyle/>
          <a:p>
            <a:endParaRPr lang="en-GB"/>
          </a:p>
        </p:txBody>
      </p:sp>
      <p:sp>
        <p:nvSpPr>
          <p:cNvPr id="6" name="Freeform 6"/>
          <p:cNvSpPr/>
          <p:nvPr/>
        </p:nvSpPr>
        <p:spPr>
          <a:xfrm>
            <a:off x="8310893" y="-68416"/>
            <a:ext cx="10167257" cy="2555245"/>
          </a:xfrm>
          <a:custGeom>
            <a:avLst/>
            <a:gdLst/>
            <a:ahLst/>
            <a:cxnLst/>
            <a:rect l="l" t="t" r="r" b="b"/>
            <a:pathLst>
              <a:path w="10167257" h="2555245">
                <a:moveTo>
                  <a:pt x="0" y="0"/>
                </a:moveTo>
                <a:lnTo>
                  <a:pt x="10167257" y="0"/>
                </a:lnTo>
                <a:lnTo>
                  <a:pt x="10167257" y="2555245"/>
                </a:lnTo>
                <a:lnTo>
                  <a:pt x="0" y="2555245"/>
                </a:lnTo>
                <a:lnTo>
                  <a:pt x="0" y="0"/>
                </a:lnTo>
                <a:close/>
              </a:path>
            </a:pathLst>
          </a:custGeom>
          <a:blipFill>
            <a:blip r:embed="rId8"/>
            <a:stretch>
              <a:fillRect l="-2379" t="-136789" r="-2379"/>
            </a:stretch>
          </a:blipFill>
        </p:spPr>
        <p:txBody>
          <a:bodyPr/>
          <a:lstStyle/>
          <a:p>
            <a:endParaRPr lang="en-GB"/>
          </a:p>
        </p:txBody>
      </p:sp>
      <p:sp>
        <p:nvSpPr>
          <p:cNvPr id="7" name="TextBox 7"/>
          <p:cNvSpPr txBox="1"/>
          <p:nvPr/>
        </p:nvSpPr>
        <p:spPr>
          <a:xfrm>
            <a:off x="8638932" y="320558"/>
            <a:ext cx="9152896" cy="914400"/>
          </a:xfrm>
          <a:prstGeom prst="rect">
            <a:avLst/>
          </a:prstGeom>
        </p:spPr>
        <p:txBody>
          <a:bodyPr lIns="0" tIns="0" rIns="0" bIns="0" rtlCol="0" anchor="t">
            <a:spAutoFit/>
          </a:bodyPr>
          <a:lstStyle/>
          <a:p>
            <a:pPr algn="ctr">
              <a:lnSpc>
                <a:spcPts val="7200"/>
              </a:lnSpc>
              <a:spcBef>
                <a:spcPct val="0"/>
              </a:spcBef>
            </a:pPr>
            <a:r>
              <a:rPr lang="en-US" sz="6000">
                <a:solidFill>
                  <a:srgbClr val="213B55"/>
                </a:solidFill>
                <a:latin typeface="Fraunces Bold"/>
              </a:rPr>
              <a:t>III. VIẾT NGẮN</a:t>
            </a:r>
          </a:p>
        </p:txBody>
      </p:sp>
      <p:sp>
        <p:nvSpPr>
          <p:cNvPr id="8" name="TextBox 8"/>
          <p:cNvSpPr txBox="1"/>
          <p:nvPr/>
        </p:nvSpPr>
        <p:spPr>
          <a:xfrm>
            <a:off x="1028700" y="4781550"/>
            <a:ext cx="7892738" cy="704850"/>
          </a:xfrm>
          <a:prstGeom prst="rect">
            <a:avLst/>
          </a:prstGeom>
        </p:spPr>
        <p:txBody>
          <a:bodyPr lIns="0" tIns="0" rIns="0" bIns="0" rtlCol="0" anchor="t">
            <a:spAutoFit/>
          </a:bodyPr>
          <a:lstStyle/>
          <a:p>
            <a:pPr algn="ctr">
              <a:lnSpc>
                <a:spcPts val="5400"/>
              </a:lnSpc>
              <a:spcBef>
                <a:spcPct val="0"/>
              </a:spcBef>
            </a:pPr>
            <a:r>
              <a:rPr lang="en-US" sz="4500">
                <a:solidFill>
                  <a:srgbClr val="213B55"/>
                </a:solidFill>
                <a:latin typeface="#9Slide07 SVNUT Triumph Press"/>
              </a:rPr>
              <a:t>Sưu tầm - Sáng tạo</a:t>
            </a:r>
          </a:p>
        </p:txBody>
      </p:sp>
      <p:pic>
        <p:nvPicPr>
          <p:cNvPr id="9" name="Picture 9"/>
          <p:cNvPicPr>
            <a:picLocks noChangeAspect="1"/>
          </p:cNvPicPr>
          <p:nvPr/>
        </p:nvPicPr>
        <p:blipFill>
          <a:blip r:embed="rId9"/>
          <a:srcRect/>
          <a:stretch>
            <a:fillRect/>
          </a:stretch>
        </p:blipFill>
        <p:spPr>
          <a:xfrm rot="-151484">
            <a:off x="12229030" y="5367098"/>
            <a:ext cx="6146671" cy="4786842"/>
          </a:xfrm>
          <a:prstGeom prst="rect">
            <a:avLst/>
          </a:prstGeom>
        </p:spPr>
      </p:pic>
      <p:sp>
        <p:nvSpPr>
          <p:cNvPr id="10" name="TextBox 10"/>
          <p:cNvSpPr txBox="1"/>
          <p:nvPr/>
        </p:nvSpPr>
        <p:spPr>
          <a:xfrm>
            <a:off x="1028700" y="5768340"/>
            <a:ext cx="9109305" cy="3489960"/>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13B55"/>
                </a:solidFill>
                <a:latin typeface="Roboto Condensed Italics"/>
              </a:rPr>
              <a:t>Sưu tầm và chia sẻ những ứng dụng của biện pháp điệp thanh / điệp vần trong đời sống.</a:t>
            </a:r>
          </a:p>
          <a:p>
            <a:pPr marL="755651" lvl="1" indent="-377825" algn="just">
              <a:lnSpc>
                <a:spcPts val="4620"/>
              </a:lnSpc>
              <a:buFont typeface="Arial"/>
              <a:buChar char="•"/>
            </a:pPr>
            <a:r>
              <a:rPr lang="en-US" sz="3500">
                <a:solidFill>
                  <a:srgbClr val="213B55"/>
                </a:solidFill>
                <a:latin typeface="Roboto Condensed Italics"/>
              </a:rPr>
              <a:t>Sáng tạo slogan trong học tập hoặc quảng cáo cho các nhãn hàng em yêu thích có sử dụng điệp thanh / điệp vần.</a:t>
            </a:r>
          </a:p>
          <a:p>
            <a:pPr algn="just">
              <a:lnSpc>
                <a:spcPts val="4620"/>
              </a:lnSpc>
            </a:pPr>
            <a:endParaRPr lang="en-US" sz="3500">
              <a:solidFill>
                <a:srgbClr val="213B55"/>
              </a:solidFill>
              <a:latin typeface="Roboto Condense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159650" y="-282250"/>
            <a:ext cx="18637800" cy="15152400"/>
          </a:xfrm>
          <a:custGeom>
            <a:avLst/>
            <a:gdLst/>
            <a:ahLst/>
            <a:cxnLst/>
            <a:rect l="l" t="t" r="r" b="b"/>
            <a:pathLst>
              <a:path w="18637800" h="15152400">
                <a:moveTo>
                  <a:pt x="0" y="0"/>
                </a:moveTo>
                <a:lnTo>
                  <a:pt x="18637800" y="0"/>
                </a:lnTo>
                <a:lnTo>
                  <a:pt x="18637800" y="15152400"/>
                </a:lnTo>
                <a:lnTo>
                  <a:pt x="0" y="15152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5399998" flipH="1">
            <a:off x="-1815324" y="-2824320"/>
            <a:ext cx="10075346" cy="8645732"/>
          </a:xfrm>
          <a:custGeom>
            <a:avLst/>
            <a:gdLst/>
            <a:ahLst/>
            <a:cxnLst/>
            <a:rect l="l" t="t" r="r" b="b"/>
            <a:pathLst>
              <a:path w="10075346" h="8645732">
                <a:moveTo>
                  <a:pt x="10075346" y="0"/>
                </a:moveTo>
                <a:lnTo>
                  <a:pt x="0" y="0"/>
                </a:lnTo>
                <a:lnTo>
                  <a:pt x="0" y="8645732"/>
                </a:lnTo>
                <a:lnTo>
                  <a:pt x="10075346" y="8645732"/>
                </a:lnTo>
                <a:lnTo>
                  <a:pt x="10075346" y="0"/>
                </a:lnTo>
                <a:close/>
              </a:path>
            </a:pathLst>
          </a:custGeom>
          <a:blipFill>
            <a:blip r:embed="rId6"/>
            <a:stretch>
              <a:fillRect/>
            </a:stretch>
          </a:blipFill>
        </p:spPr>
        <p:txBody>
          <a:bodyPr/>
          <a:lstStyle/>
          <a:p>
            <a:endParaRPr lang="en-GB"/>
          </a:p>
        </p:txBody>
      </p:sp>
      <p:sp>
        <p:nvSpPr>
          <p:cNvPr id="5" name="Freeform 5"/>
          <p:cNvSpPr/>
          <p:nvPr/>
        </p:nvSpPr>
        <p:spPr>
          <a:xfrm>
            <a:off x="8310893" y="-68416"/>
            <a:ext cx="10167257" cy="2555245"/>
          </a:xfrm>
          <a:custGeom>
            <a:avLst/>
            <a:gdLst/>
            <a:ahLst/>
            <a:cxnLst/>
            <a:rect l="l" t="t" r="r" b="b"/>
            <a:pathLst>
              <a:path w="10167257" h="2555245">
                <a:moveTo>
                  <a:pt x="0" y="0"/>
                </a:moveTo>
                <a:lnTo>
                  <a:pt x="10167257" y="0"/>
                </a:lnTo>
                <a:lnTo>
                  <a:pt x="10167257" y="2555245"/>
                </a:lnTo>
                <a:lnTo>
                  <a:pt x="0" y="2555245"/>
                </a:lnTo>
                <a:lnTo>
                  <a:pt x="0" y="0"/>
                </a:lnTo>
                <a:close/>
              </a:path>
            </a:pathLst>
          </a:custGeom>
          <a:blipFill>
            <a:blip r:embed="rId7"/>
            <a:stretch>
              <a:fillRect l="-2379" t="-136789" r="-2379"/>
            </a:stretch>
          </a:blipFill>
        </p:spPr>
        <p:txBody>
          <a:bodyPr/>
          <a:lstStyle/>
          <a:p>
            <a:endParaRPr lang="en-GB"/>
          </a:p>
        </p:txBody>
      </p:sp>
      <p:sp>
        <p:nvSpPr>
          <p:cNvPr id="6" name="Freeform 6"/>
          <p:cNvSpPr/>
          <p:nvPr/>
        </p:nvSpPr>
        <p:spPr>
          <a:xfrm>
            <a:off x="1713292" y="2197020"/>
            <a:ext cx="5831926" cy="3644954"/>
          </a:xfrm>
          <a:custGeom>
            <a:avLst/>
            <a:gdLst/>
            <a:ahLst/>
            <a:cxnLst/>
            <a:rect l="l" t="t" r="r" b="b"/>
            <a:pathLst>
              <a:path w="5831926" h="3644954">
                <a:moveTo>
                  <a:pt x="0" y="0"/>
                </a:moveTo>
                <a:lnTo>
                  <a:pt x="5831926" y="0"/>
                </a:lnTo>
                <a:lnTo>
                  <a:pt x="5831926" y="3644954"/>
                </a:lnTo>
                <a:lnTo>
                  <a:pt x="0" y="3644954"/>
                </a:lnTo>
                <a:lnTo>
                  <a:pt x="0" y="0"/>
                </a:lnTo>
                <a:close/>
              </a:path>
            </a:pathLst>
          </a:custGeom>
          <a:blipFill>
            <a:blip r:embed="rId8"/>
            <a:stretch>
              <a:fillRect/>
            </a:stretch>
          </a:blipFill>
        </p:spPr>
        <p:txBody>
          <a:bodyPr/>
          <a:lstStyle/>
          <a:p>
            <a:endParaRPr lang="en-GB"/>
          </a:p>
        </p:txBody>
      </p:sp>
      <p:sp>
        <p:nvSpPr>
          <p:cNvPr id="7" name="Freeform 7"/>
          <p:cNvSpPr/>
          <p:nvPr/>
        </p:nvSpPr>
        <p:spPr>
          <a:xfrm>
            <a:off x="1062920" y="6282607"/>
            <a:ext cx="7576011" cy="3582309"/>
          </a:xfrm>
          <a:custGeom>
            <a:avLst/>
            <a:gdLst/>
            <a:ahLst/>
            <a:cxnLst/>
            <a:rect l="l" t="t" r="r" b="b"/>
            <a:pathLst>
              <a:path w="7576011" h="3582309">
                <a:moveTo>
                  <a:pt x="0" y="0"/>
                </a:moveTo>
                <a:lnTo>
                  <a:pt x="7576012" y="0"/>
                </a:lnTo>
                <a:lnTo>
                  <a:pt x="7576012" y="3582308"/>
                </a:lnTo>
                <a:lnTo>
                  <a:pt x="0" y="3582308"/>
                </a:lnTo>
                <a:lnTo>
                  <a:pt x="0" y="0"/>
                </a:lnTo>
                <a:close/>
              </a:path>
            </a:pathLst>
          </a:custGeom>
          <a:blipFill>
            <a:blip r:embed="rId9"/>
            <a:stretch>
              <a:fillRect l="-2278" r="-35137" b="-19975"/>
            </a:stretch>
          </a:blipFill>
        </p:spPr>
        <p:txBody>
          <a:bodyPr/>
          <a:lstStyle/>
          <a:p>
            <a:endParaRPr lang="en-GB"/>
          </a:p>
        </p:txBody>
      </p:sp>
      <p:grpSp>
        <p:nvGrpSpPr>
          <p:cNvPr id="8" name="Group 8"/>
          <p:cNvGrpSpPr/>
          <p:nvPr/>
        </p:nvGrpSpPr>
        <p:grpSpPr>
          <a:xfrm>
            <a:off x="10592195" y="1498546"/>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txBody>
            <a:bodyPr/>
            <a:lstStyle/>
            <a:p>
              <a:endParaRPr lang="en-GB"/>
            </a:p>
          </p:txBody>
        </p:sp>
      </p:grpSp>
      <p:sp>
        <p:nvSpPr>
          <p:cNvPr id="10" name="TextBox 10"/>
          <p:cNvSpPr txBox="1"/>
          <p:nvPr/>
        </p:nvSpPr>
        <p:spPr>
          <a:xfrm>
            <a:off x="8638932" y="320558"/>
            <a:ext cx="9152896" cy="914356"/>
          </a:xfrm>
          <a:prstGeom prst="rect">
            <a:avLst/>
          </a:prstGeom>
        </p:spPr>
        <p:txBody>
          <a:bodyPr lIns="0" tIns="0" rIns="0" bIns="0" rtlCol="0" anchor="t">
            <a:spAutoFit/>
          </a:bodyPr>
          <a:lstStyle/>
          <a:p>
            <a:pPr algn="ctr">
              <a:lnSpc>
                <a:spcPts val="7200"/>
              </a:lnSpc>
              <a:spcBef>
                <a:spcPct val="0"/>
              </a:spcBef>
            </a:pPr>
            <a:r>
              <a:rPr lang="en-US" sz="6000">
                <a:solidFill>
                  <a:srgbClr val="213B55"/>
                </a:solidFill>
                <a:latin typeface="Fraunces Bold"/>
              </a:rPr>
              <a:t>Sưu tầm</a:t>
            </a:r>
          </a:p>
        </p:txBody>
      </p:sp>
      <p:sp>
        <p:nvSpPr>
          <p:cNvPr id="11" name="TextBox 11"/>
          <p:cNvSpPr txBox="1"/>
          <p:nvPr/>
        </p:nvSpPr>
        <p:spPr>
          <a:xfrm>
            <a:off x="2257374" y="6768664"/>
            <a:ext cx="5187103" cy="2908715"/>
          </a:xfrm>
          <a:prstGeom prst="rect">
            <a:avLst/>
          </a:prstGeom>
        </p:spPr>
        <p:txBody>
          <a:bodyPr lIns="0" tIns="0" rIns="0" bIns="0" rtlCol="0" anchor="t">
            <a:spAutoFit/>
          </a:bodyPr>
          <a:lstStyle/>
          <a:p>
            <a:pPr algn="ctr">
              <a:lnSpc>
                <a:spcPts val="4620"/>
              </a:lnSpc>
            </a:pPr>
            <a:r>
              <a:rPr lang="en-US" sz="3500">
                <a:solidFill>
                  <a:srgbClr val="213B55"/>
                </a:solidFill>
                <a:latin typeface="Roboto Condensed Bold Italics"/>
              </a:rPr>
              <a:t>MÌ CUNG ĐÌNH</a:t>
            </a:r>
          </a:p>
          <a:p>
            <a:pPr algn="just">
              <a:lnSpc>
                <a:spcPts val="4620"/>
              </a:lnSpc>
            </a:pPr>
            <a:r>
              <a:rPr lang="en-US" sz="3500">
                <a:solidFill>
                  <a:srgbClr val="213B55"/>
                </a:solidFill>
                <a:latin typeface="Roboto Condensed"/>
              </a:rPr>
              <a:t>Sợi khoai tây không nóng</a:t>
            </a:r>
          </a:p>
          <a:p>
            <a:pPr algn="just">
              <a:lnSpc>
                <a:spcPts val="4620"/>
              </a:lnSpc>
            </a:pPr>
            <a:r>
              <a:rPr lang="en-US" sz="3500">
                <a:solidFill>
                  <a:srgbClr val="213B55"/>
                </a:solidFill>
                <a:latin typeface="Roboto Condensed"/>
              </a:rPr>
              <a:t>Xốt từ thịt ngon </a:t>
            </a:r>
            <a:r>
              <a:rPr lang="en-US" sz="3500">
                <a:solidFill>
                  <a:srgbClr val="213B55"/>
                </a:solidFill>
                <a:latin typeface="Roboto Condensed Bold"/>
              </a:rPr>
              <a:t>ngon</a:t>
            </a:r>
          </a:p>
          <a:p>
            <a:pPr algn="just">
              <a:lnSpc>
                <a:spcPts val="4620"/>
              </a:lnSpc>
            </a:pPr>
            <a:r>
              <a:rPr lang="en-US" sz="3500">
                <a:solidFill>
                  <a:srgbClr val="213B55"/>
                </a:solidFill>
                <a:latin typeface="Roboto Condensed"/>
              </a:rPr>
              <a:t>Thêm gia vị vừa </a:t>
            </a:r>
            <a:r>
              <a:rPr lang="en-US" sz="3500">
                <a:solidFill>
                  <a:srgbClr val="213B55"/>
                </a:solidFill>
                <a:latin typeface="Roboto Condensed Bold"/>
              </a:rPr>
              <a:t>tròn</a:t>
            </a:r>
          </a:p>
          <a:p>
            <a:pPr algn="just">
              <a:lnSpc>
                <a:spcPts val="4620"/>
              </a:lnSpc>
            </a:pPr>
            <a:r>
              <a:rPr lang="en-US" sz="3500">
                <a:solidFill>
                  <a:srgbClr val="213B55"/>
                </a:solidFill>
                <a:latin typeface="Roboto Condensed"/>
              </a:rPr>
              <a:t>Mì Cung Đình </a:t>
            </a:r>
            <a:r>
              <a:rPr lang="en-US" sz="3500">
                <a:solidFill>
                  <a:srgbClr val="213B55"/>
                </a:solidFill>
                <a:latin typeface="Roboto Condensed Bold"/>
              </a:rPr>
              <a:t>ngon</a:t>
            </a:r>
            <a:r>
              <a:rPr lang="en-US" sz="3500">
                <a:solidFill>
                  <a:srgbClr val="213B55"/>
                </a:solidFill>
                <a:latin typeface="Roboto Condensed"/>
              </a:rPr>
              <a:t> tuyệt!</a:t>
            </a:r>
          </a:p>
        </p:txBody>
      </p:sp>
      <p:sp>
        <p:nvSpPr>
          <p:cNvPr id="12" name="Freeform 12"/>
          <p:cNvSpPr/>
          <p:nvPr/>
        </p:nvSpPr>
        <p:spPr>
          <a:xfrm>
            <a:off x="9159250" y="6282607"/>
            <a:ext cx="7576011" cy="3582309"/>
          </a:xfrm>
          <a:custGeom>
            <a:avLst/>
            <a:gdLst/>
            <a:ahLst/>
            <a:cxnLst/>
            <a:rect l="l" t="t" r="r" b="b"/>
            <a:pathLst>
              <a:path w="7576011" h="3582309">
                <a:moveTo>
                  <a:pt x="0" y="0"/>
                </a:moveTo>
                <a:lnTo>
                  <a:pt x="7576011" y="0"/>
                </a:lnTo>
                <a:lnTo>
                  <a:pt x="7576011" y="3582308"/>
                </a:lnTo>
                <a:lnTo>
                  <a:pt x="0" y="3582308"/>
                </a:lnTo>
                <a:lnTo>
                  <a:pt x="0" y="0"/>
                </a:lnTo>
                <a:close/>
              </a:path>
            </a:pathLst>
          </a:custGeom>
          <a:blipFill>
            <a:blip r:embed="rId9"/>
            <a:stretch>
              <a:fillRect l="-2278" r="-35137" b="-19975"/>
            </a:stretch>
          </a:blipFill>
        </p:spPr>
        <p:txBody>
          <a:bodyPr/>
          <a:lstStyle/>
          <a:p>
            <a:endParaRPr lang="en-GB"/>
          </a:p>
        </p:txBody>
      </p:sp>
      <p:sp>
        <p:nvSpPr>
          <p:cNvPr id="13" name="TextBox 13"/>
          <p:cNvSpPr txBox="1"/>
          <p:nvPr/>
        </p:nvSpPr>
        <p:spPr>
          <a:xfrm>
            <a:off x="10651462" y="7236800"/>
            <a:ext cx="5187103" cy="1165772"/>
          </a:xfrm>
          <a:prstGeom prst="rect">
            <a:avLst/>
          </a:prstGeom>
        </p:spPr>
        <p:txBody>
          <a:bodyPr lIns="0" tIns="0" rIns="0" bIns="0" rtlCol="0" anchor="t">
            <a:spAutoFit/>
          </a:bodyPr>
          <a:lstStyle/>
          <a:p>
            <a:pPr algn="ctr">
              <a:lnSpc>
                <a:spcPts val="4620"/>
              </a:lnSpc>
            </a:pPr>
            <a:r>
              <a:rPr lang="en-US" sz="3500">
                <a:solidFill>
                  <a:srgbClr val="213B55"/>
                </a:solidFill>
                <a:latin typeface="Roboto Condensed Italics"/>
              </a:rPr>
              <a:t>Chén đĩa sạch </a:t>
            </a:r>
            <a:r>
              <a:rPr lang="en-US" sz="3500">
                <a:solidFill>
                  <a:srgbClr val="213B55"/>
                </a:solidFill>
                <a:latin typeface="Roboto Condensed Bold Italics"/>
              </a:rPr>
              <a:t>bóng</a:t>
            </a:r>
          </a:p>
          <a:p>
            <a:pPr algn="ctr">
              <a:lnSpc>
                <a:spcPts val="4620"/>
              </a:lnSpc>
            </a:pPr>
            <a:r>
              <a:rPr lang="en-US" sz="3500">
                <a:solidFill>
                  <a:srgbClr val="213B55"/>
                </a:solidFill>
                <a:latin typeface="Roboto Condensed Bold Italics"/>
              </a:rPr>
              <a:t>Đong</a:t>
            </a:r>
            <a:r>
              <a:rPr lang="en-US" sz="3500">
                <a:solidFill>
                  <a:srgbClr val="213B55"/>
                </a:solidFill>
                <a:latin typeface="Roboto Condensed Italics"/>
              </a:rPr>
              <a:t> đầy may mắn!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a:off x="613200" y="407670"/>
            <a:ext cx="17076402" cy="9982200"/>
          </a:xfrm>
          <a:custGeom>
            <a:avLst/>
            <a:gdLst/>
            <a:ahLst/>
            <a:cxnLst/>
            <a:rect l="l" t="t" r="r" b="b"/>
            <a:pathLst>
              <a:path w="17076402" h="9982200">
                <a:moveTo>
                  <a:pt x="0" y="0"/>
                </a:moveTo>
                <a:lnTo>
                  <a:pt x="17076402" y="0"/>
                </a:lnTo>
                <a:lnTo>
                  <a:pt x="17076402" y="9982200"/>
                </a:lnTo>
                <a:lnTo>
                  <a:pt x="0" y="9982200"/>
                </a:lnTo>
                <a:lnTo>
                  <a:pt x="0" y="0"/>
                </a:lnTo>
                <a:close/>
              </a:path>
            </a:pathLst>
          </a:custGeom>
          <a:blipFill>
            <a:blip r:embed="rId5"/>
            <a:stretch>
              <a:fillRect t="-6499" b="-6499"/>
            </a:stretch>
          </a:blipFill>
        </p:spPr>
        <p:txBody>
          <a:bodyPr/>
          <a:lstStyle/>
          <a:p>
            <a:endParaRPr lang="en-GB"/>
          </a:p>
        </p:txBody>
      </p:sp>
      <p:sp>
        <p:nvSpPr>
          <p:cNvPr id="3" name="Freeform 3"/>
          <p:cNvSpPr/>
          <p:nvPr/>
        </p:nvSpPr>
        <p:spPr>
          <a:xfrm rot="-2700000" flipH="1">
            <a:off x="12005576" y="-2882626"/>
            <a:ext cx="7875646" cy="6758146"/>
          </a:xfrm>
          <a:custGeom>
            <a:avLst/>
            <a:gdLst/>
            <a:ahLst/>
            <a:cxnLst/>
            <a:rect l="l" t="t" r="r" b="b"/>
            <a:pathLst>
              <a:path w="7875646" h="6758146">
                <a:moveTo>
                  <a:pt x="7875646" y="0"/>
                </a:moveTo>
                <a:lnTo>
                  <a:pt x="0" y="0"/>
                </a:lnTo>
                <a:lnTo>
                  <a:pt x="0" y="6758146"/>
                </a:lnTo>
                <a:lnTo>
                  <a:pt x="7875646" y="6758146"/>
                </a:lnTo>
                <a:lnTo>
                  <a:pt x="7875646" y="0"/>
                </a:lnTo>
                <a:close/>
              </a:path>
            </a:pathLst>
          </a:custGeom>
          <a:blipFill>
            <a:blip r:embed="rId6"/>
            <a:stretch>
              <a:fillRect/>
            </a:stretch>
          </a:blipFill>
        </p:spPr>
        <p:txBody>
          <a:bodyPr/>
          <a:lstStyle/>
          <a:p>
            <a:endParaRPr lang="en-GB"/>
          </a:p>
        </p:txBody>
      </p:sp>
      <p:sp>
        <p:nvSpPr>
          <p:cNvPr id="4" name="Freeform 4"/>
          <p:cNvSpPr/>
          <p:nvPr/>
        </p:nvSpPr>
        <p:spPr>
          <a:xfrm rot="5399998" flipH="1">
            <a:off x="-2986600" y="8072650"/>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7"/>
            <a:stretch>
              <a:fillRect/>
            </a:stretch>
          </a:blipFill>
        </p:spPr>
        <p:txBody>
          <a:bodyPr/>
          <a:lstStyle/>
          <a:p>
            <a:endParaRPr lang="en-GB"/>
          </a:p>
        </p:txBody>
      </p:sp>
      <p:grpSp>
        <p:nvGrpSpPr>
          <p:cNvPr id="5" name="Group 5"/>
          <p:cNvGrpSpPr/>
          <p:nvPr/>
        </p:nvGrpSpPr>
        <p:grpSpPr>
          <a:xfrm>
            <a:off x="1449728" y="2375757"/>
            <a:ext cx="13282997" cy="1571403"/>
            <a:chOff x="0" y="0"/>
            <a:chExt cx="1906777" cy="225575"/>
          </a:xfrm>
        </p:grpSpPr>
        <p:sp>
          <p:nvSpPr>
            <p:cNvPr id="6" name="Freeform 6"/>
            <p:cNvSpPr/>
            <p:nvPr/>
          </p:nvSpPr>
          <p:spPr>
            <a:xfrm>
              <a:off x="0" y="0"/>
              <a:ext cx="1906699" cy="225549"/>
            </a:xfrm>
            <a:custGeom>
              <a:avLst/>
              <a:gdLst/>
              <a:ahLst/>
              <a:cxnLst/>
              <a:rect l="l" t="t" r="r" b="b"/>
              <a:pathLst>
                <a:path w="1906699" h="225549">
                  <a:moveTo>
                    <a:pt x="0" y="0"/>
                  </a:moveTo>
                  <a:lnTo>
                    <a:pt x="312822" y="112948"/>
                  </a:lnTo>
                  <a:lnTo>
                    <a:pt x="0" y="225549"/>
                  </a:lnTo>
                  <a:lnTo>
                    <a:pt x="1593878" y="225549"/>
                  </a:lnTo>
                  <a:lnTo>
                    <a:pt x="1906699" y="112948"/>
                  </a:lnTo>
                  <a:lnTo>
                    <a:pt x="1593878" y="0"/>
                  </a:lnTo>
                  <a:close/>
                </a:path>
              </a:pathLst>
            </a:custGeom>
            <a:solidFill>
              <a:srgbClr val="B6D2D3">
                <a:alpha val="63922"/>
              </a:srgbClr>
            </a:solidFill>
          </p:spPr>
          <p:txBody>
            <a:bodyPr/>
            <a:lstStyle/>
            <a:p>
              <a:endParaRPr lang="en-GB"/>
            </a:p>
          </p:txBody>
        </p:sp>
      </p:grpSp>
      <p:sp>
        <p:nvSpPr>
          <p:cNvPr id="7" name="Freeform 7"/>
          <p:cNvSpPr/>
          <p:nvPr/>
        </p:nvSpPr>
        <p:spPr>
          <a:xfrm>
            <a:off x="12717538" y="5143500"/>
            <a:ext cx="5339024" cy="5125463"/>
          </a:xfrm>
          <a:custGeom>
            <a:avLst/>
            <a:gdLst/>
            <a:ahLst/>
            <a:cxnLst/>
            <a:rect l="l" t="t" r="r" b="b"/>
            <a:pathLst>
              <a:path w="5339024" h="5125463">
                <a:moveTo>
                  <a:pt x="0" y="0"/>
                </a:moveTo>
                <a:lnTo>
                  <a:pt x="5339024" y="0"/>
                </a:lnTo>
                <a:lnTo>
                  <a:pt x="5339024" y="5125463"/>
                </a:lnTo>
                <a:lnTo>
                  <a:pt x="0" y="5125463"/>
                </a:lnTo>
                <a:lnTo>
                  <a:pt x="0" y="0"/>
                </a:lnTo>
                <a:close/>
              </a:path>
            </a:pathLst>
          </a:custGeom>
          <a:blipFill>
            <a:blip r:embed="rId8"/>
            <a:stretch>
              <a:fillRect/>
            </a:stretch>
          </a:blipFill>
        </p:spPr>
        <p:txBody>
          <a:bodyPr/>
          <a:lstStyle/>
          <a:p>
            <a:endParaRPr lang="en-GB"/>
          </a:p>
        </p:txBody>
      </p:sp>
      <p:sp>
        <p:nvSpPr>
          <p:cNvPr id="8" name="TextBox 8"/>
          <p:cNvSpPr txBox="1"/>
          <p:nvPr/>
        </p:nvSpPr>
        <p:spPr>
          <a:xfrm>
            <a:off x="1449728" y="719672"/>
            <a:ext cx="9047991" cy="1371600"/>
          </a:xfrm>
          <a:prstGeom prst="rect">
            <a:avLst/>
          </a:prstGeom>
        </p:spPr>
        <p:txBody>
          <a:bodyPr lIns="0" tIns="0" rIns="0" bIns="0" rtlCol="0" anchor="t">
            <a:spAutoFit/>
          </a:bodyPr>
          <a:lstStyle/>
          <a:p>
            <a:pPr algn="ctr">
              <a:lnSpc>
                <a:spcPts val="10800"/>
              </a:lnSpc>
              <a:spcBef>
                <a:spcPct val="0"/>
              </a:spcBef>
            </a:pPr>
            <a:r>
              <a:rPr lang="en-US" sz="9000">
                <a:solidFill>
                  <a:srgbClr val="213B55"/>
                </a:solidFill>
                <a:latin typeface="Fraunces Bold"/>
              </a:rPr>
              <a:t>KHỞI ĐỘNG</a:t>
            </a:r>
          </a:p>
        </p:txBody>
      </p:sp>
      <p:sp>
        <p:nvSpPr>
          <p:cNvPr id="9" name="TextBox 9"/>
          <p:cNvSpPr txBox="1"/>
          <p:nvPr/>
        </p:nvSpPr>
        <p:spPr>
          <a:xfrm>
            <a:off x="2426452" y="5293995"/>
            <a:ext cx="11587640" cy="3419403"/>
          </a:xfrm>
          <a:prstGeom prst="rect">
            <a:avLst/>
          </a:prstGeom>
        </p:spPr>
        <p:txBody>
          <a:bodyPr lIns="0" tIns="0" rIns="0" bIns="0" rtlCol="0" anchor="t">
            <a:spAutoFit/>
          </a:bodyPr>
          <a:lstStyle/>
          <a:p>
            <a:pPr algn="just">
              <a:lnSpc>
                <a:spcPts val="6585"/>
              </a:lnSpc>
            </a:pPr>
            <a:r>
              <a:rPr lang="en-US" sz="5487">
                <a:solidFill>
                  <a:srgbClr val="213B55"/>
                </a:solidFill>
                <a:latin typeface="#9Slide05 Fourth Medium"/>
              </a:rPr>
              <a:t>Câu 2: </a:t>
            </a:r>
          </a:p>
          <a:p>
            <a:pPr algn="ctr">
              <a:lnSpc>
                <a:spcPts val="6585"/>
              </a:lnSpc>
            </a:pPr>
            <a:r>
              <a:rPr lang="en-US" sz="5487">
                <a:solidFill>
                  <a:srgbClr val="213B55"/>
                </a:solidFill>
                <a:latin typeface="#9Slide05 Fourth Medium"/>
              </a:rPr>
              <a:t>Dưới trăng quyên đã gọi hè </a:t>
            </a:r>
          </a:p>
          <a:p>
            <a:pPr algn="ctr">
              <a:lnSpc>
                <a:spcPts val="6585"/>
              </a:lnSpc>
            </a:pPr>
            <a:r>
              <a:rPr lang="en-US" sz="5487">
                <a:solidFill>
                  <a:srgbClr val="213B55"/>
                </a:solidFill>
                <a:latin typeface="#9Slide05 Fourth Medium"/>
              </a:rPr>
              <a:t>Đầu tường    lửa   lựu lập lòe đơm bông.</a:t>
            </a:r>
          </a:p>
          <a:p>
            <a:pPr algn="just">
              <a:lnSpc>
                <a:spcPts val="6585"/>
              </a:lnSpc>
              <a:spcBef>
                <a:spcPct val="0"/>
              </a:spcBef>
            </a:pPr>
            <a:endParaRPr lang="en-US" sz="5487">
              <a:solidFill>
                <a:srgbClr val="213B55"/>
              </a:solidFill>
              <a:latin typeface="#9Slide05 Fourth Medium"/>
            </a:endParaRPr>
          </a:p>
        </p:txBody>
      </p:sp>
      <p:grpSp>
        <p:nvGrpSpPr>
          <p:cNvPr id="10" name="Group 10"/>
          <p:cNvGrpSpPr/>
          <p:nvPr/>
        </p:nvGrpSpPr>
        <p:grpSpPr>
          <a:xfrm>
            <a:off x="5753085" y="7029868"/>
            <a:ext cx="1967310" cy="910662"/>
            <a:chOff x="0" y="0"/>
            <a:chExt cx="643622" cy="297931"/>
          </a:xfrm>
        </p:grpSpPr>
        <p:sp>
          <p:nvSpPr>
            <p:cNvPr id="11" name="Freeform 11"/>
            <p:cNvSpPr/>
            <p:nvPr/>
          </p:nvSpPr>
          <p:spPr>
            <a:xfrm>
              <a:off x="0" y="0"/>
              <a:ext cx="643622" cy="297931"/>
            </a:xfrm>
            <a:custGeom>
              <a:avLst/>
              <a:gdLst/>
              <a:ahLst/>
              <a:cxnLst/>
              <a:rect l="l" t="t" r="r" b="b"/>
              <a:pathLst>
                <a:path w="643622" h="297931">
                  <a:moveTo>
                    <a:pt x="440422" y="0"/>
                  </a:moveTo>
                  <a:cubicBezTo>
                    <a:pt x="552646" y="0"/>
                    <a:pt x="643622" y="66694"/>
                    <a:pt x="643622" y="148965"/>
                  </a:cubicBezTo>
                  <a:cubicBezTo>
                    <a:pt x="643622" y="231237"/>
                    <a:pt x="552646" y="297931"/>
                    <a:pt x="440422" y="297931"/>
                  </a:cubicBezTo>
                  <a:lnTo>
                    <a:pt x="203200" y="297931"/>
                  </a:lnTo>
                  <a:cubicBezTo>
                    <a:pt x="90976" y="297931"/>
                    <a:pt x="0" y="231237"/>
                    <a:pt x="0" y="148965"/>
                  </a:cubicBezTo>
                  <a:cubicBezTo>
                    <a:pt x="0" y="66694"/>
                    <a:pt x="90976" y="0"/>
                    <a:pt x="203200" y="0"/>
                  </a:cubicBezTo>
                  <a:close/>
                </a:path>
              </a:pathLst>
            </a:custGeom>
            <a:solidFill>
              <a:srgbClr val="FDEE2C"/>
            </a:solidFill>
          </p:spPr>
          <p:txBody>
            <a:bodyPr/>
            <a:lstStyle/>
            <a:p>
              <a:endParaRPr lang="en-GB"/>
            </a:p>
          </p:txBody>
        </p:sp>
        <p:sp>
          <p:nvSpPr>
            <p:cNvPr id="12" name="TextBox 12"/>
            <p:cNvSpPr txBox="1"/>
            <p:nvPr/>
          </p:nvSpPr>
          <p:spPr>
            <a:xfrm>
              <a:off x="0" y="-47625"/>
              <a:ext cx="643622" cy="34555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746379" y="2718508"/>
            <a:ext cx="8971159" cy="1228653"/>
          </a:xfrm>
          <a:prstGeom prst="rect">
            <a:avLst/>
          </a:prstGeom>
        </p:spPr>
        <p:txBody>
          <a:bodyPr lIns="0" tIns="0" rIns="0" bIns="0" rtlCol="0" anchor="t">
            <a:spAutoFit/>
          </a:bodyPr>
          <a:lstStyle/>
          <a:p>
            <a:pPr algn="ctr">
              <a:lnSpc>
                <a:spcPts val="9600"/>
              </a:lnSpc>
              <a:spcBef>
                <a:spcPct val="0"/>
              </a:spcBef>
            </a:pPr>
            <a:r>
              <a:rPr lang="en-US" sz="8000">
                <a:solidFill>
                  <a:srgbClr val="9B6F65"/>
                </a:solidFill>
                <a:latin typeface="#9Slide07 SVNUT Triumph Press"/>
              </a:rPr>
              <a:t>Thi sĩ tài ba</a:t>
            </a:r>
          </a:p>
        </p:txBody>
      </p:sp>
      <p:sp>
        <p:nvSpPr>
          <p:cNvPr id="14" name="TextBox 14"/>
          <p:cNvSpPr txBox="1"/>
          <p:nvPr/>
        </p:nvSpPr>
        <p:spPr>
          <a:xfrm>
            <a:off x="2736720" y="4305318"/>
            <a:ext cx="11676979" cy="838182"/>
          </a:xfrm>
          <a:prstGeom prst="rect">
            <a:avLst/>
          </a:prstGeom>
        </p:spPr>
        <p:txBody>
          <a:bodyPr lIns="0" tIns="0" rIns="0" bIns="0" rtlCol="0" anchor="t">
            <a:spAutoFit/>
          </a:bodyPr>
          <a:lstStyle/>
          <a:p>
            <a:pPr algn="ctr">
              <a:lnSpc>
                <a:spcPts val="6585"/>
              </a:lnSpc>
              <a:spcBef>
                <a:spcPct val="0"/>
              </a:spcBef>
            </a:pPr>
            <a:r>
              <a:rPr lang="en-US" sz="5487">
                <a:solidFill>
                  <a:srgbClr val="213B55"/>
                </a:solidFill>
                <a:latin typeface="Roboto Condensed Bold"/>
              </a:rPr>
              <a:t>Điền từ còn thiếu vào những câu thơ sau:</a:t>
            </a:r>
          </a:p>
        </p:txBody>
      </p:sp>
      <p:pic>
        <p:nvPicPr>
          <p:cNvPr id="15" name="10 Seconds Timer with Music">
            <a:hlinkClick r:id="" action="ppaction://media"/>
            <a:extLst>
              <a:ext uri="{FF2B5EF4-FFF2-40B4-BE49-F238E27FC236}">
                <a16:creationId xmlns:a16="http://schemas.microsoft.com/office/drawing/2014/main" id="{68DC86DA-7C36-EDC7-A99F-C528C992FF1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495800" y="8115300"/>
            <a:ext cx="2573867" cy="1447800"/>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10"/>
                                        </p:tgtEl>
                                      </p:cBhvr>
                                    </p:animEffect>
                                    <p:anim calcmode="lin" valueType="num">
                                      <p:cBhvr>
                                        <p:cTn id="11"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18" dur="26">
                                          <p:stCondLst>
                                            <p:cond delay="620"/>
                                          </p:stCondLst>
                                        </p:cTn>
                                        <p:tgtEl>
                                          <p:spTgt spid="10"/>
                                        </p:tgtEl>
                                      </p:cBhvr>
                                      <p:to x="100000" y="60000"/>
                                    </p:animScale>
                                    <p:animScale>
                                      <p:cBhvr>
                                        <p:cTn id="19" dur="166" decel="50000">
                                          <p:stCondLst>
                                            <p:cond delay="64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set>
                                      <p:cBhvr>
                                        <p:cTn id="26"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5"/>
                                        </p:tgtEl>
                                      </p:cBhvr>
                                    </p:cmd>
                                  </p:childTnLst>
                                </p:cTn>
                              </p:par>
                            </p:childTnLst>
                          </p:cTn>
                        </p:par>
                      </p:childTnLst>
                    </p:cTn>
                  </p:par>
                </p:childTnLst>
              </p:cTn>
              <p:nextCondLst>
                <p:cond evt="onClick" delay="0">
                  <p:tgtEl>
                    <p:spTgt spid="15"/>
                  </p:tgtEl>
                </p:cond>
              </p:nextCondLst>
            </p:seq>
            <p:video>
              <p:cMediaNode vol="80000">
                <p:cTn id="32" fill="hold" display="0">
                  <p:stCondLst>
                    <p:cond delay="indefinite"/>
                  </p:stCondLst>
                </p:cTn>
                <p:tgtEl>
                  <p:spTgt spid="1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159650" y="-282250"/>
            <a:ext cx="18637800" cy="15152400"/>
          </a:xfrm>
          <a:custGeom>
            <a:avLst/>
            <a:gdLst/>
            <a:ahLst/>
            <a:cxnLst/>
            <a:rect l="l" t="t" r="r" b="b"/>
            <a:pathLst>
              <a:path w="18637800" h="15152400">
                <a:moveTo>
                  <a:pt x="0" y="0"/>
                </a:moveTo>
                <a:lnTo>
                  <a:pt x="18637800" y="0"/>
                </a:lnTo>
                <a:lnTo>
                  <a:pt x="18637800" y="15152400"/>
                </a:lnTo>
                <a:lnTo>
                  <a:pt x="0" y="15152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297391" y="4265930"/>
            <a:ext cx="13967207" cy="5718302"/>
          </a:xfrm>
          <a:custGeom>
            <a:avLst/>
            <a:gdLst/>
            <a:ahLst/>
            <a:cxnLst/>
            <a:rect l="l" t="t" r="r" b="b"/>
            <a:pathLst>
              <a:path w="13967207" h="5718302">
                <a:moveTo>
                  <a:pt x="0" y="0"/>
                </a:moveTo>
                <a:lnTo>
                  <a:pt x="13967208" y="0"/>
                </a:lnTo>
                <a:lnTo>
                  <a:pt x="13967208" y="5718302"/>
                </a:lnTo>
                <a:lnTo>
                  <a:pt x="0" y="5718302"/>
                </a:lnTo>
                <a:lnTo>
                  <a:pt x="0" y="0"/>
                </a:lnTo>
                <a:close/>
              </a:path>
            </a:pathLst>
          </a:custGeom>
          <a:blipFill>
            <a:blip r:embed="rId6"/>
            <a:stretch>
              <a:fillRect l="-1685" t="-1268" b="-1268"/>
            </a:stretch>
          </a:blipFill>
        </p:spPr>
        <p:txBody>
          <a:bodyPr/>
          <a:lstStyle/>
          <a:p>
            <a:endParaRPr lang="en-GB"/>
          </a:p>
        </p:txBody>
      </p:sp>
      <p:sp>
        <p:nvSpPr>
          <p:cNvPr id="5" name="Freeform 5"/>
          <p:cNvSpPr/>
          <p:nvPr/>
        </p:nvSpPr>
        <p:spPr>
          <a:xfrm rot="-5399998" flipH="1">
            <a:off x="-1815324" y="-2824320"/>
            <a:ext cx="10075346" cy="8645732"/>
          </a:xfrm>
          <a:custGeom>
            <a:avLst/>
            <a:gdLst/>
            <a:ahLst/>
            <a:cxnLst/>
            <a:rect l="l" t="t" r="r" b="b"/>
            <a:pathLst>
              <a:path w="10075346" h="8645732">
                <a:moveTo>
                  <a:pt x="10075346" y="0"/>
                </a:moveTo>
                <a:lnTo>
                  <a:pt x="0" y="0"/>
                </a:lnTo>
                <a:lnTo>
                  <a:pt x="0" y="8645732"/>
                </a:lnTo>
                <a:lnTo>
                  <a:pt x="10075346" y="8645732"/>
                </a:lnTo>
                <a:lnTo>
                  <a:pt x="10075346" y="0"/>
                </a:lnTo>
                <a:close/>
              </a:path>
            </a:pathLst>
          </a:custGeom>
          <a:blipFill>
            <a:blip r:embed="rId7"/>
            <a:stretch>
              <a:fillRect/>
            </a:stretch>
          </a:blipFill>
        </p:spPr>
        <p:txBody>
          <a:bodyPr/>
          <a:lstStyle/>
          <a:p>
            <a:endParaRPr lang="en-GB"/>
          </a:p>
        </p:txBody>
      </p:sp>
      <p:sp>
        <p:nvSpPr>
          <p:cNvPr id="6" name="Freeform 6"/>
          <p:cNvSpPr/>
          <p:nvPr/>
        </p:nvSpPr>
        <p:spPr>
          <a:xfrm>
            <a:off x="8310893" y="-68416"/>
            <a:ext cx="10167257" cy="2555245"/>
          </a:xfrm>
          <a:custGeom>
            <a:avLst/>
            <a:gdLst/>
            <a:ahLst/>
            <a:cxnLst/>
            <a:rect l="l" t="t" r="r" b="b"/>
            <a:pathLst>
              <a:path w="10167257" h="2555245">
                <a:moveTo>
                  <a:pt x="0" y="0"/>
                </a:moveTo>
                <a:lnTo>
                  <a:pt x="10167257" y="0"/>
                </a:lnTo>
                <a:lnTo>
                  <a:pt x="10167257" y="2555245"/>
                </a:lnTo>
                <a:lnTo>
                  <a:pt x="0" y="2555245"/>
                </a:lnTo>
                <a:lnTo>
                  <a:pt x="0" y="0"/>
                </a:lnTo>
                <a:close/>
              </a:path>
            </a:pathLst>
          </a:custGeom>
          <a:blipFill>
            <a:blip r:embed="rId8"/>
            <a:stretch>
              <a:fillRect l="-2379" t="-136789" r="-2379"/>
            </a:stretch>
          </a:blipFill>
        </p:spPr>
        <p:txBody>
          <a:bodyPr/>
          <a:lstStyle/>
          <a:p>
            <a:endParaRPr lang="en-GB"/>
          </a:p>
        </p:txBody>
      </p:sp>
      <p:sp>
        <p:nvSpPr>
          <p:cNvPr id="7" name="TextBox 7"/>
          <p:cNvSpPr txBox="1"/>
          <p:nvPr/>
        </p:nvSpPr>
        <p:spPr>
          <a:xfrm>
            <a:off x="8638932" y="320558"/>
            <a:ext cx="9152896" cy="914400"/>
          </a:xfrm>
          <a:prstGeom prst="rect">
            <a:avLst/>
          </a:prstGeom>
        </p:spPr>
        <p:txBody>
          <a:bodyPr lIns="0" tIns="0" rIns="0" bIns="0" rtlCol="0" anchor="t">
            <a:spAutoFit/>
          </a:bodyPr>
          <a:lstStyle/>
          <a:p>
            <a:pPr algn="ctr">
              <a:lnSpc>
                <a:spcPts val="7200"/>
              </a:lnSpc>
              <a:spcBef>
                <a:spcPct val="0"/>
              </a:spcBef>
            </a:pPr>
            <a:r>
              <a:rPr lang="en-US" sz="6000">
                <a:solidFill>
                  <a:srgbClr val="213B55"/>
                </a:solidFill>
                <a:latin typeface="Fraunces Bold"/>
              </a:rPr>
              <a:t>III. VIẾT NGẮN</a:t>
            </a:r>
          </a:p>
        </p:txBody>
      </p:sp>
      <p:sp>
        <p:nvSpPr>
          <p:cNvPr id="8" name="TextBox 8"/>
          <p:cNvSpPr txBox="1"/>
          <p:nvPr/>
        </p:nvSpPr>
        <p:spPr>
          <a:xfrm>
            <a:off x="1266512" y="4758239"/>
            <a:ext cx="7892738" cy="704850"/>
          </a:xfrm>
          <a:prstGeom prst="rect">
            <a:avLst/>
          </a:prstGeom>
        </p:spPr>
        <p:txBody>
          <a:bodyPr lIns="0" tIns="0" rIns="0" bIns="0" rtlCol="0" anchor="t">
            <a:spAutoFit/>
          </a:bodyPr>
          <a:lstStyle/>
          <a:p>
            <a:pPr algn="ctr">
              <a:lnSpc>
                <a:spcPts val="5400"/>
              </a:lnSpc>
              <a:spcBef>
                <a:spcPct val="0"/>
              </a:spcBef>
            </a:pPr>
            <a:r>
              <a:rPr lang="en-US" sz="4500">
                <a:solidFill>
                  <a:srgbClr val="213B55"/>
                </a:solidFill>
                <a:latin typeface="#9Slide07 SVNUT Triumph Press"/>
              </a:rPr>
              <a:t>Viết ngắn</a:t>
            </a:r>
          </a:p>
        </p:txBody>
      </p:sp>
      <p:pic>
        <p:nvPicPr>
          <p:cNvPr id="9" name="Picture 9"/>
          <p:cNvPicPr>
            <a:picLocks noChangeAspect="1"/>
          </p:cNvPicPr>
          <p:nvPr/>
        </p:nvPicPr>
        <p:blipFill>
          <a:blip r:embed="rId9"/>
          <a:srcRect/>
          <a:stretch>
            <a:fillRect/>
          </a:stretch>
        </p:blipFill>
        <p:spPr>
          <a:xfrm rot="-151484">
            <a:off x="12229030" y="5367098"/>
            <a:ext cx="6146671" cy="4786842"/>
          </a:xfrm>
          <a:prstGeom prst="rect">
            <a:avLst/>
          </a:prstGeom>
        </p:spPr>
      </p:pic>
      <p:sp>
        <p:nvSpPr>
          <p:cNvPr id="10" name="TextBox 10"/>
          <p:cNvSpPr txBox="1"/>
          <p:nvPr/>
        </p:nvSpPr>
        <p:spPr>
          <a:xfrm>
            <a:off x="1028700" y="5405939"/>
            <a:ext cx="10230645" cy="4652010"/>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13B55"/>
                </a:solidFill>
                <a:latin typeface="Roboto Condensed Italics"/>
              </a:rPr>
              <a:t>Sưu tầm một tác phẩm thơ ngoài SGK có sử dụng điệp thanh / điệp vần.</a:t>
            </a:r>
          </a:p>
          <a:p>
            <a:pPr marL="755651" lvl="1" indent="-377825" algn="just">
              <a:lnSpc>
                <a:spcPts val="4620"/>
              </a:lnSpc>
              <a:buFont typeface="Arial"/>
              <a:buChar char="•"/>
            </a:pPr>
            <a:r>
              <a:rPr lang="en-US" sz="3500">
                <a:solidFill>
                  <a:srgbClr val="213B55"/>
                </a:solidFill>
                <a:latin typeface="Roboto Condensed Italics"/>
              </a:rPr>
              <a:t>Viết đoạn văn khoảng 7 đến 9 câu nêu cảm nhận của em về cái hay của phép điệp thanh/ điệp vần trong một tác phẩm em sưu tầm được.</a:t>
            </a:r>
          </a:p>
          <a:p>
            <a:pPr marL="755651" lvl="1" indent="-377825" algn="just">
              <a:lnSpc>
                <a:spcPts val="4620"/>
              </a:lnSpc>
              <a:buFont typeface="Arial"/>
              <a:buChar char="•"/>
            </a:pPr>
            <a:r>
              <a:rPr lang="en-US" sz="3500">
                <a:solidFill>
                  <a:srgbClr val="213B55"/>
                </a:solidFill>
                <a:latin typeface="Roboto Condensed Italics"/>
              </a:rPr>
              <a:t>Gạch chân và chú thích rõ phép điệp thanh / điệp vần được sử dụng.</a:t>
            </a:r>
          </a:p>
          <a:p>
            <a:pPr algn="just">
              <a:lnSpc>
                <a:spcPts val="4620"/>
              </a:lnSpc>
            </a:pPr>
            <a:endParaRPr lang="en-US" sz="3500">
              <a:solidFill>
                <a:srgbClr val="213B55"/>
              </a:solidFill>
              <a:latin typeface="Roboto Condense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a:off x="778768" y="500557"/>
            <a:ext cx="17509232" cy="10355307"/>
          </a:xfrm>
          <a:custGeom>
            <a:avLst/>
            <a:gdLst/>
            <a:ahLst/>
            <a:cxnLst/>
            <a:rect l="l" t="t" r="r" b="b"/>
            <a:pathLst>
              <a:path w="17509232" h="10355307">
                <a:moveTo>
                  <a:pt x="0" y="0"/>
                </a:moveTo>
                <a:lnTo>
                  <a:pt x="17509232" y="0"/>
                </a:lnTo>
                <a:lnTo>
                  <a:pt x="17509232" y="10355307"/>
                </a:lnTo>
                <a:lnTo>
                  <a:pt x="0" y="10355307"/>
                </a:lnTo>
                <a:lnTo>
                  <a:pt x="0" y="0"/>
                </a:lnTo>
                <a:close/>
              </a:path>
            </a:pathLst>
          </a:custGeom>
          <a:blipFill>
            <a:blip r:embed="rId3"/>
            <a:stretch>
              <a:fillRect l="-8065" r="-5555"/>
            </a:stretch>
          </a:blipFill>
        </p:spPr>
        <p:txBody>
          <a:bodyPr/>
          <a:lstStyle/>
          <a:p>
            <a:endParaRPr lang="en-GB"/>
          </a:p>
        </p:txBody>
      </p:sp>
      <p:sp>
        <p:nvSpPr>
          <p:cNvPr id="3" name="Freeform 3"/>
          <p:cNvSpPr/>
          <p:nvPr/>
        </p:nvSpPr>
        <p:spPr>
          <a:xfrm>
            <a:off x="-4089551" y="-3934325"/>
            <a:ext cx="10236502" cy="14053300"/>
          </a:xfrm>
          <a:custGeom>
            <a:avLst/>
            <a:gdLst/>
            <a:ahLst/>
            <a:cxnLst/>
            <a:rect l="l" t="t" r="r" b="b"/>
            <a:pathLst>
              <a:path w="10236502" h="14053300">
                <a:moveTo>
                  <a:pt x="0" y="0"/>
                </a:moveTo>
                <a:lnTo>
                  <a:pt x="10236502" y="0"/>
                </a:lnTo>
                <a:lnTo>
                  <a:pt x="10236502" y="14053300"/>
                </a:lnTo>
                <a:lnTo>
                  <a:pt x="0" y="14053300"/>
                </a:lnTo>
                <a:lnTo>
                  <a:pt x="0" y="0"/>
                </a:lnTo>
                <a:close/>
              </a:path>
            </a:pathLst>
          </a:custGeom>
          <a:blipFill>
            <a:blip r:embed="rId4"/>
            <a:stretch>
              <a:fillRect/>
            </a:stretch>
          </a:blipFill>
        </p:spPr>
        <p:txBody>
          <a:bodyPr/>
          <a:lstStyle/>
          <a:p>
            <a:endParaRPr lang="en-GB"/>
          </a:p>
        </p:txBody>
      </p:sp>
      <p:sp>
        <p:nvSpPr>
          <p:cNvPr id="4" name="Freeform 4"/>
          <p:cNvSpPr/>
          <p:nvPr/>
        </p:nvSpPr>
        <p:spPr>
          <a:xfrm rot="82552" flipH="1">
            <a:off x="12809502" y="-2343600"/>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5"/>
            <a:stretch>
              <a:fillRect/>
            </a:stretch>
          </a:blipFill>
        </p:spPr>
        <p:txBody>
          <a:bodyPr/>
          <a:lstStyle/>
          <a:p>
            <a:endParaRPr lang="en-GB"/>
          </a:p>
        </p:txBody>
      </p:sp>
      <p:sp>
        <p:nvSpPr>
          <p:cNvPr id="5" name="Freeform 5"/>
          <p:cNvSpPr/>
          <p:nvPr/>
        </p:nvSpPr>
        <p:spPr>
          <a:xfrm rot="5399998" flipH="1">
            <a:off x="14259050" y="8228176"/>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5"/>
            <a:stretch>
              <a:fillRect/>
            </a:stretch>
          </a:blipFill>
        </p:spPr>
        <p:txBody>
          <a:bodyPr/>
          <a:lstStyle/>
          <a:p>
            <a:endParaRPr lang="en-GB"/>
          </a:p>
        </p:txBody>
      </p:sp>
      <p:sp>
        <p:nvSpPr>
          <p:cNvPr id="6" name="TextBox 6"/>
          <p:cNvSpPr txBox="1"/>
          <p:nvPr/>
        </p:nvSpPr>
        <p:spPr>
          <a:xfrm>
            <a:off x="4692563" y="1251155"/>
            <a:ext cx="7892738" cy="704850"/>
          </a:xfrm>
          <a:prstGeom prst="rect">
            <a:avLst/>
          </a:prstGeom>
        </p:spPr>
        <p:txBody>
          <a:bodyPr lIns="0" tIns="0" rIns="0" bIns="0" rtlCol="0" anchor="t">
            <a:spAutoFit/>
          </a:bodyPr>
          <a:lstStyle/>
          <a:p>
            <a:pPr algn="ctr">
              <a:lnSpc>
                <a:spcPts val="5400"/>
              </a:lnSpc>
              <a:spcBef>
                <a:spcPct val="0"/>
              </a:spcBef>
            </a:pPr>
            <a:r>
              <a:rPr lang="en-US" sz="4500">
                <a:solidFill>
                  <a:srgbClr val="213B55"/>
                </a:solidFill>
                <a:latin typeface="#9Slide07 SVNUT Triumph Press"/>
              </a:rPr>
              <a:t>Gợi ý</a:t>
            </a:r>
          </a:p>
        </p:txBody>
      </p:sp>
      <p:graphicFrame>
        <p:nvGraphicFramePr>
          <p:cNvPr id="7" name="Table 7"/>
          <p:cNvGraphicFramePr>
            <a:graphicFrameLocks noGrp="1"/>
          </p:cNvGraphicFramePr>
          <p:nvPr/>
        </p:nvGraphicFramePr>
        <p:xfrm>
          <a:off x="1920522" y="2440450"/>
          <a:ext cx="14446956" cy="6475520"/>
        </p:xfrm>
        <a:graphic>
          <a:graphicData uri="http://schemas.openxmlformats.org/drawingml/2006/table">
            <a:tbl>
              <a:tblPr/>
              <a:tblGrid>
                <a:gridCol w="1801966">
                  <a:extLst>
                    <a:ext uri="{9D8B030D-6E8A-4147-A177-3AD203B41FA5}">
                      <a16:colId xmlns:a16="http://schemas.microsoft.com/office/drawing/2014/main" val="20000"/>
                    </a:ext>
                  </a:extLst>
                </a:gridCol>
                <a:gridCol w="12644990">
                  <a:extLst>
                    <a:ext uri="{9D8B030D-6E8A-4147-A177-3AD203B41FA5}">
                      <a16:colId xmlns:a16="http://schemas.microsoft.com/office/drawing/2014/main" val="20001"/>
                    </a:ext>
                  </a:extLst>
                </a:gridCol>
              </a:tblGrid>
              <a:tr h="1724647">
                <a:tc>
                  <a:txBody>
                    <a:bodyPr/>
                    <a:lstStyle/>
                    <a:p>
                      <a:pPr algn="ctr">
                        <a:lnSpc>
                          <a:spcPts val="4900"/>
                        </a:lnSpc>
                        <a:defRPr/>
                      </a:pPr>
                      <a:r>
                        <a:rPr lang="en-US" sz="3500">
                          <a:solidFill>
                            <a:srgbClr val="FFFFFF"/>
                          </a:solidFill>
                          <a:latin typeface="Roboto Condensed Bold"/>
                        </a:rPr>
                        <a:t>MĐ</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4F8D99"/>
                    </a:solidFill>
                  </a:tcPr>
                </a:tc>
                <a:tc>
                  <a:txBody>
                    <a:bodyPr/>
                    <a:lstStyle/>
                    <a:p>
                      <a:pPr algn="just">
                        <a:lnSpc>
                          <a:spcPts val="4900"/>
                        </a:lnSpc>
                        <a:defRPr/>
                      </a:pPr>
                      <a:r>
                        <a:rPr lang="en-US" sz="3500">
                          <a:solidFill>
                            <a:srgbClr val="000000"/>
                          </a:solidFill>
                          <a:latin typeface="Roboto Condensed"/>
                        </a:rPr>
                        <a:t>Giới thiệu tác phẩm, tác giả và phép điệp thanh / điệp vần được sử dụng.</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026226">
                <a:tc>
                  <a:txBody>
                    <a:bodyPr/>
                    <a:lstStyle/>
                    <a:p>
                      <a:pPr algn="ctr">
                        <a:lnSpc>
                          <a:spcPts val="4900"/>
                        </a:lnSpc>
                        <a:defRPr/>
                      </a:pPr>
                      <a:r>
                        <a:rPr lang="en-US" sz="3500">
                          <a:solidFill>
                            <a:srgbClr val="FFFFFF"/>
                          </a:solidFill>
                          <a:latin typeface="Roboto Condensed Bold"/>
                        </a:rPr>
                        <a:t>TĐ</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4F8D99"/>
                    </a:solidFill>
                  </a:tcPr>
                </a:tc>
                <a:tc>
                  <a:txBody>
                    <a:bodyPr/>
                    <a:lstStyle/>
                    <a:p>
                      <a:pPr algn="l">
                        <a:lnSpc>
                          <a:spcPts val="4900"/>
                        </a:lnSpc>
                        <a:defRPr/>
                      </a:pPr>
                      <a:r>
                        <a:rPr lang="en-US" sz="3500">
                          <a:solidFill>
                            <a:srgbClr val="000000"/>
                          </a:solidFill>
                          <a:latin typeface="Roboto Condensed"/>
                        </a:rPr>
                        <a:t>+ Làm rõ cơ chế của phép điệp thanh / điệp vần</a:t>
                      </a:r>
                      <a:endParaRPr lang="en-US" sz="1100"/>
                    </a:p>
                    <a:p>
                      <a:pPr algn="l">
                        <a:lnSpc>
                          <a:spcPts val="4900"/>
                        </a:lnSpc>
                      </a:pPr>
                      <a:r>
                        <a:rPr lang="en-US" sz="3500">
                          <a:solidFill>
                            <a:srgbClr val="000000"/>
                          </a:solidFill>
                          <a:latin typeface="Roboto Condensed"/>
                        </a:rPr>
                        <a:t>+ Phân tích tác dụng của phép điệp thanh / điệp vần trong ngữ liệu</a:t>
                      </a:r>
                    </a:p>
                    <a:p>
                      <a:pPr algn="l">
                        <a:lnSpc>
                          <a:spcPts val="4900"/>
                        </a:lnSpc>
                      </a:pPr>
                      <a:r>
                        <a:rPr lang="en-US" sz="3500">
                          <a:solidFill>
                            <a:srgbClr val="000000"/>
                          </a:solidFill>
                          <a:latin typeface="Roboto Condensed"/>
                        </a:rPr>
                        <a:t>+ Cảm nhận về sự sáng tạo của tác giả / thông điệp / ý nghĩa của tác phẩm</a:t>
                      </a: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724647">
                <a:tc>
                  <a:txBody>
                    <a:bodyPr/>
                    <a:lstStyle/>
                    <a:p>
                      <a:pPr algn="ctr">
                        <a:lnSpc>
                          <a:spcPts val="4900"/>
                        </a:lnSpc>
                        <a:defRPr/>
                      </a:pPr>
                      <a:r>
                        <a:rPr lang="en-US" sz="3500">
                          <a:solidFill>
                            <a:srgbClr val="FFFFFF"/>
                          </a:solidFill>
                          <a:latin typeface="Roboto Condensed Bold"/>
                        </a:rPr>
                        <a:t>KĐ</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4F8D99"/>
                    </a:solidFill>
                  </a:tcPr>
                </a:tc>
                <a:tc>
                  <a:txBody>
                    <a:bodyPr/>
                    <a:lstStyle/>
                    <a:p>
                      <a:pPr algn="l">
                        <a:lnSpc>
                          <a:spcPts val="4900"/>
                        </a:lnSpc>
                        <a:defRPr/>
                      </a:pPr>
                      <a:r>
                        <a:rPr lang="en-US" sz="3500">
                          <a:solidFill>
                            <a:srgbClr val="000000"/>
                          </a:solidFill>
                          <a:latin typeface="Roboto Condensed"/>
                        </a:rPr>
                        <a:t>Khẳng định lại giá trị độc đáo của điệp thanh / điệp vần trong văn chương và đời sống.</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a:off x="834174" y="1466850"/>
            <a:ext cx="16619648" cy="7353300"/>
          </a:xfrm>
          <a:custGeom>
            <a:avLst/>
            <a:gdLst/>
            <a:ahLst/>
            <a:cxnLst/>
            <a:rect l="l" t="t" r="r" b="b"/>
            <a:pathLst>
              <a:path w="16619648" h="7353300">
                <a:moveTo>
                  <a:pt x="0" y="0"/>
                </a:moveTo>
                <a:lnTo>
                  <a:pt x="16619648" y="0"/>
                </a:lnTo>
                <a:lnTo>
                  <a:pt x="16619648" y="7353300"/>
                </a:lnTo>
                <a:lnTo>
                  <a:pt x="0" y="7353300"/>
                </a:lnTo>
                <a:lnTo>
                  <a:pt x="0" y="0"/>
                </a:lnTo>
                <a:close/>
              </a:path>
            </a:pathLst>
          </a:custGeom>
          <a:blipFill>
            <a:blip r:embed="rId3"/>
            <a:stretch>
              <a:fillRect l="-3586" r="-3586"/>
            </a:stretch>
          </a:blipFill>
        </p:spPr>
        <p:txBody>
          <a:bodyPr/>
          <a:lstStyle/>
          <a:p>
            <a:endParaRPr lang="en-GB"/>
          </a:p>
        </p:txBody>
      </p:sp>
      <p:sp>
        <p:nvSpPr>
          <p:cNvPr id="3" name="Freeform 3"/>
          <p:cNvSpPr/>
          <p:nvPr/>
        </p:nvSpPr>
        <p:spPr>
          <a:xfrm rot="9900001">
            <a:off x="10167098" y="-348802"/>
            <a:ext cx="10236502" cy="14053302"/>
          </a:xfrm>
          <a:custGeom>
            <a:avLst/>
            <a:gdLst/>
            <a:ahLst/>
            <a:cxnLst/>
            <a:rect l="l" t="t" r="r" b="b"/>
            <a:pathLst>
              <a:path w="10236502" h="14053302">
                <a:moveTo>
                  <a:pt x="0" y="0"/>
                </a:moveTo>
                <a:lnTo>
                  <a:pt x="10236502" y="0"/>
                </a:lnTo>
                <a:lnTo>
                  <a:pt x="10236502" y="14053302"/>
                </a:lnTo>
                <a:lnTo>
                  <a:pt x="0" y="14053302"/>
                </a:lnTo>
                <a:lnTo>
                  <a:pt x="0" y="0"/>
                </a:lnTo>
                <a:close/>
              </a:path>
            </a:pathLst>
          </a:custGeom>
          <a:blipFill>
            <a:blip r:embed="rId4"/>
            <a:stretch>
              <a:fillRect/>
            </a:stretch>
          </a:blipFill>
        </p:spPr>
        <p:txBody>
          <a:bodyPr/>
          <a:lstStyle/>
          <a:p>
            <a:endParaRPr lang="en-GB"/>
          </a:p>
        </p:txBody>
      </p:sp>
      <p:sp>
        <p:nvSpPr>
          <p:cNvPr id="4" name="Freeform 4"/>
          <p:cNvSpPr/>
          <p:nvPr/>
        </p:nvSpPr>
        <p:spPr>
          <a:xfrm rot="-3599999" flipH="1">
            <a:off x="-4406124" y="-2671916"/>
            <a:ext cx="10075348" cy="8645730"/>
          </a:xfrm>
          <a:custGeom>
            <a:avLst/>
            <a:gdLst/>
            <a:ahLst/>
            <a:cxnLst/>
            <a:rect l="l" t="t" r="r" b="b"/>
            <a:pathLst>
              <a:path w="10075348" h="8645730">
                <a:moveTo>
                  <a:pt x="10075348" y="0"/>
                </a:moveTo>
                <a:lnTo>
                  <a:pt x="0" y="0"/>
                </a:lnTo>
                <a:lnTo>
                  <a:pt x="0" y="8645730"/>
                </a:lnTo>
                <a:lnTo>
                  <a:pt x="10075348" y="8645730"/>
                </a:lnTo>
                <a:lnTo>
                  <a:pt x="10075348" y="0"/>
                </a:lnTo>
                <a:close/>
              </a:path>
            </a:pathLst>
          </a:custGeom>
          <a:blipFill>
            <a:blip r:embed="rId5"/>
            <a:stretch>
              <a:fillRect/>
            </a:stretch>
          </a:blipFill>
        </p:spPr>
        <p:txBody>
          <a:bodyPr/>
          <a:lstStyle/>
          <a:p>
            <a:endParaRPr lang="en-GB"/>
          </a:p>
        </p:txBody>
      </p:sp>
      <p:sp>
        <p:nvSpPr>
          <p:cNvPr id="5" name="Freeform 5"/>
          <p:cNvSpPr/>
          <p:nvPr/>
        </p:nvSpPr>
        <p:spPr>
          <a:xfrm rot="899999" flipH="1">
            <a:off x="6541800" y="-2032700"/>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6"/>
            <a:stretch>
              <a:fillRect/>
            </a:stretch>
          </a:blipFill>
        </p:spPr>
        <p:txBody>
          <a:bodyPr/>
          <a:lstStyle/>
          <a:p>
            <a:endParaRPr lang="en-GB"/>
          </a:p>
        </p:txBody>
      </p:sp>
      <p:sp>
        <p:nvSpPr>
          <p:cNvPr id="6" name="Freeform 6"/>
          <p:cNvSpPr/>
          <p:nvPr/>
        </p:nvSpPr>
        <p:spPr>
          <a:xfrm rot="899999" flipH="1">
            <a:off x="-1078200" y="6703650"/>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6"/>
            <a:stretch>
              <a:fillRect/>
            </a:stretch>
          </a:blipFill>
        </p:spPr>
        <p:txBody>
          <a:bodyPr/>
          <a:lstStyle/>
          <a:p>
            <a:endParaRPr lang="en-GB"/>
          </a:p>
        </p:txBody>
      </p:sp>
      <p:sp>
        <p:nvSpPr>
          <p:cNvPr id="8" name="TextBox 8"/>
          <p:cNvSpPr txBox="1"/>
          <p:nvPr/>
        </p:nvSpPr>
        <p:spPr>
          <a:xfrm>
            <a:off x="2877511" y="4247684"/>
            <a:ext cx="10187037" cy="1514475"/>
          </a:xfrm>
          <a:prstGeom prst="rect">
            <a:avLst/>
          </a:prstGeom>
        </p:spPr>
        <p:txBody>
          <a:bodyPr lIns="0" tIns="0" rIns="0" bIns="0" rtlCol="0" anchor="t">
            <a:spAutoFit/>
          </a:bodyPr>
          <a:lstStyle/>
          <a:p>
            <a:pPr algn="l">
              <a:lnSpc>
                <a:spcPts val="11999"/>
              </a:lnSpc>
              <a:spcBef>
                <a:spcPct val="0"/>
              </a:spcBef>
            </a:pPr>
            <a:r>
              <a:rPr lang="en-US" sz="9999">
                <a:solidFill>
                  <a:srgbClr val="213B55"/>
                </a:solidFill>
                <a:latin typeface="Fraunces Bold Italics"/>
              </a:rPr>
              <a:t>Cảm ơn các em!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a:off x="613200" y="407670"/>
            <a:ext cx="17076402" cy="9982200"/>
          </a:xfrm>
          <a:custGeom>
            <a:avLst/>
            <a:gdLst/>
            <a:ahLst/>
            <a:cxnLst/>
            <a:rect l="l" t="t" r="r" b="b"/>
            <a:pathLst>
              <a:path w="17076402" h="9982200">
                <a:moveTo>
                  <a:pt x="0" y="0"/>
                </a:moveTo>
                <a:lnTo>
                  <a:pt x="17076402" y="0"/>
                </a:lnTo>
                <a:lnTo>
                  <a:pt x="17076402" y="9982200"/>
                </a:lnTo>
                <a:lnTo>
                  <a:pt x="0" y="9982200"/>
                </a:lnTo>
                <a:lnTo>
                  <a:pt x="0" y="0"/>
                </a:lnTo>
                <a:close/>
              </a:path>
            </a:pathLst>
          </a:custGeom>
          <a:blipFill>
            <a:blip r:embed="rId5"/>
            <a:stretch>
              <a:fillRect t="-6499" b="-6499"/>
            </a:stretch>
          </a:blipFill>
        </p:spPr>
        <p:txBody>
          <a:bodyPr/>
          <a:lstStyle/>
          <a:p>
            <a:endParaRPr lang="en-GB"/>
          </a:p>
        </p:txBody>
      </p:sp>
      <p:sp>
        <p:nvSpPr>
          <p:cNvPr id="3" name="Freeform 3"/>
          <p:cNvSpPr/>
          <p:nvPr/>
        </p:nvSpPr>
        <p:spPr>
          <a:xfrm rot="-2700000" flipH="1">
            <a:off x="12005576" y="-2882626"/>
            <a:ext cx="7875646" cy="6758146"/>
          </a:xfrm>
          <a:custGeom>
            <a:avLst/>
            <a:gdLst/>
            <a:ahLst/>
            <a:cxnLst/>
            <a:rect l="l" t="t" r="r" b="b"/>
            <a:pathLst>
              <a:path w="7875646" h="6758146">
                <a:moveTo>
                  <a:pt x="7875646" y="0"/>
                </a:moveTo>
                <a:lnTo>
                  <a:pt x="0" y="0"/>
                </a:lnTo>
                <a:lnTo>
                  <a:pt x="0" y="6758146"/>
                </a:lnTo>
                <a:lnTo>
                  <a:pt x="7875646" y="6758146"/>
                </a:lnTo>
                <a:lnTo>
                  <a:pt x="7875646" y="0"/>
                </a:lnTo>
                <a:close/>
              </a:path>
            </a:pathLst>
          </a:custGeom>
          <a:blipFill>
            <a:blip r:embed="rId6"/>
            <a:stretch>
              <a:fillRect/>
            </a:stretch>
          </a:blipFill>
        </p:spPr>
        <p:txBody>
          <a:bodyPr/>
          <a:lstStyle/>
          <a:p>
            <a:endParaRPr lang="en-GB"/>
          </a:p>
        </p:txBody>
      </p:sp>
      <p:sp>
        <p:nvSpPr>
          <p:cNvPr id="4" name="Freeform 4"/>
          <p:cNvSpPr/>
          <p:nvPr/>
        </p:nvSpPr>
        <p:spPr>
          <a:xfrm rot="5399998" flipH="1">
            <a:off x="-2986600" y="8072650"/>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7"/>
            <a:stretch>
              <a:fillRect/>
            </a:stretch>
          </a:blipFill>
        </p:spPr>
        <p:txBody>
          <a:bodyPr/>
          <a:lstStyle/>
          <a:p>
            <a:endParaRPr lang="en-GB"/>
          </a:p>
        </p:txBody>
      </p:sp>
      <p:grpSp>
        <p:nvGrpSpPr>
          <p:cNvPr id="5" name="Group 5"/>
          <p:cNvGrpSpPr/>
          <p:nvPr/>
        </p:nvGrpSpPr>
        <p:grpSpPr>
          <a:xfrm>
            <a:off x="1449728" y="2375757"/>
            <a:ext cx="13282997" cy="1663768"/>
            <a:chOff x="0" y="0"/>
            <a:chExt cx="1906777" cy="238834"/>
          </a:xfrm>
        </p:grpSpPr>
        <p:sp>
          <p:nvSpPr>
            <p:cNvPr id="6" name="Freeform 6"/>
            <p:cNvSpPr/>
            <p:nvPr/>
          </p:nvSpPr>
          <p:spPr>
            <a:xfrm>
              <a:off x="0" y="0"/>
              <a:ext cx="1906699" cy="238807"/>
            </a:xfrm>
            <a:custGeom>
              <a:avLst/>
              <a:gdLst/>
              <a:ahLst/>
              <a:cxnLst/>
              <a:rect l="l" t="t" r="r" b="b"/>
              <a:pathLst>
                <a:path w="1906699" h="238807">
                  <a:moveTo>
                    <a:pt x="0" y="0"/>
                  </a:moveTo>
                  <a:lnTo>
                    <a:pt x="312822" y="119587"/>
                  </a:lnTo>
                  <a:lnTo>
                    <a:pt x="0" y="238807"/>
                  </a:lnTo>
                  <a:lnTo>
                    <a:pt x="1593878" y="238807"/>
                  </a:lnTo>
                  <a:lnTo>
                    <a:pt x="1906699" y="119587"/>
                  </a:lnTo>
                  <a:lnTo>
                    <a:pt x="1593878" y="0"/>
                  </a:lnTo>
                  <a:close/>
                </a:path>
              </a:pathLst>
            </a:custGeom>
            <a:solidFill>
              <a:srgbClr val="B6D2D3">
                <a:alpha val="63922"/>
              </a:srgbClr>
            </a:solidFill>
          </p:spPr>
          <p:txBody>
            <a:bodyPr/>
            <a:lstStyle/>
            <a:p>
              <a:endParaRPr lang="en-GB"/>
            </a:p>
          </p:txBody>
        </p:sp>
      </p:grpSp>
      <p:sp>
        <p:nvSpPr>
          <p:cNvPr id="7" name="Freeform 7"/>
          <p:cNvSpPr/>
          <p:nvPr/>
        </p:nvSpPr>
        <p:spPr>
          <a:xfrm>
            <a:off x="12717538" y="5143500"/>
            <a:ext cx="5339024" cy="5125463"/>
          </a:xfrm>
          <a:custGeom>
            <a:avLst/>
            <a:gdLst/>
            <a:ahLst/>
            <a:cxnLst/>
            <a:rect l="l" t="t" r="r" b="b"/>
            <a:pathLst>
              <a:path w="5339024" h="5125463">
                <a:moveTo>
                  <a:pt x="0" y="0"/>
                </a:moveTo>
                <a:lnTo>
                  <a:pt x="5339024" y="0"/>
                </a:lnTo>
                <a:lnTo>
                  <a:pt x="5339024" y="5125463"/>
                </a:lnTo>
                <a:lnTo>
                  <a:pt x="0" y="5125463"/>
                </a:lnTo>
                <a:lnTo>
                  <a:pt x="0" y="0"/>
                </a:lnTo>
                <a:close/>
              </a:path>
            </a:pathLst>
          </a:custGeom>
          <a:blipFill>
            <a:blip r:embed="rId8"/>
            <a:stretch>
              <a:fillRect/>
            </a:stretch>
          </a:blipFill>
        </p:spPr>
        <p:txBody>
          <a:bodyPr/>
          <a:lstStyle/>
          <a:p>
            <a:endParaRPr lang="en-GB"/>
          </a:p>
        </p:txBody>
      </p:sp>
      <p:sp>
        <p:nvSpPr>
          <p:cNvPr id="8" name="TextBox 8"/>
          <p:cNvSpPr txBox="1"/>
          <p:nvPr/>
        </p:nvSpPr>
        <p:spPr>
          <a:xfrm>
            <a:off x="1449728" y="719672"/>
            <a:ext cx="9047991" cy="1371600"/>
          </a:xfrm>
          <a:prstGeom prst="rect">
            <a:avLst/>
          </a:prstGeom>
        </p:spPr>
        <p:txBody>
          <a:bodyPr lIns="0" tIns="0" rIns="0" bIns="0" rtlCol="0" anchor="t">
            <a:spAutoFit/>
          </a:bodyPr>
          <a:lstStyle/>
          <a:p>
            <a:pPr algn="ctr">
              <a:lnSpc>
                <a:spcPts val="10800"/>
              </a:lnSpc>
              <a:spcBef>
                <a:spcPct val="0"/>
              </a:spcBef>
            </a:pPr>
            <a:r>
              <a:rPr lang="en-US" sz="9000">
                <a:solidFill>
                  <a:srgbClr val="213B55"/>
                </a:solidFill>
                <a:latin typeface="Fraunces Bold"/>
              </a:rPr>
              <a:t>KHỞI ĐỘNG</a:t>
            </a:r>
          </a:p>
        </p:txBody>
      </p:sp>
      <p:sp>
        <p:nvSpPr>
          <p:cNvPr id="9" name="TextBox 9"/>
          <p:cNvSpPr txBox="1"/>
          <p:nvPr/>
        </p:nvSpPr>
        <p:spPr>
          <a:xfrm>
            <a:off x="2426452" y="5293995"/>
            <a:ext cx="10022215" cy="3419403"/>
          </a:xfrm>
          <a:prstGeom prst="rect">
            <a:avLst/>
          </a:prstGeom>
        </p:spPr>
        <p:txBody>
          <a:bodyPr lIns="0" tIns="0" rIns="0" bIns="0" rtlCol="0" anchor="t">
            <a:spAutoFit/>
          </a:bodyPr>
          <a:lstStyle/>
          <a:p>
            <a:pPr algn="just">
              <a:lnSpc>
                <a:spcPts val="6585"/>
              </a:lnSpc>
            </a:pPr>
            <a:r>
              <a:rPr lang="en-US" sz="5487">
                <a:solidFill>
                  <a:srgbClr val="213B55"/>
                </a:solidFill>
                <a:latin typeface="#9Slide05 Fourth Medium"/>
              </a:rPr>
              <a:t>Câu 3: </a:t>
            </a:r>
          </a:p>
          <a:p>
            <a:pPr algn="ctr">
              <a:lnSpc>
                <a:spcPts val="6585"/>
              </a:lnSpc>
            </a:pPr>
            <a:r>
              <a:rPr lang="en-US" sz="5487">
                <a:solidFill>
                  <a:srgbClr val="213B55"/>
                </a:solidFill>
                <a:latin typeface="#9Slide05 Fourth Medium"/>
              </a:rPr>
              <a:t>Ô hay, buồn vương cây  ngô đồng</a:t>
            </a:r>
          </a:p>
          <a:p>
            <a:pPr algn="ctr">
              <a:lnSpc>
                <a:spcPts val="6585"/>
              </a:lnSpc>
            </a:pPr>
            <a:r>
              <a:rPr lang="en-US" sz="5487">
                <a:solidFill>
                  <a:srgbClr val="213B55"/>
                </a:solidFill>
                <a:latin typeface="#9Slide05 Fourth Medium"/>
              </a:rPr>
              <a:t>Vàng rơi, vàng rơi thu mênh mông.</a:t>
            </a:r>
          </a:p>
          <a:p>
            <a:pPr algn="just">
              <a:lnSpc>
                <a:spcPts val="6585"/>
              </a:lnSpc>
              <a:spcBef>
                <a:spcPct val="0"/>
              </a:spcBef>
            </a:pPr>
            <a:endParaRPr lang="en-US" sz="5487">
              <a:solidFill>
                <a:srgbClr val="213B55"/>
              </a:solidFill>
              <a:latin typeface="#9Slide05 Fourth Medium"/>
            </a:endParaRPr>
          </a:p>
        </p:txBody>
      </p:sp>
      <p:grpSp>
        <p:nvGrpSpPr>
          <p:cNvPr id="10" name="Group 10"/>
          <p:cNvGrpSpPr/>
          <p:nvPr/>
        </p:nvGrpSpPr>
        <p:grpSpPr>
          <a:xfrm>
            <a:off x="9272776" y="6145422"/>
            <a:ext cx="2900848" cy="910662"/>
            <a:chOff x="0" y="0"/>
            <a:chExt cx="949037" cy="297931"/>
          </a:xfrm>
        </p:grpSpPr>
        <p:sp>
          <p:nvSpPr>
            <p:cNvPr id="11" name="Freeform 11"/>
            <p:cNvSpPr/>
            <p:nvPr/>
          </p:nvSpPr>
          <p:spPr>
            <a:xfrm>
              <a:off x="0" y="0"/>
              <a:ext cx="949037" cy="297931"/>
            </a:xfrm>
            <a:custGeom>
              <a:avLst/>
              <a:gdLst/>
              <a:ahLst/>
              <a:cxnLst/>
              <a:rect l="l" t="t" r="r" b="b"/>
              <a:pathLst>
                <a:path w="949037" h="297931">
                  <a:moveTo>
                    <a:pt x="745837" y="0"/>
                  </a:moveTo>
                  <a:cubicBezTo>
                    <a:pt x="858061" y="0"/>
                    <a:pt x="949037" y="66694"/>
                    <a:pt x="949037" y="148965"/>
                  </a:cubicBezTo>
                  <a:cubicBezTo>
                    <a:pt x="949037" y="231237"/>
                    <a:pt x="858061" y="297931"/>
                    <a:pt x="745837" y="297931"/>
                  </a:cubicBezTo>
                  <a:lnTo>
                    <a:pt x="203200" y="297931"/>
                  </a:lnTo>
                  <a:cubicBezTo>
                    <a:pt x="90976" y="297931"/>
                    <a:pt x="0" y="231237"/>
                    <a:pt x="0" y="148965"/>
                  </a:cubicBezTo>
                  <a:cubicBezTo>
                    <a:pt x="0" y="66694"/>
                    <a:pt x="90976" y="0"/>
                    <a:pt x="203200" y="0"/>
                  </a:cubicBezTo>
                  <a:close/>
                </a:path>
              </a:pathLst>
            </a:custGeom>
            <a:solidFill>
              <a:srgbClr val="FDEE2C"/>
            </a:solidFill>
          </p:spPr>
          <p:txBody>
            <a:bodyPr/>
            <a:lstStyle/>
            <a:p>
              <a:endParaRPr lang="en-GB"/>
            </a:p>
          </p:txBody>
        </p:sp>
        <p:sp>
          <p:nvSpPr>
            <p:cNvPr id="12" name="TextBox 12"/>
            <p:cNvSpPr txBox="1"/>
            <p:nvPr/>
          </p:nvSpPr>
          <p:spPr>
            <a:xfrm>
              <a:off x="0" y="-47625"/>
              <a:ext cx="949037" cy="34555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746379" y="2718508"/>
            <a:ext cx="8971159" cy="1228653"/>
          </a:xfrm>
          <a:prstGeom prst="rect">
            <a:avLst/>
          </a:prstGeom>
        </p:spPr>
        <p:txBody>
          <a:bodyPr lIns="0" tIns="0" rIns="0" bIns="0" rtlCol="0" anchor="t">
            <a:spAutoFit/>
          </a:bodyPr>
          <a:lstStyle/>
          <a:p>
            <a:pPr algn="ctr">
              <a:lnSpc>
                <a:spcPts val="9600"/>
              </a:lnSpc>
              <a:spcBef>
                <a:spcPct val="0"/>
              </a:spcBef>
            </a:pPr>
            <a:r>
              <a:rPr lang="en-US" sz="8000">
                <a:solidFill>
                  <a:srgbClr val="9B6F65"/>
                </a:solidFill>
                <a:latin typeface="#9Slide07 SVNUT Triumph Press"/>
              </a:rPr>
              <a:t>Thi sĩ tài ba</a:t>
            </a:r>
          </a:p>
        </p:txBody>
      </p:sp>
      <p:sp>
        <p:nvSpPr>
          <p:cNvPr id="14" name="TextBox 14"/>
          <p:cNvSpPr txBox="1"/>
          <p:nvPr/>
        </p:nvSpPr>
        <p:spPr>
          <a:xfrm>
            <a:off x="2736720" y="4305318"/>
            <a:ext cx="11676979" cy="838182"/>
          </a:xfrm>
          <a:prstGeom prst="rect">
            <a:avLst/>
          </a:prstGeom>
        </p:spPr>
        <p:txBody>
          <a:bodyPr lIns="0" tIns="0" rIns="0" bIns="0" rtlCol="0" anchor="t">
            <a:spAutoFit/>
          </a:bodyPr>
          <a:lstStyle/>
          <a:p>
            <a:pPr algn="ctr">
              <a:lnSpc>
                <a:spcPts val="6585"/>
              </a:lnSpc>
              <a:spcBef>
                <a:spcPct val="0"/>
              </a:spcBef>
            </a:pPr>
            <a:r>
              <a:rPr lang="en-US" sz="5487">
                <a:solidFill>
                  <a:srgbClr val="213B55"/>
                </a:solidFill>
                <a:latin typeface="Roboto Condensed Bold"/>
              </a:rPr>
              <a:t>Điền từ còn thiếu vào những câu thơ sau:</a:t>
            </a:r>
          </a:p>
        </p:txBody>
      </p:sp>
      <p:pic>
        <p:nvPicPr>
          <p:cNvPr id="15" name="10 Seconds Timer with Music">
            <a:hlinkClick r:id="" action="ppaction://media"/>
            <a:extLst>
              <a:ext uri="{FF2B5EF4-FFF2-40B4-BE49-F238E27FC236}">
                <a16:creationId xmlns:a16="http://schemas.microsoft.com/office/drawing/2014/main" id="{3DEE4F0F-5963-7CDD-211F-94D4E8C168E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495800" y="8115300"/>
            <a:ext cx="2573867" cy="1447800"/>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10"/>
                                        </p:tgtEl>
                                        <p:attrNameLst>
                                          <p:attrName>ppt_w</p:attrName>
                                        </p:attrNameLst>
                                      </p:cBhvr>
                                      <p:tavLst>
                                        <p:tav tm="0">
                                          <p:val>
                                            <p:strVal val="ppt_w"/>
                                          </p:val>
                                        </p:tav>
                                        <p:tav tm="100000">
                                          <p:val>
                                            <p:fltVal val="0"/>
                                          </p:val>
                                        </p:tav>
                                      </p:tavLst>
                                    </p:anim>
                                    <p:anim calcmode="lin" valueType="num">
                                      <p:cBhvr>
                                        <p:cTn id="11" dur="1000"/>
                                        <p:tgtEl>
                                          <p:spTgt spid="10"/>
                                        </p:tgtEl>
                                        <p:attrNameLst>
                                          <p:attrName>ppt_h</p:attrName>
                                        </p:attrNameLst>
                                      </p:cBhvr>
                                      <p:tavLst>
                                        <p:tav tm="0">
                                          <p:val>
                                            <p:strVal val="ppt_h"/>
                                          </p:val>
                                        </p:tav>
                                        <p:tav tm="100000">
                                          <p:val>
                                            <p:fltVal val="0"/>
                                          </p:val>
                                        </p:tav>
                                      </p:tavLst>
                                    </p:anim>
                                    <p:anim calcmode="lin" valueType="num">
                                      <p:cBhvr>
                                        <p:cTn id="12" dur="1000"/>
                                        <p:tgtEl>
                                          <p:spTgt spid="10"/>
                                        </p:tgtEl>
                                        <p:attrNameLst>
                                          <p:attrName>style.rotation</p:attrName>
                                        </p:attrNameLst>
                                      </p:cBhvr>
                                      <p:tavLst>
                                        <p:tav tm="0">
                                          <p:val>
                                            <p:fltVal val="0"/>
                                          </p:val>
                                        </p:tav>
                                        <p:tav tm="100000">
                                          <p:val>
                                            <p:fltVal val="90"/>
                                          </p:val>
                                        </p:tav>
                                      </p:tavLst>
                                    </p:anim>
                                    <p:animEffect transition="out" filter="fade">
                                      <p:cBhvr>
                                        <p:cTn id="13" dur="1000"/>
                                        <p:tgtEl>
                                          <p:spTgt spid="10"/>
                                        </p:tgtEl>
                                      </p:cBhvr>
                                    </p:animEffect>
                                    <p:set>
                                      <p:cBhvr>
                                        <p:cTn id="14"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5"/>
                                        </p:tgtEl>
                                      </p:cBhvr>
                                    </p:cmd>
                                  </p:childTnLst>
                                </p:cTn>
                              </p:par>
                            </p:childTnLst>
                          </p:cTn>
                        </p:par>
                      </p:childTnLst>
                    </p:cTn>
                  </p:par>
                </p:childTnLst>
              </p:cTn>
              <p:nextCondLst>
                <p:cond evt="onClick" delay="0">
                  <p:tgtEl>
                    <p:spTgt spid="15"/>
                  </p:tgtEl>
                </p:cond>
              </p:nextCondLst>
            </p:seq>
            <p:video>
              <p:cMediaNode vol="80000">
                <p:cTn id="20" fill="hold" display="0">
                  <p:stCondLst>
                    <p:cond delay="indefinite"/>
                  </p:stCondLst>
                </p:cTn>
                <p:tgtEl>
                  <p:spTgt spid="1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a:off x="613200" y="407670"/>
            <a:ext cx="17076402" cy="9982200"/>
          </a:xfrm>
          <a:custGeom>
            <a:avLst/>
            <a:gdLst/>
            <a:ahLst/>
            <a:cxnLst/>
            <a:rect l="l" t="t" r="r" b="b"/>
            <a:pathLst>
              <a:path w="17076402" h="9982200">
                <a:moveTo>
                  <a:pt x="0" y="0"/>
                </a:moveTo>
                <a:lnTo>
                  <a:pt x="17076402" y="0"/>
                </a:lnTo>
                <a:lnTo>
                  <a:pt x="17076402" y="9982200"/>
                </a:lnTo>
                <a:lnTo>
                  <a:pt x="0" y="9982200"/>
                </a:lnTo>
                <a:lnTo>
                  <a:pt x="0" y="0"/>
                </a:lnTo>
                <a:close/>
              </a:path>
            </a:pathLst>
          </a:custGeom>
          <a:blipFill>
            <a:blip r:embed="rId5"/>
            <a:stretch>
              <a:fillRect t="-6499" b="-6499"/>
            </a:stretch>
          </a:blipFill>
        </p:spPr>
        <p:txBody>
          <a:bodyPr/>
          <a:lstStyle/>
          <a:p>
            <a:endParaRPr lang="en-GB"/>
          </a:p>
        </p:txBody>
      </p:sp>
      <p:sp>
        <p:nvSpPr>
          <p:cNvPr id="3" name="Freeform 3"/>
          <p:cNvSpPr/>
          <p:nvPr/>
        </p:nvSpPr>
        <p:spPr>
          <a:xfrm rot="-2700000" flipH="1">
            <a:off x="12005576" y="-2882626"/>
            <a:ext cx="7875646" cy="6758146"/>
          </a:xfrm>
          <a:custGeom>
            <a:avLst/>
            <a:gdLst/>
            <a:ahLst/>
            <a:cxnLst/>
            <a:rect l="l" t="t" r="r" b="b"/>
            <a:pathLst>
              <a:path w="7875646" h="6758146">
                <a:moveTo>
                  <a:pt x="7875646" y="0"/>
                </a:moveTo>
                <a:lnTo>
                  <a:pt x="0" y="0"/>
                </a:lnTo>
                <a:lnTo>
                  <a:pt x="0" y="6758146"/>
                </a:lnTo>
                <a:lnTo>
                  <a:pt x="7875646" y="6758146"/>
                </a:lnTo>
                <a:lnTo>
                  <a:pt x="7875646" y="0"/>
                </a:lnTo>
                <a:close/>
              </a:path>
            </a:pathLst>
          </a:custGeom>
          <a:blipFill>
            <a:blip r:embed="rId6"/>
            <a:stretch>
              <a:fillRect/>
            </a:stretch>
          </a:blipFill>
        </p:spPr>
        <p:txBody>
          <a:bodyPr/>
          <a:lstStyle/>
          <a:p>
            <a:endParaRPr lang="en-GB"/>
          </a:p>
        </p:txBody>
      </p:sp>
      <p:sp>
        <p:nvSpPr>
          <p:cNvPr id="4" name="Freeform 4"/>
          <p:cNvSpPr/>
          <p:nvPr/>
        </p:nvSpPr>
        <p:spPr>
          <a:xfrm rot="5399998" flipH="1">
            <a:off x="-2986600" y="8072650"/>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7"/>
            <a:stretch>
              <a:fillRect/>
            </a:stretch>
          </a:blipFill>
        </p:spPr>
        <p:txBody>
          <a:bodyPr/>
          <a:lstStyle/>
          <a:p>
            <a:endParaRPr lang="en-GB"/>
          </a:p>
        </p:txBody>
      </p:sp>
      <p:grpSp>
        <p:nvGrpSpPr>
          <p:cNvPr id="5" name="Group 5"/>
          <p:cNvGrpSpPr/>
          <p:nvPr/>
        </p:nvGrpSpPr>
        <p:grpSpPr>
          <a:xfrm>
            <a:off x="1449728" y="2375757"/>
            <a:ext cx="13282997" cy="1990431"/>
            <a:chOff x="0" y="0"/>
            <a:chExt cx="1906777" cy="285727"/>
          </a:xfrm>
        </p:grpSpPr>
        <p:sp>
          <p:nvSpPr>
            <p:cNvPr id="6" name="Freeform 6"/>
            <p:cNvSpPr/>
            <p:nvPr/>
          </p:nvSpPr>
          <p:spPr>
            <a:xfrm>
              <a:off x="0" y="0"/>
              <a:ext cx="1906699" cy="285694"/>
            </a:xfrm>
            <a:custGeom>
              <a:avLst/>
              <a:gdLst/>
              <a:ahLst/>
              <a:cxnLst/>
              <a:rect l="l" t="t" r="r" b="b"/>
              <a:pathLst>
                <a:path w="1906699" h="285694">
                  <a:moveTo>
                    <a:pt x="0" y="0"/>
                  </a:moveTo>
                  <a:lnTo>
                    <a:pt x="312822" y="143066"/>
                  </a:lnTo>
                  <a:lnTo>
                    <a:pt x="0" y="285694"/>
                  </a:lnTo>
                  <a:lnTo>
                    <a:pt x="1593878" y="285694"/>
                  </a:lnTo>
                  <a:lnTo>
                    <a:pt x="1906699" y="143066"/>
                  </a:lnTo>
                  <a:lnTo>
                    <a:pt x="1593878" y="0"/>
                  </a:lnTo>
                  <a:close/>
                </a:path>
              </a:pathLst>
            </a:custGeom>
            <a:solidFill>
              <a:srgbClr val="B6D2D3">
                <a:alpha val="63922"/>
              </a:srgbClr>
            </a:solidFill>
          </p:spPr>
          <p:txBody>
            <a:bodyPr/>
            <a:lstStyle/>
            <a:p>
              <a:endParaRPr lang="en-GB"/>
            </a:p>
          </p:txBody>
        </p:sp>
      </p:grpSp>
      <p:sp>
        <p:nvSpPr>
          <p:cNvPr id="7" name="Freeform 7"/>
          <p:cNvSpPr/>
          <p:nvPr/>
        </p:nvSpPr>
        <p:spPr>
          <a:xfrm>
            <a:off x="14732724" y="7078078"/>
            <a:ext cx="3323838" cy="3190885"/>
          </a:xfrm>
          <a:custGeom>
            <a:avLst/>
            <a:gdLst/>
            <a:ahLst/>
            <a:cxnLst/>
            <a:rect l="l" t="t" r="r" b="b"/>
            <a:pathLst>
              <a:path w="3323838" h="3190885">
                <a:moveTo>
                  <a:pt x="0" y="0"/>
                </a:moveTo>
                <a:lnTo>
                  <a:pt x="3323838" y="0"/>
                </a:lnTo>
                <a:lnTo>
                  <a:pt x="3323838" y="3190885"/>
                </a:lnTo>
                <a:lnTo>
                  <a:pt x="0" y="3190885"/>
                </a:lnTo>
                <a:lnTo>
                  <a:pt x="0" y="0"/>
                </a:lnTo>
                <a:close/>
              </a:path>
            </a:pathLst>
          </a:custGeom>
          <a:blipFill>
            <a:blip r:embed="rId8"/>
            <a:stretch>
              <a:fillRect/>
            </a:stretch>
          </a:blipFill>
        </p:spPr>
        <p:txBody>
          <a:bodyPr/>
          <a:lstStyle/>
          <a:p>
            <a:endParaRPr lang="en-GB"/>
          </a:p>
        </p:txBody>
      </p:sp>
      <p:grpSp>
        <p:nvGrpSpPr>
          <p:cNvPr id="8" name="Group 8"/>
          <p:cNvGrpSpPr/>
          <p:nvPr/>
        </p:nvGrpSpPr>
        <p:grpSpPr>
          <a:xfrm>
            <a:off x="2668669" y="6595002"/>
            <a:ext cx="11192543" cy="1573781"/>
            <a:chOff x="0" y="0"/>
            <a:chExt cx="1138442" cy="160076"/>
          </a:xfrm>
        </p:grpSpPr>
        <p:sp>
          <p:nvSpPr>
            <p:cNvPr id="9" name="Freeform 9"/>
            <p:cNvSpPr/>
            <p:nvPr/>
          </p:nvSpPr>
          <p:spPr>
            <a:xfrm>
              <a:off x="0" y="0"/>
              <a:ext cx="1138442" cy="160076"/>
            </a:xfrm>
            <a:custGeom>
              <a:avLst/>
              <a:gdLst/>
              <a:ahLst/>
              <a:cxnLst/>
              <a:rect l="l" t="t" r="r" b="b"/>
              <a:pathLst>
                <a:path w="1138442" h="160076">
                  <a:moveTo>
                    <a:pt x="935242" y="0"/>
                  </a:moveTo>
                  <a:cubicBezTo>
                    <a:pt x="1047467" y="0"/>
                    <a:pt x="1138442" y="35834"/>
                    <a:pt x="1138442" y="80038"/>
                  </a:cubicBezTo>
                  <a:cubicBezTo>
                    <a:pt x="1138442" y="124242"/>
                    <a:pt x="1047467" y="160076"/>
                    <a:pt x="935242" y="160076"/>
                  </a:cubicBezTo>
                  <a:lnTo>
                    <a:pt x="203200" y="160076"/>
                  </a:lnTo>
                  <a:cubicBezTo>
                    <a:pt x="90976" y="160076"/>
                    <a:pt x="0" y="124242"/>
                    <a:pt x="0" y="80038"/>
                  </a:cubicBezTo>
                  <a:cubicBezTo>
                    <a:pt x="0" y="35834"/>
                    <a:pt x="90976" y="0"/>
                    <a:pt x="203200" y="0"/>
                  </a:cubicBezTo>
                  <a:close/>
                </a:path>
              </a:pathLst>
            </a:custGeom>
            <a:solidFill>
              <a:srgbClr val="FDEE2C"/>
            </a:solidFill>
          </p:spPr>
          <p:txBody>
            <a:bodyPr/>
            <a:lstStyle/>
            <a:p>
              <a:endParaRPr lang="en-GB"/>
            </a:p>
          </p:txBody>
        </p:sp>
        <p:sp>
          <p:nvSpPr>
            <p:cNvPr id="10" name="TextBox 10"/>
            <p:cNvSpPr txBox="1"/>
            <p:nvPr/>
          </p:nvSpPr>
          <p:spPr>
            <a:xfrm>
              <a:off x="0" y="-47625"/>
              <a:ext cx="1138442" cy="207701"/>
            </a:xfrm>
            <a:prstGeom prst="rect">
              <a:avLst/>
            </a:prstGeom>
          </p:spPr>
          <p:txBody>
            <a:bodyPr lIns="50800" tIns="50800" rIns="50800" bIns="50800" rtlCol="0" anchor="ctr"/>
            <a:lstStyle/>
            <a:p>
              <a:pPr algn="ctr">
                <a:lnSpc>
                  <a:spcPts val="2659"/>
                </a:lnSpc>
              </a:pPr>
              <a:endParaRPr/>
            </a:p>
          </p:txBody>
        </p:sp>
      </p:grpSp>
      <p:pic>
        <p:nvPicPr>
          <p:cNvPr id="11" name="Picture 11"/>
          <p:cNvPicPr>
            <a:picLocks noChangeAspect="1"/>
          </p:cNvPicPr>
          <p:nvPr/>
        </p:nvPicPr>
        <p:blipFill>
          <a:blip r:embed="rId9"/>
          <a:srcRect/>
          <a:stretch>
            <a:fillRect/>
          </a:stretch>
        </p:blipFill>
        <p:spPr>
          <a:xfrm>
            <a:off x="1933473" y="8814619"/>
            <a:ext cx="985958" cy="443681"/>
          </a:xfrm>
          <a:prstGeom prst="rect">
            <a:avLst/>
          </a:prstGeom>
        </p:spPr>
      </p:pic>
      <p:sp>
        <p:nvSpPr>
          <p:cNvPr id="12" name="TextBox 12"/>
          <p:cNvSpPr txBox="1"/>
          <p:nvPr/>
        </p:nvSpPr>
        <p:spPr>
          <a:xfrm>
            <a:off x="1449728" y="719672"/>
            <a:ext cx="9047991" cy="1371600"/>
          </a:xfrm>
          <a:prstGeom prst="rect">
            <a:avLst/>
          </a:prstGeom>
        </p:spPr>
        <p:txBody>
          <a:bodyPr lIns="0" tIns="0" rIns="0" bIns="0" rtlCol="0" anchor="t">
            <a:spAutoFit/>
          </a:bodyPr>
          <a:lstStyle/>
          <a:p>
            <a:pPr algn="ctr">
              <a:lnSpc>
                <a:spcPts val="10800"/>
              </a:lnSpc>
              <a:spcBef>
                <a:spcPct val="0"/>
              </a:spcBef>
            </a:pPr>
            <a:r>
              <a:rPr lang="en-US" sz="9000">
                <a:solidFill>
                  <a:srgbClr val="213B55"/>
                </a:solidFill>
                <a:latin typeface="Fraunces Bold"/>
              </a:rPr>
              <a:t>KHỞI ĐỘNG</a:t>
            </a:r>
          </a:p>
        </p:txBody>
      </p:sp>
      <p:sp>
        <p:nvSpPr>
          <p:cNvPr id="13" name="TextBox 13"/>
          <p:cNvSpPr txBox="1"/>
          <p:nvPr/>
        </p:nvSpPr>
        <p:spPr>
          <a:xfrm>
            <a:off x="2252737" y="4547163"/>
            <a:ext cx="11676979" cy="1762089"/>
          </a:xfrm>
          <a:prstGeom prst="rect">
            <a:avLst/>
          </a:prstGeom>
        </p:spPr>
        <p:txBody>
          <a:bodyPr lIns="0" tIns="0" rIns="0" bIns="0" rtlCol="0" anchor="t">
            <a:spAutoFit/>
          </a:bodyPr>
          <a:lstStyle/>
          <a:p>
            <a:pPr algn="ctr">
              <a:lnSpc>
                <a:spcPts val="6585"/>
              </a:lnSpc>
              <a:spcBef>
                <a:spcPct val="0"/>
              </a:spcBef>
            </a:pPr>
            <a:r>
              <a:rPr lang="en-US" sz="5487">
                <a:solidFill>
                  <a:srgbClr val="213B55"/>
                </a:solidFill>
                <a:latin typeface="#9Slide05 Fourth Medium"/>
              </a:rPr>
              <a:t>Sắp xếp từ ngữ sau thành câu thơ có nghĩa, truyền cảm:</a:t>
            </a:r>
          </a:p>
        </p:txBody>
      </p:sp>
      <p:sp>
        <p:nvSpPr>
          <p:cNvPr id="14" name="TextBox 14"/>
          <p:cNvSpPr txBox="1"/>
          <p:nvPr/>
        </p:nvSpPr>
        <p:spPr>
          <a:xfrm>
            <a:off x="2743200" y="2705100"/>
            <a:ext cx="8971159" cy="1228653"/>
          </a:xfrm>
          <a:prstGeom prst="rect">
            <a:avLst/>
          </a:prstGeom>
        </p:spPr>
        <p:txBody>
          <a:bodyPr lIns="0" tIns="0" rIns="0" bIns="0" rtlCol="0" anchor="t">
            <a:spAutoFit/>
          </a:bodyPr>
          <a:lstStyle/>
          <a:p>
            <a:pPr algn="ctr">
              <a:lnSpc>
                <a:spcPts val="9600"/>
              </a:lnSpc>
              <a:spcBef>
                <a:spcPct val="0"/>
              </a:spcBef>
            </a:pPr>
            <a:r>
              <a:rPr lang="en-US" sz="8000">
                <a:solidFill>
                  <a:srgbClr val="9B6F65"/>
                </a:solidFill>
                <a:latin typeface="#9Slide07 SVNUT Triumph Press"/>
              </a:rPr>
              <a:t>Thi sĩ tài ba</a:t>
            </a:r>
          </a:p>
        </p:txBody>
      </p:sp>
      <p:sp>
        <p:nvSpPr>
          <p:cNvPr id="15" name="TextBox 15"/>
          <p:cNvSpPr txBox="1"/>
          <p:nvPr/>
        </p:nvSpPr>
        <p:spPr>
          <a:xfrm>
            <a:off x="2426452" y="6823602"/>
            <a:ext cx="11676979" cy="1038171"/>
          </a:xfrm>
          <a:prstGeom prst="rect">
            <a:avLst/>
          </a:prstGeom>
        </p:spPr>
        <p:txBody>
          <a:bodyPr lIns="0" tIns="0" rIns="0" bIns="0" rtlCol="0" anchor="t">
            <a:spAutoFit/>
          </a:bodyPr>
          <a:lstStyle/>
          <a:p>
            <a:pPr algn="ctr">
              <a:lnSpc>
                <a:spcPts val="7200"/>
              </a:lnSpc>
              <a:spcBef>
                <a:spcPct val="0"/>
              </a:spcBef>
            </a:pPr>
            <a:r>
              <a:rPr lang="en-US" sz="6000">
                <a:solidFill>
                  <a:srgbClr val="213B55"/>
                </a:solidFill>
                <a:latin typeface="#9Slide05 Fourth Medium"/>
              </a:rPr>
              <a:t>Dốc / khúc/ khuỷu/thẳm/thăm/lên</a:t>
            </a:r>
          </a:p>
        </p:txBody>
      </p:sp>
      <p:sp>
        <p:nvSpPr>
          <p:cNvPr id="16" name="TextBox 16"/>
          <p:cNvSpPr txBox="1"/>
          <p:nvPr/>
        </p:nvSpPr>
        <p:spPr>
          <a:xfrm>
            <a:off x="2393469" y="8549696"/>
            <a:ext cx="11676979" cy="1038171"/>
          </a:xfrm>
          <a:prstGeom prst="rect">
            <a:avLst/>
          </a:prstGeom>
        </p:spPr>
        <p:txBody>
          <a:bodyPr lIns="0" tIns="0" rIns="0" bIns="0" rtlCol="0" anchor="t">
            <a:spAutoFit/>
          </a:bodyPr>
          <a:lstStyle/>
          <a:p>
            <a:pPr algn="ctr">
              <a:lnSpc>
                <a:spcPts val="7200"/>
              </a:lnSpc>
              <a:spcBef>
                <a:spcPct val="0"/>
              </a:spcBef>
            </a:pPr>
            <a:r>
              <a:rPr lang="en-US" sz="6000">
                <a:solidFill>
                  <a:srgbClr val="213B55"/>
                </a:solidFill>
                <a:latin typeface="#9Slide05 Fourth Medium"/>
              </a:rPr>
              <a:t>Dốc lên khúc khuỷu dốc thăm thẳm</a:t>
            </a:r>
          </a:p>
        </p:txBody>
      </p:sp>
      <p:pic>
        <p:nvPicPr>
          <p:cNvPr id="17" name="10 Seconds Timer with Music">
            <a:hlinkClick r:id="" action="ppaction://media"/>
            <a:extLst>
              <a:ext uri="{FF2B5EF4-FFF2-40B4-BE49-F238E27FC236}">
                <a16:creationId xmlns:a16="http://schemas.microsoft.com/office/drawing/2014/main" id="{1E2D703D-DD55-CE03-7F07-7FC77880D86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668000" y="2552700"/>
            <a:ext cx="2573867" cy="1447800"/>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2"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7"/>
                                        </p:tgtEl>
                                      </p:cBhvr>
                                    </p:cmd>
                                  </p:childTnLst>
                                </p:cTn>
                              </p:par>
                            </p:childTnLst>
                          </p:cTn>
                        </p:par>
                      </p:childTnLst>
                    </p:cTn>
                  </p:par>
                </p:childTnLst>
              </p:cTn>
              <p:nextCondLst>
                <p:cond evt="onClick" delay="0">
                  <p:tgtEl>
                    <p:spTgt spid="17"/>
                  </p:tgtEl>
                </p:cond>
              </p:nextCondLst>
            </p:seq>
            <p:video>
              <p:cMediaNode vol="80000">
                <p:cTn id="20" fill="hold" display="0">
                  <p:stCondLst>
                    <p:cond delay="indefinite"/>
                  </p:stCondLst>
                </p:cTn>
                <p:tgtEl>
                  <p:spTgt spid="17"/>
                </p:tgtEl>
              </p:cMediaNode>
            </p:video>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a:off x="613200" y="407670"/>
            <a:ext cx="17076402" cy="9982200"/>
          </a:xfrm>
          <a:custGeom>
            <a:avLst/>
            <a:gdLst/>
            <a:ahLst/>
            <a:cxnLst/>
            <a:rect l="l" t="t" r="r" b="b"/>
            <a:pathLst>
              <a:path w="17076402" h="9982200">
                <a:moveTo>
                  <a:pt x="0" y="0"/>
                </a:moveTo>
                <a:lnTo>
                  <a:pt x="17076402" y="0"/>
                </a:lnTo>
                <a:lnTo>
                  <a:pt x="17076402" y="9982200"/>
                </a:lnTo>
                <a:lnTo>
                  <a:pt x="0" y="9982200"/>
                </a:lnTo>
                <a:lnTo>
                  <a:pt x="0" y="0"/>
                </a:lnTo>
                <a:close/>
              </a:path>
            </a:pathLst>
          </a:custGeom>
          <a:blipFill>
            <a:blip r:embed="rId5"/>
            <a:stretch>
              <a:fillRect t="-6499" b="-6499"/>
            </a:stretch>
          </a:blipFill>
        </p:spPr>
        <p:txBody>
          <a:bodyPr/>
          <a:lstStyle/>
          <a:p>
            <a:endParaRPr lang="en-GB"/>
          </a:p>
        </p:txBody>
      </p:sp>
      <p:sp>
        <p:nvSpPr>
          <p:cNvPr id="3" name="Freeform 3"/>
          <p:cNvSpPr/>
          <p:nvPr/>
        </p:nvSpPr>
        <p:spPr>
          <a:xfrm rot="-2700000" flipH="1">
            <a:off x="12005576" y="-2882626"/>
            <a:ext cx="7875646" cy="6758146"/>
          </a:xfrm>
          <a:custGeom>
            <a:avLst/>
            <a:gdLst/>
            <a:ahLst/>
            <a:cxnLst/>
            <a:rect l="l" t="t" r="r" b="b"/>
            <a:pathLst>
              <a:path w="7875646" h="6758146">
                <a:moveTo>
                  <a:pt x="7875646" y="0"/>
                </a:moveTo>
                <a:lnTo>
                  <a:pt x="0" y="0"/>
                </a:lnTo>
                <a:lnTo>
                  <a:pt x="0" y="6758146"/>
                </a:lnTo>
                <a:lnTo>
                  <a:pt x="7875646" y="6758146"/>
                </a:lnTo>
                <a:lnTo>
                  <a:pt x="7875646" y="0"/>
                </a:lnTo>
                <a:close/>
              </a:path>
            </a:pathLst>
          </a:custGeom>
          <a:blipFill>
            <a:blip r:embed="rId6"/>
            <a:stretch>
              <a:fillRect/>
            </a:stretch>
          </a:blipFill>
        </p:spPr>
        <p:txBody>
          <a:bodyPr/>
          <a:lstStyle/>
          <a:p>
            <a:endParaRPr lang="en-GB"/>
          </a:p>
        </p:txBody>
      </p:sp>
      <p:sp>
        <p:nvSpPr>
          <p:cNvPr id="4" name="Freeform 4"/>
          <p:cNvSpPr/>
          <p:nvPr/>
        </p:nvSpPr>
        <p:spPr>
          <a:xfrm rot="5399998" flipH="1">
            <a:off x="-2986600" y="8072650"/>
            <a:ext cx="6000500" cy="4825600"/>
          </a:xfrm>
          <a:custGeom>
            <a:avLst/>
            <a:gdLst/>
            <a:ahLst/>
            <a:cxnLst/>
            <a:rect l="l" t="t" r="r" b="b"/>
            <a:pathLst>
              <a:path w="6000500" h="4825600">
                <a:moveTo>
                  <a:pt x="6000500" y="0"/>
                </a:moveTo>
                <a:lnTo>
                  <a:pt x="0" y="0"/>
                </a:lnTo>
                <a:lnTo>
                  <a:pt x="0" y="4825600"/>
                </a:lnTo>
                <a:lnTo>
                  <a:pt x="6000500" y="4825600"/>
                </a:lnTo>
                <a:lnTo>
                  <a:pt x="6000500" y="0"/>
                </a:lnTo>
                <a:close/>
              </a:path>
            </a:pathLst>
          </a:custGeom>
          <a:blipFill>
            <a:blip r:embed="rId7"/>
            <a:stretch>
              <a:fillRect/>
            </a:stretch>
          </a:blipFill>
        </p:spPr>
        <p:txBody>
          <a:bodyPr/>
          <a:lstStyle/>
          <a:p>
            <a:endParaRPr lang="en-GB"/>
          </a:p>
        </p:txBody>
      </p:sp>
      <p:grpSp>
        <p:nvGrpSpPr>
          <p:cNvPr id="5" name="Group 5"/>
          <p:cNvGrpSpPr/>
          <p:nvPr/>
        </p:nvGrpSpPr>
        <p:grpSpPr>
          <a:xfrm>
            <a:off x="1449728" y="2375757"/>
            <a:ext cx="13282997" cy="1990431"/>
            <a:chOff x="0" y="0"/>
            <a:chExt cx="1906777" cy="285727"/>
          </a:xfrm>
        </p:grpSpPr>
        <p:sp>
          <p:nvSpPr>
            <p:cNvPr id="6" name="Freeform 6"/>
            <p:cNvSpPr/>
            <p:nvPr/>
          </p:nvSpPr>
          <p:spPr>
            <a:xfrm>
              <a:off x="0" y="0"/>
              <a:ext cx="1906699" cy="285694"/>
            </a:xfrm>
            <a:custGeom>
              <a:avLst/>
              <a:gdLst/>
              <a:ahLst/>
              <a:cxnLst/>
              <a:rect l="l" t="t" r="r" b="b"/>
              <a:pathLst>
                <a:path w="1906699" h="285694">
                  <a:moveTo>
                    <a:pt x="0" y="0"/>
                  </a:moveTo>
                  <a:lnTo>
                    <a:pt x="312822" y="143066"/>
                  </a:lnTo>
                  <a:lnTo>
                    <a:pt x="0" y="285694"/>
                  </a:lnTo>
                  <a:lnTo>
                    <a:pt x="1593878" y="285694"/>
                  </a:lnTo>
                  <a:lnTo>
                    <a:pt x="1906699" y="143066"/>
                  </a:lnTo>
                  <a:lnTo>
                    <a:pt x="1593878" y="0"/>
                  </a:lnTo>
                  <a:close/>
                </a:path>
              </a:pathLst>
            </a:custGeom>
            <a:solidFill>
              <a:srgbClr val="B6D2D3">
                <a:alpha val="63922"/>
              </a:srgbClr>
            </a:solidFill>
          </p:spPr>
          <p:txBody>
            <a:bodyPr/>
            <a:lstStyle/>
            <a:p>
              <a:endParaRPr lang="en-GB"/>
            </a:p>
          </p:txBody>
        </p:sp>
      </p:grpSp>
      <p:sp>
        <p:nvSpPr>
          <p:cNvPr id="7" name="Freeform 7"/>
          <p:cNvSpPr/>
          <p:nvPr/>
        </p:nvSpPr>
        <p:spPr>
          <a:xfrm>
            <a:off x="14732724" y="7078078"/>
            <a:ext cx="3323838" cy="3190885"/>
          </a:xfrm>
          <a:custGeom>
            <a:avLst/>
            <a:gdLst/>
            <a:ahLst/>
            <a:cxnLst/>
            <a:rect l="l" t="t" r="r" b="b"/>
            <a:pathLst>
              <a:path w="3323838" h="3190885">
                <a:moveTo>
                  <a:pt x="0" y="0"/>
                </a:moveTo>
                <a:lnTo>
                  <a:pt x="3323838" y="0"/>
                </a:lnTo>
                <a:lnTo>
                  <a:pt x="3323838" y="3190885"/>
                </a:lnTo>
                <a:lnTo>
                  <a:pt x="0" y="3190885"/>
                </a:lnTo>
                <a:lnTo>
                  <a:pt x="0" y="0"/>
                </a:lnTo>
                <a:close/>
              </a:path>
            </a:pathLst>
          </a:custGeom>
          <a:blipFill>
            <a:blip r:embed="rId8"/>
            <a:stretch>
              <a:fillRect/>
            </a:stretch>
          </a:blipFill>
        </p:spPr>
        <p:txBody>
          <a:bodyPr/>
          <a:lstStyle/>
          <a:p>
            <a:endParaRPr lang="en-GB"/>
          </a:p>
        </p:txBody>
      </p:sp>
      <p:grpSp>
        <p:nvGrpSpPr>
          <p:cNvPr id="8" name="Group 8"/>
          <p:cNvGrpSpPr/>
          <p:nvPr/>
        </p:nvGrpSpPr>
        <p:grpSpPr>
          <a:xfrm>
            <a:off x="2668669" y="6595002"/>
            <a:ext cx="11192543" cy="1573781"/>
            <a:chOff x="0" y="0"/>
            <a:chExt cx="1138442" cy="160076"/>
          </a:xfrm>
        </p:grpSpPr>
        <p:sp>
          <p:nvSpPr>
            <p:cNvPr id="9" name="Freeform 9"/>
            <p:cNvSpPr/>
            <p:nvPr/>
          </p:nvSpPr>
          <p:spPr>
            <a:xfrm>
              <a:off x="0" y="0"/>
              <a:ext cx="1138442" cy="160076"/>
            </a:xfrm>
            <a:custGeom>
              <a:avLst/>
              <a:gdLst/>
              <a:ahLst/>
              <a:cxnLst/>
              <a:rect l="l" t="t" r="r" b="b"/>
              <a:pathLst>
                <a:path w="1138442" h="160076">
                  <a:moveTo>
                    <a:pt x="935242" y="0"/>
                  </a:moveTo>
                  <a:cubicBezTo>
                    <a:pt x="1047467" y="0"/>
                    <a:pt x="1138442" y="35834"/>
                    <a:pt x="1138442" y="80038"/>
                  </a:cubicBezTo>
                  <a:cubicBezTo>
                    <a:pt x="1138442" y="124242"/>
                    <a:pt x="1047467" y="160076"/>
                    <a:pt x="935242" y="160076"/>
                  </a:cubicBezTo>
                  <a:lnTo>
                    <a:pt x="203200" y="160076"/>
                  </a:lnTo>
                  <a:cubicBezTo>
                    <a:pt x="90976" y="160076"/>
                    <a:pt x="0" y="124242"/>
                    <a:pt x="0" y="80038"/>
                  </a:cubicBezTo>
                  <a:cubicBezTo>
                    <a:pt x="0" y="35834"/>
                    <a:pt x="90976" y="0"/>
                    <a:pt x="203200" y="0"/>
                  </a:cubicBezTo>
                  <a:close/>
                </a:path>
              </a:pathLst>
            </a:custGeom>
            <a:solidFill>
              <a:srgbClr val="FDEE2C"/>
            </a:solidFill>
          </p:spPr>
          <p:txBody>
            <a:bodyPr/>
            <a:lstStyle/>
            <a:p>
              <a:endParaRPr lang="en-GB"/>
            </a:p>
          </p:txBody>
        </p:sp>
        <p:sp>
          <p:nvSpPr>
            <p:cNvPr id="10" name="TextBox 10"/>
            <p:cNvSpPr txBox="1"/>
            <p:nvPr/>
          </p:nvSpPr>
          <p:spPr>
            <a:xfrm>
              <a:off x="0" y="-47625"/>
              <a:ext cx="1138442" cy="207701"/>
            </a:xfrm>
            <a:prstGeom prst="rect">
              <a:avLst/>
            </a:prstGeom>
          </p:spPr>
          <p:txBody>
            <a:bodyPr lIns="50800" tIns="50800" rIns="50800" bIns="50800" rtlCol="0" anchor="ctr"/>
            <a:lstStyle/>
            <a:p>
              <a:pPr algn="ctr">
                <a:lnSpc>
                  <a:spcPts val="2659"/>
                </a:lnSpc>
              </a:pPr>
              <a:endParaRPr/>
            </a:p>
          </p:txBody>
        </p:sp>
      </p:grpSp>
      <p:pic>
        <p:nvPicPr>
          <p:cNvPr id="11" name="Picture 11"/>
          <p:cNvPicPr>
            <a:picLocks noChangeAspect="1"/>
          </p:cNvPicPr>
          <p:nvPr/>
        </p:nvPicPr>
        <p:blipFill>
          <a:blip r:embed="rId9"/>
          <a:srcRect/>
          <a:stretch>
            <a:fillRect/>
          </a:stretch>
        </p:blipFill>
        <p:spPr>
          <a:xfrm>
            <a:off x="1933473" y="8814619"/>
            <a:ext cx="985958" cy="443681"/>
          </a:xfrm>
          <a:prstGeom prst="rect">
            <a:avLst/>
          </a:prstGeom>
        </p:spPr>
      </p:pic>
      <p:sp>
        <p:nvSpPr>
          <p:cNvPr id="12" name="TextBox 12"/>
          <p:cNvSpPr txBox="1"/>
          <p:nvPr/>
        </p:nvSpPr>
        <p:spPr>
          <a:xfrm>
            <a:off x="1449728" y="719672"/>
            <a:ext cx="9047991" cy="1371600"/>
          </a:xfrm>
          <a:prstGeom prst="rect">
            <a:avLst/>
          </a:prstGeom>
        </p:spPr>
        <p:txBody>
          <a:bodyPr lIns="0" tIns="0" rIns="0" bIns="0" rtlCol="0" anchor="t">
            <a:spAutoFit/>
          </a:bodyPr>
          <a:lstStyle/>
          <a:p>
            <a:pPr algn="ctr">
              <a:lnSpc>
                <a:spcPts val="10800"/>
              </a:lnSpc>
              <a:spcBef>
                <a:spcPct val="0"/>
              </a:spcBef>
            </a:pPr>
            <a:r>
              <a:rPr lang="en-US" sz="9000">
                <a:solidFill>
                  <a:srgbClr val="213B55"/>
                </a:solidFill>
                <a:latin typeface="Fraunces Bold"/>
              </a:rPr>
              <a:t>KHỞI ĐỘNG</a:t>
            </a:r>
          </a:p>
        </p:txBody>
      </p:sp>
      <p:sp>
        <p:nvSpPr>
          <p:cNvPr id="13" name="TextBox 13"/>
          <p:cNvSpPr txBox="1"/>
          <p:nvPr/>
        </p:nvSpPr>
        <p:spPr>
          <a:xfrm>
            <a:off x="2252737" y="4642413"/>
            <a:ext cx="12479988" cy="1666839"/>
          </a:xfrm>
          <a:prstGeom prst="rect">
            <a:avLst/>
          </a:prstGeom>
        </p:spPr>
        <p:txBody>
          <a:bodyPr lIns="0" tIns="0" rIns="0" bIns="0" rtlCol="0" anchor="t">
            <a:spAutoFit/>
          </a:bodyPr>
          <a:lstStyle/>
          <a:p>
            <a:pPr algn="ctr">
              <a:lnSpc>
                <a:spcPts val="6585"/>
              </a:lnSpc>
              <a:spcBef>
                <a:spcPct val="0"/>
              </a:spcBef>
            </a:pPr>
            <a:r>
              <a:rPr lang="en-US" sz="5487">
                <a:solidFill>
                  <a:srgbClr val="213B55"/>
                </a:solidFill>
                <a:latin typeface="Roboto Condensed Bold"/>
              </a:rPr>
              <a:t>Sắp xếp từ ngữ sau thành câu thơ có nghĩa, truyền cảm:</a:t>
            </a:r>
          </a:p>
        </p:txBody>
      </p:sp>
      <p:sp>
        <p:nvSpPr>
          <p:cNvPr id="14" name="TextBox 14"/>
          <p:cNvSpPr txBox="1"/>
          <p:nvPr/>
        </p:nvSpPr>
        <p:spPr>
          <a:xfrm>
            <a:off x="3276600" y="2705100"/>
            <a:ext cx="8971159" cy="1228653"/>
          </a:xfrm>
          <a:prstGeom prst="rect">
            <a:avLst/>
          </a:prstGeom>
        </p:spPr>
        <p:txBody>
          <a:bodyPr lIns="0" tIns="0" rIns="0" bIns="0" rtlCol="0" anchor="t">
            <a:spAutoFit/>
          </a:bodyPr>
          <a:lstStyle/>
          <a:p>
            <a:pPr algn="ctr">
              <a:lnSpc>
                <a:spcPts val="9600"/>
              </a:lnSpc>
              <a:spcBef>
                <a:spcPct val="0"/>
              </a:spcBef>
            </a:pPr>
            <a:r>
              <a:rPr lang="en-US" sz="8000">
                <a:solidFill>
                  <a:srgbClr val="9B6F65"/>
                </a:solidFill>
                <a:latin typeface="#9Slide07 SVNUT Triumph Press"/>
              </a:rPr>
              <a:t>Thi sĩ tài ba</a:t>
            </a:r>
          </a:p>
        </p:txBody>
      </p:sp>
      <p:sp>
        <p:nvSpPr>
          <p:cNvPr id="15" name="TextBox 15"/>
          <p:cNvSpPr txBox="1"/>
          <p:nvPr/>
        </p:nvSpPr>
        <p:spPr>
          <a:xfrm>
            <a:off x="2426452" y="6823602"/>
            <a:ext cx="11676979" cy="1038171"/>
          </a:xfrm>
          <a:prstGeom prst="rect">
            <a:avLst/>
          </a:prstGeom>
        </p:spPr>
        <p:txBody>
          <a:bodyPr lIns="0" tIns="0" rIns="0" bIns="0" rtlCol="0" anchor="t">
            <a:spAutoFit/>
          </a:bodyPr>
          <a:lstStyle/>
          <a:p>
            <a:pPr algn="ctr">
              <a:lnSpc>
                <a:spcPts val="7200"/>
              </a:lnSpc>
              <a:spcBef>
                <a:spcPct val="0"/>
              </a:spcBef>
            </a:pPr>
            <a:r>
              <a:rPr lang="en-US" sz="6000">
                <a:solidFill>
                  <a:srgbClr val="213B55"/>
                </a:solidFill>
                <a:latin typeface="#9Slide05 Fourth Medium"/>
              </a:rPr>
              <a:t>Pha Luông/mưa/nhà/ai/khơi/xa</a:t>
            </a:r>
          </a:p>
        </p:txBody>
      </p:sp>
      <p:sp>
        <p:nvSpPr>
          <p:cNvPr id="16" name="TextBox 16"/>
          <p:cNvSpPr txBox="1"/>
          <p:nvPr/>
        </p:nvSpPr>
        <p:spPr>
          <a:xfrm>
            <a:off x="2393469" y="8549696"/>
            <a:ext cx="11676979" cy="1038171"/>
          </a:xfrm>
          <a:prstGeom prst="rect">
            <a:avLst/>
          </a:prstGeom>
        </p:spPr>
        <p:txBody>
          <a:bodyPr lIns="0" tIns="0" rIns="0" bIns="0" rtlCol="0" anchor="t">
            <a:spAutoFit/>
          </a:bodyPr>
          <a:lstStyle/>
          <a:p>
            <a:pPr algn="ctr">
              <a:lnSpc>
                <a:spcPts val="7200"/>
              </a:lnSpc>
              <a:spcBef>
                <a:spcPct val="0"/>
              </a:spcBef>
            </a:pPr>
            <a:r>
              <a:rPr lang="en-US" sz="6000">
                <a:solidFill>
                  <a:srgbClr val="213B55"/>
                </a:solidFill>
                <a:latin typeface="#9Slide05 Fourth Medium"/>
              </a:rPr>
              <a:t>Pha Luông nhà ai mưa xa khơi.</a:t>
            </a:r>
          </a:p>
        </p:txBody>
      </p:sp>
      <p:pic>
        <p:nvPicPr>
          <p:cNvPr id="17" name="10 Seconds Timer with Music">
            <a:hlinkClick r:id="" action="ppaction://media"/>
            <a:extLst>
              <a:ext uri="{FF2B5EF4-FFF2-40B4-BE49-F238E27FC236}">
                <a16:creationId xmlns:a16="http://schemas.microsoft.com/office/drawing/2014/main" id="{8A491905-4C01-3FEB-0987-18DDFC068E6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1201400" y="2628900"/>
            <a:ext cx="2573867" cy="1447800"/>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2"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7"/>
                                        </p:tgtEl>
                                      </p:cBhvr>
                                    </p:cmd>
                                  </p:childTnLst>
                                </p:cTn>
                              </p:par>
                            </p:childTnLst>
                          </p:cTn>
                        </p:par>
                      </p:childTnLst>
                    </p:cTn>
                  </p:par>
                </p:childTnLst>
              </p:cTn>
              <p:nextCondLst>
                <p:cond evt="onClick" delay="0">
                  <p:tgtEl>
                    <p:spTgt spid="17"/>
                  </p:tgtEl>
                </p:cond>
              </p:nextCondLst>
            </p:seq>
            <p:video>
              <p:cMediaNode vol="80000">
                <p:cTn id="20" fill="hold" display="0">
                  <p:stCondLst>
                    <p:cond delay="indefinite"/>
                  </p:stCondLst>
                </p:cTn>
                <p:tgtEl>
                  <p:spTgt spid="17"/>
                </p:tgtEl>
              </p:cMediaNode>
            </p:video>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a:off x="322400" y="418750"/>
            <a:ext cx="17643198" cy="9449500"/>
          </a:xfrm>
          <a:custGeom>
            <a:avLst/>
            <a:gdLst/>
            <a:ahLst/>
            <a:cxnLst/>
            <a:rect l="l" t="t" r="r" b="b"/>
            <a:pathLst>
              <a:path w="17643198" h="9449500">
                <a:moveTo>
                  <a:pt x="0" y="0"/>
                </a:moveTo>
                <a:lnTo>
                  <a:pt x="17643198" y="0"/>
                </a:lnTo>
                <a:lnTo>
                  <a:pt x="17643198" y="9449500"/>
                </a:lnTo>
                <a:lnTo>
                  <a:pt x="0" y="9449500"/>
                </a:lnTo>
                <a:lnTo>
                  <a:pt x="0" y="0"/>
                </a:lnTo>
                <a:close/>
              </a:path>
            </a:pathLst>
          </a:custGeom>
          <a:blipFill>
            <a:blip r:embed="rId3"/>
            <a:stretch>
              <a:fillRect/>
            </a:stretch>
          </a:blipFill>
        </p:spPr>
        <p:txBody>
          <a:bodyPr/>
          <a:lstStyle/>
          <a:p>
            <a:endParaRPr lang="en-GB"/>
          </a:p>
        </p:txBody>
      </p:sp>
      <p:sp>
        <p:nvSpPr>
          <p:cNvPr id="3" name="Freeform 3"/>
          <p:cNvSpPr/>
          <p:nvPr/>
        </p:nvSpPr>
        <p:spPr>
          <a:xfrm rot="-2699999">
            <a:off x="-2710248" y="-1096900"/>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4"/>
            <a:stretch>
              <a:fillRect/>
            </a:stretch>
          </a:blipFill>
        </p:spPr>
        <p:txBody>
          <a:bodyPr/>
          <a:lstStyle/>
          <a:p>
            <a:endParaRPr lang="en-GB"/>
          </a:p>
        </p:txBody>
      </p:sp>
      <p:sp>
        <p:nvSpPr>
          <p:cNvPr id="4" name="Freeform 4"/>
          <p:cNvSpPr/>
          <p:nvPr/>
        </p:nvSpPr>
        <p:spPr>
          <a:xfrm>
            <a:off x="12633699" y="0"/>
            <a:ext cx="11308602" cy="12354152"/>
          </a:xfrm>
          <a:custGeom>
            <a:avLst/>
            <a:gdLst/>
            <a:ahLst/>
            <a:cxnLst/>
            <a:rect l="l" t="t" r="r" b="b"/>
            <a:pathLst>
              <a:path w="11308602" h="12354152">
                <a:moveTo>
                  <a:pt x="0" y="0"/>
                </a:moveTo>
                <a:lnTo>
                  <a:pt x="11308602" y="0"/>
                </a:lnTo>
                <a:lnTo>
                  <a:pt x="11308602" y="12354152"/>
                </a:lnTo>
                <a:lnTo>
                  <a:pt x="0" y="12354152"/>
                </a:lnTo>
                <a:lnTo>
                  <a:pt x="0" y="0"/>
                </a:lnTo>
                <a:close/>
              </a:path>
            </a:pathLst>
          </a:custGeom>
          <a:blipFill>
            <a:blip r:embed="rId5"/>
            <a:stretch>
              <a:fillRect/>
            </a:stretch>
          </a:blipFill>
        </p:spPr>
        <p:txBody>
          <a:bodyPr/>
          <a:lstStyle/>
          <a:p>
            <a:endParaRPr lang="en-GB"/>
          </a:p>
        </p:txBody>
      </p:sp>
      <p:sp>
        <p:nvSpPr>
          <p:cNvPr id="5" name="Freeform 5"/>
          <p:cNvSpPr/>
          <p:nvPr/>
        </p:nvSpPr>
        <p:spPr>
          <a:xfrm rot="-5399998">
            <a:off x="-3131248" y="4604350"/>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4"/>
            <a:stretch>
              <a:fillRect/>
            </a:stretch>
          </a:blipFill>
        </p:spPr>
        <p:txBody>
          <a:bodyPr/>
          <a:lstStyle/>
          <a:p>
            <a:endParaRPr lang="en-GB"/>
          </a:p>
        </p:txBody>
      </p:sp>
      <p:sp>
        <p:nvSpPr>
          <p:cNvPr id="6" name="Freeform 6"/>
          <p:cNvSpPr/>
          <p:nvPr/>
        </p:nvSpPr>
        <p:spPr>
          <a:xfrm rot="-2699999">
            <a:off x="11092750" y="4933583"/>
            <a:ext cx="6000500" cy="3786430"/>
          </a:xfrm>
          <a:custGeom>
            <a:avLst/>
            <a:gdLst/>
            <a:ahLst/>
            <a:cxnLst/>
            <a:rect l="l" t="t" r="r" b="b"/>
            <a:pathLst>
              <a:path w="6000500" h="3786430">
                <a:moveTo>
                  <a:pt x="0" y="0"/>
                </a:moveTo>
                <a:lnTo>
                  <a:pt x="6000500" y="0"/>
                </a:lnTo>
                <a:lnTo>
                  <a:pt x="6000500" y="3786430"/>
                </a:lnTo>
                <a:lnTo>
                  <a:pt x="0" y="3786430"/>
                </a:lnTo>
                <a:lnTo>
                  <a:pt x="0" y="0"/>
                </a:lnTo>
                <a:close/>
              </a:path>
            </a:pathLst>
          </a:custGeom>
          <a:blipFill>
            <a:blip r:embed="rId4"/>
            <a:stretch>
              <a:fillRect b="-27444"/>
            </a:stretch>
          </a:blipFill>
        </p:spPr>
        <p:txBody>
          <a:bodyPr/>
          <a:lstStyle/>
          <a:p>
            <a:endParaRPr lang="en-GB"/>
          </a:p>
        </p:txBody>
      </p:sp>
      <p:sp>
        <p:nvSpPr>
          <p:cNvPr id="7" name="TextBox 7"/>
          <p:cNvSpPr txBox="1"/>
          <p:nvPr/>
        </p:nvSpPr>
        <p:spPr>
          <a:xfrm>
            <a:off x="1849863" y="1749001"/>
            <a:ext cx="14588273" cy="726912"/>
          </a:xfrm>
          <a:prstGeom prst="rect">
            <a:avLst/>
          </a:prstGeom>
        </p:spPr>
        <p:txBody>
          <a:bodyPr lIns="0" tIns="0" rIns="0" bIns="0" rtlCol="0" anchor="t">
            <a:spAutoFit/>
          </a:bodyPr>
          <a:lstStyle/>
          <a:p>
            <a:pPr algn="ctr">
              <a:lnSpc>
                <a:spcPts val="5615"/>
              </a:lnSpc>
            </a:pPr>
            <a:r>
              <a:rPr lang="en-US" sz="5199">
                <a:solidFill>
                  <a:srgbClr val="94773F"/>
                </a:solidFill>
                <a:latin typeface="Fraunces Bold"/>
              </a:rPr>
              <a:t>BÀI 2: NHỮNG CUNG BẬC TÂM TRẠNG</a:t>
            </a:r>
          </a:p>
        </p:txBody>
      </p:sp>
      <p:sp>
        <p:nvSpPr>
          <p:cNvPr id="8" name="TextBox 8"/>
          <p:cNvSpPr txBox="1"/>
          <p:nvPr/>
        </p:nvSpPr>
        <p:spPr>
          <a:xfrm>
            <a:off x="1078001" y="4261946"/>
            <a:ext cx="16131998" cy="2743200"/>
          </a:xfrm>
          <a:prstGeom prst="rect">
            <a:avLst/>
          </a:prstGeom>
        </p:spPr>
        <p:txBody>
          <a:bodyPr lIns="0" tIns="0" rIns="0" bIns="0" rtlCol="0" anchor="t">
            <a:spAutoFit/>
          </a:bodyPr>
          <a:lstStyle/>
          <a:p>
            <a:pPr algn="ctr">
              <a:lnSpc>
                <a:spcPts val="10800"/>
              </a:lnSpc>
            </a:pPr>
            <a:r>
              <a:rPr lang="en-US" sz="9000">
                <a:solidFill>
                  <a:srgbClr val="213B55"/>
                </a:solidFill>
                <a:latin typeface="Fraunces Bold"/>
              </a:rPr>
              <a:t>BIỆN PHÁP TU TỪ</a:t>
            </a:r>
          </a:p>
          <a:p>
            <a:pPr algn="ctr">
              <a:lnSpc>
                <a:spcPts val="10800"/>
              </a:lnSpc>
              <a:spcBef>
                <a:spcPct val="0"/>
              </a:spcBef>
            </a:pPr>
            <a:r>
              <a:rPr lang="en-US" sz="9000">
                <a:solidFill>
                  <a:srgbClr val="213B55"/>
                </a:solidFill>
                <a:latin typeface="Fraunces Bold"/>
              </a:rPr>
              <a:t>ĐIỆP THANH - ĐIỆP VẦN</a:t>
            </a:r>
          </a:p>
        </p:txBody>
      </p:sp>
      <p:sp>
        <p:nvSpPr>
          <p:cNvPr id="9" name="TextBox 9"/>
          <p:cNvSpPr txBox="1"/>
          <p:nvPr/>
        </p:nvSpPr>
        <p:spPr>
          <a:xfrm>
            <a:off x="4267201" y="2890346"/>
            <a:ext cx="8588796" cy="933450"/>
          </a:xfrm>
          <a:prstGeom prst="rect">
            <a:avLst/>
          </a:prstGeom>
        </p:spPr>
        <p:txBody>
          <a:bodyPr wrap="square" lIns="0" tIns="0" rIns="0" bIns="0" rtlCol="0" anchor="t">
            <a:spAutoFit/>
          </a:bodyPr>
          <a:lstStyle/>
          <a:p>
            <a:pPr algn="ctr">
              <a:lnSpc>
                <a:spcPts val="7200"/>
              </a:lnSpc>
              <a:spcBef>
                <a:spcPct val="0"/>
              </a:spcBef>
            </a:pPr>
            <a:r>
              <a:rPr lang="en-US" sz="6000">
                <a:solidFill>
                  <a:srgbClr val="213B55"/>
                </a:solidFill>
                <a:latin typeface="Roboto Condensed"/>
              </a:rPr>
              <a:t>THỰC HÀNH TIẾNG VIỆT</a:t>
            </a:r>
          </a:p>
        </p:txBody>
      </p:sp>
      <p:grpSp>
        <p:nvGrpSpPr>
          <p:cNvPr id="10" name="Group 10"/>
          <p:cNvGrpSpPr/>
          <p:nvPr/>
        </p:nvGrpSpPr>
        <p:grpSpPr>
          <a:xfrm>
            <a:off x="6069647" y="14894699"/>
            <a:ext cx="3777979" cy="1142530"/>
            <a:chOff x="0" y="0"/>
            <a:chExt cx="1875696" cy="567245"/>
          </a:xfrm>
        </p:grpSpPr>
        <p:sp>
          <p:nvSpPr>
            <p:cNvPr id="11" name="Freeform 11"/>
            <p:cNvSpPr/>
            <p:nvPr/>
          </p:nvSpPr>
          <p:spPr>
            <a:xfrm>
              <a:off x="0" y="127"/>
              <a:ext cx="1875536" cy="567182"/>
            </a:xfrm>
            <a:custGeom>
              <a:avLst/>
              <a:gdLst/>
              <a:ahLst/>
              <a:cxnLst/>
              <a:rect l="l" t="t" r="r" b="b"/>
              <a:pathLst>
                <a:path w="1875536" h="567182">
                  <a:moveTo>
                    <a:pt x="524764" y="0"/>
                  </a:moveTo>
                  <a:cubicBezTo>
                    <a:pt x="379603" y="0"/>
                    <a:pt x="262255" y="117348"/>
                    <a:pt x="262255" y="262128"/>
                  </a:cubicBezTo>
                  <a:cubicBezTo>
                    <a:pt x="262255" y="406908"/>
                    <a:pt x="144907" y="524256"/>
                    <a:pt x="0" y="524256"/>
                  </a:cubicBezTo>
                  <a:lnTo>
                    <a:pt x="0" y="567182"/>
                  </a:lnTo>
                  <a:cubicBezTo>
                    <a:pt x="54737" y="567182"/>
                    <a:pt x="108839" y="552450"/>
                    <a:pt x="155956" y="524256"/>
                  </a:cubicBezTo>
                  <a:lnTo>
                    <a:pt x="1611376" y="524256"/>
                  </a:lnTo>
                  <a:cubicBezTo>
                    <a:pt x="1757553" y="524256"/>
                    <a:pt x="1875536" y="404876"/>
                    <a:pt x="1873631" y="258572"/>
                  </a:cubicBezTo>
                  <a:cubicBezTo>
                    <a:pt x="1871980" y="114046"/>
                    <a:pt x="1749425" y="0"/>
                    <a:pt x="1604772" y="0"/>
                  </a:cubicBezTo>
                  <a:close/>
                </a:path>
              </a:pathLst>
            </a:custGeom>
            <a:solidFill>
              <a:srgbClr val="0E2A47"/>
            </a:solidFill>
          </p:spPr>
          <p:txBody>
            <a:bodyPr/>
            <a:lstStyle/>
            <a:p>
              <a:endParaRPr lang="en-GB"/>
            </a:p>
          </p:txBody>
        </p:sp>
      </p:grpSp>
      <p:sp>
        <p:nvSpPr>
          <p:cNvPr id="12" name="Freeform 12"/>
          <p:cNvSpPr/>
          <p:nvPr/>
        </p:nvSpPr>
        <p:spPr>
          <a:xfrm>
            <a:off x="8095357" y="7694838"/>
            <a:ext cx="1752270" cy="1563462"/>
          </a:xfrm>
          <a:custGeom>
            <a:avLst/>
            <a:gdLst/>
            <a:ahLst/>
            <a:cxnLst/>
            <a:rect l="l" t="t" r="r" b="b"/>
            <a:pathLst>
              <a:path w="1752270" h="1563462">
                <a:moveTo>
                  <a:pt x="0" y="0"/>
                </a:moveTo>
                <a:lnTo>
                  <a:pt x="1752270" y="0"/>
                </a:lnTo>
                <a:lnTo>
                  <a:pt x="1752270" y="1563462"/>
                </a:lnTo>
                <a:lnTo>
                  <a:pt x="0" y="1563462"/>
                </a:lnTo>
                <a:lnTo>
                  <a:pt x="0" y="0"/>
                </a:lnTo>
                <a:close/>
              </a:path>
            </a:pathLst>
          </a:custGeom>
          <a:blipFill>
            <a:blip r:embed="rId6"/>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4"/>
            <a:stretch>
              <a:fillRect/>
            </a:stretch>
          </a:blipFill>
        </p:spPr>
        <p:txBody>
          <a:bodyPr/>
          <a:lstStyle/>
          <a:p>
            <a:endParaRPr lang="en-GB"/>
          </a:p>
        </p:txBody>
      </p:sp>
      <p:sp>
        <p:nvSpPr>
          <p:cNvPr id="4" name="Freeform 4"/>
          <p:cNvSpPr/>
          <p:nvPr/>
        </p:nvSpPr>
        <p:spPr>
          <a:xfrm rot="-5399998">
            <a:off x="12659102" y="66200"/>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5" name="Freeform 5"/>
          <p:cNvSpPr/>
          <p:nvPr/>
        </p:nvSpPr>
        <p:spPr>
          <a:xfrm>
            <a:off x="2272771" y="2317665"/>
            <a:ext cx="6871229" cy="6940635"/>
          </a:xfrm>
          <a:custGeom>
            <a:avLst/>
            <a:gdLst/>
            <a:ahLst/>
            <a:cxnLst/>
            <a:rect l="l" t="t" r="r" b="b"/>
            <a:pathLst>
              <a:path w="6871229" h="6940635">
                <a:moveTo>
                  <a:pt x="0" y="0"/>
                </a:moveTo>
                <a:lnTo>
                  <a:pt x="6871229" y="0"/>
                </a:lnTo>
                <a:lnTo>
                  <a:pt x="6871229" y="6940635"/>
                </a:lnTo>
                <a:lnTo>
                  <a:pt x="0" y="69406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502164" y="571527"/>
            <a:ext cx="13844596" cy="914346"/>
          </a:xfrm>
          <a:prstGeom prst="rect">
            <a:avLst/>
          </a:prstGeom>
        </p:spPr>
        <p:txBody>
          <a:bodyPr lIns="0" tIns="0" rIns="0" bIns="0" rtlCol="0" anchor="t">
            <a:spAutoFit/>
          </a:bodyPr>
          <a:lstStyle/>
          <a:p>
            <a:pPr algn="r">
              <a:lnSpc>
                <a:spcPts val="7200"/>
              </a:lnSpc>
              <a:spcBef>
                <a:spcPct val="0"/>
              </a:spcBef>
            </a:pPr>
            <a:r>
              <a:rPr lang="en-US" sz="6000">
                <a:solidFill>
                  <a:srgbClr val="213B55"/>
                </a:solidFill>
                <a:latin typeface="Fraunces Bold"/>
              </a:rPr>
              <a:t>I. TRI THỨC TIẾNG VIỆT</a:t>
            </a:r>
          </a:p>
        </p:txBody>
      </p:sp>
      <p:sp>
        <p:nvSpPr>
          <p:cNvPr id="7" name="Freeform 7"/>
          <p:cNvSpPr/>
          <p:nvPr/>
        </p:nvSpPr>
        <p:spPr>
          <a:xfrm rot="-10800000">
            <a:off x="9661481" y="2937007"/>
            <a:ext cx="7597819" cy="5084489"/>
          </a:xfrm>
          <a:custGeom>
            <a:avLst/>
            <a:gdLst/>
            <a:ahLst/>
            <a:cxnLst/>
            <a:rect l="l" t="t" r="r" b="b"/>
            <a:pathLst>
              <a:path w="7597819" h="5084489">
                <a:moveTo>
                  <a:pt x="0" y="0"/>
                </a:moveTo>
                <a:lnTo>
                  <a:pt x="7597819" y="0"/>
                </a:lnTo>
                <a:lnTo>
                  <a:pt x="7597819" y="5084489"/>
                </a:lnTo>
                <a:lnTo>
                  <a:pt x="0" y="5084489"/>
                </a:lnTo>
                <a:lnTo>
                  <a:pt x="0" y="0"/>
                </a:lnTo>
                <a:close/>
              </a:path>
            </a:pathLst>
          </a:custGeom>
          <a:blipFill>
            <a:blip r:embed="rId7"/>
            <a:stretch>
              <a:fillRect l="-2401" r="-986" b="-33821"/>
            </a:stretch>
          </a:blipFill>
        </p:spPr>
        <p:txBody>
          <a:bodyPr/>
          <a:lstStyle/>
          <a:p>
            <a:endParaRPr lang="en-GB"/>
          </a:p>
        </p:txBody>
      </p:sp>
      <p:sp>
        <p:nvSpPr>
          <p:cNvPr id="8" name="TextBox 8"/>
          <p:cNvSpPr txBox="1"/>
          <p:nvPr/>
        </p:nvSpPr>
        <p:spPr>
          <a:xfrm>
            <a:off x="10236155" y="3187174"/>
            <a:ext cx="6802167" cy="4819523"/>
          </a:xfrm>
          <a:prstGeom prst="rect">
            <a:avLst/>
          </a:prstGeom>
        </p:spPr>
        <p:txBody>
          <a:bodyPr lIns="0" tIns="0" rIns="0" bIns="0" rtlCol="0" anchor="t">
            <a:spAutoFit/>
          </a:bodyPr>
          <a:lstStyle/>
          <a:p>
            <a:pPr algn="just">
              <a:lnSpc>
                <a:spcPts val="5400"/>
              </a:lnSpc>
            </a:pPr>
            <a:r>
              <a:rPr lang="en-US" sz="4500">
                <a:solidFill>
                  <a:srgbClr val="213B55"/>
                </a:solidFill>
                <a:latin typeface="Roboto Condensed Bold"/>
              </a:rPr>
              <a:t>-Nhiệm vụ: </a:t>
            </a:r>
          </a:p>
          <a:p>
            <a:pPr algn="just">
              <a:lnSpc>
                <a:spcPts val="5400"/>
              </a:lnSpc>
            </a:pPr>
            <a:r>
              <a:rPr lang="en-US" sz="4500">
                <a:solidFill>
                  <a:srgbClr val="213B55"/>
                </a:solidFill>
                <a:latin typeface="Roboto Condensed"/>
              </a:rPr>
              <a:t>+ Nhóm 1,3: Nhiệm vụ 1</a:t>
            </a:r>
          </a:p>
          <a:p>
            <a:pPr algn="just">
              <a:lnSpc>
                <a:spcPts val="5400"/>
              </a:lnSpc>
            </a:pPr>
            <a:r>
              <a:rPr lang="en-US" sz="4500">
                <a:solidFill>
                  <a:srgbClr val="213B55"/>
                </a:solidFill>
                <a:latin typeface="Roboto Condensed"/>
              </a:rPr>
              <a:t>+ Nhóm 2,4: Nhiệm vụ 2</a:t>
            </a:r>
          </a:p>
          <a:p>
            <a:pPr algn="just">
              <a:lnSpc>
                <a:spcPts val="5400"/>
              </a:lnSpc>
            </a:pPr>
            <a:r>
              <a:rPr lang="en-US" sz="4500">
                <a:solidFill>
                  <a:srgbClr val="213B55"/>
                </a:solidFill>
                <a:latin typeface="Roboto Condensed Bold"/>
              </a:rPr>
              <a:t>-Thời gian báo cáo: </a:t>
            </a:r>
            <a:r>
              <a:rPr lang="en-US" sz="4500">
                <a:solidFill>
                  <a:srgbClr val="213B55"/>
                </a:solidFill>
                <a:latin typeface="Roboto Condensed"/>
              </a:rPr>
              <a:t>HS báo cáo kết quả (tối đa 3 phút / nhóm)</a:t>
            </a:r>
          </a:p>
          <a:p>
            <a:pPr algn="just">
              <a:lnSpc>
                <a:spcPts val="5400"/>
              </a:lnSpc>
              <a:spcBef>
                <a:spcPct val="0"/>
              </a:spcBef>
            </a:pPr>
            <a:endParaRPr lang="en-US" sz="4500">
              <a:solidFill>
                <a:srgbClr val="213B55"/>
              </a:solidFill>
              <a:latin typeface="Roboto Condensed"/>
            </a:endParaRPr>
          </a:p>
        </p:txBody>
      </p:sp>
      <p:sp>
        <p:nvSpPr>
          <p:cNvPr id="9" name="TextBox 9"/>
          <p:cNvSpPr txBox="1"/>
          <p:nvPr/>
        </p:nvSpPr>
        <p:spPr>
          <a:xfrm>
            <a:off x="2996787" y="4774419"/>
            <a:ext cx="5423197" cy="2762178"/>
          </a:xfrm>
          <a:prstGeom prst="rect">
            <a:avLst/>
          </a:prstGeom>
        </p:spPr>
        <p:txBody>
          <a:bodyPr lIns="0" tIns="0" rIns="0" bIns="0" rtlCol="0" anchor="t">
            <a:spAutoFit/>
          </a:bodyPr>
          <a:lstStyle/>
          <a:p>
            <a:pPr algn="ctr">
              <a:lnSpc>
                <a:spcPts val="5400"/>
              </a:lnSpc>
            </a:pPr>
            <a:r>
              <a:rPr lang="en-US" sz="4500">
                <a:solidFill>
                  <a:srgbClr val="213B55"/>
                </a:solidFill>
                <a:latin typeface="Roboto Condensed Bold"/>
              </a:rPr>
              <a:t>PHIẾU HỌC TẬP SỐ 1</a:t>
            </a:r>
          </a:p>
          <a:p>
            <a:pPr marL="971550" lvl="1" indent="-485775" algn="l">
              <a:lnSpc>
                <a:spcPts val="5400"/>
              </a:lnSpc>
              <a:buFont typeface="Arial"/>
              <a:buChar char="•"/>
            </a:pPr>
            <a:r>
              <a:rPr lang="en-US" sz="4500">
                <a:solidFill>
                  <a:srgbClr val="213B55"/>
                </a:solidFill>
                <a:latin typeface="Roboto Condensed"/>
              </a:rPr>
              <a:t>Cá nhân: 2 phút</a:t>
            </a:r>
          </a:p>
          <a:p>
            <a:pPr marL="971550" lvl="1" indent="-485775" algn="l">
              <a:lnSpc>
                <a:spcPts val="5400"/>
              </a:lnSpc>
              <a:spcBef>
                <a:spcPct val="0"/>
              </a:spcBef>
              <a:buFont typeface="Arial"/>
              <a:buChar char="•"/>
            </a:pPr>
            <a:r>
              <a:rPr lang="en-US" sz="4500">
                <a:solidFill>
                  <a:srgbClr val="213B55"/>
                </a:solidFill>
                <a:latin typeface="Roboto Condensed"/>
              </a:rPr>
              <a:t>Thống nhất đáp án chung: 3 phút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6D2D3"/>
        </a:solidFill>
        <a:effectLst/>
      </p:bgPr>
    </p:bg>
    <p:spTree>
      <p:nvGrpSpPr>
        <p:cNvPr id="1" name=""/>
        <p:cNvGrpSpPr/>
        <p:nvPr/>
      </p:nvGrpSpPr>
      <p:grpSpPr>
        <a:xfrm>
          <a:off x="0" y="0"/>
          <a:ext cx="0" cy="0"/>
          <a:chOff x="0" y="0"/>
          <a:chExt cx="0" cy="0"/>
        </a:xfrm>
      </p:grpSpPr>
      <p:sp>
        <p:nvSpPr>
          <p:cNvPr id="2" name="Freeform 2"/>
          <p:cNvSpPr/>
          <p:nvPr/>
        </p:nvSpPr>
        <p:spPr>
          <a:xfrm rot="-5399998">
            <a:off x="4424212" y="7244315"/>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3" name="Freeform 3"/>
          <p:cNvSpPr/>
          <p:nvPr/>
        </p:nvSpPr>
        <p:spPr>
          <a:xfrm rot="-9147523">
            <a:off x="-3712084" y="-2755944"/>
            <a:ext cx="8613612" cy="10025039"/>
          </a:xfrm>
          <a:custGeom>
            <a:avLst/>
            <a:gdLst/>
            <a:ahLst/>
            <a:cxnLst/>
            <a:rect l="l" t="t" r="r" b="b"/>
            <a:pathLst>
              <a:path w="8613612" h="10025039">
                <a:moveTo>
                  <a:pt x="0" y="0"/>
                </a:moveTo>
                <a:lnTo>
                  <a:pt x="8613612" y="0"/>
                </a:lnTo>
                <a:lnTo>
                  <a:pt x="8613612" y="10025039"/>
                </a:lnTo>
                <a:lnTo>
                  <a:pt x="0" y="10025039"/>
                </a:lnTo>
                <a:lnTo>
                  <a:pt x="0" y="0"/>
                </a:lnTo>
                <a:close/>
              </a:path>
            </a:pathLst>
          </a:custGeom>
          <a:blipFill>
            <a:blip r:embed="rId4"/>
            <a:stretch>
              <a:fillRect/>
            </a:stretch>
          </a:blipFill>
        </p:spPr>
        <p:txBody>
          <a:bodyPr/>
          <a:lstStyle/>
          <a:p>
            <a:endParaRPr lang="en-GB"/>
          </a:p>
        </p:txBody>
      </p:sp>
      <p:sp>
        <p:nvSpPr>
          <p:cNvPr id="4" name="Freeform 4"/>
          <p:cNvSpPr/>
          <p:nvPr/>
        </p:nvSpPr>
        <p:spPr>
          <a:xfrm rot="-5399998">
            <a:off x="12659102" y="66200"/>
            <a:ext cx="6000500" cy="4825600"/>
          </a:xfrm>
          <a:custGeom>
            <a:avLst/>
            <a:gdLst/>
            <a:ahLst/>
            <a:cxnLst/>
            <a:rect l="l" t="t" r="r" b="b"/>
            <a:pathLst>
              <a:path w="6000500" h="4825600">
                <a:moveTo>
                  <a:pt x="0" y="0"/>
                </a:moveTo>
                <a:lnTo>
                  <a:pt x="6000500" y="0"/>
                </a:lnTo>
                <a:lnTo>
                  <a:pt x="6000500" y="4825600"/>
                </a:lnTo>
                <a:lnTo>
                  <a:pt x="0" y="4825600"/>
                </a:lnTo>
                <a:lnTo>
                  <a:pt x="0" y="0"/>
                </a:lnTo>
                <a:close/>
              </a:path>
            </a:pathLst>
          </a:custGeom>
          <a:blipFill>
            <a:blip r:embed="rId3"/>
            <a:stretch>
              <a:fillRect/>
            </a:stretch>
          </a:blipFill>
        </p:spPr>
        <p:txBody>
          <a:bodyPr/>
          <a:lstStyle/>
          <a:p>
            <a:endParaRPr lang="en-GB"/>
          </a:p>
        </p:txBody>
      </p:sp>
      <p:sp>
        <p:nvSpPr>
          <p:cNvPr id="5" name="Freeform 5"/>
          <p:cNvSpPr/>
          <p:nvPr/>
        </p:nvSpPr>
        <p:spPr>
          <a:xfrm rot="-10800000">
            <a:off x="685800" y="1638300"/>
            <a:ext cx="16664578" cy="1966974"/>
          </a:xfrm>
          <a:custGeom>
            <a:avLst/>
            <a:gdLst/>
            <a:ahLst/>
            <a:cxnLst/>
            <a:rect l="l" t="t" r="r" b="b"/>
            <a:pathLst>
              <a:path w="16664578" h="1966974">
                <a:moveTo>
                  <a:pt x="0" y="0"/>
                </a:moveTo>
                <a:lnTo>
                  <a:pt x="16664578" y="0"/>
                </a:lnTo>
                <a:lnTo>
                  <a:pt x="16664578" y="1966974"/>
                </a:lnTo>
                <a:lnTo>
                  <a:pt x="0" y="1966974"/>
                </a:lnTo>
                <a:lnTo>
                  <a:pt x="0" y="0"/>
                </a:lnTo>
                <a:close/>
              </a:path>
            </a:pathLst>
          </a:custGeom>
          <a:blipFill>
            <a:blip r:embed="rId5"/>
            <a:stretch>
              <a:fillRect t="-306078" r="-963" b="-334842"/>
            </a:stretch>
          </a:blipFill>
        </p:spPr>
        <p:txBody>
          <a:bodyPr/>
          <a:lstStyle/>
          <a:p>
            <a:endParaRPr lang="en-GB"/>
          </a:p>
        </p:txBody>
      </p:sp>
      <p:sp>
        <p:nvSpPr>
          <p:cNvPr id="6" name="Freeform 6"/>
          <p:cNvSpPr/>
          <p:nvPr/>
        </p:nvSpPr>
        <p:spPr>
          <a:xfrm rot="-131495">
            <a:off x="1704591" y="4046913"/>
            <a:ext cx="6519428" cy="5584370"/>
          </a:xfrm>
          <a:custGeom>
            <a:avLst/>
            <a:gdLst/>
            <a:ahLst/>
            <a:cxnLst/>
            <a:rect l="l" t="t" r="r" b="b"/>
            <a:pathLst>
              <a:path w="6519428" h="5584370">
                <a:moveTo>
                  <a:pt x="0" y="0"/>
                </a:moveTo>
                <a:lnTo>
                  <a:pt x="6519427" y="0"/>
                </a:lnTo>
                <a:lnTo>
                  <a:pt x="6519427" y="5584371"/>
                </a:lnTo>
                <a:lnTo>
                  <a:pt x="0" y="5584371"/>
                </a:lnTo>
                <a:lnTo>
                  <a:pt x="0" y="0"/>
                </a:lnTo>
                <a:close/>
              </a:path>
            </a:pathLst>
          </a:custGeom>
          <a:blipFill>
            <a:blip r:embed="rId6"/>
            <a:stretch>
              <a:fillRect/>
            </a:stretch>
          </a:blipFill>
        </p:spPr>
        <p:txBody>
          <a:bodyPr/>
          <a:lstStyle/>
          <a:p>
            <a:endParaRPr lang="en-GB"/>
          </a:p>
        </p:txBody>
      </p:sp>
      <p:sp>
        <p:nvSpPr>
          <p:cNvPr id="7" name="Freeform 7"/>
          <p:cNvSpPr/>
          <p:nvPr/>
        </p:nvSpPr>
        <p:spPr>
          <a:xfrm rot="195614">
            <a:off x="8999577" y="3950203"/>
            <a:ext cx="6436134" cy="5823169"/>
          </a:xfrm>
          <a:custGeom>
            <a:avLst/>
            <a:gdLst/>
            <a:ahLst/>
            <a:cxnLst/>
            <a:rect l="l" t="t" r="r" b="b"/>
            <a:pathLst>
              <a:path w="6436134" h="5823169">
                <a:moveTo>
                  <a:pt x="0" y="0"/>
                </a:moveTo>
                <a:lnTo>
                  <a:pt x="6436134" y="0"/>
                </a:lnTo>
                <a:lnTo>
                  <a:pt x="6436134" y="5823169"/>
                </a:lnTo>
                <a:lnTo>
                  <a:pt x="0" y="5823169"/>
                </a:lnTo>
                <a:lnTo>
                  <a:pt x="0" y="0"/>
                </a:lnTo>
                <a:close/>
              </a:path>
            </a:pathLst>
          </a:custGeom>
          <a:blipFill>
            <a:blip r:embed="rId7"/>
            <a:stretch>
              <a:fillRect/>
            </a:stretch>
          </a:blipFill>
        </p:spPr>
        <p:txBody>
          <a:bodyPr/>
          <a:lstStyle/>
          <a:p>
            <a:endParaRPr lang="en-GB"/>
          </a:p>
        </p:txBody>
      </p:sp>
      <p:sp>
        <p:nvSpPr>
          <p:cNvPr id="8" name="TextBox 8"/>
          <p:cNvSpPr txBox="1"/>
          <p:nvPr/>
        </p:nvSpPr>
        <p:spPr>
          <a:xfrm>
            <a:off x="502164" y="571527"/>
            <a:ext cx="13844596" cy="914346"/>
          </a:xfrm>
          <a:prstGeom prst="rect">
            <a:avLst/>
          </a:prstGeom>
        </p:spPr>
        <p:txBody>
          <a:bodyPr lIns="0" tIns="0" rIns="0" bIns="0" rtlCol="0" anchor="t">
            <a:spAutoFit/>
          </a:bodyPr>
          <a:lstStyle/>
          <a:p>
            <a:pPr algn="r">
              <a:lnSpc>
                <a:spcPts val="7200"/>
              </a:lnSpc>
              <a:spcBef>
                <a:spcPct val="0"/>
              </a:spcBef>
            </a:pPr>
            <a:r>
              <a:rPr lang="en-US" sz="6000">
                <a:solidFill>
                  <a:srgbClr val="213B55"/>
                </a:solidFill>
                <a:latin typeface="Fraunces Bold"/>
              </a:rPr>
              <a:t>I. TRI THỨC TIẾNG VIỆT</a:t>
            </a:r>
          </a:p>
        </p:txBody>
      </p:sp>
      <p:sp>
        <p:nvSpPr>
          <p:cNvPr id="9" name="TextBox 9"/>
          <p:cNvSpPr txBox="1"/>
          <p:nvPr/>
        </p:nvSpPr>
        <p:spPr>
          <a:xfrm>
            <a:off x="1981200" y="2019300"/>
            <a:ext cx="14364376" cy="1191216"/>
          </a:xfrm>
          <a:prstGeom prst="rect">
            <a:avLst/>
          </a:prstGeom>
        </p:spPr>
        <p:txBody>
          <a:bodyPr lIns="0" tIns="0" rIns="0" bIns="0" rtlCol="0" anchor="t">
            <a:spAutoFit/>
          </a:bodyPr>
          <a:lstStyle/>
          <a:p>
            <a:pPr algn="ctr">
              <a:lnSpc>
                <a:spcPts val="4795"/>
              </a:lnSpc>
            </a:pPr>
            <a:r>
              <a:rPr lang="en-US" sz="3500">
                <a:solidFill>
                  <a:srgbClr val="222E42"/>
                </a:solidFill>
                <a:latin typeface="Roboto Condensed Bold"/>
              </a:rPr>
              <a:t>Yêu cầu: </a:t>
            </a:r>
            <a:r>
              <a:rPr lang="en-US" sz="3500">
                <a:solidFill>
                  <a:srgbClr val="222E42"/>
                </a:solidFill>
                <a:latin typeface="Roboto Condensed"/>
              </a:rPr>
              <a:t>Đọc kĩ  phần Tri thức Ngữ Văn SGK tr.40, hộp thông tin SGK tr.49 và thực hiện các yêu cầu dưới đây: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2571</Words>
  <Application>Microsoft Macintosh PowerPoint</Application>
  <PresentationFormat>Custom</PresentationFormat>
  <Paragraphs>314</Paragraphs>
  <Slides>32</Slides>
  <Notes>32</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Fraunces Bold</vt:lpstr>
      <vt:lpstr>Calibri</vt:lpstr>
      <vt:lpstr>#9Slide05 Fourth Medium</vt:lpstr>
      <vt:lpstr>Roboto Condensed Bold Italics</vt:lpstr>
      <vt:lpstr>Fraunces Bold Italics</vt:lpstr>
      <vt:lpstr>Roboto Condensed Bold</vt:lpstr>
      <vt:lpstr>Roboto Condensed Italics</vt:lpstr>
      <vt:lpstr>#9Slide07 SVNUT Triumph Press</vt:lpstr>
      <vt:lpstr>Roboto Condensed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9KN_B2_THTV2_Phep diep thanh diep van</dc:title>
  <cp:lastModifiedBy>Vy Lê</cp:lastModifiedBy>
  <cp:revision>4</cp:revision>
  <dcterms:created xsi:type="dcterms:W3CDTF">2006-08-16T00:00:00Z</dcterms:created>
  <dcterms:modified xsi:type="dcterms:W3CDTF">2025-05-11T06:55:39Z</dcterms:modified>
  <dc:identifier>DAGIP41Fk6k</dc:identifier>
</cp:coreProperties>
</file>