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18288000" cy="10287000"/>
  <p:notesSz cx="6858000" cy="9144000"/>
  <p:embeddedFontLst>
    <p:embeddedFont>
      <p:font typeface="#9Slide05 VL Fadilla" pitchFamily="2" charset="77"/>
      <p:regular r:id="rId42"/>
    </p:embeddedFont>
    <p:embeddedFont>
      <p:font typeface="#9Slide06 Thillends Small" pitchFamily="2" charset="77"/>
      <p:regular r:id="rId43"/>
    </p:embeddedFont>
    <p:embeddedFont>
      <p:font typeface="#9Slide07 SVNRevolution" panose="02040603050506020204" pitchFamily="18" charset="0"/>
      <p:regular r:id="rId44"/>
    </p:embeddedFont>
    <p:embeddedFont>
      <p:font typeface="Fraunces Bold" pitchFamily="2" charset="77"/>
      <p:regular r:id="rId45"/>
      <p:bold r:id="rId46"/>
    </p:embeddedFont>
    <p:embeddedFont>
      <p:font typeface="Roboto Bold" panose="02000000000000000000" pitchFamily="2" charset="0"/>
      <p:bold r:id="rId47"/>
    </p:embeddedFont>
    <p:embeddedFont>
      <p:font typeface="Roboto Condensed" panose="020F0502020204030204" pitchFamily="34" charset="0"/>
      <p:regular r:id="rId48"/>
      <p:bold r:id="rId49"/>
      <p:italic r:id="rId50"/>
      <p:boldItalic r:id="rId51"/>
    </p:embeddedFont>
    <p:embeddedFont>
      <p:font typeface="Roboto Condensed Bold" panose="02000000000000000000" pitchFamily="2" charset="0"/>
      <p:regular r:id="rId52"/>
      <p:bold r:id="rId53"/>
    </p:embeddedFont>
    <p:embeddedFont>
      <p:font typeface="Roboto Condensed Bold Italics" panose="02000000000000000000" pitchFamily="2" charset="0"/>
      <p:regular r:id="rId54"/>
      <p:bold r:id="rId55"/>
      <p:italic r:id="rId56"/>
      <p:boldItalic r:id="rId57"/>
    </p:embeddedFont>
    <p:embeddedFont>
      <p:font typeface="Roboto Condensed Italics" panose="02000000000000000000" pitchFamily="2" charset="0"/>
      <p:regular r:id="rId58"/>
      <p:italic r:id="rId59"/>
    </p:embeddedFont>
    <p:embeddedFont>
      <p:font typeface="Six Hands Marker" panose="03050502040202030505" pitchFamily="66" charset="77"/>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589" autoAdjust="0"/>
  </p:normalViewPr>
  <p:slideViewPr>
    <p:cSldViewPr>
      <p:cViewPr varScale="1">
        <p:scale>
          <a:sx n="70" d="100"/>
          <a:sy n="70" d="100"/>
        </p:scale>
        <p:origin x="102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BC961-F08A-49C6-8ADF-46FC0B46F303}" type="datetimeFigureOut">
              <a:rPr lang="en-GB" smtClean="0"/>
              <a:t>11/05/2025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A923B-D5D2-4F6C-BB29-17BCC3E390D1}" type="slidenum">
              <a:rPr lang="en-GB" smtClean="0"/>
              <a:t>‹#›</a:t>
            </a:fld>
            <a:endParaRPr lang="en-GB"/>
          </a:p>
        </p:txBody>
      </p:sp>
    </p:spTree>
    <p:extLst>
      <p:ext uri="{BB962C8B-B14F-4D97-AF65-F5344CB8AC3E}">
        <p14:creationId xmlns:p14="http://schemas.microsoft.com/office/powerpoint/2010/main" val="98938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Sử dụng từ cùng trường nghĩa: SỨC KHỎE – ĐỀ KHÁNG </a:t>
            </a:r>
            <a:r>
              <a:rPr lang="en-GB">
                <a:sym typeface="Wingdings" panose="05000000000000000000" pitchFamily="2" charset="2"/>
              </a:rPr>
              <a:t> Nhấn mạnh công dụng của đối tượng</a:t>
            </a:r>
            <a:endParaRPr lang="en-GB"/>
          </a:p>
        </p:txBody>
      </p:sp>
      <p:sp>
        <p:nvSpPr>
          <p:cNvPr id="4" name="Slide Number Placeholder 3"/>
          <p:cNvSpPr>
            <a:spLocks noGrp="1"/>
          </p:cNvSpPr>
          <p:nvPr>
            <p:ph type="sldNum" sz="quarter" idx="5"/>
          </p:nvPr>
        </p:nvSpPr>
        <p:spPr/>
        <p:txBody>
          <a:bodyPr/>
          <a:lstStyle/>
          <a:p>
            <a:fld id="{896A923B-D5D2-4F6C-BB29-17BCC3E390D1}" type="slidenum">
              <a:rPr lang="en-GB" smtClean="0"/>
              <a:t>35</a:t>
            </a:fld>
            <a:endParaRPr lang="en-GB"/>
          </a:p>
        </p:txBody>
      </p:sp>
    </p:spTree>
    <p:extLst>
      <p:ext uri="{BB962C8B-B14F-4D97-AF65-F5344CB8AC3E}">
        <p14:creationId xmlns:p14="http://schemas.microsoft.com/office/powerpoint/2010/main" val="4111907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heelofnames.com/"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6107187" y="609422"/>
            <a:ext cx="1152113" cy="1276580"/>
          </a:xfrm>
          <a:custGeom>
            <a:avLst/>
            <a:gdLst/>
            <a:ahLst/>
            <a:cxnLst/>
            <a:rect l="l" t="t" r="r" b="b"/>
            <a:pathLst>
              <a:path w="1152113" h="1276580">
                <a:moveTo>
                  <a:pt x="0" y="0"/>
                </a:moveTo>
                <a:lnTo>
                  <a:pt x="1152113" y="0"/>
                </a:lnTo>
                <a:lnTo>
                  <a:pt x="1152113" y="1276580"/>
                </a:lnTo>
                <a:lnTo>
                  <a:pt x="0" y="1276580"/>
                </a:lnTo>
                <a:lnTo>
                  <a:pt x="0" y="0"/>
                </a:lnTo>
                <a:close/>
              </a:path>
            </a:pathLst>
          </a:custGeom>
          <a:blipFill>
            <a:blip r:embed="rId3"/>
            <a:stretch>
              <a:fillRect/>
            </a:stretch>
          </a:blipFill>
        </p:spPr>
        <p:txBody>
          <a:bodyPr/>
          <a:lstStyle/>
          <a:p>
            <a:endParaRPr lang="en-GB"/>
          </a:p>
        </p:txBody>
      </p:sp>
      <p:sp>
        <p:nvSpPr>
          <p:cNvPr id="4" name="Freeform 4"/>
          <p:cNvSpPr/>
          <p:nvPr/>
        </p:nvSpPr>
        <p:spPr>
          <a:xfrm flipH="1">
            <a:off x="480133" y="6017141"/>
            <a:ext cx="4045887" cy="4117951"/>
          </a:xfrm>
          <a:custGeom>
            <a:avLst/>
            <a:gdLst/>
            <a:ahLst/>
            <a:cxnLst/>
            <a:rect l="l" t="t" r="r" b="b"/>
            <a:pathLst>
              <a:path w="4045887" h="4117951">
                <a:moveTo>
                  <a:pt x="4045886" y="0"/>
                </a:moveTo>
                <a:lnTo>
                  <a:pt x="0" y="0"/>
                </a:lnTo>
                <a:lnTo>
                  <a:pt x="0" y="4117951"/>
                </a:lnTo>
                <a:lnTo>
                  <a:pt x="4045886" y="4117951"/>
                </a:lnTo>
                <a:lnTo>
                  <a:pt x="4045886" y="0"/>
                </a:lnTo>
                <a:close/>
              </a:path>
            </a:pathLst>
          </a:custGeom>
          <a:blipFill>
            <a:blip r:embed="rId4"/>
            <a:stretch>
              <a:fillRect/>
            </a:stretch>
          </a:blipFill>
        </p:spPr>
        <p:txBody>
          <a:bodyPr/>
          <a:lstStyle/>
          <a:p>
            <a:endParaRPr lang="en-GB"/>
          </a:p>
        </p:txBody>
      </p:sp>
      <p:sp>
        <p:nvSpPr>
          <p:cNvPr id="5" name="Freeform 5"/>
          <p:cNvSpPr/>
          <p:nvPr/>
        </p:nvSpPr>
        <p:spPr>
          <a:xfrm rot="1223308">
            <a:off x="15506700" y="8517795"/>
            <a:ext cx="958420" cy="1424552"/>
          </a:xfrm>
          <a:custGeom>
            <a:avLst/>
            <a:gdLst/>
            <a:ahLst/>
            <a:cxnLst/>
            <a:rect l="l" t="t" r="r" b="b"/>
            <a:pathLst>
              <a:path w="958420" h="1424552">
                <a:moveTo>
                  <a:pt x="0" y="0"/>
                </a:moveTo>
                <a:lnTo>
                  <a:pt x="958420" y="0"/>
                </a:lnTo>
                <a:lnTo>
                  <a:pt x="958420" y="1424552"/>
                </a:lnTo>
                <a:lnTo>
                  <a:pt x="0" y="1424552"/>
                </a:lnTo>
                <a:lnTo>
                  <a:pt x="0" y="0"/>
                </a:lnTo>
                <a:close/>
              </a:path>
            </a:pathLst>
          </a:custGeom>
          <a:blipFill>
            <a:blip r:embed="rId5"/>
            <a:stretch>
              <a:fillRect/>
            </a:stretch>
          </a:blipFill>
        </p:spPr>
        <p:txBody>
          <a:bodyPr/>
          <a:lstStyle/>
          <a:p>
            <a:endParaRPr lang="en-GB"/>
          </a:p>
        </p:txBody>
      </p:sp>
      <p:sp>
        <p:nvSpPr>
          <p:cNvPr id="6" name="Freeform 6"/>
          <p:cNvSpPr/>
          <p:nvPr/>
        </p:nvSpPr>
        <p:spPr>
          <a:xfrm>
            <a:off x="9342207" y="7281337"/>
            <a:ext cx="1003409" cy="1589559"/>
          </a:xfrm>
          <a:custGeom>
            <a:avLst/>
            <a:gdLst/>
            <a:ahLst/>
            <a:cxnLst/>
            <a:rect l="l" t="t" r="r" b="b"/>
            <a:pathLst>
              <a:path w="1003409" h="1589559">
                <a:moveTo>
                  <a:pt x="0" y="0"/>
                </a:moveTo>
                <a:lnTo>
                  <a:pt x="1003409" y="0"/>
                </a:lnTo>
                <a:lnTo>
                  <a:pt x="1003409" y="1589559"/>
                </a:lnTo>
                <a:lnTo>
                  <a:pt x="0" y="1589559"/>
                </a:lnTo>
                <a:lnTo>
                  <a:pt x="0" y="0"/>
                </a:lnTo>
                <a:close/>
              </a:path>
            </a:pathLst>
          </a:custGeom>
          <a:blipFill>
            <a:blip r:embed="rId6"/>
            <a:stretch>
              <a:fillRect/>
            </a:stretch>
          </a:blipFill>
        </p:spPr>
        <p:txBody>
          <a:bodyPr/>
          <a:lstStyle/>
          <a:p>
            <a:endParaRPr lang="en-GB"/>
          </a:p>
        </p:txBody>
      </p:sp>
      <p:sp>
        <p:nvSpPr>
          <p:cNvPr id="7" name="Freeform 7"/>
          <p:cNvSpPr/>
          <p:nvPr/>
        </p:nvSpPr>
        <p:spPr>
          <a:xfrm rot="-1420506">
            <a:off x="5789766" y="8186849"/>
            <a:ext cx="745612" cy="1368095"/>
          </a:xfrm>
          <a:custGeom>
            <a:avLst/>
            <a:gdLst/>
            <a:ahLst/>
            <a:cxnLst/>
            <a:rect l="l" t="t" r="r" b="b"/>
            <a:pathLst>
              <a:path w="745612" h="1368095">
                <a:moveTo>
                  <a:pt x="0" y="0"/>
                </a:moveTo>
                <a:lnTo>
                  <a:pt x="745612" y="0"/>
                </a:lnTo>
                <a:lnTo>
                  <a:pt x="745612" y="1368094"/>
                </a:lnTo>
                <a:lnTo>
                  <a:pt x="0" y="1368094"/>
                </a:lnTo>
                <a:lnTo>
                  <a:pt x="0" y="0"/>
                </a:lnTo>
                <a:close/>
              </a:path>
            </a:pathLst>
          </a:custGeom>
          <a:blipFill>
            <a:blip r:embed="rId7"/>
            <a:stretch>
              <a:fillRect/>
            </a:stretch>
          </a:blipFill>
        </p:spPr>
        <p:txBody>
          <a:bodyPr/>
          <a:lstStyle/>
          <a:p>
            <a:endParaRPr lang="en-GB"/>
          </a:p>
        </p:txBody>
      </p:sp>
      <p:sp>
        <p:nvSpPr>
          <p:cNvPr id="8" name="Freeform 8"/>
          <p:cNvSpPr/>
          <p:nvPr/>
        </p:nvSpPr>
        <p:spPr>
          <a:xfrm>
            <a:off x="12909142" y="8076116"/>
            <a:ext cx="919657" cy="1342111"/>
          </a:xfrm>
          <a:custGeom>
            <a:avLst/>
            <a:gdLst/>
            <a:ahLst/>
            <a:cxnLst/>
            <a:rect l="l" t="t" r="r" b="b"/>
            <a:pathLst>
              <a:path w="919657" h="1342111">
                <a:moveTo>
                  <a:pt x="0" y="0"/>
                </a:moveTo>
                <a:lnTo>
                  <a:pt x="919658" y="0"/>
                </a:lnTo>
                <a:lnTo>
                  <a:pt x="919658" y="1342111"/>
                </a:lnTo>
                <a:lnTo>
                  <a:pt x="0" y="1342111"/>
                </a:lnTo>
                <a:lnTo>
                  <a:pt x="0" y="0"/>
                </a:lnTo>
                <a:close/>
              </a:path>
            </a:pathLst>
          </a:custGeom>
          <a:blipFill>
            <a:blip r:embed="rId8"/>
            <a:stretch>
              <a:fillRect/>
            </a:stretch>
          </a:blipFill>
        </p:spPr>
        <p:txBody>
          <a:bodyPr/>
          <a:lstStyle/>
          <a:p>
            <a:endParaRPr lang="en-GB"/>
          </a:p>
        </p:txBody>
      </p:sp>
      <p:grpSp>
        <p:nvGrpSpPr>
          <p:cNvPr id="9" name="Group 9"/>
          <p:cNvGrpSpPr/>
          <p:nvPr/>
        </p:nvGrpSpPr>
        <p:grpSpPr>
          <a:xfrm>
            <a:off x="4526019" y="3600450"/>
            <a:ext cx="13007559" cy="3680887"/>
            <a:chOff x="0" y="0"/>
            <a:chExt cx="3425859" cy="969452"/>
          </a:xfrm>
        </p:grpSpPr>
        <p:sp>
          <p:nvSpPr>
            <p:cNvPr id="10" name="Freeform 10"/>
            <p:cNvSpPr/>
            <p:nvPr/>
          </p:nvSpPr>
          <p:spPr>
            <a:xfrm>
              <a:off x="0" y="0"/>
              <a:ext cx="3425859" cy="969452"/>
            </a:xfrm>
            <a:custGeom>
              <a:avLst/>
              <a:gdLst/>
              <a:ahLst/>
              <a:cxnLst/>
              <a:rect l="l" t="t" r="r" b="b"/>
              <a:pathLst>
                <a:path w="3425859" h="969452">
                  <a:moveTo>
                    <a:pt x="30355" y="0"/>
                  </a:moveTo>
                  <a:lnTo>
                    <a:pt x="3395505" y="0"/>
                  </a:lnTo>
                  <a:cubicBezTo>
                    <a:pt x="3403555" y="0"/>
                    <a:pt x="3411276" y="3198"/>
                    <a:pt x="3416969" y="8891"/>
                  </a:cubicBezTo>
                  <a:cubicBezTo>
                    <a:pt x="3422661" y="14583"/>
                    <a:pt x="3425859" y="22304"/>
                    <a:pt x="3425859" y="30355"/>
                  </a:cubicBezTo>
                  <a:lnTo>
                    <a:pt x="3425859" y="939097"/>
                  </a:lnTo>
                  <a:cubicBezTo>
                    <a:pt x="3425859" y="955862"/>
                    <a:pt x="3412269" y="969452"/>
                    <a:pt x="3395505" y="969452"/>
                  </a:cubicBezTo>
                  <a:lnTo>
                    <a:pt x="30355" y="969452"/>
                  </a:lnTo>
                  <a:cubicBezTo>
                    <a:pt x="13590" y="969452"/>
                    <a:pt x="0" y="955862"/>
                    <a:pt x="0" y="939097"/>
                  </a:cubicBezTo>
                  <a:lnTo>
                    <a:pt x="0" y="30355"/>
                  </a:lnTo>
                  <a:cubicBezTo>
                    <a:pt x="0" y="13590"/>
                    <a:pt x="13590" y="0"/>
                    <a:pt x="30355" y="0"/>
                  </a:cubicBezTo>
                  <a:close/>
                </a:path>
              </a:pathLst>
            </a:custGeom>
            <a:solidFill>
              <a:srgbClr val="FFF9D8">
                <a:alpha val="50980"/>
              </a:srgbClr>
            </a:solidFill>
          </p:spPr>
          <p:txBody>
            <a:bodyPr/>
            <a:lstStyle/>
            <a:p>
              <a:endParaRPr lang="en-GB"/>
            </a:p>
          </p:txBody>
        </p:sp>
        <p:sp>
          <p:nvSpPr>
            <p:cNvPr id="11" name="TextBox 11"/>
            <p:cNvSpPr txBox="1"/>
            <p:nvPr/>
          </p:nvSpPr>
          <p:spPr>
            <a:xfrm>
              <a:off x="0" y="-47625"/>
              <a:ext cx="3425859" cy="101707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866046" y="3642836"/>
            <a:ext cx="12393254" cy="4102182"/>
          </a:xfrm>
          <a:prstGeom prst="rect">
            <a:avLst/>
          </a:prstGeom>
        </p:spPr>
        <p:txBody>
          <a:bodyPr lIns="0" tIns="0" rIns="0" bIns="0" rtlCol="0" anchor="t">
            <a:spAutoFit/>
          </a:bodyPr>
          <a:lstStyle/>
          <a:p>
            <a:pPr marL="883538" lvl="2" indent="-294513" algn="just">
              <a:lnSpc>
                <a:spcPts val="5410"/>
              </a:lnSpc>
              <a:buFont typeface="Arial"/>
              <a:buChar char="⚬"/>
            </a:pPr>
            <a:r>
              <a:rPr lang="en-US" sz="3864">
                <a:solidFill>
                  <a:srgbClr val="000000"/>
                </a:solidFill>
                <a:latin typeface="Roboto Condensed"/>
              </a:rPr>
              <a:t>HS thi theo đội nhóm (3-4 nhóm) </a:t>
            </a:r>
          </a:p>
          <a:p>
            <a:pPr marL="883538" lvl="2" indent="-294513" algn="just">
              <a:lnSpc>
                <a:spcPts val="5410"/>
              </a:lnSpc>
              <a:buFont typeface="Arial"/>
              <a:buChar char="⚬"/>
            </a:pPr>
            <a:r>
              <a:rPr lang="en-US" sz="3864">
                <a:solidFill>
                  <a:srgbClr val="000000"/>
                </a:solidFill>
                <a:latin typeface="Roboto Condensed"/>
              </a:rPr>
              <a:t>HS có 10s quan sát câu hỏi</a:t>
            </a:r>
          </a:p>
          <a:p>
            <a:pPr marL="883538" lvl="2" indent="-294513" algn="just">
              <a:lnSpc>
                <a:spcPts val="5410"/>
              </a:lnSpc>
              <a:buFont typeface="Arial"/>
              <a:buChar char="⚬"/>
            </a:pPr>
            <a:r>
              <a:rPr lang="en-US" sz="3864">
                <a:solidFill>
                  <a:srgbClr val="000000"/>
                </a:solidFill>
                <a:latin typeface="Roboto Condensed"/>
              </a:rPr>
              <a:t>1 HS của nhóm giơ tay nhanh nhất để giành quyền trả lời </a:t>
            </a:r>
          </a:p>
          <a:p>
            <a:pPr marL="883538" lvl="2" indent="-294513" algn="just">
              <a:lnSpc>
                <a:spcPts val="5410"/>
              </a:lnSpc>
              <a:buFont typeface="Arial"/>
              <a:buChar char="⚬"/>
            </a:pPr>
            <a:r>
              <a:rPr lang="en-US" sz="3864">
                <a:solidFill>
                  <a:srgbClr val="000000"/>
                </a:solidFill>
                <a:latin typeface="Roboto Condensed"/>
              </a:rPr>
              <a:t>Nhóm nào đạt kết quả tốt nhất được xếp danh hiệu </a:t>
            </a:r>
            <a:r>
              <a:rPr lang="en-US" sz="3864">
                <a:solidFill>
                  <a:srgbClr val="000000"/>
                </a:solidFill>
                <a:latin typeface="Roboto Condensed Bold"/>
              </a:rPr>
              <a:t>SIÊU NHANH TRÍ </a:t>
            </a:r>
            <a:r>
              <a:rPr lang="en-US" sz="3864">
                <a:solidFill>
                  <a:srgbClr val="000000"/>
                </a:solidFill>
                <a:latin typeface="Roboto Condensed"/>
              </a:rPr>
              <a:t>và nhận điểm tích cực.</a:t>
            </a:r>
          </a:p>
          <a:p>
            <a:pPr marL="883618" lvl="2" indent="-294539" algn="just">
              <a:lnSpc>
                <a:spcPts val="5412"/>
              </a:lnSpc>
              <a:buFont typeface="Arial"/>
              <a:buChar char="⚬"/>
            </a:pPr>
            <a:endParaRPr lang="en-US" sz="3864">
              <a:solidFill>
                <a:srgbClr val="000000"/>
              </a:solidFill>
              <a:latin typeface="Roboto Condensed"/>
            </a:endParaRPr>
          </a:p>
        </p:txBody>
      </p:sp>
      <p:sp>
        <p:nvSpPr>
          <p:cNvPr id="13" name="TextBox 13"/>
          <p:cNvSpPr txBox="1"/>
          <p:nvPr/>
        </p:nvSpPr>
        <p:spPr>
          <a:xfrm>
            <a:off x="5509093" y="913088"/>
            <a:ext cx="7666228" cy="989948"/>
          </a:xfrm>
          <a:prstGeom prst="rect">
            <a:avLst/>
          </a:prstGeom>
        </p:spPr>
        <p:txBody>
          <a:bodyPr lIns="0" tIns="0" rIns="0" bIns="0" rtlCol="0" anchor="t">
            <a:spAutoFit/>
          </a:bodyPr>
          <a:lstStyle/>
          <a:p>
            <a:pPr algn="ctr">
              <a:lnSpc>
                <a:spcPts val="7280"/>
              </a:lnSpc>
            </a:pPr>
            <a:r>
              <a:rPr lang="en-US" sz="8000">
                <a:solidFill>
                  <a:srgbClr val="263779"/>
                </a:solidFill>
                <a:latin typeface="Fraunces Bold"/>
              </a:rPr>
              <a:t>KHỞI ĐỘNG</a:t>
            </a:r>
          </a:p>
        </p:txBody>
      </p:sp>
      <p:sp>
        <p:nvSpPr>
          <p:cNvPr id="14" name="TextBox 14"/>
          <p:cNvSpPr txBox="1"/>
          <p:nvPr/>
        </p:nvSpPr>
        <p:spPr>
          <a:xfrm>
            <a:off x="1143000" y="2064961"/>
            <a:ext cx="3723047" cy="1282402"/>
          </a:xfrm>
          <a:prstGeom prst="rect">
            <a:avLst/>
          </a:prstGeom>
        </p:spPr>
        <p:txBody>
          <a:bodyPr wrap="square" lIns="0" tIns="0" rIns="0" bIns="0" rtlCol="0" anchor="t">
            <a:spAutoFit/>
          </a:bodyPr>
          <a:lstStyle/>
          <a:p>
            <a:pPr algn="ctr">
              <a:lnSpc>
                <a:spcPts val="10021"/>
              </a:lnSpc>
            </a:pPr>
            <a:r>
              <a:rPr lang="en-US" sz="7157">
                <a:solidFill>
                  <a:srgbClr val="1573B2"/>
                </a:solidFill>
                <a:latin typeface="#9Slide05 VL Fadilla"/>
              </a:rPr>
              <a:t>Thử thách</a:t>
            </a:r>
          </a:p>
        </p:txBody>
      </p:sp>
      <p:sp>
        <p:nvSpPr>
          <p:cNvPr id="15" name="TextBox 15"/>
          <p:cNvSpPr txBox="1"/>
          <p:nvPr/>
        </p:nvSpPr>
        <p:spPr>
          <a:xfrm>
            <a:off x="4526019" y="2084011"/>
            <a:ext cx="8137676" cy="911153"/>
          </a:xfrm>
          <a:prstGeom prst="rect">
            <a:avLst/>
          </a:prstGeom>
        </p:spPr>
        <p:txBody>
          <a:bodyPr lIns="0" tIns="0" rIns="0" bIns="0" rtlCol="0" anchor="t">
            <a:spAutoFit/>
          </a:bodyPr>
          <a:lstStyle/>
          <a:p>
            <a:pPr algn="ctr">
              <a:lnSpc>
                <a:spcPts val="7000"/>
              </a:lnSpc>
            </a:pPr>
            <a:r>
              <a:rPr lang="en-US" sz="5000">
                <a:solidFill>
                  <a:srgbClr val="705C34"/>
                </a:solidFill>
                <a:latin typeface="#9Slide07 SVNRevolution"/>
              </a:rPr>
              <a:t>SIÊU NHANH TRÍ</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37117" y="2176385"/>
            <a:ext cx="17088938" cy="7503527"/>
            <a:chOff x="0" y="0"/>
            <a:chExt cx="4500790" cy="1976238"/>
          </a:xfrm>
        </p:grpSpPr>
        <p:sp>
          <p:nvSpPr>
            <p:cNvPr id="5" name="Freeform 5"/>
            <p:cNvSpPr/>
            <p:nvPr/>
          </p:nvSpPr>
          <p:spPr>
            <a:xfrm>
              <a:off x="0" y="0"/>
              <a:ext cx="4500790" cy="1976238"/>
            </a:xfrm>
            <a:custGeom>
              <a:avLst/>
              <a:gdLst/>
              <a:ahLst/>
              <a:cxnLst/>
              <a:rect l="l" t="t" r="r" b="b"/>
              <a:pathLst>
                <a:path w="4500790" h="1976238">
                  <a:moveTo>
                    <a:pt x="4983" y="0"/>
                  </a:moveTo>
                  <a:lnTo>
                    <a:pt x="4495807" y="0"/>
                  </a:lnTo>
                  <a:cubicBezTo>
                    <a:pt x="4498559" y="0"/>
                    <a:pt x="4500790" y="2231"/>
                    <a:pt x="4500790" y="4983"/>
                  </a:cubicBezTo>
                  <a:lnTo>
                    <a:pt x="4500790" y="1971254"/>
                  </a:lnTo>
                  <a:cubicBezTo>
                    <a:pt x="4500790" y="1974007"/>
                    <a:pt x="4498559" y="1976238"/>
                    <a:pt x="4495807" y="1976238"/>
                  </a:cubicBezTo>
                  <a:lnTo>
                    <a:pt x="4983" y="1976238"/>
                  </a:lnTo>
                  <a:cubicBezTo>
                    <a:pt x="2231" y="1976238"/>
                    <a:pt x="0" y="1974007"/>
                    <a:pt x="0" y="1971254"/>
                  </a:cubicBezTo>
                  <a:lnTo>
                    <a:pt x="0" y="4983"/>
                  </a:lnTo>
                  <a:cubicBezTo>
                    <a:pt x="0" y="2231"/>
                    <a:pt x="2231" y="0"/>
                    <a:pt x="4983" y="0"/>
                  </a:cubicBezTo>
                  <a:close/>
                </a:path>
              </a:pathLst>
            </a:custGeom>
            <a:solidFill>
              <a:srgbClr val="FFFFFF">
                <a:alpha val="85882"/>
              </a:srgbClr>
            </a:solidFill>
            <a:ln cap="sq">
              <a:noFill/>
              <a:prstDash val="solid"/>
              <a:miter/>
            </a:ln>
          </p:spPr>
          <p:txBody>
            <a:bodyPr/>
            <a:lstStyle/>
            <a:p>
              <a:endParaRPr lang="en-GB"/>
            </a:p>
          </p:txBody>
        </p:sp>
        <p:sp>
          <p:nvSpPr>
            <p:cNvPr id="6" name="TextBox 6"/>
            <p:cNvSpPr txBox="1"/>
            <p:nvPr/>
          </p:nvSpPr>
          <p:spPr>
            <a:xfrm>
              <a:off x="0" y="-47625"/>
              <a:ext cx="4500790" cy="202386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graphicFrame>
        <p:nvGraphicFramePr>
          <p:cNvPr id="8" name="Table 8"/>
          <p:cNvGraphicFramePr>
            <a:graphicFrameLocks noGrp="1"/>
          </p:cNvGraphicFramePr>
          <p:nvPr/>
        </p:nvGraphicFramePr>
        <p:xfrm>
          <a:off x="1235270" y="2430145"/>
          <a:ext cx="16024030" cy="6361820"/>
        </p:xfrm>
        <a:graphic>
          <a:graphicData uri="http://schemas.openxmlformats.org/drawingml/2006/table">
            <a:tbl>
              <a:tblPr/>
              <a:tblGrid>
                <a:gridCol w="1070415">
                  <a:extLst>
                    <a:ext uri="{9D8B030D-6E8A-4147-A177-3AD203B41FA5}">
                      <a16:colId xmlns:a16="http://schemas.microsoft.com/office/drawing/2014/main" val="20000"/>
                    </a:ext>
                  </a:extLst>
                </a:gridCol>
                <a:gridCol w="6348284">
                  <a:extLst>
                    <a:ext uri="{9D8B030D-6E8A-4147-A177-3AD203B41FA5}">
                      <a16:colId xmlns:a16="http://schemas.microsoft.com/office/drawing/2014/main" val="20001"/>
                    </a:ext>
                  </a:extLst>
                </a:gridCol>
                <a:gridCol w="2770363">
                  <a:extLst>
                    <a:ext uri="{9D8B030D-6E8A-4147-A177-3AD203B41FA5}">
                      <a16:colId xmlns:a16="http://schemas.microsoft.com/office/drawing/2014/main" val="20002"/>
                    </a:ext>
                  </a:extLst>
                </a:gridCol>
                <a:gridCol w="2958530">
                  <a:extLst>
                    <a:ext uri="{9D8B030D-6E8A-4147-A177-3AD203B41FA5}">
                      <a16:colId xmlns:a16="http://schemas.microsoft.com/office/drawing/2014/main" val="20003"/>
                    </a:ext>
                  </a:extLst>
                </a:gridCol>
                <a:gridCol w="2876438">
                  <a:extLst>
                    <a:ext uri="{9D8B030D-6E8A-4147-A177-3AD203B41FA5}">
                      <a16:colId xmlns:a16="http://schemas.microsoft.com/office/drawing/2014/main" val="20004"/>
                    </a:ext>
                  </a:extLst>
                </a:gridCol>
              </a:tblGrid>
              <a:tr h="2106129">
                <a:tc>
                  <a:txBody>
                    <a:bodyPr/>
                    <a:lstStyle/>
                    <a:p>
                      <a:pPr algn="ctr">
                        <a:lnSpc>
                          <a:spcPts val="4480"/>
                        </a:lnSpc>
                        <a:defRPr/>
                      </a:pPr>
                      <a:r>
                        <a:rPr lang="en-US" sz="3200">
                          <a:solidFill>
                            <a:srgbClr val="FFFFFF"/>
                          </a:solidFill>
                          <a:latin typeface="Roboto Condensed Bold"/>
                        </a:rPr>
                        <a:t>Câu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Ngữ liệu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Cách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Dấu hiệu </a:t>
                      </a:r>
                      <a:endParaRPr lang="en-US" sz="1100"/>
                    </a:p>
                    <a:p>
                      <a:pPr algn="ctr">
                        <a:lnSpc>
                          <a:spcPts val="4480"/>
                        </a:lnSpc>
                      </a:pPr>
                      <a:r>
                        <a:rPr lang="en-US" sz="3200">
                          <a:solidFill>
                            <a:srgbClr val="FFFFFF"/>
                          </a:solidFill>
                          <a:latin typeface="Roboto Condensed Bold"/>
                        </a:rPr>
                        <a:t>nhận biết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Ý nghĩa của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2106129">
                <a:tc>
                  <a:txBody>
                    <a:bodyPr/>
                    <a:lstStyle/>
                    <a:p>
                      <a:pPr algn="ctr">
                        <a:lnSpc>
                          <a:spcPts val="4480"/>
                        </a:lnSpc>
                        <a:defRPr/>
                      </a:pPr>
                      <a:r>
                        <a:rPr lang="en-US" sz="3200">
                          <a:solidFill>
                            <a:srgbClr val="000000"/>
                          </a:solidFill>
                          <a:latin typeface="Roboto Condensed"/>
                        </a:rPr>
                        <a:t>a1</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Italics"/>
                        </a:rPr>
                        <a:t>Trăng bao nhiêu tuổi trăng già,</a:t>
                      </a:r>
                      <a:endParaRPr lang="en-US" sz="1100"/>
                    </a:p>
                    <a:p>
                      <a:pPr algn="ctr">
                        <a:lnSpc>
                          <a:spcPts val="4480"/>
                        </a:lnSpc>
                      </a:pPr>
                      <a:r>
                        <a:rPr lang="en-US" sz="3200">
                          <a:solidFill>
                            <a:srgbClr val="000000"/>
                          </a:solidFill>
                          <a:latin typeface="Roboto Condensed Italics"/>
                        </a:rPr>
                        <a:t>Núi bao nhiêu tuổi gọi là núi </a:t>
                      </a:r>
                      <a:r>
                        <a:rPr lang="en-US" sz="3200">
                          <a:solidFill>
                            <a:srgbClr val="000000"/>
                          </a:solidFill>
                          <a:latin typeface="Roboto Condensed Bold Italics"/>
                        </a:rPr>
                        <a:t>non</a:t>
                      </a:r>
                      <a:r>
                        <a:rPr lang="en-US" sz="3200">
                          <a:solidFill>
                            <a:srgbClr val="000000"/>
                          </a:solidFill>
                          <a:latin typeface="Roboto Condensed Italics"/>
                        </a:rPr>
                        <a: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2149562">
                <a:tc>
                  <a:txBody>
                    <a:bodyPr/>
                    <a:lstStyle/>
                    <a:p>
                      <a:pPr algn="ctr">
                        <a:lnSpc>
                          <a:spcPts val="4480"/>
                        </a:lnSpc>
                        <a:defRPr/>
                      </a:pPr>
                      <a:r>
                        <a:rPr lang="en-US" sz="3200">
                          <a:solidFill>
                            <a:srgbClr val="000000"/>
                          </a:solidFill>
                          <a:latin typeface="Roboto Condensed"/>
                        </a:rPr>
                        <a:t>a2</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l">
                        <a:lnSpc>
                          <a:spcPts val="4480"/>
                        </a:lnSpc>
                        <a:defRPr/>
                      </a:pPr>
                      <a:r>
                        <a:rPr lang="en-US" sz="3200">
                          <a:solidFill>
                            <a:srgbClr val="000000"/>
                          </a:solidFill>
                          <a:latin typeface="Roboto Condensed Italics"/>
                        </a:rPr>
                        <a:t>Sánh với Na-va, “</a:t>
                      </a:r>
                      <a:r>
                        <a:rPr lang="en-US" sz="3200">
                          <a:solidFill>
                            <a:srgbClr val="000000"/>
                          </a:solidFill>
                          <a:latin typeface="Roboto Condensed Bold Italics"/>
                        </a:rPr>
                        <a:t>ranh tướng</a:t>
                      </a:r>
                      <a:r>
                        <a:rPr lang="en-US" sz="3200">
                          <a:solidFill>
                            <a:srgbClr val="000000"/>
                          </a:solidFill>
                          <a:latin typeface="Roboto Condensed Italics"/>
                        </a:rPr>
                        <a:t>” Pháp</a:t>
                      </a:r>
                      <a:endParaRPr lang="en-US" sz="1100"/>
                    </a:p>
                    <a:p>
                      <a:pPr algn="l">
                        <a:lnSpc>
                          <a:spcPts val="4480"/>
                        </a:lnSpc>
                      </a:pPr>
                      <a:r>
                        <a:rPr lang="en-US" sz="3200">
                          <a:solidFill>
                            <a:srgbClr val="000000"/>
                          </a:solidFill>
                          <a:latin typeface="Roboto Condensed Italics"/>
                        </a:rPr>
                        <a:t>Tiếng tăm nồng nặc ở Đông Dương.</a:t>
                      </a:r>
                    </a:p>
                    <a:p>
                      <a:pPr algn="l">
                        <a:lnSpc>
                          <a:spcPts val="4480"/>
                        </a:lnSpc>
                      </a:pPr>
                      <a:endParaRPr lang="en-US" sz="3200">
                        <a:solidFill>
                          <a:srgbClr val="000000"/>
                        </a:solidFill>
                        <a:latin typeface="Roboto Condensed Italics"/>
                      </a:endParaRP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TextBox 9"/>
          <p:cNvSpPr txBox="1"/>
          <p:nvPr/>
        </p:nvSpPr>
        <p:spPr>
          <a:xfrm>
            <a:off x="1895600" y="152542"/>
            <a:ext cx="13518149" cy="1943735"/>
          </a:xfrm>
          <a:prstGeom prst="rect">
            <a:avLst/>
          </a:prstGeom>
        </p:spPr>
        <p:txBody>
          <a:bodyPr lIns="0" tIns="0" rIns="0" bIns="0" rtlCol="0" anchor="t">
            <a:spAutoFit/>
          </a:bodyPr>
          <a:lstStyle/>
          <a:p>
            <a:pPr algn="ctr">
              <a:lnSpc>
                <a:spcPts val="7840"/>
              </a:lnSpc>
            </a:pPr>
            <a:r>
              <a:rPr lang="en-US" sz="5600">
                <a:solidFill>
                  <a:srgbClr val="263779"/>
                </a:solidFill>
                <a:latin typeface="Fraunces Bold"/>
              </a:rPr>
              <a:t>I. TRI THỨC TIẾNG VIỆT </a:t>
            </a:r>
          </a:p>
          <a:p>
            <a:pPr algn="ctr">
              <a:lnSpc>
                <a:spcPts val="7840"/>
              </a:lnSpc>
            </a:pPr>
            <a:r>
              <a:rPr lang="en-US" sz="5600">
                <a:solidFill>
                  <a:srgbClr val="263779"/>
                </a:solidFill>
                <a:latin typeface="Fraunces Bold"/>
              </a:rPr>
              <a:t>VỀ PHÉP CHƠI CHỮ</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37117" y="1397439"/>
            <a:ext cx="17088938" cy="8282474"/>
            <a:chOff x="0" y="0"/>
            <a:chExt cx="4500790" cy="2181392"/>
          </a:xfrm>
        </p:grpSpPr>
        <p:sp>
          <p:nvSpPr>
            <p:cNvPr id="5" name="Freeform 5"/>
            <p:cNvSpPr/>
            <p:nvPr/>
          </p:nvSpPr>
          <p:spPr>
            <a:xfrm>
              <a:off x="0" y="0"/>
              <a:ext cx="4500790" cy="2181392"/>
            </a:xfrm>
            <a:custGeom>
              <a:avLst/>
              <a:gdLst/>
              <a:ahLst/>
              <a:cxnLst/>
              <a:rect l="l" t="t" r="r" b="b"/>
              <a:pathLst>
                <a:path w="4500790" h="2181392">
                  <a:moveTo>
                    <a:pt x="4983" y="0"/>
                  </a:moveTo>
                  <a:lnTo>
                    <a:pt x="4495807" y="0"/>
                  </a:lnTo>
                  <a:cubicBezTo>
                    <a:pt x="4498559" y="0"/>
                    <a:pt x="4500790" y="2231"/>
                    <a:pt x="4500790" y="4983"/>
                  </a:cubicBezTo>
                  <a:lnTo>
                    <a:pt x="4500790" y="2176409"/>
                  </a:lnTo>
                  <a:cubicBezTo>
                    <a:pt x="4500790" y="2179161"/>
                    <a:pt x="4498559" y="2181392"/>
                    <a:pt x="4495807" y="2181392"/>
                  </a:cubicBezTo>
                  <a:lnTo>
                    <a:pt x="4983" y="2181392"/>
                  </a:lnTo>
                  <a:cubicBezTo>
                    <a:pt x="2231" y="2181392"/>
                    <a:pt x="0" y="2179161"/>
                    <a:pt x="0" y="2176409"/>
                  </a:cubicBezTo>
                  <a:lnTo>
                    <a:pt x="0" y="4983"/>
                  </a:lnTo>
                  <a:cubicBezTo>
                    <a:pt x="0" y="2231"/>
                    <a:pt x="2231" y="0"/>
                    <a:pt x="4983" y="0"/>
                  </a:cubicBezTo>
                  <a:close/>
                </a:path>
              </a:pathLst>
            </a:custGeom>
            <a:solidFill>
              <a:srgbClr val="FFFFFF">
                <a:alpha val="85882"/>
              </a:srgbClr>
            </a:solidFill>
            <a:ln cap="sq">
              <a:noFill/>
              <a:prstDash val="solid"/>
              <a:miter/>
            </a:ln>
          </p:spPr>
          <p:txBody>
            <a:bodyPr/>
            <a:lstStyle/>
            <a:p>
              <a:endParaRPr lang="en-GB"/>
            </a:p>
          </p:txBody>
        </p:sp>
        <p:sp>
          <p:nvSpPr>
            <p:cNvPr id="6" name="TextBox 6"/>
            <p:cNvSpPr txBox="1"/>
            <p:nvPr/>
          </p:nvSpPr>
          <p:spPr>
            <a:xfrm>
              <a:off x="0" y="-47625"/>
              <a:ext cx="4500790" cy="222901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graphicFrame>
        <p:nvGraphicFramePr>
          <p:cNvPr id="8" name="Table 8"/>
          <p:cNvGraphicFramePr>
            <a:graphicFrameLocks noGrp="1"/>
          </p:cNvGraphicFramePr>
          <p:nvPr/>
        </p:nvGraphicFramePr>
        <p:xfrm>
          <a:off x="1226081" y="1890137"/>
          <a:ext cx="16311010" cy="6506727"/>
        </p:xfrm>
        <a:graphic>
          <a:graphicData uri="http://schemas.openxmlformats.org/drawingml/2006/table">
            <a:tbl>
              <a:tblPr/>
              <a:tblGrid>
                <a:gridCol w="1070393">
                  <a:extLst>
                    <a:ext uri="{9D8B030D-6E8A-4147-A177-3AD203B41FA5}">
                      <a16:colId xmlns:a16="http://schemas.microsoft.com/office/drawing/2014/main" val="20000"/>
                    </a:ext>
                  </a:extLst>
                </a:gridCol>
                <a:gridCol w="3516038">
                  <a:extLst>
                    <a:ext uri="{9D8B030D-6E8A-4147-A177-3AD203B41FA5}">
                      <a16:colId xmlns:a16="http://schemas.microsoft.com/office/drawing/2014/main" val="20001"/>
                    </a:ext>
                  </a:extLst>
                </a:gridCol>
                <a:gridCol w="2033555">
                  <a:extLst>
                    <a:ext uri="{9D8B030D-6E8A-4147-A177-3AD203B41FA5}">
                      <a16:colId xmlns:a16="http://schemas.microsoft.com/office/drawing/2014/main" val="20002"/>
                    </a:ext>
                  </a:extLst>
                </a:gridCol>
                <a:gridCol w="3710156">
                  <a:extLst>
                    <a:ext uri="{9D8B030D-6E8A-4147-A177-3AD203B41FA5}">
                      <a16:colId xmlns:a16="http://schemas.microsoft.com/office/drawing/2014/main" val="20003"/>
                    </a:ext>
                  </a:extLst>
                </a:gridCol>
                <a:gridCol w="5980868">
                  <a:extLst>
                    <a:ext uri="{9D8B030D-6E8A-4147-A177-3AD203B41FA5}">
                      <a16:colId xmlns:a16="http://schemas.microsoft.com/office/drawing/2014/main" val="20004"/>
                    </a:ext>
                  </a:extLst>
                </a:gridCol>
              </a:tblGrid>
              <a:tr h="1585793">
                <a:tc>
                  <a:txBody>
                    <a:bodyPr/>
                    <a:lstStyle/>
                    <a:p>
                      <a:pPr algn="ctr">
                        <a:lnSpc>
                          <a:spcPts val="4480"/>
                        </a:lnSpc>
                        <a:defRPr/>
                      </a:pPr>
                      <a:r>
                        <a:rPr lang="en-US" sz="3200">
                          <a:solidFill>
                            <a:srgbClr val="FFFFFF"/>
                          </a:solidFill>
                          <a:latin typeface="Roboto Condensed Bold"/>
                        </a:rPr>
                        <a:t>Câu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Ngữ liệu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Cách </a:t>
                      </a:r>
                      <a:endParaRPr lang="en-US" sz="1100"/>
                    </a:p>
                    <a:p>
                      <a:pPr algn="ctr">
                        <a:lnSpc>
                          <a:spcPts val="4480"/>
                        </a:lnSpc>
                      </a:pPr>
                      <a:r>
                        <a:rPr lang="en-US" sz="3200">
                          <a:solidFill>
                            <a:srgbClr val="FFFFFF"/>
                          </a:solidFill>
                          <a:latin typeface="Roboto Condensed Bold"/>
                        </a:rPr>
                        <a:t>chơi chữ</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Dấu hiệu </a:t>
                      </a:r>
                      <a:endParaRPr lang="en-US" sz="1100"/>
                    </a:p>
                    <a:p>
                      <a:pPr algn="ctr">
                        <a:lnSpc>
                          <a:spcPts val="4480"/>
                        </a:lnSpc>
                      </a:pPr>
                      <a:r>
                        <a:rPr lang="en-US" sz="3200">
                          <a:solidFill>
                            <a:srgbClr val="FFFFFF"/>
                          </a:solidFill>
                          <a:latin typeface="Roboto Condensed Bold"/>
                        </a:rPr>
                        <a:t>nhận biết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Ý nghĩa của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4920934">
                <a:tc>
                  <a:txBody>
                    <a:bodyPr/>
                    <a:lstStyle/>
                    <a:p>
                      <a:pPr algn="ctr">
                        <a:lnSpc>
                          <a:spcPts val="4480"/>
                        </a:lnSpc>
                        <a:defRPr/>
                      </a:pPr>
                      <a:r>
                        <a:rPr lang="en-US" sz="3200">
                          <a:solidFill>
                            <a:srgbClr val="000000"/>
                          </a:solidFill>
                          <a:latin typeface="Roboto Condensed"/>
                        </a:rPr>
                        <a:t>a1</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Italics"/>
                        </a:rPr>
                        <a:t>Trăng bao nhiêu tuổi trăng già,</a:t>
                      </a:r>
                      <a:endParaRPr lang="en-US" sz="1100"/>
                    </a:p>
                    <a:p>
                      <a:pPr algn="just">
                        <a:lnSpc>
                          <a:spcPts val="4480"/>
                        </a:lnSpc>
                      </a:pPr>
                      <a:r>
                        <a:rPr lang="en-US" sz="3200">
                          <a:solidFill>
                            <a:srgbClr val="000000"/>
                          </a:solidFill>
                          <a:latin typeface="Roboto Condensed Italics"/>
                        </a:rPr>
                        <a:t>Núi bao nhiêu tuổi gọi là núi </a:t>
                      </a:r>
                      <a:r>
                        <a:rPr lang="en-US" sz="3200">
                          <a:solidFill>
                            <a:srgbClr val="000000"/>
                          </a:solidFill>
                          <a:latin typeface="Roboto Condensed Bold Italics"/>
                        </a:rPr>
                        <a:t>non</a:t>
                      </a:r>
                      <a:r>
                        <a:rPr lang="en-US" sz="3200">
                          <a:solidFill>
                            <a:srgbClr val="000000"/>
                          </a:solidFill>
                          <a:latin typeface="Roboto Condensed Italics"/>
                        </a:rPr>
                        <a: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Dùng từ đồng âm</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Có từ đồng âm khác nghĩa trong câu: </a:t>
                      </a:r>
                      <a:r>
                        <a:rPr lang="en-US" sz="3200">
                          <a:solidFill>
                            <a:srgbClr val="000000"/>
                          </a:solidFill>
                          <a:latin typeface="Roboto Condensed Bold Italics"/>
                        </a:rPr>
                        <a:t>già – non</a:t>
                      </a:r>
                      <a:r>
                        <a:rPr lang="en-US" sz="3200">
                          <a:solidFill>
                            <a:srgbClr val="000000"/>
                          </a:solidFill>
                          <a:latin typeface="Roboto Condensed"/>
                        </a:rPr>
                        <a:t> (dùng chỉ tính chất của vật hoặc con người) -&gt; </a:t>
                      </a:r>
                      <a:r>
                        <a:rPr lang="en-US" sz="3200">
                          <a:solidFill>
                            <a:srgbClr val="000000"/>
                          </a:solidFill>
                          <a:latin typeface="Roboto Condensed Bold Italics"/>
                        </a:rPr>
                        <a:t>non</a:t>
                      </a:r>
                      <a:r>
                        <a:rPr lang="en-US" sz="3200">
                          <a:solidFill>
                            <a:srgbClr val="000000"/>
                          </a:solidFill>
                          <a:latin typeface="Roboto Condensed"/>
                        </a:rPr>
                        <a:t> trong </a:t>
                      </a:r>
                      <a:r>
                        <a:rPr lang="en-US" sz="3200">
                          <a:solidFill>
                            <a:srgbClr val="000000"/>
                          </a:solidFill>
                          <a:latin typeface="Roboto Condensed Italics"/>
                        </a:rPr>
                        <a:t>núi non</a:t>
                      </a:r>
                      <a:r>
                        <a:rPr lang="en-US" sz="3200">
                          <a:solidFill>
                            <a:srgbClr val="000000"/>
                          </a:solidFill>
                          <a:latin typeface="Roboto Condensed"/>
                        </a:rPr>
                        <a:t> nghĩa là núi.</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Dùng </a:t>
                      </a:r>
                      <a:r>
                        <a:rPr lang="en-US" sz="3200">
                          <a:solidFill>
                            <a:srgbClr val="000000"/>
                          </a:solidFill>
                          <a:latin typeface="Roboto Condensed Bold Italics"/>
                        </a:rPr>
                        <a:t>non </a:t>
                      </a:r>
                      <a:r>
                        <a:rPr lang="en-US" sz="3200">
                          <a:solidFill>
                            <a:srgbClr val="000000"/>
                          </a:solidFill>
                          <a:latin typeface="Roboto Condensed"/>
                        </a:rPr>
                        <a:t>(mới mọc, mới sinh) trái nghĩa với già ở bên trên gợi ra liên tưởng hài hước, dí dỏm cho câu ca dao. </a:t>
                      </a:r>
                      <a:endParaRPr lang="en-US" sz="1100"/>
                    </a:p>
                    <a:p>
                      <a:pPr algn="just">
                        <a:lnSpc>
                          <a:spcPts val="4480"/>
                        </a:lnSpc>
                      </a:pPr>
                      <a:r>
                        <a:rPr lang="en-US" sz="3200">
                          <a:solidFill>
                            <a:srgbClr val="000000"/>
                          </a:solidFill>
                          <a:latin typeface="Roboto Condensed"/>
                        </a:rPr>
                        <a:t>Với cách dùng từ này, người nói tạo ra 1 câu đố thông minh không có lời giải.</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837117" y="231847"/>
            <a:ext cx="16422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VỀ PHÉP CHƠI CHỮ</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37117" y="1397439"/>
            <a:ext cx="17088938" cy="8282474"/>
            <a:chOff x="0" y="0"/>
            <a:chExt cx="4500790" cy="2181392"/>
          </a:xfrm>
        </p:grpSpPr>
        <p:sp>
          <p:nvSpPr>
            <p:cNvPr id="5" name="Freeform 5"/>
            <p:cNvSpPr/>
            <p:nvPr/>
          </p:nvSpPr>
          <p:spPr>
            <a:xfrm>
              <a:off x="0" y="0"/>
              <a:ext cx="4500790" cy="2181392"/>
            </a:xfrm>
            <a:custGeom>
              <a:avLst/>
              <a:gdLst/>
              <a:ahLst/>
              <a:cxnLst/>
              <a:rect l="l" t="t" r="r" b="b"/>
              <a:pathLst>
                <a:path w="4500790" h="2181392">
                  <a:moveTo>
                    <a:pt x="4983" y="0"/>
                  </a:moveTo>
                  <a:lnTo>
                    <a:pt x="4495807" y="0"/>
                  </a:lnTo>
                  <a:cubicBezTo>
                    <a:pt x="4498559" y="0"/>
                    <a:pt x="4500790" y="2231"/>
                    <a:pt x="4500790" y="4983"/>
                  </a:cubicBezTo>
                  <a:lnTo>
                    <a:pt x="4500790" y="2176409"/>
                  </a:lnTo>
                  <a:cubicBezTo>
                    <a:pt x="4500790" y="2179161"/>
                    <a:pt x="4498559" y="2181392"/>
                    <a:pt x="4495807" y="2181392"/>
                  </a:cubicBezTo>
                  <a:lnTo>
                    <a:pt x="4983" y="2181392"/>
                  </a:lnTo>
                  <a:cubicBezTo>
                    <a:pt x="2231" y="2181392"/>
                    <a:pt x="0" y="2179161"/>
                    <a:pt x="0" y="2176409"/>
                  </a:cubicBezTo>
                  <a:lnTo>
                    <a:pt x="0" y="4983"/>
                  </a:lnTo>
                  <a:cubicBezTo>
                    <a:pt x="0" y="2231"/>
                    <a:pt x="2231" y="0"/>
                    <a:pt x="4983" y="0"/>
                  </a:cubicBezTo>
                  <a:close/>
                </a:path>
              </a:pathLst>
            </a:custGeom>
            <a:solidFill>
              <a:srgbClr val="FFFFFF">
                <a:alpha val="85882"/>
              </a:srgbClr>
            </a:solidFill>
            <a:ln cap="sq">
              <a:noFill/>
              <a:prstDash val="solid"/>
              <a:miter/>
            </a:ln>
          </p:spPr>
          <p:txBody>
            <a:bodyPr/>
            <a:lstStyle/>
            <a:p>
              <a:endParaRPr lang="en-GB"/>
            </a:p>
          </p:txBody>
        </p:sp>
        <p:sp>
          <p:nvSpPr>
            <p:cNvPr id="6" name="TextBox 6"/>
            <p:cNvSpPr txBox="1"/>
            <p:nvPr/>
          </p:nvSpPr>
          <p:spPr>
            <a:xfrm>
              <a:off x="0" y="-47625"/>
              <a:ext cx="4500790" cy="222901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graphicFrame>
        <p:nvGraphicFramePr>
          <p:cNvPr id="8" name="Table 8"/>
          <p:cNvGraphicFramePr>
            <a:graphicFrameLocks noGrp="1"/>
          </p:cNvGraphicFramePr>
          <p:nvPr/>
        </p:nvGraphicFramePr>
        <p:xfrm>
          <a:off x="1226081" y="1890137"/>
          <a:ext cx="16311010" cy="6506727"/>
        </p:xfrm>
        <a:graphic>
          <a:graphicData uri="http://schemas.openxmlformats.org/drawingml/2006/table">
            <a:tbl>
              <a:tblPr/>
              <a:tblGrid>
                <a:gridCol w="1070393">
                  <a:extLst>
                    <a:ext uri="{9D8B030D-6E8A-4147-A177-3AD203B41FA5}">
                      <a16:colId xmlns:a16="http://schemas.microsoft.com/office/drawing/2014/main" val="20000"/>
                    </a:ext>
                  </a:extLst>
                </a:gridCol>
                <a:gridCol w="3516038">
                  <a:extLst>
                    <a:ext uri="{9D8B030D-6E8A-4147-A177-3AD203B41FA5}">
                      <a16:colId xmlns:a16="http://schemas.microsoft.com/office/drawing/2014/main" val="20001"/>
                    </a:ext>
                  </a:extLst>
                </a:gridCol>
                <a:gridCol w="2033555">
                  <a:extLst>
                    <a:ext uri="{9D8B030D-6E8A-4147-A177-3AD203B41FA5}">
                      <a16:colId xmlns:a16="http://schemas.microsoft.com/office/drawing/2014/main" val="20002"/>
                    </a:ext>
                  </a:extLst>
                </a:gridCol>
                <a:gridCol w="3710156">
                  <a:extLst>
                    <a:ext uri="{9D8B030D-6E8A-4147-A177-3AD203B41FA5}">
                      <a16:colId xmlns:a16="http://schemas.microsoft.com/office/drawing/2014/main" val="20003"/>
                    </a:ext>
                  </a:extLst>
                </a:gridCol>
                <a:gridCol w="5980868">
                  <a:extLst>
                    <a:ext uri="{9D8B030D-6E8A-4147-A177-3AD203B41FA5}">
                      <a16:colId xmlns:a16="http://schemas.microsoft.com/office/drawing/2014/main" val="20004"/>
                    </a:ext>
                  </a:extLst>
                </a:gridCol>
              </a:tblGrid>
              <a:tr h="1585793">
                <a:tc>
                  <a:txBody>
                    <a:bodyPr/>
                    <a:lstStyle/>
                    <a:p>
                      <a:pPr algn="ctr">
                        <a:lnSpc>
                          <a:spcPts val="4480"/>
                        </a:lnSpc>
                        <a:defRPr/>
                      </a:pPr>
                      <a:r>
                        <a:rPr lang="en-US" sz="3200">
                          <a:solidFill>
                            <a:srgbClr val="FFFFFF"/>
                          </a:solidFill>
                          <a:latin typeface="Roboto Condensed Bold"/>
                        </a:rPr>
                        <a:t>Câu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Ngữ liệu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Cách </a:t>
                      </a:r>
                      <a:endParaRPr lang="en-US" sz="1100"/>
                    </a:p>
                    <a:p>
                      <a:pPr algn="ctr">
                        <a:lnSpc>
                          <a:spcPts val="4480"/>
                        </a:lnSpc>
                      </a:pPr>
                      <a:r>
                        <a:rPr lang="en-US" sz="3200">
                          <a:solidFill>
                            <a:srgbClr val="FFFFFF"/>
                          </a:solidFill>
                          <a:latin typeface="Roboto Condensed Bold"/>
                        </a:rPr>
                        <a:t>chơi chữ</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Dấu hiệu </a:t>
                      </a:r>
                      <a:endParaRPr lang="en-US" sz="1100"/>
                    </a:p>
                    <a:p>
                      <a:pPr algn="ctr">
                        <a:lnSpc>
                          <a:spcPts val="4480"/>
                        </a:lnSpc>
                      </a:pPr>
                      <a:r>
                        <a:rPr lang="en-US" sz="3200">
                          <a:solidFill>
                            <a:srgbClr val="FFFFFF"/>
                          </a:solidFill>
                          <a:latin typeface="Roboto Condensed Bold"/>
                        </a:rPr>
                        <a:t>nhận biết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Ý nghĩa của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4920934">
                <a:tc>
                  <a:txBody>
                    <a:bodyPr/>
                    <a:lstStyle/>
                    <a:p>
                      <a:pPr algn="ctr">
                        <a:lnSpc>
                          <a:spcPts val="4480"/>
                        </a:lnSpc>
                        <a:defRPr/>
                      </a:pPr>
                      <a:r>
                        <a:rPr lang="en-US" sz="3200">
                          <a:solidFill>
                            <a:srgbClr val="000000"/>
                          </a:solidFill>
                          <a:latin typeface="Roboto Condensed"/>
                        </a:rPr>
                        <a:t>a2</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Italics"/>
                        </a:rPr>
                        <a:t>Sánh với Na-va, “</a:t>
                      </a:r>
                      <a:r>
                        <a:rPr lang="en-US" sz="3200">
                          <a:solidFill>
                            <a:srgbClr val="000000"/>
                          </a:solidFill>
                          <a:latin typeface="Roboto Condensed Bold Italics"/>
                        </a:rPr>
                        <a:t>ranh tướng</a:t>
                      </a:r>
                      <a:r>
                        <a:rPr lang="en-US" sz="3200">
                          <a:solidFill>
                            <a:srgbClr val="000000"/>
                          </a:solidFill>
                          <a:latin typeface="Roboto Condensed Italics"/>
                        </a:rPr>
                        <a:t>” Pháp</a:t>
                      </a:r>
                      <a:endParaRPr lang="en-US" sz="1100"/>
                    </a:p>
                    <a:p>
                      <a:pPr algn="just">
                        <a:lnSpc>
                          <a:spcPts val="4480"/>
                        </a:lnSpc>
                      </a:pPr>
                      <a:r>
                        <a:rPr lang="en-US" sz="3200">
                          <a:solidFill>
                            <a:srgbClr val="000000"/>
                          </a:solidFill>
                          <a:latin typeface="Roboto Condensed Italics"/>
                        </a:rPr>
                        <a:t>Tiếng tăm nồng nặc ở Đông Dương.</a:t>
                      </a:r>
                    </a:p>
                    <a:p>
                      <a:pPr algn="just">
                        <a:lnSpc>
                          <a:spcPts val="4480"/>
                        </a:lnSpc>
                      </a:pPr>
                      <a:endParaRPr lang="en-US" sz="3200">
                        <a:solidFill>
                          <a:srgbClr val="000000"/>
                        </a:solidFill>
                        <a:latin typeface="Roboto Condensed Italics"/>
                      </a:endParaRP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Dùng từ gần âm (trại âm)</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Bold Italics"/>
                        </a:rPr>
                        <a:t>Danh tướng – Ranh tướng</a:t>
                      </a:r>
                      <a:r>
                        <a:rPr lang="en-US" sz="3200">
                          <a:solidFill>
                            <a:srgbClr val="000000"/>
                          </a:solidFill>
                          <a:latin typeface="Roboto Condensed"/>
                        </a:rPr>
                        <a:t> gần âm với nhau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 </a:t>
                      </a:r>
                      <a:r>
                        <a:rPr lang="en-US" sz="3200">
                          <a:solidFill>
                            <a:srgbClr val="000000"/>
                          </a:solidFill>
                          <a:latin typeface="Roboto Condensed Bold Italics"/>
                        </a:rPr>
                        <a:t>Danh tướng</a:t>
                      </a:r>
                      <a:r>
                        <a:rPr lang="en-US" sz="3200">
                          <a:solidFill>
                            <a:srgbClr val="000000"/>
                          </a:solidFill>
                          <a:latin typeface="Roboto Condensed"/>
                        </a:rPr>
                        <a:t>: vị tướng tài năng, nức tiếng</a:t>
                      </a:r>
                      <a:endParaRPr lang="en-US" sz="1100"/>
                    </a:p>
                    <a:p>
                      <a:pPr algn="just">
                        <a:lnSpc>
                          <a:spcPts val="4480"/>
                        </a:lnSpc>
                      </a:pPr>
                      <a:r>
                        <a:rPr lang="en-US" sz="3200">
                          <a:solidFill>
                            <a:srgbClr val="000000"/>
                          </a:solidFill>
                          <a:latin typeface="Roboto Condensed"/>
                        </a:rPr>
                        <a:t>+</a:t>
                      </a:r>
                      <a:r>
                        <a:rPr lang="en-US" sz="3200">
                          <a:solidFill>
                            <a:srgbClr val="000000"/>
                          </a:solidFill>
                          <a:latin typeface="Roboto Condensed Bold Italics"/>
                        </a:rPr>
                        <a:t> Ranh tướng</a:t>
                      </a:r>
                      <a:r>
                        <a:rPr lang="en-US" sz="3200">
                          <a:solidFill>
                            <a:srgbClr val="000000"/>
                          </a:solidFill>
                          <a:latin typeface="Roboto Condensed"/>
                        </a:rPr>
                        <a:t>: Ranh (m</a:t>
                      </a:r>
                      <a:r>
                        <a:rPr lang="en-US" sz="3200">
                          <a:solidFill>
                            <a:srgbClr val="000000"/>
                          </a:solidFill>
                          <a:latin typeface="Roboto Condensed Italics"/>
                        </a:rPr>
                        <a:t>a mãnh, bé nhỏ, oắt con)</a:t>
                      </a:r>
                      <a:r>
                        <a:rPr lang="en-US" sz="3200">
                          <a:solidFill>
                            <a:srgbClr val="000000"/>
                          </a:solidFill>
                          <a:latin typeface="Roboto Condensed"/>
                          <a:ea typeface="Roboto Condensed"/>
                        </a:rPr>
                        <a:t>🡪Nhằm chế giễu sâu cay tên tướng giặc cướp nước.</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837117" y="231847"/>
            <a:ext cx="16422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VỀ PHÉP CHƠI CHỮ</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37117" y="2176385"/>
            <a:ext cx="17088938" cy="7503527"/>
            <a:chOff x="0" y="0"/>
            <a:chExt cx="4500790" cy="1976238"/>
          </a:xfrm>
        </p:grpSpPr>
        <p:sp>
          <p:nvSpPr>
            <p:cNvPr id="5" name="Freeform 5"/>
            <p:cNvSpPr/>
            <p:nvPr/>
          </p:nvSpPr>
          <p:spPr>
            <a:xfrm>
              <a:off x="0" y="0"/>
              <a:ext cx="4500790" cy="1976238"/>
            </a:xfrm>
            <a:custGeom>
              <a:avLst/>
              <a:gdLst/>
              <a:ahLst/>
              <a:cxnLst/>
              <a:rect l="l" t="t" r="r" b="b"/>
              <a:pathLst>
                <a:path w="4500790" h="1976238">
                  <a:moveTo>
                    <a:pt x="4983" y="0"/>
                  </a:moveTo>
                  <a:lnTo>
                    <a:pt x="4495807" y="0"/>
                  </a:lnTo>
                  <a:cubicBezTo>
                    <a:pt x="4498559" y="0"/>
                    <a:pt x="4500790" y="2231"/>
                    <a:pt x="4500790" y="4983"/>
                  </a:cubicBezTo>
                  <a:lnTo>
                    <a:pt x="4500790" y="1971254"/>
                  </a:lnTo>
                  <a:cubicBezTo>
                    <a:pt x="4500790" y="1974007"/>
                    <a:pt x="4498559" y="1976238"/>
                    <a:pt x="4495807" y="1976238"/>
                  </a:cubicBezTo>
                  <a:lnTo>
                    <a:pt x="4983" y="1976238"/>
                  </a:lnTo>
                  <a:cubicBezTo>
                    <a:pt x="2231" y="1976238"/>
                    <a:pt x="0" y="1974007"/>
                    <a:pt x="0" y="1971254"/>
                  </a:cubicBezTo>
                  <a:lnTo>
                    <a:pt x="0" y="4983"/>
                  </a:lnTo>
                  <a:cubicBezTo>
                    <a:pt x="0" y="2231"/>
                    <a:pt x="2231" y="0"/>
                    <a:pt x="4983" y="0"/>
                  </a:cubicBezTo>
                  <a:close/>
                </a:path>
              </a:pathLst>
            </a:custGeom>
            <a:solidFill>
              <a:srgbClr val="FFFFFF">
                <a:alpha val="85882"/>
              </a:srgbClr>
            </a:solidFill>
            <a:ln cap="sq">
              <a:noFill/>
              <a:prstDash val="solid"/>
              <a:miter/>
            </a:ln>
          </p:spPr>
          <p:txBody>
            <a:bodyPr/>
            <a:lstStyle/>
            <a:p>
              <a:endParaRPr lang="en-GB"/>
            </a:p>
          </p:txBody>
        </p:sp>
        <p:sp>
          <p:nvSpPr>
            <p:cNvPr id="6" name="TextBox 6"/>
            <p:cNvSpPr txBox="1"/>
            <p:nvPr/>
          </p:nvSpPr>
          <p:spPr>
            <a:xfrm>
              <a:off x="0" y="-47625"/>
              <a:ext cx="4500790" cy="202386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graphicFrame>
        <p:nvGraphicFramePr>
          <p:cNvPr id="8" name="Table 8"/>
          <p:cNvGraphicFramePr>
            <a:graphicFrameLocks noGrp="1"/>
          </p:cNvGraphicFramePr>
          <p:nvPr/>
        </p:nvGraphicFramePr>
        <p:xfrm>
          <a:off x="1235270" y="2430145"/>
          <a:ext cx="16024030" cy="6318519"/>
        </p:xfrm>
        <a:graphic>
          <a:graphicData uri="http://schemas.openxmlformats.org/drawingml/2006/table">
            <a:tbl>
              <a:tblPr/>
              <a:tblGrid>
                <a:gridCol w="1070415">
                  <a:extLst>
                    <a:ext uri="{9D8B030D-6E8A-4147-A177-3AD203B41FA5}">
                      <a16:colId xmlns:a16="http://schemas.microsoft.com/office/drawing/2014/main" val="20000"/>
                    </a:ext>
                  </a:extLst>
                </a:gridCol>
                <a:gridCol w="6348284">
                  <a:extLst>
                    <a:ext uri="{9D8B030D-6E8A-4147-A177-3AD203B41FA5}">
                      <a16:colId xmlns:a16="http://schemas.microsoft.com/office/drawing/2014/main" val="20001"/>
                    </a:ext>
                  </a:extLst>
                </a:gridCol>
                <a:gridCol w="2770363">
                  <a:extLst>
                    <a:ext uri="{9D8B030D-6E8A-4147-A177-3AD203B41FA5}">
                      <a16:colId xmlns:a16="http://schemas.microsoft.com/office/drawing/2014/main" val="20002"/>
                    </a:ext>
                  </a:extLst>
                </a:gridCol>
                <a:gridCol w="2958530">
                  <a:extLst>
                    <a:ext uri="{9D8B030D-6E8A-4147-A177-3AD203B41FA5}">
                      <a16:colId xmlns:a16="http://schemas.microsoft.com/office/drawing/2014/main" val="20003"/>
                    </a:ext>
                  </a:extLst>
                </a:gridCol>
                <a:gridCol w="2876438">
                  <a:extLst>
                    <a:ext uri="{9D8B030D-6E8A-4147-A177-3AD203B41FA5}">
                      <a16:colId xmlns:a16="http://schemas.microsoft.com/office/drawing/2014/main" val="20004"/>
                    </a:ext>
                  </a:extLst>
                </a:gridCol>
              </a:tblGrid>
              <a:tr h="2106173">
                <a:tc>
                  <a:txBody>
                    <a:bodyPr/>
                    <a:lstStyle/>
                    <a:p>
                      <a:pPr algn="ctr">
                        <a:lnSpc>
                          <a:spcPts val="4480"/>
                        </a:lnSpc>
                        <a:defRPr/>
                      </a:pPr>
                      <a:r>
                        <a:rPr lang="en-US" sz="3200">
                          <a:solidFill>
                            <a:srgbClr val="FFFFFF"/>
                          </a:solidFill>
                          <a:latin typeface="Roboto Condensed Bold"/>
                        </a:rPr>
                        <a:t>Câu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Ngữ liệu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Cách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Dấu hiệu </a:t>
                      </a:r>
                      <a:endParaRPr lang="en-US" sz="1100"/>
                    </a:p>
                    <a:p>
                      <a:pPr algn="ctr">
                        <a:lnSpc>
                          <a:spcPts val="4480"/>
                        </a:lnSpc>
                      </a:pPr>
                      <a:r>
                        <a:rPr lang="en-US" sz="3200">
                          <a:solidFill>
                            <a:srgbClr val="FFFFFF"/>
                          </a:solidFill>
                          <a:latin typeface="Roboto Condensed Bold"/>
                        </a:rPr>
                        <a:t>nhận biết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Ý nghĩa của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extLst>
                  <a:ext uri="{0D108BD9-81ED-4DB2-BD59-A6C34878D82A}">
                    <a16:rowId xmlns:a16="http://schemas.microsoft.com/office/drawing/2014/main" val="10000"/>
                  </a:ext>
                </a:extLst>
              </a:tr>
              <a:tr h="2106173">
                <a:tc>
                  <a:txBody>
                    <a:bodyPr/>
                    <a:lstStyle/>
                    <a:p>
                      <a:pPr algn="ctr">
                        <a:lnSpc>
                          <a:spcPts val="4480"/>
                        </a:lnSpc>
                        <a:defRPr/>
                      </a:pPr>
                      <a:r>
                        <a:rPr lang="en-US" sz="3200">
                          <a:solidFill>
                            <a:srgbClr val="000000"/>
                          </a:solidFill>
                          <a:latin typeface="Roboto Condensed"/>
                        </a:rPr>
                        <a:t>b1</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Italics"/>
                        </a:rPr>
                        <a:t>Mênh mông muôn mẫu một màu mưa</a:t>
                      </a:r>
                      <a:endParaRPr lang="en-US" sz="1100"/>
                    </a:p>
                    <a:p>
                      <a:pPr algn="ctr">
                        <a:lnSpc>
                          <a:spcPts val="4480"/>
                        </a:lnSpc>
                      </a:pPr>
                      <a:r>
                        <a:rPr lang="en-US" sz="3200">
                          <a:solidFill>
                            <a:srgbClr val="000000"/>
                          </a:solidFill>
                          <a:latin typeface="Roboto Condensed Italics"/>
                        </a:rPr>
                        <a:t>Mỏi mắt miên man mãi mịt mờ.</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2106173">
                <a:tc>
                  <a:txBody>
                    <a:bodyPr/>
                    <a:lstStyle/>
                    <a:p>
                      <a:pPr algn="ctr">
                        <a:lnSpc>
                          <a:spcPts val="4480"/>
                        </a:lnSpc>
                        <a:defRPr/>
                      </a:pPr>
                      <a:r>
                        <a:rPr lang="en-US" sz="3200">
                          <a:solidFill>
                            <a:srgbClr val="000000"/>
                          </a:solidFill>
                          <a:latin typeface="Roboto Condensed"/>
                        </a:rPr>
                        <a:t>b2</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l">
                        <a:lnSpc>
                          <a:spcPts val="4480"/>
                        </a:lnSpc>
                        <a:defRPr/>
                      </a:pPr>
                      <a:r>
                        <a:rPr lang="en-US" sz="3200">
                          <a:solidFill>
                            <a:srgbClr val="000000"/>
                          </a:solidFill>
                          <a:latin typeface="Roboto Condensed Italics"/>
                        </a:rPr>
                        <a:t>Cô </a:t>
                      </a:r>
                      <a:r>
                        <a:rPr lang="en-US" sz="3200">
                          <a:solidFill>
                            <a:srgbClr val="000000"/>
                          </a:solidFill>
                          <a:latin typeface="Roboto Condensed Bold Italics"/>
                        </a:rPr>
                        <a:t>công</a:t>
                      </a:r>
                      <a:r>
                        <a:rPr lang="en-US" sz="3200">
                          <a:solidFill>
                            <a:srgbClr val="000000"/>
                          </a:solidFill>
                          <a:latin typeface="Roboto Condensed Italics"/>
                        </a:rPr>
                        <a:t> nói với cậu</a:t>
                      </a:r>
                      <a:r>
                        <a:rPr lang="en-US" sz="3200">
                          <a:solidFill>
                            <a:srgbClr val="000000"/>
                          </a:solidFill>
                          <a:latin typeface="Roboto Condensed Bold Italics"/>
                        </a:rPr>
                        <a:t> rùa</a:t>
                      </a:r>
                      <a:endParaRPr lang="en-US" sz="1100"/>
                    </a:p>
                    <a:p>
                      <a:pPr algn="l">
                        <a:lnSpc>
                          <a:spcPts val="4480"/>
                        </a:lnSpc>
                      </a:pPr>
                      <a:r>
                        <a:rPr lang="en-US" sz="3200">
                          <a:solidFill>
                            <a:srgbClr val="000000"/>
                          </a:solidFill>
                          <a:latin typeface="Roboto Condensed Bold Italics"/>
                        </a:rPr>
                        <a:t>Rồng </a:t>
                      </a:r>
                      <a:r>
                        <a:rPr lang="en-US" sz="3200">
                          <a:solidFill>
                            <a:srgbClr val="000000"/>
                          </a:solidFill>
                          <a:latin typeface="Roboto Condensed Italics"/>
                        </a:rPr>
                        <a:t>ở dưới đất còn </a:t>
                      </a:r>
                      <a:r>
                        <a:rPr lang="en-US" sz="3200">
                          <a:solidFill>
                            <a:srgbClr val="000000"/>
                          </a:solidFill>
                          <a:latin typeface="Roboto Condensed Bold Italics"/>
                        </a:rPr>
                        <a:t>cua</a:t>
                      </a:r>
                      <a:r>
                        <a:rPr lang="en-US" sz="3200">
                          <a:solidFill>
                            <a:srgbClr val="000000"/>
                          </a:solidFill>
                          <a:latin typeface="Roboto Condensed Italics"/>
                        </a:rPr>
                        <a:t> trên trời.</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TextBox 9"/>
          <p:cNvSpPr txBox="1"/>
          <p:nvPr/>
        </p:nvSpPr>
        <p:spPr>
          <a:xfrm>
            <a:off x="1895600" y="152542"/>
            <a:ext cx="13518149" cy="1749280"/>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a:t>
            </a:r>
          </a:p>
          <a:p>
            <a:pPr algn="ctr">
              <a:lnSpc>
                <a:spcPts val="7000"/>
              </a:lnSpc>
            </a:pPr>
            <a:r>
              <a:rPr lang="en-US" sz="5000">
                <a:solidFill>
                  <a:srgbClr val="263779"/>
                </a:solidFill>
                <a:latin typeface="Fraunces Bold"/>
              </a:rPr>
              <a:t>VỀ PHÉP CHƠI CHỮ</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37117" y="1397439"/>
            <a:ext cx="17088938" cy="8282474"/>
            <a:chOff x="0" y="0"/>
            <a:chExt cx="4500790" cy="2181392"/>
          </a:xfrm>
        </p:grpSpPr>
        <p:sp>
          <p:nvSpPr>
            <p:cNvPr id="5" name="Freeform 5"/>
            <p:cNvSpPr/>
            <p:nvPr/>
          </p:nvSpPr>
          <p:spPr>
            <a:xfrm>
              <a:off x="0" y="0"/>
              <a:ext cx="4500790" cy="2181392"/>
            </a:xfrm>
            <a:custGeom>
              <a:avLst/>
              <a:gdLst/>
              <a:ahLst/>
              <a:cxnLst/>
              <a:rect l="l" t="t" r="r" b="b"/>
              <a:pathLst>
                <a:path w="4500790" h="2181392">
                  <a:moveTo>
                    <a:pt x="4983" y="0"/>
                  </a:moveTo>
                  <a:lnTo>
                    <a:pt x="4495807" y="0"/>
                  </a:lnTo>
                  <a:cubicBezTo>
                    <a:pt x="4498559" y="0"/>
                    <a:pt x="4500790" y="2231"/>
                    <a:pt x="4500790" y="4983"/>
                  </a:cubicBezTo>
                  <a:lnTo>
                    <a:pt x="4500790" y="2176409"/>
                  </a:lnTo>
                  <a:cubicBezTo>
                    <a:pt x="4500790" y="2179161"/>
                    <a:pt x="4498559" y="2181392"/>
                    <a:pt x="4495807" y="2181392"/>
                  </a:cubicBezTo>
                  <a:lnTo>
                    <a:pt x="4983" y="2181392"/>
                  </a:lnTo>
                  <a:cubicBezTo>
                    <a:pt x="2231" y="2181392"/>
                    <a:pt x="0" y="2179161"/>
                    <a:pt x="0" y="2176409"/>
                  </a:cubicBezTo>
                  <a:lnTo>
                    <a:pt x="0" y="4983"/>
                  </a:lnTo>
                  <a:cubicBezTo>
                    <a:pt x="0" y="2231"/>
                    <a:pt x="2231" y="0"/>
                    <a:pt x="4983" y="0"/>
                  </a:cubicBezTo>
                  <a:close/>
                </a:path>
              </a:pathLst>
            </a:custGeom>
            <a:solidFill>
              <a:srgbClr val="FFFFFF">
                <a:alpha val="85882"/>
              </a:srgbClr>
            </a:solidFill>
            <a:ln cap="sq">
              <a:noFill/>
              <a:prstDash val="solid"/>
              <a:miter/>
            </a:ln>
          </p:spPr>
          <p:txBody>
            <a:bodyPr/>
            <a:lstStyle/>
            <a:p>
              <a:endParaRPr lang="en-GB"/>
            </a:p>
          </p:txBody>
        </p:sp>
        <p:sp>
          <p:nvSpPr>
            <p:cNvPr id="6" name="TextBox 6"/>
            <p:cNvSpPr txBox="1"/>
            <p:nvPr/>
          </p:nvSpPr>
          <p:spPr>
            <a:xfrm>
              <a:off x="0" y="-47625"/>
              <a:ext cx="4500790" cy="222901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graphicFrame>
        <p:nvGraphicFramePr>
          <p:cNvPr id="8" name="Table 8"/>
          <p:cNvGraphicFramePr>
            <a:graphicFrameLocks noGrp="1"/>
          </p:cNvGraphicFramePr>
          <p:nvPr/>
        </p:nvGraphicFramePr>
        <p:xfrm>
          <a:off x="1226081" y="1890137"/>
          <a:ext cx="16311010" cy="6506727"/>
        </p:xfrm>
        <a:graphic>
          <a:graphicData uri="http://schemas.openxmlformats.org/drawingml/2006/table">
            <a:tbl>
              <a:tblPr/>
              <a:tblGrid>
                <a:gridCol w="1070393">
                  <a:extLst>
                    <a:ext uri="{9D8B030D-6E8A-4147-A177-3AD203B41FA5}">
                      <a16:colId xmlns:a16="http://schemas.microsoft.com/office/drawing/2014/main" val="20000"/>
                    </a:ext>
                  </a:extLst>
                </a:gridCol>
                <a:gridCol w="3516038">
                  <a:extLst>
                    <a:ext uri="{9D8B030D-6E8A-4147-A177-3AD203B41FA5}">
                      <a16:colId xmlns:a16="http://schemas.microsoft.com/office/drawing/2014/main" val="20001"/>
                    </a:ext>
                  </a:extLst>
                </a:gridCol>
                <a:gridCol w="2033555">
                  <a:extLst>
                    <a:ext uri="{9D8B030D-6E8A-4147-A177-3AD203B41FA5}">
                      <a16:colId xmlns:a16="http://schemas.microsoft.com/office/drawing/2014/main" val="20002"/>
                    </a:ext>
                  </a:extLst>
                </a:gridCol>
                <a:gridCol w="3710156">
                  <a:extLst>
                    <a:ext uri="{9D8B030D-6E8A-4147-A177-3AD203B41FA5}">
                      <a16:colId xmlns:a16="http://schemas.microsoft.com/office/drawing/2014/main" val="20003"/>
                    </a:ext>
                  </a:extLst>
                </a:gridCol>
                <a:gridCol w="5980868">
                  <a:extLst>
                    <a:ext uri="{9D8B030D-6E8A-4147-A177-3AD203B41FA5}">
                      <a16:colId xmlns:a16="http://schemas.microsoft.com/office/drawing/2014/main" val="20004"/>
                    </a:ext>
                  </a:extLst>
                </a:gridCol>
              </a:tblGrid>
              <a:tr h="1585793">
                <a:tc>
                  <a:txBody>
                    <a:bodyPr/>
                    <a:lstStyle/>
                    <a:p>
                      <a:pPr algn="ctr">
                        <a:lnSpc>
                          <a:spcPts val="4480"/>
                        </a:lnSpc>
                        <a:defRPr/>
                      </a:pPr>
                      <a:r>
                        <a:rPr lang="en-US" sz="3200">
                          <a:solidFill>
                            <a:srgbClr val="FFFFFF"/>
                          </a:solidFill>
                          <a:latin typeface="Roboto Condensed Bold"/>
                        </a:rPr>
                        <a:t>Câu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Ngữ liệu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Cách </a:t>
                      </a:r>
                      <a:endParaRPr lang="en-US" sz="1100"/>
                    </a:p>
                    <a:p>
                      <a:pPr algn="ctr">
                        <a:lnSpc>
                          <a:spcPts val="4480"/>
                        </a:lnSpc>
                      </a:pPr>
                      <a:r>
                        <a:rPr lang="en-US" sz="3200">
                          <a:solidFill>
                            <a:srgbClr val="FFFFFF"/>
                          </a:solidFill>
                          <a:latin typeface="Roboto Condensed Bold"/>
                        </a:rPr>
                        <a:t>chơi chữ</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Dấu hiệu </a:t>
                      </a:r>
                      <a:endParaRPr lang="en-US" sz="1100"/>
                    </a:p>
                    <a:p>
                      <a:pPr algn="ctr">
                        <a:lnSpc>
                          <a:spcPts val="4480"/>
                        </a:lnSpc>
                      </a:pPr>
                      <a:r>
                        <a:rPr lang="en-US" sz="3200">
                          <a:solidFill>
                            <a:srgbClr val="FFFFFF"/>
                          </a:solidFill>
                          <a:latin typeface="Roboto Condensed Bold"/>
                        </a:rPr>
                        <a:t>nhận biết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Ý nghĩa của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extLst>
                  <a:ext uri="{0D108BD9-81ED-4DB2-BD59-A6C34878D82A}">
                    <a16:rowId xmlns:a16="http://schemas.microsoft.com/office/drawing/2014/main" val="10000"/>
                  </a:ext>
                </a:extLst>
              </a:tr>
              <a:tr h="4920934">
                <a:tc>
                  <a:txBody>
                    <a:bodyPr/>
                    <a:lstStyle/>
                    <a:p>
                      <a:pPr algn="ctr">
                        <a:lnSpc>
                          <a:spcPts val="4480"/>
                        </a:lnSpc>
                        <a:defRPr/>
                      </a:pPr>
                      <a:r>
                        <a:rPr lang="en-US" sz="3200">
                          <a:solidFill>
                            <a:srgbClr val="000000"/>
                          </a:solidFill>
                          <a:latin typeface="Roboto Condensed"/>
                        </a:rPr>
                        <a:t>b1</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l">
                        <a:lnSpc>
                          <a:spcPts val="4480"/>
                        </a:lnSpc>
                        <a:defRPr/>
                      </a:pPr>
                      <a:r>
                        <a:rPr lang="en-US" sz="3200">
                          <a:solidFill>
                            <a:srgbClr val="000000"/>
                          </a:solidFill>
                          <a:latin typeface="Roboto Condensed Italics"/>
                        </a:rPr>
                        <a:t>Mênh mông muôn mẫu một màu mưa</a:t>
                      </a:r>
                      <a:endParaRPr lang="en-US" sz="1100"/>
                    </a:p>
                    <a:p>
                      <a:pPr algn="l">
                        <a:lnSpc>
                          <a:spcPts val="4480"/>
                        </a:lnSpc>
                      </a:pPr>
                      <a:endParaRPr lang="en-US" sz="1100"/>
                    </a:p>
                    <a:p>
                      <a:pPr algn="l">
                        <a:lnSpc>
                          <a:spcPts val="4480"/>
                        </a:lnSpc>
                      </a:pPr>
                      <a:r>
                        <a:rPr lang="en-US" sz="3200">
                          <a:solidFill>
                            <a:srgbClr val="000000"/>
                          </a:solidFill>
                          <a:latin typeface="Roboto Condensed Italics"/>
                        </a:rPr>
                        <a:t>Mỏi mắt miên man mãi mịt mờ.</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Dùng lối điệp âm</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Bold Italics"/>
                        </a:rPr>
                        <a:t>Các âm đầu “m” được lặp lại.</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 Tạo ấn tượng về không gian mờ mịt</a:t>
                      </a:r>
                      <a:endParaRPr lang="en-US" sz="1100"/>
                    </a:p>
                    <a:p>
                      <a:pPr algn="just">
                        <a:lnSpc>
                          <a:spcPts val="4480"/>
                        </a:lnSpc>
                      </a:pPr>
                      <a:r>
                        <a:rPr lang="en-US" sz="3200">
                          <a:solidFill>
                            <a:srgbClr val="000000"/>
                          </a:solidFill>
                          <a:latin typeface="Roboto Condensed"/>
                        </a:rPr>
                        <a:t>+ Khiến câu thơ thêm đặc sắc, dễ gần dễ thuộc.</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837117" y="231847"/>
            <a:ext cx="16422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VỀ PHÉP CHƠI CHỮ</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37117" y="1397439"/>
            <a:ext cx="17088938" cy="8282474"/>
            <a:chOff x="0" y="0"/>
            <a:chExt cx="4500790" cy="2181392"/>
          </a:xfrm>
        </p:grpSpPr>
        <p:sp>
          <p:nvSpPr>
            <p:cNvPr id="5" name="Freeform 5"/>
            <p:cNvSpPr/>
            <p:nvPr/>
          </p:nvSpPr>
          <p:spPr>
            <a:xfrm>
              <a:off x="0" y="0"/>
              <a:ext cx="4500790" cy="2181392"/>
            </a:xfrm>
            <a:custGeom>
              <a:avLst/>
              <a:gdLst/>
              <a:ahLst/>
              <a:cxnLst/>
              <a:rect l="l" t="t" r="r" b="b"/>
              <a:pathLst>
                <a:path w="4500790" h="2181392">
                  <a:moveTo>
                    <a:pt x="4983" y="0"/>
                  </a:moveTo>
                  <a:lnTo>
                    <a:pt x="4495807" y="0"/>
                  </a:lnTo>
                  <a:cubicBezTo>
                    <a:pt x="4498559" y="0"/>
                    <a:pt x="4500790" y="2231"/>
                    <a:pt x="4500790" y="4983"/>
                  </a:cubicBezTo>
                  <a:lnTo>
                    <a:pt x="4500790" y="2176409"/>
                  </a:lnTo>
                  <a:cubicBezTo>
                    <a:pt x="4500790" y="2179161"/>
                    <a:pt x="4498559" y="2181392"/>
                    <a:pt x="4495807" y="2181392"/>
                  </a:cubicBezTo>
                  <a:lnTo>
                    <a:pt x="4983" y="2181392"/>
                  </a:lnTo>
                  <a:cubicBezTo>
                    <a:pt x="2231" y="2181392"/>
                    <a:pt x="0" y="2179161"/>
                    <a:pt x="0" y="2176409"/>
                  </a:cubicBezTo>
                  <a:lnTo>
                    <a:pt x="0" y="4983"/>
                  </a:lnTo>
                  <a:cubicBezTo>
                    <a:pt x="0" y="2231"/>
                    <a:pt x="2231" y="0"/>
                    <a:pt x="4983" y="0"/>
                  </a:cubicBezTo>
                  <a:close/>
                </a:path>
              </a:pathLst>
            </a:custGeom>
            <a:solidFill>
              <a:srgbClr val="FFFFFF">
                <a:alpha val="85882"/>
              </a:srgbClr>
            </a:solidFill>
            <a:ln cap="sq">
              <a:noFill/>
              <a:prstDash val="solid"/>
              <a:miter/>
            </a:ln>
          </p:spPr>
          <p:txBody>
            <a:bodyPr/>
            <a:lstStyle/>
            <a:p>
              <a:endParaRPr lang="en-GB"/>
            </a:p>
          </p:txBody>
        </p:sp>
        <p:sp>
          <p:nvSpPr>
            <p:cNvPr id="6" name="TextBox 6"/>
            <p:cNvSpPr txBox="1"/>
            <p:nvPr/>
          </p:nvSpPr>
          <p:spPr>
            <a:xfrm>
              <a:off x="0" y="-47625"/>
              <a:ext cx="4500790" cy="222901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graphicFrame>
        <p:nvGraphicFramePr>
          <p:cNvPr id="8" name="Table 8"/>
          <p:cNvGraphicFramePr>
            <a:graphicFrameLocks noGrp="1"/>
          </p:cNvGraphicFramePr>
          <p:nvPr/>
        </p:nvGraphicFramePr>
        <p:xfrm>
          <a:off x="1235270" y="2285312"/>
          <a:ext cx="16311010" cy="6506727"/>
        </p:xfrm>
        <a:graphic>
          <a:graphicData uri="http://schemas.openxmlformats.org/drawingml/2006/table">
            <a:tbl>
              <a:tblPr/>
              <a:tblGrid>
                <a:gridCol w="1070393">
                  <a:extLst>
                    <a:ext uri="{9D8B030D-6E8A-4147-A177-3AD203B41FA5}">
                      <a16:colId xmlns:a16="http://schemas.microsoft.com/office/drawing/2014/main" val="20000"/>
                    </a:ext>
                  </a:extLst>
                </a:gridCol>
                <a:gridCol w="4993662">
                  <a:extLst>
                    <a:ext uri="{9D8B030D-6E8A-4147-A177-3AD203B41FA5}">
                      <a16:colId xmlns:a16="http://schemas.microsoft.com/office/drawing/2014/main" val="20001"/>
                    </a:ext>
                  </a:extLst>
                </a:gridCol>
                <a:gridCol w="2091450">
                  <a:extLst>
                    <a:ext uri="{9D8B030D-6E8A-4147-A177-3AD203B41FA5}">
                      <a16:colId xmlns:a16="http://schemas.microsoft.com/office/drawing/2014/main" val="20002"/>
                    </a:ext>
                  </a:extLst>
                </a:gridCol>
                <a:gridCol w="2377800">
                  <a:extLst>
                    <a:ext uri="{9D8B030D-6E8A-4147-A177-3AD203B41FA5}">
                      <a16:colId xmlns:a16="http://schemas.microsoft.com/office/drawing/2014/main" val="20003"/>
                    </a:ext>
                  </a:extLst>
                </a:gridCol>
                <a:gridCol w="5777705">
                  <a:extLst>
                    <a:ext uri="{9D8B030D-6E8A-4147-A177-3AD203B41FA5}">
                      <a16:colId xmlns:a16="http://schemas.microsoft.com/office/drawing/2014/main" val="20004"/>
                    </a:ext>
                  </a:extLst>
                </a:gridCol>
              </a:tblGrid>
              <a:tr h="1585793">
                <a:tc>
                  <a:txBody>
                    <a:bodyPr/>
                    <a:lstStyle/>
                    <a:p>
                      <a:pPr algn="ctr">
                        <a:lnSpc>
                          <a:spcPts val="4480"/>
                        </a:lnSpc>
                        <a:defRPr/>
                      </a:pPr>
                      <a:r>
                        <a:rPr lang="en-US" sz="3200">
                          <a:solidFill>
                            <a:srgbClr val="FFFFFF"/>
                          </a:solidFill>
                          <a:latin typeface="Roboto Condensed Bold"/>
                        </a:rPr>
                        <a:t>Câu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Ngữ liệu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Cách </a:t>
                      </a:r>
                      <a:endParaRPr lang="en-US" sz="1100"/>
                    </a:p>
                    <a:p>
                      <a:pPr algn="ctr">
                        <a:lnSpc>
                          <a:spcPts val="4480"/>
                        </a:lnSpc>
                      </a:pPr>
                      <a:r>
                        <a:rPr lang="en-US" sz="3200">
                          <a:solidFill>
                            <a:srgbClr val="FFFFFF"/>
                          </a:solidFill>
                          <a:latin typeface="Roboto Condensed Bold"/>
                        </a:rPr>
                        <a:t>chơi chữ</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Dấu hiệu </a:t>
                      </a:r>
                      <a:endParaRPr lang="en-US" sz="1100"/>
                    </a:p>
                    <a:p>
                      <a:pPr algn="ctr">
                        <a:lnSpc>
                          <a:spcPts val="4480"/>
                        </a:lnSpc>
                      </a:pPr>
                      <a:r>
                        <a:rPr lang="en-US" sz="3200">
                          <a:solidFill>
                            <a:srgbClr val="FFFFFF"/>
                          </a:solidFill>
                          <a:latin typeface="Roboto Condensed Bold"/>
                        </a:rPr>
                        <a:t>nhận biết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tc>
                  <a:txBody>
                    <a:bodyPr/>
                    <a:lstStyle/>
                    <a:p>
                      <a:pPr algn="ctr">
                        <a:lnSpc>
                          <a:spcPts val="4480"/>
                        </a:lnSpc>
                        <a:defRPr/>
                      </a:pPr>
                      <a:r>
                        <a:rPr lang="en-US" sz="3200">
                          <a:solidFill>
                            <a:srgbClr val="FFFFFF"/>
                          </a:solidFill>
                          <a:latin typeface="Roboto Condensed Bold"/>
                        </a:rPr>
                        <a:t>Ý nghĩa của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263779"/>
                    </a:solidFill>
                  </a:tcPr>
                </a:tc>
                <a:extLst>
                  <a:ext uri="{0D108BD9-81ED-4DB2-BD59-A6C34878D82A}">
                    <a16:rowId xmlns:a16="http://schemas.microsoft.com/office/drawing/2014/main" val="10000"/>
                  </a:ext>
                </a:extLst>
              </a:tr>
              <a:tr h="4920934">
                <a:tc>
                  <a:txBody>
                    <a:bodyPr/>
                    <a:lstStyle/>
                    <a:p>
                      <a:pPr algn="ctr">
                        <a:lnSpc>
                          <a:spcPts val="4480"/>
                        </a:lnSpc>
                        <a:defRPr/>
                      </a:pPr>
                      <a:r>
                        <a:rPr lang="en-US" sz="3200">
                          <a:solidFill>
                            <a:srgbClr val="000000"/>
                          </a:solidFill>
                          <a:latin typeface="Roboto Condensed"/>
                        </a:rPr>
                        <a:t>b2</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Italics"/>
                        </a:rPr>
                        <a:t>Cô </a:t>
                      </a:r>
                      <a:r>
                        <a:rPr lang="en-US" sz="3200">
                          <a:solidFill>
                            <a:srgbClr val="000000"/>
                          </a:solidFill>
                          <a:latin typeface="Roboto Condensed Bold Italics"/>
                        </a:rPr>
                        <a:t>công</a:t>
                      </a:r>
                      <a:r>
                        <a:rPr lang="en-US" sz="3200">
                          <a:solidFill>
                            <a:srgbClr val="000000"/>
                          </a:solidFill>
                          <a:latin typeface="Roboto Condensed Italics"/>
                        </a:rPr>
                        <a:t> nói với cậu </a:t>
                      </a:r>
                      <a:r>
                        <a:rPr lang="en-US" sz="3200">
                          <a:solidFill>
                            <a:srgbClr val="000000"/>
                          </a:solidFill>
                          <a:latin typeface="Roboto Condensed Bold Italics"/>
                        </a:rPr>
                        <a:t>rùa</a:t>
                      </a:r>
                      <a:endParaRPr lang="en-US" sz="1100"/>
                    </a:p>
                    <a:p>
                      <a:pPr algn="ctr">
                        <a:lnSpc>
                          <a:spcPts val="4480"/>
                        </a:lnSpc>
                      </a:pPr>
                      <a:r>
                        <a:rPr lang="en-US" sz="3200">
                          <a:solidFill>
                            <a:srgbClr val="000000"/>
                          </a:solidFill>
                          <a:latin typeface="Roboto Condensed Italics"/>
                        </a:rPr>
                        <a:t> </a:t>
                      </a:r>
                      <a:r>
                        <a:rPr lang="en-US" sz="3200">
                          <a:solidFill>
                            <a:srgbClr val="000000"/>
                          </a:solidFill>
                          <a:latin typeface="Roboto Condensed Bold Italics"/>
                        </a:rPr>
                        <a:t>Rồng</a:t>
                      </a:r>
                      <a:r>
                        <a:rPr lang="en-US" sz="3200">
                          <a:solidFill>
                            <a:srgbClr val="000000"/>
                          </a:solidFill>
                          <a:latin typeface="Roboto Condensed Italics"/>
                        </a:rPr>
                        <a:t> ở dưới đất còn </a:t>
                      </a:r>
                      <a:r>
                        <a:rPr lang="en-US" sz="3200">
                          <a:solidFill>
                            <a:srgbClr val="000000"/>
                          </a:solidFill>
                          <a:latin typeface="Roboto Condensed Bold Italics"/>
                        </a:rPr>
                        <a:t>cua</a:t>
                      </a:r>
                      <a:r>
                        <a:rPr lang="en-US" sz="3200">
                          <a:solidFill>
                            <a:srgbClr val="000000"/>
                          </a:solidFill>
                          <a:latin typeface="Roboto Condensed Italics"/>
                        </a:rPr>
                        <a:t> trên trời.</a:t>
                      </a:r>
                    </a:p>
                    <a:p>
                      <a:pPr algn="ctr">
                        <a:lnSpc>
                          <a:spcPts val="4480"/>
                        </a:lnSpc>
                      </a:pPr>
                      <a:endParaRPr lang="en-US" sz="3200">
                        <a:solidFill>
                          <a:srgbClr val="000000"/>
                        </a:solidFill>
                        <a:latin typeface="Roboto Condensed Italics"/>
                      </a:endParaRP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Nói lái</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Bold Italics"/>
                        </a:rPr>
                        <a:t>Công – rồng</a:t>
                      </a:r>
                      <a:endParaRPr lang="en-US" sz="1100"/>
                    </a:p>
                    <a:p>
                      <a:pPr algn="ctr">
                        <a:lnSpc>
                          <a:spcPts val="4480"/>
                        </a:lnSpc>
                      </a:pPr>
                      <a:r>
                        <a:rPr lang="en-US" sz="3200">
                          <a:solidFill>
                            <a:srgbClr val="000000"/>
                          </a:solidFill>
                          <a:latin typeface="Roboto Condensed Bold Italics"/>
                        </a:rPr>
                        <a:t>Rùa - cua</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Tạo liên tưởng thú vị về sự ngược đời và tạo sự hài hước cho câu nói.</a:t>
                      </a:r>
                      <a:endParaRPr lang="en-US" sz="1100"/>
                    </a:p>
                    <a:p>
                      <a:pPr algn="just">
                        <a:lnSpc>
                          <a:spcPts val="4480"/>
                        </a:lnSpc>
                      </a:pPr>
                      <a:r>
                        <a:rPr lang="en-US" sz="3200">
                          <a:solidFill>
                            <a:srgbClr val="000000"/>
                          </a:solidFill>
                          <a:latin typeface="Roboto Condensed"/>
                        </a:rPr>
                        <a:t>Thanh điệu và vần dễ thuộc, dễ nhớ.</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837117" y="231847"/>
            <a:ext cx="16422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VỀ PHÉP CHƠI CHỮ</a:t>
            </a: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37117" y="2176385"/>
            <a:ext cx="17088938" cy="7503527"/>
            <a:chOff x="0" y="0"/>
            <a:chExt cx="4500790" cy="1976238"/>
          </a:xfrm>
        </p:grpSpPr>
        <p:sp>
          <p:nvSpPr>
            <p:cNvPr id="5" name="Freeform 5"/>
            <p:cNvSpPr/>
            <p:nvPr/>
          </p:nvSpPr>
          <p:spPr>
            <a:xfrm>
              <a:off x="0" y="0"/>
              <a:ext cx="4500790" cy="1976238"/>
            </a:xfrm>
            <a:custGeom>
              <a:avLst/>
              <a:gdLst/>
              <a:ahLst/>
              <a:cxnLst/>
              <a:rect l="l" t="t" r="r" b="b"/>
              <a:pathLst>
                <a:path w="4500790" h="1976238">
                  <a:moveTo>
                    <a:pt x="4983" y="0"/>
                  </a:moveTo>
                  <a:lnTo>
                    <a:pt x="4495807" y="0"/>
                  </a:lnTo>
                  <a:cubicBezTo>
                    <a:pt x="4498559" y="0"/>
                    <a:pt x="4500790" y="2231"/>
                    <a:pt x="4500790" y="4983"/>
                  </a:cubicBezTo>
                  <a:lnTo>
                    <a:pt x="4500790" y="1971254"/>
                  </a:lnTo>
                  <a:cubicBezTo>
                    <a:pt x="4500790" y="1974007"/>
                    <a:pt x="4498559" y="1976238"/>
                    <a:pt x="4495807" y="1976238"/>
                  </a:cubicBezTo>
                  <a:lnTo>
                    <a:pt x="4983" y="1976238"/>
                  </a:lnTo>
                  <a:cubicBezTo>
                    <a:pt x="2231" y="1976238"/>
                    <a:pt x="0" y="1974007"/>
                    <a:pt x="0" y="1971254"/>
                  </a:cubicBezTo>
                  <a:lnTo>
                    <a:pt x="0" y="4983"/>
                  </a:lnTo>
                  <a:cubicBezTo>
                    <a:pt x="0" y="2231"/>
                    <a:pt x="2231" y="0"/>
                    <a:pt x="4983" y="0"/>
                  </a:cubicBezTo>
                  <a:close/>
                </a:path>
              </a:pathLst>
            </a:custGeom>
            <a:solidFill>
              <a:srgbClr val="FFFFFF">
                <a:alpha val="85882"/>
              </a:srgbClr>
            </a:solidFill>
            <a:ln cap="sq">
              <a:noFill/>
              <a:prstDash val="solid"/>
              <a:miter/>
            </a:ln>
          </p:spPr>
          <p:txBody>
            <a:bodyPr/>
            <a:lstStyle/>
            <a:p>
              <a:endParaRPr lang="en-GB"/>
            </a:p>
          </p:txBody>
        </p:sp>
        <p:sp>
          <p:nvSpPr>
            <p:cNvPr id="6" name="TextBox 6"/>
            <p:cNvSpPr txBox="1"/>
            <p:nvPr/>
          </p:nvSpPr>
          <p:spPr>
            <a:xfrm>
              <a:off x="0" y="-47625"/>
              <a:ext cx="4500790" cy="202386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graphicFrame>
        <p:nvGraphicFramePr>
          <p:cNvPr id="8" name="Table 8"/>
          <p:cNvGraphicFramePr>
            <a:graphicFrameLocks noGrp="1"/>
          </p:cNvGraphicFramePr>
          <p:nvPr/>
        </p:nvGraphicFramePr>
        <p:xfrm>
          <a:off x="1235270" y="3080192"/>
          <a:ext cx="16024029" cy="4823973"/>
        </p:xfrm>
        <a:graphic>
          <a:graphicData uri="http://schemas.openxmlformats.org/drawingml/2006/table">
            <a:tbl>
              <a:tblPr/>
              <a:tblGrid>
                <a:gridCol w="1070415">
                  <a:extLst>
                    <a:ext uri="{9D8B030D-6E8A-4147-A177-3AD203B41FA5}">
                      <a16:colId xmlns:a16="http://schemas.microsoft.com/office/drawing/2014/main" val="20000"/>
                    </a:ext>
                  </a:extLst>
                </a:gridCol>
                <a:gridCol w="6838191">
                  <a:extLst>
                    <a:ext uri="{9D8B030D-6E8A-4147-A177-3AD203B41FA5}">
                      <a16:colId xmlns:a16="http://schemas.microsoft.com/office/drawing/2014/main" val="20001"/>
                    </a:ext>
                  </a:extLst>
                </a:gridCol>
                <a:gridCol w="2280455">
                  <a:extLst>
                    <a:ext uri="{9D8B030D-6E8A-4147-A177-3AD203B41FA5}">
                      <a16:colId xmlns:a16="http://schemas.microsoft.com/office/drawing/2014/main" val="20002"/>
                    </a:ext>
                  </a:extLst>
                </a:gridCol>
                <a:gridCol w="2958530">
                  <a:extLst>
                    <a:ext uri="{9D8B030D-6E8A-4147-A177-3AD203B41FA5}">
                      <a16:colId xmlns:a16="http://schemas.microsoft.com/office/drawing/2014/main" val="20003"/>
                    </a:ext>
                  </a:extLst>
                </a:gridCol>
                <a:gridCol w="2876438">
                  <a:extLst>
                    <a:ext uri="{9D8B030D-6E8A-4147-A177-3AD203B41FA5}">
                      <a16:colId xmlns:a16="http://schemas.microsoft.com/office/drawing/2014/main" val="20004"/>
                    </a:ext>
                  </a:extLst>
                </a:gridCol>
              </a:tblGrid>
              <a:tr h="2108148">
                <a:tc>
                  <a:txBody>
                    <a:bodyPr/>
                    <a:lstStyle/>
                    <a:p>
                      <a:pPr algn="ctr">
                        <a:lnSpc>
                          <a:spcPts val="4480"/>
                        </a:lnSpc>
                        <a:defRPr/>
                      </a:pPr>
                      <a:r>
                        <a:rPr lang="en-US" sz="3200">
                          <a:solidFill>
                            <a:srgbClr val="FFFFFF"/>
                          </a:solidFill>
                          <a:latin typeface="Roboto Condensed Bold"/>
                        </a:rPr>
                        <a:t>Câu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Ngữ liệu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Cách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Dấu hiệu </a:t>
                      </a:r>
                      <a:endParaRPr lang="en-US" sz="1100"/>
                    </a:p>
                    <a:p>
                      <a:pPr algn="ctr">
                        <a:lnSpc>
                          <a:spcPts val="4480"/>
                        </a:lnSpc>
                      </a:pPr>
                      <a:r>
                        <a:rPr lang="en-US" sz="3200">
                          <a:solidFill>
                            <a:srgbClr val="FFFFFF"/>
                          </a:solidFill>
                          <a:latin typeface="Roboto Condensed Bold"/>
                        </a:rPr>
                        <a:t>nhận biết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Ý nghĩa của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2715825">
                <a:tc>
                  <a:txBody>
                    <a:bodyPr/>
                    <a:lstStyle/>
                    <a:p>
                      <a:pPr algn="ctr">
                        <a:lnSpc>
                          <a:spcPts val="4480"/>
                        </a:lnSpc>
                        <a:defRPr/>
                      </a:pPr>
                      <a:r>
                        <a:rPr lang="en-US" sz="3200">
                          <a:solidFill>
                            <a:srgbClr val="000000"/>
                          </a:solidFill>
                          <a:latin typeface="Roboto Condensed"/>
                        </a:rPr>
                        <a:t>c1</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Italics"/>
                        </a:rPr>
                        <a:t>Ngọt thơm sau lớp vỏ gai</a:t>
                      </a:r>
                      <a:endParaRPr lang="en-US" sz="1100"/>
                    </a:p>
                    <a:p>
                      <a:pPr algn="ctr">
                        <a:lnSpc>
                          <a:spcPts val="4480"/>
                        </a:lnSpc>
                      </a:pPr>
                      <a:r>
                        <a:rPr lang="en-US" sz="3200">
                          <a:solidFill>
                            <a:srgbClr val="000000"/>
                          </a:solidFill>
                          <a:latin typeface="Roboto Condensed Italics"/>
                        </a:rPr>
                        <a:t>Quả ngon lớn mãi cho ai đẹp lòng</a:t>
                      </a:r>
                    </a:p>
                    <a:p>
                      <a:pPr algn="ctr">
                        <a:lnSpc>
                          <a:spcPts val="4480"/>
                        </a:lnSpc>
                      </a:pPr>
                      <a:r>
                        <a:rPr lang="en-US" sz="3200">
                          <a:solidFill>
                            <a:srgbClr val="000000"/>
                          </a:solidFill>
                          <a:latin typeface="Roboto Condensed Italics"/>
                        </a:rPr>
                        <a:t>Mời cô mời bác ăn cùng</a:t>
                      </a:r>
                    </a:p>
                    <a:p>
                      <a:pPr algn="ctr">
                        <a:lnSpc>
                          <a:spcPts val="4480"/>
                        </a:lnSpc>
                      </a:pPr>
                      <a:r>
                        <a:rPr lang="en-US" sz="3200">
                          <a:solidFill>
                            <a:srgbClr val="000000"/>
                          </a:solidFill>
                          <a:latin typeface="Roboto Condensed Bold Italics"/>
                        </a:rPr>
                        <a:t>Sầu riêng</a:t>
                      </a:r>
                      <a:r>
                        <a:rPr lang="en-US" sz="3200">
                          <a:solidFill>
                            <a:srgbClr val="000000"/>
                          </a:solidFill>
                          <a:latin typeface="Roboto Condensed Italics"/>
                        </a:rPr>
                        <a:t> mà hóa </a:t>
                      </a:r>
                      <a:r>
                        <a:rPr lang="en-US" sz="3200">
                          <a:solidFill>
                            <a:srgbClr val="000000"/>
                          </a:solidFill>
                          <a:latin typeface="Roboto Condensed Bold Italics"/>
                        </a:rPr>
                        <a:t>vui chung</a:t>
                      </a:r>
                      <a:r>
                        <a:rPr lang="en-US" sz="3200">
                          <a:solidFill>
                            <a:srgbClr val="000000"/>
                          </a:solidFill>
                          <a:latin typeface="Roboto Condensed Italics"/>
                        </a:rPr>
                        <a:t> trăm nhà.</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Dùng từ trái nghĩa</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Sầu riêng – vui chung</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Tạo ý thơ bất ngờ thú vị</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1895600" y="152542"/>
            <a:ext cx="13518149" cy="1749280"/>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a:t>
            </a:r>
          </a:p>
          <a:p>
            <a:pPr algn="ctr">
              <a:lnSpc>
                <a:spcPts val="7000"/>
              </a:lnSpc>
            </a:pPr>
            <a:r>
              <a:rPr lang="en-US" sz="5000">
                <a:solidFill>
                  <a:srgbClr val="263779"/>
                </a:solidFill>
                <a:latin typeface="Fraunces Bold"/>
              </a:rPr>
              <a:t>VỀ PHÉP CHƠI CHỮ</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sp>
        <p:nvSpPr>
          <p:cNvPr id="3" name="Freeform 3"/>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37117" y="2176385"/>
            <a:ext cx="17088938" cy="7503527"/>
            <a:chOff x="0" y="0"/>
            <a:chExt cx="4500790" cy="1976238"/>
          </a:xfrm>
        </p:grpSpPr>
        <p:sp>
          <p:nvSpPr>
            <p:cNvPr id="5" name="Freeform 5"/>
            <p:cNvSpPr/>
            <p:nvPr/>
          </p:nvSpPr>
          <p:spPr>
            <a:xfrm>
              <a:off x="0" y="0"/>
              <a:ext cx="4500790" cy="1976238"/>
            </a:xfrm>
            <a:custGeom>
              <a:avLst/>
              <a:gdLst/>
              <a:ahLst/>
              <a:cxnLst/>
              <a:rect l="l" t="t" r="r" b="b"/>
              <a:pathLst>
                <a:path w="4500790" h="1976238">
                  <a:moveTo>
                    <a:pt x="4983" y="0"/>
                  </a:moveTo>
                  <a:lnTo>
                    <a:pt x="4495807" y="0"/>
                  </a:lnTo>
                  <a:cubicBezTo>
                    <a:pt x="4498559" y="0"/>
                    <a:pt x="4500790" y="2231"/>
                    <a:pt x="4500790" y="4983"/>
                  </a:cubicBezTo>
                  <a:lnTo>
                    <a:pt x="4500790" y="1971254"/>
                  </a:lnTo>
                  <a:cubicBezTo>
                    <a:pt x="4500790" y="1974007"/>
                    <a:pt x="4498559" y="1976238"/>
                    <a:pt x="4495807" y="1976238"/>
                  </a:cubicBezTo>
                  <a:lnTo>
                    <a:pt x="4983" y="1976238"/>
                  </a:lnTo>
                  <a:cubicBezTo>
                    <a:pt x="2231" y="1976238"/>
                    <a:pt x="0" y="1974007"/>
                    <a:pt x="0" y="1971254"/>
                  </a:cubicBezTo>
                  <a:lnTo>
                    <a:pt x="0" y="4983"/>
                  </a:lnTo>
                  <a:cubicBezTo>
                    <a:pt x="0" y="2231"/>
                    <a:pt x="2231" y="0"/>
                    <a:pt x="4983" y="0"/>
                  </a:cubicBezTo>
                  <a:close/>
                </a:path>
              </a:pathLst>
            </a:custGeom>
            <a:solidFill>
              <a:srgbClr val="FFFFFF">
                <a:alpha val="85882"/>
              </a:srgbClr>
            </a:solidFill>
            <a:ln cap="sq">
              <a:noFill/>
              <a:prstDash val="solid"/>
              <a:miter/>
            </a:ln>
          </p:spPr>
          <p:txBody>
            <a:bodyPr/>
            <a:lstStyle/>
            <a:p>
              <a:endParaRPr lang="en-GB"/>
            </a:p>
          </p:txBody>
        </p:sp>
        <p:sp>
          <p:nvSpPr>
            <p:cNvPr id="6" name="TextBox 6"/>
            <p:cNvSpPr txBox="1"/>
            <p:nvPr/>
          </p:nvSpPr>
          <p:spPr>
            <a:xfrm>
              <a:off x="0" y="-47625"/>
              <a:ext cx="4500790" cy="202386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graphicFrame>
        <p:nvGraphicFramePr>
          <p:cNvPr id="8" name="Table 8"/>
          <p:cNvGraphicFramePr>
            <a:graphicFrameLocks noGrp="1"/>
          </p:cNvGraphicFramePr>
          <p:nvPr/>
        </p:nvGraphicFramePr>
        <p:xfrm>
          <a:off x="1235270" y="2673200"/>
          <a:ext cx="16342914" cy="6509897"/>
        </p:xfrm>
        <a:graphic>
          <a:graphicData uri="http://schemas.openxmlformats.org/drawingml/2006/table">
            <a:tbl>
              <a:tblPr/>
              <a:tblGrid>
                <a:gridCol w="1070391">
                  <a:extLst>
                    <a:ext uri="{9D8B030D-6E8A-4147-A177-3AD203B41FA5}">
                      <a16:colId xmlns:a16="http://schemas.microsoft.com/office/drawing/2014/main" val="20000"/>
                    </a:ext>
                  </a:extLst>
                </a:gridCol>
                <a:gridCol w="5909291">
                  <a:extLst>
                    <a:ext uri="{9D8B030D-6E8A-4147-A177-3AD203B41FA5}">
                      <a16:colId xmlns:a16="http://schemas.microsoft.com/office/drawing/2014/main" val="20001"/>
                    </a:ext>
                  </a:extLst>
                </a:gridCol>
                <a:gridCol w="3315562">
                  <a:extLst>
                    <a:ext uri="{9D8B030D-6E8A-4147-A177-3AD203B41FA5}">
                      <a16:colId xmlns:a16="http://schemas.microsoft.com/office/drawing/2014/main" val="20002"/>
                    </a:ext>
                  </a:extLst>
                </a:gridCol>
                <a:gridCol w="3064880">
                  <a:extLst>
                    <a:ext uri="{9D8B030D-6E8A-4147-A177-3AD203B41FA5}">
                      <a16:colId xmlns:a16="http://schemas.microsoft.com/office/drawing/2014/main" val="20003"/>
                    </a:ext>
                  </a:extLst>
                </a:gridCol>
                <a:gridCol w="2982790">
                  <a:extLst>
                    <a:ext uri="{9D8B030D-6E8A-4147-A177-3AD203B41FA5}">
                      <a16:colId xmlns:a16="http://schemas.microsoft.com/office/drawing/2014/main" val="20004"/>
                    </a:ext>
                  </a:extLst>
                </a:gridCol>
              </a:tblGrid>
              <a:tr h="2105985">
                <a:tc>
                  <a:txBody>
                    <a:bodyPr/>
                    <a:lstStyle/>
                    <a:p>
                      <a:pPr algn="ctr">
                        <a:lnSpc>
                          <a:spcPts val="4480"/>
                        </a:lnSpc>
                        <a:defRPr/>
                      </a:pPr>
                      <a:r>
                        <a:rPr lang="en-US" sz="3200">
                          <a:solidFill>
                            <a:srgbClr val="FFFFFF"/>
                          </a:solidFill>
                          <a:latin typeface="Roboto Condensed Bold"/>
                        </a:rPr>
                        <a:t>Câu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Ngữ liệu</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Cách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Dấu hiệu </a:t>
                      </a:r>
                      <a:endParaRPr lang="en-US" sz="1100"/>
                    </a:p>
                    <a:p>
                      <a:pPr algn="ctr">
                        <a:lnSpc>
                          <a:spcPts val="4480"/>
                        </a:lnSpc>
                      </a:pPr>
                      <a:r>
                        <a:rPr lang="en-US" sz="3200">
                          <a:solidFill>
                            <a:srgbClr val="FFFFFF"/>
                          </a:solidFill>
                          <a:latin typeface="Roboto Condensed Bold"/>
                        </a:rPr>
                        <a:t>nhận biết</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tc>
                  <a:txBody>
                    <a:bodyPr/>
                    <a:lstStyle/>
                    <a:p>
                      <a:pPr algn="ctr">
                        <a:lnSpc>
                          <a:spcPts val="4480"/>
                        </a:lnSpc>
                        <a:defRPr/>
                      </a:pPr>
                      <a:r>
                        <a:rPr lang="en-US" sz="3200">
                          <a:solidFill>
                            <a:srgbClr val="FFFFFF"/>
                          </a:solidFill>
                          <a:latin typeface="Roboto Condensed Bold"/>
                        </a:rPr>
                        <a:t>Ý nghĩa của chơi chữ</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4403912">
                <a:tc>
                  <a:txBody>
                    <a:bodyPr/>
                    <a:lstStyle/>
                    <a:p>
                      <a:pPr algn="ctr">
                        <a:lnSpc>
                          <a:spcPts val="4480"/>
                        </a:lnSpc>
                        <a:defRPr/>
                      </a:pPr>
                      <a:r>
                        <a:rPr lang="en-US" sz="3200">
                          <a:solidFill>
                            <a:srgbClr val="000000"/>
                          </a:solidFill>
                          <a:latin typeface="Roboto Condensed"/>
                        </a:rPr>
                        <a:t>c2</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Italics"/>
                        </a:rPr>
                        <a:t>Chàng </a:t>
                      </a:r>
                      <a:r>
                        <a:rPr lang="en-US" sz="3200">
                          <a:solidFill>
                            <a:srgbClr val="000000"/>
                          </a:solidFill>
                          <a:latin typeface="Roboto Condensed Bold Italics"/>
                        </a:rPr>
                        <a:t>Cóc</a:t>
                      </a:r>
                      <a:r>
                        <a:rPr lang="en-US" sz="3200">
                          <a:solidFill>
                            <a:srgbClr val="000000"/>
                          </a:solidFill>
                          <a:latin typeface="Roboto Condensed Italics"/>
                        </a:rPr>
                        <a:t> ơi! Chàng </a:t>
                      </a:r>
                      <a:r>
                        <a:rPr lang="en-US" sz="3200">
                          <a:solidFill>
                            <a:srgbClr val="000000"/>
                          </a:solidFill>
                          <a:latin typeface="Roboto Condensed Bold Italics"/>
                        </a:rPr>
                        <a:t>Cóc</a:t>
                      </a:r>
                      <a:r>
                        <a:rPr lang="en-US" sz="3200">
                          <a:solidFill>
                            <a:srgbClr val="000000"/>
                          </a:solidFill>
                          <a:latin typeface="Roboto Condensed Italics"/>
                        </a:rPr>
                        <a:t> ơi!</a:t>
                      </a:r>
                      <a:endParaRPr lang="en-US" sz="1100"/>
                    </a:p>
                    <a:p>
                      <a:pPr algn="ctr">
                        <a:lnSpc>
                          <a:spcPts val="4480"/>
                        </a:lnSpc>
                      </a:pPr>
                      <a:r>
                        <a:rPr lang="en-US" sz="3200">
                          <a:solidFill>
                            <a:srgbClr val="000000"/>
                          </a:solidFill>
                          <a:latin typeface="Roboto Condensed Italics"/>
                        </a:rPr>
                        <a:t>Thiếp </a:t>
                      </a:r>
                      <a:r>
                        <a:rPr lang="en-US" sz="3200">
                          <a:solidFill>
                            <a:srgbClr val="000000"/>
                          </a:solidFill>
                          <a:latin typeface="Roboto Condensed Bold Italics"/>
                        </a:rPr>
                        <a:t>bén</a:t>
                      </a:r>
                      <a:r>
                        <a:rPr lang="en-US" sz="3200">
                          <a:solidFill>
                            <a:srgbClr val="000000"/>
                          </a:solidFill>
                          <a:latin typeface="Roboto Condensed Italics"/>
                        </a:rPr>
                        <a:t> duyên chàng có thế thôi.</a:t>
                      </a:r>
                    </a:p>
                    <a:p>
                      <a:pPr algn="ctr">
                        <a:lnSpc>
                          <a:spcPts val="4480"/>
                        </a:lnSpc>
                      </a:pPr>
                      <a:r>
                        <a:rPr lang="en-US" sz="3200">
                          <a:solidFill>
                            <a:srgbClr val="000000"/>
                          </a:solidFill>
                          <a:latin typeface="Roboto Condensed Bold Italics"/>
                        </a:rPr>
                        <a:t>Nòng nọc</a:t>
                      </a:r>
                      <a:r>
                        <a:rPr lang="en-US" sz="3200">
                          <a:solidFill>
                            <a:srgbClr val="000000"/>
                          </a:solidFill>
                          <a:latin typeface="Roboto Condensed Italics"/>
                        </a:rPr>
                        <a:t> đứt đuôi từ đây nhé,</a:t>
                      </a:r>
                    </a:p>
                    <a:p>
                      <a:pPr algn="ctr">
                        <a:lnSpc>
                          <a:spcPts val="4480"/>
                        </a:lnSpc>
                      </a:pPr>
                      <a:r>
                        <a:rPr lang="en-US" sz="3200">
                          <a:solidFill>
                            <a:srgbClr val="000000"/>
                          </a:solidFill>
                          <a:latin typeface="Roboto Condensed Italics"/>
                        </a:rPr>
                        <a:t>Ngàn vàng khôn </a:t>
                      </a:r>
                      <a:r>
                        <a:rPr lang="en-US" sz="3200">
                          <a:solidFill>
                            <a:srgbClr val="000000"/>
                          </a:solidFill>
                          <a:latin typeface="Roboto Condensed Bold Italics"/>
                        </a:rPr>
                        <a:t>chuộc</a:t>
                      </a:r>
                      <a:r>
                        <a:rPr lang="en-US" sz="3200">
                          <a:solidFill>
                            <a:srgbClr val="000000"/>
                          </a:solidFill>
                          <a:latin typeface="Roboto Condensed Italics"/>
                        </a:rPr>
                        <a:t> dấu bôi vôi.</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Dùng từ đồng nghĩa, gần nghĩa hoặc cùng trường nghĩa</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a:rPr>
                        <a:t>Từ thuộc trường lưỡng cư: </a:t>
                      </a:r>
                      <a:r>
                        <a:rPr lang="en-US" sz="3200">
                          <a:solidFill>
                            <a:srgbClr val="000000"/>
                          </a:solidFill>
                          <a:latin typeface="Roboto Condensed Italics"/>
                        </a:rPr>
                        <a:t>Cóc, bén, chuộc, Nòng nọc</a:t>
                      </a:r>
                      <a:endParaRPr lang="en-US" sz="1100"/>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Diễn đạt sáng tạo, thú vị làm nổi bật nhân vật chính (Tổng Cóc)</a:t>
                      </a:r>
                      <a:endParaRPr lang="en-US" sz="1100"/>
                    </a:p>
                    <a:p>
                      <a:pPr algn="just">
                        <a:lnSpc>
                          <a:spcPts val="4480"/>
                        </a:lnSpc>
                      </a:pPr>
                      <a:r>
                        <a:rPr lang="en-US" sz="3200">
                          <a:solidFill>
                            <a:srgbClr val="000000"/>
                          </a:solidFill>
                          <a:latin typeface="Roboto Condensed"/>
                        </a:rPr>
                        <a:t>Tạo liên tưởng dí dỏm, thú vị.</a:t>
                      </a:r>
                    </a:p>
                  </a:txBody>
                  <a:tcPr marL="190500" marR="190500" marT="190500" marB="190500" anchor="ctr">
                    <a:lnL w="19050" cap="flat" cmpd="sng" algn="ctr">
                      <a:solidFill>
                        <a:srgbClr val="1573B2"/>
                      </a:solidFill>
                      <a:prstDash val="solid"/>
                      <a:round/>
                      <a:headEnd type="none" w="med" len="med"/>
                      <a:tailEnd type="none" w="med" len="med"/>
                    </a:lnL>
                    <a:lnR w="19050" cap="flat" cmpd="sng" algn="ctr">
                      <a:solidFill>
                        <a:srgbClr val="1573B2"/>
                      </a:solidFill>
                      <a:prstDash val="solid"/>
                      <a:round/>
                      <a:headEnd type="none" w="med" len="med"/>
                      <a:tailEnd type="none" w="med" len="med"/>
                    </a:lnR>
                    <a:lnT w="19050" cap="flat" cmpd="sng" algn="ctr">
                      <a:solidFill>
                        <a:srgbClr val="1573B2"/>
                      </a:solidFill>
                      <a:prstDash val="solid"/>
                      <a:round/>
                      <a:headEnd type="none" w="med" len="med"/>
                      <a:tailEnd type="none" w="med" len="med"/>
                    </a:lnT>
                    <a:lnB w="1905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1895600" y="152542"/>
            <a:ext cx="13518149" cy="1749280"/>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a:t>
            </a:r>
          </a:p>
          <a:p>
            <a:pPr algn="ctr">
              <a:lnSpc>
                <a:spcPts val="7000"/>
              </a:lnSpc>
            </a:pPr>
            <a:r>
              <a:rPr lang="en-US" sz="5000">
                <a:solidFill>
                  <a:srgbClr val="263779"/>
                </a:solidFill>
                <a:latin typeface="Fraunces Bold"/>
              </a:rPr>
              <a:t>VỀ PHÉP CHƠI CHỮ</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grpSp>
        <p:nvGrpSpPr>
          <p:cNvPr id="3" name="Group 3"/>
          <p:cNvGrpSpPr/>
          <p:nvPr/>
        </p:nvGrpSpPr>
        <p:grpSpPr>
          <a:xfrm>
            <a:off x="337409" y="1705425"/>
            <a:ext cx="6824971" cy="6314415"/>
            <a:chOff x="0" y="0"/>
            <a:chExt cx="1797523" cy="1663056"/>
          </a:xfrm>
        </p:grpSpPr>
        <p:sp>
          <p:nvSpPr>
            <p:cNvPr id="4" name="Freeform 4"/>
            <p:cNvSpPr/>
            <p:nvPr/>
          </p:nvSpPr>
          <p:spPr>
            <a:xfrm>
              <a:off x="0" y="0"/>
              <a:ext cx="1797523" cy="1663056"/>
            </a:xfrm>
            <a:custGeom>
              <a:avLst/>
              <a:gdLst/>
              <a:ahLst/>
              <a:cxnLst/>
              <a:rect l="l" t="t" r="r" b="b"/>
              <a:pathLst>
                <a:path w="1797523" h="1663056">
                  <a:moveTo>
                    <a:pt x="12478" y="0"/>
                  </a:moveTo>
                  <a:lnTo>
                    <a:pt x="1785045" y="0"/>
                  </a:lnTo>
                  <a:cubicBezTo>
                    <a:pt x="1791937" y="0"/>
                    <a:pt x="1797523" y="5587"/>
                    <a:pt x="1797523" y="12478"/>
                  </a:cubicBezTo>
                  <a:lnTo>
                    <a:pt x="1797523" y="1650578"/>
                  </a:lnTo>
                  <a:cubicBezTo>
                    <a:pt x="1797523" y="1657469"/>
                    <a:pt x="1791937" y="1663056"/>
                    <a:pt x="1785045" y="1663056"/>
                  </a:cubicBezTo>
                  <a:lnTo>
                    <a:pt x="12478" y="1663056"/>
                  </a:lnTo>
                  <a:cubicBezTo>
                    <a:pt x="5587" y="1663056"/>
                    <a:pt x="0" y="1657469"/>
                    <a:pt x="0" y="1650578"/>
                  </a:cubicBezTo>
                  <a:lnTo>
                    <a:pt x="0" y="12478"/>
                  </a:lnTo>
                  <a:cubicBezTo>
                    <a:pt x="0" y="5587"/>
                    <a:pt x="5587" y="0"/>
                    <a:pt x="12478"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1797523" cy="171068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380128" y="1705425"/>
            <a:ext cx="10365704" cy="6314415"/>
            <a:chOff x="0" y="0"/>
            <a:chExt cx="2730062" cy="1663056"/>
          </a:xfrm>
        </p:grpSpPr>
        <p:sp>
          <p:nvSpPr>
            <p:cNvPr id="7" name="Freeform 7"/>
            <p:cNvSpPr/>
            <p:nvPr/>
          </p:nvSpPr>
          <p:spPr>
            <a:xfrm>
              <a:off x="0" y="0"/>
              <a:ext cx="2730062" cy="1663056"/>
            </a:xfrm>
            <a:custGeom>
              <a:avLst/>
              <a:gdLst/>
              <a:ahLst/>
              <a:cxnLst/>
              <a:rect l="l" t="t" r="r" b="b"/>
              <a:pathLst>
                <a:path w="2730062" h="1663056">
                  <a:moveTo>
                    <a:pt x="8216" y="0"/>
                  </a:moveTo>
                  <a:lnTo>
                    <a:pt x="2721846" y="0"/>
                  </a:lnTo>
                  <a:cubicBezTo>
                    <a:pt x="2726384" y="0"/>
                    <a:pt x="2730062" y="3678"/>
                    <a:pt x="2730062" y="8216"/>
                  </a:cubicBezTo>
                  <a:lnTo>
                    <a:pt x="2730062" y="1654840"/>
                  </a:lnTo>
                  <a:cubicBezTo>
                    <a:pt x="2730062" y="1659378"/>
                    <a:pt x="2726384" y="1663056"/>
                    <a:pt x="2721846" y="1663056"/>
                  </a:cubicBezTo>
                  <a:lnTo>
                    <a:pt x="8216" y="1663056"/>
                  </a:lnTo>
                  <a:cubicBezTo>
                    <a:pt x="3678" y="1663056"/>
                    <a:pt x="0" y="1659378"/>
                    <a:pt x="0" y="1654840"/>
                  </a:cubicBezTo>
                  <a:lnTo>
                    <a:pt x="0" y="8216"/>
                  </a:lnTo>
                  <a:cubicBezTo>
                    <a:pt x="0" y="3678"/>
                    <a:pt x="3678" y="0"/>
                    <a:pt x="8216" y="0"/>
                  </a:cubicBezTo>
                  <a:close/>
                </a:path>
              </a:pathLst>
            </a:custGeom>
            <a:solidFill>
              <a:srgbClr val="FFFFFF"/>
            </a:solidFill>
            <a:ln cap="sq">
              <a:noFill/>
              <a:prstDash val="solid"/>
              <a:miter/>
            </a:ln>
          </p:spPr>
          <p:txBody>
            <a:bodyPr/>
            <a:lstStyle/>
            <a:p>
              <a:endParaRPr lang="en-GB"/>
            </a:p>
          </p:txBody>
        </p:sp>
        <p:sp>
          <p:nvSpPr>
            <p:cNvPr id="8" name="TextBox 8"/>
            <p:cNvSpPr txBox="1"/>
            <p:nvPr/>
          </p:nvSpPr>
          <p:spPr>
            <a:xfrm>
              <a:off x="0" y="-76200"/>
              <a:ext cx="2730062" cy="1739256"/>
            </a:xfrm>
            <a:prstGeom prst="rect">
              <a:avLst/>
            </a:prstGeom>
          </p:spPr>
          <p:txBody>
            <a:bodyPr lIns="50800" tIns="50800" rIns="50800" bIns="50800" rtlCol="0" anchor="ctr"/>
            <a:lstStyle/>
            <a:p>
              <a:pPr algn="ctr">
                <a:lnSpc>
                  <a:spcPts val="4759"/>
                </a:lnSpc>
              </a:pPr>
              <a:endParaRPr/>
            </a:p>
          </p:txBody>
        </p:sp>
      </p:grpSp>
      <p:sp>
        <p:nvSpPr>
          <p:cNvPr id="9" name="Freeform 9"/>
          <p:cNvSpPr/>
          <p:nvPr/>
        </p:nvSpPr>
        <p:spPr>
          <a:xfrm>
            <a:off x="16284783" y="7362596"/>
            <a:ext cx="2003217" cy="2924404"/>
          </a:xfrm>
          <a:custGeom>
            <a:avLst/>
            <a:gdLst/>
            <a:ahLst/>
            <a:cxnLst/>
            <a:rect l="l" t="t" r="r" b="b"/>
            <a:pathLst>
              <a:path w="2003217" h="2924404">
                <a:moveTo>
                  <a:pt x="0" y="0"/>
                </a:moveTo>
                <a:lnTo>
                  <a:pt x="2003217" y="0"/>
                </a:lnTo>
                <a:lnTo>
                  <a:pt x="2003217" y="2924404"/>
                </a:lnTo>
                <a:lnTo>
                  <a:pt x="0" y="2924404"/>
                </a:lnTo>
                <a:lnTo>
                  <a:pt x="0" y="0"/>
                </a:lnTo>
                <a:close/>
              </a:path>
            </a:pathLst>
          </a:custGeom>
          <a:blipFill>
            <a:blip r:embed="rId3"/>
            <a:stretch>
              <a:fillRect/>
            </a:stretch>
          </a:blipFill>
        </p:spPr>
        <p:txBody>
          <a:bodyPr/>
          <a:lstStyle/>
          <a:p>
            <a:endParaRPr lang="en-GB"/>
          </a:p>
        </p:txBody>
      </p:sp>
      <p:sp>
        <p:nvSpPr>
          <p:cNvPr id="10" name="Freeform 10"/>
          <p:cNvSpPr/>
          <p:nvPr/>
        </p:nvSpPr>
        <p:spPr>
          <a:xfrm>
            <a:off x="0" y="8019841"/>
            <a:ext cx="1804337" cy="2267159"/>
          </a:xfrm>
          <a:custGeom>
            <a:avLst/>
            <a:gdLst/>
            <a:ahLst/>
            <a:cxnLst/>
            <a:rect l="l" t="t" r="r" b="b"/>
            <a:pathLst>
              <a:path w="1804337" h="2267159">
                <a:moveTo>
                  <a:pt x="0" y="0"/>
                </a:moveTo>
                <a:lnTo>
                  <a:pt x="1804337" y="0"/>
                </a:lnTo>
                <a:lnTo>
                  <a:pt x="1804337" y="2267159"/>
                </a:lnTo>
                <a:lnTo>
                  <a:pt x="0" y="2267159"/>
                </a:lnTo>
                <a:lnTo>
                  <a:pt x="0" y="0"/>
                </a:lnTo>
                <a:close/>
              </a:path>
            </a:pathLst>
          </a:custGeom>
          <a:blipFill>
            <a:blip r:embed="rId4"/>
            <a:stretch>
              <a:fillRect/>
            </a:stretch>
          </a:blipFill>
        </p:spPr>
        <p:txBody>
          <a:bodyPr/>
          <a:lstStyle/>
          <a:p>
            <a:endParaRPr lang="en-GB"/>
          </a:p>
        </p:txBody>
      </p:sp>
      <p:grpSp>
        <p:nvGrpSpPr>
          <p:cNvPr id="11" name="Group 11"/>
          <p:cNvGrpSpPr/>
          <p:nvPr/>
        </p:nvGrpSpPr>
        <p:grpSpPr>
          <a:xfrm>
            <a:off x="2857724" y="8019841"/>
            <a:ext cx="13427059" cy="2267159"/>
            <a:chOff x="0" y="0"/>
            <a:chExt cx="3536345" cy="597112"/>
          </a:xfrm>
        </p:grpSpPr>
        <p:sp>
          <p:nvSpPr>
            <p:cNvPr id="12" name="Freeform 12"/>
            <p:cNvSpPr/>
            <p:nvPr/>
          </p:nvSpPr>
          <p:spPr>
            <a:xfrm>
              <a:off x="0" y="0"/>
              <a:ext cx="3536345" cy="597112"/>
            </a:xfrm>
            <a:custGeom>
              <a:avLst/>
              <a:gdLst/>
              <a:ahLst/>
              <a:cxnLst/>
              <a:rect l="l" t="t" r="r" b="b"/>
              <a:pathLst>
                <a:path w="3536345" h="597112">
                  <a:moveTo>
                    <a:pt x="6342" y="0"/>
                  </a:moveTo>
                  <a:lnTo>
                    <a:pt x="3530002" y="0"/>
                  </a:lnTo>
                  <a:cubicBezTo>
                    <a:pt x="3533505" y="0"/>
                    <a:pt x="3536345" y="2840"/>
                    <a:pt x="3536345" y="6342"/>
                  </a:cubicBezTo>
                  <a:lnTo>
                    <a:pt x="3536345" y="590769"/>
                  </a:lnTo>
                  <a:cubicBezTo>
                    <a:pt x="3536345" y="592452"/>
                    <a:pt x="3535677" y="594065"/>
                    <a:pt x="3534487" y="595254"/>
                  </a:cubicBezTo>
                  <a:cubicBezTo>
                    <a:pt x="3533298" y="596444"/>
                    <a:pt x="3531685" y="597112"/>
                    <a:pt x="3530002" y="597112"/>
                  </a:cubicBezTo>
                  <a:lnTo>
                    <a:pt x="6342" y="597112"/>
                  </a:lnTo>
                  <a:cubicBezTo>
                    <a:pt x="2840" y="597112"/>
                    <a:pt x="0" y="594272"/>
                    <a:pt x="0" y="590769"/>
                  </a:cubicBezTo>
                  <a:lnTo>
                    <a:pt x="0" y="6342"/>
                  </a:lnTo>
                  <a:cubicBezTo>
                    <a:pt x="0" y="2840"/>
                    <a:pt x="2840" y="0"/>
                    <a:pt x="6342" y="0"/>
                  </a:cubicBezTo>
                  <a:close/>
                </a:path>
              </a:pathLst>
            </a:custGeom>
            <a:solidFill>
              <a:srgbClr val="FFF9D8"/>
            </a:solidFill>
            <a:ln cap="sq">
              <a:noFill/>
              <a:prstDash val="solid"/>
              <a:miter/>
            </a:ln>
          </p:spPr>
          <p:txBody>
            <a:bodyPr/>
            <a:lstStyle/>
            <a:p>
              <a:endParaRPr lang="en-GB"/>
            </a:p>
          </p:txBody>
        </p:sp>
        <p:sp>
          <p:nvSpPr>
            <p:cNvPr id="13" name="TextBox 13"/>
            <p:cNvSpPr txBox="1"/>
            <p:nvPr/>
          </p:nvSpPr>
          <p:spPr>
            <a:xfrm>
              <a:off x="0" y="-47625"/>
              <a:ext cx="3536345" cy="64473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7888375" y="2926980"/>
            <a:ext cx="1682777" cy="4433040"/>
            <a:chOff x="0" y="0"/>
            <a:chExt cx="443201" cy="1167550"/>
          </a:xfrm>
        </p:grpSpPr>
        <p:sp>
          <p:nvSpPr>
            <p:cNvPr id="15" name="Freeform 15"/>
            <p:cNvSpPr/>
            <p:nvPr/>
          </p:nvSpPr>
          <p:spPr>
            <a:xfrm>
              <a:off x="0" y="0"/>
              <a:ext cx="443201" cy="1167550"/>
            </a:xfrm>
            <a:custGeom>
              <a:avLst/>
              <a:gdLst/>
              <a:ahLst/>
              <a:cxnLst/>
              <a:rect l="l" t="t" r="r" b="b"/>
              <a:pathLst>
                <a:path w="443201" h="1167550">
                  <a:moveTo>
                    <a:pt x="221600" y="0"/>
                  </a:moveTo>
                  <a:lnTo>
                    <a:pt x="221600" y="0"/>
                  </a:lnTo>
                  <a:cubicBezTo>
                    <a:pt x="280372" y="0"/>
                    <a:pt x="336737" y="23347"/>
                    <a:pt x="378295" y="64905"/>
                  </a:cubicBezTo>
                  <a:cubicBezTo>
                    <a:pt x="419854" y="106463"/>
                    <a:pt x="443201" y="162828"/>
                    <a:pt x="443201" y="221600"/>
                  </a:cubicBezTo>
                  <a:lnTo>
                    <a:pt x="443201" y="945949"/>
                  </a:lnTo>
                  <a:cubicBezTo>
                    <a:pt x="443201" y="1068336"/>
                    <a:pt x="343987" y="1167550"/>
                    <a:pt x="221600" y="1167550"/>
                  </a:cubicBezTo>
                  <a:lnTo>
                    <a:pt x="221600" y="1167550"/>
                  </a:lnTo>
                  <a:cubicBezTo>
                    <a:pt x="162828" y="1167550"/>
                    <a:pt x="106463" y="1144202"/>
                    <a:pt x="64905" y="1102644"/>
                  </a:cubicBezTo>
                  <a:cubicBezTo>
                    <a:pt x="23347" y="1061086"/>
                    <a:pt x="0" y="1004721"/>
                    <a:pt x="0" y="945949"/>
                  </a:cubicBezTo>
                  <a:lnTo>
                    <a:pt x="0" y="221600"/>
                  </a:lnTo>
                  <a:cubicBezTo>
                    <a:pt x="0" y="99214"/>
                    <a:pt x="99214" y="0"/>
                    <a:pt x="221600" y="0"/>
                  </a:cubicBezTo>
                  <a:close/>
                </a:path>
              </a:pathLst>
            </a:custGeom>
            <a:solidFill>
              <a:srgbClr val="FFF9D8"/>
            </a:solidFill>
          </p:spPr>
          <p:txBody>
            <a:bodyPr/>
            <a:lstStyle/>
            <a:p>
              <a:endParaRPr lang="en-GB"/>
            </a:p>
          </p:txBody>
        </p:sp>
        <p:sp>
          <p:nvSpPr>
            <p:cNvPr id="16" name="TextBox 16"/>
            <p:cNvSpPr txBox="1"/>
            <p:nvPr/>
          </p:nvSpPr>
          <p:spPr>
            <a:xfrm>
              <a:off x="0" y="-76200"/>
              <a:ext cx="443201" cy="1243750"/>
            </a:xfrm>
            <a:prstGeom prst="rect">
              <a:avLst/>
            </a:prstGeom>
          </p:spPr>
          <p:txBody>
            <a:bodyPr lIns="50800" tIns="50800" rIns="50800" bIns="50800" rtlCol="0" anchor="ctr"/>
            <a:lstStyle/>
            <a:p>
              <a:pPr algn="ctr">
                <a:lnSpc>
                  <a:spcPts val="4759"/>
                </a:lnSpc>
              </a:pPr>
              <a:r>
                <a:rPr lang="en-US" sz="3399">
                  <a:solidFill>
                    <a:srgbClr val="000000"/>
                  </a:solidFill>
                  <a:latin typeface="Roboto Condensed"/>
                </a:rPr>
                <a:t>Đồng âm</a:t>
              </a:r>
            </a:p>
          </p:txBody>
        </p:sp>
      </p:grpSp>
      <p:sp>
        <p:nvSpPr>
          <p:cNvPr id="17" name="TextBox 17"/>
          <p:cNvSpPr txBox="1"/>
          <p:nvPr/>
        </p:nvSpPr>
        <p:spPr>
          <a:xfrm>
            <a:off x="1670495" y="544549"/>
            <a:ext cx="14947009"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VỀ PHÉP CHƠI CHỮ</a:t>
            </a:r>
          </a:p>
        </p:txBody>
      </p:sp>
      <p:sp>
        <p:nvSpPr>
          <p:cNvPr id="18" name="TextBox 18"/>
          <p:cNvSpPr txBox="1"/>
          <p:nvPr/>
        </p:nvSpPr>
        <p:spPr>
          <a:xfrm>
            <a:off x="1065242" y="2017978"/>
            <a:ext cx="5730751" cy="5612871"/>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Bold"/>
              </a:rPr>
              <a:t>KHÁI NIỆM:</a:t>
            </a:r>
          </a:p>
          <a:p>
            <a:pPr algn="just">
              <a:lnSpc>
                <a:spcPts val="5599"/>
              </a:lnSpc>
              <a:spcBef>
                <a:spcPct val="0"/>
              </a:spcBef>
            </a:pPr>
            <a:r>
              <a:rPr lang="en-US" sz="3999">
                <a:solidFill>
                  <a:srgbClr val="000000"/>
                </a:solidFill>
                <a:latin typeface="Roboto Condensed"/>
              </a:rPr>
              <a:t> Chơi chữ là biện pháp tu từ vận dụng các </a:t>
            </a:r>
            <a:r>
              <a:rPr lang="en-US" sz="3999">
                <a:solidFill>
                  <a:srgbClr val="000000"/>
                </a:solidFill>
                <a:latin typeface="Roboto Condensed Bold"/>
              </a:rPr>
              <a:t>đặc điểm ngữ âm, ngữ nghĩa</a:t>
            </a:r>
            <a:r>
              <a:rPr lang="en-US" sz="3999">
                <a:solidFill>
                  <a:srgbClr val="000000"/>
                </a:solidFill>
                <a:latin typeface="Roboto Condensed"/>
              </a:rPr>
              <a:t> của từ ngữ một cách khéo léo nhằm đem lại những </a:t>
            </a:r>
            <a:r>
              <a:rPr lang="en-US" sz="3999">
                <a:solidFill>
                  <a:srgbClr val="000000"/>
                </a:solidFill>
                <a:latin typeface="Roboto Condensed Bold"/>
              </a:rPr>
              <a:t>liên tưởng bất ngờ, thú vị</a:t>
            </a:r>
            <a:r>
              <a:rPr lang="en-US" sz="3999">
                <a:solidFill>
                  <a:srgbClr val="000000"/>
                </a:solidFill>
                <a:latin typeface="Roboto Condensed"/>
              </a:rPr>
              <a:t> cho người đọc (người nghe).</a:t>
            </a:r>
          </a:p>
        </p:txBody>
      </p:sp>
      <p:sp>
        <p:nvSpPr>
          <p:cNvPr id="19" name="TextBox 19"/>
          <p:cNvSpPr txBox="1"/>
          <p:nvPr/>
        </p:nvSpPr>
        <p:spPr>
          <a:xfrm>
            <a:off x="3223558" y="8029366"/>
            <a:ext cx="12526191" cy="2089150"/>
          </a:xfrm>
          <a:prstGeom prst="rect">
            <a:avLst/>
          </a:prstGeom>
        </p:spPr>
        <p:txBody>
          <a:bodyPr lIns="0" tIns="0" rIns="0" bIns="0" rtlCol="0" anchor="t">
            <a:spAutoFit/>
          </a:bodyPr>
          <a:lstStyle/>
          <a:p>
            <a:pPr algn="just">
              <a:lnSpc>
                <a:spcPts val="5599"/>
              </a:lnSpc>
              <a:spcBef>
                <a:spcPct val="0"/>
              </a:spcBef>
            </a:pPr>
            <a:r>
              <a:rPr lang="en-US" sz="3999">
                <a:solidFill>
                  <a:srgbClr val="000000"/>
                </a:solidFill>
                <a:latin typeface="Roboto Condensed Italics"/>
              </a:rPr>
              <a:t>Những cách chơi chữ có thể được sử dụng độc lập hoặc kết hợp với nhau làm phong phú thêm cho tư duy, đồng thời tạo sự hấp dẫn, thú vị cho lời nói.</a:t>
            </a:r>
          </a:p>
        </p:txBody>
      </p:sp>
      <p:sp>
        <p:nvSpPr>
          <p:cNvPr id="20" name="TextBox 20"/>
          <p:cNvSpPr txBox="1"/>
          <p:nvPr/>
        </p:nvSpPr>
        <p:spPr>
          <a:xfrm>
            <a:off x="10182107" y="2017978"/>
            <a:ext cx="5730751" cy="679384"/>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Roboto Condensed Bold"/>
              </a:rPr>
              <a:t>CÁC CÁCH CHƠI CHỮ</a:t>
            </a:r>
          </a:p>
        </p:txBody>
      </p:sp>
      <p:grpSp>
        <p:nvGrpSpPr>
          <p:cNvPr id="21" name="Group 21"/>
          <p:cNvGrpSpPr/>
          <p:nvPr/>
        </p:nvGrpSpPr>
        <p:grpSpPr>
          <a:xfrm>
            <a:off x="9809277" y="2929556"/>
            <a:ext cx="1602909" cy="4433040"/>
            <a:chOff x="0" y="0"/>
            <a:chExt cx="422165" cy="1167550"/>
          </a:xfrm>
        </p:grpSpPr>
        <p:sp>
          <p:nvSpPr>
            <p:cNvPr id="22" name="Freeform 22"/>
            <p:cNvSpPr/>
            <p:nvPr/>
          </p:nvSpPr>
          <p:spPr>
            <a:xfrm>
              <a:off x="0" y="0"/>
              <a:ext cx="422165" cy="1167550"/>
            </a:xfrm>
            <a:custGeom>
              <a:avLst/>
              <a:gdLst/>
              <a:ahLst/>
              <a:cxnLst/>
              <a:rect l="l" t="t" r="r" b="b"/>
              <a:pathLst>
                <a:path w="422165" h="1167550">
                  <a:moveTo>
                    <a:pt x="211083" y="0"/>
                  </a:moveTo>
                  <a:lnTo>
                    <a:pt x="211083" y="0"/>
                  </a:lnTo>
                  <a:cubicBezTo>
                    <a:pt x="327660" y="0"/>
                    <a:pt x="422165" y="94505"/>
                    <a:pt x="422165" y="211083"/>
                  </a:cubicBezTo>
                  <a:lnTo>
                    <a:pt x="422165" y="956467"/>
                  </a:lnTo>
                  <a:cubicBezTo>
                    <a:pt x="422165" y="1073045"/>
                    <a:pt x="327660" y="1167550"/>
                    <a:pt x="211083" y="1167550"/>
                  </a:cubicBezTo>
                  <a:lnTo>
                    <a:pt x="211083" y="1167550"/>
                  </a:lnTo>
                  <a:cubicBezTo>
                    <a:pt x="155100" y="1167550"/>
                    <a:pt x="101410" y="1145311"/>
                    <a:pt x="61825" y="1105725"/>
                  </a:cubicBezTo>
                  <a:cubicBezTo>
                    <a:pt x="22239" y="1066139"/>
                    <a:pt x="0" y="1012450"/>
                    <a:pt x="0" y="956467"/>
                  </a:cubicBezTo>
                  <a:lnTo>
                    <a:pt x="0" y="211083"/>
                  </a:lnTo>
                  <a:cubicBezTo>
                    <a:pt x="0" y="155100"/>
                    <a:pt x="22239" y="101410"/>
                    <a:pt x="61825" y="61825"/>
                  </a:cubicBezTo>
                  <a:cubicBezTo>
                    <a:pt x="101410" y="22239"/>
                    <a:pt x="155100" y="0"/>
                    <a:pt x="211083" y="0"/>
                  </a:cubicBezTo>
                  <a:close/>
                </a:path>
              </a:pathLst>
            </a:custGeom>
            <a:solidFill>
              <a:srgbClr val="FFF9D8"/>
            </a:solidFill>
          </p:spPr>
          <p:txBody>
            <a:bodyPr/>
            <a:lstStyle/>
            <a:p>
              <a:endParaRPr lang="en-GB"/>
            </a:p>
          </p:txBody>
        </p:sp>
        <p:sp>
          <p:nvSpPr>
            <p:cNvPr id="23" name="TextBox 23"/>
            <p:cNvSpPr txBox="1"/>
            <p:nvPr/>
          </p:nvSpPr>
          <p:spPr>
            <a:xfrm>
              <a:off x="0" y="-76200"/>
              <a:ext cx="422165" cy="1243750"/>
            </a:xfrm>
            <a:prstGeom prst="rect">
              <a:avLst/>
            </a:prstGeom>
          </p:spPr>
          <p:txBody>
            <a:bodyPr lIns="50800" tIns="50800" rIns="50800" bIns="50800" rtlCol="0" anchor="ctr"/>
            <a:lstStyle/>
            <a:p>
              <a:pPr algn="ctr">
                <a:lnSpc>
                  <a:spcPts val="4759"/>
                </a:lnSpc>
              </a:pPr>
              <a:r>
                <a:rPr lang="en-US" sz="3399">
                  <a:solidFill>
                    <a:srgbClr val="000000"/>
                  </a:solidFill>
                  <a:latin typeface="Roboto Condensed"/>
                </a:rPr>
                <a:t>Điệp âm</a:t>
              </a:r>
            </a:p>
          </p:txBody>
        </p:sp>
      </p:grpSp>
      <p:grpSp>
        <p:nvGrpSpPr>
          <p:cNvPr id="24" name="Group 24"/>
          <p:cNvGrpSpPr/>
          <p:nvPr/>
        </p:nvGrpSpPr>
        <p:grpSpPr>
          <a:xfrm>
            <a:off x="11650311" y="2929556"/>
            <a:ext cx="1475120" cy="4433040"/>
            <a:chOff x="0" y="0"/>
            <a:chExt cx="388509" cy="1167550"/>
          </a:xfrm>
        </p:grpSpPr>
        <p:sp>
          <p:nvSpPr>
            <p:cNvPr id="25" name="Freeform 25"/>
            <p:cNvSpPr/>
            <p:nvPr/>
          </p:nvSpPr>
          <p:spPr>
            <a:xfrm>
              <a:off x="0" y="0"/>
              <a:ext cx="388509" cy="1167550"/>
            </a:xfrm>
            <a:custGeom>
              <a:avLst/>
              <a:gdLst/>
              <a:ahLst/>
              <a:cxnLst/>
              <a:rect l="l" t="t" r="r" b="b"/>
              <a:pathLst>
                <a:path w="388509" h="1167550">
                  <a:moveTo>
                    <a:pt x="194254" y="0"/>
                  </a:moveTo>
                  <a:lnTo>
                    <a:pt x="194254" y="0"/>
                  </a:lnTo>
                  <a:cubicBezTo>
                    <a:pt x="301538" y="0"/>
                    <a:pt x="388509" y="86971"/>
                    <a:pt x="388509" y="194254"/>
                  </a:cubicBezTo>
                  <a:lnTo>
                    <a:pt x="388509" y="973295"/>
                  </a:lnTo>
                  <a:cubicBezTo>
                    <a:pt x="388509" y="1080579"/>
                    <a:pt x="301538" y="1167550"/>
                    <a:pt x="194254" y="1167550"/>
                  </a:cubicBezTo>
                  <a:lnTo>
                    <a:pt x="194254" y="1167550"/>
                  </a:lnTo>
                  <a:cubicBezTo>
                    <a:pt x="142735" y="1167550"/>
                    <a:pt x="93326" y="1147084"/>
                    <a:pt x="56896" y="1110654"/>
                  </a:cubicBezTo>
                  <a:cubicBezTo>
                    <a:pt x="20466" y="1074224"/>
                    <a:pt x="0" y="1024815"/>
                    <a:pt x="0" y="973295"/>
                  </a:cubicBezTo>
                  <a:lnTo>
                    <a:pt x="0" y="194254"/>
                  </a:lnTo>
                  <a:cubicBezTo>
                    <a:pt x="0" y="142735"/>
                    <a:pt x="20466" y="93326"/>
                    <a:pt x="56896" y="56896"/>
                  </a:cubicBezTo>
                  <a:cubicBezTo>
                    <a:pt x="93326" y="20466"/>
                    <a:pt x="142735" y="0"/>
                    <a:pt x="194254" y="0"/>
                  </a:cubicBezTo>
                  <a:close/>
                </a:path>
              </a:pathLst>
            </a:custGeom>
            <a:solidFill>
              <a:srgbClr val="FFF9D8"/>
            </a:solidFill>
          </p:spPr>
          <p:txBody>
            <a:bodyPr/>
            <a:lstStyle/>
            <a:p>
              <a:endParaRPr lang="en-GB"/>
            </a:p>
          </p:txBody>
        </p:sp>
        <p:sp>
          <p:nvSpPr>
            <p:cNvPr id="26" name="TextBox 26"/>
            <p:cNvSpPr txBox="1"/>
            <p:nvPr/>
          </p:nvSpPr>
          <p:spPr>
            <a:xfrm>
              <a:off x="0" y="-76200"/>
              <a:ext cx="388509" cy="1243750"/>
            </a:xfrm>
            <a:prstGeom prst="rect">
              <a:avLst/>
            </a:prstGeom>
          </p:spPr>
          <p:txBody>
            <a:bodyPr lIns="50800" tIns="50800" rIns="50800" bIns="50800" rtlCol="0" anchor="ctr"/>
            <a:lstStyle/>
            <a:p>
              <a:pPr algn="ctr">
                <a:lnSpc>
                  <a:spcPts val="4759"/>
                </a:lnSpc>
              </a:pPr>
              <a:r>
                <a:rPr lang="en-US" sz="3399">
                  <a:solidFill>
                    <a:srgbClr val="000000"/>
                  </a:solidFill>
                  <a:latin typeface="Roboto Condensed"/>
                </a:rPr>
                <a:t>Gần âm</a:t>
              </a:r>
            </a:p>
          </p:txBody>
        </p:sp>
      </p:grpSp>
      <p:grpSp>
        <p:nvGrpSpPr>
          <p:cNvPr id="27" name="Group 27"/>
          <p:cNvGrpSpPr/>
          <p:nvPr/>
        </p:nvGrpSpPr>
        <p:grpSpPr>
          <a:xfrm>
            <a:off x="13363556" y="2929556"/>
            <a:ext cx="1475120" cy="4433040"/>
            <a:chOff x="0" y="0"/>
            <a:chExt cx="388509" cy="1167550"/>
          </a:xfrm>
        </p:grpSpPr>
        <p:sp>
          <p:nvSpPr>
            <p:cNvPr id="28" name="Freeform 28"/>
            <p:cNvSpPr/>
            <p:nvPr/>
          </p:nvSpPr>
          <p:spPr>
            <a:xfrm>
              <a:off x="0" y="0"/>
              <a:ext cx="388509" cy="1167550"/>
            </a:xfrm>
            <a:custGeom>
              <a:avLst/>
              <a:gdLst/>
              <a:ahLst/>
              <a:cxnLst/>
              <a:rect l="l" t="t" r="r" b="b"/>
              <a:pathLst>
                <a:path w="388509" h="1167550">
                  <a:moveTo>
                    <a:pt x="194254" y="0"/>
                  </a:moveTo>
                  <a:lnTo>
                    <a:pt x="194254" y="0"/>
                  </a:lnTo>
                  <a:cubicBezTo>
                    <a:pt x="301538" y="0"/>
                    <a:pt x="388509" y="86971"/>
                    <a:pt x="388509" y="194254"/>
                  </a:cubicBezTo>
                  <a:lnTo>
                    <a:pt x="388509" y="973295"/>
                  </a:lnTo>
                  <a:cubicBezTo>
                    <a:pt x="388509" y="1080579"/>
                    <a:pt x="301538" y="1167550"/>
                    <a:pt x="194254" y="1167550"/>
                  </a:cubicBezTo>
                  <a:lnTo>
                    <a:pt x="194254" y="1167550"/>
                  </a:lnTo>
                  <a:cubicBezTo>
                    <a:pt x="142735" y="1167550"/>
                    <a:pt x="93326" y="1147084"/>
                    <a:pt x="56896" y="1110654"/>
                  </a:cubicBezTo>
                  <a:cubicBezTo>
                    <a:pt x="20466" y="1074224"/>
                    <a:pt x="0" y="1024815"/>
                    <a:pt x="0" y="973295"/>
                  </a:cubicBezTo>
                  <a:lnTo>
                    <a:pt x="0" y="194254"/>
                  </a:lnTo>
                  <a:cubicBezTo>
                    <a:pt x="0" y="142735"/>
                    <a:pt x="20466" y="93326"/>
                    <a:pt x="56896" y="56896"/>
                  </a:cubicBezTo>
                  <a:cubicBezTo>
                    <a:pt x="93326" y="20466"/>
                    <a:pt x="142735" y="0"/>
                    <a:pt x="194254" y="0"/>
                  </a:cubicBezTo>
                  <a:close/>
                </a:path>
              </a:pathLst>
            </a:custGeom>
            <a:solidFill>
              <a:srgbClr val="FFF9D8"/>
            </a:solidFill>
          </p:spPr>
          <p:txBody>
            <a:bodyPr/>
            <a:lstStyle/>
            <a:p>
              <a:endParaRPr lang="en-GB"/>
            </a:p>
          </p:txBody>
        </p:sp>
        <p:sp>
          <p:nvSpPr>
            <p:cNvPr id="29" name="TextBox 29"/>
            <p:cNvSpPr txBox="1"/>
            <p:nvPr/>
          </p:nvSpPr>
          <p:spPr>
            <a:xfrm>
              <a:off x="0" y="-76200"/>
              <a:ext cx="388509" cy="1243750"/>
            </a:xfrm>
            <a:prstGeom prst="rect">
              <a:avLst/>
            </a:prstGeom>
          </p:spPr>
          <p:txBody>
            <a:bodyPr lIns="50800" tIns="50800" rIns="50800" bIns="50800" rtlCol="0" anchor="ctr"/>
            <a:lstStyle/>
            <a:p>
              <a:pPr algn="ctr">
                <a:lnSpc>
                  <a:spcPts val="4759"/>
                </a:lnSpc>
              </a:pPr>
              <a:r>
                <a:rPr lang="en-US" sz="3399">
                  <a:solidFill>
                    <a:srgbClr val="000000"/>
                  </a:solidFill>
                  <a:latin typeface="Roboto Condensed"/>
                </a:rPr>
                <a:t>Nói lái</a:t>
              </a:r>
            </a:p>
          </p:txBody>
        </p:sp>
      </p:grpSp>
      <p:grpSp>
        <p:nvGrpSpPr>
          <p:cNvPr id="30" name="Group 30"/>
          <p:cNvGrpSpPr/>
          <p:nvPr/>
        </p:nvGrpSpPr>
        <p:grpSpPr>
          <a:xfrm>
            <a:off x="15028562" y="2929556"/>
            <a:ext cx="2257829" cy="4433040"/>
            <a:chOff x="0" y="0"/>
            <a:chExt cx="594655" cy="1167550"/>
          </a:xfrm>
        </p:grpSpPr>
        <p:sp>
          <p:nvSpPr>
            <p:cNvPr id="31" name="Freeform 31"/>
            <p:cNvSpPr/>
            <p:nvPr/>
          </p:nvSpPr>
          <p:spPr>
            <a:xfrm>
              <a:off x="0" y="0"/>
              <a:ext cx="594655" cy="1167550"/>
            </a:xfrm>
            <a:custGeom>
              <a:avLst/>
              <a:gdLst/>
              <a:ahLst/>
              <a:cxnLst/>
              <a:rect l="l" t="t" r="r" b="b"/>
              <a:pathLst>
                <a:path w="594655" h="1167550">
                  <a:moveTo>
                    <a:pt x="174875" y="0"/>
                  </a:moveTo>
                  <a:lnTo>
                    <a:pt x="419780" y="0"/>
                  </a:lnTo>
                  <a:cubicBezTo>
                    <a:pt x="516360" y="0"/>
                    <a:pt x="594655" y="78294"/>
                    <a:pt x="594655" y="174875"/>
                  </a:cubicBezTo>
                  <a:lnTo>
                    <a:pt x="594655" y="992675"/>
                  </a:lnTo>
                  <a:cubicBezTo>
                    <a:pt x="594655" y="1089255"/>
                    <a:pt x="516360" y="1167550"/>
                    <a:pt x="419780" y="1167550"/>
                  </a:cubicBezTo>
                  <a:lnTo>
                    <a:pt x="174875" y="1167550"/>
                  </a:lnTo>
                  <a:cubicBezTo>
                    <a:pt x="78294" y="1167550"/>
                    <a:pt x="0" y="1089255"/>
                    <a:pt x="0" y="992675"/>
                  </a:cubicBezTo>
                  <a:lnTo>
                    <a:pt x="0" y="174875"/>
                  </a:lnTo>
                  <a:cubicBezTo>
                    <a:pt x="0" y="78294"/>
                    <a:pt x="78294" y="0"/>
                    <a:pt x="174875" y="0"/>
                  </a:cubicBezTo>
                  <a:close/>
                </a:path>
              </a:pathLst>
            </a:custGeom>
            <a:solidFill>
              <a:srgbClr val="FFF9D8"/>
            </a:solidFill>
          </p:spPr>
          <p:txBody>
            <a:bodyPr/>
            <a:lstStyle/>
            <a:p>
              <a:endParaRPr lang="en-GB"/>
            </a:p>
          </p:txBody>
        </p:sp>
        <p:sp>
          <p:nvSpPr>
            <p:cNvPr id="32" name="TextBox 32"/>
            <p:cNvSpPr txBox="1"/>
            <p:nvPr/>
          </p:nvSpPr>
          <p:spPr>
            <a:xfrm>
              <a:off x="0" y="-76200"/>
              <a:ext cx="594655" cy="1243750"/>
            </a:xfrm>
            <a:prstGeom prst="rect">
              <a:avLst/>
            </a:prstGeom>
          </p:spPr>
          <p:txBody>
            <a:bodyPr lIns="50800" tIns="50800" rIns="50800" bIns="50800" rtlCol="0" anchor="ctr"/>
            <a:lstStyle/>
            <a:p>
              <a:pPr algn="ctr">
                <a:lnSpc>
                  <a:spcPts val="4759"/>
                </a:lnSpc>
              </a:pPr>
              <a:r>
                <a:rPr lang="en-US" sz="3399">
                  <a:solidFill>
                    <a:srgbClr val="000000"/>
                  </a:solidFill>
                  <a:latin typeface="Roboto Condensed"/>
                </a:rPr>
                <a:t>Trái nghĩa/</a:t>
              </a:r>
            </a:p>
            <a:p>
              <a:pPr algn="ctr">
                <a:lnSpc>
                  <a:spcPts val="4759"/>
                </a:lnSpc>
              </a:pPr>
              <a:r>
                <a:rPr lang="en-US" sz="3399">
                  <a:solidFill>
                    <a:srgbClr val="000000"/>
                  </a:solidFill>
                  <a:latin typeface="Roboto Condensed"/>
                </a:rPr>
                <a:t>Đồng nghĩa/</a:t>
              </a:r>
            </a:p>
            <a:p>
              <a:pPr algn="ctr">
                <a:lnSpc>
                  <a:spcPts val="4759"/>
                </a:lnSpc>
              </a:pPr>
              <a:r>
                <a:rPr lang="en-US" sz="3399">
                  <a:solidFill>
                    <a:srgbClr val="000000"/>
                  </a:solidFill>
                  <a:latin typeface="Roboto Condensed"/>
                </a:rPr>
                <a:t>Gần nghĩa/</a:t>
              </a:r>
            </a:p>
            <a:p>
              <a:pPr algn="ctr">
                <a:lnSpc>
                  <a:spcPts val="4759"/>
                </a:lnSpc>
              </a:pPr>
              <a:r>
                <a:rPr lang="en-US" sz="3399">
                  <a:solidFill>
                    <a:srgbClr val="000000"/>
                  </a:solidFill>
                  <a:latin typeface="Roboto Condensed"/>
                </a:rPr>
                <a:t>Cùng trường nghĩa</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4" b="-77733"/>
            </a:stretch>
          </a:blipFill>
        </p:spPr>
        <p:txBody>
          <a:bodyPr/>
          <a:lstStyle/>
          <a:p>
            <a:endParaRPr lang="en-GB"/>
          </a:p>
        </p:txBody>
      </p:sp>
      <p:grpSp>
        <p:nvGrpSpPr>
          <p:cNvPr id="3" name="Group 3"/>
          <p:cNvGrpSpPr/>
          <p:nvPr/>
        </p:nvGrpSpPr>
        <p:grpSpPr>
          <a:xfrm>
            <a:off x="1149350" y="2832095"/>
            <a:ext cx="3381865" cy="6426205"/>
            <a:chOff x="0" y="0"/>
            <a:chExt cx="890697" cy="1692498"/>
          </a:xfrm>
        </p:grpSpPr>
        <p:sp>
          <p:nvSpPr>
            <p:cNvPr id="4" name="Freeform 4"/>
            <p:cNvSpPr/>
            <p:nvPr/>
          </p:nvSpPr>
          <p:spPr>
            <a:xfrm>
              <a:off x="0" y="0"/>
              <a:ext cx="890697" cy="1692498"/>
            </a:xfrm>
            <a:custGeom>
              <a:avLst/>
              <a:gdLst/>
              <a:ahLst/>
              <a:cxnLst/>
              <a:rect l="l" t="t" r="r" b="b"/>
              <a:pathLst>
                <a:path w="890697" h="1692498">
                  <a:moveTo>
                    <a:pt x="25182" y="0"/>
                  </a:moveTo>
                  <a:lnTo>
                    <a:pt x="865515" y="0"/>
                  </a:lnTo>
                  <a:cubicBezTo>
                    <a:pt x="872194" y="0"/>
                    <a:pt x="878599" y="2653"/>
                    <a:pt x="883321" y="7376"/>
                  </a:cubicBezTo>
                  <a:cubicBezTo>
                    <a:pt x="888044" y="12098"/>
                    <a:pt x="890697" y="18503"/>
                    <a:pt x="890697" y="25182"/>
                  </a:cubicBezTo>
                  <a:lnTo>
                    <a:pt x="890697" y="1667317"/>
                  </a:lnTo>
                  <a:cubicBezTo>
                    <a:pt x="890697" y="1681224"/>
                    <a:pt x="879423" y="1692498"/>
                    <a:pt x="865515" y="1692498"/>
                  </a:cubicBezTo>
                  <a:lnTo>
                    <a:pt x="25182" y="1692498"/>
                  </a:lnTo>
                  <a:cubicBezTo>
                    <a:pt x="18503" y="1692498"/>
                    <a:pt x="12098" y="1689845"/>
                    <a:pt x="7376" y="1685123"/>
                  </a:cubicBezTo>
                  <a:cubicBezTo>
                    <a:pt x="2653" y="1680400"/>
                    <a:pt x="0" y="1673995"/>
                    <a:pt x="0" y="1667317"/>
                  </a:cubicBezTo>
                  <a:lnTo>
                    <a:pt x="0" y="25182"/>
                  </a:lnTo>
                  <a:cubicBezTo>
                    <a:pt x="0" y="11274"/>
                    <a:pt x="11274" y="0"/>
                    <a:pt x="25182"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890697" cy="174012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02438" y="2832095"/>
            <a:ext cx="3140545" cy="6426205"/>
            <a:chOff x="0" y="0"/>
            <a:chExt cx="827140" cy="1692498"/>
          </a:xfrm>
        </p:grpSpPr>
        <p:sp>
          <p:nvSpPr>
            <p:cNvPr id="7" name="Freeform 7"/>
            <p:cNvSpPr/>
            <p:nvPr/>
          </p:nvSpPr>
          <p:spPr>
            <a:xfrm>
              <a:off x="0" y="0"/>
              <a:ext cx="827140" cy="1692498"/>
            </a:xfrm>
            <a:custGeom>
              <a:avLst/>
              <a:gdLst/>
              <a:ahLst/>
              <a:cxnLst/>
              <a:rect l="l" t="t" r="r" b="b"/>
              <a:pathLst>
                <a:path w="827140" h="1692498">
                  <a:moveTo>
                    <a:pt x="27117" y="0"/>
                  </a:moveTo>
                  <a:lnTo>
                    <a:pt x="800023" y="0"/>
                  </a:lnTo>
                  <a:cubicBezTo>
                    <a:pt x="814999" y="0"/>
                    <a:pt x="827140" y="12141"/>
                    <a:pt x="827140" y="27117"/>
                  </a:cubicBezTo>
                  <a:lnTo>
                    <a:pt x="827140" y="1665382"/>
                  </a:lnTo>
                  <a:cubicBezTo>
                    <a:pt x="827140" y="1672573"/>
                    <a:pt x="824283" y="1679471"/>
                    <a:pt x="819197" y="1684556"/>
                  </a:cubicBezTo>
                  <a:cubicBezTo>
                    <a:pt x="814112" y="1689641"/>
                    <a:pt x="807215" y="1692498"/>
                    <a:pt x="800023" y="1692498"/>
                  </a:cubicBezTo>
                  <a:lnTo>
                    <a:pt x="27117" y="1692498"/>
                  </a:lnTo>
                  <a:cubicBezTo>
                    <a:pt x="19925" y="1692498"/>
                    <a:pt x="13028" y="1689641"/>
                    <a:pt x="7942" y="1684556"/>
                  </a:cubicBezTo>
                  <a:cubicBezTo>
                    <a:pt x="2857" y="1679471"/>
                    <a:pt x="0" y="1672573"/>
                    <a:pt x="0" y="1665382"/>
                  </a:cubicBezTo>
                  <a:lnTo>
                    <a:pt x="0" y="27117"/>
                  </a:lnTo>
                  <a:cubicBezTo>
                    <a:pt x="0" y="12141"/>
                    <a:pt x="12141" y="0"/>
                    <a:pt x="27117" y="0"/>
                  </a:cubicBezTo>
                  <a:close/>
                </a:path>
              </a:pathLst>
            </a:custGeom>
            <a:solidFill>
              <a:srgbClr val="FFFFFF"/>
            </a:solidFill>
            <a:ln cap="sq">
              <a:noFill/>
              <a:prstDash val="solid"/>
              <a:miter/>
            </a:ln>
          </p:spPr>
          <p:txBody>
            <a:bodyPr/>
            <a:lstStyle/>
            <a:p>
              <a:endParaRPr lang="en-GB"/>
            </a:p>
          </p:txBody>
        </p:sp>
        <p:sp>
          <p:nvSpPr>
            <p:cNvPr id="8" name="TextBox 8"/>
            <p:cNvSpPr txBox="1"/>
            <p:nvPr/>
          </p:nvSpPr>
          <p:spPr>
            <a:xfrm>
              <a:off x="0" y="-47625"/>
              <a:ext cx="827140" cy="174012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144000" y="2832095"/>
            <a:ext cx="3431882" cy="6426205"/>
            <a:chOff x="0" y="0"/>
            <a:chExt cx="903870" cy="1692498"/>
          </a:xfrm>
        </p:grpSpPr>
        <p:sp>
          <p:nvSpPr>
            <p:cNvPr id="10" name="Freeform 10"/>
            <p:cNvSpPr/>
            <p:nvPr/>
          </p:nvSpPr>
          <p:spPr>
            <a:xfrm>
              <a:off x="0" y="0"/>
              <a:ext cx="903870" cy="1692498"/>
            </a:xfrm>
            <a:custGeom>
              <a:avLst/>
              <a:gdLst/>
              <a:ahLst/>
              <a:cxnLst/>
              <a:rect l="l" t="t" r="r" b="b"/>
              <a:pathLst>
                <a:path w="903870" h="1692498">
                  <a:moveTo>
                    <a:pt x="24815" y="0"/>
                  </a:moveTo>
                  <a:lnTo>
                    <a:pt x="879056" y="0"/>
                  </a:lnTo>
                  <a:cubicBezTo>
                    <a:pt x="885637" y="0"/>
                    <a:pt x="891948" y="2614"/>
                    <a:pt x="896602" y="7268"/>
                  </a:cubicBezTo>
                  <a:cubicBezTo>
                    <a:pt x="901256" y="11922"/>
                    <a:pt x="903870" y="18233"/>
                    <a:pt x="903870" y="24815"/>
                  </a:cubicBezTo>
                  <a:lnTo>
                    <a:pt x="903870" y="1667684"/>
                  </a:lnTo>
                  <a:cubicBezTo>
                    <a:pt x="903870" y="1681388"/>
                    <a:pt x="892760" y="1692498"/>
                    <a:pt x="879056" y="1692498"/>
                  </a:cubicBezTo>
                  <a:lnTo>
                    <a:pt x="24815" y="1692498"/>
                  </a:lnTo>
                  <a:cubicBezTo>
                    <a:pt x="18233" y="1692498"/>
                    <a:pt x="11922" y="1689884"/>
                    <a:pt x="7268" y="1685230"/>
                  </a:cubicBezTo>
                  <a:cubicBezTo>
                    <a:pt x="2614" y="1680577"/>
                    <a:pt x="0" y="1674265"/>
                    <a:pt x="0" y="1667684"/>
                  </a:cubicBezTo>
                  <a:lnTo>
                    <a:pt x="0" y="24815"/>
                  </a:lnTo>
                  <a:cubicBezTo>
                    <a:pt x="0" y="11110"/>
                    <a:pt x="11110" y="0"/>
                    <a:pt x="24815" y="0"/>
                  </a:cubicBezTo>
                  <a:close/>
                </a:path>
              </a:pathLst>
            </a:custGeom>
            <a:solidFill>
              <a:srgbClr val="FFFFFF"/>
            </a:solidFill>
            <a:ln cap="sq">
              <a:noFill/>
              <a:prstDash val="solid"/>
              <a:miter/>
            </a:ln>
          </p:spPr>
          <p:txBody>
            <a:bodyPr/>
            <a:lstStyle/>
            <a:p>
              <a:endParaRPr lang="en-GB"/>
            </a:p>
          </p:txBody>
        </p:sp>
        <p:sp>
          <p:nvSpPr>
            <p:cNvPr id="11" name="TextBox 11"/>
            <p:cNvSpPr txBox="1"/>
            <p:nvPr/>
          </p:nvSpPr>
          <p:spPr>
            <a:xfrm>
              <a:off x="0" y="-47625"/>
              <a:ext cx="903870" cy="174012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3480757" y="2832095"/>
            <a:ext cx="3186407" cy="6426205"/>
            <a:chOff x="0" y="0"/>
            <a:chExt cx="839218" cy="1692498"/>
          </a:xfrm>
        </p:grpSpPr>
        <p:sp>
          <p:nvSpPr>
            <p:cNvPr id="13" name="Freeform 13"/>
            <p:cNvSpPr/>
            <p:nvPr/>
          </p:nvSpPr>
          <p:spPr>
            <a:xfrm>
              <a:off x="0" y="0"/>
              <a:ext cx="839218" cy="1692498"/>
            </a:xfrm>
            <a:custGeom>
              <a:avLst/>
              <a:gdLst/>
              <a:ahLst/>
              <a:cxnLst/>
              <a:rect l="l" t="t" r="r" b="b"/>
              <a:pathLst>
                <a:path w="839218" h="1692498">
                  <a:moveTo>
                    <a:pt x="26726" y="0"/>
                  </a:moveTo>
                  <a:lnTo>
                    <a:pt x="812492" y="0"/>
                  </a:lnTo>
                  <a:cubicBezTo>
                    <a:pt x="819580" y="0"/>
                    <a:pt x="826378" y="2816"/>
                    <a:pt x="831390" y="7828"/>
                  </a:cubicBezTo>
                  <a:cubicBezTo>
                    <a:pt x="836402" y="12840"/>
                    <a:pt x="839218" y="19638"/>
                    <a:pt x="839218" y="26726"/>
                  </a:cubicBezTo>
                  <a:lnTo>
                    <a:pt x="839218" y="1665772"/>
                  </a:lnTo>
                  <a:cubicBezTo>
                    <a:pt x="839218" y="1680533"/>
                    <a:pt x="827252" y="1692498"/>
                    <a:pt x="812492" y="1692498"/>
                  </a:cubicBezTo>
                  <a:lnTo>
                    <a:pt x="26726" y="1692498"/>
                  </a:lnTo>
                  <a:cubicBezTo>
                    <a:pt x="11966" y="1692498"/>
                    <a:pt x="0" y="1680533"/>
                    <a:pt x="0" y="1665772"/>
                  </a:cubicBezTo>
                  <a:lnTo>
                    <a:pt x="0" y="26726"/>
                  </a:lnTo>
                  <a:cubicBezTo>
                    <a:pt x="0" y="11966"/>
                    <a:pt x="11966" y="0"/>
                    <a:pt x="26726" y="0"/>
                  </a:cubicBezTo>
                  <a:close/>
                </a:path>
              </a:pathLst>
            </a:custGeom>
            <a:solidFill>
              <a:srgbClr val="FFFFFF"/>
            </a:solidFill>
            <a:ln cap="sq">
              <a:noFill/>
              <a:prstDash val="solid"/>
              <a:miter/>
            </a:ln>
          </p:spPr>
          <p:txBody>
            <a:bodyPr/>
            <a:lstStyle/>
            <a:p>
              <a:endParaRPr lang="en-GB"/>
            </a:p>
          </p:txBody>
        </p:sp>
        <p:sp>
          <p:nvSpPr>
            <p:cNvPr id="14" name="TextBox 14"/>
            <p:cNvSpPr txBox="1"/>
            <p:nvPr/>
          </p:nvSpPr>
          <p:spPr>
            <a:xfrm>
              <a:off x="0" y="-47625"/>
              <a:ext cx="839218" cy="1740123"/>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5997456" y="6601464"/>
            <a:ext cx="2275818" cy="3685536"/>
          </a:xfrm>
          <a:custGeom>
            <a:avLst/>
            <a:gdLst/>
            <a:ahLst/>
            <a:cxnLst/>
            <a:rect l="l" t="t" r="r" b="b"/>
            <a:pathLst>
              <a:path w="2275818" h="3685536">
                <a:moveTo>
                  <a:pt x="0" y="0"/>
                </a:moveTo>
                <a:lnTo>
                  <a:pt x="2275819" y="0"/>
                </a:lnTo>
                <a:lnTo>
                  <a:pt x="2275819" y="3685536"/>
                </a:lnTo>
                <a:lnTo>
                  <a:pt x="0" y="3685536"/>
                </a:lnTo>
                <a:lnTo>
                  <a:pt x="0" y="0"/>
                </a:lnTo>
                <a:close/>
              </a:path>
            </a:pathLst>
          </a:custGeom>
          <a:blipFill>
            <a:blip r:embed="rId3"/>
            <a:stretch>
              <a:fillRect/>
            </a:stretch>
          </a:blipFill>
        </p:spPr>
        <p:txBody>
          <a:bodyPr/>
          <a:lstStyle/>
          <a:p>
            <a:endParaRPr lang="en-GB"/>
          </a:p>
        </p:txBody>
      </p:sp>
      <p:sp>
        <p:nvSpPr>
          <p:cNvPr id="16" name="Freeform 16"/>
          <p:cNvSpPr/>
          <p:nvPr/>
        </p:nvSpPr>
        <p:spPr>
          <a:xfrm>
            <a:off x="917910" y="630928"/>
            <a:ext cx="1698290" cy="1706824"/>
          </a:xfrm>
          <a:custGeom>
            <a:avLst/>
            <a:gdLst/>
            <a:ahLst/>
            <a:cxnLst/>
            <a:rect l="l" t="t" r="r" b="b"/>
            <a:pathLst>
              <a:path w="1698290" h="1706824">
                <a:moveTo>
                  <a:pt x="0" y="0"/>
                </a:moveTo>
                <a:lnTo>
                  <a:pt x="1698290" y="0"/>
                </a:lnTo>
                <a:lnTo>
                  <a:pt x="1698290" y="1706824"/>
                </a:lnTo>
                <a:lnTo>
                  <a:pt x="0" y="1706824"/>
                </a:lnTo>
                <a:lnTo>
                  <a:pt x="0" y="0"/>
                </a:lnTo>
                <a:close/>
              </a:path>
            </a:pathLst>
          </a:custGeom>
          <a:blipFill>
            <a:blip r:embed="rId4"/>
            <a:stretch>
              <a:fillRect/>
            </a:stretch>
          </a:blipFill>
        </p:spPr>
        <p:txBody>
          <a:bodyPr/>
          <a:lstStyle/>
          <a:p>
            <a:endParaRPr lang="en-GB"/>
          </a:p>
        </p:txBody>
      </p:sp>
      <p:sp>
        <p:nvSpPr>
          <p:cNvPr id="17" name="TextBox 17"/>
          <p:cNvSpPr txBox="1"/>
          <p:nvPr/>
        </p:nvSpPr>
        <p:spPr>
          <a:xfrm>
            <a:off x="2790909" y="526153"/>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18" name="TextBox 18"/>
          <p:cNvSpPr txBox="1"/>
          <p:nvPr/>
        </p:nvSpPr>
        <p:spPr>
          <a:xfrm>
            <a:off x="1511923" y="3446738"/>
            <a:ext cx="2656719" cy="433070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rPr>
              <a:t>Lớp chia thành 3 nhóm. GV chuẩn bị bảng phụ / giấy A3 cho HS luyện tập.</a:t>
            </a:r>
          </a:p>
          <a:p>
            <a:pPr algn="just">
              <a:lnSpc>
                <a:spcPts val="4900"/>
              </a:lnSpc>
              <a:spcBef>
                <a:spcPct val="0"/>
              </a:spcBef>
            </a:pPr>
            <a:endParaRPr lang="en-US" sz="3500">
              <a:solidFill>
                <a:srgbClr val="000000"/>
              </a:solidFill>
              <a:latin typeface="Roboto Condensed"/>
            </a:endParaRPr>
          </a:p>
        </p:txBody>
      </p:sp>
      <p:sp>
        <p:nvSpPr>
          <p:cNvPr id="19" name="TextBox 19"/>
          <p:cNvSpPr txBox="1"/>
          <p:nvPr/>
        </p:nvSpPr>
        <p:spPr>
          <a:xfrm>
            <a:off x="5344351" y="3446738"/>
            <a:ext cx="2656719" cy="4949824"/>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rPr>
              <a:t>Tổ chức thực hành qua trò chơi kiến thức, chia thành 3 chặng tương ứng với các BT theo cấp độ.</a:t>
            </a:r>
          </a:p>
          <a:p>
            <a:pPr algn="just">
              <a:lnSpc>
                <a:spcPts val="4900"/>
              </a:lnSpc>
              <a:spcBef>
                <a:spcPct val="0"/>
              </a:spcBef>
            </a:pPr>
            <a:endParaRPr lang="en-US" sz="3500">
              <a:solidFill>
                <a:srgbClr val="000000"/>
              </a:solidFill>
              <a:latin typeface="Roboto Condensed"/>
            </a:endParaRPr>
          </a:p>
        </p:txBody>
      </p:sp>
      <p:sp>
        <p:nvSpPr>
          <p:cNvPr id="20" name="TextBox 20"/>
          <p:cNvSpPr txBox="1"/>
          <p:nvPr/>
        </p:nvSpPr>
        <p:spPr>
          <a:xfrm>
            <a:off x="9414559" y="3446738"/>
            <a:ext cx="2829091" cy="4330700"/>
          </a:xfrm>
          <a:prstGeom prst="rect">
            <a:avLst/>
          </a:prstGeom>
        </p:spPr>
        <p:txBody>
          <a:bodyPr lIns="0" tIns="0" rIns="0" bIns="0" rtlCol="0" anchor="t">
            <a:spAutoFit/>
          </a:bodyPr>
          <a:lstStyle/>
          <a:p>
            <a:pPr algn="just">
              <a:lnSpc>
                <a:spcPts val="4900"/>
              </a:lnSpc>
              <a:spcBef>
                <a:spcPct val="0"/>
              </a:spcBef>
            </a:pPr>
            <a:r>
              <a:rPr lang="en-US" sz="3500">
                <a:solidFill>
                  <a:srgbClr val="000000"/>
                </a:solidFill>
                <a:latin typeface="Roboto Condensed"/>
              </a:rPr>
              <a:t>HS trả lời và thống nhất câu trả lời chung, viết vào bảng. GV chấm đáp án trên bảng được giơ lên.</a:t>
            </a:r>
          </a:p>
        </p:txBody>
      </p:sp>
      <p:sp>
        <p:nvSpPr>
          <p:cNvPr id="21" name="TextBox 21"/>
          <p:cNvSpPr txBox="1"/>
          <p:nvPr/>
        </p:nvSpPr>
        <p:spPr>
          <a:xfrm>
            <a:off x="13659415" y="3446738"/>
            <a:ext cx="2829091" cy="2473325"/>
          </a:xfrm>
          <a:prstGeom prst="rect">
            <a:avLst/>
          </a:prstGeom>
        </p:spPr>
        <p:txBody>
          <a:bodyPr lIns="0" tIns="0" rIns="0" bIns="0" rtlCol="0" anchor="t">
            <a:spAutoFit/>
          </a:bodyPr>
          <a:lstStyle/>
          <a:p>
            <a:pPr algn="just">
              <a:lnSpc>
                <a:spcPts val="4900"/>
              </a:lnSpc>
              <a:spcBef>
                <a:spcPct val="0"/>
              </a:spcBef>
            </a:pPr>
            <a:r>
              <a:rPr lang="en-US" sz="3500" b="1">
                <a:solidFill>
                  <a:srgbClr val="000000"/>
                </a:solidFill>
                <a:latin typeface="Roboto Condensed"/>
              </a:rPr>
              <a:t>Ở chặng 2 &amp; 3 &amp; 4: </a:t>
            </a:r>
            <a:r>
              <a:rPr lang="en-US" sz="3500">
                <a:solidFill>
                  <a:srgbClr val="000000"/>
                </a:solidFill>
                <a:latin typeface="Roboto Condensed"/>
              </a:rPr>
              <a:t>GV chấm chữa bài HS trên bảng.</a:t>
            </a:r>
          </a:p>
        </p:txBody>
      </p:sp>
      <p:sp>
        <p:nvSpPr>
          <p:cNvPr id="22" name="TextBox 22"/>
          <p:cNvSpPr txBox="1"/>
          <p:nvPr/>
        </p:nvSpPr>
        <p:spPr>
          <a:xfrm>
            <a:off x="5344351" y="1350990"/>
            <a:ext cx="9182182" cy="1193800"/>
          </a:xfrm>
          <a:prstGeom prst="rect">
            <a:avLst/>
          </a:prstGeom>
        </p:spPr>
        <p:txBody>
          <a:bodyPr lIns="0" tIns="0" rIns="0" bIns="0" rtlCol="0" anchor="t">
            <a:spAutoFit/>
          </a:bodyPr>
          <a:lstStyle/>
          <a:p>
            <a:pPr algn="just">
              <a:lnSpc>
                <a:spcPts val="9799"/>
              </a:lnSpc>
              <a:spcBef>
                <a:spcPct val="0"/>
              </a:spcBef>
            </a:pPr>
            <a:r>
              <a:rPr lang="en-US" sz="6999">
                <a:solidFill>
                  <a:srgbClr val="263779"/>
                </a:solidFill>
                <a:latin typeface="#9Slide06 Thillends Small"/>
              </a:rPr>
              <a:t>Cộng hưởng trí tuệ!</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4" b="-77733"/>
            </a:stretch>
          </a:blipFill>
        </p:spPr>
        <p:txBody>
          <a:bodyPr/>
          <a:lstStyle/>
          <a:p>
            <a:endParaRPr lang="en-GB"/>
          </a:p>
        </p:txBody>
      </p:sp>
      <p:grpSp>
        <p:nvGrpSpPr>
          <p:cNvPr id="3" name="Group 3"/>
          <p:cNvGrpSpPr/>
          <p:nvPr/>
        </p:nvGrpSpPr>
        <p:grpSpPr>
          <a:xfrm>
            <a:off x="5677148" y="1289824"/>
            <a:ext cx="11582152" cy="1329665"/>
            <a:chOff x="0" y="0"/>
            <a:chExt cx="3050443" cy="350200"/>
          </a:xfrm>
        </p:grpSpPr>
        <p:sp>
          <p:nvSpPr>
            <p:cNvPr id="4" name="Freeform 4"/>
            <p:cNvSpPr/>
            <p:nvPr/>
          </p:nvSpPr>
          <p:spPr>
            <a:xfrm>
              <a:off x="0" y="0"/>
              <a:ext cx="3050443" cy="350200"/>
            </a:xfrm>
            <a:custGeom>
              <a:avLst/>
              <a:gdLst/>
              <a:ahLst/>
              <a:cxnLst/>
              <a:rect l="l" t="t" r="r" b="b"/>
              <a:pathLst>
                <a:path w="3050443" h="350200">
                  <a:moveTo>
                    <a:pt x="7353" y="0"/>
                  </a:moveTo>
                  <a:lnTo>
                    <a:pt x="3043091" y="0"/>
                  </a:lnTo>
                  <a:cubicBezTo>
                    <a:pt x="3047151" y="0"/>
                    <a:pt x="3050443" y="3292"/>
                    <a:pt x="3050443" y="7353"/>
                  </a:cubicBezTo>
                  <a:lnTo>
                    <a:pt x="3050443" y="342847"/>
                  </a:lnTo>
                  <a:cubicBezTo>
                    <a:pt x="3050443" y="346908"/>
                    <a:pt x="3047151" y="350200"/>
                    <a:pt x="3043091" y="350200"/>
                  </a:cubicBezTo>
                  <a:lnTo>
                    <a:pt x="7353" y="350200"/>
                  </a:lnTo>
                  <a:cubicBezTo>
                    <a:pt x="3292" y="350200"/>
                    <a:pt x="0" y="346908"/>
                    <a:pt x="0" y="342847"/>
                  </a:cubicBezTo>
                  <a:lnTo>
                    <a:pt x="0" y="7353"/>
                  </a:lnTo>
                  <a:cubicBezTo>
                    <a:pt x="0" y="3292"/>
                    <a:pt x="3292" y="0"/>
                    <a:pt x="7353"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3050443" cy="3978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253336" y="3153688"/>
            <a:ext cx="14005964" cy="4967962"/>
            <a:chOff x="0" y="0"/>
            <a:chExt cx="3688814" cy="1308434"/>
          </a:xfrm>
        </p:grpSpPr>
        <p:sp>
          <p:nvSpPr>
            <p:cNvPr id="7" name="Freeform 7"/>
            <p:cNvSpPr/>
            <p:nvPr/>
          </p:nvSpPr>
          <p:spPr>
            <a:xfrm>
              <a:off x="0" y="0"/>
              <a:ext cx="3688814" cy="1308434"/>
            </a:xfrm>
            <a:custGeom>
              <a:avLst/>
              <a:gdLst/>
              <a:ahLst/>
              <a:cxnLst/>
              <a:rect l="l" t="t" r="r" b="b"/>
              <a:pathLst>
                <a:path w="3688814" h="1308434">
                  <a:moveTo>
                    <a:pt x="6080" y="0"/>
                  </a:moveTo>
                  <a:lnTo>
                    <a:pt x="3682733" y="0"/>
                  </a:lnTo>
                  <a:cubicBezTo>
                    <a:pt x="3686091" y="0"/>
                    <a:pt x="3688814" y="2722"/>
                    <a:pt x="3688814" y="6080"/>
                  </a:cubicBezTo>
                  <a:lnTo>
                    <a:pt x="3688814" y="1302354"/>
                  </a:lnTo>
                  <a:cubicBezTo>
                    <a:pt x="3688814" y="1305712"/>
                    <a:pt x="3686091" y="1308434"/>
                    <a:pt x="3682733" y="1308434"/>
                  </a:cubicBezTo>
                  <a:lnTo>
                    <a:pt x="6080" y="1308434"/>
                  </a:lnTo>
                  <a:cubicBezTo>
                    <a:pt x="2722" y="1308434"/>
                    <a:pt x="0" y="1305712"/>
                    <a:pt x="0" y="1302354"/>
                  </a:cubicBezTo>
                  <a:lnTo>
                    <a:pt x="0" y="6080"/>
                  </a:lnTo>
                  <a:cubicBezTo>
                    <a:pt x="0" y="2722"/>
                    <a:pt x="2722" y="0"/>
                    <a:pt x="6080" y="0"/>
                  </a:cubicBezTo>
                  <a:close/>
                </a:path>
              </a:pathLst>
            </a:custGeom>
            <a:solidFill>
              <a:srgbClr val="FFFFFF"/>
            </a:solidFill>
            <a:ln cap="sq">
              <a:noFill/>
              <a:prstDash val="solid"/>
              <a:miter/>
            </a:ln>
          </p:spPr>
          <p:txBody>
            <a:bodyPr/>
            <a:lstStyle/>
            <a:p>
              <a:endParaRPr lang="en-GB"/>
            </a:p>
          </p:txBody>
        </p:sp>
        <p:sp>
          <p:nvSpPr>
            <p:cNvPr id="8" name="TextBox 8"/>
            <p:cNvSpPr txBox="1"/>
            <p:nvPr/>
          </p:nvSpPr>
          <p:spPr>
            <a:xfrm>
              <a:off x="0" y="-47625"/>
              <a:ext cx="3688814" cy="135605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210708" y="316951"/>
            <a:ext cx="1675553" cy="1376582"/>
          </a:xfrm>
          <a:custGeom>
            <a:avLst/>
            <a:gdLst/>
            <a:ahLst/>
            <a:cxnLst/>
            <a:rect l="l" t="t" r="r" b="b"/>
            <a:pathLst>
              <a:path w="1675553" h="1376582">
                <a:moveTo>
                  <a:pt x="0" y="0"/>
                </a:moveTo>
                <a:lnTo>
                  <a:pt x="1675554" y="0"/>
                </a:lnTo>
                <a:lnTo>
                  <a:pt x="1675554" y="1376582"/>
                </a:lnTo>
                <a:lnTo>
                  <a:pt x="0" y="1376582"/>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1028700" y="1051699"/>
            <a:ext cx="3484132" cy="1494111"/>
          </a:xfrm>
          <a:prstGeom prst="rect">
            <a:avLst/>
          </a:prstGeom>
        </p:spPr>
        <p:txBody>
          <a:bodyPr lIns="0" tIns="0" rIns="0" bIns="0" rtlCol="0" anchor="t">
            <a:spAutoFit/>
          </a:bodyPr>
          <a:lstStyle/>
          <a:p>
            <a:pPr algn="l">
              <a:lnSpc>
                <a:spcPts val="11620"/>
              </a:lnSpc>
            </a:pPr>
            <a:r>
              <a:rPr lang="en-US" sz="8300">
                <a:solidFill>
                  <a:srgbClr val="263779"/>
                </a:solidFill>
                <a:latin typeface="#9Slide07 SVNRevolution"/>
              </a:rPr>
              <a:t>Câu 1</a:t>
            </a:r>
          </a:p>
        </p:txBody>
      </p:sp>
      <p:sp>
        <p:nvSpPr>
          <p:cNvPr id="11" name="TextBox 11"/>
          <p:cNvSpPr txBox="1"/>
          <p:nvPr/>
        </p:nvSpPr>
        <p:spPr>
          <a:xfrm>
            <a:off x="6133946" y="1598283"/>
            <a:ext cx="10381576" cy="781050"/>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Bold"/>
              </a:rPr>
              <a:t>Đáp án:  O. Ô. Ơ</a:t>
            </a:r>
          </a:p>
        </p:txBody>
      </p:sp>
      <p:sp>
        <p:nvSpPr>
          <p:cNvPr id="12" name="TextBox 12"/>
          <p:cNvSpPr txBox="1"/>
          <p:nvPr/>
        </p:nvSpPr>
        <p:spPr>
          <a:xfrm>
            <a:off x="4821389" y="3981500"/>
            <a:ext cx="9520635" cy="3498670"/>
          </a:xfrm>
          <a:prstGeom prst="rect">
            <a:avLst/>
          </a:prstGeom>
        </p:spPr>
        <p:txBody>
          <a:bodyPr lIns="0" tIns="0" rIns="0" bIns="0" rtlCol="0" anchor="t">
            <a:spAutoFit/>
          </a:bodyPr>
          <a:lstStyle/>
          <a:p>
            <a:pPr algn="ctr">
              <a:lnSpc>
                <a:spcPts val="5599"/>
              </a:lnSpc>
            </a:pPr>
            <a:endParaRPr/>
          </a:p>
          <a:p>
            <a:pPr algn="ctr">
              <a:lnSpc>
                <a:spcPts val="5599"/>
              </a:lnSpc>
            </a:pPr>
            <a:r>
              <a:rPr lang="en-US" sz="3999">
                <a:solidFill>
                  <a:srgbClr val="000000"/>
                </a:solidFill>
                <a:latin typeface="Six Hands Marker"/>
              </a:rPr>
              <a:t>Ba anh cùng giống cái mình</a:t>
            </a:r>
          </a:p>
          <a:p>
            <a:pPr algn="ctr">
              <a:lnSpc>
                <a:spcPts val="5599"/>
              </a:lnSpc>
            </a:pPr>
            <a:r>
              <a:rPr lang="en-US" sz="3999">
                <a:solidFill>
                  <a:srgbClr val="000000"/>
                </a:solidFill>
                <a:latin typeface="Six Hands Marker"/>
              </a:rPr>
              <a:t>Tròn xoe như trái trứng gà nhà tôi</a:t>
            </a:r>
          </a:p>
          <a:p>
            <a:pPr algn="ctr">
              <a:lnSpc>
                <a:spcPts val="5599"/>
              </a:lnSpc>
            </a:pPr>
            <a:r>
              <a:rPr lang="en-US" sz="3999">
                <a:solidFill>
                  <a:srgbClr val="000000"/>
                </a:solidFill>
                <a:latin typeface="Six Hands Marker"/>
              </a:rPr>
              <a:t>Một anh đội mũ thật hay</a:t>
            </a:r>
          </a:p>
          <a:p>
            <a:pPr algn="ctr">
              <a:lnSpc>
                <a:spcPts val="5599"/>
              </a:lnSpc>
            </a:pPr>
            <a:r>
              <a:rPr lang="en-US" sz="3999">
                <a:solidFill>
                  <a:srgbClr val="000000"/>
                </a:solidFill>
                <a:latin typeface="Six Hands Marker"/>
              </a:rPr>
              <a:t>Anh kia làm biếng, anh thời thêm râu.</a:t>
            </a:r>
          </a:p>
        </p:txBody>
      </p:sp>
      <p:sp>
        <p:nvSpPr>
          <p:cNvPr id="13" name="TextBox 13"/>
          <p:cNvSpPr txBox="1"/>
          <p:nvPr/>
        </p:nvSpPr>
        <p:spPr>
          <a:xfrm>
            <a:off x="7129194" y="3692089"/>
            <a:ext cx="4377006" cy="679414"/>
          </a:xfrm>
          <a:prstGeom prst="rect">
            <a:avLst/>
          </a:prstGeom>
        </p:spPr>
        <p:txBody>
          <a:bodyPr wrap="square" lIns="0" tIns="0" rIns="0" bIns="0" rtlCol="0" anchor="t">
            <a:spAutoFit/>
          </a:bodyPr>
          <a:lstStyle/>
          <a:p>
            <a:pPr algn="ctr">
              <a:lnSpc>
                <a:spcPts val="5599"/>
              </a:lnSpc>
              <a:spcBef>
                <a:spcPct val="0"/>
              </a:spcBef>
            </a:pPr>
            <a:r>
              <a:rPr lang="en-US" sz="3999">
                <a:solidFill>
                  <a:srgbClr val="000000"/>
                </a:solidFill>
                <a:latin typeface="Roboto Condensed Bold"/>
              </a:rPr>
              <a:t>Đây là chữ gì?</a:t>
            </a:r>
          </a:p>
        </p:txBody>
      </p:sp>
      <p:sp>
        <p:nvSpPr>
          <p:cNvPr id="14" name="Freeform 14"/>
          <p:cNvSpPr/>
          <p:nvPr/>
        </p:nvSpPr>
        <p:spPr>
          <a:xfrm>
            <a:off x="-286638" y="5143500"/>
            <a:ext cx="3146901" cy="5116911"/>
          </a:xfrm>
          <a:custGeom>
            <a:avLst/>
            <a:gdLst/>
            <a:ahLst/>
            <a:cxnLst/>
            <a:rect l="l" t="t" r="r" b="b"/>
            <a:pathLst>
              <a:path w="3146901" h="5116911">
                <a:moveTo>
                  <a:pt x="0" y="0"/>
                </a:moveTo>
                <a:lnTo>
                  <a:pt x="3146900" y="0"/>
                </a:lnTo>
                <a:lnTo>
                  <a:pt x="3146900" y="5116911"/>
                </a:lnTo>
                <a:lnTo>
                  <a:pt x="0" y="5116911"/>
                </a:lnTo>
                <a:lnTo>
                  <a:pt x="0" y="0"/>
                </a:lnTo>
                <a:close/>
              </a:path>
            </a:pathLst>
          </a:custGeom>
          <a:blipFill>
            <a:blip r:embed="rId6"/>
            <a:stretch>
              <a:fillRect/>
            </a:stretch>
          </a:blipFill>
        </p:spPr>
        <p:txBody>
          <a:bodyPr/>
          <a:lstStyle/>
          <a:p>
            <a:endParaRPr lang="en-GB"/>
          </a:p>
        </p:txBody>
      </p:sp>
      <p:pic>
        <p:nvPicPr>
          <p:cNvPr id="15" name="10 Seconds Countdown Timer with clock ticking sound and Finish Bell">
            <a:hlinkClick r:id="" action="ppaction://media"/>
            <a:extLst>
              <a:ext uri="{FF2B5EF4-FFF2-40B4-BE49-F238E27FC236}">
                <a16:creationId xmlns:a16="http://schemas.microsoft.com/office/drawing/2014/main" id="{652B59E0-2FA3-AF2D-25D7-86B804E1B71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59000" y="4000500"/>
            <a:ext cx="1887502" cy="3352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6694632" y="0"/>
            <a:ext cx="1129336" cy="1251867"/>
          </a:xfrm>
          <a:custGeom>
            <a:avLst/>
            <a:gdLst/>
            <a:ahLst/>
            <a:cxnLst/>
            <a:rect l="l" t="t" r="r" b="b"/>
            <a:pathLst>
              <a:path w="1129336" h="1251867">
                <a:moveTo>
                  <a:pt x="0" y="0"/>
                </a:moveTo>
                <a:lnTo>
                  <a:pt x="1129336" y="0"/>
                </a:lnTo>
                <a:lnTo>
                  <a:pt x="1129336" y="1251867"/>
                </a:lnTo>
                <a:lnTo>
                  <a:pt x="0" y="1251867"/>
                </a:lnTo>
                <a:lnTo>
                  <a:pt x="0" y="0"/>
                </a:lnTo>
                <a:close/>
              </a:path>
            </a:pathLst>
          </a:custGeom>
          <a:blipFill>
            <a:blip r:embed="rId3"/>
            <a:stretch>
              <a:fillRect/>
            </a:stretch>
          </a:blipFill>
        </p:spPr>
        <p:txBody>
          <a:bodyPr/>
          <a:lstStyle/>
          <a:p>
            <a:endParaRPr lang="en-GB"/>
          </a:p>
        </p:txBody>
      </p:sp>
      <p:sp>
        <p:nvSpPr>
          <p:cNvPr id="4" name="Freeform 4"/>
          <p:cNvSpPr/>
          <p:nvPr/>
        </p:nvSpPr>
        <p:spPr>
          <a:xfrm>
            <a:off x="15714408" y="625933"/>
            <a:ext cx="745479" cy="826362"/>
          </a:xfrm>
          <a:custGeom>
            <a:avLst/>
            <a:gdLst/>
            <a:ahLst/>
            <a:cxnLst/>
            <a:rect l="l" t="t" r="r" b="b"/>
            <a:pathLst>
              <a:path w="745479" h="826362">
                <a:moveTo>
                  <a:pt x="0" y="0"/>
                </a:moveTo>
                <a:lnTo>
                  <a:pt x="745480" y="0"/>
                </a:lnTo>
                <a:lnTo>
                  <a:pt x="745480" y="826362"/>
                </a:lnTo>
                <a:lnTo>
                  <a:pt x="0" y="826362"/>
                </a:lnTo>
                <a:lnTo>
                  <a:pt x="0" y="0"/>
                </a:lnTo>
                <a:close/>
              </a:path>
            </a:pathLst>
          </a:custGeom>
          <a:blipFill>
            <a:blip r:embed="rId3"/>
            <a:stretch>
              <a:fillRect/>
            </a:stretch>
          </a:blipFill>
        </p:spPr>
        <p:txBody>
          <a:bodyPr/>
          <a:lstStyle/>
          <a:p>
            <a:endParaRPr lang="en-GB"/>
          </a:p>
        </p:txBody>
      </p:sp>
      <p:sp>
        <p:nvSpPr>
          <p:cNvPr id="5" name="Freeform 5"/>
          <p:cNvSpPr/>
          <p:nvPr/>
        </p:nvSpPr>
        <p:spPr>
          <a:xfrm>
            <a:off x="-685800" y="7581900"/>
            <a:ext cx="4752805" cy="3784951"/>
          </a:xfrm>
          <a:custGeom>
            <a:avLst/>
            <a:gdLst/>
            <a:ahLst/>
            <a:cxnLst/>
            <a:rect l="l" t="t" r="r" b="b"/>
            <a:pathLst>
              <a:path w="4752805" h="3784951">
                <a:moveTo>
                  <a:pt x="0" y="0"/>
                </a:moveTo>
                <a:lnTo>
                  <a:pt x="4752805" y="0"/>
                </a:lnTo>
                <a:lnTo>
                  <a:pt x="4752805" y="3784952"/>
                </a:lnTo>
                <a:lnTo>
                  <a:pt x="0" y="3784952"/>
                </a:lnTo>
                <a:lnTo>
                  <a:pt x="0" y="0"/>
                </a:lnTo>
                <a:close/>
              </a:path>
            </a:pathLst>
          </a:custGeom>
          <a:blipFill>
            <a:blip r:embed="rId4"/>
            <a:stretch>
              <a:fillRect/>
            </a:stretch>
          </a:blipFill>
        </p:spPr>
        <p:txBody>
          <a:bodyPr/>
          <a:lstStyle/>
          <a:p>
            <a:endParaRPr lang="en-GB"/>
          </a:p>
        </p:txBody>
      </p:sp>
      <p:graphicFrame>
        <p:nvGraphicFramePr>
          <p:cNvPr id="6" name="Table 6"/>
          <p:cNvGraphicFramePr>
            <a:graphicFrameLocks noGrp="1"/>
          </p:cNvGraphicFramePr>
          <p:nvPr/>
        </p:nvGraphicFramePr>
        <p:xfrm>
          <a:off x="1428406" y="2253045"/>
          <a:ext cx="15431188" cy="6415932"/>
        </p:xfrm>
        <a:graphic>
          <a:graphicData uri="http://schemas.openxmlformats.org/drawingml/2006/table">
            <a:tbl>
              <a:tblPr/>
              <a:tblGrid>
                <a:gridCol w="3857797">
                  <a:extLst>
                    <a:ext uri="{9D8B030D-6E8A-4147-A177-3AD203B41FA5}">
                      <a16:colId xmlns:a16="http://schemas.microsoft.com/office/drawing/2014/main" val="20000"/>
                    </a:ext>
                  </a:extLst>
                </a:gridCol>
                <a:gridCol w="3857797">
                  <a:extLst>
                    <a:ext uri="{9D8B030D-6E8A-4147-A177-3AD203B41FA5}">
                      <a16:colId xmlns:a16="http://schemas.microsoft.com/office/drawing/2014/main" val="20001"/>
                    </a:ext>
                  </a:extLst>
                </a:gridCol>
                <a:gridCol w="3857797">
                  <a:extLst>
                    <a:ext uri="{9D8B030D-6E8A-4147-A177-3AD203B41FA5}">
                      <a16:colId xmlns:a16="http://schemas.microsoft.com/office/drawing/2014/main" val="20002"/>
                    </a:ext>
                  </a:extLst>
                </a:gridCol>
                <a:gridCol w="3857797">
                  <a:extLst>
                    <a:ext uri="{9D8B030D-6E8A-4147-A177-3AD203B41FA5}">
                      <a16:colId xmlns:a16="http://schemas.microsoft.com/office/drawing/2014/main" val="20003"/>
                    </a:ext>
                  </a:extLst>
                </a:gridCol>
              </a:tblGrid>
              <a:tr h="1729770">
                <a:tc>
                  <a:txBody>
                    <a:bodyPr/>
                    <a:lstStyle/>
                    <a:p>
                      <a:pPr algn="ctr">
                        <a:lnSpc>
                          <a:spcPts val="4900"/>
                        </a:lnSpc>
                        <a:defRPr/>
                      </a:pPr>
                      <a:r>
                        <a:rPr lang="en-US" sz="3500">
                          <a:solidFill>
                            <a:srgbClr val="FFFFFF"/>
                          </a:solidFill>
                          <a:latin typeface="Roboto Condensed Bold"/>
                        </a:rPr>
                        <a:t>Chặng 1</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Chặng 2</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Chặng 3</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Chặng 4</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1729770">
                <a:tc>
                  <a:txBody>
                    <a:bodyPr/>
                    <a:lstStyle/>
                    <a:p>
                      <a:pPr algn="ctr">
                        <a:lnSpc>
                          <a:spcPts val="4900"/>
                        </a:lnSpc>
                        <a:defRPr/>
                      </a:pPr>
                      <a:r>
                        <a:rPr lang="en-US" sz="3500">
                          <a:solidFill>
                            <a:srgbClr val="000000"/>
                          </a:solidFill>
                          <a:latin typeface="Roboto Condensed"/>
                        </a:rPr>
                        <a:t>15s / câu</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2 phút / câu</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3 phút</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3 phút</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2956392">
                <a:tc>
                  <a:txBody>
                    <a:bodyPr/>
                    <a:lstStyle/>
                    <a:p>
                      <a:pPr algn="ctr">
                        <a:lnSpc>
                          <a:spcPts val="4900"/>
                        </a:lnSpc>
                        <a:defRPr/>
                      </a:pPr>
                      <a:r>
                        <a:rPr lang="en-US" sz="3500">
                          <a:solidFill>
                            <a:srgbClr val="000000"/>
                          </a:solidFill>
                          <a:latin typeface="Roboto Condensed"/>
                        </a:rPr>
                        <a:t>30 điểm(5đ / 1 câu đúng)</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30 điểm+ Chỉ rõ: 10 điểm+ Phân loại: 10 điểm+ Tác dụng: 10 điểm</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30 điểm+ Sưu tầm được: 20 điểm+ Tác dụng: 10 điểm</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10 điểm</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7"/>
          <p:cNvSpPr txBox="1"/>
          <p:nvPr/>
        </p:nvSpPr>
        <p:spPr>
          <a:xfrm>
            <a:off x="1889892" y="740903"/>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486510" y="7365824"/>
            <a:ext cx="4752805" cy="3784951"/>
          </a:xfrm>
          <a:custGeom>
            <a:avLst/>
            <a:gdLst/>
            <a:ahLst/>
            <a:cxnLst/>
            <a:rect l="l" t="t" r="r" b="b"/>
            <a:pathLst>
              <a:path w="4752805" h="3784951">
                <a:moveTo>
                  <a:pt x="0" y="0"/>
                </a:moveTo>
                <a:lnTo>
                  <a:pt x="4752805" y="0"/>
                </a:lnTo>
                <a:lnTo>
                  <a:pt x="4752805" y="3784952"/>
                </a:lnTo>
                <a:lnTo>
                  <a:pt x="0" y="3784952"/>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889892" y="6888749"/>
            <a:ext cx="3707163" cy="3726229"/>
          </a:xfrm>
          <a:custGeom>
            <a:avLst/>
            <a:gdLst/>
            <a:ahLst/>
            <a:cxnLst/>
            <a:rect l="l" t="t" r="r" b="b"/>
            <a:pathLst>
              <a:path w="3707163" h="3726229">
                <a:moveTo>
                  <a:pt x="0" y="0"/>
                </a:moveTo>
                <a:lnTo>
                  <a:pt x="3707164" y="0"/>
                </a:lnTo>
                <a:lnTo>
                  <a:pt x="3707164" y="3726228"/>
                </a:lnTo>
                <a:lnTo>
                  <a:pt x="0" y="3726228"/>
                </a:lnTo>
                <a:lnTo>
                  <a:pt x="0" y="0"/>
                </a:lnTo>
                <a:close/>
              </a:path>
            </a:pathLst>
          </a:custGeom>
          <a:blipFill>
            <a:blip r:embed="rId5"/>
            <a:stretch>
              <a:fillRect/>
            </a:stretch>
          </a:blipFill>
        </p:spPr>
        <p:txBody>
          <a:bodyPr/>
          <a:lstStyle/>
          <a:p>
            <a:endParaRPr lang="en-GB"/>
          </a:p>
        </p:txBody>
      </p:sp>
      <p:sp>
        <p:nvSpPr>
          <p:cNvPr id="7" name="Freeform 7"/>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6"/>
            <a:stretch>
              <a:fillRect/>
            </a:stretch>
          </a:blipFill>
        </p:spPr>
        <p:txBody>
          <a:bodyPr/>
          <a:lstStyle/>
          <a:p>
            <a:endParaRPr lang="en-GB"/>
          </a:p>
        </p:txBody>
      </p:sp>
      <p:grpSp>
        <p:nvGrpSpPr>
          <p:cNvPr id="8" name="Group 8"/>
          <p:cNvGrpSpPr/>
          <p:nvPr/>
        </p:nvGrpSpPr>
        <p:grpSpPr>
          <a:xfrm>
            <a:off x="1144413" y="2204651"/>
            <a:ext cx="16422183" cy="4684098"/>
            <a:chOff x="0" y="0"/>
            <a:chExt cx="4325184" cy="1233672"/>
          </a:xfrm>
        </p:grpSpPr>
        <p:sp>
          <p:nvSpPr>
            <p:cNvPr id="9" name="Freeform 9"/>
            <p:cNvSpPr/>
            <p:nvPr/>
          </p:nvSpPr>
          <p:spPr>
            <a:xfrm>
              <a:off x="0" y="0"/>
              <a:ext cx="4325184" cy="1233672"/>
            </a:xfrm>
            <a:custGeom>
              <a:avLst/>
              <a:gdLst/>
              <a:ahLst/>
              <a:cxnLst/>
              <a:rect l="l" t="t" r="r" b="b"/>
              <a:pathLst>
                <a:path w="4325184" h="1233672">
                  <a:moveTo>
                    <a:pt x="5186" y="0"/>
                  </a:moveTo>
                  <a:lnTo>
                    <a:pt x="4319998" y="0"/>
                  </a:lnTo>
                  <a:cubicBezTo>
                    <a:pt x="4321374" y="0"/>
                    <a:pt x="4322693" y="546"/>
                    <a:pt x="4323665" y="1519"/>
                  </a:cubicBezTo>
                  <a:cubicBezTo>
                    <a:pt x="4324638" y="2491"/>
                    <a:pt x="4325184" y="3810"/>
                    <a:pt x="4325184" y="5186"/>
                  </a:cubicBezTo>
                  <a:lnTo>
                    <a:pt x="4325184" y="1228486"/>
                  </a:lnTo>
                  <a:cubicBezTo>
                    <a:pt x="4325184" y="1231350"/>
                    <a:pt x="4322862" y="1233672"/>
                    <a:pt x="4319998" y="1233672"/>
                  </a:cubicBezTo>
                  <a:lnTo>
                    <a:pt x="5186" y="1233672"/>
                  </a:lnTo>
                  <a:cubicBezTo>
                    <a:pt x="2322" y="1233672"/>
                    <a:pt x="0" y="1231350"/>
                    <a:pt x="0" y="1228486"/>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10" name="TextBox 10"/>
            <p:cNvSpPr txBox="1"/>
            <p:nvPr/>
          </p:nvSpPr>
          <p:spPr>
            <a:xfrm>
              <a:off x="0" y="-47625"/>
              <a:ext cx="4325184" cy="128129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359531" y="4305336"/>
            <a:ext cx="14899769" cy="1581078"/>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Chỉ ra từ ngữ sử dụng phép chơi chữ trong ngữ liệu</a:t>
            </a:r>
          </a:p>
          <a:p>
            <a:pPr marL="971550" lvl="1" indent="-485775" algn="just">
              <a:lnSpc>
                <a:spcPts val="6299"/>
              </a:lnSpc>
              <a:buFont typeface="Arial"/>
              <a:buChar char="•"/>
            </a:pPr>
            <a:r>
              <a:rPr lang="en-US" sz="4500">
                <a:solidFill>
                  <a:srgbClr val="000000"/>
                </a:solidFill>
                <a:latin typeface="Roboto Condensed"/>
              </a:rPr>
              <a:t>Phân loại cách chơi chữ trong từ ngữ đó.</a:t>
            </a:r>
          </a:p>
        </p:txBody>
      </p:sp>
      <p:sp>
        <p:nvSpPr>
          <p:cNvPr id="12" name="TextBox 12"/>
          <p:cNvSpPr txBox="1"/>
          <p:nvPr/>
        </p:nvSpPr>
        <p:spPr>
          <a:xfrm>
            <a:off x="4266295" y="2398655"/>
            <a:ext cx="9182182" cy="1717621"/>
          </a:xfrm>
          <a:prstGeom prst="rect">
            <a:avLst/>
          </a:prstGeom>
        </p:spPr>
        <p:txBody>
          <a:bodyPr lIns="0" tIns="0" rIns="0" bIns="0" rtlCol="0" anchor="t">
            <a:spAutoFit/>
          </a:bodyPr>
          <a:lstStyle/>
          <a:p>
            <a:pPr algn="ctr">
              <a:lnSpc>
                <a:spcPts val="13999"/>
              </a:lnSpc>
              <a:spcBef>
                <a:spcPct val="0"/>
              </a:spcBef>
            </a:pPr>
            <a:r>
              <a:rPr lang="en-US" sz="9999">
                <a:solidFill>
                  <a:srgbClr val="263779"/>
                </a:solidFill>
                <a:latin typeface="#9Slide06 Thillends Small"/>
              </a:rPr>
              <a:t>Chặng 1</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1347703" y="9656738"/>
            <a:ext cx="4752805" cy="3784951"/>
          </a:xfrm>
          <a:custGeom>
            <a:avLst/>
            <a:gdLst/>
            <a:ahLst/>
            <a:cxnLst/>
            <a:rect l="l" t="t" r="r" b="b"/>
            <a:pathLst>
              <a:path w="4752805" h="3784951">
                <a:moveTo>
                  <a:pt x="0" y="0"/>
                </a:moveTo>
                <a:lnTo>
                  <a:pt x="4752806" y="0"/>
                </a:lnTo>
                <a:lnTo>
                  <a:pt x="4752806" y="3784951"/>
                </a:lnTo>
                <a:lnTo>
                  <a:pt x="0" y="3784951"/>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144413" y="2204651"/>
            <a:ext cx="16422183" cy="6547212"/>
            <a:chOff x="0" y="0"/>
            <a:chExt cx="4325184" cy="1724369"/>
          </a:xfrm>
        </p:grpSpPr>
        <p:sp>
          <p:nvSpPr>
            <p:cNvPr id="8" name="Freeform 8"/>
            <p:cNvSpPr/>
            <p:nvPr/>
          </p:nvSpPr>
          <p:spPr>
            <a:xfrm>
              <a:off x="0" y="0"/>
              <a:ext cx="4325184" cy="1724369"/>
            </a:xfrm>
            <a:custGeom>
              <a:avLst/>
              <a:gdLst/>
              <a:ahLst/>
              <a:cxnLst/>
              <a:rect l="l" t="t" r="r" b="b"/>
              <a:pathLst>
                <a:path w="4325184" h="1724369">
                  <a:moveTo>
                    <a:pt x="5186" y="0"/>
                  </a:moveTo>
                  <a:lnTo>
                    <a:pt x="4319998" y="0"/>
                  </a:lnTo>
                  <a:cubicBezTo>
                    <a:pt x="4321374" y="0"/>
                    <a:pt x="4322693" y="546"/>
                    <a:pt x="4323665" y="1519"/>
                  </a:cubicBezTo>
                  <a:cubicBezTo>
                    <a:pt x="4324638" y="2491"/>
                    <a:pt x="4325184" y="3810"/>
                    <a:pt x="4325184" y="5186"/>
                  </a:cubicBezTo>
                  <a:lnTo>
                    <a:pt x="4325184" y="1719183"/>
                  </a:lnTo>
                  <a:cubicBezTo>
                    <a:pt x="4325184" y="1722047"/>
                    <a:pt x="4322862" y="1724369"/>
                    <a:pt x="4319998" y="1724369"/>
                  </a:cubicBezTo>
                  <a:lnTo>
                    <a:pt x="5186" y="1724369"/>
                  </a:lnTo>
                  <a:cubicBezTo>
                    <a:pt x="3810" y="1724369"/>
                    <a:pt x="2491" y="1723822"/>
                    <a:pt x="1519" y="1722850"/>
                  </a:cubicBezTo>
                  <a:cubicBezTo>
                    <a:pt x="546" y="1721877"/>
                    <a:pt x="0" y="1720558"/>
                    <a:pt x="0" y="1719183"/>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4325184" cy="1771994"/>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709168" y="6888749"/>
            <a:ext cx="3707163" cy="3726229"/>
          </a:xfrm>
          <a:custGeom>
            <a:avLst/>
            <a:gdLst/>
            <a:ahLst/>
            <a:cxnLst/>
            <a:rect l="l" t="t" r="r" b="b"/>
            <a:pathLst>
              <a:path w="3707163" h="3726229">
                <a:moveTo>
                  <a:pt x="0" y="0"/>
                </a:moveTo>
                <a:lnTo>
                  <a:pt x="3707163" y="0"/>
                </a:lnTo>
                <a:lnTo>
                  <a:pt x="3707163" y="3726228"/>
                </a:lnTo>
                <a:lnTo>
                  <a:pt x="0" y="3726228"/>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1694115" y="2597267"/>
            <a:ext cx="14899769" cy="781014"/>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a:rPr>
              <a:t>a. </a:t>
            </a:r>
            <a:r>
              <a:rPr lang="en-US" sz="4500">
                <a:solidFill>
                  <a:srgbClr val="000000"/>
                </a:solidFill>
                <a:latin typeface="Roboto Condensed Bold"/>
              </a:rPr>
              <a:t>Một nghề cho chín còn hơn chín nghề.</a:t>
            </a:r>
            <a:r>
              <a:rPr lang="en-US" sz="4500">
                <a:solidFill>
                  <a:srgbClr val="000000"/>
                </a:solidFill>
                <a:latin typeface="Roboto Condensed"/>
              </a:rPr>
              <a:t> (Tục ngữ)</a:t>
            </a:r>
          </a:p>
        </p:txBody>
      </p:sp>
      <p:graphicFrame>
        <p:nvGraphicFramePr>
          <p:cNvPr id="12" name="Table 12"/>
          <p:cNvGraphicFramePr>
            <a:graphicFrameLocks noGrp="1"/>
          </p:cNvGraphicFramePr>
          <p:nvPr>
            <p:extLst>
              <p:ext uri="{D42A27DB-BD31-4B8C-83A1-F6EECF244321}">
                <p14:modId xmlns:p14="http://schemas.microsoft.com/office/powerpoint/2010/main" val="2632196955"/>
              </p:ext>
            </p:extLst>
          </p:nvPr>
        </p:nvGraphicFramePr>
        <p:xfrm>
          <a:off x="1428406" y="3900444"/>
          <a:ext cx="15431188" cy="4251654"/>
        </p:xfrm>
        <a:graphic>
          <a:graphicData uri="http://schemas.openxmlformats.org/drawingml/2006/table">
            <a:tbl>
              <a:tblPr/>
              <a:tblGrid>
                <a:gridCol w="3254361">
                  <a:extLst>
                    <a:ext uri="{9D8B030D-6E8A-4147-A177-3AD203B41FA5}">
                      <a16:colId xmlns:a16="http://schemas.microsoft.com/office/drawing/2014/main" val="20000"/>
                    </a:ext>
                  </a:extLst>
                </a:gridCol>
                <a:gridCol w="6375926">
                  <a:extLst>
                    <a:ext uri="{9D8B030D-6E8A-4147-A177-3AD203B41FA5}">
                      <a16:colId xmlns:a16="http://schemas.microsoft.com/office/drawing/2014/main" val="20001"/>
                    </a:ext>
                  </a:extLst>
                </a:gridCol>
                <a:gridCol w="5800901">
                  <a:extLst>
                    <a:ext uri="{9D8B030D-6E8A-4147-A177-3AD203B41FA5}">
                      <a16:colId xmlns:a16="http://schemas.microsoft.com/office/drawing/2014/main" val="20002"/>
                    </a:ext>
                  </a:extLst>
                </a:gridCol>
              </a:tblGrid>
              <a:tr h="1237083">
                <a:tc>
                  <a:txBody>
                    <a:bodyPr/>
                    <a:lstStyle/>
                    <a:p>
                      <a:pPr algn="ctr">
                        <a:lnSpc>
                          <a:spcPts val="4900"/>
                        </a:lnSpc>
                        <a:defRPr/>
                      </a:pPr>
                      <a:r>
                        <a:rPr lang="en-US" sz="3500">
                          <a:solidFill>
                            <a:srgbClr val="FFFFFF"/>
                          </a:solidFill>
                          <a:latin typeface="Roboto Condensed Bold"/>
                        </a:rPr>
                        <a:t>Câu</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Biểu hiện của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Cách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3014571">
                <a:tc>
                  <a:txBody>
                    <a:bodyPr/>
                    <a:lstStyle/>
                    <a:p>
                      <a:pPr algn="ctr">
                        <a:lnSpc>
                          <a:spcPts val="4900"/>
                        </a:lnSpc>
                        <a:defRPr/>
                      </a:pPr>
                      <a:r>
                        <a:rPr lang="en-US" sz="3500">
                          <a:solidFill>
                            <a:srgbClr val="000000"/>
                          </a:solidFill>
                          <a:latin typeface="Roboto Condensed"/>
                        </a:rPr>
                        <a:t>a</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b="1">
                          <a:solidFill>
                            <a:srgbClr val="000000"/>
                          </a:solidFill>
                          <a:latin typeface="Roboto Condensed"/>
                        </a:rPr>
                        <a:t>Chín</a:t>
                      </a:r>
                      <a:r>
                        <a:rPr lang="en-US" sz="3500">
                          <a:solidFill>
                            <a:srgbClr val="000000"/>
                          </a:solidFill>
                          <a:latin typeface="Roboto Condensed"/>
                        </a:rPr>
                        <a:t> (chín chắn, tài giỏi) – </a:t>
                      </a:r>
                      <a:r>
                        <a:rPr lang="en-US" sz="3500" b="1">
                          <a:solidFill>
                            <a:srgbClr val="000000"/>
                          </a:solidFill>
                          <a:latin typeface="Roboto Condensed"/>
                        </a:rPr>
                        <a:t>chín</a:t>
                      </a:r>
                      <a:r>
                        <a:rPr lang="en-US" sz="3500">
                          <a:solidFill>
                            <a:srgbClr val="000000"/>
                          </a:solidFill>
                          <a:latin typeface="Roboto Condensed"/>
                        </a:rPr>
                        <a:t> (số lượng)</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 Đồng âm</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1347703" y="9656738"/>
            <a:ext cx="4752805" cy="3784951"/>
          </a:xfrm>
          <a:custGeom>
            <a:avLst/>
            <a:gdLst/>
            <a:ahLst/>
            <a:cxnLst/>
            <a:rect l="l" t="t" r="r" b="b"/>
            <a:pathLst>
              <a:path w="4752805" h="3784951">
                <a:moveTo>
                  <a:pt x="0" y="0"/>
                </a:moveTo>
                <a:lnTo>
                  <a:pt x="4752806" y="0"/>
                </a:lnTo>
                <a:lnTo>
                  <a:pt x="4752806" y="3784951"/>
                </a:lnTo>
                <a:lnTo>
                  <a:pt x="0" y="3784951"/>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144413" y="2204651"/>
            <a:ext cx="16422183" cy="7777127"/>
            <a:chOff x="0" y="0"/>
            <a:chExt cx="4325184" cy="2048297"/>
          </a:xfrm>
        </p:grpSpPr>
        <p:sp>
          <p:nvSpPr>
            <p:cNvPr id="8" name="Freeform 8"/>
            <p:cNvSpPr/>
            <p:nvPr/>
          </p:nvSpPr>
          <p:spPr>
            <a:xfrm>
              <a:off x="0" y="0"/>
              <a:ext cx="4325184" cy="2048297"/>
            </a:xfrm>
            <a:custGeom>
              <a:avLst/>
              <a:gdLst/>
              <a:ahLst/>
              <a:cxnLst/>
              <a:rect l="l" t="t" r="r" b="b"/>
              <a:pathLst>
                <a:path w="4325184" h="2048297">
                  <a:moveTo>
                    <a:pt x="5186" y="0"/>
                  </a:moveTo>
                  <a:lnTo>
                    <a:pt x="4319998" y="0"/>
                  </a:lnTo>
                  <a:cubicBezTo>
                    <a:pt x="4321374" y="0"/>
                    <a:pt x="4322693" y="546"/>
                    <a:pt x="4323665" y="1519"/>
                  </a:cubicBezTo>
                  <a:cubicBezTo>
                    <a:pt x="4324638" y="2491"/>
                    <a:pt x="4325184" y="3810"/>
                    <a:pt x="4325184" y="5186"/>
                  </a:cubicBezTo>
                  <a:lnTo>
                    <a:pt x="4325184" y="2043111"/>
                  </a:lnTo>
                  <a:cubicBezTo>
                    <a:pt x="4325184" y="2045975"/>
                    <a:pt x="4322862" y="2048297"/>
                    <a:pt x="4319998" y="2048297"/>
                  </a:cubicBezTo>
                  <a:lnTo>
                    <a:pt x="5186" y="2048297"/>
                  </a:lnTo>
                  <a:cubicBezTo>
                    <a:pt x="3810" y="2048297"/>
                    <a:pt x="2491" y="2047751"/>
                    <a:pt x="1519" y="2046778"/>
                  </a:cubicBezTo>
                  <a:cubicBezTo>
                    <a:pt x="546" y="2045806"/>
                    <a:pt x="0" y="2044486"/>
                    <a:pt x="0" y="2043111"/>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4325184" cy="209592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694115" y="2597267"/>
            <a:ext cx="14899769"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a:rPr>
              <a:t>b.</a:t>
            </a:r>
            <a:r>
              <a:rPr lang="en-US" sz="4500">
                <a:solidFill>
                  <a:srgbClr val="000000"/>
                </a:solidFill>
                <a:latin typeface="Roboto Condensed Bold"/>
              </a:rPr>
              <a:t> Nấu đậu phụ cho cha ăn</a:t>
            </a:r>
          </a:p>
          <a:p>
            <a:pPr algn="ctr">
              <a:lnSpc>
                <a:spcPts val="6299"/>
              </a:lnSpc>
            </a:pPr>
            <a:r>
              <a:rPr lang="en-US" sz="4500">
                <a:solidFill>
                  <a:srgbClr val="000000"/>
                </a:solidFill>
                <a:latin typeface="Roboto Condensed Bold"/>
              </a:rPr>
              <a:t>Sắc ích mẫu cho mẹ uống</a:t>
            </a:r>
          </a:p>
          <a:p>
            <a:pPr algn="ctr">
              <a:lnSpc>
                <a:spcPts val="6299"/>
              </a:lnSpc>
            </a:pPr>
            <a:r>
              <a:rPr lang="en-US" sz="4500">
                <a:solidFill>
                  <a:srgbClr val="000000"/>
                </a:solidFill>
                <a:latin typeface="Roboto Condensed"/>
              </a:rPr>
              <a:t>(Câu đối)</a:t>
            </a:r>
          </a:p>
        </p:txBody>
      </p:sp>
      <p:sp>
        <p:nvSpPr>
          <p:cNvPr id="11" name="Freeform 11"/>
          <p:cNvSpPr/>
          <p:nvPr/>
        </p:nvSpPr>
        <p:spPr>
          <a:xfrm>
            <a:off x="-709168" y="6888749"/>
            <a:ext cx="3707163" cy="3726229"/>
          </a:xfrm>
          <a:custGeom>
            <a:avLst/>
            <a:gdLst/>
            <a:ahLst/>
            <a:cxnLst/>
            <a:rect l="l" t="t" r="r" b="b"/>
            <a:pathLst>
              <a:path w="3707163" h="3726229">
                <a:moveTo>
                  <a:pt x="0" y="0"/>
                </a:moveTo>
                <a:lnTo>
                  <a:pt x="3707163" y="0"/>
                </a:lnTo>
                <a:lnTo>
                  <a:pt x="3707163" y="3726228"/>
                </a:lnTo>
                <a:lnTo>
                  <a:pt x="0" y="3726228"/>
                </a:lnTo>
                <a:lnTo>
                  <a:pt x="0" y="0"/>
                </a:lnTo>
                <a:close/>
              </a:path>
            </a:pathLst>
          </a:custGeom>
          <a:blipFill>
            <a:blip r:embed="rId6"/>
            <a:stretch>
              <a:fillRect/>
            </a:stretch>
          </a:blipFill>
        </p:spPr>
        <p:txBody>
          <a:bodyPr/>
          <a:lstStyle/>
          <a:p>
            <a:endParaRPr lang="en-GB"/>
          </a:p>
        </p:txBody>
      </p:sp>
      <p:graphicFrame>
        <p:nvGraphicFramePr>
          <p:cNvPr id="12" name="Table 12"/>
          <p:cNvGraphicFramePr>
            <a:graphicFrameLocks noGrp="1"/>
          </p:cNvGraphicFramePr>
          <p:nvPr>
            <p:extLst>
              <p:ext uri="{D42A27DB-BD31-4B8C-83A1-F6EECF244321}">
                <p14:modId xmlns:p14="http://schemas.microsoft.com/office/powerpoint/2010/main" val="530359736"/>
              </p:ext>
            </p:extLst>
          </p:nvPr>
        </p:nvGraphicFramePr>
        <p:xfrm>
          <a:off x="2786293" y="5531328"/>
          <a:ext cx="13500865" cy="3868127"/>
        </p:xfrm>
        <a:graphic>
          <a:graphicData uri="http://schemas.openxmlformats.org/drawingml/2006/table">
            <a:tbl>
              <a:tblPr/>
              <a:tblGrid>
                <a:gridCol w="3255224">
                  <a:extLst>
                    <a:ext uri="{9D8B030D-6E8A-4147-A177-3AD203B41FA5}">
                      <a16:colId xmlns:a16="http://schemas.microsoft.com/office/drawing/2014/main" val="20000"/>
                    </a:ext>
                  </a:extLst>
                </a:gridCol>
                <a:gridCol w="4443201">
                  <a:extLst>
                    <a:ext uri="{9D8B030D-6E8A-4147-A177-3AD203B41FA5}">
                      <a16:colId xmlns:a16="http://schemas.microsoft.com/office/drawing/2014/main" val="20001"/>
                    </a:ext>
                  </a:extLst>
                </a:gridCol>
                <a:gridCol w="5802440">
                  <a:extLst>
                    <a:ext uri="{9D8B030D-6E8A-4147-A177-3AD203B41FA5}">
                      <a16:colId xmlns:a16="http://schemas.microsoft.com/office/drawing/2014/main" val="20002"/>
                    </a:ext>
                  </a:extLst>
                </a:gridCol>
              </a:tblGrid>
              <a:tr h="1093931">
                <a:tc>
                  <a:txBody>
                    <a:bodyPr/>
                    <a:lstStyle/>
                    <a:p>
                      <a:pPr algn="ctr">
                        <a:lnSpc>
                          <a:spcPts val="4900"/>
                        </a:lnSpc>
                        <a:defRPr/>
                      </a:pPr>
                      <a:r>
                        <a:rPr lang="en-US" sz="3500">
                          <a:solidFill>
                            <a:srgbClr val="FFFFFF"/>
                          </a:solidFill>
                          <a:latin typeface="Roboto Condensed Bold"/>
                        </a:rPr>
                        <a:t>Câu</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Biểu hiện của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Cách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2774196">
                <a:tc>
                  <a:txBody>
                    <a:bodyPr/>
                    <a:lstStyle/>
                    <a:p>
                      <a:pPr algn="ctr">
                        <a:lnSpc>
                          <a:spcPts val="4900"/>
                        </a:lnSpc>
                        <a:defRPr/>
                      </a:pPr>
                      <a:r>
                        <a:rPr lang="en-US" sz="3500">
                          <a:solidFill>
                            <a:srgbClr val="000000"/>
                          </a:solidFill>
                          <a:latin typeface="Roboto Condensed"/>
                        </a:rPr>
                        <a:t>b</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i="1">
                          <a:solidFill>
                            <a:srgbClr val="000000"/>
                          </a:solidFill>
                          <a:latin typeface="Roboto Condensed"/>
                        </a:rPr>
                        <a:t>Phụ - cha</a:t>
                      </a:r>
                      <a:endParaRPr lang="en-US" sz="1100" i="1"/>
                    </a:p>
                    <a:p>
                      <a:pPr algn="ctr">
                        <a:lnSpc>
                          <a:spcPts val="4900"/>
                        </a:lnSpc>
                      </a:pPr>
                      <a:r>
                        <a:rPr lang="en-US" sz="3500" i="1">
                          <a:solidFill>
                            <a:srgbClr val="000000"/>
                          </a:solidFill>
                          <a:latin typeface="Roboto Condensed"/>
                        </a:rPr>
                        <a:t>Mẫu – mẹ</a:t>
                      </a:r>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Dùng từ đồng nghĩa</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1347703" y="9656738"/>
            <a:ext cx="4752805" cy="3784951"/>
          </a:xfrm>
          <a:custGeom>
            <a:avLst/>
            <a:gdLst/>
            <a:ahLst/>
            <a:cxnLst/>
            <a:rect l="l" t="t" r="r" b="b"/>
            <a:pathLst>
              <a:path w="4752805" h="3784951">
                <a:moveTo>
                  <a:pt x="0" y="0"/>
                </a:moveTo>
                <a:lnTo>
                  <a:pt x="4752806" y="0"/>
                </a:lnTo>
                <a:lnTo>
                  <a:pt x="4752806" y="3784951"/>
                </a:lnTo>
                <a:lnTo>
                  <a:pt x="0" y="3784951"/>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144413" y="2204651"/>
            <a:ext cx="16422183" cy="7777127"/>
            <a:chOff x="0" y="0"/>
            <a:chExt cx="4325184" cy="2048297"/>
          </a:xfrm>
        </p:grpSpPr>
        <p:sp>
          <p:nvSpPr>
            <p:cNvPr id="8" name="Freeform 8"/>
            <p:cNvSpPr/>
            <p:nvPr/>
          </p:nvSpPr>
          <p:spPr>
            <a:xfrm>
              <a:off x="0" y="0"/>
              <a:ext cx="4325184" cy="2048297"/>
            </a:xfrm>
            <a:custGeom>
              <a:avLst/>
              <a:gdLst/>
              <a:ahLst/>
              <a:cxnLst/>
              <a:rect l="l" t="t" r="r" b="b"/>
              <a:pathLst>
                <a:path w="4325184" h="2048297">
                  <a:moveTo>
                    <a:pt x="5186" y="0"/>
                  </a:moveTo>
                  <a:lnTo>
                    <a:pt x="4319998" y="0"/>
                  </a:lnTo>
                  <a:cubicBezTo>
                    <a:pt x="4321374" y="0"/>
                    <a:pt x="4322693" y="546"/>
                    <a:pt x="4323665" y="1519"/>
                  </a:cubicBezTo>
                  <a:cubicBezTo>
                    <a:pt x="4324638" y="2491"/>
                    <a:pt x="4325184" y="3810"/>
                    <a:pt x="4325184" y="5186"/>
                  </a:cubicBezTo>
                  <a:lnTo>
                    <a:pt x="4325184" y="2043111"/>
                  </a:lnTo>
                  <a:cubicBezTo>
                    <a:pt x="4325184" y="2045975"/>
                    <a:pt x="4322862" y="2048297"/>
                    <a:pt x="4319998" y="2048297"/>
                  </a:cubicBezTo>
                  <a:lnTo>
                    <a:pt x="5186" y="2048297"/>
                  </a:lnTo>
                  <a:cubicBezTo>
                    <a:pt x="3810" y="2048297"/>
                    <a:pt x="2491" y="2047751"/>
                    <a:pt x="1519" y="2046778"/>
                  </a:cubicBezTo>
                  <a:cubicBezTo>
                    <a:pt x="546" y="2045806"/>
                    <a:pt x="0" y="2044486"/>
                    <a:pt x="0" y="2043111"/>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4325184" cy="209592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694115" y="2597267"/>
            <a:ext cx="14899769"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a:rPr>
              <a:t>c. </a:t>
            </a:r>
            <a:r>
              <a:rPr lang="en-US" sz="4500">
                <a:solidFill>
                  <a:srgbClr val="000000"/>
                </a:solidFill>
                <a:latin typeface="Roboto Condensed Bold Italics"/>
              </a:rPr>
              <a:t>Giậu rào mắt cáo, mèo chui lọt</a:t>
            </a:r>
          </a:p>
          <a:p>
            <a:pPr algn="ctr">
              <a:lnSpc>
                <a:spcPts val="6299"/>
              </a:lnSpc>
            </a:pPr>
            <a:r>
              <a:rPr lang="en-US" sz="4500">
                <a:solidFill>
                  <a:srgbClr val="000000"/>
                </a:solidFill>
                <a:latin typeface="Roboto Condensed Bold Italics"/>
              </a:rPr>
              <a:t>Rổ nức lòng tôm, tép nhảy qua</a:t>
            </a:r>
          </a:p>
          <a:p>
            <a:pPr algn="ctr">
              <a:lnSpc>
                <a:spcPts val="6299"/>
              </a:lnSpc>
            </a:pPr>
            <a:r>
              <a:rPr lang="en-US" sz="4500">
                <a:solidFill>
                  <a:srgbClr val="000000"/>
                </a:solidFill>
                <a:latin typeface="Roboto Condensed"/>
              </a:rPr>
              <a:t>(Nguyễn Huy Lượng)</a:t>
            </a:r>
          </a:p>
        </p:txBody>
      </p:sp>
      <p:graphicFrame>
        <p:nvGraphicFramePr>
          <p:cNvPr id="11" name="Table 11"/>
          <p:cNvGraphicFramePr>
            <a:graphicFrameLocks noGrp="1"/>
          </p:cNvGraphicFramePr>
          <p:nvPr>
            <p:extLst>
              <p:ext uri="{D42A27DB-BD31-4B8C-83A1-F6EECF244321}">
                <p14:modId xmlns:p14="http://schemas.microsoft.com/office/powerpoint/2010/main" val="3593158034"/>
              </p:ext>
            </p:extLst>
          </p:nvPr>
        </p:nvGraphicFramePr>
        <p:xfrm>
          <a:off x="1428406" y="5789244"/>
          <a:ext cx="15431188" cy="3868127"/>
        </p:xfrm>
        <a:graphic>
          <a:graphicData uri="http://schemas.openxmlformats.org/drawingml/2006/table">
            <a:tbl>
              <a:tblPr/>
              <a:tblGrid>
                <a:gridCol w="3254361">
                  <a:extLst>
                    <a:ext uri="{9D8B030D-6E8A-4147-A177-3AD203B41FA5}">
                      <a16:colId xmlns:a16="http://schemas.microsoft.com/office/drawing/2014/main" val="20000"/>
                    </a:ext>
                  </a:extLst>
                </a:gridCol>
                <a:gridCol w="6375926">
                  <a:extLst>
                    <a:ext uri="{9D8B030D-6E8A-4147-A177-3AD203B41FA5}">
                      <a16:colId xmlns:a16="http://schemas.microsoft.com/office/drawing/2014/main" val="20001"/>
                    </a:ext>
                  </a:extLst>
                </a:gridCol>
                <a:gridCol w="5800901">
                  <a:extLst>
                    <a:ext uri="{9D8B030D-6E8A-4147-A177-3AD203B41FA5}">
                      <a16:colId xmlns:a16="http://schemas.microsoft.com/office/drawing/2014/main" val="20002"/>
                    </a:ext>
                  </a:extLst>
                </a:gridCol>
              </a:tblGrid>
              <a:tr h="1093931">
                <a:tc>
                  <a:txBody>
                    <a:bodyPr/>
                    <a:lstStyle/>
                    <a:p>
                      <a:pPr algn="ctr">
                        <a:lnSpc>
                          <a:spcPts val="4900"/>
                        </a:lnSpc>
                        <a:defRPr/>
                      </a:pPr>
                      <a:r>
                        <a:rPr lang="en-US" sz="3500">
                          <a:solidFill>
                            <a:srgbClr val="FFFFFF"/>
                          </a:solidFill>
                          <a:latin typeface="Roboto Condensed Bold"/>
                        </a:rPr>
                        <a:t>Câu</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Biểu hiện của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Cách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2774196">
                <a:tc>
                  <a:txBody>
                    <a:bodyPr/>
                    <a:lstStyle/>
                    <a:p>
                      <a:pPr algn="ctr">
                        <a:lnSpc>
                          <a:spcPts val="4900"/>
                        </a:lnSpc>
                        <a:defRPr/>
                      </a:pPr>
                      <a:r>
                        <a:rPr lang="en-US" sz="3500">
                          <a:solidFill>
                            <a:srgbClr val="000000"/>
                          </a:solidFill>
                          <a:latin typeface="Roboto Condensed"/>
                        </a:rPr>
                        <a:t>c</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i="1">
                          <a:solidFill>
                            <a:srgbClr val="000000"/>
                          </a:solidFill>
                          <a:latin typeface="Roboto Condensed"/>
                        </a:rPr>
                        <a:t>Cáo - mèo, tôm – tép, giậu - rào</a:t>
                      </a:r>
                      <a:endParaRPr lang="en-US" sz="1100" i="1"/>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Dùng từ gần nghĩa</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Freeform 12"/>
          <p:cNvSpPr/>
          <p:nvPr/>
        </p:nvSpPr>
        <p:spPr>
          <a:xfrm>
            <a:off x="-709168" y="6888749"/>
            <a:ext cx="3707163" cy="3726229"/>
          </a:xfrm>
          <a:custGeom>
            <a:avLst/>
            <a:gdLst/>
            <a:ahLst/>
            <a:cxnLst/>
            <a:rect l="l" t="t" r="r" b="b"/>
            <a:pathLst>
              <a:path w="3707163" h="3726229">
                <a:moveTo>
                  <a:pt x="0" y="0"/>
                </a:moveTo>
                <a:lnTo>
                  <a:pt x="3707163" y="0"/>
                </a:lnTo>
                <a:lnTo>
                  <a:pt x="3707163" y="3726228"/>
                </a:lnTo>
                <a:lnTo>
                  <a:pt x="0" y="3726228"/>
                </a:lnTo>
                <a:lnTo>
                  <a:pt x="0" y="0"/>
                </a:lnTo>
                <a:close/>
              </a:path>
            </a:pathLst>
          </a:custGeom>
          <a:blipFill>
            <a:blip r:embed="rId6"/>
            <a:stretch>
              <a:fillRect/>
            </a:stretch>
          </a:blipFill>
        </p:spPr>
        <p:txBody>
          <a:bodyPr/>
          <a:lstStyle/>
          <a:p>
            <a:endParaRPr lang="en-GB"/>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1347703" y="9656738"/>
            <a:ext cx="4752805" cy="3784951"/>
          </a:xfrm>
          <a:custGeom>
            <a:avLst/>
            <a:gdLst/>
            <a:ahLst/>
            <a:cxnLst/>
            <a:rect l="l" t="t" r="r" b="b"/>
            <a:pathLst>
              <a:path w="4752805" h="3784951">
                <a:moveTo>
                  <a:pt x="0" y="0"/>
                </a:moveTo>
                <a:lnTo>
                  <a:pt x="4752806" y="0"/>
                </a:lnTo>
                <a:lnTo>
                  <a:pt x="4752806" y="3784951"/>
                </a:lnTo>
                <a:lnTo>
                  <a:pt x="0" y="3784951"/>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144413" y="2204651"/>
            <a:ext cx="16422183" cy="7777127"/>
            <a:chOff x="0" y="0"/>
            <a:chExt cx="4325184" cy="2048297"/>
          </a:xfrm>
        </p:grpSpPr>
        <p:sp>
          <p:nvSpPr>
            <p:cNvPr id="8" name="Freeform 8"/>
            <p:cNvSpPr/>
            <p:nvPr/>
          </p:nvSpPr>
          <p:spPr>
            <a:xfrm>
              <a:off x="0" y="0"/>
              <a:ext cx="4325184" cy="2048297"/>
            </a:xfrm>
            <a:custGeom>
              <a:avLst/>
              <a:gdLst/>
              <a:ahLst/>
              <a:cxnLst/>
              <a:rect l="l" t="t" r="r" b="b"/>
              <a:pathLst>
                <a:path w="4325184" h="2048297">
                  <a:moveTo>
                    <a:pt x="5186" y="0"/>
                  </a:moveTo>
                  <a:lnTo>
                    <a:pt x="4319998" y="0"/>
                  </a:lnTo>
                  <a:cubicBezTo>
                    <a:pt x="4321374" y="0"/>
                    <a:pt x="4322693" y="546"/>
                    <a:pt x="4323665" y="1519"/>
                  </a:cubicBezTo>
                  <a:cubicBezTo>
                    <a:pt x="4324638" y="2491"/>
                    <a:pt x="4325184" y="3810"/>
                    <a:pt x="4325184" y="5186"/>
                  </a:cubicBezTo>
                  <a:lnTo>
                    <a:pt x="4325184" y="2043111"/>
                  </a:lnTo>
                  <a:cubicBezTo>
                    <a:pt x="4325184" y="2045975"/>
                    <a:pt x="4322862" y="2048297"/>
                    <a:pt x="4319998" y="2048297"/>
                  </a:cubicBezTo>
                  <a:lnTo>
                    <a:pt x="5186" y="2048297"/>
                  </a:lnTo>
                  <a:cubicBezTo>
                    <a:pt x="3810" y="2048297"/>
                    <a:pt x="2491" y="2047751"/>
                    <a:pt x="1519" y="2046778"/>
                  </a:cubicBezTo>
                  <a:cubicBezTo>
                    <a:pt x="546" y="2045806"/>
                    <a:pt x="0" y="2044486"/>
                    <a:pt x="0" y="2043111"/>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4325184" cy="209592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694115" y="2597267"/>
            <a:ext cx="14899769"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a:rPr>
              <a:t>d. </a:t>
            </a:r>
            <a:r>
              <a:rPr lang="en-US" sz="4500">
                <a:solidFill>
                  <a:srgbClr val="000000"/>
                </a:solidFill>
                <a:latin typeface="Roboto Condensed Bold Italics"/>
              </a:rPr>
              <a:t>Bánh cả thúng sao gọi là bánh ít?</a:t>
            </a:r>
          </a:p>
          <a:p>
            <a:pPr algn="ctr">
              <a:lnSpc>
                <a:spcPts val="6299"/>
              </a:lnSpc>
            </a:pPr>
            <a:r>
              <a:rPr lang="en-US" sz="4500">
                <a:solidFill>
                  <a:srgbClr val="000000"/>
                </a:solidFill>
                <a:latin typeface="Roboto Condensed Bold Italics"/>
              </a:rPr>
              <a:t>Trầu cả khay sao dám gọi trầu không? </a:t>
            </a:r>
          </a:p>
          <a:p>
            <a:pPr algn="ctr">
              <a:lnSpc>
                <a:spcPts val="6299"/>
              </a:lnSpc>
            </a:pPr>
            <a:r>
              <a:rPr lang="en-US" sz="4500">
                <a:solidFill>
                  <a:srgbClr val="000000"/>
                </a:solidFill>
                <a:latin typeface="Roboto Condensed"/>
              </a:rPr>
              <a:t>(Ca dao)</a:t>
            </a:r>
          </a:p>
        </p:txBody>
      </p:sp>
      <p:graphicFrame>
        <p:nvGraphicFramePr>
          <p:cNvPr id="11" name="Table 11"/>
          <p:cNvGraphicFramePr>
            <a:graphicFrameLocks noGrp="1"/>
          </p:cNvGraphicFramePr>
          <p:nvPr>
            <p:extLst>
              <p:ext uri="{D42A27DB-BD31-4B8C-83A1-F6EECF244321}">
                <p14:modId xmlns:p14="http://schemas.microsoft.com/office/powerpoint/2010/main" val="217731497"/>
              </p:ext>
            </p:extLst>
          </p:nvPr>
        </p:nvGraphicFramePr>
        <p:xfrm>
          <a:off x="1428406" y="5464183"/>
          <a:ext cx="15431188" cy="3868127"/>
        </p:xfrm>
        <a:graphic>
          <a:graphicData uri="http://schemas.openxmlformats.org/drawingml/2006/table">
            <a:tbl>
              <a:tblPr/>
              <a:tblGrid>
                <a:gridCol w="3254361">
                  <a:extLst>
                    <a:ext uri="{9D8B030D-6E8A-4147-A177-3AD203B41FA5}">
                      <a16:colId xmlns:a16="http://schemas.microsoft.com/office/drawing/2014/main" val="20000"/>
                    </a:ext>
                  </a:extLst>
                </a:gridCol>
                <a:gridCol w="6375926">
                  <a:extLst>
                    <a:ext uri="{9D8B030D-6E8A-4147-A177-3AD203B41FA5}">
                      <a16:colId xmlns:a16="http://schemas.microsoft.com/office/drawing/2014/main" val="20001"/>
                    </a:ext>
                  </a:extLst>
                </a:gridCol>
                <a:gridCol w="5800901">
                  <a:extLst>
                    <a:ext uri="{9D8B030D-6E8A-4147-A177-3AD203B41FA5}">
                      <a16:colId xmlns:a16="http://schemas.microsoft.com/office/drawing/2014/main" val="20002"/>
                    </a:ext>
                  </a:extLst>
                </a:gridCol>
              </a:tblGrid>
              <a:tr h="1093931">
                <a:tc>
                  <a:txBody>
                    <a:bodyPr/>
                    <a:lstStyle/>
                    <a:p>
                      <a:pPr algn="ctr">
                        <a:lnSpc>
                          <a:spcPts val="4900"/>
                        </a:lnSpc>
                        <a:defRPr/>
                      </a:pPr>
                      <a:r>
                        <a:rPr lang="en-US" sz="3500">
                          <a:solidFill>
                            <a:srgbClr val="FFFFFF"/>
                          </a:solidFill>
                          <a:latin typeface="Roboto Condensed Bold"/>
                        </a:rPr>
                        <a:t>Câu</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Biểu hiện của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Cách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2774196">
                <a:tc>
                  <a:txBody>
                    <a:bodyPr/>
                    <a:lstStyle/>
                    <a:p>
                      <a:pPr algn="ctr">
                        <a:lnSpc>
                          <a:spcPts val="4900"/>
                        </a:lnSpc>
                        <a:defRPr/>
                      </a:pPr>
                      <a:r>
                        <a:rPr lang="en-US" sz="3500">
                          <a:solidFill>
                            <a:srgbClr val="000000"/>
                          </a:solidFill>
                          <a:latin typeface="Roboto Condensed"/>
                        </a:rPr>
                        <a:t>d</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i="1">
                          <a:solidFill>
                            <a:srgbClr val="000000"/>
                          </a:solidFill>
                          <a:latin typeface="Roboto Condensed"/>
                        </a:rPr>
                        <a:t>Ít -</a:t>
                      </a:r>
                      <a:r>
                        <a:rPr lang="en-US" sz="3500">
                          <a:solidFill>
                            <a:srgbClr val="000000"/>
                          </a:solidFill>
                          <a:latin typeface="Roboto Condensed"/>
                        </a:rPr>
                        <a:t> </a:t>
                      </a:r>
                      <a:r>
                        <a:rPr lang="en-US" sz="3500" i="1">
                          <a:solidFill>
                            <a:srgbClr val="000000"/>
                          </a:solidFill>
                          <a:latin typeface="Roboto Condensed"/>
                        </a:rPr>
                        <a:t>Cả thúng</a:t>
                      </a:r>
                      <a:endParaRPr lang="en-US" sz="1100" i="1"/>
                    </a:p>
                    <a:p>
                      <a:pPr algn="ctr">
                        <a:lnSpc>
                          <a:spcPts val="4900"/>
                        </a:lnSpc>
                      </a:pPr>
                      <a:r>
                        <a:rPr lang="en-US" sz="3500" i="1">
                          <a:solidFill>
                            <a:srgbClr val="000000"/>
                          </a:solidFill>
                          <a:latin typeface="Roboto Condensed"/>
                        </a:rPr>
                        <a:t>không - Cả khay</a:t>
                      </a:r>
                    </a:p>
                    <a:p>
                      <a:pPr algn="ctr">
                        <a:lnSpc>
                          <a:spcPts val="4900"/>
                        </a:lnSpc>
                      </a:pPr>
                      <a:endParaRPr lang="en-US" sz="3500">
                        <a:solidFill>
                          <a:srgbClr val="000000"/>
                        </a:solidFill>
                        <a:latin typeface="Roboto Condensed"/>
                      </a:endParaRPr>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Dùng từ trái nghĩa</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Freeform 12"/>
          <p:cNvSpPr/>
          <p:nvPr/>
        </p:nvSpPr>
        <p:spPr>
          <a:xfrm>
            <a:off x="-709168" y="6888749"/>
            <a:ext cx="3707163" cy="3726229"/>
          </a:xfrm>
          <a:custGeom>
            <a:avLst/>
            <a:gdLst/>
            <a:ahLst/>
            <a:cxnLst/>
            <a:rect l="l" t="t" r="r" b="b"/>
            <a:pathLst>
              <a:path w="3707163" h="3726229">
                <a:moveTo>
                  <a:pt x="0" y="0"/>
                </a:moveTo>
                <a:lnTo>
                  <a:pt x="3707163" y="0"/>
                </a:lnTo>
                <a:lnTo>
                  <a:pt x="3707163" y="3726228"/>
                </a:lnTo>
                <a:lnTo>
                  <a:pt x="0" y="3726228"/>
                </a:lnTo>
                <a:lnTo>
                  <a:pt x="0" y="0"/>
                </a:lnTo>
                <a:close/>
              </a:path>
            </a:pathLst>
          </a:custGeom>
          <a:blipFill>
            <a:blip r:embed="rId6"/>
            <a:stretch>
              <a:fillRect/>
            </a:stretch>
          </a:blipFill>
        </p:spPr>
        <p:txBody>
          <a:bodyPr/>
          <a:lstStyle/>
          <a:p>
            <a:endParaRPr lang="en-GB"/>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1347703" y="9656738"/>
            <a:ext cx="4752805" cy="3784951"/>
          </a:xfrm>
          <a:custGeom>
            <a:avLst/>
            <a:gdLst/>
            <a:ahLst/>
            <a:cxnLst/>
            <a:rect l="l" t="t" r="r" b="b"/>
            <a:pathLst>
              <a:path w="4752805" h="3784951">
                <a:moveTo>
                  <a:pt x="0" y="0"/>
                </a:moveTo>
                <a:lnTo>
                  <a:pt x="4752806" y="0"/>
                </a:lnTo>
                <a:lnTo>
                  <a:pt x="4752806" y="3784951"/>
                </a:lnTo>
                <a:lnTo>
                  <a:pt x="0" y="3784951"/>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144413" y="2204651"/>
            <a:ext cx="16422183" cy="7777127"/>
            <a:chOff x="0" y="0"/>
            <a:chExt cx="4325184" cy="2048297"/>
          </a:xfrm>
        </p:grpSpPr>
        <p:sp>
          <p:nvSpPr>
            <p:cNvPr id="8" name="Freeform 8"/>
            <p:cNvSpPr/>
            <p:nvPr/>
          </p:nvSpPr>
          <p:spPr>
            <a:xfrm>
              <a:off x="0" y="0"/>
              <a:ext cx="4325184" cy="2048297"/>
            </a:xfrm>
            <a:custGeom>
              <a:avLst/>
              <a:gdLst/>
              <a:ahLst/>
              <a:cxnLst/>
              <a:rect l="l" t="t" r="r" b="b"/>
              <a:pathLst>
                <a:path w="4325184" h="2048297">
                  <a:moveTo>
                    <a:pt x="5186" y="0"/>
                  </a:moveTo>
                  <a:lnTo>
                    <a:pt x="4319998" y="0"/>
                  </a:lnTo>
                  <a:cubicBezTo>
                    <a:pt x="4321374" y="0"/>
                    <a:pt x="4322693" y="546"/>
                    <a:pt x="4323665" y="1519"/>
                  </a:cubicBezTo>
                  <a:cubicBezTo>
                    <a:pt x="4324638" y="2491"/>
                    <a:pt x="4325184" y="3810"/>
                    <a:pt x="4325184" y="5186"/>
                  </a:cubicBezTo>
                  <a:lnTo>
                    <a:pt x="4325184" y="2043111"/>
                  </a:lnTo>
                  <a:cubicBezTo>
                    <a:pt x="4325184" y="2045975"/>
                    <a:pt x="4322862" y="2048297"/>
                    <a:pt x="4319998" y="2048297"/>
                  </a:cubicBezTo>
                  <a:lnTo>
                    <a:pt x="5186" y="2048297"/>
                  </a:lnTo>
                  <a:cubicBezTo>
                    <a:pt x="3810" y="2048297"/>
                    <a:pt x="2491" y="2047751"/>
                    <a:pt x="1519" y="2046778"/>
                  </a:cubicBezTo>
                  <a:cubicBezTo>
                    <a:pt x="546" y="2045806"/>
                    <a:pt x="0" y="2044486"/>
                    <a:pt x="0" y="2043111"/>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4325184" cy="209592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694115" y="2597267"/>
            <a:ext cx="14899769"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a:rPr>
              <a:t>e. </a:t>
            </a:r>
            <a:r>
              <a:rPr lang="en-US" sz="4500">
                <a:solidFill>
                  <a:srgbClr val="000000"/>
                </a:solidFill>
                <a:latin typeface="Roboto Condensed Bold Italics"/>
              </a:rPr>
              <a:t>Thấy nếp thì lại thèm xôi</a:t>
            </a:r>
          </a:p>
          <a:p>
            <a:pPr algn="ctr">
              <a:lnSpc>
                <a:spcPts val="6299"/>
              </a:lnSpc>
            </a:pPr>
            <a:r>
              <a:rPr lang="en-US" sz="4500">
                <a:solidFill>
                  <a:srgbClr val="000000"/>
                </a:solidFill>
                <a:latin typeface="Roboto Condensed Bold Italics"/>
              </a:rPr>
              <a:t>Ngồi bên thúng gạo thấy nồi cơm thơm.</a:t>
            </a:r>
          </a:p>
          <a:p>
            <a:pPr algn="ctr">
              <a:lnSpc>
                <a:spcPts val="6299"/>
              </a:lnSpc>
            </a:pPr>
            <a:r>
              <a:rPr lang="en-US" sz="4500">
                <a:solidFill>
                  <a:srgbClr val="000000"/>
                </a:solidFill>
                <a:latin typeface="Roboto Condensed"/>
              </a:rPr>
              <a:t>(Ca dao)</a:t>
            </a:r>
          </a:p>
        </p:txBody>
      </p:sp>
      <p:graphicFrame>
        <p:nvGraphicFramePr>
          <p:cNvPr id="11" name="Table 11"/>
          <p:cNvGraphicFramePr>
            <a:graphicFrameLocks noGrp="1"/>
          </p:cNvGraphicFramePr>
          <p:nvPr>
            <p:extLst>
              <p:ext uri="{D42A27DB-BD31-4B8C-83A1-F6EECF244321}">
                <p14:modId xmlns:p14="http://schemas.microsoft.com/office/powerpoint/2010/main" val="2317261944"/>
              </p:ext>
            </p:extLst>
          </p:nvPr>
        </p:nvGraphicFramePr>
        <p:xfrm>
          <a:off x="1428406" y="5390173"/>
          <a:ext cx="15431188" cy="3868127"/>
        </p:xfrm>
        <a:graphic>
          <a:graphicData uri="http://schemas.openxmlformats.org/drawingml/2006/table">
            <a:tbl>
              <a:tblPr/>
              <a:tblGrid>
                <a:gridCol w="3254361">
                  <a:extLst>
                    <a:ext uri="{9D8B030D-6E8A-4147-A177-3AD203B41FA5}">
                      <a16:colId xmlns:a16="http://schemas.microsoft.com/office/drawing/2014/main" val="20000"/>
                    </a:ext>
                  </a:extLst>
                </a:gridCol>
                <a:gridCol w="6375926">
                  <a:extLst>
                    <a:ext uri="{9D8B030D-6E8A-4147-A177-3AD203B41FA5}">
                      <a16:colId xmlns:a16="http://schemas.microsoft.com/office/drawing/2014/main" val="20001"/>
                    </a:ext>
                  </a:extLst>
                </a:gridCol>
                <a:gridCol w="5800901">
                  <a:extLst>
                    <a:ext uri="{9D8B030D-6E8A-4147-A177-3AD203B41FA5}">
                      <a16:colId xmlns:a16="http://schemas.microsoft.com/office/drawing/2014/main" val="20002"/>
                    </a:ext>
                  </a:extLst>
                </a:gridCol>
              </a:tblGrid>
              <a:tr h="1093931">
                <a:tc>
                  <a:txBody>
                    <a:bodyPr/>
                    <a:lstStyle/>
                    <a:p>
                      <a:pPr algn="ctr">
                        <a:lnSpc>
                          <a:spcPts val="4900"/>
                        </a:lnSpc>
                        <a:defRPr/>
                      </a:pPr>
                      <a:r>
                        <a:rPr lang="en-US" sz="3500">
                          <a:solidFill>
                            <a:srgbClr val="FFFFFF"/>
                          </a:solidFill>
                          <a:latin typeface="Roboto Condensed Bold"/>
                        </a:rPr>
                        <a:t>Câu</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Biểu hiện của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Cách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2774196">
                <a:tc>
                  <a:txBody>
                    <a:bodyPr/>
                    <a:lstStyle/>
                    <a:p>
                      <a:pPr algn="ctr">
                        <a:lnSpc>
                          <a:spcPts val="4900"/>
                        </a:lnSpc>
                        <a:defRPr/>
                      </a:pPr>
                      <a:r>
                        <a:rPr lang="en-US" sz="3500">
                          <a:solidFill>
                            <a:srgbClr val="000000"/>
                          </a:solidFill>
                          <a:latin typeface="Roboto Condensed"/>
                        </a:rPr>
                        <a:t>e</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i="1">
                          <a:solidFill>
                            <a:srgbClr val="000000"/>
                          </a:solidFill>
                          <a:latin typeface="Roboto Condensed"/>
                        </a:rPr>
                        <a:t>Nếp – gạo</a:t>
                      </a:r>
                      <a:endParaRPr lang="en-US" sz="1100" i="1"/>
                    </a:p>
                    <a:p>
                      <a:pPr algn="ctr">
                        <a:lnSpc>
                          <a:spcPts val="4900"/>
                        </a:lnSpc>
                      </a:pPr>
                      <a:r>
                        <a:rPr lang="en-US" sz="3500" i="1">
                          <a:solidFill>
                            <a:srgbClr val="000000"/>
                          </a:solidFill>
                          <a:latin typeface="Roboto Condensed"/>
                        </a:rPr>
                        <a:t>Xôi - cơm</a:t>
                      </a:r>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Từ gần nghĩa</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Freeform 12"/>
          <p:cNvSpPr/>
          <p:nvPr/>
        </p:nvSpPr>
        <p:spPr>
          <a:xfrm>
            <a:off x="-709168" y="6888749"/>
            <a:ext cx="3707163" cy="3726229"/>
          </a:xfrm>
          <a:custGeom>
            <a:avLst/>
            <a:gdLst/>
            <a:ahLst/>
            <a:cxnLst/>
            <a:rect l="l" t="t" r="r" b="b"/>
            <a:pathLst>
              <a:path w="3707163" h="3726229">
                <a:moveTo>
                  <a:pt x="0" y="0"/>
                </a:moveTo>
                <a:lnTo>
                  <a:pt x="3707163" y="0"/>
                </a:lnTo>
                <a:lnTo>
                  <a:pt x="3707163" y="3726228"/>
                </a:lnTo>
                <a:lnTo>
                  <a:pt x="0" y="3726228"/>
                </a:lnTo>
                <a:lnTo>
                  <a:pt x="0" y="0"/>
                </a:lnTo>
                <a:close/>
              </a:path>
            </a:pathLst>
          </a:custGeom>
          <a:blipFill>
            <a:blip r:embed="rId6"/>
            <a:stretch>
              <a:fillRect/>
            </a:stretch>
          </a:blipFill>
        </p:spPr>
        <p:txBody>
          <a:bodyPr/>
          <a:lstStyle/>
          <a:p>
            <a:endParaRPr lang="en-GB"/>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1347703" y="9656738"/>
            <a:ext cx="4752805" cy="3784951"/>
          </a:xfrm>
          <a:custGeom>
            <a:avLst/>
            <a:gdLst/>
            <a:ahLst/>
            <a:cxnLst/>
            <a:rect l="l" t="t" r="r" b="b"/>
            <a:pathLst>
              <a:path w="4752805" h="3784951">
                <a:moveTo>
                  <a:pt x="0" y="0"/>
                </a:moveTo>
                <a:lnTo>
                  <a:pt x="4752806" y="0"/>
                </a:lnTo>
                <a:lnTo>
                  <a:pt x="4752806" y="3784951"/>
                </a:lnTo>
                <a:lnTo>
                  <a:pt x="0" y="3784951"/>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144413" y="2204651"/>
            <a:ext cx="16422183" cy="7777127"/>
            <a:chOff x="0" y="0"/>
            <a:chExt cx="4325184" cy="2048297"/>
          </a:xfrm>
        </p:grpSpPr>
        <p:sp>
          <p:nvSpPr>
            <p:cNvPr id="8" name="Freeform 8"/>
            <p:cNvSpPr/>
            <p:nvPr/>
          </p:nvSpPr>
          <p:spPr>
            <a:xfrm>
              <a:off x="0" y="0"/>
              <a:ext cx="4325184" cy="2048297"/>
            </a:xfrm>
            <a:custGeom>
              <a:avLst/>
              <a:gdLst/>
              <a:ahLst/>
              <a:cxnLst/>
              <a:rect l="l" t="t" r="r" b="b"/>
              <a:pathLst>
                <a:path w="4325184" h="2048297">
                  <a:moveTo>
                    <a:pt x="5186" y="0"/>
                  </a:moveTo>
                  <a:lnTo>
                    <a:pt x="4319998" y="0"/>
                  </a:lnTo>
                  <a:cubicBezTo>
                    <a:pt x="4321374" y="0"/>
                    <a:pt x="4322693" y="546"/>
                    <a:pt x="4323665" y="1519"/>
                  </a:cubicBezTo>
                  <a:cubicBezTo>
                    <a:pt x="4324638" y="2491"/>
                    <a:pt x="4325184" y="3810"/>
                    <a:pt x="4325184" y="5186"/>
                  </a:cubicBezTo>
                  <a:lnTo>
                    <a:pt x="4325184" y="2043111"/>
                  </a:lnTo>
                  <a:cubicBezTo>
                    <a:pt x="4325184" y="2045975"/>
                    <a:pt x="4322862" y="2048297"/>
                    <a:pt x="4319998" y="2048297"/>
                  </a:cubicBezTo>
                  <a:lnTo>
                    <a:pt x="5186" y="2048297"/>
                  </a:lnTo>
                  <a:cubicBezTo>
                    <a:pt x="3810" y="2048297"/>
                    <a:pt x="2491" y="2047751"/>
                    <a:pt x="1519" y="2046778"/>
                  </a:cubicBezTo>
                  <a:cubicBezTo>
                    <a:pt x="546" y="2045806"/>
                    <a:pt x="0" y="2044486"/>
                    <a:pt x="0" y="2043111"/>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4325184" cy="209592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889892" y="2750649"/>
            <a:ext cx="14899769" cy="1581078"/>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a:rPr>
              <a:t>g. </a:t>
            </a:r>
            <a:r>
              <a:rPr lang="en-US" sz="4500">
                <a:solidFill>
                  <a:srgbClr val="000000"/>
                </a:solidFill>
                <a:latin typeface="Roboto Condensed Bold Italics"/>
              </a:rPr>
              <a:t>Con ngựa đá đá con ngựa đá, con ngựa đá không đá con ngựa</a:t>
            </a:r>
            <a:r>
              <a:rPr lang="en-US" sz="4500">
                <a:solidFill>
                  <a:srgbClr val="000000"/>
                </a:solidFill>
                <a:latin typeface="Roboto Condensed"/>
              </a:rPr>
              <a:t>.</a:t>
            </a:r>
          </a:p>
          <a:p>
            <a:pPr algn="ctr">
              <a:lnSpc>
                <a:spcPts val="6299"/>
              </a:lnSpc>
            </a:pPr>
            <a:r>
              <a:rPr lang="en-US" sz="4500">
                <a:solidFill>
                  <a:srgbClr val="000000"/>
                </a:solidFill>
                <a:latin typeface="Roboto Condensed"/>
              </a:rPr>
              <a:t>(Vế đối cổ)</a:t>
            </a:r>
          </a:p>
        </p:txBody>
      </p:sp>
      <p:graphicFrame>
        <p:nvGraphicFramePr>
          <p:cNvPr id="11" name="Table 11"/>
          <p:cNvGraphicFramePr>
            <a:graphicFrameLocks noGrp="1"/>
          </p:cNvGraphicFramePr>
          <p:nvPr>
            <p:extLst>
              <p:ext uri="{D42A27DB-BD31-4B8C-83A1-F6EECF244321}">
                <p14:modId xmlns:p14="http://schemas.microsoft.com/office/powerpoint/2010/main" val="890161589"/>
              </p:ext>
            </p:extLst>
          </p:nvPr>
        </p:nvGraphicFramePr>
        <p:xfrm>
          <a:off x="1517153" y="4883736"/>
          <a:ext cx="15431188" cy="3868127"/>
        </p:xfrm>
        <a:graphic>
          <a:graphicData uri="http://schemas.openxmlformats.org/drawingml/2006/table">
            <a:tbl>
              <a:tblPr/>
              <a:tblGrid>
                <a:gridCol w="3254361">
                  <a:extLst>
                    <a:ext uri="{9D8B030D-6E8A-4147-A177-3AD203B41FA5}">
                      <a16:colId xmlns:a16="http://schemas.microsoft.com/office/drawing/2014/main" val="20000"/>
                    </a:ext>
                  </a:extLst>
                </a:gridCol>
                <a:gridCol w="6375926">
                  <a:extLst>
                    <a:ext uri="{9D8B030D-6E8A-4147-A177-3AD203B41FA5}">
                      <a16:colId xmlns:a16="http://schemas.microsoft.com/office/drawing/2014/main" val="20001"/>
                    </a:ext>
                  </a:extLst>
                </a:gridCol>
                <a:gridCol w="5800901">
                  <a:extLst>
                    <a:ext uri="{9D8B030D-6E8A-4147-A177-3AD203B41FA5}">
                      <a16:colId xmlns:a16="http://schemas.microsoft.com/office/drawing/2014/main" val="20002"/>
                    </a:ext>
                  </a:extLst>
                </a:gridCol>
              </a:tblGrid>
              <a:tr h="1093931">
                <a:tc>
                  <a:txBody>
                    <a:bodyPr/>
                    <a:lstStyle/>
                    <a:p>
                      <a:pPr algn="ctr">
                        <a:lnSpc>
                          <a:spcPts val="4900"/>
                        </a:lnSpc>
                        <a:defRPr/>
                      </a:pPr>
                      <a:r>
                        <a:rPr lang="en-US" sz="3500">
                          <a:solidFill>
                            <a:srgbClr val="FFFFFF"/>
                          </a:solidFill>
                          <a:latin typeface="Roboto Condensed Bold"/>
                        </a:rPr>
                        <a:t>Câu</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Biểu hiện của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tc>
                  <a:txBody>
                    <a:bodyPr/>
                    <a:lstStyle/>
                    <a:p>
                      <a:pPr algn="ctr">
                        <a:lnSpc>
                          <a:spcPts val="4900"/>
                        </a:lnSpc>
                        <a:defRPr/>
                      </a:pPr>
                      <a:r>
                        <a:rPr lang="en-US" sz="3500">
                          <a:solidFill>
                            <a:srgbClr val="FFFFFF"/>
                          </a:solidFill>
                          <a:latin typeface="Roboto Condensed Bold"/>
                        </a:rPr>
                        <a:t>Cách chơi chữ</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1573B2"/>
                    </a:solidFill>
                  </a:tcPr>
                </a:tc>
                <a:extLst>
                  <a:ext uri="{0D108BD9-81ED-4DB2-BD59-A6C34878D82A}">
                    <a16:rowId xmlns:a16="http://schemas.microsoft.com/office/drawing/2014/main" val="10000"/>
                  </a:ext>
                </a:extLst>
              </a:tr>
              <a:tr h="2774196">
                <a:tc>
                  <a:txBody>
                    <a:bodyPr/>
                    <a:lstStyle/>
                    <a:p>
                      <a:pPr algn="ctr">
                        <a:lnSpc>
                          <a:spcPts val="4900"/>
                        </a:lnSpc>
                        <a:defRPr/>
                      </a:pPr>
                      <a:r>
                        <a:rPr lang="en-US" sz="3500">
                          <a:solidFill>
                            <a:srgbClr val="000000"/>
                          </a:solidFill>
                          <a:latin typeface="Roboto Condensed"/>
                        </a:rPr>
                        <a:t>g</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i="1">
                          <a:solidFill>
                            <a:srgbClr val="000000"/>
                          </a:solidFill>
                          <a:latin typeface="Roboto Condensed"/>
                        </a:rPr>
                        <a:t>Đá</a:t>
                      </a:r>
                      <a:r>
                        <a:rPr lang="en-US" sz="3500">
                          <a:solidFill>
                            <a:srgbClr val="000000"/>
                          </a:solidFill>
                          <a:latin typeface="Roboto Condensed"/>
                        </a:rPr>
                        <a:t> (chất liệu) – </a:t>
                      </a:r>
                      <a:r>
                        <a:rPr lang="en-US" sz="3500" i="1">
                          <a:solidFill>
                            <a:srgbClr val="000000"/>
                          </a:solidFill>
                          <a:latin typeface="Roboto Condensed"/>
                        </a:rPr>
                        <a:t>đá</a:t>
                      </a:r>
                      <a:r>
                        <a:rPr lang="en-US" sz="3500">
                          <a:solidFill>
                            <a:srgbClr val="000000"/>
                          </a:solidFill>
                          <a:latin typeface="Roboto Condensed"/>
                        </a:rPr>
                        <a:t> (hành động bằng chân)</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Đồng âm</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Freeform 12"/>
          <p:cNvSpPr/>
          <p:nvPr/>
        </p:nvSpPr>
        <p:spPr>
          <a:xfrm>
            <a:off x="-709168" y="6888749"/>
            <a:ext cx="3707163" cy="3726229"/>
          </a:xfrm>
          <a:custGeom>
            <a:avLst/>
            <a:gdLst/>
            <a:ahLst/>
            <a:cxnLst/>
            <a:rect l="l" t="t" r="r" b="b"/>
            <a:pathLst>
              <a:path w="3707163" h="3726229">
                <a:moveTo>
                  <a:pt x="0" y="0"/>
                </a:moveTo>
                <a:lnTo>
                  <a:pt x="3707163" y="0"/>
                </a:lnTo>
                <a:lnTo>
                  <a:pt x="3707163" y="3726228"/>
                </a:lnTo>
                <a:lnTo>
                  <a:pt x="0" y="3726228"/>
                </a:lnTo>
                <a:lnTo>
                  <a:pt x="0" y="0"/>
                </a:lnTo>
                <a:close/>
              </a:path>
            </a:pathLst>
          </a:custGeom>
          <a:blipFill>
            <a:blip r:embed="rId6"/>
            <a:stretch>
              <a:fillRect/>
            </a:stretch>
          </a:blipFill>
        </p:spPr>
        <p:txBody>
          <a:bodyPr/>
          <a:lstStyle/>
          <a:p>
            <a:endParaRPr lang="en-GB"/>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486510" y="7365824"/>
            <a:ext cx="4752805" cy="3784951"/>
          </a:xfrm>
          <a:custGeom>
            <a:avLst/>
            <a:gdLst/>
            <a:ahLst/>
            <a:cxnLst/>
            <a:rect l="l" t="t" r="r" b="b"/>
            <a:pathLst>
              <a:path w="4752805" h="3784951">
                <a:moveTo>
                  <a:pt x="0" y="0"/>
                </a:moveTo>
                <a:lnTo>
                  <a:pt x="4752805" y="0"/>
                </a:lnTo>
                <a:lnTo>
                  <a:pt x="4752805" y="3784952"/>
                </a:lnTo>
                <a:lnTo>
                  <a:pt x="0" y="3784952"/>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0" y="6560771"/>
            <a:ext cx="3707163" cy="3726229"/>
          </a:xfrm>
          <a:custGeom>
            <a:avLst/>
            <a:gdLst/>
            <a:ahLst/>
            <a:cxnLst/>
            <a:rect l="l" t="t" r="r" b="b"/>
            <a:pathLst>
              <a:path w="3707163" h="3726229">
                <a:moveTo>
                  <a:pt x="0" y="0"/>
                </a:moveTo>
                <a:lnTo>
                  <a:pt x="3707163" y="0"/>
                </a:lnTo>
                <a:lnTo>
                  <a:pt x="3707163" y="3726229"/>
                </a:lnTo>
                <a:lnTo>
                  <a:pt x="0" y="3726229"/>
                </a:lnTo>
                <a:lnTo>
                  <a:pt x="0" y="0"/>
                </a:lnTo>
                <a:close/>
              </a:path>
            </a:pathLst>
          </a:custGeom>
          <a:blipFill>
            <a:blip r:embed="rId5"/>
            <a:stretch>
              <a:fillRect/>
            </a:stretch>
          </a:blipFill>
        </p:spPr>
        <p:txBody>
          <a:bodyPr/>
          <a:lstStyle/>
          <a:p>
            <a:endParaRPr lang="en-GB"/>
          </a:p>
        </p:txBody>
      </p:sp>
      <p:sp>
        <p:nvSpPr>
          <p:cNvPr id="7" name="Freeform 7"/>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6"/>
            <a:stretch>
              <a:fillRect/>
            </a:stretch>
          </a:blipFill>
        </p:spPr>
        <p:txBody>
          <a:bodyPr/>
          <a:lstStyle/>
          <a:p>
            <a:endParaRPr lang="en-GB"/>
          </a:p>
        </p:txBody>
      </p:sp>
      <p:grpSp>
        <p:nvGrpSpPr>
          <p:cNvPr id="8" name="Group 8"/>
          <p:cNvGrpSpPr/>
          <p:nvPr/>
        </p:nvGrpSpPr>
        <p:grpSpPr>
          <a:xfrm>
            <a:off x="1144413" y="2204651"/>
            <a:ext cx="16422183" cy="4684098"/>
            <a:chOff x="0" y="0"/>
            <a:chExt cx="4325184" cy="1233672"/>
          </a:xfrm>
        </p:grpSpPr>
        <p:sp>
          <p:nvSpPr>
            <p:cNvPr id="9" name="Freeform 9"/>
            <p:cNvSpPr/>
            <p:nvPr/>
          </p:nvSpPr>
          <p:spPr>
            <a:xfrm>
              <a:off x="0" y="0"/>
              <a:ext cx="4325184" cy="1233672"/>
            </a:xfrm>
            <a:custGeom>
              <a:avLst/>
              <a:gdLst/>
              <a:ahLst/>
              <a:cxnLst/>
              <a:rect l="l" t="t" r="r" b="b"/>
              <a:pathLst>
                <a:path w="4325184" h="1233672">
                  <a:moveTo>
                    <a:pt x="5186" y="0"/>
                  </a:moveTo>
                  <a:lnTo>
                    <a:pt x="4319998" y="0"/>
                  </a:lnTo>
                  <a:cubicBezTo>
                    <a:pt x="4321374" y="0"/>
                    <a:pt x="4322693" y="546"/>
                    <a:pt x="4323665" y="1519"/>
                  </a:cubicBezTo>
                  <a:cubicBezTo>
                    <a:pt x="4324638" y="2491"/>
                    <a:pt x="4325184" y="3810"/>
                    <a:pt x="4325184" y="5186"/>
                  </a:cubicBezTo>
                  <a:lnTo>
                    <a:pt x="4325184" y="1228486"/>
                  </a:lnTo>
                  <a:cubicBezTo>
                    <a:pt x="4325184" y="1231350"/>
                    <a:pt x="4322862" y="1233672"/>
                    <a:pt x="4319998" y="1233672"/>
                  </a:cubicBezTo>
                  <a:lnTo>
                    <a:pt x="5186" y="1233672"/>
                  </a:lnTo>
                  <a:cubicBezTo>
                    <a:pt x="2322" y="1233672"/>
                    <a:pt x="0" y="1231350"/>
                    <a:pt x="0" y="1228486"/>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10" name="TextBox 10"/>
            <p:cNvSpPr txBox="1"/>
            <p:nvPr/>
          </p:nvSpPr>
          <p:spPr>
            <a:xfrm>
              <a:off x="0" y="-47625"/>
              <a:ext cx="4325184" cy="128129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666827" y="3890918"/>
            <a:ext cx="14899769" cy="2381142"/>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Chỉ ra từ ngữ sử dụng phép chơi chữ trong ngữ liệu</a:t>
            </a:r>
          </a:p>
          <a:p>
            <a:pPr marL="971550" lvl="1" indent="-485775" algn="just">
              <a:lnSpc>
                <a:spcPts val="6299"/>
              </a:lnSpc>
              <a:buFont typeface="Arial"/>
              <a:buChar char="•"/>
            </a:pPr>
            <a:r>
              <a:rPr lang="en-US" sz="4500">
                <a:solidFill>
                  <a:srgbClr val="000000"/>
                </a:solidFill>
                <a:latin typeface="Roboto Condensed"/>
              </a:rPr>
              <a:t>Phân loại cách chơi chữ trong từ ngữ đó.</a:t>
            </a:r>
          </a:p>
          <a:p>
            <a:pPr marL="971550" lvl="1" indent="-485775" algn="just">
              <a:lnSpc>
                <a:spcPts val="6299"/>
              </a:lnSpc>
              <a:buFont typeface="Arial"/>
              <a:buChar char="•"/>
            </a:pPr>
            <a:r>
              <a:rPr lang="en-US" sz="4500">
                <a:solidFill>
                  <a:srgbClr val="000000"/>
                </a:solidFill>
                <a:latin typeface="Roboto Condensed"/>
              </a:rPr>
              <a:t>Phân tích tác dụng của phép chơi chữ trong ngữ liệu.</a:t>
            </a:r>
          </a:p>
        </p:txBody>
      </p:sp>
      <p:sp>
        <p:nvSpPr>
          <p:cNvPr id="12" name="TextBox 12"/>
          <p:cNvSpPr txBox="1"/>
          <p:nvPr/>
        </p:nvSpPr>
        <p:spPr>
          <a:xfrm>
            <a:off x="4266295" y="2135196"/>
            <a:ext cx="9182182" cy="1717621"/>
          </a:xfrm>
          <a:prstGeom prst="rect">
            <a:avLst/>
          </a:prstGeom>
        </p:spPr>
        <p:txBody>
          <a:bodyPr lIns="0" tIns="0" rIns="0" bIns="0" rtlCol="0" anchor="t">
            <a:spAutoFit/>
          </a:bodyPr>
          <a:lstStyle/>
          <a:p>
            <a:pPr algn="ctr">
              <a:lnSpc>
                <a:spcPts val="13999"/>
              </a:lnSpc>
              <a:spcBef>
                <a:spcPct val="0"/>
              </a:spcBef>
            </a:pPr>
            <a:r>
              <a:rPr lang="en-US" sz="9999">
                <a:solidFill>
                  <a:srgbClr val="263779"/>
                </a:solidFill>
                <a:latin typeface="#9Slide06 Thillends Small"/>
              </a:rPr>
              <a:t>Chặng 2</a:t>
            </a:r>
          </a:p>
        </p:txBody>
      </p:sp>
      <p:grpSp>
        <p:nvGrpSpPr>
          <p:cNvPr id="13" name="Group 13"/>
          <p:cNvGrpSpPr/>
          <p:nvPr/>
        </p:nvGrpSpPr>
        <p:grpSpPr>
          <a:xfrm>
            <a:off x="4266295" y="7232019"/>
            <a:ext cx="3584549" cy="2808998"/>
            <a:chOff x="0" y="0"/>
            <a:chExt cx="944079" cy="739818"/>
          </a:xfrm>
        </p:grpSpPr>
        <p:sp>
          <p:nvSpPr>
            <p:cNvPr id="14" name="Freeform 14"/>
            <p:cNvSpPr/>
            <p:nvPr/>
          </p:nvSpPr>
          <p:spPr>
            <a:xfrm>
              <a:off x="0" y="0"/>
              <a:ext cx="944079" cy="739818"/>
            </a:xfrm>
            <a:custGeom>
              <a:avLst/>
              <a:gdLst/>
              <a:ahLst/>
              <a:cxnLst/>
              <a:rect l="l" t="t" r="r" b="b"/>
              <a:pathLst>
                <a:path w="944079" h="739818">
                  <a:moveTo>
                    <a:pt x="23758" y="0"/>
                  </a:moveTo>
                  <a:lnTo>
                    <a:pt x="920321" y="0"/>
                  </a:lnTo>
                  <a:cubicBezTo>
                    <a:pt x="933442" y="0"/>
                    <a:pt x="944079" y="10637"/>
                    <a:pt x="944079" y="23758"/>
                  </a:cubicBezTo>
                  <a:lnTo>
                    <a:pt x="944079" y="716061"/>
                  </a:lnTo>
                  <a:cubicBezTo>
                    <a:pt x="944079" y="722362"/>
                    <a:pt x="941576" y="728404"/>
                    <a:pt x="937120" y="732860"/>
                  </a:cubicBezTo>
                  <a:cubicBezTo>
                    <a:pt x="932665" y="737315"/>
                    <a:pt x="926622" y="739818"/>
                    <a:pt x="920321" y="739818"/>
                  </a:cubicBezTo>
                  <a:lnTo>
                    <a:pt x="23758" y="739818"/>
                  </a:lnTo>
                  <a:cubicBezTo>
                    <a:pt x="17457" y="739818"/>
                    <a:pt x="11414" y="737315"/>
                    <a:pt x="6959" y="732860"/>
                  </a:cubicBezTo>
                  <a:cubicBezTo>
                    <a:pt x="2503" y="728404"/>
                    <a:pt x="0" y="722362"/>
                    <a:pt x="0" y="716061"/>
                  </a:cubicBezTo>
                  <a:lnTo>
                    <a:pt x="0" y="23758"/>
                  </a:lnTo>
                  <a:cubicBezTo>
                    <a:pt x="0" y="17457"/>
                    <a:pt x="2503" y="11414"/>
                    <a:pt x="6959" y="6959"/>
                  </a:cubicBezTo>
                  <a:cubicBezTo>
                    <a:pt x="11414" y="2503"/>
                    <a:pt x="17457" y="0"/>
                    <a:pt x="23758" y="0"/>
                  </a:cubicBezTo>
                  <a:close/>
                </a:path>
              </a:pathLst>
            </a:custGeom>
            <a:solidFill>
              <a:srgbClr val="FFFFFF">
                <a:alpha val="85882"/>
              </a:srgbClr>
            </a:solidFill>
            <a:ln cap="sq">
              <a:noFill/>
              <a:prstDash val="solid"/>
              <a:miter/>
            </a:ln>
          </p:spPr>
          <p:txBody>
            <a:bodyPr/>
            <a:lstStyle/>
            <a:p>
              <a:endParaRPr lang="en-GB"/>
            </a:p>
          </p:txBody>
        </p:sp>
        <p:sp>
          <p:nvSpPr>
            <p:cNvPr id="15" name="TextBox 15"/>
            <p:cNvSpPr txBox="1"/>
            <p:nvPr/>
          </p:nvSpPr>
          <p:spPr>
            <a:xfrm>
              <a:off x="0" y="-47625"/>
              <a:ext cx="944079" cy="78744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4758261" y="7398322"/>
            <a:ext cx="3092583"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Bold"/>
              </a:rPr>
              <a:t>Nhóm 1: </a:t>
            </a:r>
          </a:p>
          <a:p>
            <a:pPr algn="ctr">
              <a:lnSpc>
                <a:spcPts val="6299"/>
              </a:lnSpc>
            </a:pPr>
            <a:r>
              <a:rPr lang="en-US" sz="4500">
                <a:solidFill>
                  <a:srgbClr val="000000"/>
                </a:solidFill>
                <a:latin typeface="Roboto Condensed"/>
              </a:rPr>
              <a:t>Ngữ liệu h</a:t>
            </a:r>
          </a:p>
          <a:p>
            <a:pPr algn="ctr">
              <a:lnSpc>
                <a:spcPts val="6299"/>
              </a:lnSpc>
            </a:pPr>
            <a:r>
              <a:rPr lang="en-US" sz="4500">
                <a:solidFill>
                  <a:srgbClr val="000000"/>
                </a:solidFill>
                <a:latin typeface="Roboto Condensed"/>
              </a:rPr>
              <a:t>Bài 1 SGK</a:t>
            </a:r>
          </a:p>
        </p:txBody>
      </p:sp>
      <p:grpSp>
        <p:nvGrpSpPr>
          <p:cNvPr id="17" name="Group 17"/>
          <p:cNvGrpSpPr/>
          <p:nvPr/>
        </p:nvGrpSpPr>
        <p:grpSpPr>
          <a:xfrm>
            <a:off x="8412819" y="7232019"/>
            <a:ext cx="3584549" cy="2808998"/>
            <a:chOff x="0" y="0"/>
            <a:chExt cx="944079" cy="739818"/>
          </a:xfrm>
        </p:grpSpPr>
        <p:sp>
          <p:nvSpPr>
            <p:cNvPr id="18" name="Freeform 18"/>
            <p:cNvSpPr/>
            <p:nvPr/>
          </p:nvSpPr>
          <p:spPr>
            <a:xfrm>
              <a:off x="0" y="0"/>
              <a:ext cx="944079" cy="739818"/>
            </a:xfrm>
            <a:custGeom>
              <a:avLst/>
              <a:gdLst/>
              <a:ahLst/>
              <a:cxnLst/>
              <a:rect l="l" t="t" r="r" b="b"/>
              <a:pathLst>
                <a:path w="944079" h="739818">
                  <a:moveTo>
                    <a:pt x="23758" y="0"/>
                  </a:moveTo>
                  <a:lnTo>
                    <a:pt x="920321" y="0"/>
                  </a:lnTo>
                  <a:cubicBezTo>
                    <a:pt x="933442" y="0"/>
                    <a:pt x="944079" y="10637"/>
                    <a:pt x="944079" y="23758"/>
                  </a:cubicBezTo>
                  <a:lnTo>
                    <a:pt x="944079" y="716061"/>
                  </a:lnTo>
                  <a:cubicBezTo>
                    <a:pt x="944079" y="722362"/>
                    <a:pt x="941576" y="728404"/>
                    <a:pt x="937120" y="732860"/>
                  </a:cubicBezTo>
                  <a:cubicBezTo>
                    <a:pt x="932665" y="737315"/>
                    <a:pt x="926622" y="739818"/>
                    <a:pt x="920321" y="739818"/>
                  </a:cubicBezTo>
                  <a:lnTo>
                    <a:pt x="23758" y="739818"/>
                  </a:lnTo>
                  <a:cubicBezTo>
                    <a:pt x="17457" y="739818"/>
                    <a:pt x="11414" y="737315"/>
                    <a:pt x="6959" y="732860"/>
                  </a:cubicBezTo>
                  <a:cubicBezTo>
                    <a:pt x="2503" y="728404"/>
                    <a:pt x="0" y="722362"/>
                    <a:pt x="0" y="716061"/>
                  </a:cubicBezTo>
                  <a:lnTo>
                    <a:pt x="0" y="23758"/>
                  </a:lnTo>
                  <a:cubicBezTo>
                    <a:pt x="0" y="17457"/>
                    <a:pt x="2503" y="11414"/>
                    <a:pt x="6959" y="6959"/>
                  </a:cubicBezTo>
                  <a:cubicBezTo>
                    <a:pt x="11414" y="2503"/>
                    <a:pt x="17457" y="0"/>
                    <a:pt x="23758" y="0"/>
                  </a:cubicBezTo>
                  <a:close/>
                </a:path>
              </a:pathLst>
            </a:custGeom>
            <a:solidFill>
              <a:srgbClr val="FFFFFF">
                <a:alpha val="85882"/>
              </a:srgbClr>
            </a:solidFill>
            <a:ln cap="sq">
              <a:noFill/>
              <a:prstDash val="solid"/>
              <a:miter/>
            </a:ln>
          </p:spPr>
          <p:txBody>
            <a:bodyPr/>
            <a:lstStyle/>
            <a:p>
              <a:endParaRPr lang="en-GB"/>
            </a:p>
          </p:txBody>
        </p:sp>
        <p:sp>
          <p:nvSpPr>
            <p:cNvPr id="19" name="TextBox 19"/>
            <p:cNvSpPr txBox="1"/>
            <p:nvPr/>
          </p:nvSpPr>
          <p:spPr>
            <a:xfrm>
              <a:off x="0" y="-47625"/>
              <a:ext cx="944079" cy="787443"/>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8904785" y="7398322"/>
            <a:ext cx="3092583"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Bold"/>
              </a:rPr>
              <a:t>Nhóm 1: </a:t>
            </a:r>
          </a:p>
          <a:p>
            <a:pPr algn="ctr">
              <a:lnSpc>
                <a:spcPts val="6299"/>
              </a:lnSpc>
            </a:pPr>
            <a:r>
              <a:rPr lang="en-US" sz="4500">
                <a:solidFill>
                  <a:srgbClr val="000000"/>
                </a:solidFill>
                <a:latin typeface="Roboto Condensed"/>
              </a:rPr>
              <a:t>Ngữ liệu i</a:t>
            </a:r>
          </a:p>
          <a:p>
            <a:pPr algn="ctr">
              <a:lnSpc>
                <a:spcPts val="6299"/>
              </a:lnSpc>
            </a:pPr>
            <a:r>
              <a:rPr lang="en-US" sz="4500">
                <a:solidFill>
                  <a:srgbClr val="000000"/>
                </a:solidFill>
                <a:latin typeface="Roboto Condensed"/>
              </a:rPr>
              <a:t>Bài 1 SGK</a:t>
            </a:r>
          </a:p>
        </p:txBody>
      </p:sp>
      <p:grpSp>
        <p:nvGrpSpPr>
          <p:cNvPr id="21" name="Group 21"/>
          <p:cNvGrpSpPr/>
          <p:nvPr/>
        </p:nvGrpSpPr>
        <p:grpSpPr>
          <a:xfrm>
            <a:off x="12559344" y="7232019"/>
            <a:ext cx="3584549" cy="2808998"/>
            <a:chOff x="0" y="0"/>
            <a:chExt cx="944079" cy="739818"/>
          </a:xfrm>
        </p:grpSpPr>
        <p:sp>
          <p:nvSpPr>
            <p:cNvPr id="22" name="Freeform 22"/>
            <p:cNvSpPr/>
            <p:nvPr/>
          </p:nvSpPr>
          <p:spPr>
            <a:xfrm>
              <a:off x="0" y="0"/>
              <a:ext cx="944079" cy="739818"/>
            </a:xfrm>
            <a:custGeom>
              <a:avLst/>
              <a:gdLst/>
              <a:ahLst/>
              <a:cxnLst/>
              <a:rect l="l" t="t" r="r" b="b"/>
              <a:pathLst>
                <a:path w="944079" h="739818">
                  <a:moveTo>
                    <a:pt x="23758" y="0"/>
                  </a:moveTo>
                  <a:lnTo>
                    <a:pt x="920321" y="0"/>
                  </a:lnTo>
                  <a:cubicBezTo>
                    <a:pt x="933442" y="0"/>
                    <a:pt x="944079" y="10637"/>
                    <a:pt x="944079" y="23758"/>
                  </a:cubicBezTo>
                  <a:lnTo>
                    <a:pt x="944079" y="716061"/>
                  </a:lnTo>
                  <a:cubicBezTo>
                    <a:pt x="944079" y="722362"/>
                    <a:pt x="941576" y="728404"/>
                    <a:pt x="937120" y="732860"/>
                  </a:cubicBezTo>
                  <a:cubicBezTo>
                    <a:pt x="932665" y="737315"/>
                    <a:pt x="926622" y="739818"/>
                    <a:pt x="920321" y="739818"/>
                  </a:cubicBezTo>
                  <a:lnTo>
                    <a:pt x="23758" y="739818"/>
                  </a:lnTo>
                  <a:cubicBezTo>
                    <a:pt x="17457" y="739818"/>
                    <a:pt x="11414" y="737315"/>
                    <a:pt x="6959" y="732860"/>
                  </a:cubicBezTo>
                  <a:cubicBezTo>
                    <a:pt x="2503" y="728404"/>
                    <a:pt x="0" y="722362"/>
                    <a:pt x="0" y="716061"/>
                  </a:cubicBezTo>
                  <a:lnTo>
                    <a:pt x="0" y="23758"/>
                  </a:lnTo>
                  <a:cubicBezTo>
                    <a:pt x="0" y="17457"/>
                    <a:pt x="2503" y="11414"/>
                    <a:pt x="6959" y="6959"/>
                  </a:cubicBezTo>
                  <a:cubicBezTo>
                    <a:pt x="11414" y="2503"/>
                    <a:pt x="17457" y="0"/>
                    <a:pt x="23758" y="0"/>
                  </a:cubicBezTo>
                  <a:close/>
                </a:path>
              </a:pathLst>
            </a:custGeom>
            <a:solidFill>
              <a:srgbClr val="FFFFFF">
                <a:alpha val="85882"/>
              </a:srgbClr>
            </a:solidFill>
            <a:ln cap="sq">
              <a:noFill/>
              <a:prstDash val="solid"/>
              <a:miter/>
            </a:ln>
          </p:spPr>
          <p:txBody>
            <a:bodyPr/>
            <a:lstStyle/>
            <a:p>
              <a:endParaRPr lang="en-GB"/>
            </a:p>
          </p:txBody>
        </p:sp>
        <p:sp>
          <p:nvSpPr>
            <p:cNvPr id="23" name="TextBox 23"/>
            <p:cNvSpPr txBox="1"/>
            <p:nvPr/>
          </p:nvSpPr>
          <p:spPr>
            <a:xfrm>
              <a:off x="0" y="-47625"/>
              <a:ext cx="944079" cy="78744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051310" y="7398322"/>
            <a:ext cx="3092583"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Bold"/>
              </a:rPr>
              <a:t>Nhóm 1: </a:t>
            </a:r>
          </a:p>
          <a:p>
            <a:pPr algn="ctr">
              <a:lnSpc>
                <a:spcPts val="6299"/>
              </a:lnSpc>
            </a:pPr>
            <a:r>
              <a:rPr lang="en-US" sz="4500">
                <a:solidFill>
                  <a:srgbClr val="000000"/>
                </a:solidFill>
                <a:latin typeface="Roboto Condensed"/>
              </a:rPr>
              <a:t>Ngữ liệu k</a:t>
            </a:r>
          </a:p>
          <a:p>
            <a:pPr algn="ctr">
              <a:lnSpc>
                <a:spcPts val="6299"/>
              </a:lnSpc>
            </a:pPr>
            <a:r>
              <a:rPr lang="en-US" sz="4500">
                <a:solidFill>
                  <a:srgbClr val="000000"/>
                </a:solidFill>
                <a:latin typeface="Roboto Condensed"/>
              </a:rPr>
              <a:t>Bài 1 SGK</a:t>
            </a: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2711131" y="544549"/>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grpSp>
        <p:nvGrpSpPr>
          <p:cNvPr id="5" name="Group 5"/>
          <p:cNvGrpSpPr/>
          <p:nvPr/>
        </p:nvGrpSpPr>
        <p:grpSpPr>
          <a:xfrm>
            <a:off x="1028700" y="1946873"/>
            <a:ext cx="16422183" cy="2938849"/>
            <a:chOff x="0" y="0"/>
            <a:chExt cx="4325184" cy="774018"/>
          </a:xfrm>
        </p:grpSpPr>
        <p:sp>
          <p:nvSpPr>
            <p:cNvPr id="6" name="Freeform 6"/>
            <p:cNvSpPr/>
            <p:nvPr/>
          </p:nvSpPr>
          <p:spPr>
            <a:xfrm>
              <a:off x="0" y="0"/>
              <a:ext cx="4325184" cy="774018"/>
            </a:xfrm>
            <a:custGeom>
              <a:avLst/>
              <a:gdLst/>
              <a:ahLst/>
              <a:cxnLst/>
              <a:rect l="l" t="t" r="r" b="b"/>
              <a:pathLst>
                <a:path w="4325184" h="774018">
                  <a:moveTo>
                    <a:pt x="5186" y="0"/>
                  </a:moveTo>
                  <a:lnTo>
                    <a:pt x="4319998" y="0"/>
                  </a:lnTo>
                  <a:cubicBezTo>
                    <a:pt x="4321374" y="0"/>
                    <a:pt x="4322693" y="546"/>
                    <a:pt x="4323665" y="1519"/>
                  </a:cubicBezTo>
                  <a:cubicBezTo>
                    <a:pt x="4324638" y="2491"/>
                    <a:pt x="4325184" y="3810"/>
                    <a:pt x="4325184" y="5186"/>
                  </a:cubicBezTo>
                  <a:lnTo>
                    <a:pt x="4325184" y="768832"/>
                  </a:lnTo>
                  <a:cubicBezTo>
                    <a:pt x="4325184" y="770207"/>
                    <a:pt x="4324638" y="771526"/>
                    <a:pt x="4323665" y="772499"/>
                  </a:cubicBezTo>
                  <a:cubicBezTo>
                    <a:pt x="4322693" y="773471"/>
                    <a:pt x="4321374" y="774018"/>
                    <a:pt x="4319998" y="774018"/>
                  </a:cubicBezTo>
                  <a:lnTo>
                    <a:pt x="5186" y="774018"/>
                  </a:lnTo>
                  <a:cubicBezTo>
                    <a:pt x="2322" y="774018"/>
                    <a:pt x="0" y="771696"/>
                    <a:pt x="0" y="768832"/>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7" name="TextBox 7"/>
            <p:cNvSpPr txBox="1"/>
            <p:nvPr/>
          </p:nvSpPr>
          <p:spPr>
            <a:xfrm>
              <a:off x="0" y="-47625"/>
              <a:ext cx="4325184" cy="82164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625413" y="2178101"/>
            <a:ext cx="9037173"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Italics"/>
              </a:rPr>
              <a:t>Anh Hươu đi chợ Đồng Nai</a:t>
            </a:r>
          </a:p>
          <a:p>
            <a:pPr algn="ctr">
              <a:lnSpc>
                <a:spcPts val="6299"/>
              </a:lnSpc>
            </a:pPr>
            <a:r>
              <a:rPr lang="en-US" sz="4500">
                <a:solidFill>
                  <a:srgbClr val="000000"/>
                </a:solidFill>
                <a:latin typeface="Roboto Condensed Italics"/>
              </a:rPr>
              <a:t>Bước qua Bến Nghé, ngồi nhai thịt bò.</a:t>
            </a:r>
          </a:p>
          <a:p>
            <a:pPr algn="ctr">
              <a:lnSpc>
                <a:spcPts val="6299"/>
              </a:lnSpc>
            </a:pPr>
            <a:r>
              <a:rPr lang="en-US" sz="4500">
                <a:solidFill>
                  <a:srgbClr val="000000"/>
                </a:solidFill>
                <a:latin typeface="Roboto Condensed"/>
              </a:rPr>
              <a:t>(Ca dao)</a:t>
            </a:r>
          </a:p>
        </p:txBody>
      </p:sp>
      <p:sp>
        <p:nvSpPr>
          <p:cNvPr id="9" name="Freeform 9"/>
          <p:cNvSpPr/>
          <p:nvPr/>
        </p:nvSpPr>
        <p:spPr>
          <a:xfrm>
            <a:off x="15633120" y="6272059"/>
            <a:ext cx="2654880" cy="4014941"/>
          </a:xfrm>
          <a:custGeom>
            <a:avLst/>
            <a:gdLst/>
            <a:ahLst/>
            <a:cxnLst/>
            <a:rect l="l" t="t" r="r" b="b"/>
            <a:pathLst>
              <a:path w="2654880" h="4014941">
                <a:moveTo>
                  <a:pt x="0" y="0"/>
                </a:moveTo>
                <a:lnTo>
                  <a:pt x="2654880" y="0"/>
                </a:lnTo>
                <a:lnTo>
                  <a:pt x="2654880" y="4014941"/>
                </a:lnTo>
                <a:lnTo>
                  <a:pt x="0" y="4014941"/>
                </a:lnTo>
                <a:lnTo>
                  <a:pt x="0" y="0"/>
                </a:lnTo>
                <a:close/>
              </a:path>
            </a:pathLst>
          </a:custGeom>
          <a:blipFill>
            <a:blip r:embed="rId4"/>
            <a:stretch>
              <a:fillRect/>
            </a:stretch>
          </a:blipFill>
        </p:spPr>
        <p:txBody>
          <a:bodyPr/>
          <a:lstStyle/>
          <a:p>
            <a:endParaRPr lang="en-GB"/>
          </a:p>
        </p:txBody>
      </p:sp>
      <p:sp>
        <p:nvSpPr>
          <p:cNvPr id="10" name="Freeform 10"/>
          <p:cNvSpPr/>
          <p:nvPr/>
        </p:nvSpPr>
        <p:spPr>
          <a:xfrm flipH="1">
            <a:off x="13975019" y="8281784"/>
            <a:ext cx="1442295" cy="2347544"/>
          </a:xfrm>
          <a:custGeom>
            <a:avLst/>
            <a:gdLst/>
            <a:ahLst/>
            <a:cxnLst/>
            <a:rect l="l" t="t" r="r" b="b"/>
            <a:pathLst>
              <a:path w="1442295" h="2347544">
                <a:moveTo>
                  <a:pt x="1442295" y="0"/>
                </a:moveTo>
                <a:lnTo>
                  <a:pt x="0" y="0"/>
                </a:lnTo>
                <a:lnTo>
                  <a:pt x="0" y="2347543"/>
                </a:lnTo>
                <a:lnTo>
                  <a:pt x="1442295" y="2347543"/>
                </a:lnTo>
                <a:lnTo>
                  <a:pt x="1442295" y="0"/>
                </a:lnTo>
                <a:close/>
              </a:path>
            </a:pathLst>
          </a:custGeom>
          <a:blipFill>
            <a:blip r:embed="rId5"/>
            <a:stretch>
              <a:fillRect/>
            </a:stretch>
          </a:blipFill>
        </p:spPr>
        <p:txBody>
          <a:bodyPr/>
          <a:lstStyle/>
          <a:p>
            <a:endParaRPr lang="en-GB"/>
          </a:p>
        </p:txBody>
      </p:sp>
      <p:grpSp>
        <p:nvGrpSpPr>
          <p:cNvPr id="11" name="Group 11"/>
          <p:cNvGrpSpPr/>
          <p:nvPr/>
        </p:nvGrpSpPr>
        <p:grpSpPr>
          <a:xfrm>
            <a:off x="1190493" y="5143500"/>
            <a:ext cx="6725809" cy="4648309"/>
            <a:chOff x="0" y="0"/>
            <a:chExt cx="1771407" cy="1224246"/>
          </a:xfrm>
        </p:grpSpPr>
        <p:sp>
          <p:nvSpPr>
            <p:cNvPr id="12" name="Freeform 12"/>
            <p:cNvSpPr/>
            <p:nvPr/>
          </p:nvSpPr>
          <p:spPr>
            <a:xfrm>
              <a:off x="0" y="0"/>
              <a:ext cx="1771407" cy="1224246"/>
            </a:xfrm>
            <a:custGeom>
              <a:avLst/>
              <a:gdLst/>
              <a:ahLst/>
              <a:cxnLst/>
              <a:rect l="l" t="t" r="r" b="b"/>
              <a:pathLst>
                <a:path w="1771407" h="1224246">
                  <a:moveTo>
                    <a:pt x="12662" y="0"/>
                  </a:moveTo>
                  <a:lnTo>
                    <a:pt x="1758745" y="0"/>
                  </a:lnTo>
                  <a:cubicBezTo>
                    <a:pt x="1762103" y="0"/>
                    <a:pt x="1765323" y="1334"/>
                    <a:pt x="1767698" y="3709"/>
                  </a:cubicBezTo>
                  <a:cubicBezTo>
                    <a:pt x="1770073" y="6083"/>
                    <a:pt x="1771407" y="9304"/>
                    <a:pt x="1771407" y="12662"/>
                  </a:cubicBezTo>
                  <a:lnTo>
                    <a:pt x="1771407" y="1211584"/>
                  </a:lnTo>
                  <a:cubicBezTo>
                    <a:pt x="1771407" y="1214942"/>
                    <a:pt x="1770073" y="1218163"/>
                    <a:pt x="1767698" y="1220537"/>
                  </a:cubicBezTo>
                  <a:cubicBezTo>
                    <a:pt x="1765323" y="1222912"/>
                    <a:pt x="1762103" y="1224246"/>
                    <a:pt x="1758745" y="1224246"/>
                  </a:cubicBezTo>
                  <a:lnTo>
                    <a:pt x="12662" y="1224246"/>
                  </a:lnTo>
                  <a:cubicBezTo>
                    <a:pt x="5669" y="1224246"/>
                    <a:pt x="0" y="1218577"/>
                    <a:pt x="0" y="1211584"/>
                  </a:cubicBezTo>
                  <a:lnTo>
                    <a:pt x="0" y="12662"/>
                  </a:lnTo>
                  <a:cubicBezTo>
                    <a:pt x="0" y="9304"/>
                    <a:pt x="1334" y="6083"/>
                    <a:pt x="3709" y="3709"/>
                  </a:cubicBezTo>
                  <a:cubicBezTo>
                    <a:pt x="6083" y="1334"/>
                    <a:pt x="9304" y="0"/>
                    <a:pt x="12662" y="0"/>
                  </a:cubicBezTo>
                  <a:close/>
                </a:path>
              </a:pathLst>
            </a:custGeom>
            <a:solidFill>
              <a:srgbClr val="FFFFFF">
                <a:alpha val="85882"/>
              </a:srgbClr>
            </a:solidFill>
            <a:ln cap="sq">
              <a:noFill/>
              <a:prstDash val="solid"/>
              <a:miter/>
            </a:ln>
          </p:spPr>
          <p:txBody>
            <a:bodyPr/>
            <a:lstStyle/>
            <a:p>
              <a:endParaRPr lang="en-GB"/>
            </a:p>
          </p:txBody>
        </p:sp>
        <p:sp>
          <p:nvSpPr>
            <p:cNvPr id="13" name="TextBox 13"/>
            <p:cNvSpPr txBox="1"/>
            <p:nvPr/>
          </p:nvSpPr>
          <p:spPr>
            <a:xfrm>
              <a:off x="0" y="-47625"/>
              <a:ext cx="1771407" cy="127187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347237" y="5143500"/>
            <a:ext cx="9103645" cy="4648309"/>
            <a:chOff x="0" y="0"/>
            <a:chExt cx="2397668" cy="1224246"/>
          </a:xfrm>
        </p:grpSpPr>
        <p:sp>
          <p:nvSpPr>
            <p:cNvPr id="15" name="Freeform 15"/>
            <p:cNvSpPr/>
            <p:nvPr/>
          </p:nvSpPr>
          <p:spPr>
            <a:xfrm>
              <a:off x="0" y="0"/>
              <a:ext cx="2397668" cy="1224246"/>
            </a:xfrm>
            <a:custGeom>
              <a:avLst/>
              <a:gdLst/>
              <a:ahLst/>
              <a:cxnLst/>
              <a:rect l="l" t="t" r="r" b="b"/>
              <a:pathLst>
                <a:path w="2397668" h="1224246">
                  <a:moveTo>
                    <a:pt x="9355" y="0"/>
                  </a:moveTo>
                  <a:lnTo>
                    <a:pt x="2388313" y="0"/>
                  </a:lnTo>
                  <a:cubicBezTo>
                    <a:pt x="2393480" y="0"/>
                    <a:pt x="2397668" y="4188"/>
                    <a:pt x="2397668" y="9355"/>
                  </a:cubicBezTo>
                  <a:lnTo>
                    <a:pt x="2397668" y="1214891"/>
                  </a:lnTo>
                  <a:cubicBezTo>
                    <a:pt x="2397668" y="1220058"/>
                    <a:pt x="2393480" y="1224246"/>
                    <a:pt x="2388313" y="1224246"/>
                  </a:cubicBezTo>
                  <a:lnTo>
                    <a:pt x="9355" y="1224246"/>
                  </a:lnTo>
                  <a:cubicBezTo>
                    <a:pt x="4188" y="1224246"/>
                    <a:pt x="0" y="1220058"/>
                    <a:pt x="0" y="1214891"/>
                  </a:cubicBezTo>
                  <a:lnTo>
                    <a:pt x="0" y="9355"/>
                  </a:lnTo>
                  <a:cubicBezTo>
                    <a:pt x="0" y="4188"/>
                    <a:pt x="4188" y="0"/>
                    <a:pt x="9355" y="0"/>
                  </a:cubicBezTo>
                  <a:close/>
                </a:path>
              </a:pathLst>
            </a:custGeom>
            <a:solidFill>
              <a:srgbClr val="FFFFFF">
                <a:alpha val="85882"/>
              </a:srgbClr>
            </a:solidFill>
            <a:ln cap="sq">
              <a:noFill/>
              <a:prstDash val="solid"/>
              <a:miter/>
            </a:ln>
          </p:spPr>
          <p:txBody>
            <a:bodyPr/>
            <a:lstStyle/>
            <a:p>
              <a:endParaRPr lang="en-GB"/>
            </a:p>
          </p:txBody>
        </p:sp>
        <p:sp>
          <p:nvSpPr>
            <p:cNvPr id="16" name="TextBox 16"/>
            <p:cNvSpPr txBox="1"/>
            <p:nvPr/>
          </p:nvSpPr>
          <p:spPr>
            <a:xfrm>
              <a:off x="0" y="-47625"/>
              <a:ext cx="2397668" cy="1271871"/>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517153" y="5476272"/>
            <a:ext cx="6044380" cy="3981269"/>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Phép chơi chữ: </a:t>
            </a:r>
            <a:r>
              <a:rPr lang="en-US" sz="4500">
                <a:solidFill>
                  <a:srgbClr val="000000"/>
                </a:solidFill>
                <a:latin typeface="Roboto Condensed Italics"/>
              </a:rPr>
              <a:t>Hươu, nai, nghé, bò</a:t>
            </a:r>
          </a:p>
          <a:p>
            <a:pPr marL="971550" lvl="1" indent="-485775" algn="just">
              <a:lnSpc>
                <a:spcPts val="6299"/>
              </a:lnSpc>
              <a:buFont typeface="Arial"/>
              <a:buChar char="•"/>
            </a:pPr>
            <a:r>
              <a:rPr lang="en-US" sz="4500">
                <a:solidFill>
                  <a:srgbClr val="000000"/>
                </a:solidFill>
                <a:latin typeface="Roboto Condensed"/>
              </a:rPr>
              <a:t>Cách chơi chữ: sử dụng từ có cùng trường nghĩa</a:t>
            </a:r>
          </a:p>
        </p:txBody>
      </p:sp>
      <p:sp>
        <p:nvSpPr>
          <p:cNvPr id="18" name="TextBox 18"/>
          <p:cNvSpPr txBox="1"/>
          <p:nvPr/>
        </p:nvSpPr>
        <p:spPr>
          <a:xfrm>
            <a:off x="8620339" y="5657247"/>
            <a:ext cx="8340221" cy="3181206"/>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Tác dụng: Vừa giới thiệu được các địa danh của miền Nam, vừa tạo sự hài hước dí dỏm, thông minh trong việc dùng từ ngữ.</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4" b="-77733"/>
            </a:stretch>
          </a:blipFill>
        </p:spPr>
        <p:txBody>
          <a:bodyPr/>
          <a:lstStyle/>
          <a:p>
            <a:endParaRPr lang="en-GB"/>
          </a:p>
        </p:txBody>
      </p:sp>
      <p:grpSp>
        <p:nvGrpSpPr>
          <p:cNvPr id="3" name="Group 3"/>
          <p:cNvGrpSpPr/>
          <p:nvPr/>
        </p:nvGrpSpPr>
        <p:grpSpPr>
          <a:xfrm>
            <a:off x="5677148" y="1289824"/>
            <a:ext cx="11582152" cy="1329665"/>
            <a:chOff x="0" y="0"/>
            <a:chExt cx="3050443" cy="350200"/>
          </a:xfrm>
        </p:grpSpPr>
        <p:sp>
          <p:nvSpPr>
            <p:cNvPr id="4" name="Freeform 4"/>
            <p:cNvSpPr/>
            <p:nvPr/>
          </p:nvSpPr>
          <p:spPr>
            <a:xfrm>
              <a:off x="0" y="0"/>
              <a:ext cx="3050443" cy="350200"/>
            </a:xfrm>
            <a:custGeom>
              <a:avLst/>
              <a:gdLst/>
              <a:ahLst/>
              <a:cxnLst/>
              <a:rect l="l" t="t" r="r" b="b"/>
              <a:pathLst>
                <a:path w="3050443" h="350200">
                  <a:moveTo>
                    <a:pt x="7353" y="0"/>
                  </a:moveTo>
                  <a:lnTo>
                    <a:pt x="3043091" y="0"/>
                  </a:lnTo>
                  <a:cubicBezTo>
                    <a:pt x="3047151" y="0"/>
                    <a:pt x="3050443" y="3292"/>
                    <a:pt x="3050443" y="7353"/>
                  </a:cubicBezTo>
                  <a:lnTo>
                    <a:pt x="3050443" y="342847"/>
                  </a:lnTo>
                  <a:cubicBezTo>
                    <a:pt x="3050443" y="346908"/>
                    <a:pt x="3047151" y="350200"/>
                    <a:pt x="3043091" y="350200"/>
                  </a:cubicBezTo>
                  <a:lnTo>
                    <a:pt x="7353" y="350200"/>
                  </a:lnTo>
                  <a:cubicBezTo>
                    <a:pt x="3292" y="350200"/>
                    <a:pt x="0" y="346908"/>
                    <a:pt x="0" y="342847"/>
                  </a:cubicBezTo>
                  <a:lnTo>
                    <a:pt x="0" y="7353"/>
                  </a:lnTo>
                  <a:cubicBezTo>
                    <a:pt x="0" y="3292"/>
                    <a:pt x="3292" y="0"/>
                    <a:pt x="7353"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3050443" cy="3978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253336" y="3153688"/>
            <a:ext cx="14005964" cy="4967962"/>
            <a:chOff x="0" y="0"/>
            <a:chExt cx="3688814" cy="1308434"/>
          </a:xfrm>
        </p:grpSpPr>
        <p:sp>
          <p:nvSpPr>
            <p:cNvPr id="7" name="Freeform 7"/>
            <p:cNvSpPr/>
            <p:nvPr/>
          </p:nvSpPr>
          <p:spPr>
            <a:xfrm>
              <a:off x="0" y="0"/>
              <a:ext cx="3688814" cy="1308434"/>
            </a:xfrm>
            <a:custGeom>
              <a:avLst/>
              <a:gdLst/>
              <a:ahLst/>
              <a:cxnLst/>
              <a:rect l="l" t="t" r="r" b="b"/>
              <a:pathLst>
                <a:path w="3688814" h="1308434">
                  <a:moveTo>
                    <a:pt x="6080" y="0"/>
                  </a:moveTo>
                  <a:lnTo>
                    <a:pt x="3682733" y="0"/>
                  </a:lnTo>
                  <a:cubicBezTo>
                    <a:pt x="3686091" y="0"/>
                    <a:pt x="3688814" y="2722"/>
                    <a:pt x="3688814" y="6080"/>
                  </a:cubicBezTo>
                  <a:lnTo>
                    <a:pt x="3688814" y="1302354"/>
                  </a:lnTo>
                  <a:cubicBezTo>
                    <a:pt x="3688814" y="1305712"/>
                    <a:pt x="3686091" y="1308434"/>
                    <a:pt x="3682733" y="1308434"/>
                  </a:cubicBezTo>
                  <a:lnTo>
                    <a:pt x="6080" y="1308434"/>
                  </a:lnTo>
                  <a:cubicBezTo>
                    <a:pt x="2722" y="1308434"/>
                    <a:pt x="0" y="1305712"/>
                    <a:pt x="0" y="1302354"/>
                  </a:cubicBezTo>
                  <a:lnTo>
                    <a:pt x="0" y="6080"/>
                  </a:lnTo>
                  <a:cubicBezTo>
                    <a:pt x="0" y="2722"/>
                    <a:pt x="2722" y="0"/>
                    <a:pt x="6080" y="0"/>
                  </a:cubicBezTo>
                  <a:close/>
                </a:path>
              </a:pathLst>
            </a:custGeom>
            <a:solidFill>
              <a:srgbClr val="FFFFFF"/>
            </a:solidFill>
            <a:ln cap="sq">
              <a:noFill/>
              <a:prstDash val="solid"/>
              <a:miter/>
            </a:ln>
          </p:spPr>
          <p:txBody>
            <a:bodyPr/>
            <a:lstStyle/>
            <a:p>
              <a:endParaRPr lang="en-GB"/>
            </a:p>
          </p:txBody>
        </p:sp>
        <p:sp>
          <p:nvSpPr>
            <p:cNvPr id="8" name="TextBox 8"/>
            <p:cNvSpPr txBox="1"/>
            <p:nvPr/>
          </p:nvSpPr>
          <p:spPr>
            <a:xfrm>
              <a:off x="0" y="-47625"/>
              <a:ext cx="3688814" cy="135605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210708" y="316951"/>
            <a:ext cx="1675553" cy="1376582"/>
          </a:xfrm>
          <a:custGeom>
            <a:avLst/>
            <a:gdLst/>
            <a:ahLst/>
            <a:cxnLst/>
            <a:rect l="l" t="t" r="r" b="b"/>
            <a:pathLst>
              <a:path w="1675553" h="1376582">
                <a:moveTo>
                  <a:pt x="0" y="0"/>
                </a:moveTo>
                <a:lnTo>
                  <a:pt x="1675554" y="0"/>
                </a:lnTo>
                <a:lnTo>
                  <a:pt x="1675554" y="1376582"/>
                </a:lnTo>
                <a:lnTo>
                  <a:pt x="0" y="1376582"/>
                </a:lnTo>
                <a:lnTo>
                  <a:pt x="0" y="0"/>
                </a:lnTo>
                <a:close/>
              </a:path>
            </a:pathLst>
          </a:custGeom>
          <a:blipFill>
            <a:blip r:embed="rId5"/>
            <a:stretch>
              <a:fillRect/>
            </a:stretch>
          </a:blipFill>
        </p:spPr>
        <p:txBody>
          <a:bodyPr/>
          <a:lstStyle/>
          <a:p>
            <a:endParaRPr lang="en-GB"/>
          </a:p>
        </p:txBody>
      </p:sp>
      <p:sp>
        <p:nvSpPr>
          <p:cNvPr id="10" name="Freeform 10"/>
          <p:cNvSpPr/>
          <p:nvPr/>
        </p:nvSpPr>
        <p:spPr>
          <a:xfrm>
            <a:off x="14140495" y="7463629"/>
            <a:ext cx="3745766" cy="2823371"/>
          </a:xfrm>
          <a:custGeom>
            <a:avLst/>
            <a:gdLst/>
            <a:ahLst/>
            <a:cxnLst/>
            <a:rect l="l" t="t" r="r" b="b"/>
            <a:pathLst>
              <a:path w="3745766" h="2823371">
                <a:moveTo>
                  <a:pt x="0" y="0"/>
                </a:moveTo>
                <a:lnTo>
                  <a:pt x="3745767" y="0"/>
                </a:lnTo>
                <a:lnTo>
                  <a:pt x="3745767" y="2823371"/>
                </a:lnTo>
                <a:lnTo>
                  <a:pt x="0" y="2823371"/>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1028700" y="1051699"/>
            <a:ext cx="3484132" cy="1494111"/>
          </a:xfrm>
          <a:prstGeom prst="rect">
            <a:avLst/>
          </a:prstGeom>
        </p:spPr>
        <p:txBody>
          <a:bodyPr lIns="0" tIns="0" rIns="0" bIns="0" rtlCol="0" anchor="t">
            <a:spAutoFit/>
          </a:bodyPr>
          <a:lstStyle/>
          <a:p>
            <a:pPr algn="l">
              <a:lnSpc>
                <a:spcPts val="11620"/>
              </a:lnSpc>
            </a:pPr>
            <a:r>
              <a:rPr lang="en-US" sz="8300">
                <a:solidFill>
                  <a:srgbClr val="263779"/>
                </a:solidFill>
                <a:latin typeface="#9Slide07 SVNRevolution"/>
              </a:rPr>
              <a:t>Câu 2</a:t>
            </a:r>
          </a:p>
        </p:txBody>
      </p:sp>
      <p:sp>
        <p:nvSpPr>
          <p:cNvPr id="12" name="TextBox 12"/>
          <p:cNvSpPr txBox="1"/>
          <p:nvPr/>
        </p:nvSpPr>
        <p:spPr>
          <a:xfrm>
            <a:off x="6133946" y="1598283"/>
            <a:ext cx="10381576" cy="804545"/>
          </a:xfrm>
          <a:prstGeom prst="rect">
            <a:avLst/>
          </a:prstGeom>
        </p:spPr>
        <p:txBody>
          <a:bodyPr lIns="0" tIns="0" rIns="0" bIns="0" rtlCol="0" anchor="t">
            <a:spAutoFit/>
          </a:bodyPr>
          <a:lstStyle/>
          <a:p>
            <a:pPr algn="ctr">
              <a:lnSpc>
                <a:spcPts val="6580"/>
              </a:lnSpc>
            </a:pPr>
            <a:r>
              <a:rPr lang="en-US" sz="4700">
                <a:solidFill>
                  <a:srgbClr val="000000"/>
                </a:solidFill>
                <a:latin typeface="Roboto Condensed Bold"/>
              </a:rPr>
              <a:t>Đáp án:  con ốc</a:t>
            </a:r>
          </a:p>
        </p:txBody>
      </p:sp>
      <p:sp>
        <p:nvSpPr>
          <p:cNvPr id="13" name="TextBox 13"/>
          <p:cNvSpPr txBox="1"/>
          <p:nvPr/>
        </p:nvSpPr>
        <p:spPr>
          <a:xfrm>
            <a:off x="4077611" y="4806194"/>
            <a:ext cx="9714589" cy="1410643"/>
          </a:xfrm>
          <a:prstGeom prst="rect">
            <a:avLst/>
          </a:prstGeom>
        </p:spPr>
        <p:txBody>
          <a:bodyPr wrap="square" lIns="0" tIns="0" rIns="0" bIns="0" rtlCol="0" anchor="t">
            <a:spAutoFit/>
          </a:bodyPr>
          <a:lstStyle/>
          <a:p>
            <a:pPr algn="just">
              <a:lnSpc>
                <a:spcPts val="5599"/>
              </a:lnSpc>
            </a:pPr>
            <a:r>
              <a:rPr lang="en-US" sz="3999">
                <a:solidFill>
                  <a:srgbClr val="000000"/>
                </a:solidFill>
                <a:latin typeface="Six Hands Marker"/>
              </a:rPr>
              <a:t>Con gì mồm bò mà không phải là mồm bò mà lại là mồm bò?</a:t>
            </a:r>
          </a:p>
        </p:txBody>
      </p:sp>
      <p:sp>
        <p:nvSpPr>
          <p:cNvPr id="14" name="TextBox 14"/>
          <p:cNvSpPr txBox="1"/>
          <p:nvPr/>
        </p:nvSpPr>
        <p:spPr>
          <a:xfrm>
            <a:off x="5715000" y="3695700"/>
            <a:ext cx="2780109" cy="679414"/>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Roboto Condensed"/>
              </a:rPr>
              <a:t>Đây là con gì?</a:t>
            </a:r>
          </a:p>
        </p:txBody>
      </p:sp>
      <p:sp>
        <p:nvSpPr>
          <p:cNvPr id="15" name="Freeform 15"/>
          <p:cNvSpPr/>
          <p:nvPr/>
        </p:nvSpPr>
        <p:spPr>
          <a:xfrm>
            <a:off x="-286638" y="5143500"/>
            <a:ext cx="3146901" cy="5116911"/>
          </a:xfrm>
          <a:custGeom>
            <a:avLst/>
            <a:gdLst/>
            <a:ahLst/>
            <a:cxnLst/>
            <a:rect l="l" t="t" r="r" b="b"/>
            <a:pathLst>
              <a:path w="3146901" h="5116911">
                <a:moveTo>
                  <a:pt x="0" y="0"/>
                </a:moveTo>
                <a:lnTo>
                  <a:pt x="3146900" y="0"/>
                </a:lnTo>
                <a:lnTo>
                  <a:pt x="3146900" y="5116911"/>
                </a:lnTo>
                <a:lnTo>
                  <a:pt x="0" y="5116911"/>
                </a:lnTo>
                <a:lnTo>
                  <a:pt x="0" y="0"/>
                </a:lnTo>
                <a:close/>
              </a:path>
            </a:pathLst>
          </a:custGeom>
          <a:blipFill>
            <a:blip r:embed="rId7"/>
            <a:stretch>
              <a:fillRect/>
            </a:stretch>
          </a:blipFill>
        </p:spPr>
        <p:txBody>
          <a:bodyPr/>
          <a:lstStyle/>
          <a:p>
            <a:endParaRPr lang="en-GB"/>
          </a:p>
        </p:txBody>
      </p:sp>
      <p:pic>
        <p:nvPicPr>
          <p:cNvPr id="16" name="10 Seconds Countdown Timer with clock ticking sound and Finish Bell">
            <a:hlinkClick r:id="" action="ppaction://media"/>
            <a:extLst>
              <a:ext uri="{FF2B5EF4-FFF2-40B4-BE49-F238E27FC236}">
                <a16:creationId xmlns:a16="http://schemas.microsoft.com/office/drawing/2014/main" id="{9C2FB750-45A3-908E-C0BC-410F490D913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859000" y="4000500"/>
            <a:ext cx="1887502" cy="3352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9"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video>
              <p:cMediaNode vol="80000">
                <p:cTn id="17" fill="hold" display="0">
                  <p:stCondLst>
                    <p:cond delay="indefinite"/>
                  </p:stCondLst>
                </p:cTn>
                <p:tgtEl>
                  <p:spTgt spid="16"/>
                </p:tgtEl>
              </p:cMediaNode>
            </p:video>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2711131" y="544549"/>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grpSp>
        <p:nvGrpSpPr>
          <p:cNvPr id="5" name="Group 5"/>
          <p:cNvGrpSpPr/>
          <p:nvPr/>
        </p:nvGrpSpPr>
        <p:grpSpPr>
          <a:xfrm>
            <a:off x="932909" y="1570001"/>
            <a:ext cx="16750160" cy="2938849"/>
            <a:chOff x="0" y="0"/>
            <a:chExt cx="4411565" cy="774018"/>
          </a:xfrm>
        </p:grpSpPr>
        <p:sp>
          <p:nvSpPr>
            <p:cNvPr id="6" name="Freeform 6"/>
            <p:cNvSpPr/>
            <p:nvPr/>
          </p:nvSpPr>
          <p:spPr>
            <a:xfrm>
              <a:off x="0" y="0"/>
              <a:ext cx="4411565" cy="774018"/>
            </a:xfrm>
            <a:custGeom>
              <a:avLst/>
              <a:gdLst/>
              <a:ahLst/>
              <a:cxnLst/>
              <a:rect l="l" t="t" r="r" b="b"/>
              <a:pathLst>
                <a:path w="4411565" h="774018">
                  <a:moveTo>
                    <a:pt x="5084" y="0"/>
                  </a:moveTo>
                  <a:lnTo>
                    <a:pt x="4406481" y="0"/>
                  </a:lnTo>
                  <a:cubicBezTo>
                    <a:pt x="4409289" y="0"/>
                    <a:pt x="4411565" y="2276"/>
                    <a:pt x="4411565" y="5084"/>
                  </a:cubicBezTo>
                  <a:lnTo>
                    <a:pt x="4411565" y="768934"/>
                  </a:lnTo>
                  <a:cubicBezTo>
                    <a:pt x="4411565" y="771742"/>
                    <a:pt x="4409289" y="774018"/>
                    <a:pt x="4406481" y="774018"/>
                  </a:cubicBezTo>
                  <a:lnTo>
                    <a:pt x="5084" y="774018"/>
                  </a:lnTo>
                  <a:cubicBezTo>
                    <a:pt x="2276" y="774018"/>
                    <a:pt x="0" y="771742"/>
                    <a:pt x="0" y="768934"/>
                  </a:cubicBezTo>
                  <a:lnTo>
                    <a:pt x="0" y="5084"/>
                  </a:lnTo>
                  <a:cubicBezTo>
                    <a:pt x="0" y="2276"/>
                    <a:pt x="2276" y="0"/>
                    <a:pt x="5084" y="0"/>
                  </a:cubicBezTo>
                  <a:close/>
                </a:path>
              </a:pathLst>
            </a:custGeom>
            <a:solidFill>
              <a:srgbClr val="FFFFFF">
                <a:alpha val="85882"/>
              </a:srgbClr>
            </a:solidFill>
            <a:ln cap="sq">
              <a:noFill/>
              <a:prstDash val="solid"/>
              <a:miter/>
            </a:ln>
          </p:spPr>
          <p:txBody>
            <a:bodyPr/>
            <a:lstStyle/>
            <a:p>
              <a:endParaRPr lang="en-GB"/>
            </a:p>
          </p:txBody>
        </p:sp>
        <p:sp>
          <p:nvSpPr>
            <p:cNvPr id="7" name="TextBox 7"/>
            <p:cNvSpPr txBox="1"/>
            <p:nvPr/>
          </p:nvSpPr>
          <p:spPr>
            <a:xfrm>
              <a:off x="0" y="-47625"/>
              <a:ext cx="4411565" cy="82164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517153" y="1808992"/>
            <a:ext cx="15443407" cy="2381142"/>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Italics"/>
              </a:rPr>
              <a:t>Con cá đối nằm trong cối đá</a:t>
            </a:r>
          </a:p>
          <a:p>
            <a:pPr algn="ctr">
              <a:lnSpc>
                <a:spcPts val="6299"/>
              </a:lnSpc>
            </a:pPr>
            <a:r>
              <a:rPr lang="en-US" sz="4500">
                <a:solidFill>
                  <a:srgbClr val="000000"/>
                </a:solidFill>
                <a:latin typeface="Roboto Condensed Italics"/>
              </a:rPr>
              <a:t>Con mèo cái nằm trên mái kèo</a:t>
            </a:r>
          </a:p>
          <a:p>
            <a:pPr algn="ctr">
              <a:lnSpc>
                <a:spcPts val="6299"/>
              </a:lnSpc>
            </a:pPr>
            <a:r>
              <a:rPr lang="en-US" sz="4500">
                <a:solidFill>
                  <a:srgbClr val="000000"/>
                </a:solidFill>
                <a:latin typeface="Roboto Condensed Italics"/>
              </a:rPr>
              <a:t>Trách cha mẹ em nghèo, anh nỡ phụ duyên em </a:t>
            </a:r>
            <a:r>
              <a:rPr lang="en-US" sz="4500">
                <a:solidFill>
                  <a:srgbClr val="000000"/>
                </a:solidFill>
                <a:latin typeface="Roboto Condensed"/>
              </a:rPr>
              <a:t>(Ca dao)</a:t>
            </a:r>
          </a:p>
        </p:txBody>
      </p:sp>
      <p:sp>
        <p:nvSpPr>
          <p:cNvPr id="9" name="Freeform 9"/>
          <p:cNvSpPr/>
          <p:nvPr/>
        </p:nvSpPr>
        <p:spPr>
          <a:xfrm>
            <a:off x="15633120" y="6272059"/>
            <a:ext cx="2654880" cy="4014941"/>
          </a:xfrm>
          <a:custGeom>
            <a:avLst/>
            <a:gdLst/>
            <a:ahLst/>
            <a:cxnLst/>
            <a:rect l="l" t="t" r="r" b="b"/>
            <a:pathLst>
              <a:path w="2654880" h="4014941">
                <a:moveTo>
                  <a:pt x="0" y="0"/>
                </a:moveTo>
                <a:lnTo>
                  <a:pt x="2654880" y="0"/>
                </a:lnTo>
                <a:lnTo>
                  <a:pt x="2654880" y="4014941"/>
                </a:lnTo>
                <a:lnTo>
                  <a:pt x="0" y="4014941"/>
                </a:lnTo>
                <a:lnTo>
                  <a:pt x="0" y="0"/>
                </a:lnTo>
                <a:close/>
              </a:path>
            </a:pathLst>
          </a:custGeom>
          <a:blipFill>
            <a:blip r:embed="rId4"/>
            <a:stretch>
              <a:fillRect/>
            </a:stretch>
          </a:blipFill>
        </p:spPr>
        <p:txBody>
          <a:bodyPr/>
          <a:lstStyle/>
          <a:p>
            <a:endParaRPr lang="en-GB"/>
          </a:p>
        </p:txBody>
      </p:sp>
      <p:sp>
        <p:nvSpPr>
          <p:cNvPr id="10" name="Freeform 10"/>
          <p:cNvSpPr/>
          <p:nvPr/>
        </p:nvSpPr>
        <p:spPr>
          <a:xfrm flipH="1">
            <a:off x="13975019" y="8281784"/>
            <a:ext cx="1442295" cy="2347544"/>
          </a:xfrm>
          <a:custGeom>
            <a:avLst/>
            <a:gdLst/>
            <a:ahLst/>
            <a:cxnLst/>
            <a:rect l="l" t="t" r="r" b="b"/>
            <a:pathLst>
              <a:path w="1442295" h="2347544">
                <a:moveTo>
                  <a:pt x="1442295" y="0"/>
                </a:moveTo>
                <a:lnTo>
                  <a:pt x="0" y="0"/>
                </a:lnTo>
                <a:lnTo>
                  <a:pt x="0" y="2347543"/>
                </a:lnTo>
                <a:lnTo>
                  <a:pt x="1442295" y="2347543"/>
                </a:lnTo>
                <a:lnTo>
                  <a:pt x="1442295" y="0"/>
                </a:lnTo>
                <a:close/>
              </a:path>
            </a:pathLst>
          </a:custGeom>
          <a:blipFill>
            <a:blip r:embed="rId5"/>
            <a:stretch>
              <a:fillRect/>
            </a:stretch>
          </a:blipFill>
        </p:spPr>
        <p:txBody>
          <a:bodyPr/>
          <a:lstStyle/>
          <a:p>
            <a:endParaRPr lang="en-GB"/>
          </a:p>
        </p:txBody>
      </p:sp>
      <p:grpSp>
        <p:nvGrpSpPr>
          <p:cNvPr id="11" name="Group 11"/>
          <p:cNvGrpSpPr/>
          <p:nvPr/>
        </p:nvGrpSpPr>
        <p:grpSpPr>
          <a:xfrm>
            <a:off x="1176438" y="4809232"/>
            <a:ext cx="6725809" cy="4935289"/>
            <a:chOff x="0" y="0"/>
            <a:chExt cx="1771407" cy="1299829"/>
          </a:xfrm>
        </p:grpSpPr>
        <p:sp>
          <p:nvSpPr>
            <p:cNvPr id="12" name="Freeform 12"/>
            <p:cNvSpPr/>
            <p:nvPr/>
          </p:nvSpPr>
          <p:spPr>
            <a:xfrm>
              <a:off x="0" y="0"/>
              <a:ext cx="1771407" cy="1299829"/>
            </a:xfrm>
            <a:custGeom>
              <a:avLst/>
              <a:gdLst/>
              <a:ahLst/>
              <a:cxnLst/>
              <a:rect l="l" t="t" r="r" b="b"/>
              <a:pathLst>
                <a:path w="1771407" h="1299829">
                  <a:moveTo>
                    <a:pt x="12662" y="0"/>
                  </a:moveTo>
                  <a:lnTo>
                    <a:pt x="1758745" y="0"/>
                  </a:lnTo>
                  <a:cubicBezTo>
                    <a:pt x="1762103" y="0"/>
                    <a:pt x="1765323" y="1334"/>
                    <a:pt x="1767698" y="3709"/>
                  </a:cubicBezTo>
                  <a:cubicBezTo>
                    <a:pt x="1770073" y="6083"/>
                    <a:pt x="1771407" y="9304"/>
                    <a:pt x="1771407" y="12662"/>
                  </a:cubicBezTo>
                  <a:lnTo>
                    <a:pt x="1771407" y="1287167"/>
                  </a:lnTo>
                  <a:cubicBezTo>
                    <a:pt x="1771407" y="1290526"/>
                    <a:pt x="1770073" y="1293746"/>
                    <a:pt x="1767698" y="1296121"/>
                  </a:cubicBezTo>
                  <a:cubicBezTo>
                    <a:pt x="1765323" y="1298495"/>
                    <a:pt x="1762103" y="1299829"/>
                    <a:pt x="1758745" y="1299829"/>
                  </a:cubicBezTo>
                  <a:lnTo>
                    <a:pt x="12662" y="1299829"/>
                  </a:lnTo>
                  <a:cubicBezTo>
                    <a:pt x="9304" y="1299829"/>
                    <a:pt x="6083" y="1298495"/>
                    <a:pt x="3709" y="1296121"/>
                  </a:cubicBezTo>
                  <a:cubicBezTo>
                    <a:pt x="1334" y="1293746"/>
                    <a:pt x="0" y="1290526"/>
                    <a:pt x="0" y="1287167"/>
                  </a:cubicBezTo>
                  <a:lnTo>
                    <a:pt x="0" y="12662"/>
                  </a:lnTo>
                  <a:cubicBezTo>
                    <a:pt x="0" y="9304"/>
                    <a:pt x="1334" y="6083"/>
                    <a:pt x="3709" y="3709"/>
                  </a:cubicBezTo>
                  <a:cubicBezTo>
                    <a:pt x="6083" y="1334"/>
                    <a:pt x="9304" y="0"/>
                    <a:pt x="12662" y="0"/>
                  </a:cubicBezTo>
                  <a:close/>
                </a:path>
              </a:pathLst>
            </a:custGeom>
            <a:solidFill>
              <a:srgbClr val="FFFFFF">
                <a:alpha val="85882"/>
              </a:srgbClr>
            </a:solidFill>
            <a:ln cap="sq">
              <a:noFill/>
              <a:prstDash val="solid"/>
              <a:miter/>
            </a:ln>
          </p:spPr>
          <p:txBody>
            <a:bodyPr/>
            <a:lstStyle/>
            <a:p>
              <a:endParaRPr lang="en-GB"/>
            </a:p>
          </p:txBody>
        </p:sp>
        <p:sp>
          <p:nvSpPr>
            <p:cNvPr id="13" name="TextBox 13"/>
            <p:cNvSpPr txBox="1"/>
            <p:nvPr/>
          </p:nvSpPr>
          <p:spPr>
            <a:xfrm>
              <a:off x="0" y="-47625"/>
              <a:ext cx="1771407" cy="134745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251446" y="4809232"/>
            <a:ext cx="9431623" cy="5222269"/>
            <a:chOff x="0" y="0"/>
            <a:chExt cx="2484049" cy="1375413"/>
          </a:xfrm>
        </p:grpSpPr>
        <p:sp>
          <p:nvSpPr>
            <p:cNvPr id="15" name="Freeform 15"/>
            <p:cNvSpPr/>
            <p:nvPr/>
          </p:nvSpPr>
          <p:spPr>
            <a:xfrm>
              <a:off x="0" y="0"/>
              <a:ext cx="2484049" cy="1375413"/>
            </a:xfrm>
            <a:custGeom>
              <a:avLst/>
              <a:gdLst/>
              <a:ahLst/>
              <a:cxnLst/>
              <a:rect l="l" t="t" r="r" b="b"/>
              <a:pathLst>
                <a:path w="2484049" h="1375413">
                  <a:moveTo>
                    <a:pt x="9029" y="0"/>
                  </a:moveTo>
                  <a:lnTo>
                    <a:pt x="2475019" y="0"/>
                  </a:lnTo>
                  <a:cubicBezTo>
                    <a:pt x="2480006" y="0"/>
                    <a:pt x="2484049" y="4043"/>
                    <a:pt x="2484049" y="9029"/>
                  </a:cubicBezTo>
                  <a:lnTo>
                    <a:pt x="2484049" y="1366383"/>
                  </a:lnTo>
                  <a:cubicBezTo>
                    <a:pt x="2484049" y="1371370"/>
                    <a:pt x="2480006" y="1375413"/>
                    <a:pt x="2475019" y="1375413"/>
                  </a:cubicBezTo>
                  <a:lnTo>
                    <a:pt x="9029" y="1375413"/>
                  </a:lnTo>
                  <a:cubicBezTo>
                    <a:pt x="4043" y="1375413"/>
                    <a:pt x="0" y="1371370"/>
                    <a:pt x="0" y="1366383"/>
                  </a:cubicBezTo>
                  <a:lnTo>
                    <a:pt x="0" y="9029"/>
                  </a:lnTo>
                  <a:cubicBezTo>
                    <a:pt x="0" y="4043"/>
                    <a:pt x="4043" y="0"/>
                    <a:pt x="9029" y="0"/>
                  </a:cubicBezTo>
                  <a:close/>
                </a:path>
              </a:pathLst>
            </a:custGeom>
            <a:solidFill>
              <a:srgbClr val="FFFFFF">
                <a:alpha val="85882"/>
              </a:srgbClr>
            </a:solidFill>
            <a:ln cap="sq">
              <a:noFill/>
              <a:prstDash val="solid"/>
              <a:miter/>
            </a:ln>
          </p:spPr>
          <p:txBody>
            <a:bodyPr/>
            <a:lstStyle/>
            <a:p>
              <a:endParaRPr lang="en-GB"/>
            </a:p>
          </p:txBody>
        </p:sp>
        <p:sp>
          <p:nvSpPr>
            <p:cNvPr id="16" name="TextBox 16"/>
            <p:cNvSpPr txBox="1"/>
            <p:nvPr/>
          </p:nvSpPr>
          <p:spPr>
            <a:xfrm>
              <a:off x="0" y="-47625"/>
              <a:ext cx="2484049" cy="1423038"/>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517153" y="5495158"/>
            <a:ext cx="6044380" cy="3181206"/>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Phép chơi chữ: </a:t>
            </a:r>
            <a:r>
              <a:rPr lang="en-US" sz="4500">
                <a:solidFill>
                  <a:srgbClr val="000000"/>
                </a:solidFill>
                <a:latin typeface="Roboto Condensed Italics"/>
              </a:rPr>
              <a:t>Cá đối – cối đá; Mèo cái – mái kèo</a:t>
            </a:r>
          </a:p>
          <a:p>
            <a:pPr marL="971550" lvl="1" indent="-485775" algn="just">
              <a:lnSpc>
                <a:spcPts val="6299"/>
              </a:lnSpc>
              <a:buFont typeface="Arial"/>
              <a:buChar char="•"/>
            </a:pPr>
            <a:r>
              <a:rPr lang="en-US" sz="4500">
                <a:solidFill>
                  <a:srgbClr val="000000"/>
                </a:solidFill>
                <a:latin typeface="Roboto Condensed"/>
              </a:rPr>
              <a:t>Cách chơi chữ: nói lái</a:t>
            </a:r>
          </a:p>
        </p:txBody>
      </p:sp>
      <p:sp>
        <p:nvSpPr>
          <p:cNvPr id="18" name="TextBox 18"/>
          <p:cNvSpPr txBox="1"/>
          <p:nvPr/>
        </p:nvSpPr>
        <p:spPr>
          <a:xfrm>
            <a:off x="8620339" y="5100578"/>
            <a:ext cx="8638961" cy="5581397"/>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Tác dụng: </a:t>
            </a:r>
          </a:p>
          <a:p>
            <a:pPr algn="just">
              <a:lnSpc>
                <a:spcPts val="6299"/>
              </a:lnSpc>
            </a:pPr>
            <a:r>
              <a:rPr lang="en-US" sz="4500">
                <a:solidFill>
                  <a:srgbClr val="000000"/>
                </a:solidFill>
                <a:latin typeface="Roboto Condensed"/>
              </a:rPr>
              <a:t>+Nói lái tạo cảm giác trái ngang, khó thành sự thật.</a:t>
            </a:r>
          </a:p>
          <a:p>
            <a:pPr algn="just">
              <a:lnSpc>
                <a:spcPts val="6299"/>
              </a:lnSpc>
            </a:pPr>
            <a:r>
              <a:rPr lang="en-US" sz="4500">
                <a:solidFill>
                  <a:srgbClr val="000000"/>
                </a:solidFill>
                <a:latin typeface="Roboto Condensed"/>
              </a:rPr>
              <a:t>+ Tạo liên tưởng sâu xa về hoàn cảnh sống khác biệt khó nên duyên của đôi trai gái.</a:t>
            </a:r>
          </a:p>
          <a:p>
            <a:pPr algn="just">
              <a:lnSpc>
                <a:spcPts val="6299"/>
              </a:lnSpc>
            </a:pPr>
            <a:endParaRPr lang="en-US" sz="4500">
              <a:solidFill>
                <a:srgbClr val="000000"/>
              </a:solidFill>
              <a:latin typeface="Roboto Conden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2926938" y="740903"/>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5" name="Freeform 5"/>
          <p:cNvSpPr/>
          <p:nvPr/>
        </p:nvSpPr>
        <p:spPr>
          <a:xfrm>
            <a:off x="15633120" y="6272059"/>
            <a:ext cx="2654880" cy="4014941"/>
          </a:xfrm>
          <a:custGeom>
            <a:avLst/>
            <a:gdLst/>
            <a:ahLst/>
            <a:cxnLst/>
            <a:rect l="l" t="t" r="r" b="b"/>
            <a:pathLst>
              <a:path w="2654880" h="4014941">
                <a:moveTo>
                  <a:pt x="0" y="0"/>
                </a:moveTo>
                <a:lnTo>
                  <a:pt x="2654880" y="0"/>
                </a:lnTo>
                <a:lnTo>
                  <a:pt x="2654880" y="4014941"/>
                </a:lnTo>
                <a:lnTo>
                  <a:pt x="0" y="4014941"/>
                </a:lnTo>
                <a:lnTo>
                  <a:pt x="0" y="0"/>
                </a:lnTo>
                <a:close/>
              </a:path>
            </a:pathLst>
          </a:custGeom>
          <a:blipFill>
            <a:blip r:embed="rId4"/>
            <a:stretch>
              <a:fillRect/>
            </a:stretch>
          </a:blipFill>
        </p:spPr>
        <p:txBody>
          <a:bodyPr/>
          <a:lstStyle/>
          <a:p>
            <a:endParaRPr lang="en-GB"/>
          </a:p>
        </p:txBody>
      </p:sp>
      <p:sp>
        <p:nvSpPr>
          <p:cNvPr id="6" name="Freeform 6"/>
          <p:cNvSpPr/>
          <p:nvPr/>
        </p:nvSpPr>
        <p:spPr>
          <a:xfrm flipH="1">
            <a:off x="13975019" y="8281784"/>
            <a:ext cx="1442295" cy="2347544"/>
          </a:xfrm>
          <a:custGeom>
            <a:avLst/>
            <a:gdLst/>
            <a:ahLst/>
            <a:cxnLst/>
            <a:rect l="l" t="t" r="r" b="b"/>
            <a:pathLst>
              <a:path w="1442295" h="2347544">
                <a:moveTo>
                  <a:pt x="1442295" y="0"/>
                </a:moveTo>
                <a:lnTo>
                  <a:pt x="0" y="0"/>
                </a:lnTo>
                <a:lnTo>
                  <a:pt x="0" y="2347543"/>
                </a:lnTo>
                <a:lnTo>
                  <a:pt x="1442295" y="2347543"/>
                </a:lnTo>
                <a:lnTo>
                  <a:pt x="1442295" y="0"/>
                </a:lnTo>
                <a:close/>
              </a:path>
            </a:pathLst>
          </a:custGeom>
          <a:blipFill>
            <a:blip r:embed="rId5"/>
            <a:stretch>
              <a:fillRect/>
            </a:stretch>
          </a:blipFill>
        </p:spPr>
        <p:txBody>
          <a:bodyPr/>
          <a:lstStyle/>
          <a:p>
            <a:endParaRPr lang="en-GB"/>
          </a:p>
        </p:txBody>
      </p:sp>
      <p:grpSp>
        <p:nvGrpSpPr>
          <p:cNvPr id="7" name="Group 7"/>
          <p:cNvGrpSpPr/>
          <p:nvPr/>
        </p:nvGrpSpPr>
        <p:grpSpPr>
          <a:xfrm>
            <a:off x="725469" y="2156714"/>
            <a:ext cx="11040209" cy="4115346"/>
            <a:chOff x="0" y="0"/>
            <a:chExt cx="2907709" cy="1083877"/>
          </a:xfrm>
        </p:grpSpPr>
        <p:sp>
          <p:nvSpPr>
            <p:cNvPr id="8" name="Freeform 8"/>
            <p:cNvSpPr/>
            <p:nvPr/>
          </p:nvSpPr>
          <p:spPr>
            <a:xfrm>
              <a:off x="0" y="0"/>
              <a:ext cx="2907710" cy="1083877"/>
            </a:xfrm>
            <a:custGeom>
              <a:avLst/>
              <a:gdLst/>
              <a:ahLst/>
              <a:cxnLst/>
              <a:rect l="l" t="t" r="r" b="b"/>
              <a:pathLst>
                <a:path w="2907710" h="1083877">
                  <a:moveTo>
                    <a:pt x="7714" y="0"/>
                  </a:moveTo>
                  <a:lnTo>
                    <a:pt x="2899996" y="0"/>
                  </a:lnTo>
                  <a:cubicBezTo>
                    <a:pt x="2904256" y="0"/>
                    <a:pt x="2907710" y="3454"/>
                    <a:pt x="2907710" y="7714"/>
                  </a:cubicBezTo>
                  <a:lnTo>
                    <a:pt x="2907710" y="1076163"/>
                  </a:lnTo>
                  <a:cubicBezTo>
                    <a:pt x="2907710" y="1078209"/>
                    <a:pt x="2906897" y="1080171"/>
                    <a:pt x="2905450" y="1081618"/>
                  </a:cubicBezTo>
                  <a:cubicBezTo>
                    <a:pt x="2904004" y="1083064"/>
                    <a:pt x="2902042" y="1083877"/>
                    <a:pt x="2899996" y="1083877"/>
                  </a:cubicBezTo>
                  <a:lnTo>
                    <a:pt x="7714" y="1083877"/>
                  </a:lnTo>
                  <a:cubicBezTo>
                    <a:pt x="3454" y="1083877"/>
                    <a:pt x="0" y="1080423"/>
                    <a:pt x="0" y="1076163"/>
                  </a:cubicBezTo>
                  <a:lnTo>
                    <a:pt x="0" y="7714"/>
                  </a:lnTo>
                  <a:cubicBezTo>
                    <a:pt x="0" y="3454"/>
                    <a:pt x="3454" y="0"/>
                    <a:pt x="7714"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2907709" cy="113150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517153" y="6947501"/>
            <a:ext cx="16165916" cy="2508055"/>
            <a:chOff x="0" y="0"/>
            <a:chExt cx="4257690" cy="660558"/>
          </a:xfrm>
        </p:grpSpPr>
        <p:sp>
          <p:nvSpPr>
            <p:cNvPr id="11" name="Freeform 11"/>
            <p:cNvSpPr/>
            <p:nvPr/>
          </p:nvSpPr>
          <p:spPr>
            <a:xfrm>
              <a:off x="0" y="0"/>
              <a:ext cx="4257690" cy="660558"/>
            </a:xfrm>
            <a:custGeom>
              <a:avLst/>
              <a:gdLst/>
              <a:ahLst/>
              <a:cxnLst/>
              <a:rect l="l" t="t" r="r" b="b"/>
              <a:pathLst>
                <a:path w="4257690" h="660558">
                  <a:moveTo>
                    <a:pt x="5268" y="0"/>
                  </a:moveTo>
                  <a:lnTo>
                    <a:pt x="4252422" y="0"/>
                  </a:lnTo>
                  <a:cubicBezTo>
                    <a:pt x="4255331" y="0"/>
                    <a:pt x="4257690" y="2359"/>
                    <a:pt x="4257690" y="5268"/>
                  </a:cubicBezTo>
                  <a:lnTo>
                    <a:pt x="4257690" y="655290"/>
                  </a:lnTo>
                  <a:cubicBezTo>
                    <a:pt x="4257690" y="658199"/>
                    <a:pt x="4255331" y="660558"/>
                    <a:pt x="4252422" y="660558"/>
                  </a:cubicBezTo>
                  <a:lnTo>
                    <a:pt x="5268" y="660558"/>
                  </a:lnTo>
                  <a:cubicBezTo>
                    <a:pt x="2359" y="660558"/>
                    <a:pt x="0" y="658199"/>
                    <a:pt x="0" y="655290"/>
                  </a:cubicBezTo>
                  <a:lnTo>
                    <a:pt x="0" y="5268"/>
                  </a:lnTo>
                  <a:cubicBezTo>
                    <a:pt x="0" y="2359"/>
                    <a:pt x="2359" y="0"/>
                    <a:pt x="5268" y="0"/>
                  </a:cubicBezTo>
                  <a:close/>
                </a:path>
              </a:pathLst>
            </a:custGeom>
            <a:solidFill>
              <a:srgbClr val="FFFFFF">
                <a:alpha val="85882"/>
              </a:srgbClr>
            </a:solidFill>
            <a:ln cap="sq">
              <a:noFill/>
              <a:prstDash val="solid"/>
              <a:miter/>
            </a:ln>
          </p:spPr>
          <p:txBody>
            <a:bodyPr/>
            <a:lstStyle/>
            <a:p>
              <a:endParaRPr lang="en-GB"/>
            </a:p>
          </p:txBody>
        </p:sp>
        <p:sp>
          <p:nvSpPr>
            <p:cNvPr id="12" name="TextBox 12"/>
            <p:cNvSpPr txBox="1"/>
            <p:nvPr/>
          </p:nvSpPr>
          <p:spPr>
            <a:xfrm>
              <a:off x="0" y="-47625"/>
              <a:ext cx="4257690" cy="70818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44413" y="2699150"/>
            <a:ext cx="10621265" cy="3181206"/>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Italics"/>
              </a:rPr>
              <a:t>Một trăm thứ dầu, dầu xoa không ai thắp;</a:t>
            </a:r>
          </a:p>
          <a:p>
            <a:pPr algn="just">
              <a:lnSpc>
                <a:spcPts val="6299"/>
              </a:lnSpc>
            </a:pPr>
            <a:r>
              <a:rPr lang="en-US" sz="4500">
                <a:solidFill>
                  <a:srgbClr val="000000"/>
                </a:solidFill>
                <a:latin typeface="Roboto Condensed Italics"/>
              </a:rPr>
              <a:t>Một trăm thứ bắp, bắp chuối không ai rang;</a:t>
            </a:r>
          </a:p>
          <a:p>
            <a:pPr algn="just">
              <a:lnSpc>
                <a:spcPts val="6299"/>
              </a:lnSpc>
            </a:pPr>
            <a:r>
              <a:rPr lang="en-US" sz="4500">
                <a:solidFill>
                  <a:srgbClr val="000000"/>
                </a:solidFill>
                <a:latin typeface="Roboto Condensed Italics"/>
              </a:rPr>
              <a:t>Một trăm thứ than, than thân không ai quạt;</a:t>
            </a:r>
          </a:p>
          <a:p>
            <a:pPr algn="just">
              <a:lnSpc>
                <a:spcPts val="6299"/>
              </a:lnSpc>
            </a:pPr>
            <a:r>
              <a:rPr lang="en-US" sz="4500">
                <a:solidFill>
                  <a:srgbClr val="000000"/>
                </a:solidFill>
                <a:latin typeface="Roboto Condensed Italics"/>
              </a:rPr>
              <a:t>Một trăm thứ bạc, bạc tình bán chẳng ai mua.</a:t>
            </a:r>
          </a:p>
        </p:txBody>
      </p:sp>
      <p:sp>
        <p:nvSpPr>
          <p:cNvPr id="14" name="TextBox 14"/>
          <p:cNvSpPr txBox="1"/>
          <p:nvPr/>
        </p:nvSpPr>
        <p:spPr>
          <a:xfrm>
            <a:off x="1889892" y="7395176"/>
            <a:ext cx="15369408" cy="1581078"/>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Tác dụng: Tạo liên tưởng thú vị về sự trái ngược, không tồn tại trong đời sống.</a:t>
            </a:r>
          </a:p>
        </p:txBody>
      </p:sp>
      <p:grpSp>
        <p:nvGrpSpPr>
          <p:cNvPr id="15" name="Group 15"/>
          <p:cNvGrpSpPr/>
          <p:nvPr/>
        </p:nvGrpSpPr>
        <p:grpSpPr>
          <a:xfrm>
            <a:off x="12218475" y="2156714"/>
            <a:ext cx="5464594" cy="4238337"/>
            <a:chOff x="0" y="0"/>
            <a:chExt cx="1439235" cy="1116270"/>
          </a:xfrm>
        </p:grpSpPr>
        <p:sp>
          <p:nvSpPr>
            <p:cNvPr id="16" name="Freeform 16"/>
            <p:cNvSpPr/>
            <p:nvPr/>
          </p:nvSpPr>
          <p:spPr>
            <a:xfrm>
              <a:off x="0" y="0"/>
              <a:ext cx="1439235" cy="1116270"/>
            </a:xfrm>
            <a:custGeom>
              <a:avLst/>
              <a:gdLst/>
              <a:ahLst/>
              <a:cxnLst/>
              <a:rect l="l" t="t" r="r" b="b"/>
              <a:pathLst>
                <a:path w="1439235" h="1116270">
                  <a:moveTo>
                    <a:pt x="15584" y="0"/>
                  </a:moveTo>
                  <a:lnTo>
                    <a:pt x="1423651" y="0"/>
                  </a:lnTo>
                  <a:cubicBezTo>
                    <a:pt x="1432257" y="0"/>
                    <a:pt x="1439235" y="6977"/>
                    <a:pt x="1439235" y="15584"/>
                  </a:cubicBezTo>
                  <a:lnTo>
                    <a:pt x="1439235" y="1100686"/>
                  </a:lnTo>
                  <a:cubicBezTo>
                    <a:pt x="1439235" y="1104819"/>
                    <a:pt x="1437593" y="1108783"/>
                    <a:pt x="1434670" y="1111705"/>
                  </a:cubicBezTo>
                  <a:cubicBezTo>
                    <a:pt x="1431748" y="1114628"/>
                    <a:pt x="1427784" y="1116270"/>
                    <a:pt x="1423651" y="1116270"/>
                  </a:cubicBezTo>
                  <a:lnTo>
                    <a:pt x="15584" y="1116270"/>
                  </a:lnTo>
                  <a:cubicBezTo>
                    <a:pt x="11451" y="1116270"/>
                    <a:pt x="7487" y="1114628"/>
                    <a:pt x="4564" y="1111705"/>
                  </a:cubicBezTo>
                  <a:cubicBezTo>
                    <a:pt x="1642" y="1108783"/>
                    <a:pt x="0" y="1104819"/>
                    <a:pt x="0" y="1100686"/>
                  </a:cubicBezTo>
                  <a:lnTo>
                    <a:pt x="0" y="15584"/>
                  </a:lnTo>
                  <a:cubicBezTo>
                    <a:pt x="0" y="11451"/>
                    <a:pt x="1642" y="7487"/>
                    <a:pt x="4564" y="4564"/>
                  </a:cubicBezTo>
                  <a:cubicBezTo>
                    <a:pt x="7487" y="1642"/>
                    <a:pt x="11451" y="0"/>
                    <a:pt x="15584" y="0"/>
                  </a:cubicBezTo>
                  <a:close/>
                </a:path>
              </a:pathLst>
            </a:custGeom>
            <a:solidFill>
              <a:srgbClr val="FFFFFF">
                <a:alpha val="85882"/>
              </a:srgbClr>
            </a:solidFill>
            <a:ln cap="sq">
              <a:noFill/>
              <a:prstDash val="solid"/>
              <a:miter/>
            </a:ln>
          </p:spPr>
          <p:txBody>
            <a:bodyPr/>
            <a:lstStyle/>
            <a:p>
              <a:endParaRPr lang="en-GB"/>
            </a:p>
          </p:txBody>
        </p:sp>
        <p:sp>
          <p:nvSpPr>
            <p:cNvPr id="17" name="TextBox 17"/>
            <p:cNvSpPr txBox="1"/>
            <p:nvPr/>
          </p:nvSpPr>
          <p:spPr>
            <a:xfrm>
              <a:off x="0" y="-47625"/>
              <a:ext cx="1439235" cy="116389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2218475" y="2601872"/>
            <a:ext cx="5059508" cy="3181206"/>
          </a:xfrm>
          <a:prstGeom prst="rect">
            <a:avLst/>
          </a:prstGeom>
        </p:spPr>
        <p:txBody>
          <a:bodyPr lIns="0" tIns="0" rIns="0" bIns="0" rtlCol="0" anchor="t">
            <a:spAutoFit/>
          </a:bodyPr>
          <a:lstStyle/>
          <a:p>
            <a:pPr marL="971550" lvl="1" indent="-485775" algn="l">
              <a:lnSpc>
                <a:spcPts val="6299"/>
              </a:lnSpc>
              <a:buFont typeface="Arial"/>
              <a:buChar char="•"/>
            </a:pPr>
            <a:r>
              <a:rPr lang="en-US" sz="4500">
                <a:solidFill>
                  <a:srgbClr val="000000"/>
                </a:solidFill>
                <a:latin typeface="Roboto Condensed"/>
              </a:rPr>
              <a:t>Chơi chữ:</a:t>
            </a:r>
          </a:p>
          <a:p>
            <a:pPr algn="ctr">
              <a:lnSpc>
                <a:spcPts val="6299"/>
              </a:lnSpc>
            </a:pPr>
            <a:r>
              <a:rPr lang="en-US" sz="4500">
                <a:solidFill>
                  <a:srgbClr val="000000"/>
                </a:solidFill>
                <a:latin typeface="Roboto Condensed Italics"/>
              </a:rPr>
              <a:t>Một trăm - Không</a:t>
            </a:r>
          </a:p>
          <a:p>
            <a:pPr marL="971550" lvl="1" indent="-485775" algn="l">
              <a:lnSpc>
                <a:spcPts val="6299"/>
              </a:lnSpc>
              <a:buFont typeface="Arial"/>
              <a:buChar char="•"/>
            </a:pPr>
            <a:r>
              <a:rPr lang="en-US" sz="4500">
                <a:solidFill>
                  <a:srgbClr val="000000"/>
                </a:solidFill>
                <a:latin typeface="Roboto Condensed"/>
              </a:rPr>
              <a:t>Cách chơi chữ: dùng từ trái nghĩa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486510" y="7365824"/>
            <a:ext cx="4752805" cy="3784951"/>
          </a:xfrm>
          <a:custGeom>
            <a:avLst/>
            <a:gdLst/>
            <a:ahLst/>
            <a:cxnLst/>
            <a:rect l="l" t="t" r="r" b="b"/>
            <a:pathLst>
              <a:path w="4752805" h="3784951">
                <a:moveTo>
                  <a:pt x="0" y="0"/>
                </a:moveTo>
                <a:lnTo>
                  <a:pt x="4752805" y="0"/>
                </a:lnTo>
                <a:lnTo>
                  <a:pt x="4752805" y="3784952"/>
                </a:lnTo>
                <a:lnTo>
                  <a:pt x="0" y="3784952"/>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144413" y="2204651"/>
            <a:ext cx="16422183" cy="5161173"/>
            <a:chOff x="0" y="0"/>
            <a:chExt cx="4325184" cy="1359321"/>
          </a:xfrm>
        </p:grpSpPr>
        <p:sp>
          <p:nvSpPr>
            <p:cNvPr id="8" name="Freeform 8"/>
            <p:cNvSpPr/>
            <p:nvPr/>
          </p:nvSpPr>
          <p:spPr>
            <a:xfrm>
              <a:off x="0" y="0"/>
              <a:ext cx="4325184" cy="1359321"/>
            </a:xfrm>
            <a:custGeom>
              <a:avLst/>
              <a:gdLst/>
              <a:ahLst/>
              <a:cxnLst/>
              <a:rect l="l" t="t" r="r" b="b"/>
              <a:pathLst>
                <a:path w="4325184" h="1359321">
                  <a:moveTo>
                    <a:pt x="5186" y="0"/>
                  </a:moveTo>
                  <a:lnTo>
                    <a:pt x="4319998" y="0"/>
                  </a:lnTo>
                  <a:cubicBezTo>
                    <a:pt x="4321374" y="0"/>
                    <a:pt x="4322693" y="546"/>
                    <a:pt x="4323665" y="1519"/>
                  </a:cubicBezTo>
                  <a:cubicBezTo>
                    <a:pt x="4324638" y="2491"/>
                    <a:pt x="4325184" y="3810"/>
                    <a:pt x="4325184" y="5186"/>
                  </a:cubicBezTo>
                  <a:lnTo>
                    <a:pt x="4325184" y="1354136"/>
                  </a:lnTo>
                  <a:cubicBezTo>
                    <a:pt x="4325184" y="1355511"/>
                    <a:pt x="4324638" y="1356830"/>
                    <a:pt x="4323665" y="1357802"/>
                  </a:cubicBezTo>
                  <a:cubicBezTo>
                    <a:pt x="4322693" y="1358775"/>
                    <a:pt x="4321374" y="1359321"/>
                    <a:pt x="4319998" y="1359321"/>
                  </a:cubicBezTo>
                  <a:lnTo>
                    <a:pt x="5186" y="1359321"/>
                  </a:lnTo>
                  <a:cubicBezTo>
                    <a:pt x="2322" y="1359321"/>
                    <a:pt x="0" y="1357000"/>
                    <a:pt x="0" y="1354136"/>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4325184" cy="1406946"/>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889892" y="3890918"/>
            <a:ext cx="14899769" cy="3181206"/>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Sưu tầm trong văn học hoặc trong sinh hoạt hàng ngày có trường hợp sử dụng biện pháp tu từ chơi chữ.</a:t>
            </a:r>
          </a:p>
          <a:p>
            <a:pPr marL="971550" lvl="1" indent="-485775" algn="just">
              <a:lnSpc>
                <a:spcPts val="6299"/>
              </a:lnSpc>
              <a:buFont typeface="Arial"/>
              <a:buChar char="•"/>
            </a:pPr>
            <a:r>
              <a:rPr lang="en-US" sz="4500">
                <a:solidFill>
                  <a:srgbClr val="000000"/>
                </a:solidFill>
                <a:latin typeface="Roboto Condensed"/>
              </a:rPr>
              <a:t>Nêu tác dụng biểu đạt của chơi chữ trong trường hợp đó.</a:t>
            </a:r>
          </a:p>
          <a:p>
            <a:pPr algn="just">
              <a:lnSpc>
                <a:spcPts val="6299"/>
              </a:lnSpc>
            </a:pPr>
            <a:endParaRPr lang="en-US" sz="4500">
              <a:solidFill>
                <a:srgbClr val="000000"/>
              </a:solidFill>
              <a:latin typeface="Roboto Condensed"/>
            </a:endParaRPr>
          </a:p>
        </p:txBody>
      </p:sp>
      <p:sp>
        <p:nvSpPr>
          <p:cNvPr id="11" name="TextBox 11"/>
          <p:cNvSpPr txBox="1"/>
          <p:nvPr/>
        </p:nvSpPr>
        <p:spPr>
          <a:xfrm>
            <a:off x="4266295" y="2135196"/>
            <a:ext cx="9182182" cy="1717621"/>
          </a:xfrm>
          <a:prstGeom prst="rect">
            <a:avLst/>
          </a:prstGeom>
        </p:spPr>
        <p:txBody>
          <a:bodyPr lIns="0" tIns="0" rIns="0" bIns="0" rtlCol="0" anchor="t">
            <a:spAutoFit/>
          </a:bodyPr>
          <a:lstStyle/>
          <a:p>
            <a:pPr algn="ctr">
              <a:lnSpc>
                <a:spcPts val="13999"/>
              </a:lnSpc>
              <a:spcBef>
                <a:spcPct val="0"/>
              </a:spcBef>
            </a:pPr>
            <a:r>
              <a:rPr lang="en-US" sz="9999">
                <a:solidFill>
                  <a:srgbClr val="263779"/>
                </a:solidFill>
                <a:latin typeface="#9Slide06 Thillends Small"/>
              </a:rPr>
              <a:t>Chặng 3</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486510" y="7365824"/>
            <a:ext cx="4752805" cy="3784951"/>
          </a:xfrm>
          <a:custGeom>
            <a:avLst/>
            <a:gdLst/>
            <a:ahLst/>
            <a:cxnLst/>
            <a:rect l="l" t="t" r="r" b="b"/>
            <a:pathLst>
              <a:path w="4752805" h="3784951">
                <a:moveTo>
                  <a:pt x="0" y="0"/>
                </a:moveTo>
                <a:lnTo>
                  <a:pt x="4752805" y="0"/>
                </a:lnTo>
                <a:lnTo>
                  <a:pt x="4752805" y="3784952"/>
                </a:lnTo>
                <a:lnTo>
                  <a:pt x="0" y="3784952"/>
                </a:lnTo>
                <a:lnTo>
                  <a:pt x="0" y="0"/>
                </a:lnTo>
                <a:close/>
              </a:path>
            </a:pathLst>
          </a:custGeom>
          <a:blipFill>
            <a:blip r:embed="rId4"/>
            <a:stretch>
              <a:fillRect/>
            </a:stretch>
          </a:blipFill>
        </p:spPr>
        <p:txBody>
          <a:bodyPr/>
          <a:lstStyle/>
          <a:p>
            <a:endParaRPr lang="en-GB"/>
          </a:p>
        </p:txBody>
      </p:sp>
      <p:sp>
        <p:nvSpPr>
          <p:cNvPr id="5" name="Freeform 5"/>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6" name="Group 6"/>
          <p:cNvGrpSpPr/>
          <p:nvPr/>
        </p:nvGrpSpPr>
        <p:grpSpPr>
          <a:xfrm>
            <a:off x="1071852" y="1671688"/>
            <a:ext cx="16114887" cy="1781517"/>
            <a:chOff x="0" y="0"/>
            <a:chExt cx="4244250" cy="469206"/>
          </a:xfrm>
        </p:grpSpPr>
        <p:sp>
          <p:nvSpPr>
            <p:cNvPr id="7" name="Freeform 7"/>
            <p:cNvSpPr/>
            <p:nvPr/>
          </p:nvSpPr>
          <p:spPr>
            <a:xfrm>
              <a:off x="0" y="0"/>
              <a:ext cx="4244250" cy="469206"/>
            </a:xfrm>
            <a:custGeom>
              <a:avLst/>
              <a:gdLst/>
              <a:ahLst/>
              <a:cxnLst/>
              <a:rect l="l" t="t" r="r" b="b"/>
              <a:pathLst>
                <a:path w="4244250" h="469206">
                  <a:moveTo>
                    <a:pt x="5285" y="0"/>
                  </a:moveTo>
                  <a:lnTo>
                    <a:pt x="4238965" y="0"/>
                  </a:lnTo>
                  <a:cubicBezTo>
                    <a:pt x="4241884" y="0"/>
                    <a:pt x="4244250" y="2366"/>
                    <a:pt x="4244250" y="5285"/>
                  </a:cubicBezTo>
                  <a:lnTo>
                    <a:pt x="4244250" y="463921"/>
                  </a:lnTo>
                  <a:cubicBezTo>
                    <a:pt x="4244250" y="466840"/>
                    <a:pt x="4241884" y="469206"/>
                    <a:pt x="4238965" y="469206"/>
                  </a:cubicBezTo>
                  <a:lnTo>
                    <a:pt x="5285" y="469206"/>
                  </a:lnTo>
                  <a:cubicBezTo>
                    <a:pt x="3883" y="469206"/>
                    <a:pt x="2539" y="468649"/>
                    <a:pt x="1548" y="467658"/>
                  </a:cubicBezTo>
                  <a:cubicBezTo>
                    <a:pt x="557" y="466667"/>
                    <a:pt x="0" y="465323"/>
                    <a:pt x="0" y="463921"/>
                  </a:cubicBezTo>
                  <a:lnTo>
                    <a:pt x="0" y="5285"/>
                  </a:lnTo>
                  <a:cubicBezTo>
                    <a:pt x="0" y="2366"/>
                    <a:pt x="2366" y="0"/>
                    <a:pt x="5285" y="0"/>
                  </a:cubicBezTo>
                  <a:close/>
                </a:path>
              </a:pathLst>
            </a:custGeom>
            <a:solidFill>
              <a:srgbClr val="FFFFFF">
                <a:alpha val="85882"/>
              </a:srgbClr>
            </a:solidFill>
            <a:ln cap="sq">
              <a:noFill/>
              <a:prstDash val="solid"/>
              <a:miter/>
            </a:ln>
          </p:spPr>
          <p:txBody>
            <a:bodyPr/>
            <a:lstStyle/>
            <a:p>
              <a:endParaRPr lang="en-GB"/>
            </a:p>
          </p:txBody>
        </p:sp>
        <p:sp>
          <p:nvSpPr>
            <p:cNvPr id="8" name="TextBox 8"/>
            <p:cNvSpPr txBox="1"/>
            <p:nvPr/>
          </p:nvSpPr>
          <p:spPr>
            <a:xfrm>
              <a:off x="0" y="-47625"/>
              <a:ext cx="4244250" cy="51683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71852" y="1767352"/>
            <a:ext cx="14899769" cy="1581078"/>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a:rPr>
              <a:t>"</a:t>
            </a:r>
            <a:r>
              <a:rPr lang="en-US" sz="4500">
                <a:solidFill>
                  <a:srgbClr val="000000"/>
                </a:solidFill>
                <a:latin typeface="Roboto Condensed Italics"/>
              </a:rPr>
              <a:t>Chị Xuân đi chợ mùa hè</a:t>
            </a:r>
          </a:p>
          <a:p>
            <a:pPr algn="ctr">
              <a:lnSpc>
                <a:spcPts val="6299"/>
              </a:lnSpc>
            </a:pPr>
            <a:r>
              <a:rPr lang="en-US" sz="4500">
                <a:solidFill>
                  <a:srgbClr val="000000"/>
                </a:solidFill>
                <a:latin typeface="Roboto Condensed Italics"/>
              </a:rPr>
              <a:t>Mua cá thu về chợ hãy còn đông".</a:t>
            </a:r>
          </a:p>
        </p:txBody>
      </p:sp>
      <p:sp>
        <p:nvSpPr>
          <p:cNvPr id="10" name="TextBox 10"/>
          <p:cNvSpPr txBox="1"/>
          <p:nvPr/>
        </p:nvSpPr>
        <p:spPr>
          <a:xfrm>
            <a:off x="2709836" y="69877"/>
            <a:ext cx="9182182" cy="1717621"/>
          </a:xfrm>
          <a:prstGeom prst="rect">
            <a:avLst/>
          </a:prstGeom>
        </p:spPr>
        <p:txBody>
          <a:bodyPr lIns="0" tIns="0" rIns="0" bIns="0" rtlCol="0" anchor="t">
            <a:spAutoFit/>
          </a:bodyPr>
          <a:lstStyle/>
          <a:p>
            <a:pPr algn="l">
              <a:lnSpc>
                <a:spcPts val="13999"/>
              </a:lnSpc>
              <a:spcBef>
                <a:spcPct val="0"/>
              </a:spcBef>
            </a:pPr>
            <a:r>
              <a:rPr lang="en-US" sz="9999">
                <a:solidFill>
                  <a:srgbClr val="263779"/>
                </a:solidFill>
                <a:latin typeface="#9Slide06 Thillends Small"/>
              </a:rPr>
              <a:t>Ví dụ về chơi chữ</a:t>
            </a:r>
          </a:p>
        </p:txBody>
      </p:sp>
      <p:grpSp>
        <p:nvGrpSpPr>
          <p:cNvPr id="11" name="Group 11"/>
          <p:cNvGrpSpPr/>
          <p:nvPr/>
        </p:nvGrpSpPr>
        <p:grpSpPr>
          <a:xfrm>
            <a:off x="497892" y="3710379"/>
            <a:ext cx="8631404" cy="5797674"/>
            <a:chOff x="0" y="0"/>
            <a:chExt cx="2273292" cy="1526959"/>
          </a:xfrm>
        </p:grpSpPr>
        <p:sp>
          <p:nvSpPr>
            <p:cNvPr id="12" name="Freeform 12"/>
            <p:cNvSpPr/>
            <p:nvPr/>
          </p:nvSpPr>
          <p:spPr>
            <a:xfrm>
              <a:off x="0" y="0"/>
              <a:ext cx="2273291" cy="1526960"/>
            </a:xfrm>
            <a:custGeom>
              <a:avLst/>
              <a:gdLst/>
              <a:ahLst/>
              <a:cxnLst/>
              <a:rect l="l" t="t" r="r" b="b"/>
              <a:pathLst>
                <a:path w="2273291" h="1526960">
                  <a:moveTo>
                    <a:pt x="9866" y="0"/>
                  </a:moveTo>
                  <a:lnTo>
                    <a:pt x="2263425" y="0"/>
                  </a:lnTo>
                  <a:cubicBezTo>
                    <a:pt x="2268874" y="0"/>
                    <a:pt x="2273291" y="4417"/>
                    <a:pt x="2273291" y="9866"/>
                  </a:cubicBezTo>
                  <a:lnTo>
                    <a:pt x="2273291" y="1517093"/>
                  </a:lnTo>
                  <a:cubicBezTo>
                    <a:pt x="2273291" y="1522542"/>
                    <a:pt x="2268874" y="1526960"/>
                    <a:pt x="2263425" y="1526960"/>
                  </a:cubicBezTo>
                  <a:lnTo>
                    <a:pt x="9866" y="1526960"/>
                  </a:lnTo>
                  <a:cubicBezTo>
                    <a:pt x="4417" y="1526960"/>
                    <a:pt x="0" y="1522542"/>
                    <a:pt x="0" y="1517093"/>
                  </a:cubicBezTo>
                  <a:lnTo>
                    <a:pt x="0" y="9866"/>
                  </a:lnTo>
                  <a:cubicBezTo>
                    <a:pt x="0" y="4417"/>
                    <a:pt x="4417" y="0"/>
                    <a:pt x="9866" y="0"/>
                  </a:cubicBezTo>
                  <a:close/>
                </a:path>
              </a:pathLst>
            </a:custGeom>
            <a:solidFill>
              <a:srgbClr val="FFFFFF">
                <a:alpha val="85882"/>
              </a:srgbClr>
            </a:solidFill>
            <a:ln cap="sq">
              <a:noFill/>
              <a:prstDash val="solid"/>
              <a:miter/>
            </a:ln>
          </p:spPr>
          <p:txBody>
            <a:bodyPr/>
            <a:lstStyle/>
            <a:p>
              <a:endParaRPr lang="en-GB"/>
            </a:p>
          </p:txBody>
        </p:sp>
        <p:sp>
          <p:nvSpPr>
            <p:cNvPr id="13" name="TextBox 13"/>
            <p:cNvSpPr txBox="1"/>
            <p:nvPr/>
          </p:nvSpPr>
          <p:spPr>
            <a:xfrm>
              <a:off x="0" y="-47625"/>
              <a:ext cx="2273292" cy="1574584"/>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56139" y="3926657"/>
            <a:ext cx="7814468" cy="5581397"/>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Cách hiểu 1: </a:t>
            </a:r>
            <a:r>
              <a:rPr lang="en-US" sz="4500">
                <a:solidFill>
                  <a:srgbClr val="000000"/>
                </a:solidFill>
                <a:latin typeface="Roboto Condensed"/>
              </a:rPr>
              <a:t>“Xuân” là tên của một chị gái, “thu” là tên của một loài cá, “đông” là chỉ tính chất của chợ tức là nhiều người, chị Xuân đã đi chợ vào mùa hè và mua cá thu, lúc chị đi về chợ vẫn còn nhiều người. </a:t>
            </a:r>
          </a:p>
        </p:txBody>
      </p:sp>
      <p:grpSp>
        <p:nvGrpSpPr>
          <p:cNvPr id="15" name="Group 15"/>
          <p:cNvGrpSpPr/>
          <p:nvPr/>
        </p:nvGrpSpPr>
        <p:grpSpPr>
          <a:xfrm>
            <a:off x="9382690" y="3900879"/>
            <a:ext cx="8407418" cy="5735569"/>
            <a:chOff x="0" y="0"/>
            <a:chExt cx="2214299" cy="1510603"/>
          </a:xfrm>
        </p:grpSpPr>
        <p:sp>
          <p:nvSpPr>
            <p:cNvPr id="16" name="Freeform 16"/>
            <p:cNvSpPr/>
            <p:nvPr/>
          </p:nvSpPr>
          <p:spPr>
            <a:xfrm>
              <a:off x="0" y="0"/>
              <a:ext cx="2214299" cy="1510603"/>
            </a:xfrm>
            <a:custGeom>
              <a:avLst/>
              <a:gdLst/>
              <a:ahLst/>
              <a:cxnLst/>
              <a:rect l="l" t="t" r="r" b="b"/>
              <a:pathLst>
                <a:path w="2214299" h="1510603">
                  <a:moveTo>
                    <a:pt x="10129" y="0"/>
                  </a:moveTo>
                  <a:lnTo>
                    <a:pt x="2204170" y="0"/>
                  </a:lnTo>
                  <a:cubicBezTo>
                    <a:pt x="2209764" y="0"/>
                    <a:pt x="2214299" y="4535"/>
                    <a:pt x="2214299" y="10129"/>
                  </a:cubicBezTo>
                  <a:lnTo>
                    <a:pt x="2214299" y="1500473"/>
                  </a:lnTo>
                  <a:cubicBezTo>
                    <a:pt x="2214299" y="1506068"/>
                    <a:pt x="2209764" y="1510603"/>
                    <a:pt x="2204170" y="1510603"/>
                  </a:cubicBezTo>
                  <a:lnTo>
                    <a:pt x="10129" y="1510603"/>
                  </a:lnTo>
                  <a:cubicBezTo>
                    <a:pt x="4535" y="1510603"/>
                    <a:pt x="0" y="1506068"/>
                    <a:pt x="0" y="1500473"/>
                  </a:cubicBezTo>
                  <a:lnTo>
                    <a:pt x="0" y="10129"/>
                  </a:lnTo>
                  <a:cubicBezTo>
                    <a:pt x="0" y="4535"/>
                    <a:pt x="4535" y="0"/>
                    <a:pt x="10129" y="0"/>
                  </a:cubicBezTo>
                  <a:close/>
                </a:path>
              </a:pathLst>
            </a:custGeom>
            <a:solidFill>
              <a:srgbClr val="FFFFFF">
                <a:alpha val="85882"/>
              </a:srgbClr>
            </a:solidFill>
            <a:ln cap="sq">
              <a:noFill/>
              <a:prstDash val="solid"/>
              <a:miter/>
            </a:ln>
          </p:spPr>
          <p:txBody>
            <a:bodyPr/>
            <a:lstStyle/>
            <a:p>
              <a:endParaRPr lang="en-GB"/>
            </a:p>
          </p:txBody>
        </p:sp>
        <p:sp>
          <p:nvSpPr>
            <p:cNvPr id="17" name="TextBox 17"/>
            <p:cNvSpPr txBox="1"/>
            <p:nvPr/>
          </p:nvSpPr>
          <p:spPr>
            <a:xfrm>
              <a:off x="0" y="-47625"/>
              <a:ext cx="2214299" cy="1558228"/>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9805761" y="3926657"/>
            <a:ext cx="7643269" cy="5581397"/>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Cách hiểu 2:</a:t>
            </a:r>
            <a:r>
              <a:rPr lang="en-US" sz="4500">
                <a:solidFill>
                  <a:srgbClr val="000000"/>
                </a:solidFill>
                <a:latin typeface="Roboto Condensed"/>
              </a:rPr>
              <a:t> Dùng chơi chữ: Xuân, Hạ, Thu, Đông” là tên của bốn mùa trong một năm, là hiện tượng tự nhiên trong thiên nhiên. --&gt; Cách dùng từ đồng âm này giúp câu thơ trở nên hóm hỉnh, hài hước.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486510" y="7365824"/>
            <a:ext cx="4752805" cy="3784951"/>
          </a:xfrm>
          <a:custGeom>
            <a:avLst/>
            <a:gdLst/>
            <a:ahLst/>
            <a:cxnLst/>
            <a:rect l="l" t="t" r="r" b="b"/>
            <a:pathLst>
              <a:path w="4752805" h="3784951">
                <a:moveTo>
                  <a:pt x="0" y="0"/>
                </a:moveTo>
                <a:lnTo>
                  <a:pt x="4752805" y="0"/>
                </a:lnTo>
                <a:lnTo>
                  <a:pt x="4752805" y="3784952"/>
                </a:lnTo>
                <a:lnTo>
                  <a:pt x="0" y="3784952"/>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6" name="Freeform 6"/>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144413" y="2204651"/>
            <a:ext cx="16422183" cy="6159502"/>
            <a:chOff x="0" y="0"/>
            <a:chExt cx="4325184" cy="1622256"/>
          </a:xfrm>
        </p:grpSpPr>
        <p:sp>
          <p:nvSpPr>
            <p:cNvPr id="8" name="Freeform 8"/>
            <p:cNvSpPr/>
            <p:nvPr/>
          </p:nvSpPr>
          <p:spPr>
            <a:xfrm>
              <a:off x="0" y="0"/>
              <a:ext cx="4325184" cy="1622256"/>
            </a:xfrm>
            <a:custGeom>
              <a:avLst/>
              <a:gdLst/>
              <a:ahLst/>
              <a:cxnLst/>
              <a:rect l="l" t="t" r="r" b="b"/>
              <a:pathLst>
                <a:path w="4325184" h="1622256">
                  <a:moveTo>
                    <a:pt x="5186" y="0"/>
                  </a:moveTo>
                  <a:lnTo>
                    <a:pt x="4319998" y="0"/>
                  </a:lnTo>
                  <a:cubicBezTo>
                    <a:pt x="4321374" y="0"/>
                    <a:pt x="4322693" y="546"/>
                    <a:pt x="4323665" y="1519"/>
                  </a:cubicBezTo>
                  <a:cubicBezTo>
                    <a:pt x="4324638" y="2491"/>
                    <a:pt x="4325184" y="3810"/>
                    <a:pt x="4325184" y="5186"/>
                  </a:cubicBezTo>
                  <a:lnTo>
                    <a:pt x="4325184" y="1617070"/>
                  </a:lnTo>
                  <a:cubicBezTo>
                    <a:pt x="4325184" y="1619934"/>
                    <a:pt x="4322862" y="1622256"/>
                    <a:pt x="4319998" y="1622256"/>
                  </a:cubicBezTo>
                  <a:lnTo>
                    <a:pt x="5186" y="1622256"/>
                  </a:lnTo>
                  <a:cubicBezTo>
                    <a:pt x="2322" y="1622256"/>
                    <a:pt x="0" y="1619934"/>
                    <a:pt x="0" y="1617070"/>
                  </a:cubicBezTo>
                  <a:lnTo>
                    <a:pt x="0" y="5186"/>
                  </a:lnTo>
                  <a:cubicBezTo>
                    <a:pt x="0" y="2322"/>
                    <a:pt x="2322" y="0"/>
                    <a:pt x="5186" y="0"/>
                  </a:cubicBezTo>
                  <a:close/>
                </a:path>
              </a:pathLst>
            </a:custGeom>
            <a:solidFill>
              <a:srgbClr val="FFFFFF">
                <a:alpha val="85882"/>
              </a:srgbClr>
            </a:solidFill>
            <a:ln cap="sq">
              <a:noFill/>
              <a:prstDash val="solid"/>
              <a:miter/>
            </a:ln>
          </p:spPr>
          <p:txBody>
            <a:bodyPr/>
            <a:lstStyle/>
            <a:p>
              <a:endParaRPr lang="en-GB"/>
            </a:p>
          </p:txBody>
        </p:sp>
        <p:sp>
          <p:nvSpPr>
            <p:cNvPr id="9" name="TextBox 9"/>
            <p:cNvSpPr txBox="1"/>
            <p:nvPr/>
          </p:nvSpPr>
          <p:spPr>
            <a:xfrm>
              <a:off x="0" y="-47625"/>
              <a:ext cx="4325184" cy="1669881"/>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889892" y="3890918"/>
            <a:ext cx="14899769" cy="3981269"/>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Sử dụng phép chơi chữ sáng tạo khẩu hiệu / slogan cho các thương hiệu hoặc khẩu hiệu trong học tập. </a:t>
            </a:r>
          </a:p>
          <a:p>
            <a:pPr marL="971550" lvl="1" indent="-485775" algn="just">
              <a:lnSpc>
                <a:spcPts val="6299"/>
              </a:lnSpc>
              <a:buFont typeface="Arial"/>
              <a:buChar char="•"/>
            </a:pPr>
            <a:r>
              <a:rPr lang="en-US" sz="4500">
                <a:solidFill>
                  <a:srgbClr val="000000"/>
                </a:solidFill>
                <a:latin typeface="Roboto Condensed"/>
              </a:rPr>
              <a:t>Tham khảo ví dụ từ một số cách chơi chữ của slogan các nhãn hiệu lớn hoặc cách chơi chữ trong quảng cáo...</a:t>
            </a:r>
          </a:p>
          <a:p>
            <a:pPr algn="just">
              <a:lnSpc>
                <a:spcPts val="6299"/>
              </a:lnSpc>
            </a:pPr>
            <a:endParaRPr lang="en-US" sz="4500">
              <a:solidFill>
                <a:srgbClr val="000000"/>
              </a:solidFill>
              <a:latin typeface="Roboto Condensed"/>
            </a:endParaRPr>
          </a:p>
        </p:txBody>
      </p:sp>
      <p:sp>
        <p:nvSpPr>
          <p:cNvPr id="11" name="TextBox 11"/>
          <p:cNvSpPr txBox="1"/>
          <p:nvPr/>
        </p:nvSpPr>
        <p:spPr>
          <a:xfrm>
            <a:off x="4266295" y="2135196"/>
            <a:ext cx="9182182" cy="1717621"/>
          </a:xfrm>
          <a:prstGeom prst="rect">
            <a:avLst/>
          </a:prstGeom>
        </p:spPr>
        <p:txBody>
          <a:bodyPr lIns="0" tIns="0" rIns="0" bIns="0" rtlCol="0" anchor="t">
            <a:spAutoFit/>
          </a:bodyPr>
          <a:lstStyle/>
          <a:p>
            <a:pPr algn="ctr">
              <a:lnSpc>
                <a:spcPts val="13999"/>
              </a:lnSpc>
              <a:spcBef>
                <a:spcPct val="0"/>
              </a:spcBef>
            </a:pPr>
            <a:r>
              <a:rPr lang="en-US" sz="9999">
                <a:solidFill>
                  <a:srgbClr val="263779"/>
                </a:solidFill>
                <a:latin typeface="#9Slide06 Thillends Small"/>
              </a:rPr>
              <a:t>Chặng 4</a:t>
            </a:r>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4"/>
            <a:stretch>
              <a:fillRect/>
            </a:stretch>
          </a:blipFill>
        </p:spPr>
        <p:txBody>
          <a:bodyPr/>
          <a:lstStyle/>
          <a:p>
            <a:endParaRPr lang="en-GB"/>
          </a:p>
        </p:txBody>
      </p:sp>
      <p:sp>
        <p:nvSpPr>
          <p:cNvPr id="4" name="Freeform 4"/>
          <p:cNvSpPr/>
          <p:nvPr/>
        </p:nvSpPr>
        <p:spPr>
          <a:xfrm>
            <a:off x="-486510" y="7365824"/>
            <a:ext cx="4752805" cy="3784951"/>
          </a:xfrm>
          <a:custGeom>
            <a:avLst/>
            <a:gdLst/>
            <a:ahLst/>
            <a:cxnLst/>
            <a:rect l="l" t="t" r="r" b="b"/>
            <a:pathLst>
              <a:path w="4752805" h="3784951">
                <a:moveTo>
                  <a:pt x="0" y="0"/>
                </a:moveTo>
                <a:lnTo>
                  <a:pt x="4752805" y="0"/>
                </a:lnTo>
                <a:lnTo>
                  <a:pt x="4752805" y="3784952"/>
                </a:lnTo>
                <a:lnTo>
                  <a:pt x="0" y="3784952"/>
                </a:lnTo>
                <a:lnTo>
                  <a:pt x="0" y="0"/>
                </a:lnTo>
                <a:close/>
              </a:path>
            </a:pathLst>
          </a:custGeom>
          <a:blipFill>
            <a:blip r:embed="rId5"/>
            <a:stretch>
              <a:fillRect/>
            </a:stretch>
          </a:blipFill>
        </p:spPr>
        <p:txBody>
          <a:bodyPr/>
          <a:lstStyle/>
          <a:p>
            <a:endParaRPr lang="en-GB"/>
          </a:p>
        </p:txBody>
      </p:sp>
      <p:sp>
        <p:nvSpPr>
          <p:cNvPr id="5" name="Freeform 5"/>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6"/>
            <a:stretch>
              <a:fillRect/>
            </a:stretch>
          </a:blipFill>
        </p:spPr>
        <p:txBody>
          <a:bodyPr/>
          <a:lstStyle/>
          <a:p>
            <a:endParaRPr lang="en-GB"/>
          </a:p>
        </p:txBody>
      </p:sp>
      <p:sp>
        <p:nvSpPr>
          <p:cNvPr id="6" name="Freeform 6"/>
          <p:cNvSpPr/>
          <p:nvPr/>
        </p:nvSpPr>
        <p:spPr>
          <a:xfrm>
            <a:off x="3660147" y="2484085"/>
            <a:ext cx="10967705" cy="5318829"/>
          </a:xfrm>
          <a:custGeom>
            <a:avLst/>
            <a:gdLst/>
            <a:ahLst/>
            <a:cxnLst/>
            <a:rect l="l" t="t" r="r" b="b"/>
            <a:pathLst>
              <a:path w="10967705" h="5318829">
                <a:moveTo>
                  <a:pt x="0" y="0"/>
                </a:moveTo>
                <a:lnTo>
                  <a:pt x="10967706" y="0"/>
                </a:lnTo>
                <a:lnTo>
                  <a:pt x="10967706" y="5318830"/>
                </a:lnTo>
                <a:lnTo>
                  <a:pt x="0" y="5318830"/>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12" name="TextBox 10">
            <a:extLst>
              <a:ext uri="{FF2B5EF4-FFF2-40B4-BE49-F238E27FC236}">
                <a16:creationId xmlns:a16="http://schemas.microsoft.com/office/drawing/2014/main" id="{039BF954-5769-7126-E5F0-BA1F8CFA364B}"/>
              </a:ext>
            </a:extLst>
          </p:cNvPr>
          <p:cNvSpPr txBox="1"/>
          <p:nvPr/>
        </p:nvSpPr>
        <p:spPr>
          <a:xfrm>
            <a:off x="4800600" y="8343900"/>
            <a:ext cx="11811000" cy="1107996"/>
          </a:xfrm>
          <a:prstGeom prst="rect">
            <a:avLst/>
          </a:prstGeom>
        </p:spPr>
        <p:txBody>
          <a:bodyPr wrap="square" lIns="0" tIns="0" rIns="0" bIns="0" rtlCol="0" anchor="t">
            <a:spAutoFit/>
          </a:bodyPr>
          <a:lstStyle/>
          <a:p>
            <a:r>
              <a:rPr lang="en-GB" sz="3600">
                <a:latin typeface="Roboto Condensed" panose="02000000000000000000" pitchFamily="2" charset="0"/>
                <a:ea typeface="Roboto Condensed" panose="02000000000000000000" pitchFamily="2" charset="0"/>
                <a:cs typeface="Roboto Condensed" panose="02000000000000000000" pitchFamily="2" charset="0"/>
              </a:rPr>
              <a:t>Sử dụng từ cùng trường nghĩa: SỨC KHỎE – ĐỀ KHÁNG </a:t>
            </a:r>
          </a:p>
          <a:p>
            <a:r>
              <a:rPr lang="en-GB" sz="360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Nhấn mạnh công dụng của đối tượng</a:t>
            </a:r>
            <a:endParaRPr lang="en-GB" sz="3600">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144413" y="432497"/>
            <a:ext cx="745479" cy="826362"/>
          </a:xfrm>
          <a:custGeom>
            <a:avLst/>
            <a:gdLst/>
            <a:ahLst/>
            <a:cxnLst/>
            <a:rect l="l" t="t" r="r" b="b"/>
            <a:pathLst>
              <a:path w="745479" h="826362">
                <a:moveTo>
                  <a:pt x="0" y="0"/>
                </a:moveTo>
                <a:lnTo>
                  <a:pt x="745479" y="0"/>
                </a:lnTo>
                <a:lnTo>
                  <a:pt x="745479" y="826362"/>
                </a:lnTo>
                <a:lnTo>
                  <a:pt x="0" y="826362"/>
                </a:lnTo>
                <a:lnTo>
                  <a:pt x="0" y="0"/>
                </a:lnTo>
                <a:close/>
              </a:path>
            </a:pathLst>
          </a:custGeom>
          <a:blipFill>
            <a:blip r:embed="rId3"/>
            <a:stretch>
              <a:fillRect/>
            </a:stretch>
          </a:blipFill>
        </p:spPr>
        <p:txBody>
          <a:bodyPr/>
          <a:lstStyle/>
          <a:p>
            <a:endParaRPr lang="en-GB"/>
          </a:p>
        </p:txBody>
      </p:sp>
      <p:sp>
        <p:nvSpPr>
          <p:cNvPr id="4" name="Freeform 4"/>
          <p:cNvSpPr/>
          <p:nvPr/>
        </p:nvSpPr>
        <p:spPr>
          <a:xfrm>
            <a:off x="-486510" y="7365824"/>
            <a:ext cx="4752805" cy="3784951"/>
          </a:xfrm>
          <a:custGeom>
            <a:avLst/>
            <a:gdLst/>
            <a:ahLst/>
            <a:cxnLst/>
            <a:rect l="l" t="t" r="r" b="b"/>
            <a:pathLst>
              <a:path w="4752805" h="3784951">
                <a:moveTo>
                  <a:pt x="0" y="0"/>
                </a:moveTo>
                <a:lnTo>
                  <a:pt x="4752805" y="0"/>
                </a:lnTo>
                <a:lnTo>
                  <a:pt x="4752805" y="3784952"/>
                </a:lnTo>
                <a:lnTo>
                  <a:pt x="0" y="3784952"/>
                </a:lnTo>
                <a:lnTo>
                  <a:pt x="0" y="0"/>
                </a:lnTo>
                <a:close/>
              </a:path>
            </a:pathLst>
          </a:custGeom>
          <a:blipFill>
            <a:blip r:embed="rId4"/>
            <a:stretch>
              <a:fillRect/>
            </a:stretch>
          </a:blipFill>
        </p:spPr>
        <p:txBody>
          <a:bodyPr/>
          <a:lstStyle/>
          <a:p>
            <a:endParaRPr lang="en-GB"/>
          </a:p>
        </p:txBody>
      </p:sp>
      <p:sp>
        <p:nvSpPr>
          <p:cNvPr id="5" name="Freeform 5"/>
          <p:cNvSpPr/>
          <p:nvPr/>
        </p:nvSpPr>
        <p:spPr>
          <a:xfrm>
            <a:off x="15315016" y="432497"/>
            <a:ext cx="1944284" cy="1772154"/>
          </a:xfrm>
          <a:custGeom>
            <a:avLst/>
            <a:gdLst/>
            <a:ahLst/>
            <a:cxnLst/>
            <a:rect l="l" t="t" r="r" b="b"/>
            <a:pathLst>
              <a:path w="1944284" h="1772154">
                <a:moveTo>
                  <a:pt x="0" y="0"/>
                </a:moveTo>
                <a:lnTo>
                  <a:pt x="1944284" y="0"/>
                </a:lnTo>
                <a:lnTo>
                  <a:pt x="1944284" y="1772154"/>
                </a:lnTo>
                <a:lnTo>
                  <a:pt x="0" y="1772154"/>
                </a:lnTo>
                <a:lnTo>
                  <a:pt x="0" y="0"/>
                </a:lnTo>
                <a:close/>
              </a:path>
            </a:pathLst>
          </a:custGeom>
          <a:blipFill>
            <a:blip r:embed="rId5"/>
            <a:stretch>
              <a:fillRect/>
            </a:stretch>
          </a:blipFill>
        </p:spPr>
        <p:txBody>
          <a:bodyPr/>
          <a:lstStyle/>
          <a:p>
            <a:endParaRPr lang="en-GB"/>
          </a:p>
        </p:txBody>
      </p:sp>
      <p:sp>
        <p:nvSpPr>
          <p:cNvPr id="6" name="Freeform 6"/>
          <p:cNvSpPr/>
          <p:nvPr/>
        </p:nvSpPr>
        <p:spPr>
          <a:xfrm>
            <a:off x="1981200" y="2171700"/>
            <a:ext cx="4654035" cy="6579113"/>
          </a:xfrm>
          <a:custGeom>
            <a:avLst/>
            <a:gdLst/>
            <a:ahLst/>
            <a:cxnLst/>
            <a:rect l="l" t="t" r="r" b="b"/>
            <a:pathLst>
              <a:path w="4654035" h="6579113">
                <a:moveTo>
                  <a:pt x="0" y="0"/>
                </a:moveTo>
                <a:lnTo>
                  <a:pt x="4654035" y="0"/>
                </a:lnTo>
                <a:lnTo>
                  <a:pt x="4654035" y="6579113"/>
                </a:lnTo>
                <a:lnTo>
                  <a:pt x="0" y="6579113"/>
                </a:lnTo>
                <a:lnTo>
                  <a:pt x="0" y="0"/>
                </a:lnTo>
                <a:close/>
              </a:path>
            </a:pathLst>
          </a:custGeom>
          <a:blipFill>
            <a:blip r:embed="rId6"/>
            <a:stretch>
              <a:fillRect/>
            </a:stretch>
          </a:blipFill>
        </p:spPr>
        <p:txBody>
          <a:bodyPr/>
          <a:lstStyle/>
          <a:p>
            <a:endParaRPr lang="en-GB"/>
          </a:p>
        </p:txBody>
      </p:sp>
      <p:sp>
        <p:nvSpPr>
          <p:cNvPr id="7" name="Freeform 7"/>
          <p:cNvSpPr/>
          <p:nvPr/>
        </p:nvSpPr>
        <p:spPr>
          <a:xfrm>
            <a:off x="6858000" y="1866900"/>
            <a:ext cx="4654035" cy="6579113"/>
          </a:xfrm>
          <a:custGeom>
            <a:avLst/>
            <a:gdLst/>
            <a:ahLst/>
            <a:cxnLst/>
            <a:rect l="l" t="t" r="r" b="b"/>
            <a:pathLst>
              <a:path w="4654035" h="6579113">
                <a:moveTo>
                  <a:pt x="0" y="0"/>
                </a:moveTo>
                <a:lnTo>
                  <a:pt x="4654034" y="0"/>
                </a:lnTo>
                <a:lnTo>
                  <a:pt x="4654034" y="6579113"/>
                </a:lnTo>
                <a:lnTo>
                  <a:pt x="0" y="6579113"/>
                </a:lnTo>
                <a:lnTo>
                  <a:pt x="0" y="0"/>
                </a:lnTo>
                <a:close/>
              </a:path>
            </a:pathLst>
          </a:custGeom>
          <a:blipFill>
            <a:blip r:embed="rId7"/>
            <a:stretch>
              <a:fillRect/>
            </a:stretch>
          </a:blipFill>
        </p:spPr>
        <p:txBody>
          <a:bodyPr/>
          <a:lstStyle/>
          <a:p>
            <a:endParaRPr lang="en-GB"/>
          </a:p>
        </p:txBody>
      </p:sp>
      <p:sp>
        <p:nvSpPr>
          <p:cNvPr id="8" name="Freeform 8"/>
          <p:cNvSpPr/>
          <p:nvPr/>
        </p:nvSpPr>
        <p:spPr>
          <a:xfrm>
            <a:off x="11887200" y="2247900"/>
            <a:ext cx="4654035" cy="6579113"/>
          </a:xfrm>
          <a:custGeom>
            <a:avLst/>
            <a:gdLst/>
            <a:ahLst/>
            <a:cxnLst/>
            <a:rect l="l" t="t" r="r" b="b"/>
            <a:pathLst>
              <a:path w="4654035" h="6579113">
                <a:moveTo>
                  <a:pt x="0" y="0"/>
                </a:moveTo>
                <a:lnTo>
                  <a:pt x="4654035" y="0"/>
                </a:lnTo>
                <a:lnTo>
                  <a:pt x="4654035" y="6579113"/>
                </a:lnTo>
                <a:lnTo>
                  <a:pt x="0" y="6579113"/>
                </a:lnTo>
                <a:lnTo>
                  <a:pt x="0" y="0"/>
                </a:lnTo>
                <a:close/>
              </a:path>
            </a:pathLst>
          </a:custGeom>
          <a:blipFill>
            <a:blip r:embed="rId8"/>
            <a:stretch>
              <a:fillRect/>
            </a:stretch>
          </a:blipFill>
        </p:spPr>
        <p:txBody>
          <a:bodyPr/>
          <a:lstStyle/>
          <a:p>
            <a:endParaRPr lang="en-GB"/>
          </a:p>
        </p:txBody>
      </p:sp>
      <p:sp>
        <p:nvSpPr>
          <p:cNvPr id="9" name="TextBox 9"/>
          <p:cNvSpPr txBox="1"/>
          <p:nvPr/>
        </p:nvSpPr>
        <p:spPr>
          <a:xfrm>
            <a:off x="2249363" y="923925"/>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10" name="TextBox 10">
            <a:extLst>
              <a:ext uri="{FF2B5EF4-FFF2-40B4-BE49-F238E27FC236}">
                <a16:creationId xmlns:a16="http://schemas.microsoft.com/office/drawing/2014/main" id="{964EBA70-82EE-8547-3EC6-F31A4E7A46B8}"/>
              </a:ext>
            </a:extLst>
          </p:cNvPr>
          <p:cNvSpPr txBox="1"/>
          <p:nvPr/>
        </p:nvSpPr>
        <p:spPr>
          <a:xfrm>
            <a:off x="4572000" y="9029700"/>
            <a:ext cx="11811000" cy="553998"/>
          </a:xfrm>
          <a:prstGeom prst="rect">
            <a:avLst/>
          </a:prstGeom>
        </p:spPr>
        <p:txBody>
          <a:bodyPr wrap="square" lIns="0" tIns="0" rIns="0" bIns="0" rtlCol="0" anchor="t">
            <a:spAutoFit/>
          </a:bodyPr>
          <a:lstStyle/>
          <a:p>
            <a:r>
              <a:rPr lang="en-GB" sz="3600">
                <a:latin typeface="Roboto Condensed" panose="02000000000000000000" pitchFamily="2" charset="0"/>
                <a:ea typeface="Roboto Condensed" panose="02000000000000000000" pitchFamily="2" charset="0"/>
                <a:cs typeface="Roboto Condensed" panose="02000000000000000000" pitchFamily="2" charset="0"/>
              </a:rPr>
              <a:t>Sử dụng từ ngữ </a:t>
            </a:r>
            <a:r>
              <a:rPr lang="en-GB" sz="3600" b="1">
                <a:latin typeface="Roboto Condensed" panose="02000000000000000000" pitchFamily="2" charset="0"/>
                <a:ea typeface="Roboto Condensed" panose="02000000000000000000" pitchFamily="2" charset="0"/>
                <a:cs typeface="Roboto Condensed" panose="02000000000000000000" pitchFamily="2" charset="0"/>
              </a:rPr>
              <a:t>đồng âm – gần âm </a:t>
            </a:r>
            <a:r>
              <a:rPr lang="en-GB" sz="3600">
                <a:latin typeface="Roboto Condensed" panose="02000000000000000000" pitchFamily="2" charset="0"/>
                <a:ea typeface="Roboto Condensed" panose="02000000000000000000" pitchFamily="2" charset="0"/>
                <a:cs typeface="Roboto Condensed" panose="02000000000000000000" pitchFamily="2" charset="0"/>
              </a:rPr>
              <a:t>tạo cảm giác mới mẻ, thú vị</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15739407" y="396807"/>
            <a:ext cx="1824576" cy="2022539"/>
          </a:xfrm>
          <a:custGeom>
            <a:avLst/>
            <a:gdLst/>
            <a:ahLst/>
            <a:cxnLst/>
            <a:rect l="l" t="t" r="r" b="b"/>
            <a:pathLst>
              <a:path w="1824576" h="2022539">
                <a:moveTo>
                  <a:pt x="0" y="0"/>
                </a:moveTo>
                <a:lnTo>
                  <a:pt x="1824577" y="0"/>
                </a:lnTo>
                <a:lnTo>
                  <a:pt x="1824577" y="2022539"/>
                </a:lnTo>
                <a:lnTo>
                  <a:pt x="0" y="2022539"/>
                </a:lnTo>
                <a:lnTo>
                  <a:pt x="0" y="0"/>
                </a:lnTo>
                <a:close/>
              </a:path>
            </a:pathLst>
          </a:custGeom>
          <a:blipFill>
            <a:blip r:embed="rId3"/>
            <a:stretch>
              <a:fillRect/>
            </a:stretch>
          </a:blipFill>
        </p:spPr>
        <p:txBody>
          <a:bodyPr/>
          <a:lstStyle/>
          <a:p>
            <a:endParaRPr lang="en-GB"/>
          </a:p>
        </p:txBody>
      </p:sp>
      <p:sp>
        <p:nvSpPr>
          <p:cNvPr id="4" name="Freeform 4"/>
          <p:cNvSpPr/>
          <p:nvPr/>
        </p:nvSpPr>
        <p:spPr>
          <a:xfrm>
            <a:off x="592587" y="7898788"/>
            <a:ext cx="4752805" cy="3784951"/>
          </a:xfrm>
          <a:custGeom>
            <a:avLst/>
            <a:gdLst/>
            <a:ahLst/>
            <a:cxnLst/>
            <a:rect l="l" t="t" r="r" b="b"/>
            <a:pathLst>
              <a:path w="4752805" h="3784951">
                <a:moveTo>
                  <a:pt x="0" y="0"/>
                </a:moveTo>
                <a:lnTo>
                  <a:pt x="4752805" y="0"/>
                </a:lnTo>
                <a:lnTo>
                  <a:pt x="4752805" y="3784951"/>
                </a:lnTo>
                <a:lnTo>
                  <a:pt x="0" y="3784951"/>
                </a:lnTo>
                <a:lnTo>
                  <a:pt x="0" y="0"/>
                </a:lnTo>
                <a:close/>
              </a:path>
            </a:pathLst>
          </a:custGeom>
          <a:blipFill>
            <a:blip r:embed="rId4"/>
            <a:stretch>
              <a:fillRect/>
            </a:stretch>
          </a:blipFill>
        </p:spPr>
        <p:txBody>
          <a:bodyPr/>
          <a:lstStyle/>
          <a:p>
            <a:endParaRPr lang="en-GB"/>
          </a:p>
        </p:txBody>
      </p:sp>
      <p:sp>
        <p:nvSpPr>
          <p:cNvPr id="5" name="Freeform 5"/>
          <p:cNvSpPr/>
          <p:nvPr/>
        </p:nvSpPr>
        <p:spPr>
          <a:xfrm flipH="1">
            <a:off x="592587" y="5143500"/>
            <a:ext cx="3313552" cy="3372542"/>
          </a:xfrm>
          <a:custGeom>
            <a:avLst/>
            <a:gdLst/>
            <a:ahLst/>
            <a:cxnLst/>
            <a:rect l="l" t="t" r="r" b="b"/>
            <a:pathLst>
              <a:path w="3313552" h="3372542">
                <a:moveTo>
                  <a:pt x="3313552" y="0"/>
                </a:moveTo>
                <a:lnTo>
                  <a:pt x="0" y="0"/>
                </a:lnTo>
                <a:lnTo>
                  <a:pt x="0" y="3372542"/>
                </a:lnTo>
                <a:lnTo>
                  <a:pt x="3313552" y="3372542"/>
                </a:lnTo>
                <a:lnTo>
                  <a:pt x="3313552" y="0"/>
                </a:lnTo>
                <a:close/>
              </a:path>
            </a:pathLst>
          </a:custGeom>
          <a:blipFill>
            <a:blip r:embed="rId5"/>
            <a:stretch>
              <a:fillRect/>
            </a:stretch>
          </a:blipFill>
        </p:spPr>
        <p:txBody>
          <a:bodyPr/>
          <a:lstStyle/>
          <a:p>
            <a:endParaRPr lang="en-GB"/>
          </a:p>
        </p:txBody>
      </p:sp>
      <p:grpSp>
        <p:nvGrpSpPr>
          <p:cNvPr id="6" name="Group 6"/>
          <p:cNvGrpSpPr/>
          <p:nvPr/>
        </p:nvGrpSpPr>
        <p:grpSpPr>
          <a:xfrm>
            <a:off x="3906139" y="3088977"/>
            <a:ext cx="12745557" cy="5873877"/>
            <a:chOff x="0" y="0"/>
            <a:chExt cx="3356854" cy="1547029"/>
          </a:xfrm>
        </p:grpSpPr>
        <p:sp>
          <p:nvSpPr>
            <p:cNvPr id="7" name="Freeform 7"/>
            <p:cNvSpPr/>
            <p:nvPr/>
          </p:nvSpPr>
          <p:spPr>
            <a:xfrm>
              <a:off x="0" y="0"/>
              <a:ext cx="3356854" cy="1547029"/>
            </a:xfrm>
            <a:custGeom>
              <a:avLst/>
              <a:gdLst/>
              <a:ahLst/>
              <a:cxnLst/>
              <a:rect l="l" t="t" r="r" b="b"/>
              <a:pathLst>
                <a:path w="3356854" h="1547029">
                  <a:moveTo>
                    <a:pt x="6682" y="0"/>
                  </a:moveTo>
                  <a:lnTo>
                    <a:pt x="3350173" y="0"/>
                  </a:lnTo>
                  <a:cubicBezTo>
                    <a:pt x="3353863" y="0"/>
                    <a:pt x="3356854" y="2991"/>
                    <a:pt x="3356854" y="6682"/>
                  </a:cubicBezTo>
                  <a:lnTo>
                    <a:pt x="3356854" y="1540348"/>
                  </a:lnTo>
                  <a:cubicBezTo>
                    <a:pt x="3356854" y="1544038"/>
                    <a:pt x="3353863" y="1547029"/>
                    <a:pt x="3350173" y="1547029"/>
                  </a:cubicBezTo>
                  <a:lnTo>
                    <a:pt x="6682" y="1547029"/>
                  </a:lnTo>
                  <a:cubicBezTo>
                    <a:pt x="2991" y="1547029"/>
                    <a:pt x="0" y="1544038"/>
                    <a:pt x="0" y="1540348"/>
                  </a:cubicBezTo>
                  <a:lnTo>
                    <a:pt x="0" y="6682"/>
                  </a:lnTo>
                  <a:cubicBezTo>
                    <a:pt x="0" y="2991"/>
                    <a:pt x="2991" y="0"/>
                    <a:pt x="6682" y="0"/>
                  </a:cubicBezTo>
                  <a:close/>
                </a:path>
              </a:pathLst>
            </a:custGeom>
            <a:solidFill>
              <a:srgbClr val="FFFFFF">
                <a:alpha val="85882"/>
              </a:srgbClr>
            </a:solidFill>
            <a:ln cap="sq">
              <a:noFill/>
              <a:prstDash val="solid"/>
              <a:miter/>
            </a:ln>
          </p:spPr>
          <p:txBody>
            <a:bodyPr/>
            <a:lstStyle/>
            <a:p>
              <a:endParaRPr lang="en-GB"/>
            </a:p>
          </p:txBody>
        </p:sp>
        <p:sp>
          <p:nvSpPr>
            <p:cNvPr id="8" name="TextBox 8"/>
            <p:cNvSpPr txBox="1"/>
            <p:nvPr/>
          </p:nvSpPr>
          <p:spPr>
            <a:xfrm>
              <a:off x="0" y="-47625"/>
              <a:ext cx="3356854" cy="1594654"/>
            </a:xfrm>
            <a:prstGeom prst="rect">
              <a:avLst/>
            </a:prstGeom>
          </p:spPr>
          <p:txBody>
            <a:bodyPr lIns="50800" tIns="50800" rIns="50800" bIns="50800" rtlCol="0" anchor="ctr"/>
            <a:lstStyle/>
            <a:p>
              <a:pPr algn="ctr">
                <a:lnSpc>
                  <a:spcPts val="2659"/>
                </a:lnSpc>
              </a:pPr>
              <a:endParaRPr/>
            </a:p>
          </p:txBody>
        </p:sp>
      </p:grpSp>
      <p:graphicFrame>
        <p:nvGraphicFramePr>
          <p:cNvPr id="9" name="Table 9"/>
          <p:cNvGraphicFramePr>
            <a:graphicFrameLocks noGrp="1"/>
          </p:cNvGraphicFramePr>
          <p:nvPr/>
        </p:nvGraphicFramePr>
        <p:xfrm>
          <a:off x="5345392" y="5420417"/>
          <a:ext cx="10394015" cy="3324225"/>
        </p:xfrm>
        <a:graphic>
          <a:graphicData uri="http://schemas.openxmlformats.org/drawingml/2006/table">
            <a:tbl>
              <a:tblPr/>
              <a:tblGrid>
                <a:gridCol w="2210600">
                  <a:extLst>
                    <a:ext uri="{9D8B030D-6E8A-4147-A177-3AD203B41FA5}">
                      <a16:colId xmlns:a16="http://schemas.microsoft.com/office/drawing/2014/main" val="20000"/>
                    </a:ext>
                  </a:extLst>
                </a:gridCol>
                <a:gridCol w="8183415">
                  <a:extLst>
                    <a:ext uri="{9D8B030D-6E8A-4147-A177-3AD203B41FA5}">
                      <a16:colId xmlns:a16="http://schemas.microsoft.com/office/drawing/2014/main" val="20001"/>
                    </a:ext>
                  </a:extLst>
                </a:gridCol>
              </a:tblGrid>
              <a:tr h="1108075">
                <a:tc>
                  <a:txBody>
                    <a:bodyPr/>
                    <a:lstStyle/>
                    <a:p>
                      <a:pPr algn="ctr">
                        <a:lnSpc>
                          <a:spcPts val="4900"/>
                        </a:lnSpc>
                        <a:defRPr/>
                      </a:pPr>
                      <a:r>
                        <a:rPr lang="en-US" sz="3500">
                          <a:solidFill>
                            <a:srgbClr val="000000"/>
                          </a:solidFill>
                          <a:latin typeface="Roboto Condensed"/>
                        </a:rPr>
                        <a:t>MĐ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0"/>
                  </a:ext>
                </a:extLst>
              </a:tr>
              <a:tr h="1108075">
                <a:tc>
                  <a:txBody>
                    <a:bodyPr/>
                    <a:lstStyle/>
                    <a:p>
                      <a:pPr algn="ctr">
                        <a:lnSpc>
                          <a:spcPts val="4900"/>
                        </a:lnSpc>
                        <a:defRPr/>
                      </a:pPr>
                      <a:r>
                        <a:rPr lang="en-US" sz="3500">
                          <a:solidFill>
                            <a:srgbClr val="000000"/>
                          </a:solidFill>
                          <a:latin typeface="Roboto Condensed"/>
                        </a:rPr>
                        <a:t>TĐ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1108075">
                <a:tc>
                  <a:txBody>
                    <a:bodyPr/>
                    <a:lstStyle/>
                    <a:p>
                      <a:pPr algn="ctr">
                        <a:lnSpc>
                          <a:spcPts val="4900"/>
                        </a:lnSpc>
                        <a:defRPr/>
                      </a:pPr>
                      <a:r>
                        <a:rPr lang="en-US" sz="3500">
                          <a:solidFill>
                            <a:srgbClr val="000000"/>
                          </a:solidFill>
                          <a:latin typeface="Roboto Condensed"/>
                        </a:rPr>
                        <a:t>KĐ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10"/>
          <p:cNvSpPr txBox="1"/>
          <p:nvPr/>
        </p:nvSpPr>
        <p:spPr>
          <a:xfrm>
            <a:off x="1028700" y="292032"/>
            <a:ext cx="12706183" cy="863528"/>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II. THỰC HÀNH VỀ PHÉP CHƠI CHỮ</a:t>
            </a:r>
          </a:p>
        </p:txBody>
      </p:sp>
      <p:sp>
        <p:nvSpPr>
          <p:cNvPr id="11" name="TextBox 11"/>
          <p:cNvSpPr txBox="1"/>
          <p:nvPr/>
        </p:nvSpPr>
        <p:spPr>
          <a:xfrm>
            <a:off x="7469513" y="1163445"/>
            <a:ext cx="9182182" cy="1717621"/>
          </a:xfrm>
          <a:prstGeom prst="rect">
            <a:avLst/>
          </a:prstGeom>
        </p:spPr>
        <p:txBody>
          <a:bodyPr lIns="0" tIns="0" rIns="0" bIns="0" rtlCol="0" anchor="t">
            <a:spAutoFit/>
          </a:bodyPr>
          <a:lstStyle/>
          <a:p>
            <a:pPr algn="l">
              <a:lnSpc>
                <a:spcPts val="13999"/>
              </a:lnSpc>
              <a:spcBef>
                <a:spcPct val="0"/>
              </a:spcBef>
            </a:pPr>
            <a:r>
              <a:rPr lang="en-US" sz="9999">
                <a:solidFill>
                  <a:srgbClr val="263779"/>
                </a:solidFill>
                <a:latin typeface="#9Slide06 Thillends Small"/>
              </a:rPr>
              <a:t>Viết ngắn</a:t>
            </a:r>
          </a:p>
        </p:txBody>
      </p:sp>
      <p:sp>
        <p:nvSpPr>
          <p:cNvPr id="12" name="TextBox 12"/>
          <p:cNvSpPr txBox="1"/>
          <p:nvPr/>
        </p:nvSpPr>
        <p:spPr>
          <a:xfrm>
            <a:off x="4338134" y="3644773"/>
            <a:ext cx="11401273" cy="2381142"/>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Hoàn thành phiếu viết ngắn ở nhà. (PHT số 2)</a:t>
            </a:r>
          </a:p>
          <a:p>
            <a:pPr marL="971550" lvl="1" indent="-485775" algn="just">
              <a:lnSpc>
                <a:spcPts val="6299"/>
              </a:lnSpc>
              <a:buFont typeface="Arial"/>
              <a:buChar char="•"/>
            </a:pPr>
            <a:r>
              <a:rPr lang="en-US" sz="4500">
                <a:solidFill>
                  <a:srgbClr val="000000"/>
                </a:solidFill>
                <a:latin typeface="Roboto Condensed"/>
              </a:rPr>
              <a:t>Tại lớp: Lập dàn ý cho đoạn văn theo mô hình</a:t>
            </a:r>
          </a:p>
          <a:p>
            <a:pPr algn="just">
              <a:lnSpc>
                <a:spcPts val="6299"/>
              </a:lnSpc>
            </a:pPr>
            <a:endParaRPr lang="en-US" sz="4500">
              <a:solidFill>
                <a:srgbClr val="000000"/>
              </a:solidFill>
              <a:latin typeface="Roboto Condensed"/>
            </a:endParaRP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592587" y="7898788"/>
            <a:ext cx="4752805" cy="3784951"/>
          </a:xfrm>
          <a:custGeom>
            <a:avLst/>
            <a:gdLst/>
            <a:ahLst/>
            <a:cxnLst/>
            <a:rect l="l" t="t" r="r" b="b"/>
            <a:pathLst>
              <a:path w="4752805" h="3784951">
                <a:moveTo>
                  <a:pt x="0" y="0"/>
                </a:moveTo>
                <a:lnTo>
                  <a:pt x="4752805" y="0"/>
                </a:lnTo>
                <a:lnTo>
                  <a:pt x="4752805" y="3784951"/>
                </a:lnTo>
                <a:lnTo>
                  <a:pt x="0" y="3784951"/>
                </a:lnTo>
                <a:lnTo>
                  <a:pt x="0" y="0"/>
                </a:lnTo>
                <a:close/>
              </a:path>
            </a:pathLst>
          </a:custGeom>
          <a:blipFill>
            <a:blip r:embed="rId3"/>
            <a:stretch>
              <a:fillRect/>
            </a:stretch>
          </a:blipFill>
        </p:spPr>
        <p:txBody>
          <a:bodyPr/>
          <a:lstStyle/>
          <a:p>
            <a:endParaRPr lang="en-GB"/>
          </a:p>
        </p:txBody>
      </p:sp>
      <p:sp>
        <p:nvSpPr>
          <p:cNvPr id="4" name="Freeform 4"/>
          <p:cNvSpPr/>
          <p:nvPr/>
        </p:nvSpPr>
        <p:spPr>
          <a:xfrm flipH="1">
            <a:off x="-628076" y="6914458"/>
            <a:ext cx="3313552" cy="3372542"/>
          </a:xfrm>
          <a:custGeom>
            <a:avLst/>
            <a:gdLst/>
            <a:ahLst/>
            <a:cxnLst/>
            <a:rect l="l" t="t" r="r" b="b"/>
            <a:pathLst>
              <a:path w="3313552" h="3372542">
                <a:moveTo>
                  <a:pt x="3313552" y="0"/>
                </a:moveTo>
                <a:lnTo>
                  <a:pt x="0" y="0"/>
                </a:lnTo>
                <a:lnTo>
                  <a:pt x="0" y="3372542"/>
                </a:lnTo>
                <a:lnTo>
                  <a:pt x="3313552" y="3372542"/>
                </a:lnTo>
                <a:lnTo>
                  <a:pt x="3313552" y="0"/>
                </a:lnTo>
                <a:close/>
              </a:path>
            </a:pathLst>
          </a:custGeom>
          <a:blipFill>
            <a:blip r:embed="rId4"/>
            <a:stretch>
              <a:fillRect/>
            </a:stretch>
          </a:blipFill>
        </p:spPr>
        <p:txBody>
          <a:bodyPr/>
          <a:lstStyle/>
          <a:p>
            <a:endParaRPr lang="en-GB"/>
          </a:p>
        </p:txBody>
      </p:sp>
      <p:grpSp>
        <p:nvGrpSpPr>
          <p:cNvPr id="5" name="Group 5"/>
          <p:cNvGrpSpPr/>
          <p:nvPr/>
        </p:nvGrpSpPr>
        <p:grpSpPr>
          <a:xfrm>
            <a:off x="1733080" y="1584190"/>
            <a:ext cx="15331510" cy="2454064"/>
            <a:chOff x="0" y="0"/>
            <a:chExt cx="4037928" cy="646338"/>
          </a:xfrm>
        </p:grpSpPr>
        <p:sp>
          <p:nvSpPr>
            <p:cNvPr id="6" name="Freeform 6"/>
            <p:cNvSpPr/>
            <p:nvPr/>
          </p:nvSpPr>
          <p:spPr>
            <a:xfrm>
              <a:off x="0" y="0"/>
              <a:ext cx="4037928" cy="646338"/>
            </a:xfrm>
            <a:custGeom>
              <a:avLst/>
              <a:gdLst/>
              <a:ahLst/>
              <a:cxnLst/>
              <a:rect l="l" t="t" r="r" b="b"/>
              <a:pathLst>
                <a:path w="4037928" h="646338">
                  <a:moveTo>
                    <a:pt x="5555" y="0"/>
                  </a:moveTo>
                  <a:lnTo>
                    <a:pt x="4032374" y="0"/>
                  </a:lnTo>
                  <a:cubicBezTo>
                    <a:pt x="4033847" y="0"/>
                    <a:pt x="4035260" y="585"/>
                    <a:pt x="4036301" y="1627"/>
                  </a:cubicBezTo>
                  <a:cubicBezTo>
                    <a:pt x="4037343" y="2669"/>
                    <a:pt x="4037928" y="4081"/>
                    <a:pt x="4037928" y="5555"/>
                  </a:cubicBezTo>
                  <a:lnTo>
                    <a:pt x="4037928" y="640783"/>
                  </a:lnTo>
                  <a:cubicBezTo>
                    <a:pt x="4037928" y="643851"/>
                    <a:pt x="4035441" y="646338"/>
                    <a:pt x="4032374" y="646338"/>
                  </a:cubicBezTo>
                  <a:lnTo>
                    <a:pt x="5555" y="646338"/>
                  </a:lnTo>
                  <a:cubicBezTo>
                    <a:pt x="2487" y="646338"/>
                    <a:pt x="0" y="643851"/>
                    <a:pt x="0" y="640783"/>
                  </a:cubicBezTo>
                  <a:lnTo>
                    <a:pt x="0" y="5555"/>
                  </a:lnTo>
                  <a:cubicBezTo>
                    <a:pt x="0" y="2487"/>
                    <a:pt x="2487" y="0"/>
                    <a:pt x="5555" y="0"/>
                  </a:cubicBezTo>
                  <a:close/>
                </a:path>
              </a:pathLst>
            </a:custGeom>
            <a:solidFill>
              <a:srgbClr val="FFFFFF">
                <a:alpha val="85882"/>
              </a:srgbClr>
            </a:solidFill>
            <a:ln cap="sq">
              <a:noFill/>
              <a:prstDash val="solid"/>
              <a:miter/>
            </a:ln>
          </p:spPr>
          <p:txBody>
            <a:bodyPr/>
            <a:lstStyle/>
            <a:p>
              <a:endParaRPr lang="en-GB"/>
            </a:p>
          </p:txBody>
        </p:sp>
        <p:sp>
          <p:nvSpPr>
            <p:cNvPr id="7" name="TextBox 7"/>
            <p:cNvSpPr txBox="1"/>
            <p:nvPr/>
          </p:nvSpPr>
          <p:spPr>
            <a:xfrm>
              <a:off x="0" y="-47625"/>
              <a:ext cx="4037928" cy="69396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264610" y="1841260"/>
            <a:ext cx="14462422" cy="185420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rPr>
              <a:t>Viết đoạn văn khoảng 7 đến 9 câu nêu cảm nhận của em về cái hay của phép chơi chữ trong một tác phẩm em sưu tầm được.</a:t>
            </a:r>
          </a:p>
          <a:p>
            <a:pPr algn="just">
              <a:lnSpc>
                <a:spcPts val="4900"/>
              </a:lnSpc>
            </a:pPr>
            <a:r>
              <a:rPr lang="en-US" sz="3500">
                <a:solidFill>
                  <a:srgbClr val="000000"/>
                </a:solidFill>
                <a:latin typeface="Roboto Condensed"/>
              </a:rPr>
              <a:t>Gạch chân và chú thích rõ phép chơi chữ được sử dụng.</a:t>
            </a:r>
          </a:p>
        </p:txBody>
      </p:sp>
      <p:graphicFrame>
        <p:nvGraphicFramePr>
          <p:cNvPr id="9" name="Table 9"/>
          <p:cNvGraphicFramePr>
            <a:graphicFrameLocks noGrp="1"/>
          </p:cNvGraphicFramePr>
          <p:nvPr/>
        </p:nvGraphicFramePr>
        <p:xfrm>
          <a:off x="1028700" y="4695825"/>
          <a:ext cx="16740270" cy="4562475"/>
        </p:xfrm>
        <a:graphic>
          <a:graphicData uri="http://schemas.openxmlformats.org/drawingml/2006/table">
            <a:tbl>
              <a:tblPr/>
              <a:tblGrid>
                <a:gridCol w="2207521">
                  <a:extLst>
                    <a:ext uri="{9D8B030D-6E8A-4147-A177-3AD203B41FA5}">
                      <a16:colId xmlns:a16="http://schemas.microsoft.com/office/drawing/2014/main" val="20000"/>
                    </a:ext>
                  </a:extLst>
                </a:gridCol>
                <a:gridCol w="14532749">
                  <a:extLst>
                    <a:ext uri="{9D8B030D-6E8A-4147-A177-3AD203B41FA5}">
                      <a16:colId xmlns:a16="http://schemas.microsoft.com/office/drawing/2014/main" val="20001"/>
                    </a:ext>
                  </a:extLst>
                </a:gridCol>
              </a:tblGrid>
              <a:tr h="1104599">
                <a:tc>
                  <a:txBody>
                    <a:bodyPr/>
                    <a:lstStyle/>
                    <a:p>
                      <a:pPr algn="ctr">
                        <a:lnSpc>
                          <a:spcPts val="4900"/>
                        </a:lnSpc>
                        <a:defRPr/>
                      </a:pPr>
                      <a:r>
                        <a:rPr lang="en-US" sz="3500">
                          <a:solidFill>
                            <a:srgbClr val="000000"/>
                          </a:solidFill>
                          <a:latin typeface="Roboto Condensed"/>
                        </a:rPr>
                        <a:t>MĐ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BE4FF"/>
                    </a:solidFill>
                  </a:tcPr>
                </a:tc>
                <a:tc>
                  <a:txBody>
                    <a:bodyPr/>
                    <a:lstStyle/>
                    <a:p>
                      <a:pPr algn="ctr">
                        <a:lnSpc>
                          <a:spcPts val="4900"/>
                        </a:lnSpc>
                        <a:defRPr/>
                      </a:pPr>
                      <a:r>
                        <a:rPr lang="en-US" sz="3500">
                          <a:solidFill>
                            <a:srgbClr val="000000"/>
                          </a:solidFill>
                          <a:latin typeface="Roboto Condensed"/>
                        </a:rPr>
                        <a:t>Giới thiệu tác phẩm, tác giả và phép chơi chữ được sử dụng.</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53277">
                <a:tc>
                  <a:txBody>
                    <a:bodyPr/>
                    <a:lstStyle/>
                    <a:p>
                      <a:pPr algn="ctr">
                        <a:lnSpc>
                          <a:spcPts val="4900"/>
                        </a:lnSpc>
                        <a:defRPr/>
                      </a:pPr>
                      <a:r>
                        <a:rPr lang="en-US" sz="3500">
                          <a:solidFill>
                            <a:srgbClr val="000000"/>
                          </a:solidFill>
                          <a:latin typeface="Roboto Condensed"/>
                        </a:rPr>
                        <a:t>TĐ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BE4FF"/>
                    </a:solidFill>
                  </a:tcPr>
                </a:tc>
                <a:tc>
                  <a:txBody>
                    <a:bodyPr/>
                    <a:lstStyle/>
                    <a:p>
                      <a:pPr algn="l">
                        <a:lnSpc>
                          <a:spcPts val="4900"/>
                        </a:lnSpc>
                        <a:defRPr/>
                      </a:pPr>
                      <a:r>
                        <a:rPr lang="en-US" sz="3500">
                          <a:solidFill>
                            <a:srgbClr val="000000"/>
                          </a:solidFill>
                          <a:latin typeface="Roboto Condensed"/>
                        </a:rPr>
                        <a:t>+ Làm rõ cơ chế của phép chơi chữ</a:t>
                      </a:r>
                      <a:endParaRPr lang="en-US" sz="1100"/>
                    </a:p>
                    <a:p>
                      <a:pPr algn="l">
                        <a:lnSpc>
                          <a:spcPts val="4900"/>
                        </a:lnSpc>
                      </a:pPr>
                      <a:r>
                        <a:rPr lang="en-US" sz="3500">
                          <a:solidFill>
                            <a:srgbClr val="000000"/>
                          </a:solidFill>
                          <a:latin typeface="Roboto Condensed"/>
                        </a:rPr>
                        <a:t>+ Phân tích tác dụng của phép chơi chữ trong ngữ liệu</a:t>
                      </a:r>
                    </a:p>
                    <a:p>
                      <a:pPr algn="l">
                        <a:lnSpc>
                          <a:spcPts val="4900"/>
                        </a:lnSpc>
                      </a:pPr>
                      <a:r>
                        <a:rPr lang="en-US" sz="3500">
                          <a:solidFill>
                            <a:srgbClr val="000000"/>
                          </a:solidFill>
                          <a:latin typeface="Roboto Condensed"/>
                        </a:rPr>
                        <a:t>+ Cảm nhận về sự sáng tạo của tác giả / thông điệp / ý nghĩa của tác phẩm</a:t>
                      </a: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04599">
                <a:tc>
                  <a:txBody>
                    <a:bodyPr/>
                    <a:lstStyle/>
                    <a:p>
                      <a:pPr algn="ctr">
                        <a:lnSpc>
                          <a:spcPts val="4900"/>
                        </a:lnSpc>
                        <a:defRPr/>
                      </a:pPr>
                      <a:r>
                        <a:rPr lang="en-US" sz="3500">
                          <a:solidFill>
                            <a:srgbClr val="000000"/>
                          </a:solidFill>
                          <a:latin typeface="Roboto Condensed"/>
                        </a:rPr>
                        <a:t>KĐ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BE4FF"/>
                    </a:solidFill>
                  </a:tcPr>
                </a:tc>
                <a:tc>
                  <a:txBody>
                    <a:bodyPr/>
                    <a:lstStyle/>
                    <a:p>
                      <a:pPr algn="ctr">
                        <a:lnSpc>
                          <a:spcPts val="4900"/>
                        </a:lnSpc>
                        <a:defRPr/>
                      </a:pPr>
                      <a:r>
                        <a:rPr lang="en-US" sz="3500">
                          <a:solidFill>
                            <a:srgbClr val="000000"/>
                          </a:solidFill>
                          <a:latin typeface="Roboto Condensed"/>
                        </a:rPr>
                        <a:t>Khẳng định lại giá trị độc đáo của chơi chữ trong văn chương và đời sống.</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0" name="TextBox 10"/>
          <p:cNvSpPr txBox="1"/>
          <p:nvPr/>
        </p:nvSpPr>
        <p:spPr>
          <a:xfrm>
            <a:off x="5345392" y="292386"/>
            <a:ext cx="5579245" cy="1286435"/>
          </a:xfrm>
          <a:prstGeom prst="rect">
            <a:avLst/>
          </a:prstGeom>
        </p:spPr>
        <p:txBody>
          <a:bodyPr lIns="0" tIns="0" rIns="0" bIns="0" rtlCol="0" anchor="t">
            <a:spAutoFit/>
          </a:bodyPr>
          <a:lstStyle/>
          <a:p>
            <a:pPr algn="ctr">
              <a:lnSpc>
                <a:spcPts val="10467"/>
              </a:lnSpc>
              <a:spcBef>
                <a:spcPct val="0"/>
              </a:spcBef>
            </a:pPr>
            <a:r>
              <a:rPr lang="en-US" sz="7476">
                <a:solidFill>
                  <a:srgbClr val="263779"/>
                </a:solidFill>
                <a:latin typeface="#9Slide06 Thillends Small"/>
              </a:rPr>
              <a:t>Dàn ý gợi ý</a:t>
            </a:r>
          </a:p>
        </p:txBody>
      </p:sp>
      <p:sp>
        <p:nvSpPr>
          <p:cNvPr id="11" name="Freeform 11"/>
          <p:cNvSpPr/>
          <p:nvPr/>
        </p:nvSpPr>
        <p:spPr>
          <a:xfrm>
            <a:off x="16207202" y="2889920"/>
            <a:ext cx="1714776" cy="1611080"/>
          </a:xfrm>
          <a:custGeom>
            <a:avLst/>
            <a:gdLst/>
            <a:ahLst/>
            <a:cxnLst/>
            <a:rect l="l" t="t" r="r" b="b"/>
            <a:pathLst>
              <a:path w="1714776" h="1611080">
                <a:moveTo>
                  <a:pt x="0" y="0"/>
                </a:moveTo>
                <a:lnTo>
                  <a:pt x="1714775" y="0"/>
                </a:lnTo>
                <a:lnTo>
                  <a:pt x="1714775" y="1611079"/>
                </a:lnTo>
                <a:lnTo>
                  <a:pt x="0" y="1611079"/>
                </a:lnTo>
                <a:lnTo>
                  <a:pt x="0" y="0"/>
                </a:lnTo>
                <a:close/>
              </a:path>
            </a:pathLst>
          </a:custGeom>
          <a:blipFill>
            <a:blip r:embed="rId5"/>
            <a:stretch>
              <a:fillRect/>
            </a:stretch>
          </a:blipFill>
        </p:spPr>
        <p:txBody>
          <a:bodyPr/>
          <a:lstStyle/>
          <a:p>
            <a:endParaRPr lang="en-GB"/>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sp>
        <p:nvSpPr>
          <p:cNvPr id="3" name="Freeform 3"/>
          <p:cNvSpPr/>
          <p:nvPr/>
        </p:nvSpPr>
        <p:spPr>
          <a:xfrm>
            <a:off x="307640" y="6829771"/>
            <a:ext cx="4752805" cy="3784951"/>
          </a:xfrm>
          <a:custGeom>
            <a:avLst/>
            <a:gdLst/>
            <a:ahLst/>
            <a:cxnLst/>
            <a:rect l="l" t="t" r="r" b="b"/>
            <a:pathLst>
              <a:path w="4752805" h="3784951">
                <a:moveTo>
                  <a:pt x="0" y="0"/>
                </a:moveTo>
                <a:lnTo>
                  <a:pt x="4752805" y="0"/>
                </a:lnTo>
                <a:lnTo>
                  <a:pt x="4752805" y="3784951"/>
                </a:lnTo>
                <a:lnTo>
                  <a:pt x="0" y="3784951"/>
                </a:lnTo>
                <a:lnTo>
                  <a:pt x="0" y="0"/>
                </a:lnTo>
                <a:close/>
              </a:path>
            </a:pathLst>
          </a:custGeom>
          <a:blipFill>
            <a:blip r:embed="rId3"/>
            <a:stretch>
              <a:fillRect/>
            </a:stretch>
          </a:blipFill>
        </p:spPr>
        <p:txBody>
          <a:bodyPr/>
          <a:lstStyle/>
          <a:p>
            <a:endParaRPr lang="en-GB"/>
          </a:p>
        </p:txBody>
      </p:sp>
      <p:sp>
        <p:nvSpPr>
          <p:cNvPr id="4" name="Freeform 4"/>
          <p:cNvSpPr/>
          <p:nvPr/>
        </p:nvSpPr>
        <p:spPr>
          <a:xfrm flipH="1">
            <a:off x="3403669" y="5349705"/>
            <a:ext cx="3313552" cy="3372542"/>
          </a:xfrm>
          <a:custGeom>
            <a:avLst/>
            <a:gdLst/>
            <a:ahLst/>
            <a:cxnLst/>
            <a:rect l="l" t="t" r="r" b="b"/>
            <a:pathLst>
              <a:path w="3313552" h="3372542">
                <a:moveTo>
                  <a:pt x="3313552" y="0"/>
                </a:moveTo>
                <a:lnTo>
                  <a:pt x="0" y="0"/>
                </a:lnTo>
                <a:lnTo>
                  <a:pt x="0" y="3372542"/>
                </a:lnTo>
                <a:lnTo>
                  <a:pt x="3313552" y="3372542"/>
                </a:lnTo>
                <a:lnTo>
                  <a:pt x="3313552" y="0"/>
                </a:lnTo>
                <a:close/>
              </a:path>
            </a:pathLst>
          </a:custGeom>
          <a:blipFill>
            <a:blip r:embed="rId4"/>
            <a:stretch>
              <a:fillRect/>
            </a:stretch>
          </a:blipFill>
        </p:spPr>
        <p:txBody>
          <a:bodyPr/>
          <a:lstStyle/>
          <a:p>
            <a:endParaRPr lang="en-GB"/>
          </a:p>
        </p:txBody>
      </p:sp>
      <p:sp>
        <p:nvSpPr>
          <p:cNvPr id="5" name="Freeform 5"/>
          <p:cNvSpPr/>
          <p:nvPr/>
        </p:nvSpPr>
        <p:spPr>
          <a:xfrm>
            <a:off x="15544524" y="594078"/>
            <a:ext cx="1714776" cy="1611080"/>
          </a:xfrm>
          <a:custGeom>
            <a:avLst/>
            <a:gdLst/>
            <a:ahLst/>
            <a:cxnLst/>
            <a:rect l="l" t="t" r="r" b="b"/>
            <a:pathLst>
              <a:path w="1714776" h="1611080">
                <a:moveTo>
                  <a:pt x="0" y="0"/>
                </a:moveTo>
                <a:lnTo>
                  <a:pt x="1714776" y="0"/>
                </a:lnTo>
                <a:lnTo>
                  <a:pt x="1714776" y="1611080"/>
                </a:lnTo>
                <a:lnTo>
                  <a:pt x="0" y="1611080"/>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5060445" y="2828133"/>
            <a:ext cx="11185651" cy="1708096"/>
          </a:xfrm>
          <a:prstGeom prst="rect">
            <a:avLst/>
          </a:prstGeom>
        </p:spPr>
        <p:txBody>
          <a:bodyPr lIns="0" tIns="0" rIns="0" bIns="0" rtlCol="0" anchor="t">
            <a:spAutoFit/>
          </a:bodyPr>
          <a:lstStyle/>
          <a:p>
            <a:pPr algn="ctr">
              <a:lnSpc>
                <a:spcPts val="13999"/>
              </a:lnSpc>
            </a:pPr>
            <a:r>
              <a:rPr lang="en-US" sz="9999">
                <a:solidFill>
                  <a:srgbClr val="263779"/>
                </a:solidFill>
                <a:latin typeface="Fraunces Bold"/>
              </a:rPr>
              <a:t>CẢM ƠN CÁC EM!</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4" b="-77733"/>
            </a:stretch>
          </a:blipFill>
        </p:spPr>
        <p:txBody>
          <a:bodyPr/>
          <a:lstStyle/>
          <a:p>
            <a:endParaRPr lang="en-GB"/>
          </a:p>
        </p:txBody>
      </p:sp>
      <p:grpSp>
        <p:nvGrpSpPr>
          <p:cNvPr id="3" name="Group 3"/>
          <p:cNvGrpSpPr/>
          <p:nvPr/>
        </p:nvGrpSpPr>
        <p:grpSpPr>
          <a:xfrm>
            <a:off x="5677148" y="1289824"/>
            <a:ext cx="11582152" cy="1329665"/>
            <a:chOff x="0" y="0"/>
            <a:chExt cx="3050443" cy="350200"/>
          </a:xfrm>
        </p:grpSpPr>
        <p:sp>
          <p:nvSpPr>
            <p:cNvPr id="4" name="Freeform 4"/>
            <p:cNvSpPr/>
            <p:nvPr/>
          </p:nvSpPr>
          <p:spPr>
            <a:xfrm>
              <a:off x="0" y="0"/>
              <a:ext cx="3050443" cy="350200"/>
            </a:xfrm>
            <a:custGeom>
              <a:avLst/>
              <a:gdLst/>
              <a:ahLst/>
              <a:cxnLst/>
              <a:rect l="l" t="t" r="r" b="b"/>
              <a:pathLst>
                <a:path w="3050443" h="350200">
                  <a:moveTo>
                    <a:pt x="7353" y="0"/>
                  </a:moveTo>
                  <a:lnTo>
                    <a:pt x="3043091" y="0"/>
                  </a:lnTo>
                  <a:cubicBezTo>
                    <a:pt x="3047151" y="0"/>
                    <a:pt x="3050443" y="3292"/>
                    <a:pt x="3050443" y="7353"/>
                  </a:cubicBezTo>
                  <a:lnTo>
                    <a:pt x="3050443" y="342847"/>
                  </a:lnTo>
                  <a:cubicBezTo>
                    <a:pt x="3050443" y="346908"/>
                    <a:pt x="3047151" y="350200"/>
                    <a:pt x="3043091" y="350200"/>
                  </a:cubicBezTo>
                  <a:lnTo>
                    <a:pt x="7353" y="350200"/>
                  </a:lnTo>
                  <a:cubicBezTo>
                    <a:pt x="3292" y="350200"/>
                    <a:pt x="0" y="346908"/>
                    <a:pt x="0" y="342847"/>
                  </a:cubicBezTo>
                  <a:lnTo>
                    <a:pt x="0" y="7353"/>
                  </a:lnTo>
                  <a:cubicBezTo>
                    <a:pt x="0" y="3292"/>
                    <a:pt x="3292" y="0"/>
                    <a:pt x="7353"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3050443" cy="3978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253336" y="3153688"/>
            <a:ext cx="14005964" cy="4967962"/>
            <a:chOff x="0" y="0"/>
            <a:chExt cx="3688814" cy="1308434"/>
          </a:xfrm>
        </p:grpSpPr>
        <p:sp>
          <p:nvSpPr>
            <p:cNvPr id="7" name="Freeform 7"/>
            <p:cNvSpPr/>
            <p:nvPr/>
          </p:nvSpPr>
          <p:spPr>
            <a:xfrm>
              <a:off x="0" y="0"/>
              <a:ext cx="3688814" cy="1308434"/>
            </a:xfrm>
            <a:custGeom>
              <a:avLst/>
              <a:gdLst/>
              <a:ahLst/>
              <a:cxnLst/>
              <a:rect l="l" t="t" r="r" b="b"/>
              <a:pathLst>
                <a:path w="3688814" h="1308434">
                  <a:moveTo>
                    <a:pt x="6080" y="0"/>
                  </a:moveTo>
                  <a:lnTo>
                    <a:pt x="3682733" y="0"/>
                  </a:lnTo>
                  <a:cubicBezTo>
                    <a:pt x="3686091" y="0"/>
                    <a:pt x="3688814" y="2722"/>
                    <a:pt x="3688814" y="6080"/>
                  </a:cubicBezTo>
                  <a:lnTo>
                    <a:pt x="3688814" y="1302354"/>
                  </a:lnTo>
                  <a:cubicBezTo>
                    <a:pt x="3688814" y="1305712"/>
                    <a:pt x="3686091" y="1308434"/>
                    <a:pt x="3682733" y="1308434"/>
                  </a:cubicBezTo>
                  <a:lnTo>
                    <a:pt x="6080" y="1308434"/>
                  </a:lnTo>
                  <a:cubicBezTo>
                    <a:pt x="2722" y="1308434"/>
                    <a:pt x="0" y="1305712"/>
                    <a:pt x="0" y="1302354"/>
                  </a:cubicBezTo>
                  <a:lnTo>
                    <a:pt x="0" y="6080"/>
                  </a:lnTo>
                  <a:cubicBezTo>
                    <a:pt x="0" y="2722"/>
                    <a:pt x="2722" y="0"/>
                    <a:pt x="6080" y="0"/>
                  </a:cubicBezTo>
                  <a:close/>
                </a:path>
              </a:pathLst>
            </a:custGeom>
            <a:solidFill>
              <a:srgbClr val="FFFFFF"/>
            </a:solidFill>
            <a:ln cap="sq">
              <a:noFill/>
              <a:prstDash val="solid"/>
              <a:miter/>
            </a:ln>
          </p:spPr>
          <p:txBody>
            <a:bodyPr/>
            <a:lstStyle/>
            <a:p>
              <a:endParaRPr lang="en-GB"/>
            </a:p>
          </p:txBody>
        </p:sp>
        <p:sp>
          <p:nvSpPr>
            <p:cNvPr id="8" name="TextBox 8"/>
            <p:cNvSpPr txBox="1"/>
            <p:nvPr/>
          </p:nvSpPr>
          <p:spPr>
            <a:xfrm>
              <a:off x="0" y="-47625"/>
              <a:ext cx="3688814" cy="135605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210708" y="316951"/>
            <a:ext cx="1675553" cy="1376582"/>
          </a:xfrm>
          <a:custGeom>
            <a:avLst/>
            <a:gdLst/>
            <a:ahLst/>
            <a:cxnLst/>
            <a:rect l="l" t="t" r="r" b="b"/>
            <a:pathLst>
              <a:path w="1675553" h="1376582">
                <a:moveTo>
                  <a:pt x="0" y="0"/>
                </a:moveTo>
                <a:lnTo>
                  <a:pt x="1675554" y="0"/>
                </a:lnTo>
                <a:lnTo>
                  <a:pt x="1675554" y="1376582"/>
                </a:lnTo>
                <a:lnTo>
                  <a:pt x="0" y="1376582"/>
                </a:lnTo>
                <a:lnTo>
                  <a:pt x="0" y="0"/>
                </a:lnTo>
                <a:close/>
              </a:path>
            </a:pathLst>
          </a:custGeom>
          <a:blipFill>
            <a:blip r:embed="rId5"/>
            <a:stretch>
              <a:fillRect/>
            </a:stretch>
          </a:blipFill>
        </p:spPr>
        <p:txBody>
          <a:bodyPr/>
          <a:lstStyle/>
          <a:p>
            <a:endParaRPr lang="en-GB"/>
          </a:p>
        </p:txBody>
      </p:sp>
      <p:sp>
        <p:nvSpPr>
          <p:cNvPr id="10" name="Freeform 10"/>
          <p:cNvSpPr/>
          <p:nvPr/>
        </p:nvSpPr>
        <p:spPr>
          <a:xfrm>
            <a:off x="-286638" y="5143500"/>
            <a:ext cx="3146901" cy="5116911"/>
          </a:xfrm>
          <a:custGeom>
            <a:avLst/>
            <a:gdLst/>
            <a:ahLst/>
            <a:cxnLst/>
            <a:rect l="l" t="t" r="r" b="b"/>
            <a:pathLst>
              <a:path w="3146901" h="5116911">
                <a:moveTo>
                  <a:pt x="0" y="0"/>
                </a:moveTo>
                <a:lnTo>
                  <a:pt x="3146900" y="0"/>
                </a:lnTo>
                <a:lnTo>
                  <a:pt x="3146900" y="5116911"/>
                </a:lnTo>
                <a:lnTo>
                  <a:pt x="0" y="5116911"/>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1028700" y="1051699"/>
            <a:ext cx="3484132" cy="1494111"/>
          </a:xfrm>
          <a:prstGeom prst="rect">
            <a:avLst/>
          </a:prstGeom>
        </p:spPr>
        <p:txBody>
          <a:bodyPr lIns="0" tIns="0" rIns="0" bIns="0" rtlCol="0" anchor="t">
            <a:spAutoFit/>
          </a:bodyPr>
          <a:lstStyle/>
          <a:p>
            <a:pPr algn="l">
              <a:lnSpc>
                <a:spcPts val="11620"/>
              </a:lnSpc>
            </a:pPr>
            <a:r>
              <a:rPr lang="en-US" sz="8300">
                <a:solidFill>
                  <a:srgbClr val="263779"/>
                </a:solidFill>
                <a:latin typeface="#9Slide07 SVNRevolution"/>
              </a:rPr>
              <a:t>Câu 3</a:t>
            </a:r>
          </a:p>
        </p:txBody>
      </p:sp>
      <p:sp>
        <p:nvSpPr>
          <p:cNvPr id="12" name="TextBox 12"/>
          <p:cNvSpPr txBox="1"/>
          <p:nvPr/>
        </p:nvSpPr>
        <p:spPr>
          <a:xfrm>
            <a:off x="6133946" y="1598283"/>
            <a:ext cx="10381576" cy="788035"/>
          </a:xfrm>
          <a:prstGeom prst="rect">
            <a:avLst/>
          </a:prstGeom>
        </p:spPr>
        <p:txBody>
          <a:bodyPr lIns="0" tIns="0" rIns="0" bIns="0" rtlCol="0" anchor="t">
            <a:spAutoFit/>
          </a:bodyPr>
          <a:lstStyle/>
          <a:p>
            <a:pPr algn="ctr">
              <a:lnSpc>
                <a:spcPts val="6439"/>
              </a:lnSpc>
            </a:pPr>
            <a:r>
              <a:rPr lang="en-US" sz="4599">
                <a:solidFill>
                  <a:srgbClr val="000000"/>
                </a:solidFill>
                <a:latin typeface="Roboto Condensed Bold"/>
              </a:rPr>
              <a:t>Đáp án: sầu riêng</a:t>
            </a:r>
          </a:p>
        </p:txBody>
      </p:sp>
      <p:sp>
        <p:nvSpPr>
          <p:cNvPr id="13" name="TextBox 13"/>
          <p:cNvSpPr txBox="1"/>
          <p:nvPr/>
        </p:nvSpPr>
        <p:spPr>
          <a:xfrm>
            <a:off x="3505200" y="4533900"/>
            <a:ext cx="9452007" cy="3498670"/>
          </a:xfrm>
          <a:prstGeom prst="rect">
            <a:avLst/>
          </a:prstGeom>
        </p:spPr>
        <p:txBody>
          <a:bodyPr lIns="0" tIns="0" rIns="0" bIns="0" rtlCol="0" anchor="t">
            <a:spAutoFit/>
          </a:bodyPr>
          <a:lstStyle/>
          <a:p>
            <a:pPr algn="ctr">
              <a:lnSpc>
                <a:spcPts val="5599"/>
              </a:lnSpc>
            </a:pPr>
            <a:r>
              <a:rPr lang="en-US" sz="3999">
                <a:solidFill>
                  <a:srgbClr val="000000"/>
                </a:solidFill>
                <a:latin typeface="Six Hands Marker"/>
              </a:rPr>
              <a:t>Ngọt thơm sau lớp vỏ gai</a:t>
            </a:r>
          </a:p>
          <a:p>
            <a:pPr algn="ctr">
              <a:lnSpc>
                <a:spcPts val="5599"/>
              </a:lnSpc>
            </a:pPr>
            <a:r>
              <a:rPr lang="en-US" sz="3999">
                <a:solidFill>
                  <a:srgbClr val="000000"/>
                </a:solidFill>
                <a:latin typeface="Six Hands Marker"/>
              </a:rPr>
              <a:t>Quả ngon lớn mãi cho ai đẹp lòng</a:t>
            </a:r>
          </a:p>
          <a:p>
            <a:pPr algn="ctr">
              <a:lnSpc>
                <a:spcPts val="5599"/>
              </a:lnSpc>
            </a:pPr>
            <a:r>
              <a:rPr lang="en-US" sz="3999">
                <a:solidFill>
                  <a:srgbClr val="000000"/>
                </a:solidFill>
                <a:latin typeface="Six Hands Marker"/>
              </a:rPr>
              <a:t>Mời cô mời bác ăn cùng</a:t>
            </a:r>
          </a:p>
          <a:p>
            <a:pPr algn="ctr">
              <a:lnSpc>
                <a:spcPts val="5599"/>
              </a:lnSpc>
            </a:pPr>
            <a:r>
              <a:rPr lang="en-US" sz="3999">
                <a:solidFill>
                  <a:srgbClr val="000000"/>
                </a:solidFill>
                <a:latin typeface="Six Hands Marker"/>
              </a:rPr>
              <a:t>______ mà hóa vui chung trăm nhà.</a:t>
            </a:r>
          </a:p>
          <a:p>
            <a:pPr algn="ctr">
              <a:lnSpc>
                <a:spcPts val="5599"/>
              </a:lnSpc>
            </a:pPr>
            <a:endParaRPr lang="en-US" sz="3999">
              <a:solidFill>
                <a:srgbClr val="000000"/>
              </a:solidFill>
              <a:latin typeface="Six Hands Marker"/>
            </a:endParaRPr>
          </a:p>
        </p:txBody>
      </p:sp>
      <p:sp>
        <p:nvSpPr>
          <p:cNvPr id="14" name="TextBox 14"/>
          <p:cNvSpPr txBox="1"/>
          <p:nvPr/>
        </p:nvSpPr>
        <p:spPr>
          <a:xfrm>
            <a:off x="6172200" y="3619500"/>
            <a:ext cx="2787776" cy="679414"/>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Roboto Condensed"/>
              </a:rPr>
              <a:t>Đây là quả gì?</a:t>
            </a:r>
          </a:p>
        </p:txBody>
      </p:sp>
      <p:pic>
        <p:nvPicPr>
          <p:cNvPr id="15" name="10 Seconds Countdown Timer with clock ticking sound and Finish Bell">
            <a:hlinkClick r:id="" action="ppaction://media"/>
            <a:extLst>
              <a:ext uri="{FF2B5EF4-FFF2-40B4-BE49-F238E27FC236}">
                <a16:creationId xmlns:a16="http://schemas.microsoft.com/office/drawing/2014/main" id="{33708F49-AFD7-32FC-A57B-616F3D2C25E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59000" y="4000500"/>
            <a:ext cx="1887502" cy="3352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video>
              <p:cMediaNode vol="80000">
                <p:cTn id="17" fill="hold" display="0">
                  <p:stCondLst>
                    <p:cond delay="indefinite"/>
                  </p:stCondLst>
                </p:cTn>
                <p:tgtEl>
                  <p:spTgt spid="15"/>
                </p:tgtEl>
              </p:cMediaNode>
            </p:video>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4" b="-77733"/>
            </a:stretch>
          </a:blipFill>
        </p:spPr>
        <p:txBody>
          <a:bodyPr/>
          <a:lstStyle/>
          <a:p>
            <a:endParaRPr lang="en-GB"/>
          </a:p>
        </p:txBody>
      </p:sp>
      <p:grpSp>
        <p:nvGrpSpPr>
          <p:cNvPr id="3" name="Group 3"/>
          <p:cNvGrpSpPr/>
          <p:nvPr/>
        </p:nvGrpSpPr>
        <p:grpSpPr>
          <a:xfrm>
            <a:off x="5677148" y="1289824"/>
            <a:ext cx="11582152" cy="1329665"/>
            <a:chOff x="0" y="0"/>
            <a:chExt cx="3050443" cy="350200"/>
          </a:xfrm>
        </p:grpSpPr>
        <p:sp>
          <p:nvSpPr>
            <p:cNvPr id="4" name="Freeform 4"/>
            <p:cNvSpPr/>
            <p:nvPr/>
          </p:nvSpPr>
          <p:spPr>
            <a:xfrm>
              <a:off x="0" y="0"/>
              <a:ext cx="3050443" cy="350200"/>
            </a:xfrm>
            <a:custGeom>
              <a:avLst/>
              <a:gdLst/>
              <a:ahLst/>
              <a:cxnLst/>
              <a:rect l="l" t="t" r="r" b="b"/>
              <a:pathLst>
                <a:path w="3050443" h="350200">
                  <a:moveTo>
                    <a:pt x="7353" y="0"/>
                  </a:moveTo>
                  <a:lnTo>
                    <a:pt x="3043091" y="0"/>
                  </a:lnTo>
                  <a:cubicBezTo>
                    <a:pt x="3047151" y="0"/>
                    <a:pt x="3050443" y="3292"/>
                    <a:pt x="3050443" y="7353"/>
                  </a:cubicBezTo>
                  <a:lnTo>
                    <a:pt x="3050443" y="342847"/>
                  </a:lnTo>
                  <a:cubicBezTo>
                    <a:pt x="3050443" y="346908"/>
                    <a:pt x="3047151" y="350200"/>
                    <a:pt x="3043091" y="350200"/>
                  </a:cubicBezTo>
                  <a:lnTo>
                    <a:pt x="7353" y="350200"/>
                  </a:lnTo>
                  <a:cubicBezTo>
                    <a:pt x="3292" y="350200"/>
                    <a:pt x="0" y="346908"/>
                    <a:pt x="0" y="342847"/>
                  </a:cubicBezTo>
                  <a:lnTo>
                    <a:pt x="0" y="7353"/>
                  </a:lnTo>
                  <a:cubicBezTo>
                    <a:pt x="0" y="3292"/>
                    <a:pt x="3292" y="0"/>
                    <a:pt x="7353"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3050443" cy="3978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657600" y="3086100"/>
            <a:ext cx="14005964" cy="4967962"/>
            <a:chOff x="0" y="0"/>
            <a:chExt cx="3688814" cy="1308434"/>
          </a:xfrm>
        </p:grpSpPr>
        <p:sp>
          <p:nvSpPr>
            <p:cNvPr id="7" name="Freeform 7"/>
            <p:cNvSpPr/>
            <p:nvPr/>
          </p:nvSpPr>
          <p:spPr>
            <a:xfrm>
              <a:off x="0" y="0"/>
              <a:ext cx="3688814" cy="1308434"/>
            </a:xfrm>
            <a:custGeom>
              <a:avLst/>
              <a:gdLst/>
              <a:ahLst/>
              <a:cxnLst/>
              <a:rect l="l" t="t" r="r" b="b"/>
              <a:pathLst>
                <a:path w="3688814" h="1308434">
                  <a:moveTo>
                    <a:pt x="6080" y="0"/>
                  </a:moveTo>
                  <a:lnTo>
                    <a:pt x="3682733" y="0"/>
                  </a:lnTo>
                  <a:cubicBezTo>
                    <a:pt x="3686091" y="0"/>
                    <a:pt x="3688814" y="2722"/>
                    <a:pt x="3688814" y="6080"/>
                  </a:cubicBezTo>
                  <a:lnTo>
                    <a:pt x="3688814" y="1302354"/>
                  </a:lnTo>
                  <a:cubicBezTo>
                    <a:pt x="3688814" y="1305712"/>
                    <a:pt x="3686091" y="1308434"/>
                    <a:pt x="3682733" y="1308434"/>
                  </a:cubicBezTo>
                  <a:lnTo>
                    <a:pt x="6080" y="1308434"/>
                  </a:lnTo>
                  <a:cubicBezTo>
                    <a:pt x="2722" y="1308434"/>
                    <a:pt x="0" y="1305712"/>
                    <a:pt x="0" y="1302354"/>
                  </a:cubicBezTo>
                  <a:lnTo>
                    <a:pt x="0" y="6080"/>
                  </a:lnTo>
                  <a:cubicBezTo>
                    <a:pt x="0" y="2722"/>
                    <a:pt x="2722" y="0"/>
                    <a:pt x="6080" y="0"/>
                  </a:cubicBezTo>
                  <a:close/>
                </a:path>
              </a:pathLst>
            </a:custGeom>
            <a:solidFill>
              <a:srgbClr val="FFFFFF"/>
            </a:solidFill>
            <a:ln cap="sq">
              <a:noFill/>
              <a:prstDash val="solid"/>
              <a:miter/>
            </a:ln>
          </p:spPr>
          <p:txBody>
            <a:bodyPr/>
            <a:lstStyle/>
            <a:p>
              <a:endParaRPr lang="en-GB"/>
            </a:p>
          </p:txBody>
        </p:sp>
        <p:sp>
          <p:nvSpPr>
            <p:cNvPr id="8" name="TextBox 8"/>
            <p:cNvSpPr txBox="1"/>
            <p:nvPr/>
          </p:nvSpPr>
          <p:spPr>
            <a:xfrm>
              <a:off x="0" y="-47625"/>
              <a:ext cx="3688814" cy="135605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210708" y="316951"/>
            <a:ext cx="1675553" cy="1376582"/>
          </a:xfrm>
          <a:custGeom>
            <a:avLst/>
            <a:gdLst/>
            <a:ahLst/>
            <a:cxnLst/>
            <a:rect l="l" t="t" r="r" b="b"/>
            <a:pathLst>
              <a:path w="1675553" h="1376582">
                <a:moveTo>
                  <a:pt x="0" y="0"/>
                </a:moveTo>
                <a:lnTo>
                  <a:pt x="1675554" y="0"/>
                </a:lnTo>
                <a:lnTo>
                  <a:pt x="1675554" y="1376582"/>
                </a:lnTo>
                <a:lnTo>
                  <a:pt x="0" y="1376582"/>
                </a:lnTo>
                <a:lnTo>
                  <a:pt x="0" y="0"/>
                </a:lnTo>
                <a:close/>
              </a:path>
            </a:pathLst>
          </a:custGeom>
          <a:blipFill>
            <a:blip r:embed="rId5"/>
            <a:stretch>
              <a:fillRect/>
            </a:stretch>
          </a:blipFill>
        </p:spPr>
        <p:txBody>
          <a:bodyPr/>
          <a:lstStyle/>
          <a:p>
            <a:endParaRPr lang="en-GB"/>
          </a:p>
        </p:txBody>
      </p:sp>
      <p:sp>
        <p:nvSpPr>
          <p:cNvPr id="10" name="Freeform 10"/>
          <p:cNvSpPr/>
          <p:nvPr/>
        </p:nvSpPr>
        <p:spPr>
          <a:xfrm>
            <a:off x="-286638" y="5143500"/>
            <a:ext cx="3146901" cy="5116911"/>
          </a:xfrm>
          <a:custGeom>
            <a:avLst/>
            <a:gdLst/>
            <a:ahLst/>
            <a:cxnLst/>
            <a:rect l="l" t="t" r="r" b="b"/>
            <a:pathLst>
              <a:path w="3146901" h="5116911">
                <a:moveTo>
                  <a:pt x="0" y="0"/>
                </a:moveTo>
                <a:lnTo>
                  <a:pt x="3146900" y="0"/>
                </a:lnTo>
                <a:lnTo>
                  <a:pt x="3146900" y="5116911"/>
                </a:lnTo>
                <a:lnTo>
                  <a:pt x="0" y="5116911"/>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1028700" y="1051699"/>
            <a:ext cx="3484132" cy="1363450"/>
          </a:xfrm>
          <a:prstGeom prst="rect">
            <a:avLst/>
          </a:prstGeom>
        </p:spPr>
        <p:txBody>
          <a:bodyPr lIns="0" tIns="0" rIns="0" bIns="0" rtlCol="0" anchor="t">
            <a:spAutoFit/>
          </a:bodyPr>
          <a:lstStyle/>
          <a:p>
            <a:pPr algn="l">
              <a:lnSpc>
                <a:spcPts val="11620"/>
              </a:lnSpc>
            </a:pPr>
            <a:r>
              <a:rPr lang="en-US" sz="8300">
                <a:solidFill>
                  <a:srgbClr val="263779"/>
                </a:solidFill>
                <a:latin typeface="#9Slide07 SVNRevolution"/>
              </a:rPr>
              <a:t>Câu 4</a:t>
            </a:r>
          </a:p>
        </p:txBody>
      </p:sp>
      <p:sp>
        <p:nvSpPr>
          <p:cNvPr id="12" name="TextBox 12"/>
          <p:cNvSpPr txBox="1"/>
          <p:nvPr/>
        </p:nvSpPr>
        <p:spPr>
          <a:xfrm>
            <a:off x="6133946" y="1588758"/>
            <a:ext cx="10381576" cy="863600"/>
          </a:xfrm>
          <a:prstGeom prst="rect">
            <a:avLst/>
          </a:prstGeom>
        </p:spPr>
        <p:txBody>
          <a:bodyPr lIns="0" tIns="0" rIns="0" bIns="0" rtlCol="0" anchor="t">
            <a:spAutoFit/>
          </a:bodyPr>
          <a:lstStyle/>
          <a:p>
            <a:pPr algn="ctr">
              <a:lnSpc>
                <a:spcPts val="7000"/>
              </a:lnSpc>
            </a:pPr>
            <a:r>
              <a:rPr lang="en-US" sz="5000">
                <a:solidFill>
                  <a:srgbClr val="000000"/>
                </a:solidFill>
                <a:latin typeface="Roboto Condensed Bold"/>
              </a:rPr>
              <a:t>Đáp án: mái kèo</a:t>
            </a:r>
          </a:p>
        </p:txBody>
      </p:sp>
      <p:sp>
        <p:nvSpPr>
          <p:cNvPr id="13" name="TextBox 13"/>
          <p:cNvSpPr txBox="1"/>
          <p:nvPr/>
        </p:nvSpPr>
        <p:spPr>
          <a:xfrm>
            <a:off x="5053304" y="4907455"/>
            <a:ext cx="9452007" cy="1384228"/>
          </a:xfrm>
          <a:prstGeom prst="rect">
            <a:avLst/>
          </a:prstGeom>
        </p:spPr>
        <p:txBody>
          <a:bodyPr lIns="0" tIns="0" rIns="0" bIns="0" rtlCol="0" anchor="t">
            <a:spAutoFit/>
          </a:bodyPr>
          <a:lstStyle/>
          <a:p>
            <a:pPr algn="ctr">
              <a:lnSpc>
                <a:spcPts val="5599"/>
              </a:lnSpc>
            </a:pPr>
            <a:r>
              <a:rPr lang="en-US" sz="3999">
                <a:solidFill>
                  <a:srgbClr val="000000"/>
                </a:solidFill>
                <a:latin typeface="Six Hands Marker"/>
              </a:rPr>
              <a:t>Con cá đối bò trong cối đá</a:t>
            </a:r>
          </a:p>
          <a:p>
            <a:pPr algn="ctr">
              <a:lnSpc>
                <a:spcPts val="5599"/>
              </a:lnSpc>
            </a:pPr>
            <a:r>
              <a:rPr lang="en-US" sz="3999">
                <a:solidFill>
                  <a:srgbClr val="000000"/>
                </a:solidFill>
                <a:latin typeface="Six Hands Marker"/>
              </a:rPr>
              <a:t>Con mèo cái nằm trên _____</a:t>
            </a:r>
          </a:p>
        </p:txBody>
      </p:sp>
      <p:sp>
        <p:nvSpPr>
          <p:cNvPr id="14" name="TextBox 14"/>
          <p:cNvSpPr txBox="1"/>
          <p:nvPr/>
        </p:nvSpPr>
        <p:spPr>
          <a:xfrm>
            <a:off x="4724401" y="3670134"/>
            <a:ext cx="8710106" cy="679414"/>
          </a:xfrm>
          <a:prstGeom prst="rect">
            <a:avLst/>
          </a:prstGeom>
        </p:spPr>
        <p:txBody>
          <a:bodyPr wrap="square" lIns="0" tIns="0" rIns="0" bIns="0" rtlCol="0" anchor="t">
            <a:spAutoFit/>
          </a:bodyPr>
          <a:lstStyle/>
          <a:p>
            <a:pPr algn="ctr">
              <a:lnSpc>
                <a:spcPts val="5599"/>
              </a:lnSpc>
              <a:spcBef>
                <a:spcPct val="0"/>
              </a:spcBef>
            </a:pPr>
            <a:r>
              <a:rPr lang="en-US" sz="3999" b="1">
                <a:solidFill>
                  <a:srgbClr val="000000"/>
                </a:solidFill>
                <a:latin typeface="Roboto Condensed"/>
              </a:rPr>
              <a:t>Điền từ còn thiếu trong câu ca dao sau:</a:t>
            </a:r>
          </a:p>
        </p:txBody>
      </p:sp>
      <p:pic>
        <p:nvPicPr>
          <p:cNvPr id="15" name="10 Seconds Countdown Timer with clock ticking sound and Finish Bell">
            <a:hlinkClick r:id="" action="ppaction://media"/>
            <a:extLst>
              <a:ext uri="{FF2B5EF4-FFF2-40B4-BE49-F238E27FC236}">
                <a16:creationId xmlns:a16="http://schemas.microsoft.com/office/drawing/2014/main" id="{047295E5-78D6-B328-DCCA-592D767F04B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59000" y="4000500"/>
            <a:ext cx="1887502" cy="3352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p:cMediaNode vol="80000">
                <p:cTn id="19" fill="hold" display="0">
                  <p:stCondLst>
                    <p:cond delay="indefinite"/>
                  </p:stCondLst>
                </p:cTn>
                <p:tgtEl>
                  <p:spTgt spid="15"/>
                </p:tgtEl>
              </p:cMediaNode>
            </p:video>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 b="-77733"/>
            </a:stretch>
          </a:blipFill>
        </p:spPr>
        <p:txBody>
          <a:bodyPr/>
          <a:lstStyle/>
          <a:p>
            <a:endParaRPr lang="en-GB"/>
          </a:p>
        </p:txBody>
      </p:sp>
      <p:grpSp>
        <p:nvGrpSpPr>
          <p:cNvPr id="3" name="Group 3"/>
          <p:cNvGrpSpPr/>
          <p:nvPr/>
        </p:nvGrpSpPr>
        <p:grpSpPr>
          <a:xfrm>
            <a:off x="3244434" y="1286822"/>
            <a:ext cx="11322050" cy="1869415"/>
            <a:chOff x="0" y="0"/>
            <a:chExt cx="2981939" cy="492356"/>
          </a:xfrm>
        </p:grpSpPr>
        <p:sp>
          <p:nvSpPr>
            <p:cNvPr id="4" name="Freeform 4"/>
            <p:cNvSpPr/>
            <p:nvPr/>
          </p:nvSpPr>
          <p:spPr>
            <a:xfrm>
              <a:off x="0" y="0"/>
              <a:ext cx="2981939" cy="492356"/>
            </a:xfrm>
            <a:custGeom>
              <a:avLst/>
              <a:gdLst/>
              <a:ahLst/>
              <a:cxnLst/>
              <a:rect l="l" t="t" r="r" b="b"/>
              <a:pathLst>
                <a:path w="2981939" h="492356">
                  <a:moveTo>
                    <a:pt x="7522" y="0"/>
                  </a:moveTo>
                  <a:lnTo>
                    <a:pt x="2974417" y="0"/>
                  </a:lnTo>
                  <a:cubicBezTo>
                    <a:pt x="2978571" y="0"/>
                    <a:pt x="2981939" y="3368"/>
                    <a:pt x="2981939" y="7522"/>
                  </a:cubicBezTo>
                  <a:lnTo>
                    <a:pt x="2981939" y="484835"/>
                  </a:lnTo>
                  <a:cubicBezTo>
                    <a:pt x="2981939" y="488989"/>
                    <a:pt x="2978571" y="492356"/>
                    <a:pt x="2974417" y="492356"/>
                  </a:cubicBezTo>
                  <a:lnTo>
                    <a:pt x="7522" y="492356"/>
                  </a:lnTo>
                  <a:cubicBezTo>
                    <a:pt x="3368" y="492356"/>
                    <a:pt x="0" y="488989"/>
                    <a:pt x="0" y="484835"/>
                  </a:cubicBezTo>
                  <a:lnTo>
                    <a:pt x="0" y="7522"/>
                  </a:lnTo>
                  <a:cubicBezTo>
                    <a:pt x="0" y="3368"/>
                    <a:pt x="3368" y="0"/>
                    <a:pt x="7522"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2981939" cy="53998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985349" y="3823078"/>
            <a:ext cx="13910851" cy="3419671"/>
            <a:chOff x="0" y="0"/>
            <a:chExt cx="3663763" cy="900654"/>
          </a:xfrm>
        </p:grpSpPr>
        <p:sp>
          <p:nvSpPr>
            <p:cNvPr id="7" name="Freeform 7"/>
            <p:cNvSpPr/>
            <p:nvPr/>
          </p:nvSpPr>
          <p:spPr>
            <a:xfrm>
              <a:off x="0" y="0"/>
              <a:ext cx="3663763" cy="900654"/>
            </a:xfrm>
            <a:custGeom>
              <a:avLst/>
              <a:gdLst/>
              <a:ahLst/>
              <a:cxnLst/>
              <a:rect l="l" t="t" r="r" b="b"/>
              <a:pathLst>
                <a:path w="3663763" h="900654">
                  <a:moveTo>
                    <a:pt x="6122" y="0"/>
                  </a:moveTo>
                  <a:lnTo>
                    <a:pt x="3657641" y="0"/>
                  </a:lnTo>
                  <a:cubicBezTo>
                    <a:pt x="3659265" y="0"/>
                    <a:pt x="3660822" y="645"/>
                    <a:pt x="3661970" y="1793"/>
                  </a:cubicBezTo>
                  <a:cubicBezTo>
                    <a:pt x="3663118" y="2941"/>
                    <a:pt x="3663763" y="4498"/>
                    <a:pt x="3663763" y="6122"/>
                  </a:cubicBezTo>
                  <a:lnTo>
                    <a:pt x="3663763" y="894532"/>
                  </a:lnTo>
                  <a:cubicBezTo>
                    <a:pt x="3663763" y="896156"/>
                    <a:pt x="3663118" y="897713"/>
                    <a:pt x="3661970" y="898861"/>
                  </a:cubicBezTo>
                  <a:cubicBezTo>
                    <a:pt x="3660822" y="900009"/>
                    <a:pt x="3659265" y="900654"/>
                    <a:pt x="3657641" y="900654"/>
                  </a:cubicBezTo>
                  <a:lnTo>
                    <a:pt x="6122" y="900654"/>
                  </a:lnTo>
                  <a:cubicBezTo>
                    <a:pt x="4498" y="900654"/>
                    <a:pt x="2941" y="900009"/>
                    <a:pt x="1793" y="898861"/>
                  </a:cubicBezTo>
                  <a:cubicBezTo>
                    <a:pt x="645" y="897713"/>
                    <a:pt x="0" y="896156"/>
                    <a:pt x="0" y="894532"/>
                  </a:cubicBezTo>
                  <a:lnTo>
                    <a:pt x="0" y="6122"/>
                  </a:lnTo>
                  <a:cubicBezTo>
                    <a:pt x="0" y="4498"/>
                    <a:pt x="645" y="2941"/>
                    <a:pt x="1793" y="1793"/>
                  </a:cubicBezTo>
                  <a:cubicBezTo>
                    <a:pt x="2941" y="645"/>
                    <a:pt x="4498" y="0"/>
                    <a:pt x="6122" y="0"/>
                  </a:cubicBezTo>
                  <a:close/>
                </a:path>
              </a:pathLst>
            </a:custGeom>
            <a:solidFill>
              <a:srgbClr val="FFFFFF"/>
            </a:solidFill>
            <a:ln cap="sq">
              <a:noFill/>
              <a:prstDash val="solid"/>
              <a:miter/>
            </a:ln>
          </p:spPr>
          <p:txBody>
            <a:bodyPr/>
            <a:lstStyle/>
            <a:p>
              <a:endParaRPr lang="en-GB"/>
            </a:p>
          </p:txBody>
        </p:sp>
        <p:sp>
          <p:nvSpPr>
            <p:cNvPr id="8" name="TextBox 8"/>
            <p:cNvSpPr txBox="1"/>
            <p:nvPr/>
          </p:nvSpPr>
          <p:spPr>
            <a:xfrm>
              <a:off x="0" y="-47625"/>
              <a:ext cx="3663763" cy="9482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486935" y="2221529"/>
            <a:ext cx="3436879" cy="3454150"/>
          </a:xfrm>
          <a:custGeom>
            <a:avLst/>
            <a:gdLst/>
            <a:ahLst/>
            <a:cxnLst/>
            <a:rect l="l" t="t" r="r" b="b"/>
            <a:pathLst>
              <a:path w="3436879" h="3454150">
                <a:moveTo>
                  <a:pt x="0" y="0"/>
                </a:moveTo>
                <a:lnTo>
                  <a:pt x="3436879" y="0"/>
                </a:lnTo>
                <a:lnTo>
                  <a:pt x="3436879" y="3454150"/>
                </a:lnTo>
                <a:lnTo>
                  <a:pt x="0" y="3454150"/>
                </a:lnTo>
                <a:lnTo>
                  <a:pt x="0" y="0"/>
                </a:lnTo>
                <a:close/>
              </a:path>
            </a:pathLst>
          </a:custGeom>
          <a:blipFill>
            <a:blip r:embed="rId3"/>
            <a:stretch>
              <a:fillRect/>
            </a:stretch>
          </a:blipFill>
        </p:spPr>
        <p:txBody>
          <a:bodyPr/>
          <a:lstStyle/>
          <a:p>
            <a:endParaRPr lang="en-GB"/>
          </a:p>
        </p:txBody>
      </p:sp>
      <p:sp>
        <p:nvSpPr>
          <p:cNvPr id="10" name="Freeform 10"/>
          <p:cNvSpPr/>
          <p:nvPr/>
        </p:nvSpPr>
        <p:spPr>
          <a:xfrm flipH="1">
            <a:off x="-327194" y="5360973"/>
            <a:ext cx="3571628" cy="5214055"/>
          </a:xfrm>
          <a:custGeom>
            <a:avLst/>
            <a:gdLst/>
            <a:ahLst/>
            <a:cxnLst/>
            <a:rect l="l" t="t" r="r" b="b"/>
            <a:pathLst>
              <a:path w="3571628" h="5214055">
                <a:moveTo>
                  <a:pt x="3571628" y="0"/>
                </a:moveTo>
                <a:lnTo>
                  <a:pt x="0" y="0"/>
                </a:lnTo>
                <a:lnTo>
                  <a:pt x="0" y="5214055"/>
                </a:lnTo>
                <a:lnTo>
                  <a:pt x="3571628" y="5214055"/>
                </a:lnTo>
                <a:lnTo>
                  <a:pt x="3571628" y="0"/>
                </a:lnTo>
                <a:close/>
              </a:path>
            </a:pathLst>
          </a:custGeom>
          <a:blipFill>
            <a:blip r:embed="rId4"/>
            <a:stretch>
              <a:fillRect/>
            </a:stretch>
          </a:blipFill>
        </p:spPr>
        <p:txBody>
          <a:bodyPr/>
          <a:lstStyle/>
          <a:p>
            <a:endParaRPr lang="en-GB"/>
          </a:p>
        </p:txBody>
      </p:sp>
      <p:sp>
        <p:nvSpPr>
          <p:cNvPr id="11" name="TextBox 11"/>
          <p:cNvSpPr txBox="1"/>
          <p:nvPr/>
        </p:nvSpPr>
        <p:spPr>
          <a:xfrm>
            <a:off x="2887472" y="1402415"/>
            <a:ext cx="12035974" cy="1562028"/>
          </a:xfrm>
          <a:prstGeom prst="rect">
            <a:avLst/>
          </a:prstGeom>
        </p:spPr>
        <p:txBody>
          <a:bodyPr lIns="0" tIns="0" rIns="0" bIns="0" rtlCol="0" anchor="t">
            <a:spAutoFit/>
          </a:bodyPr>
          <a:lstStyle/>
          <a:p>
            <a:pPr algn="ctr">
              <a:lnSpc>
                <a:spcPts val="6299"/>
              </a:lnSpc>
            </a:pPr>
            <a:r>
              <a:rPr lang="en-US" sz="4500">
                <a:solidFill>
                  <a:srgbClr val="1573B2"/>
                </a:solidFill>
                <a:latin typeface="Fraunces Bold"/>
              </a:rPr>
              <a:t>BÀI 2: </a:t>
            </a:r>
          </a:p>
          <a:p>
            <a:pPr algn="ctr">
              <a:lnSpc>
                <a:spcPts val="6299"/>
              </a:lnSpc>
            </a:pPr>
            <a:r>
              <a:rPr lang="en-US" sz="4500">
                <a:solidFill>
                  <a:srgbClr val="1573B2"/>
                </a:solidFill>
                <a:latin typeface="Fraunces Bold"/>
              </a:rPr>
              <a:t>NHỮNG CUNG BẬC TÂM TRẠNG</a:t>
            </a:r>
          </a:p>
        </p:txBody>
      </p:sp>
      <p:sp>
        <p:nvSpPr>
          <p:cNvPr id="12" name="TextBox 12"/>
          <p:cNvSpPr txBox="1"/>
          <p:nvPr/>
        </p:nvSpPr>
        <p:spPr>
          <a:xfrm>
            <a:off x="2922787" y="4152626"/>
            <a:ext cx="12035974" cy="721923"/>
          </a:xfrm>
          <a:prstGeom prst="rect">
            <a:avLst/>
          </a:prstGeom>
        </p:spPr>
        <p:txBody>
          <a:bodyPr lIns="0" tIns="0" rIns="0" bIns="0" rtlCol="0" anchor="t">
            <a:spAutoFit/>
          </a:bodyPr>
          <a:lstStyle/>
          <a:p>
            <a:pPr algn="ctr">
              <a:lnSpc>
                <a:spcPts val="5880"/>
              </a:lnSpc>
            </a:pPr>
            <a:r>
              <a:rPr lang="en-US" sz="4200">
                <a:solidFill>
                  <a:srgbClr val="1573B2"/>
                </a:solidFill>
                <a:latin typeface="Roboto Bold"/>
              </a:rPr>
              <a:t>THỰC HÀNH TIẾNG VIỆT</a:t>
            </a:r>
          </a:p>
        </p:txBody>
      </p:sp>
      <p:sp>
        <p:nvSpPr>
          <p:cNvPr id="13" name="TextBox 13"/>
          <p:cNvSpPr txBox="1"/>
          <p:nvPr/>
        </p:nvSpPr>
        <p:spPr>
          <a:xfrm>
            <a:off x="2294523" y="4924425"/>
            <a:ext cx="13910851" cy="1875791"/>
          </a:xfrm>
          <a:prstGeom prst="rect">
            <a:avLst/>
          </a:prstGeom>
        </p:spPr>
        <p:txBody>
          <a:bodyPr lIns="0" tIns="0" rIns="0" bIns="0" rtlCol="0" anchor="t">
            <a:spAutoFit/>
          </a:bodyPr>
          <a:lstStyle/>
          <a:p>
            <a:pPr algn="ctr">
              <a:lnSpc>
                <a:spcPts val="15259"/>
              </a:lnSpc>
            </a:pPr>
            <a:r>
              <a:rPr lang="en-US" sz="10899">
                <a:solidFill>
                  <a:srgbClr val="263779"/>
                </a:solidFill>
                <a:latin typeface="#9Slide06 Thillends Small"/>
              </a:rPr>
              <a:t>Biện pháp tu từ chơi chữ</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44" b="-77733"/>
            </a:stretch>
          </a:blipFill>
        </p:spPr>
        <p:txBody>
          <a:bodyPr/>
          <a:lstStyle/>
          <a:p>
            <a:endParaRPr lang="en-GB"/>
          </a:p>
        </p:txBody>
      </p:sp>
      <p:sp>
        <p:nvSpPr>
          <p:cNvPr id="3" name="Freeform 3"/>
          <p:cNvSpPr/>
          <p:nvPr/>
        </p:nvSpPr>
        <p:spPr>
          <a:xfrm>
            <a:off x="14310768" y="510218"/>
            <a:ext cx="3158082" cy="2514623"/>
          </a:xfrm>
          <a:custGeom>
            <a:avLst/>
            <a:gdLst/>
            <a:ahLst/>
            <a:cxnLst/>
            <a:rect l="l" t="t" r="r" b="b"/>
            <a:pathLst>
              <a:path w="3158082" h="2514623">
                <a:moveTo>
                  <a:pt x="0" y="0"/>
                </a:moveTo>
                <a:lnTo>
                  <a:pt x="3158082" y="0"/>
                </a:lnTo>
                <a:lnTo>
                  <a:pt x="3158082" y="2514623"/>
                </a:lnTo>
                <a:lnTo>
                  <a:pt x="0" y="2514623"/>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19150" y="3152071"/>
            <a:ext cx="16649700" cy="3350256"/>
            <a:chOff x="0" y="0"/>
            <a:chExt cx="4385106" cy="882372"/>
          </a:xfrm>
        </p:grpSpPr>
        <p:sp>
          <p:nvSpPr>
            <p:cNvPr id="5" name="Freeform 5"/>
            <p:cNvSpPr/>
            <p:nvPr/>
          </p:nvSpPr>
          <p:spPr>
            <a:xfrm>
              <a:off x="0" y="0"/>
              <a:ext cx="4385106" cy="882372"/>
            </a:xfrm>
            <a:custGeom>
              <a:avLst/>
              <a:gdLst/>
              <a:ahLst/>
              <a:cxnLst/>
              <a:rect l="l" t="t" r="r" b="b"/>
              <a:pathLst>
                <a:path w="4385106" h="882372">
                  <a:moveTo>
                    <a:pt x="5115" y="0"/>
                  </a:moveTo>
                  <a:lnTo>
                    <a:pt x="4379992" y="0"/>
                  </a:lnTo>
                  <a:cubicBezTo>
                    <a:pt x="4382816" y="0"/>
                    <a:pt x="4385106" y="2290"/>
                    <a:pt x="4385106" y="5115"/>
                  </a:cubicBezTo>
                  <a:lnTo>
                    <a:pt x="4385106" y="877257"/>
                  </a:lnTo>
                  <a:cubicBezTo>
                    <a:pt x="4385106" y="880082"/>
                    <a:pt x="4382816" y="882372"/>
                    <a:pt x="4379992" y="882372"/>
                  </a:cubicBezTo>
                  <a:lnTo>
                    <a:pt x="5115" y="882372"/>
                  </a:lnTo>
                  <a:cubicBezTo>
                    <a:pt x="2290" y="882372"/>
                    <a:pt x="0" y="880082"/>
                    <a:pt x="0" y="877257"/>
                  </a:cubicBezTo>
                  <a:lnTo>
                    <a:pt x="0" y="5115"/>
                  </a:lnTo>
                  <a:cubicBezTo>
                    <a:pt x="0" y="2290"/>
                    <a:pt x="2290" y="0"/>
                    <a:pt x="5115" y="0"/>
                  </a:cubicBezTo>
                  <a:close/>
                </a:path>
              </a:pathLst>
            </a:custGeom>
            <a:solidFill>
              <a:srgbClr val="FFFFFF"/>
            </a:solidFill>
            <a:ln cap="sq">
              <a:noFill/>
              <a:prstDash val="solid"/>
              <a:miter/>
            </a:ln>
          </p:spPr>
          <p:txBody>
            <a:bodyPr/>
            <a:lstStyle/>
            <a:p>
              <a:endParaRPr lang="en-GB"/>
            </a:p>
          </p:txBody>
        </p:sp>
        <p:sp>
          <p:nvSpPr>
            <p:cNvPr id="6" name="TextBox 6"/>
            <p:cNvSpPr txBox="1"/>
            <p:nvPr/>
          </p:nvSpPr>
          <p:spPr>
            <a:xfrm>
              <a:off x="0" y="-47625"/>
              <a:ext cx="4385106" cy="92999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700267" y="6731941"/>
            <a:ext cx="6805279" cy="2999856"/>
            <a:chOff x="0" y="0"/>
            <a:chExt cx="1792337" cy="790086"/>
          </a:xfrm>
        </p:grpSpPr>
        <p:sp>
          <p:nvSpPr>
            <p:cNvPr id="8" name="Freeform 8"/>
            <p:cNvSpPr/>
            <p:nvPr/>
          </p:nvSpPr>
          <p:spPr>
            <a:xfrm>
              <a:off x="0" y="0"/>
              <a:ext cx="1792337" cy="790086"/>
            </a:xfrm>
            <a:custGeom>
              <a:avLst/>
              <a:gdLst/>
              <a:ahLst/>
              <a:cxnLst/>
              <a:rect l="l" t="t" r="r" b="b"/>
              <a:pathLst>
                <a:path w="1792337" h="790086">
                  <a:moveTo>
                    <a:pt x="12514" y="0"/>
                  </a:moveTo>
                  <a:lnTo>
                    <a:pt x="1779823" y="0"/>
                  </a:lnTo>
                  <a:cubicBezTo>
                    <a:pt x="1786734" y="0"/>
                    <a:pt x="1792337" y="5603"/>
                    <a:pt x="1792337" y="12514"/>
                  </a:cubicBezTo>
                  <a:lnTo>
                    <a:pt x="1792337" y="777572"/>
                  </a:lnTo>
                  <a:cubicBezTo>
                    <a:pt x="1792337" y="780891"/>
                    <a:pt x="1791018" y="784074"/>
                    <a:pt x="1788671" y="786420"/>
                  </a:cubicBezTo>
                  <a:cubicBezTo>
                    <a:pt x="1786325" y="788767"/>
                    <a:pt x="1783142" y="790086"/>
                    <a:pt x="1779823" y="790086"/>
                  </a:cubicBezTo>
                  <a:lnTo>
                    <a:pt x="12514" y="790086"/>
                  </a:lnTo>
                  <a:cubicBezTo>
                    <a:pt x="9195" y="790086"/>
                    <a:pt x="6012" y="788767"/>
                    <a:pt x="3665" y="786420"/>
                  </a:cubicBezTo>
                  <a:cubicBezTo>
                    <a:pt x="1318" y="784074"/>
                    <a:pt x="0" y="780891"/>
                    <a:pt x="0" y="777572"/>
                  </a:cubicBezTo>
                  <a:lnTo>
                    <a:pt x="0" y="12514"/>
                  </a:lnTo>
                  <a:cubicBezTo>
                    <a:pt x="0" y="9195"/>
                    <a:pt x="1318" y="6012"/>
                    <a:pt x="3665" y="3665"/>
                  </a:cubicBezTo>
                  <a:cubicBezTo>
                    <a:pt x="6012" y="1318"/>
                    <a:pt x="9195" y="0"/>
                    <a:pt x="12514" y="0"/>
                  </a:cubicBezTo>
                  <a:close/>
                </a:path>
              </a:pathLst>
            </a:custGeom>
            <a:solidFill>
              <a:srgbClr val="FFFFFF"/>
            </a:solidFill>
            <a:ln cap="sq">
              <a:noFill/>
              <a:prstDash val="solid"/>
              <a:miter/>
            </a:ln>
          </p:spPr>
          <p:txBody>
            <a:bodyPr/>
            <a:lstStyle/>
            <a:p>
              <a:endParaRPr lang="en-GB"/>
            </a:p>
          </p:txBody>
        </p:sp>
        <p:sp>
          <p:nvSpPr>
            <p:cNvPr id="9" name="TextBox 9"/>
            <p:cNvSpPr txBox="1"/>
            <p:nvPr/>
          </p:nvSpPr>
          <p:spPr>
            <a:xfrm>
              <a:off x="0" y="-47625"/>
              <a:ext cx="1792337" cy="83771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0306" y="7818178"/>
            <a:ext cx="2036788" cy="1913619"/>
          </a:xfrm>
          <a:custGeom>
            <a:avLst/>
            <a:gdLst/>
            <a:ahLst/>
            <a:cxnLst/>
            <a:rect l="l" t="t" r="r" b="b"/>
            <a:pathLst>
              <a:path w="2036788" h="1913619">
                <a:moveTo>
                  <a:pt x="0" y="0"/>
                </a:moveTo>
                <a:lnTo>
                  <a:pt x="2036788" y="0"/>
                </a:lnTo>
                <a:lnTo>
                  <a:pt x="2036788" y="1913619"/>
                </a:lnTo>
                <a:lnTo>
                  <a:pt x="0" y="1913619"/>
                </a:lnTo>
                <a:lnTo>
                  <a:pt x="0" y="0"/>
                </a:lnTo>
                <a:close/>
              </a:path>
            </a:pathLst>
          </a:custGeom>
          <a:blipFill>
            <a:blip r:embed="rId4"/>
            <a:stretch>
              <a:fillRect/>
            </a:stretch>
          </a:blipFill>
        </p:spPr>
        <p:txBody>
          <a:bodyPr/>
          <a:lstStyle/>
          <a:p>
            <a:endParaRPr lang="en-GB"/>
          </a:p>
        </p:txBody>
      </p:sp>
      <p:sp>
        <p:nvSpPr>
          <p:cNvPr id="11" name="TextBox 11"/>
          <p:cNvSpPr txBox="1"/>
          <p:nvPr/>
        </p:nvSpPr>
        <p:spPr>
          <a:xfrm>
            <a:off x="1416052" y="840502"/>
            <a:ext cx="13518149" cy="1749280"/>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a:t>
            </a:r>
          </a:p>
          <a:p>
            <a:pPr algn="ctr">
              <a:lnSpc>
                <a:spcPts val="7000"/>
              </a:lnSpc>
            </a:pPr>
            <a:r>
              <a:rPr lang="en-US" sz="5000">
                <a:solidFill>
                  <a:srgbClr val="263779"/>
                </a:solidFill>
                <a:latin typeface="Fraunces Bold"/>
              </a:rPr>
              <a:t>VỀ PHÉP CHƠI CHỮ</a:t>
            </a:r>
          </a:p>
        </p:txBody>
      </p:sp>
      <p:sp>
        <p:nvSpPr>
          <p:cNvPr id="12" name="TextBox 12"/>
          <p:cNvSpPr txBox="1"/>
          <p:nvPr/>
        </p:nvSpPr>
        <p:spPr>
          <a:xfrm>
            <a:off x="1279858" y="3708472"/>
            <a:ext cx="15728284" cy="2793856"/>
          </a:xfrm>
          <a:prstGeom prst="rect">
            <a:avLst/>
          </a:prstGeom>
        </p:spPr>
        <p:txBody>
          <a:bodyPr lIns="0" tIns="0" rIns="0" bIns="0" rtlCol="0" anchor="t">
            <a:spAutoFit/>
          </a:bodyPr>
          <a:lstStyle/>
          <a:p>
            <a:pPr algn="l">
              <a:lnSpc>
                <a:spcPts val="5599"/>
              </a:lnSpc>
            </a:pPr>
            <a:r>
              <a:rPr lang="en-US" sz="3999">
                <a:solidFill>
                  <a:srgbClr val="000000"/>
                </a:solidFill>
                <a:latin typeface="Roboto Condensed"/>
              </a:rPr>
              <a:t> - HS làm việc theo cặp trong 5 phút, chia 3 dãy. Các cặp chung 1 dãy cùng hoàn thành 1 nhiệm vụ.</a:t>
            </a:r>
          </a:p>
          <a:p>
            <a:pPr algn="l">
              <a:lnSpc>
                <a:spcPts val="5599"/>
              </a:lnSpc>
            </a:pPr>
            <a:r>
              <a:rPr lang="en-US" sz="3999">
                <a:solidFill>
                  <a:srgbClr val="000000"/>
                </a:solidFill>
                <a:latin typeface="Roboto Condensed"/>
              </a:rPr>
              <a:t>- Hoàn thành bài tập theo yêu cầu của GV (PHT số 1)</a:t>
            </a:r>
          </a:p>
          <a:p>
            <a:pPr algn="l">
              <a:lnSpc>
                <a:spcPts val="5599"/>
              </a:lnSpc>
              <a:spcBef>
                <a:spcPct val="0"/>
              </a:spcBef>
            </a:pPr>
            <a:endParaRPr lang="en-US" sz="3999">
              <a:solidFill>
                <a:srgbClr val="000000"/>
              </a:solidFill>
              <a:latin typeface="Roboto Condensed"/>
            </a:endParaRPr>
          </a:p>
        </p:txBody>
      </p:sp>
      <p:grpSp>
        <p:nvGrpSpPr>
          <p:cNvPr id="13" name="Group 13"/>
          <p:cNvGrpSpPr/>
          <p:nvPr/>
        </p:nvGrpSpPr>
        <p:grpSpPr>
          <a:xfrm>
            <a:off x="9367401" y="6731941"/>
            <a:ext cx="7192575" cy="2999856"/>
            <a:chOff x="0" y="0"/>
            <a:chExt cx="1894341" cy="790086"/>
          </a:xfrm>
        </p:grpSpPr>
        <p:sp>
          <p:nvSpPr>
            <p:cNvPr id="14" name="Freeform 14"/>
            <p:cNvSpPr/>
            <p:nvPr/>
          </p:nvSpPr>
          <p:spPr>
            <a:xfrm>
              <a:off x="0" y="0"/>
              <a:ext cx="1894341" cy="790086"/>
            </a:xfrm>
            <a:custGeom>
              <a:avLst/>
              <a:gdLst/>
              <a:ahLst/>
              <a:cxnLst/>
              <a:rect l="l" t="t" r="r" b="b"/>
              <a:pathLst>
                <a:path w="1894341" h="790086">
                  <a:moveTo>
                    <a:pt x="11840" y="0"/>
                  </a:moveTo>
                  <a:lnTo>
                    <a:pt x="1882501" y="0"/>
                  </a:lnTo>
                  <a:cubicBezTo>
                    <a:pt x="1885641" y="0"/>
                    <a:pt x="1888652" y="1247"/>
                    <a:pt x="1890873" y="3468"/>
                  </a:cubicBezTo>
                  <a:cubicBezTo>
                    <a:pt x="1893093" y="5688"/>
                    <a:pt x="1894341" y="8700"/>
                    <a:pt x="1894341" y="11840"/>
                  </a:cubicBezTo>
                  <a:lnTo>
                    <a:pt x="1894341" y="778246"/>
                  </a:lnTo>
                  <a:cubicBezTo>
                    <a:pt x="1894341" y="784785"/>
                    <a:pt x="1889040" y="790086"/>
                    <a:pt x="1882501" y="790086"/>
                  </a:cubicBezTo>
                  <a:lnTo>
                    <a:pt x="11840" y="790086"/>
                  </a:lnTo>
                  <a:cubicBezTo>
                    <a:pt x="8700" y="790086"/>
                    <a:pt x="5688" y="788838"/>
                    <a:pt x="3468" y="786618"/>
                  </a:cubicBezTo>
                  <a:cubicBezTo>
                    <a:pt x="1247" y="784397"/>
                    <a:pt x="0" y="781386"/>
                    <a:pt x="0" y="778246"/>
                  </a:cubicBezTo>
                  <a:lnTo>
                    <a:pt x="0" y="11840"/>
                  </a:lnTo>
                  <a:cubicBezTo>
                    <a:pt x="0" y="5301"/>
                    <a:pt x="5301" y="0"/>
                    <a:pt x="11840" y="0"/>
                  </a:cubicBezTo>
                  <a:close/>
                </a:path>
              </a:pathLst>
            </a:custGeom>
            <a:solidFill>
              <a:srgbClr val="FFFFFF"/>
            </a:solidFill>
            <a:ln cap="sq">
              <a:noFill/>
              <a:prstDash val="solid"/>
              <a:miter/>
            </a:ln>
          </p:spPr>
          <p:txBody>
            <a:bodyPr/>
            <a:lstStyle/>
            <a:p>
              <a:endParaRPr lang="en-GB"/>
            </a:p>
          </p:txBody>
        </p:sp>
        <p:sp>
          <p:nvSpPr>
            <p:cNvPr id="15" name="TextBox 15"/>
            <p:cNvSpPr txBox="1"/>
            <p:nvPr/>
          </p:nvSpPr>
          <p:spPr>
            <a:xfrm>
              <a:off x="0" y="-47625"/>
              <a:ext cx="1894341" cy="83771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444376" y="7169258"/>
            <a:ext cx="5730751" cy="2089042"/>
          </a:xfrm>
          <a:prstGeom prst="rect">
            <a:avLst/>
          </a:prstGeom>
        </p:spPr>
        <p:txBody>
          <a:bodyPr lIns="0" tIns="0" rIns="0" bIns="0" rtlCol="0" anchor="t">
            <a:spAutoFit/>
          </a:bodyPr>
          <a:lstStyle/>
          <a:p>
            <a:pPr algn="l">
              <a:lnSpc>
                <a:spcPts val="5599"/>
              </a:lnSpc>
            </a:pPr>
            <a:r>
              <a:rPr lang="en-US" sz="3999">
                <a:solidFill>
                  <a:srgbClr val="000000"/>
                </a:solidFill>
                <a:latin typeface="Roboto Condensed"/>
              </a:rPr>
              <a:t>HS báo cáo kết quả của cặp mình (tối đa 2 phút / nhóm)</a:t>
            </a:r>
          </a:p>
          <a:p>
            <a:pPr algn="l">
              <a:lnSpc>
                <a:spcPts val="5599"/>
              </a:lnSpc>
              <a:spcBef>
                <a:spcPct val="0"/>
              </a:spcBef>
            </a:pPr>
            <a:endParaRPr lang="en-US" sz="3999">
              <a:solidFill>
                <a:srgbClr val="000000"/>
              </a:solidFill>
              <a:latin typeface="Roboto Condensed"/>
            </a:endParaRPr>
          </a:p>
        </p:txBody>
      </p:sp>
      <p:sp>
        <p:nvSpPr>
          <p:cNvPr id="17" name="TextBox 17"/>
          <p:cNvSpPr txBox="1"/>
          <p:nvPr/>
        </p:nvSpPr>
        <p:spPr>
          <a:xfrm>
            <a:off x="9698471" y="7149248"/>
            <a:ext cx="6523659" cy="2089042"/>
          </a:xfrm>
          <a:prstGeom prst="rect">
            <a:avLst/>
          </a:prstGeom>
        </p:spPr>
        <p:txBody>
          <a:bodyPr lIns="0" tIns="0" rIns="0" bIns="0" rtlCol="0" anchor="t">
            <a:spAutoFit/>
          </a:bodyPr>
          <a:lstStyle/>
          <a:p>
            <a:pPr marL="863599" lvl="1" indent="-431800" algn="l">
              <a:lnSpc>
                <a:spcPts val="5599"/>
              </a:lnSpc>
              <a:buFont typeface="Arial"/>
              <a:buChar char="•"/>
            </a:pPr>
            <a:r>
              <a:rPr lang="en-US" sz="3999">
                <a:solidFill>
                  <a:srgbClr val="000000"/>
                </a:solidFill>
                <a:latin typeface="Roboto Condensed"/>
              </a:rPr>
              <a:t>GV quay ngẫu nhiên </a:t>
            </a:r>
            <a:r>
              <a:rPr lang="en-US" sz="3999" u="sng">
                <a:solidFill>
                  <a:srgbClr val="000000"/>
                </a:solidFill>
                <a:latin typeface="Roboto Condensed"/>
                <a:hlinkClick r:id="rId5" tooltip="https://wheelofnames.com/"/>
              </a:rPr>
              <a:t>https://wheelofnames.com/</a:t>
            </a:r>
          </a:p>
          <a:p>
            <a:pPr marL="863599" lvl="1" indent="-431800" algn="l">
              <a:lnSpc>
                <a:spcPts val="5599"/>
              </a:lnSpc>
              <a:buFont typeface="Arial"/>
              <a:buChar char="•"/>
            </a:pPr>
            <a:r>
              <a:rPr lang="en-US" sz="3999">
                <a:solidFill>
                  <a:srgbClr val="000000"/>
                </a:solidFill>
                <a:latin typeface="Roboto Condensed"/>
              </a:rPr>
              <a:t>HS xung phong</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44" b="-77733"/>
            </a:stretch>
          </a:blipFill>
        </p:spPr>
        <p:txBody>
          <a:bodyPr/>
          <a:lstStyle/>
          <a:p>
            <a:endParaRPr lang="en-GB"/>
          </a:p>
        </p:txBody>
      </p:sp>
      <p:grpSp>
        <p:nvGrpSpPr>
          <p:cNvPr id="3" name="Group 3"/>
          <p:cNvGrpSpPr/>
          <p:nvPr/>
        </p:nvGrpSpPr>
        <p:grpSpPr>
          <a:xfrm>
            <a:off x="857868" y="3571262"/>
            <a:ext cx="16649700" cy="4620269"/>
            <a:chOff x="0" y="0"/>
            <a:chExt cx="4385106" cy="1216861"/>
          </a:xfrm>
        </p:grpSpPr>
        <p:sp>
          <p:nvSpPr>
            <p:cNvPr id="4" name="Freeform 4"/>
            <p:cNvSpPr/>
            <p:nvPr/>
          </p:nvSpPr>
          <p:spPr>
            <a:xfrm>
              <a:off x="0" y="0"/>
              <a:ext cx="4385106" cy="1216861"/>
            </a:xfrm>
            <a:custGeom>
              <a:avLst/>
              <a:gdLst/>
              <a:ahLst/>
              <a:cxnLst/>
              <a:rect l="l" t="t" r="r" b="b"/>
              <a:pathLst>
                <a:path w="4385106" h="1216861">
                  <a:moveTo>
                    <a:pt x="5115" y="0"/>
                  </a:moveTo>
                  <a:lnTo>
                    <a:pt x="4379992" y="0"/>
                  </a:lnTo>
                  <a:cubicBezTo>
                    <a:pt x="4382816" y="0"/>
                    <a:pt x="4385106" y="2290"/>
                    <a:pt x="4385106" y="5115"/>
                  </a:cubicBezTo>
                  <a:lnTo>
                    <a:pt x="4385106" y="1211746"/>
                  </a:lnTo>
                  <a:cubicBezTo>
                    <a:pt x="4385106" y="1214571"/>
                    <a:pt x="4382816" y="1216861"/>
                    <a:pt x="4379992" y="1216861"/>
                  </a:cubicBezTo>
                  <a:lnTo>
                    <a:pt x="5115" y="1216861"/>
                  </a:lnTo>
                  <a:cubicBezTo>
                    <a:pt x="2290" y="1216861"/>
                    <a:pt x="0" y="1214571"/>
                    <a:pt x="0" y="1211746"/>
                  </a:cubicBezTo>
                  <a:lnTo>
                    <a:pt x="0" y="5115"/>
                  </a:lnTo>
                  <a:cubicBezTo>
                    <a:pt x="0" y="2290"/>
                    <a:pt x="2290" y="0"/>
                    <a:pt x="5115"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4385106" cy="126448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766971" y="1040000"/>
            <a:ext cx="2492329" cy="2442482"/>
          </a:xfrm>
          <a:custGeom>
            <a:avLst/>
            <a:gdLst/>
            <a:ahLst/>
            <a:cxnLst/>
            <a:rect l="l" t="t" r="r" b="b"/>
            <a:pathLst>
              <a:path w="2492329" h="2442482">
                <a:moveTo>
                  <a:pt x="0" y="0"/>
                </a:moveTo>
                <a:lnTo>
                  <a:pt x="2492329" y="0"/>
                </a:lnTo>
                <a:lnTo>
                  <a:pt x="2492329" y="2442482"/>
                </a:lnTo>
                <a:lnTo>
                  <a:pt x="0" y="2442482"/>
                </a:lnTo>
                <a:lnTo>
                  <a:pt x="0" y="0"/>
                </a:lnTo>
                <a:close/>
              </a:path>
            </a:pathLst>
          </a:custGeom>
          <a:blipFill>
            <a:blip r:embed="rId3"/>
            <a:stretch>
              <a:fillRect/>
            </a:stretch>
          </a:blipFill>
        </p:spPr>
        <p:txBody>
          <a:bodyPr/>
          <a:lstStyle/>
          <a:p>
            <a:endParaRPr lang="en-GB"/>
          </a:p>
        </p:txBody>
      </p:sp>
      <p:sp>
        <p:nvSpPr>
          <p:cNvPr id="7" name="Freeform 7"/>
          <p:cNvSpPr/>
          <p:nvPr/>
        </p:nvSpPr>
        <p:spPr>
          <a:xfrm>
            <a:off x="0" y="7967033"/>
            <a:ext cx="1715736" cy="2196142"/>
          </a:xfrm>
          <a:custGeom>
            <a:avLst/>
            <a:gdLst/>
            <a:ahLst/>
            <a:cxnLst/>
            <a:rect l="l" t="t" r="r" b="b"/>
            <a:pathLst>
              <a:path w="1715736" h="2196142">
                <a:moveTo>
                  <a:pt x="0" y="0"/>
                </a:moveTo>
                <a:lnTo>
                  <a:pt x="1715736" y="0"/>
                </a:lnTo>
                <a:lnTo>
                  <a:pt x="1715736" y="2196142"/>
                </a:lnTo>
                <a:lnTo>
                  <a:pt x="0" y="2196142"/>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1279858" y="4062100"/>
            <a:ext cx="15728284" cy="3258639"/>
          </a:xfrm>
          <a:prstGeom prst="rect">
            <a:avLst/>
          </a:prstGeom>
        </p:spPr>
        <p:txBody>
          <a:bodyPr lIns="0" tIns="0" rIns="0" bIns="0" rtlCol="0" anchor="t">
            <a:spAutoFit/>
          </a:bodyPr>
          <a:lstStyle/>
          <a:p>
            <a:pPr algn="just">
              <a:lnSpc>
                <a:spcPts val="5180"/>
              </a:lnSpc>
            </a:pPr>
            <a:r>
              <a:rPr lang="en-US" sz="3700">
                <a:solidFill>
                  <a:srgbClr val="000000"/>
                </a:solidFill>
                <a:latin typeface="Roboto Condensed Bold"/>
              </a:rPr>
              <a:t>Yêu cầu 1: Điền từ vào chỗ trống để hoàn thiện cách hiểu về phép tu từ chơi chữ:</a:t>
            </a:r>
          </a:p>
          <a:p>
            <a:pPr algn="just">
              <a:lnSpc>
                <a:spcPts val="5180"/>
              </a:lnSpc>
            </a:pPr>
            <a:endParaRPr lang="en-US" sz="3700">
              <a:solidFill>
                <a:srgbClr val="000000"/>
              </a:solidFill>
              <a:latin typeface="Roboto Condensed Bold"/>
            </a:endParaRPr>
          </a:p>
          <a:p>
            <a:pPr algn="just">
              <a:lnSpc>
                <a:spcPts val="5180"/>
              </a:lnSpc>
              <a:spcBef>
                <a:spcPct val="0"/>
              </a:spcBef>
            </a:pPr>
            <a:r>
              <a:rPr lang="en-US" sz="3700">
                <a:solidFill>
                  <a:srgbClr val="000000"/>
                </a:solidFill>
                <a:latin typeface="Roboto Condensed"/>
              </a:rPr>
              <a:t>Chơi chữ là biện pháp tu từ vận dụng các đặc điểm </a:t>
            </a:r>
            <a:r>
              <a:rPr lang="en-US" sz="3700" b="1">
                <a:solidFill>
                  <a:schemeClr val="accent6">
                    <a:lumMod val="75000"/>
                  </a:schemeClr>
                </a:solidFill>
                <a:latin typeface="Roboto Condensed"/>
              </a:rPr>
              <a:t>ngữ âm, ngữ nghĩa </a:t>
            </a:r>
            <a:r>
              <a:rPr lang="en-US" sz="3700">
                <a:solidFill>
                  <a:srgbClr val="000000"/>
                </a:solidFill>
                <a:latin typeface="Roboto Condensed"/>
              </a:rPr>
              <a:t>của từ ngữ một cách khéo léo nhằm đem lại những </a:t>
            </a:r>
            <a:r>
              <a:rPr lang="en-US" sz="3700" b="1">
                <a:solidFill>
                  <a:schemeClr val="accent6">
                    <a:lumMod val="75000"/>
                  </a:schemeClr>
                </a:solidFill>
                <a:latin typeface="Roboto Condensed"/>
              </a:rPr>
              <a:t>liên tưởng </a:t>
            </a:r>
            <a:r>
              <a:rPr lang="en-US" sz="3700">
                <a:solidFill>
                  <a:srgbClr val="000000"/>
                </a:solidFill>
                <a:latin typeface="Roboto Condensed"/>
              </a:rPr>
              <a:t>bất ngờ, thú vị cho người đọc (người nghe).</a:t>
            </a:r>
          </a:p>
        </p:txBody>
      </p:sp>
      <p:sp>
        <p:nvSpPr>
          <p:cNvPr id="12" name="TextBox 12"/>
          <p:cNvSpPr txBox="1"/>
          <p:nvPr/>
        </p:nvSpPr>
        <p:spPr>
          <a:xfrm>
            <a:off x="1286922" y="923925"/>
            <a:ext cx="13518149" cy="1749280"/>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a:t>
            </a:r>
          </a:p>
          <a:p>
            <a:pPr algn="ctr">
              <a:lnSpc>
                <a:spcPts val="7000"/>
              </a:lnSpc>
            </a:pPr>
            <a:r>
              <a:rPr lang="en-US" sz="5000">
                <a:solidFill>
                  <a:srgbClr val="263779"/>
                </a:solidFill>
                <a:latin typeface="Fraunces Bold"/>
              </a:rPr>
              <a:t>VỀ PHÉP CHƠI CHỮ</a:t>
            </a:r>
          </a:p>
        </p:txBody>
      </p:sp>
      <p:grpSp>
        <p:nvGrpSpPr>
          <p:cNvPr id="19" name="Group 18">
            <a:extLst>
              <a:ext uri="{FF2B5EF4-FFF2-40B4-BE49-F238E27FC236}">
                <a16:creationId xmlns:a16="http://schemas.microsoft.com/office/drawing/2014/main" id="{7FC61CD2-4FB1-05C2-99C4-D37A8BE5AA73}"/>
              </a:ext>
            </a:extLst>
          </p:cNvPr>
          <p:cNvGrpSpPr/>
          <p:nvPr/>
        </p:nvGrpSpPr>
        <p:grpSpPr>
          <a:xfrm>
            <a:off x="9220200" y="5372100"/>
            <a:ext cx="5603303" cy="1408726"/>
            <a:chOff x="9201768" y="5377998"/>
            <a:chExt cx="5603303" cy="1408726"/>
          </a:xfrm>
        </p:grpSpPr>
        <p:grpSp>
          <p:nvGrpSpPr>
            <p:cNvPr id="9" name="Group 9"/>
            <p:cNvGrpSpPr/>
            <p:nvPr/>
          </p:nvGrpSpPr>
          <p:grpSpPr>
            <a:xfrm>
              <a:off x="11086850" y="5377998"/>
              <a:ext cx="1630807" cy="791027"/>
              <a:chOff x="0" y="0"/>
              <a:chExt cx="745903" cy="361802"/>
            </a:xfrm>
          </p:grpSpPr>
          <p:sp>
            <p:nvSpPr>
              <p:cNvPr id="10" name="Freeform 10"/>
              <p:cNvSpPr/>
              <p:nvPr/>
            </p:nvSpPr>
            <p:spPr>
              <a:xfrm>
                <a:off x="0" y="0"/>
                <a:ext cx="745903" cy="361802"/>
              </a:xfrm>
              <a:custGeom>
                <a:avLst/>
                <a:gdLst/>
                <a:ahLst/>
                <a:cxnLst/>
                <a:rect l="l" t="t" r="r" b="b"/>
                <a:pathLst>
                  <a:path w="745903" h="361802">
                    <a:moveTo>
                      <a:pt x="542703" y="0"/>
                    </a:moveTo>
                    <a:cubicBezTo>
                      <a:pt x="654927" y="0"/>
                      <a:pt x="745903" y="80992"/>
                      <a:pt x="745903" y="180901"/>
                    </a:cubicBezTo>
                    <a:cubicBezTo>
                      <a:pt x="745903" y="280810"/>
                      <a:pt x="654927" y="361802"/>
                      <a:pt x="542703" y="361802"/>
                    </a:cubicBezTo>
                    <a:lnTo>
                      <a:pt x="203200" y="361802"/>
                    </a:lnTo>
                    <a:cubicBezTo>
                      <a:pt x="90976" y="361802"/>
                      <a:pt x="0" y="280810"/>
                      <a:pt x="0" y="180901"/>
                    </a:cubicBezTo>
                    <a:cubicBezTo>
                      <a:pt x="0" y="80992"/>
                      <a:pt x="90976" y="0"/>
                      <a:pt x="203200" y="0"/>
                    </a:cubicBezTo>
                    <a:close/>
                  </a:path>
                </a:pathLst>
              </a:custGeom>
              <a:solidFill>
                <a:srgbClr val="FFF9D8"/>
              </a:solidFill>
            </p:spPr>
            <p:txBody>
              <a:bodyPr/>
              <a:lstStyle/>
              <a:p>
                <a:endParaRPr lang="en-GB"/>
              </a:p>
            </p:txBody>
          </p:sp>
          <p:sp>
            <p:nvSpPr>
              <p:cNvPr id="11" name="TextBox 11"/>
              <p:cNvSpPr txBox="1"/>
              <p:nvPr/>
            </p:nvSpPr>
            <p:spPr>
              <a:xfrm>
                <a:off x="0" y="-47625"/>
                <a:ext cx="745903" cy="40942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783310" y="5390633"/>
              <a:ext cx="2021761" cy="791027"/>
              <a:chOff x="0" y="0"/>
              <a:chExt cx="924718" cy="361802"/>
            </a:xfrm>
          </p:grpSpPr>
          <p:sp>
            <p:nvSpPr>
              <p:cNvPr id="14" name="Freeform 14"/>
              <p:cNvSpPr/>
              <p:nvPr/>
            </p:nvSpPr>
            <p:spPr>
              <a:xfrm>
                <a:off x="0" y="0"/>
                <a:ext cx="924718" cy="361802"/>
              </a:xfrm>
              <a:custGeom>
                <a:avLst/>
                <a:gdLst/>
                <a:ahLst/>
                <a:cxnLst/>
                <a:rect l="l" t="t" r="r" b="b"/>
                <a:pathLst>
                  <a:path w="924718" h="361802">
                    <a:moveTo>
                      <a:pt x="721518" y="0"/>
                    </a:moveTo>
                    <a:cubicBezTo>
                      <a:pt x="833742" y="0"/>
                      <a:pt x="924718" y="80992"/>
                      <a:pt x="924718" y="180901"/>
                    </a:cubicBezTo>
                    <a:cubicBezTo>
                      <a:pt x="924718" y="280810"/>
                      <a:pt x="833742" y="361802"/>
                      <a:pt x="721518" y="361802"/>
                    </a:cubicBezTo>
                    <a:lnTo>
                      <a:pt x="203200" y="361802"/>
                    </a:lnTo>
                    <a:cubicBezTo>
                      <a:pt x="90976" y="361802"/>
                      <a:pt x="0" y="280810"/>
                      <a:pt x="0" y="180901"/>
                    </a:cubicBezTo>
                    <a:cubicBezTo>
                      <a:pt x="0" y="80992"/>
                      <a:pt x="90976" y="0"/>
                      <a:pt x="203200" y="0"/>
                    </a:cubicBezTo>
                    <a:close/>
                  </a:path>
                </a:pathLst>
              </a:custGeom>
              <a:solidFill>
                <a:srgbClr val="1573B2"/>
              </a:solidFill>
            </p:spPr>
            <p:txBody>
              <a:bodyPr/>
              <a:lstStyle/>
              <a:p>
                <a:endParaRPr lang="en-GB"/>
              </a:p>
            </p:txBody>
          </p:sp>
          <p:sp>
            <p:nvSpPr>
              <p:cNvPr id="15" name="TextBox 15"/>
              <p:cNvSpPr txBox="1"/>
              <p:nvPr/>
            </p:nvSpPr>
            <p:spPr>
              <a:xfrm>
                <a:off x="0" y="-47625"/>
                <a:ext cx="924718" cy="409427"/>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201768" y="5995697"/>
              <a:ext cx="2021761" cy="791027"/>
              <a:chOff x="0" y="0"/>
              <a:chExt cx="924718" cy="361802"/>
            </a:xfrm>
          </p:grpSpPr>
          <p:sp>
            <p:nvSpPr>
              <p:cNvPr id="17" name="Freeform 17"/>
              <p:cNvSpPr/>
              <p:nvPr/>
            </p:nvSpPr>
            <p:spPr>
              <a:xfrm>
                <a:off x="0" y="0"/>
                <a:ext cx="924718" cy="361802"/>
              </a:xfrm>
              <a:custGeom>
                <a:avLst/>
                <a:gdLst/>
                <a:ahLst/>
                <a:cxnLst/>
                <a:rect l="l" t="t" r="r" b="b"/>
                <a:pathLst>
                  <a:path w="924718" h="361802">
                    <a:moveTo>
                      <a:pt x="721518" y="0"/>
                    </a:moveTo>
                    <a:cubicBezTo>
                      <a:pt x="833742" y="0"/>
                      <a:pt x="924718" y="80992"/>
                      <a:pt x="924718" y="180901"/>
                    </a:cubicBezTo>
                    <a:cubicBezTo>
                      <a:pt x="924718" y="280810"/>
                      <a:pt x="833742" y="361802"/>
                      <a:pt x="721518" y="361802"/>
                    </a:cubicBezTo>
                    <a:lnTo>
                      <a:pt x="203200" y="361802"/>
                    </a:lnTo>
                    <a:cubicBezTo>
                      <a:pt x="90976" y="361802"/>
                      <a:pt x="0" y="280810"/>
                      <a:pt x="0" y="180901"/>
                    </a:cubicBezTo>
                    <a:cubicBezTo>
                      <a:pt x="0" y="80992"/>
                      <a:pt x="90976" y="0"/>
                      <a:pt x="203200" y="0"/>
                    </a:cubicBezTo>
                    <a:close/>
                  </a:path>
                </a:pathLst>
              </a:custGeom>
              <a:solidFill>
                <a:srgbClr val="705C34"/>
              </a:solidFill>
            </p:spPr>
            <p:txBody>
              <a:bodyPr/>
              <a:lstStyle/>
              <a:p>
                <a:endParaRPr lang="en-GB"/>
              </a:p>
            </p:txBody>
          </p:sp>
          <p:sp>
            <p:nvSpPr>
              <p:cNvPr id="18" name="TextBox 18"/>
              <p:cNvSpPr txBox="1"/>
              <p:nvPr/>
            </p:nvSpPr>
            <p:spPr>
              <a:xfrm>
                <a:off x="0" y="-47625"/>
                <a:ext cx="924718" cy="409427"/>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9"/>
                                        </p:tgtEl>
                                        <p:attrNameLst>
                                          <p:attrName>ppt_w</p:attrName>
                                        </p:attrNameLst>
                                      </p:cBhvr>
                                      <p:tavLst>
                                        <p:tav tm="0">
                                          <p:val>
                                            <p:strVal val="ppt_w"/>
                                          </p:val>
                                        </p:tav>
                                        <p:tav tm="100000">
                                          <p:val>
                                            <p:fltVal val="0"/>
                                          </p:val>
                                        </p:tav>
                                      </p:tavLst>
                                    </p:anim>
                                    <p:anim calcmode="lin" valueType="num">
                                      <p:cBhvr>
                                        <p:cTn id="7" dur="1000"/>
                                        <p:tgtEl>
                                          <p:spTgt spid="19"/>
                                        </p:tgtEl>
                                        <p:attrNameLst>
                                          <p:attrName>ppt_h</p:attrName>
                                        </p:attrNameLst>
                                      </p:cBhvr>
                                      <p:tavLst>
                                        <p:tav tm="0">
                                          <p:val>
                                            <p:strVal val="ppt_h"/>
                                          </p:val>
                                        </p:tav>
                                        <p:tav tm="100000">
                                          <p:val>
                                            <p:fltVal val="0"/>
                                          </p:val>
                                        </p:tav>
                                      </p:tavLst>
                                    </p:anim>
                                    <p:anim calcmode="lin" valueType="num">
                                      <p:cBhvr>
                                        <p:cTn id="8" dur="1000"/>
                                        <p:tgtEl>
                                          <p:spTgt spid="19"/>
                                        </p:tgtEl>
                                        <p:attrNameLst>
                                          <p:attrName>style.rotation</p:attrName>
                                        </p:attrNameLst>
                                      </p:cBhvr>
                                      <p:tavLst>
                                        <p:tav tm="0">
                                          <p:val>
                                            <p:fltVal val="0"/>
                                          </p:val>
                                        </p:tav>
                                        <p:tav tm="100000">
                                          <p:val>
                                            <p:fltVal val="90"/>
                                          </p:val>
                                        </p:tav>
                                      </p:tavLst>
                                    </p:anim>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GB"/>
          </a:p>
        </p:txBody>
      </p:sp>
      <p:grpSp>
        <p:nvGrpSpPr>
          <p:cNvPr id="3" name="Group 3"/>
          <p:cNvGrpSpPr/>
          <p:nvPr/>
        </p:nvGrpSpPr>
        <p:grpSpPr>
          <a:xfrm>
            <a:off x="857307" y="2959097"/>
            <a:ext cx="4267200" cy="6426205"/>
            <a:chOff x="0" y="0"/>
            <a:chExt cx="1123872" cy="1692498"/>
          </a:xfrm>
        </p:grpSpPr>
        <p:sp>
          <p:nvSpPr>
            <p:cNvPr id="4" name="Freeform 4"/>
            <p:cNvSpPr/>
            <p:nvPr/>
          </p:nvSpPr>
          <p:spPr>
            <a:xfrm>
              <a:off x="0" y="0"/>
              <a:ext cx="1123872" cy="1692498"/>
            </a:xfrm>
            <a:custGeom>
              <a:avLst/>
              <a:gdLst/>
              <a:ahLst/>
              <a:cxnLst/>
              <a:rect l="l" t="t" r="r" b="b"/>
              <a:pathLst>
                <a:path w="1123872" h="1692498">
                  <a:moveTo>
                    <a:pt x="19957" y="0"/>
                  </a:moveTo>
                  <a:lnTo>
                    <a:pt x="1103914" y="0"/>
                  </a:lnTo>
                  <a:cubicBezTo>
                    <a:pt x="1109207" y="0"/>
                    <a:pt x="1114284" y="2103"/>
                    <a:pt x="1118026" y="5845"/>
                  </a:cubicBezTo>
                  <a:cubicBezTo>
                    <a:pt x="1121769" y="9588"/>
                    <a:pt x="1123872" y="14664"/>
                    <a:pt x="1123872" y="19957"/>
                  </a:cubicBezTo>
                  <a:lnTo>
                    <a:pt x="1123872" y="1672541"/>
                  </a:lnTo>
                  <a:cubicBezTo>
                    <a:pt x="1123872" y="1683563"/>
                    <a:pt x="1114936" y="1692498"/>
                    <a:pt x="1103914" y="1692498"/>
                  </a:cubicBezTo>
                  <a:lnTo>
                    <a:pt x="19957" y="1692498"/>
                  </a:lnTo>
                  <a:cubicBezTo>
                    <a:pt x="14664" y="1692498"/>
                    <a:pt x="9588" y="1690396"/>
                    <a:pt x="5845" y="1686653"/>
                  </a:cubicBezTo>
                  <a:cubicBezTo>
                    <a:pt x="2103" y="1682910"/>
                    <a:pt x="0" y="1677834"/>
                    <a:pt x="0" y="1672541"/>
                  </a:cubicBezTo>
                  <a:lnTo>
                    <a:pt x="0" y="19957"/>
                  </a:lnTo>
                  <a:cubicBezTo>
                    <a:pt x="0" y="14664"/>
                    <a:pt x="2103" y="9588"/>
                    <a:pt x="5845" y="5845"/>
                  </a:cubicBezTo>
                  <a:cubicBezTo>
                    <a:pt x="9588" y="2103"/>
                    <a:pt x="14664" y="0"/>
                    <a:pt x="19957" y="0"/>
                  </a:cubicBezTo>
                  <a:close/>
                </a:path>
              </a:pathLst>
            </a:custGeom>
            <a:solidFill>
              <a:srgbClr val="FFFFFF"/>
            </a:solidFill>
            <a:ln cap="sq">
              <a:noFill/>
              <a:prstDash val="solid"/>
              <a:miter/>
            </a:ln>
          </p:spPr>
          <p:txBody>
            <a:bodyPr/>
            <a:lstStyle/>
            <a:p>
              <a:endParaRPr lang="en-GB"/>
            </a:p>
          </p:txBody>
        </p:sp>
        <p:sp>
          <p:nvSpPr>
            <p:cNvPr id="5" name="TextBox 5"/>
            <p:cNvSpPr txBox="1"/>
            <p:nvPr/>
          </p:nvSpPr>
          <p:spPr>
            <a:xfrm>
              <a:off x="0" y="-47625"/>
              <a:ext cx="1123872" cy="174012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359457" y="3567874"/>
            <a:ext cx="11899843" cy="2053528"/>
            <a:chOff x="0" y="0"/>
            <a:chExt cx="3134115" cy="540847"/>
          </a:xfrm>
        </p:grpSpPr>
        <p:sp>
          <p:nvSpPr>
            <p:cNvPr id="7" name="Freeform 7"/>
            <p:cNvSpPr/>
            <p:nvPr/>
          </p:nvSpPr>
          <p:spPr>
            <a:xfrm>
              <a:off x="0" y="0"/>
              <a:ext cx="3134115" cy="540847"/>
            </a:xfrm>
            <a:custGeom>
              <a:avLst/>
              <a:gdLst/>
              <a:ahLst/>
              <a:cxnLst/>
              <a:rect l="l" t="t" r="r" b="b"/>
              <a:pathLst>
                <a:path w="3134115" h="540847">
                  <a:moveTo>
                    <a:pt x="7156" y="0"/>
                  </a:moveTo>
                  <a:lnTo>
                    <a:pt x="3126959" y="0"/>
                  </a:lnTo>
                  <a:cubicBezTo>
                    <a:pt x="3128857" y="0"/>
                    <a:pt x="3130677" y="754"/>
                    <a:pt x="3132019" y="2096"/>
                  </a:cubicBezTo>
                  <a:cubicBezTo>
                    <a:pt x="3133361" y="3438"/>
                    <a:pt x="3134115" y="5258"/>
                    <a:pt x="3134115" y="7156"/>
                  </a:cubicBezTo>
                  <a:lnTo>
                    <a:pt x="3134115" y="533690"/>
                  </a:lnTo>
                  <a:cubicBezTo>
                    <a:pt x="3134115" y="535589"/>
                    <a:pt x="3133361" y="537409"/>
                    <a:pt x="3132019" y="538751"/>
                  </a:cubicBezTo>
                  <a:cubicBezTo>
                    <a:pt x="3130677" y="540093"/>
                    <a:pt x="3128857" y="540847"/>
                    <a:pt x="3126959" y="540847"/>
                  </a:cubicBezTo>
                  <a:lnTo>
                    <a:pt x="7156" y="540847"/>
                  </a:lnTo>
                  <a:cubicBezTo>
                    <a:pt x="5258" y="540847"/>
                    <a:pt x="3438" y="540093"/>
                    <a:pt x="2096" y="538751"/>
                  </a:cubicBezTo>
                  <a:cubicBezTo>
                    <a:pt x="754" y="537409"/>
                    <a:pt x="0" y="535589"/>
                    <a:pt x="0" y="533690"/>
                  </a:cubicBezTo>
                  <a:lnTo>
                    <a:pt x="0" y="7156"/>
                  </a:lnTo>
                  <a:cubicBezTo>
                    <a:pt x="0" y="5258"/>
                    <a:pt x="754" y="3438"/>
                    <a:pt x="2096" y="2096"/>
                  </a:cubicBezTo>
                  <a:cubicBezTo>
                    <a:pt x="3438" y="754"/>
                    <a:pt x="5258" y="0"/>
                    <a:pt x="7156" y="0"/>
                  </a:cubicBezTo>
                  <a:close/>
                </a:path>
              </a:pathLst>
            </a:custGeom>
            <a:solidFill>
              <a:srgbClr val="FFFFFF"/>
            </a:solidFill>
            <a:ln cap="sq">
              <a:noFill/>
              <a:prstDash val="solid"/>
              <a:miter/>
            </a:ln>
          </p:spPr>
          <p:txBody>
            <a:bodyPr/>
            <a:lstStyle/>
            <a:p>
              <a:endParaRPr lang="en-GB"/>
            </a:p>
          </p:txBody>
        </p:sp>
        <p:sp>
          <p:nvSpPr>
            <p:cNvPr id="8" name="TextBox 8"/>
            <p:cNvSpPr txBox="1"/>
            <p:nvPr/>
          </p:nvSpPr>
          <p:spPr>
            <a:xfrm>
              <a:off x="0" y="-47625"/>
              <a:ext cx="3134115" cy="58847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359457" y="6031043"/>
            <a:ext cx="11899843" cy="1758884"/>
            <a:chOff x="0" y="0"/>
            <a:chExt cx="3134115" cy="463245"/>
          </a:xfrm>
        </p:grpSpPr>
        <p:sp>
          <p:nvSpPr>
            <p:cNvPr id="10" name="Freeform 10"/>
            <p:cNvSpPr/>
            <p:nvPr/>
          </p:nvSpPr>
          <p:spPr>
            <a:xfrm>
              <a:off x="0" y="0"/>
              <a:ext cx="3134115" cy="463245"/>
            </a:xfrm>
            <a:custGeom>
              <a:avLst/>
              <a:gdLst/>
              <a:ahLst/>
              <a:cxnLst/>
              <a:rect l="l" t="t" r="r" b="b"/>
              <a:pathLst>
                <a:path w="3134115" h="463245">
                  <a:moveTo>
                    <a:pt x="7156" y="0"/>
                  </a:moveTo>
                  <a:lnTo>
                    <a:pt x="3126959" y="0"/>
                  </a:lnTo>
                  <a:cubicBezTo>
                    <a:pt x="3128857" y="0"/>
                    <a:pt x="3130677" y="754"/>
                    <a:pt x="3132019" y="2096"/>
                  </a:cubicBezTo>
                  <a:cubicBezTo>
                    <a:pt x="3133361" y="3438"/>
                    <a:pt x="3134115" y="5258"/>
                    <a:pt x="3134115" y="7156"/>
                  </a:cubicBezTo>
                  <a:lnTo>
                    <a:pt x="3134115" y="456089"/>
                  </a:lnTo>
                  <a:cubicBezTo>
                    <a:pt x="3134115" y="457987"/>
                    <a:pt x="3133361" y="459807"/>
                    <a:pt x="3132019" y="461149"/>
                  </a:cubicBezTo>
                  <a:cubicBezTo>
                    <a:pt x="3130677" y="462491"/>
                    <a:pt x="3128857" y="463245"/>
                    <a:pt x="3126959" y="463245"/>
                  </a:cubicBezTo>
                  <a:lnTo>
                    <a:pt x="7156" y="463245"/>
                  </a:lnTo>
                  <a:cubicBezTo>
                    <a:pt x="5258" y="463245"/>
                    <a:pt x="3438" y="462491"/>
                    <a:pt x="2096" y="461149"/>
                  </a:cubicBezTo>
                  <a:cubicBezTo>
                    <a:pt x="754" y="459807"/>
                    <a:pt x="0" y="457987"/>
                    <a:pt x="0" y="456089"/>
                  </a:cubicBezTo>
                  <a:lnTo>
                    <a:pt x="0" y="7156"/>
                  </a:lnTo>
                  <a:cubicBezTo>
                    <a:pt x="0" y="5258"/>
                    <a:pt x="754" y="3438"/>
                    <a:pt x="2096" y="2096"/>
                  </a:cubicBezTo>
                  <a:cubicBezTo>
                    <a:pt x="3438" y="754"/>
                    <a:pt x="5258" y="0"/>
                    <a:pt x="7156" y="0"/>
                  </a:cubicBezTo>
                  <a:close/>
                </a:path>
              </a:pathLst>
            </a:custGeom>
            <a:solidFill>
              <a:srgbClr val="FFFFFF"/>
            </a:solidFill>
            <a:ln cap="sq">
              <a:noFill/>
              <a:prstDash val="solid"/>
              <a:miter/>
            </a:ln>
          </p:spPr>
          <p:txBody>
            <a:bodyPr/>
            <a:lstStyle/>
            <a:p>
              <a:endParaRPr lang="en-GB"/>
            </a:p>
          </p:txBody>
        </p:sp>
        <p:sp>
          <p:nvSpPr>
            <p:cNvPr id="11" name="TextBox 11"/>
            <p:cNvSpPr txBox="1"/>
            <p:nvPr/>
          </p:nvSpPr>
          <p:spPr>
            <a:xfrm>
              <a:off x="0" y="-47625"/>
              <a:ext cx="3134115" cy="51087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5413749" y="5113162"/>
            <a:ext cx="3691102" cy="5582006"/>
          </a:xfrm>
          <a:custGeom>
            <a:avLst/>
            <a:gdLst/>
            <a:ahLst/>
            <a:cxnLst/>
            <a:rect l="l" t="t" r="r" b="b"/>
            <a:pathLst>
              <a:path w="3691102" h="5582006">
                <a:moveTo>
                  <a:pt x="0" y="0"/>
                </a:moveTo>
                <a:lnTo>
                  <a:pt x="3691102" y="0"/>
                </a:lnTo>
                <a:lnTo>
                  <a:pt x="3691102" y="5582006"/>
                </a:lnTo>
                <a:lnTo>
                  <a:pt x="0" y="5582006"/>
                </a:lnTo>
                <a:lnTo>
                  <a:pt x="0" y="0"/>
                </a:lnTo>
                <a:close/>
              </a:path>
            </a:pathLst>
          </a:custGeom>
          <a:blipFill>
            <a:blip r:embed="rId3"/>
            <a:stretch>
              <a:fillRect/>
            </a:stretch>
          </a:blipFill>
        </p:spPr>
        <p:txBody>
          <a:bodyPr/>
          <a:lstStyle/>
          <a:p>
            <a:endParaRPr lang="en-GB"/>
          </a:p>
        </p:txBody>
      </p:sp>
      <p:sp>
        <p:nvSpPr>
          <p:cNvPr id="13" name="Freeform 13"/>
          <p:cNvSpPr/>
          <p:nvPr/>
        </p:nvSpPr>
        <p:spPr>
          <a:xfrm flipH="1">
            <a:off x="-343265" y="8007975"/>
            <a:ext cx="1578535" cy="2500649"/>
          </a:xfrm>
          <a:custGeom>
            <a:avLst/>
            <a:gdLst/>
            <a:ahLst/>
            <a:cxnLst/>
            <a:rect l="l" t="t" r="r" b="b"/>
            <a:pathLst>
              <a:path w="1578535" h="2500649">
                <a:moveTo>
                  <a:pt x="1578535" y="0"/>
                </a:moveTo>
                <a:lnTo>
                  <a:pt x="0" y="0"/>
                </a:lnTo>
                <a:lnTo>
                  <a:pt x="0" y="2500650"/>
                </a:lnTo>
                <a:lnTo>
                  <a:pt x="1578535" y="2500650"/>
                </a:lnTo>
                <a:lnTo>
                  <a:pt x="1578535" y="0"/>
                </a:lnTo>
                <a:close/>
              </a:path>
            </a:pathLst>
          </a:custGeom>
          <a:blipFill>
            <a:blip r:embed="rId4"/>
            <a:stretch>
              <a:fillRect/>
            </a:stretch>
          </a:blipFill>
        </p:spPr>
        <p:txBody>
          <a:bodyPr/>
          <a:lstStyle/>
          <a:p>
            <a:endParaRPr lang="en-GB"/>
          </a:p>
        </p:txBody>
      </p:sp>
      <p:sp>
        <p:nvSpPr>
          <p:cNvPr id="14" name="TextBox 14"/>
          <p:cNvSpPr txBox="1"/>
          <p:nvPr/>
        </p:nvSpPr>
        <p:spPr>
          <a:xfrm>
            <a:off x="2384925" y="923925"/>
            <a:ext cx="13518149" cy="1749280"/>
          </a:xfrm>
          <a:prstGeom prst="rect">
            <a:avLst/>
          </a:prstGeom>
        </p:spPr>
        <p:txBody>
          <a:bodyPr lIns="0" tIns="0" rIns="0" bIns="0" rtlCol="0" anchor="t">
            <a:spAutoFit/>
          </a:bodyPr>
          <a:lstStyle/>
          <a:p>
            <a:pPr algn="ctr">
              <a:lnSpc>
                <a:spcPts val="7000"/>
              </a:lnSpc>
            </a:pPr>
            <a:r>
              <a:rPr lang="en-US" sz="5000">
                <a:solidFill>
                  <a:srgbClr val="263779"/>
                </a:solidFill>
                <a:latin typeface="Fraunces Bold"/>
              </a:rPr>
              <a:t>I. TRI THỨC TIẾNG VIỆT </a:t>
            </a:r>
          </a:p>
          <a:p>
            <a:pPr algn="ctr">
              <a:lnSpc>
                <a:spcPts val="7000"/>
              </a:lnSpc>
            </a:pPr>
            <a:r>
              <a:rPr lang="en-US" sz="5000">
                <a:solidFill>
                  <a:srgbClr val="263779"/>
                </a:solidFill>
                <a:latin typeface="Fraunces Bold"/>
              </a:rPr>
              <a:t>VỀ PHÉP CHƠI CHỮ</a:t>
            </a:r>
          </a:p>
        </p:txBody>
      </p:sp>
      <p:sp>
        <p:nvSpPr>
          <p:cNvPr id="15" name="TextBox 15"/>
          <p:cNvSpPr txBox="1"/>
          <p:nvPr/>
        </p:nvSpPr>
        <p:spPr>
          <a:xfrm>
            <a:off x="1028700" y="3689768"/>
            <a:ext cx="3675732" cy="3092450"/>
          </a:xfrm>
          <a:prstGeom prst="rect">
            <a:avLst/>
          </a:prstGeom>
        </p:spPr>
        <p:txBody>
          <a:bodyPr lIns="0" tIns="0" rIns="0" bIns="0" rtlCol="0" anchor="t">
            <a:spAutoFit/>
          </a:bodyPr>
          <a:lstStyle/>
          <a:p>
            <a:pPr algn="ctr">
              <a:lnSpc>
                <a:spcPts val="4900"/>
              </a:lnSpc>
              <a:spcBef>
                <a:spcPct val="0"/>
              </a:spcBef>
            </a:pPr>
            <a:r>
              <a:rPr lang="en-US" sz="3500">
                <a:solidFill>
                  <a:srgbClr val="263779"/>
                </a:solidFill>
                <a:latin typeface="Roboto Condensed Bold"/>
              </a:rPr>
              <a:t>Yêu cầu 2: </a:t>
            </a:r>
          </a:p>
          <a:p>
            <a:pPr algn="ctr">
              <a:lnSpc>
                <a:spcPts val="4900"/>
              </a:lnSpc>
              <a:spcBef>
                <a:spcPct val="0"/>
              </a:spcBef>
            </a:pPr>
            <a:r>
              <a:rPr lang="en-US" sz="3500">
                <a:solidFill>
                  <a:srgbClr val="263779"/>
                </a:solidFill>
                <a:latin typeface="Roboto Condensed Bold"/>
              </a:rPr>
              <a:t>Đọc kĩ hộp thông tin trong SGK và khám phá các ngữ liệu sau đây. Hãy chỉ rõ:</a:t>
            </a:r>
          </a:p>
        </p:txBody>
      </p:sp>
      <p:sp>
        <p:nvSpPr>
          <p:cNvPr id="16" name="TextBox 16"/>
          <p:cNvSpPr txBox="1"/>
          <p:nvPr/>
        </p:nvSpPr>
        <p:spPr>
          <a:xfrm>
            <a:off x="5526564" y="4043780"/>
            <a:ext cx="11565628" cy="1235075"/>
          </a:xfrm>
          <a:prstGeom prst="rect">
            <a:avLst/>
          </a:prstGeom>
        </p:spPr>
        <p:txBody>
          <a:bodyPr lIns="0" tIns="0" rIns="0" bIns="0" rtlCol="0" anchor="t">
            <a:spAutoFit/>
          </a:bodyPr>
          <a:lstStyle/>
          <a:p>
            <a:pPr algn="just">
              <a:lnSpc>
                <a:spcPts val="4900"/>
              </a:lnSpc>
              <a:spcBef>
                <a:spcPct val="0"/>
              </a:spcBef>
            </a:pPr>
            <a:r>
              <a:rPr lang="en-US" sz="3500">
                <a:solidFill>
                  <a:srgbClr val="263779"/>
                </a:solidFill>
                <a:latin typeface="Roboto Condensed"/>
              </a:rPr>
              <a:t>Cách chơi chữ được dùng trong ngữ liệu là gì? Chỉ rõ dấu hiệu nhận biết của cách chơi chữ đó.</a:t>
            </a:r>
          </a:p>
        </p:txBody>
      </p:sp>
      <p:sp>
        <p:nvSpPr>
          <p:cNvPr id="17" name="TextBox 17"/>
          <p:cNvSpPr txBox="1"/>
          <p:nvPr/>
        </p:nvSpPr>
        <p:spPr>
          <a:xfrm>
            <a:off x="5526564" y="6250085"/>
            <a:ext cx="9565363" cy="1235075"/>
          </a:xfrm>
          <a:prstGeom prst="rect">
            <a:avLst/>
          </a:prstGeom>
        </p:spPr>
        <p:txBody>
          <a:bodyPr lIns="0" tIns="0" rIns="0" bIns="0" rtlCol="0" anchor="t">
            <a:spAutoFit/>
          </a:bodyPr>
          <a:lstStyle/>
          <a:p>
            <a:pPr algn="just">
              <a:lnSpc>
                <a:spcPts val="4900"/>
              </a:lnSpc>
            </a:pPr>
            <a:r>
              <a:rPr lang="en-US" sz="3500">
                <a:solidFill>
                  <a:srgbClr val="263779"/>
                </a:solidFill>
                <a:latin typeface="Roboto Condensed"/>
              </a:rPr>
              <a:t>Nghệ thuật chơi chữ trong ngữ liệu đem lại cho em liên tưởng thú vị nào?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2559</Words>
  <Application>Microsoft Macintosh PowerPoint</Application>
  <PresentationFormat>Custom</PresentationFormat>
  <Paragraphs>350</Paragraphs>
  <Slides>39</Slides>
  <Notes>1</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Six Hands Marker</vt:lpstr>
      <vt:lpstr>Fraunces Bold</vt:lpstr>
      <vt:lpstr>#9Slide07 SVNRevolution</vt:lpstr>
      <vt:lpstr>#9Slide06 Thillends Small</vt:lpstr>
      <vt:lpstr>Roboto Condensed</vt:lpstr>
      <vt:lpstr>Roboto Condensed Bold Italics</vt:lpstr>
      <vt:lpstr>#9Slide05 VL Fadilla</vt:lpstr>
      <vt:lpstr>Roboto Condensed Italics</vt:lpstr>
      <vt:lpstr>Wingdings</vt:lpstr>
      <vt:lpstr>Calibri</vt:lpstr>
      <vt:lpstr>Roboto Bold</vt:lpstr>
      <vt:lpstr>Roboto Condensed Bold</vt: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9KN_B2_THTV1_Phep choi chu</dc:title>
  <cp:lastModifiedBy>Vy Lê</cp:lastModifiedBy>
  <cp:revision>4</cp:revision>
  <dcterms:created xsi:type="dcterms:W3CDTF">2006-08-16T00:00:00Z</dcterms:created>
  <dcterms:modified xsi:type="dcterms:W3CDTF">2025-05-11T06:55:24Z</dcterms:modified>
  <dc:identifier>DAGIN3sQ1hI</dc:identifier>
</cp:coreProperties>
</file>