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8288000" cy="10287000"/>
  <p:notesSz cx="6858000" cy="9144000"/>
  <p:embeddedFontLst>
    <p:embeddedFont>
      <p:font typeface="#9Slide05 Fourth Medium" pitchFamily="2" charset="77"/>
      <p:regular r:id="rId45"/>
      <p:bold r:id="rId46"/>
    </p:embeddedFont>
    <p:embeddedFont>
      <p:font typeface="#9Slide05 HLT AphroditeSlimStyl" panose="02000507000000020002" pitchFamily="2" charset="77"/>
      <p:regular r:id="rId47"/>
    </p:embeddedFont>
    <p:embeddedFont>
      <p:font typeface="#9Slide05 VL Fadilla" pitchFamily="2" charset="77"/>
      <p:regular r:id="rId48"/>
    </p:embeddedFont>
    <p:embeddedFont>
      <p:font typeface="#9Slide06 ThuPhap Thien An" panose="02040603050506020204" pitchFamily="18" charset="77"/>
      <p:regular r:id="rId49"/>
    </p:embeddedFont>
    <p:embeddedFont>
      <p:font typeface="#9Slide07 SFU Blackout" pitchFamily="2" charset="77"/>
      <p:regular r:id="rId50"/>
    </p:embeddedFont>
    <p:embeddedFont>
      <p:font typeface="#9Slide07 SVNUT Triumph Press" pitchFamily="2" charset="77"/>
      <p:bold r:id="rId51"/>
      <p:italic r:id="rId52"/>
      <p:boldItalic r:id="rId53"/>
    </p:embeddedFont>
    <p:embeddedFont>
      <p:font typeface="Fraunces Bold" pitchFamily="2" charset="77"/>
      <p:regular r:id="rId54"/>
      <p:bold r:id="rId55"/>
    </p:embeddedFont>
    <p:embeddedFont>
      <p:font typeface="Roboto Condensed" panose="020F0502020204030204" pitchFamily="34" charset="0"/>
      <p:regular r:id="rId56"/>
      <p:bold r:id="rId57"/>
      <p:italic r:id="rId58"/>
      <p:boldItalic r:id="rId59"/>
    </p:embeddedFont>
    <p:embeddedFont>
      <p:font typeface="Roboto Condensed Bold" panose="02000000000000000000" pitchFamily="2" charset="0"/>
      <p:regular r:id="rId60"/>
      <p:bold r:id="rId61"/>
    </p:embeddedFont>
    <p:embeddedFont>
      <p:font typeface="Roboto Condensed Bold Italics" panose="02000000000000000000" pitchFamily="2" charset="0"/>
      <p:regular r:id="rId62"/>
      <p:bold r:id="rId63"/>
      <p:italic r:id="rId64"/>
      <p:boldItalic r:id="rId65"/>
    </p:embeddedFont>
    <p:embeddedFont>
      <p:font typeface="Roboto Condensed Italics" panose="02000000000000000000" pitchFamily="2" charset="0"/>
      <p:regular r:id="rId66"/>
      <p: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4589" autoAdjust="0"/>
  </p:normalViewPr>
  <p:slideViewPr>
    <p:cSldViewPr>
      <p:cViewPr varScale="1">
        <p:scale>
          <a:sx n="70" d="100"/>
          <a:sy n="70" d="100"/>
        </p:scale>
        <p:origin x="1024" y="5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6.fntdata"/><Relationship Id="rId5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Timer 5’: https://www.youtube.com/watch?v=0atFyVpAxqg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15.pn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15.png"/><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15.png"/><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15.png"/><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15.png"/><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4.png"/><Relationship Id="rId17" Type="http://schemas.openxmlformats.org/officeDocument/2006/relationships/image" Target="../media/image50.svg"/><Relationship Id="rId2" Type="http://schemas.openxmlformats.org/officeDocument/2006/relationships/notesSlide" Target="../notesSlides/notesSlide26.xml"/><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6.png"/><Relationship Id="rId15" Type="http://schemas.openxmlformats.org/officeDocument/2006/relationships/image" Target="../media/image25.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47.png"/><Relationship Id="rId1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6.png"/><Relationship Id="rId15" Type="http://schemas.openxmlformats.org/officeDocument/2006/relationships/image" Target="../media/image25.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47.png"/><Relationship Id="rId1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6.png"/><Relationship Id="rId15" Type="http://schemas.openxmlformats.org/officeDocument/2006/relationships/image" Target="../media/image25.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47.png"/><Relationship Id="rId1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6.png"/><Relationship Id="rId15" Type="http://schemas.openxmlformats.org/officeDocument/2006/relationships/image" Target="../media/image25.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47.png"/><Relationship Id="rId1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6.png"/><Relationship Id="rId15" Type="http://schemas.openxmlformats.org/officeDocument/2006/relationships/image" Target="../media/image25.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47.png"/><Relationship Id="rId14"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8.png"/><Relationship Id="rId5" Type="http://schemas.openxmlformats.org/officeDocument/2006/relationships/image" Target="../media/image6.png"/><Relationship Id="rId15" Type="http://schemas.openxmlformats.org/officeDocument/2006/relationships/image" Target="../media/image25.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47.png"/><Relationship Id="rId1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4.png"/><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2.png"/><Relationship Id="rId10" Type="http://schemas.openxmlformats.org/officeDocument/2006/relationships/image" Target="../media/image2.png"/><Relationship Id="rId4" Type="http://schemas.openxmlformats.org/officeDocument/2006/relationships/image" Target="../media/image41.png"/><Relationship Id="rId9"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2.png"/><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2.png"/><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2.png"/><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4.png"/><Relationship Id="rId7" Type="http://schemas.openxmlformats.org/officeDocument/2006/relationships/image" Target="../media/image53.png"/><Relationship Id="rId12"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23.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image" Target="../media/image47.png"/><Relationship Id="rId9" Type="http://schemas.openxmlformats.org/officeDocument/2006/relationships/image" Target="../media/image28.pn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1.png"/><Relationship Id="rId3" Type="http://schemas.openxmlformats.org/officeDocument/2006/relationships/image" Target="../media/image26.png"/><Relationship Id="rId7" Type="http://schemas.openxmlformats.org/officeDocument/2006/relationships/image" Target="../media/image58.png"/><Relationship Id="rId12"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53.png"/><Relationship Id="rId5" Type="http://schemas.openxmlformats.org/officeDocument/2006/relationships/image" Target="../media/image46.png"/><Relationship Id="rId10" Type="http://schemas.openxmlformats.org/officeDocument/2006/relationships/image" Target="../media/image19.png"/><Relationship Id="rId4" Type="http://schemas.openxmlformats.org/officeDocument/2006/relationships/image" Target="../media/image56.png"/><Relationship Id="rId9"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6.png"/><Relationship Id="rId7"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14.png"/><Relationship Id="rId4" Type="http://schemas.openxmlformats.org/officeDocument/2006/relationships/image" Target="../media/image56.png"/><Relationship Id="rId9"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8.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0.png"/><Relationship Id="rId7"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25.png"/><Relationship Id="rId5" Type="http://schemas.openxmlformats.org/officeDocument/2006/relationships/image" Target="../media/image61.png"/><Relationship Id="rId10" Type="http://schemas.openxmlformats.org/officeDocument/2006/relationships/image" Target="../media/image38.png"/><Relationship Id="rId4" Type="http://schemas.openxmlformats.org/officeDocument/2006/relationships/image" Target="../media/image14.png"/><Relationship Id="rId9"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9.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notesSlide" Target="../notesSlides/notesSlide8.xml"/><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15563252" y="8252900"/>
            <a:ext cx="2724748" cy="2034100"/>
          </a:xfrm>
          <a:custGeom>
            <a:avLst/>
            <a:gdLst/>
            <a:ahLst/>
            <a:cxnLst/>
            <a:rect l="l" t="t" r="r" b="b"/>
            <a:pathLst>
              <a:path w="2724748" h="2034100">
                <a:moveTo>
                  <a:pt x="2724748" y="0"/>
                </a:moveTo>
                <a:lnTo>
                  <a:pt x="0" y="0"/>
                </a:lnTo>
                <a:lnTo>
                  <a:pt x="0" y="2034100"/>
                </a:lnTo>
                <a:lnTo>
                  <a:pt x="2724748" y="2034100"/>
                </a:lnTo>
                <a:lnTo>
                  <a:pt x="2724748" y="0"/>
                </a:lnTo>
                <a:close/>
              </a:path>
            </a:pathLst>
          </a:custGeom>
          <a:blipFill>
            <a:blip r:embed="rId3"/>
            <a:stretch>
              <a:fillRect l="-49258" r="-797"/>
            </a:stretch>
          </a:blipFill>
        </p:spPr>
        <p:txBody>
          <a:bodyPr/>
          <a:lstStyle/>
          <a:p>
            <a:endParaRPr lang="en-GB"/>
          </a:p>
        </p:txBody>
      </p:sp>
      <p:sp>
        <p:nvSpPr>
          <p:cNvPr id="3" name="Freeform 3"/>
          <p:cNvSpPr/>
          <p:nvPr/>
        </p:nvSpPr>
        <p:spPr>
          <a:xfrm>
            <a:off x="-823648" y="374336"/>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4"/>
            <a:stretch>
              <a:fillRect/>
            </a:stretch>
          </a:blipFill>
        </p:spPr>
        <p:txBody>
          <a:bodyPr/>
          <a:lstStyle/>
          <a:p>
            <a:endParaRPr lang="en-GB"/>
          </a:p>
        </p:txBody>
      </p:sp>
      <p:sp>
        <p:nvSpPr>
          <p:cNvPr id="4" name="Freeform 4"/>
          <p:cNvSpPr/>
          <p:nvPr/>
        </p:nvSpPr>
        <p:spPr>
          <a:xfrm>
            <a:off x="355816" y="447844"/>
            <a:ext cx="1576866" cy="765612"/>
          </a:xfrm>
          <a:custGeom>
            <a:avLst/>
            <a:gdLst/>
            <a:ahLst/>
            <a:cxnLst/>
            <a:rect l="l" t="t" r="r" b="b"/>
            <a:pathLst>
              <a:path w="1576866" h="765612">
                <a:moveTo>
                  <a:pt x="0" y="0"/>
                </a:moveTo>
                <a:lnTo>
                  <a:pt x="1576866" y="0"/>
                </a:lnTo>
                <a:lnTo>
                  <a:pt x="1576866" y="765612"/>
                </a:lnTo>
                <a:lnTo>
                  <a:pt x="0" y="765612"/>
                </a:lnTo>
                <a:lnTo>
                  <a:pt x="0" y="0"/>
                </a:lnTo>
                <a:close/>
              </a:path>
            </a:pathLst>
          </a:custGeom>
          <a:blipFill>
            <a:blip r:embed="rId5"/>
            <a:stretch>
              <a:fillRect/>
            </a:stretch>
          </a:blipFill>
        </p:spPr>
        <p:txBody>
          <a:bodyPr/>
          <a:lstStyle/>
          <a:p>
            <a:endParaRPr lang="en-GB"/>
          </a:p>
        </p:txBody>
      </p:sp>
      <p:sp>
        <p:nvSpPr>
          <p:cNvPr id="5" name="Freeform 5"/>
          <p:cNvSpPr/>
          <p:nvPr/>
        </p:nvSpPr>
        <p:spPr>
          <a:xfrm>
            <a:off x="-4" y="7731852"/>
            <a:ext cx="3581150" cy="2555150"/>
          </a:xfrm>
          <a:custGeom>
            <a:avLst/>
            <a:gdLst/>
            <a:ahLst/>
            <a:cxnLst/>
            <a:rect l="l" t="t" r="r" b="b"/>
            <a:pathLst>
              <a:path w="3581150" h="2555150">
                <a:moveTo>
                  <a:pt x="0" y="0"/>
                </a:moveTo>
                <a:lnTo>
                  <a:pt x="3581150" y="0"/>
                </a:lnTo>
                <a:lnTo>
                  <a:pt x="3581150" y="2555150"/>
                </a:lnTo>
                <a:lnTo>
                  <a:pt x="0" y="2555150"/>
                </a:lnTo>
                <a:lnTo>
                  <a:pt x="0" y="0"/>
                </a:lnTo>
                <a:close/>
              </a:path>
            </a:pathLst>
          </a:custGeom>
          <a:blipFill>
            <a:blip r:embed="rId6"/>
            <a:stretch>
              <a:fillRect l="-1" r="-1"/>
            </a:stretch>
          </a:blipFill>
        </p:spPr>
        <p:txBody>
          <a:bodyPr/>
          <a:lstStyle/>
          <a:p>
            <a:endParaRPr lang="en-GB"/>
          </a:p>
        </p:txBody>
      </p:sp>
      <p:sp>
        <p:nvSpPr>
          <p:cNvPr id="6" name="Freeform 6"/>
          <p:cNvSpPr/>
          <p:nvPr/>
        </p:nvSpPr>
        <p:spPr>
          <a:xfrm>
            <a:off x="14379678" y="7562064"/>
            <a:ext cx="4009128" cy="2724950"/>
          </a:xfrm>
          <a:custGeom>
            <a:avLst/>
            <a:gdLst/>
            <a:ahLst/>
            <a:cxnLst/>
            <a:rect l="l" t="t" r="r" b="b"/>
            <a:pathLst>
              <a:path w="4009128" h="2724950">
                <a:moveTo>
                  <a:pt x="0" y="0"/>
                </a:moveTo>
                <a:lnTo>
                  <a:pt x="4009128" y="0"/>
                </a:lnTo>
                <a:lnTo>
                  <a:pt x="4009128" y="2724950"/>
                </a:lnTo>
                <a:lnTo>
                  <a:pt x="0" y="2724950"/>
                </a:lnTo>
                <a:lnTo>
                  <a:pt x="0" y="0"/>
                </a:lnTo>
                <a:close/>
              </a:path>
            </a:pathLst>
          </a:custGeom>
          <a:blipFill>
            <a:blip r:embed="rId7"/>
            <a:stretch>
              <a:fillRect/>
            </a:stretch>
          </a:blipFill>
        </p:spPr>
        <p:txBody>
          <a:bodyPr/>
          <a:lstStyle/>
          <a:p>
            <a:endParaRPr lang="en-GB"/>
          </a:p>
        </p:txBody>
      </p:sp>
      <p:sp>
        <p:nvSpPr>
          <p:cNvPr id="7" name="Freeform 7"/>
          <p:cNvSpPr/>
          <p:nvPr/>
        </p:nvSpPr>
        <p:spPr>
          <a:xfrm>
            <a:off x="16227100" y="191302"/>
            <a:ext cx="2060900" cy="1255306"/>
          </a:xfrm>
          <a:custGeom>
            <a:avLst/>
            <a:gdLst/>
            <a:ahLst/>
            <a:cxnLst/>
            <a:rect l="l" t="t" r="r" b="b"/>
            <a:pathLst>
              <a:path w="2060900" h="1255306">
                <a:moveTo>
                  <a:pt x="0" y="0"/>
                </a:moveTo>
                <a:lnTo>
                  <a:pt x="2060900" y="0"/>
                </a:lnTo>
                <a:lnTo>
                  <a:pt x="2060900" y="1255306"/>
                </a:lnTo>
                <a:lnTo>
                  <a:pt x="0" y="1255306"/>
                </a:lnTo>
                <a:lnTo>
                  <a:pt x="0" y="0"/>
                </a:lnTo>
                <a:close/>
              </a:path>
            </a:pathLst>
          </a:custGeom>
          <a:blipFill>
            <a:blip r:embed="rId8"/>
            <a:stretch>
              <a:fillRect l="-1" r="-1"/>
            </a:stretch>
          </a:blipFill>
        </p:spPr>
        <p:txBody>
          <a:bodyPr/>
          <a:lstStyle/>
          <a:p>
            <a:endParaRPr lang="en-GB"/>
          </a:p>
        </p:txBody>
      </p:sp>
      <p:sp>
        <p:nvSpPr>
          <p:cNvPr id="8" name="Freeform 8"/>
          <p:cNvSpPr/>
          <p:nvPr/>
        </p:nvSpPr>
        <p:spPr>
          <a:xfrm>
            <a:off x="16017978" y="5099872"/>
            <a:ext cx="3734950" cy="3864050"/>
          </a:xfrm>
          <a:custGeom>
            <a:avLst/>
            <a:gdLst/>
            <a:ahLst/>
            <a:cxnLst/>
            <a:rect l="l" t="t" r="r" b="b"/>
            <a:pathLst>
              <a:path w="3734950" h="3864050">
                <a:moveTo>
                  <a:pt x="0" y="0"/>
                </a:moveTo>
                <a:lnTo>
                  <a:pt x="3734950" y="0"/>
                </a:lnTo>
                <a:lnTo>
                  <a:pt x="3734950" y="3864050"/>
                </a:lnTo>
                <a:lnTo>
                  <a:pt x="0" y="3864050"/>
                </a:lnTo>
                <a:lnTo>
                  <a:pt x="0" y="0"/>
                </a:lnTo>
                <a:close/>
              </a:path>
            </a:pathLst>
          </a:custGeom>
          <a:blipFill>
            <a:blip r:embed="rId9"/>
            <a:stretch>
              <a:fillRect/>
            </a:stretch>
          </a:blipFill>
        </p:spPr>
        <p:txBody>
          <a:bodyPr/>
          <a:lstStyle/>
          <a:p>
            <a:endParaRPr lang="en-GB"/>
          </a:p>
        </p:txBody>
      </p:sp>
      <p:sp>
        <p:nvSpPr>
          <p:cNvPr id="9" name="Freeform 9"/>
          <p:cNvSpPr/>
          <p:nvPr/>
        </p:nvSpPr>
        <p:spPr>
          <a:xfrm flipH="1">
            <a:off x="-556496" y="4369800"/>
            <a:ext cx="2377250" cy="4142252"/>
          </a:xfrm>
          <a:custGeom>
            <a:avLst/>
            <a:gdLst/>
            <a:ahLst/>
            <a:cxnLst/>
            <a:rect l="l" t="t" r="r" b="b"/>
            <a:pathLst>
              <a:path w="2377250" h="4142252">
                <a:moveTo>
                  <a:pt x="2377250" y="0"/>
                </a:moveTo>
                <a:lnTo>
                  <a:pt x="0" y="0"/>
                </a:lnTo>
                <a:lnTo>
                  <a:pt x="0" y="4142252"/>
                </a:lnTo>
                <a:lnTo>
                  <a:pt x="2377250" y="4142252"/>
                </a:lnTo>
                <a:lnTo>
                  <a:pt x="2377250" y="0"/>
                </a:lnTo>
                <a:close/>
              </a:path>
            </a:pathLst>
          </a:custGeom>
          <a:blipFill>
            <a:blip r:embed="rId10"/>
            <a:stretch>
              <a:fillRect/>
            </a:stretch>
          </a:blipFill>
        </p:spPr>
        <p:txBody>
          <a:bodyPr/>
          <a:lstStyle/>
          <a:p>
            <a:endParaRPr lang="en-GB"/>
          </a:p>
        </p:txBody>
      </p:sp>
      <p:sp>
        <p:nvSpPr>
          <p:cNvPr id="10" name="Freeform 10"/>
          <p:cNvSpPr/>
          <p:nvPr/>
        </p:nvSpPr>
        <p:spPr>
          <a:xfrm>
            <a:off x="858502" y="-132921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4"/>
            <a:stretch>
              <a:fillRect/>
            </a:stretch>
          </a:blipFill>
        </p:spPr>
        <p:txBody>
          <a:bodyPr/>
          <a:lstStyle/>
          <a:p>
            <a:endParaRPr lang="en-GB"/>
          </a:p>
        </p:txBody>
      </p:sp>
      <p:sp>
        <p:nvSpPr>
          <p:cNvPr id="11" name="Freeform 11"/>
          <p:cNvSpPr/>
          <p:nvPr/>
        </p:nvSpPr>
        <p:spPr>
          <a:xfrm flipH="1">
            <a:off x="-101974" y="-115287"/>
            <a:ext cx="7366240" cy="4521147"/>
          </a:xfrm>
          <a:custGeom>
            <a:avLst/>
            <a:gdLst/>
            <a:ahLst/>
            <a:cxnLst/>
            <a:rect l="l" t="t" r="r" b="b"/>
            <a:pathLst>
              <a:path w="7366240" h="4521147">
                <a:moveTo>
                  <a:pt x="7366240" y="0"/>
                </a:moveTo>
                <a:lnTo>
                  <a:pt x="0" y="0"/>
                </a:lnTo>
                <a:lnTo>
                  <a:pt x="0" y="4521147"/>
                </a:lnTo>
                <a:lnTo>
                  <a:pt x="7366240" y="4521147"/>
                </a:lnTo>
                <a:lnTo>
                  <a:pt x="7366240" y="0"/>
                </a:lnTo>
                <a:close/>
              </a:path>
            </a:pathLst>
          </a:custGeom>
          <a:blipFill>
            <a:blip r:embed="rId11"/>
            <a:stretch>
              <a:fillRect/>
            </a:stretch>
          </a:blipFill>
        </p:spPr>
        <p:txBody>
          <a:bodyPr/>
          <a:lstStyle/>
          <a:p>
            <a:endParaRPr lang="en-GB"/>
          </a:p>
        </p:txBody>
      </p:sp>
      <p:sp>
        <p:nvSpPr>
          <p:cNvPr id="12" name="Freeform 12"/>
          <p:cNvSpPr/>
          <p:nvPr/>
        </p:nvSpPr>
        <p:spPr>
          <a:xfrm>
            <a:off x="14067325" y="5792403"/>
            <a:ext cx="4868925" cy="4920994"/>
          </a:xfrm>
          <a:custGeom>
            <a:avLst/>
            <a:gdLst/>
            <a:ahLst/>
            <a:cxnLst/>
            <a:rect l="l" t="t" r="r" b="b"/>
            <a:pathLst>
              <a:path w="4868925" h="4920994">
                <a:moveTo>
                  <a:pt x="0" y="0"/>
                </a:moveTo>
                <a:lnTo>
                  <a:pt x="4868925" y="0"/>
                </a:lnTo>
                <a:lnTo>
                  <a:pt x="4868925" y="4920994"/>
                </a:lnTo>
                <a:lnTo>
                  <a:pt x="0" y="4920994"/>
                </a:lnTo>
                <a:lnTo>
                  <a:pt x="0" y="0"/>
                </a:lnTo>
                <a:close/>
              </a:path>
            </a:pathLst>
          </a:custGeom>
          <a:blipFill>
            <a:blip r:embed="rId12"/>
            <a:stretch>
              <a:fillRect t="-68662" b="-20176"/>
            </a:stretch>
          </a:blipFill>
        </p:spPr>
        <p:txBody>
          <a:bodyPr/>
          <a:lstStyle/>
          <a:p>
            <a:endParaRPr lang="en-GB"/>
          </a:p>
        </p:txBody>
      </p:sp>
      <p:sp>
        <p:nvSpPr>
          <p:cNvPr id="13" name="Freeform 13"/>
          <p:cNvSpPr/>
          <p:nvPr/>
        </p:nvSpPr>
        <p:spPr>
          <a:xfrm>
            <a:off x="2133107" y="4216900"/>
            <a:ext cx="12323658" cy="4838464"/>
          </a:xfrm>
          <a:custGeom>
            <a:avLst/>
            <a:gdLst/>
            <a:ahLst/>
            <a:cxnLst/>
            <a:rect l="l" t="t" r="r" b="b"/>
            <a:pathLst>
              <a:path w="12323658" h="4838464">
                <a:moveTo>
                  <a:pt x="0" y="0"/>
                </a:moveTo>
                <a:lnTo>
                  <a:pt x="12323658" y="0"/>
                </a:lnTo>
                <a:lnTo>
                  <a:pt x="12323658" y="4838464"/>
                </a:lnTo>
                <a:lnTo>
                  <a:pt x="0" y="4838464"/>
                </a:lnTo>
                <a:lnTo>
                  <a:pt x="0" y="0"/>
                </a:lnTo>
                <a:close/>
              </a:path>
            </a:pathLst>
          </a:custGeom>
          <a:blipFill>
            <a:blip r:embed="rId13"/>
            <a:stretch>
              <a:fillRect t="-3169" b="-3169"/>
            </a:stretch>
          </a:blipFill>
        </p:spPr>
        <p:txBody>
          <a:bodyPr/>
          <a:lstStyle/>
          <a:p>
            <a:endParaRPr lang="en-GB"/>
          </a:p>
        </p:txBody>
      </p:sp>
      <p:sp>
        <p:nvSpPr>
          <p:cNvPr id="14" name="TextBox 14"/>
          <p:cNvSpPr txBox="1"/>
          <p:nvPr/>
        </p:nvSpPr>
        <p:spPr>
          <a:xfrm>
            <a:off x="6794231" y="895350"/>
            <a:ext cx="9590011" cy="1193800"/>
          </a:xfrm>
          <a:prstGeom prst="rect">
            <a:avLst/>
          </a:prstGeom>
        </p:spPr>
        <p:txBody>
          <a:bodyPr lIns="0" tIns="0" rIns="0" bIns="0" rtlCol="0" anchor="t">
            <a:spAutoFit/>
          </a:bodyPr>
          <a:lstStyle/>
          <a:p>
            <a:pPr algn="ctr">
              <a:lnSpc>
                <a:spcPts val="9799"/>
              </a:lnSpc>
            </a:pPr>
            <a:r>
              <a:rPr lang="en-US" sz="6999">
                <a:solidFill>
                  <a:srgbClr val="212529"/>
                </a:solidFill>
                <a:latin typeface="Fraunces Bold"/>
              </a:rPr>
              <a:t>1. CHUẨN BỊ ĐỌC</a:t>
            </a:r>
          </a:p>
        </p:txBody>
      </p:sp>
      <p:sp>
        <p:nvSpPr>
          <p:cNvPr id="15" name="TextBox 15"/>
          <p:cNvSpPr txBox="1"/>
          <p:nvPr/>
        </p:nvSpPr>
        <p:spPr>
          <a:xfrm>
            <a:off x="7732753" y="2252881"/>
            <a:ext cx="6334572" cy="1354419"/>
          </a:xfrm>
          <a:prstGeom prst="rect">
            <a:avLst/>
          </a:prstGeom>
        </p:spPr>
        <p:txBody>
          <a:bodyPr lIns="0" tIns="0" rIns="0" bIns="0" rtlCol="0" anchor="t">
            <a:spAutoFit/>
          </a:bodyPr>
          <a:lstStyle/>
          <a:p>
            <a:pPr algn="ctr">
              <a:lnSpc>
                <a:spcPts val="10860"/>
              </a:lnSpc>
              <a:spcBef>
                <a:spcPct val="0"/>
              </a:spcBef>
            </a:pPr>
            <a:r>
              <a:rPr lang="en-US" sz="6000" spc="258">
                <a:solidFill>
                  <a:srgbClr val="000000"/>
                </a:solidFill>
                <a:latin typeface="#9Slide05 HLT AphroditeSlimStyl"/>
              </a:rPr>
              <a:t>Chia sẻ cá nhân</a:t>
            </a:r>
          </a:p>
        </p:txBody>
      </p:sp>
      <p:sp>
        <p:nvSpPr>
          <p:cNvPr id="16" name="TextBox 16"/>
          <p:cNvSpPr txBox="1"/>
          <p:nvPr/>
        </p:nvSpPr>
        <p:spPr>
          <a:xfrm>
            <a:off x="3611169" y="5267931"/>
            <a:ext cx="9367534" cy="2984969"/>
          </a:xfrm>
          <a:prstGeom prst="rect">
            <a:avLst/>
          </a:prstGeom>
        </p:spPr>
        <p:txBody>
          <a:bodyPr lIns="0" tIns="0" rIns="0" bIns="0" rtlCol="0" anchor="t">
            <a:spAutoFit/>
          </a:bodyPr>
          <a:lstStyle/>
          <a:p>
            <a:pPr algn="just">
              <a:lnSpc>
                <a:spcPts val="5948"/>
              </a:lnSpc>
            </a:pPr>
            <a:r>
              <a:rPr lang="en-US" sz="4160">
                <a:solidFill>
                  <a:srgbClr val="000000"/>
                </a:solidFill>
                <a:latin typeface="Roboto Condensed"/>
              </a:rPr>
              <a:t>Trong lịch sử các triều đại phong kiến Việt Nam, em biết đến vị hoàng hậu / cung phi / công chúa nổi tiếng nào? Ấn tượng của em về họ là gì?</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12345962" y="8765844"/>
            <a:ext cx="5942052" cy="1521150"/>
          </a:xfrm>
          <a:custGeom>
            <a:avLst/>
            <a:gdLst/>
            <a:ahLst/>
            <a:cxnLst/>
            <a:rect l="l" t="t" r="r" b="b"/>
            <a:pathLst>
              <a:path w="5942052" h="1521150">
                <a:moveTo>
                  <a:pt x="5942052" y="0"/>
                </a:moveTo>
                <a:lnTo>
                  <a:pt x="0" y="0"/>
                </a:lnTo>
                <a:lnTo>
                  <a:pt x="0" y="1521150"/>
                </a:lnTo>
                <a:lnTo>
                  <a:pt x="5942052" y="1521150"/>
                </a:lnTo>
                <a:lnTo>
                  <a:pt x="5942052" y="0"/>
                </a:lnTo>
                <a:close/>
              </a:path>
            </a:pathLst>
          </a:custGeom>
          <a:blipFill>
            <a:blip r:embed="rId3"/>
            <a:stretch>
              <a:fillRect/>
            </a:stretch>
          </a:blipFill>
        </p:spPr>
        <p:txBody>
          <a:bodyPr/>
          <a:lstStyle/>
          <a:p>
            <a:endParaRPr lang="en-GB"/>
          </a:p>
        </p:txBody>
      </p:sp>
      <p:sp>
        <p:nvSpPr>
          <p:cNvPr id="3" name="Freeform 3"/>
          <p:cNvSpPr/>
          <p:nvPr/>
        </p:nvSpPr>
        <p:spPr>
          <a:xfrm>
            <a:off x="15952518" y="551282"/>
            <a:ext cx="1537476" cy="746486"/>
          </a:xfrm>
          <a:custGeom>
            <a:avLst/>
            <a:gdLst/>
            <a:ahLst/>
            <a:cxnLst/>
            <a:rect l="l" t="t" r="r" b="b"/>
            <a:pathLst>
              <a:path w="1537476" h="746486">
                <a:moveTo>
                  <a:pt x="0" y="0"/>
                </a:moveTo>
                <a:lnTo>
                  <a:pt x="1537476" y="0"/>
                </a:lnTo>
                <a:lnTo>
                  <a:pt x="1537476" y="746486"/>
                </a:lnTo>
                <a:lnTo>
                  <a:pt x="0" y="746486"/>
                </a:lnTo>
                <a:lnTo>
                  <a:pt x="0" y="0"/>
                </a:lnTo>
                <a:close/>
              </a:path>
            </a:pathLst>
          </a:custGeom>
          <a:blipFill>
            <a:blip r:embed="rId4"/>
            <a:stretch>
              <a:fillRect/>
            </a:stretch>
          </a:blipFill>
        </p:spPr>
        <p:txBody>
          <a:bodyPr/>
          <a:lstStyle/>
          <a:p>
            <a:endParaRPr lang="en-GB"/>
          </a:p>
        </p:txBody>
      </p:sp>
      <p:sp>
        <p:nvSpPr>
          <p:cNvPr id="4" name="Freeform 4"/>
          <p:cNvSpPr/>
          <p:nvPr/>
        </p:nvSpPr>
        <p:spPr>
          <a:xfrm flipH="1">
            <a:off x="3517152" y="4644000"/>
            <a:ext cx="4254156" cy="4592852"/>
          </a:xfrm>
          <a:custGeom>
            <a:avLst/>
            <a:gdLst/>
            <a:ahLst/>
            <a:cxnLst/>
            <a:rect l="l" t="t" r="r" b="b"/>
            <a:pathLst>
              <a:path w="4254156" h="4592852">
                <a:moveTo>
                  <a:pt x="4254156" y="0"/>
                </a:moveTo>
                <a:lnTo>
                  <a:pt x="0" y="0"/>
                </a:lnTo>
                <a:lnTo>
                  <a:pt x="0" y="4592852"/>
                </a:lnTo>
                <a:lnTo>
                  <a:pt x="4254156" y="4592852"/>
                </a:lnTo>
                <a:lnTo>
                  <a:pt x="4254156" y="0"/>
                </a:lnTo>
                <a:close/>
              </a:path>
            </a:pathLst>
          </a:custGeom>
          <a:blipFill>
            <a:blip r:embed="rId5"/>
            <a:stretch>
              <a:fillRect/>
            </a:stretch>
          </a:blipFill>
        </p:spPr>
        <p:txBody>
          <a:bodyPr/>
          <a:lstStyle/>
          <a:p>
            <a:endParaRPr lang="en-GB"/>
          </a:p>
        </p:txBody>
      </p:sp>
      <p:sp>
        <p:nvSpPr>
          <p:cNvPr id="5" name="Freeform 5"/>
          <p:cNvSpPr/>
          <p:nvPr/>
        </p:nvSpPr>
        <p:spPr>
          <a:xfrm>
            <a:off x="6" y="5694140"/>
            <a:ext cx="7393012" cy="4592850"/>
          </a:xfrm>
          <a:custGeom>
            <a:avLst/>
            <a:gdLst/>
            <a:ahLst/>
            <a:cxnLst/>
            <a:rect l="l" t="t" r="r" b="b"/>
            <a:pathLst>
              <a:path w="7393012" h="4592850">
                <a:moveTo>
                  <a:pt x="0" y="0"/>
                </a:moveTo>
                <a:lnTo>
                  <a:pt x="7393012" y="0"/>
                </a:lnTo>
                <a:lnTo>
                  <a:pt x="7393012" y="4592850"/>
                </a:lnTo>
                <a:lnTo>
                  <a:pt x="0" y="4592850"/>
                </a:lnTo>
                <a:lnTo>
                  <a:pt x="0" y="0"/>
                </a:lnTo>
                <a:close/>
              </a:path>
            </a:pathLst>
          </a:custGeom>
          <a:blipFill>
            <a:blip r:embed="rId6"/>
            <a:stretch>
              <a:fillRect b="-1"/>
            </a:stretch>
          </a:blipFill>
        </p:spPr>
        <p:txBody>
          <a:bodyPr/>
          <a:lstStyle/>
          <a:p>
            <a:endParaRPr lang="en-GB"/>
          </a:p>
        </p:txBody>
      </p:sp>
      <p:sp>
        <p:nvSpPr>
          <p:cNvPr id="6" name="TextBox 6"/>
          <p:cNvSpPr txBox="1"/>
          <p:nvPr/>
        </p:nvSpPr>
        <p:spPr>
          <a:xfrm>
            <a:off x="4558244" y="353034"/>
            <a:ext cx="9590011" cy="1028682"/>
          </a:xfrm>
          <a:prstGeom prst="rect">
            <a:avLst/>
          </a:prstGeom>
        </p:spPr>
        <p:txBody>
          <a:bodyPr lIns="0" tIns="0" rIns="0" bIns="0" rtlCol="0" anchor="t">
            <a:spAutoFit/>
          </a:bodyPr>
          <a:lstStyle/>
          <a:p>
            <a:pPr algn="ctr">
              <a:lnSpc>
                <a:spcPts val="8400"/>
              </a:lnSpc>
            </a:pPr>
            <a:r>
              <a:rPr lang="en-US" sz="6000">
                <a:solidFill>
                  <a:srgbClr val="000000"/>
                </a:solidFill>
                <a:latin typeface="Fraunces Bold"/>
              </a:rPr>
              <a:t>3. KHÁM PHÁ VĂN BẢN</a:t>
            </a:r>
          </a:p>
        </p:txBody>
      </p:sp>
      <p:sp>
        <p:nvSpPr>
          <p:cNvPr id="7" name="TextBox 7"/>
          <p:cNvSpPr txBox="1"/>
          <p:nvPr/>
        </p:nvSpPr>
        <p:spPr>
          <a:xfrm>
            <a:off x="4132333" y="1556389"/>
            <a:ext cx="11004219" cy="976362"/>
          </a:xfrm>
          <a:prstGeom prst="rect">
            <a:avLst/>
          </a:prstGeom>
        </p:spPr>
        <p:txBody>
          <a:bodyPr lIns="0" tIns="0" rIns="0" bIns="0" rtlCol="0" anchor="t">
            <a:spAutoFit/>
          </a:bodyPr>
          <a:lstStyle/>
          <a:p>
            <a:pPr algn="ctr">
              <a:lnSpc>
                <a:spcPts val="7250"/>
              </a:lnSpc>
            </a:pPr>
            <a:r>
              <a:rPr lang="en-US" sz="5178">
                <a:solidFill>
                  <a:srgbClr val="031207"/>
                </a:solidFill>
                <a:latin typeface="#9Slide05 HLT AphroditeSlimStyl"/>
              </a:rPr>
              <a:t>Hoạt động nhóm</a:t>
            </a:r>
          </a:p>
        </p:txBody>
      </p:sp>
      <p:sp>
        <p:nvSpPr>
          <p:cNvPr id="8" name="Freeform 8"/>
          <p:cNvSpPr/>
          <p:nvPr/>
        </p:nvSpPr>
        <p:spPr>
          <a:xfrm>
            <a:off x="3706930" y="2945920"/>
            <a:ext cx="3278950" cy="1592000"/>
          </a:xfrm>
          <a:custGeom>
            <a:avLst/>
            <a:gdLst/>
            <a:ahLst/>
            <a:cxnLst/>
            <a:rect l="l" t="t" r="r" b="b"/>
            <a:pathLst>
              <a:path w="3278950" h="1592000">
                <a:moveTo>
                  <a:pt x="0" y="0"/>
                </a:moveTo>
                <a:lnTo>
                  <a:pt x="3278950" y="0"/>
                </a:lnTo>
                <a:lnTo>
                  <a:pt x="3278950" y="1592000"/>
                </a:lnTo>
                <a:lnTo>
                  <a:pt x="0" y="1592000"/>
                </a:lnTo>
                <a:lnTo>
                  <a:pt x="0" y="0"/>
                </a:lnTo>
                <a:close/>
              </a:path>
            </a:pathLst>
          </a:custGeom>
          <a:blipFill>
            <a:blip r:embed="rId4"/>
            <a:stretch>
              <a:fillRect/>
            </a:stretch>
          </a:blipFill>
        </p:spPr>
        <p:txBody>
          <a:bodyPr/>
          <a:lstStyle/>
          <a:p>
            <a:endParaRPr lang="en-GB"/>
          </a:p>
        </p:txBody>
      </p:sp>
      <p:grpSp>
        <p:nvGrpSpPr>
          <p:cNvPr id="9" name="Group 9"/>
          <p:cNvGrpSpPr/>
          <p:nvPr/>
        </p:nvGrpSpPr>
        <p:grpSpPr>
          <a:xfrm>
            <a:off x="-172430" y="664900"/>
            <a:ext cx="4920269" cy="9683523"/>
            <a:chOff x="0" y="0"/>
            <a:chExt cx="6560358" cy="12911364"/>
          </a:xfrm>
        </p:grpSpPr>
        <p:sp>
          <p:nvSpPr>
            <p:cNvPr id="10" name="Freeform 10"/>
            <p:cNvSpPr/>
            <p:nvPr/>
          </p:nvSpPr>
          <p:spPr>
            <a:xfrm flipH="1">
              <a:off x="0" y="0"/>
              <a:ext cx="4787464" cy="4666400"/>
            </a:xfrm>
            <a:custGeom>
              <a:avLst/>
              <a:gdLst/>
              <a:ahLst/>
              <a:cxnLst/>
              <a:rect l="l" t="t" r="r" b="b"/>
              <a:pathLst>
                <a:path w="4787464" h="4666400">
                  <a:moveTo>
                    <a:pt x="4787464" y="0"/>
                  </a:moveTo>
                  <a:lnTo>
                    <a:pt x="0" y="0"/>
                  </a:lnTo>
                  <a:lnTo>
                    <a:pt x="0" y="4666400"/>
                  </a:lnTo>
                  <a:lnTo>
                    <a:pt x="4787464" y="4666400"/>
                  </a:lnTo>
                  <a:lnTo>
                    <a:pt x="4787464" y="0"/>
                  </a:lnTo>
                  <a:close/>
                </a:path>
              </a:pathLst>
            </a:custGeom>
            <a:blipFill>
              <a:blip r:embed="rId7"/>
              <a:stretch>
                <a:fillRect/>
              </a:stretch>
            </a:blipFill>
          </p:spPr>
          <p:txBody>
            <a:bodyPr/>
            <a:lstStyle/>
            <a:p>
              <a:endParaRPr lang="en-GB"/>
            </a:p>
          </p:txBody>
        </p:sp>
        <p:sp>
          <p:nvSpPr>
            <p:cNvPr id="11" name="Freeform 11"/>
            <p:cNvSpPr/>
            <p:nvPr/>
          </p:nvSpPr>
          <p:spPr>
            <a:xfrm>
              <a:off x="260787" y="2570200"/>
              <a:ext cx="5816869" cy="6802533"/>
            </a:xfrm>
            <a:custGeom>
              <a:avLst/>
              <a:gdLst/>
              <a:ahLst/>
              <a:cxnLst/>
              <a:rect l="l" t="t" r="r" b="b"/>
              <a:pathLst>
                <a:path w="5816869" h="6802533">
                  <a:moveTo>
                    <a:pt x="0" y="0"/>
                  </a:moveTo>
                  <a:lnTo>
                    <a:pt x="5816869" y="0"/>
                  </a:lnTo>
                  <a:lnTo>
                    <a:pt x="5816869" y="6802533"/>
                  </a:lnTo>
                  <a:lnTo>
                    <a:pt x="0" y="6802533"/>
                  </a:lnTo>
                  <a:lnTo>
                    <a:pt x="0" y="0"/>
                  </a:lnTo>
                  <a:close/>
                </a:path>
              </a:pathLst>
            </a:custGeom>
            <a:blipFill>
              <a:blip r:embed="rId8"/>
              <a:stretch>
                <a:fillRect/>
              </a:stretch>
            </a:blipFill>
          </p:spPr>
          <p:txBody>
            <a:bodyPr/>
            <a:lstStyle/>
            <a:p>
              <a:endParaRPr lang="en-GB"/>
            </a:p>
          </p:txBody>
        </p:sp>
        <p:grpSp>
          <p:nvGrpSpPr>
            <p:cNvPr id="12" name="Group 12"/>
            <p:cNvGrpSpPr/>
            <p:nvPr/>
          </p:nvGrpSpPr>
          <p:grpSpPr>
            <a:xfrm>
              <a:off x="790062" y="3041360"/>
              <a:ext cx="5770297" cy="9469661"/>
              <a:chOff x="0" y="0"/>
              <a:chExt cx="1139812" cy="1870550"/>
            </a:xfrm>
          </p:grpSpPr>
          <p:sp>
            <p:nvSpPr>
              <p:cNvPr id="13" name="Freeform 13"/>
              <p:cNvSpPr/>
              <p:nvPr/>
            </p:nvSpPr>
            <p:spPr>
              <a:xfrm>
                <a:off x="0" y="0"/>
                <a:ext cx="1139812" cy="1870550"/>
              </a:xfrm>
              <a:custGeom>
                <a:avLst/>
                <a:gdLst/>
                <a:ahLst/>
                <a:cxnLst/>
                <a:rect l="l" t="t" r="r" b="b"/>
                <a:pathLst>
                  <a:path w="1139812" h="1870550">
                    <a:moveTo>
                      <a:pt x="91235" y="0"/>
                    </a:moveTo>
                    <a:lnTo>
                      <a:pt x="1048577" y="0"/>
                    </a:lnTo>
                    <a:cubicBezTo>
                      <a:pt x="1098965" y="0"/>
                      <a:pt x="1139812" y="40847"/>
                      <a:pt x="1139812" y="91235"/>
                    </a:cubicBezTo>
                    <a:lnTo>
                      <a:pt x="1139812" y="1779316"/>
                    </a:lnTo>
                    <a:cubicBezTo>
                      <a:pt x="1139812" y="1803513"/>
                      <a:pt x="1130200" y="1826719"/>
                      <a:pt x="1113090" y="1843828"/>
                    </a:cubicBezTo>
                    <a:cubicBezTo>
                      <a:pt x="1095980" y="1860938"/>
                      <a:pt x="1072774" y="1870550"/>
                      <a:pt x="1048577" y="1870550"/>
                    </a:cubicBezTo>
                    <a:lnTo>
                      <a:pt x="91235" y="1870550"/>
                    </a:lnTo>
                    <a:cubicBezTo>
                      <a:pt x="40847" y="1870550"/>
                      <a:pt x="0" y="1829703"/>
                      <a:pt x="0" y="1779316"/>
                    </a:cubicBezTo>
                    <a:lnTo>
                      <a:pt x="0" y="91235"/>
                    </a:lnTo>
                    <a:cubicBezTo>
                      <a:pt x="0" y="40847"/>
                      <a:pt x="40847" y="0"/>
                      <a:pt x="91235" y="0"/>
                    </a:cubicBezTo>
                    <a:close/>
                  </a:path>
                </a:pathLst>
              </a:custGeom>
              <a:solidFill>
                <a:srgbClr val="FFFFFF"/>
              </a:solidFill>
            </p:spPr>
            <p:txBody>
              <a:bodyPr/>
              <a:lstStyle/>
              <a:p>
                <a:endParaRPr lang="en-GB"/>
              </a:p>
            </p:txBody>
          </p:sp>
          <p:sp>
            <p:nvSpPr>
              <p:cNvPr id="14" name="TextBox 14"/>
              <p:cNvSpPr txBox="1"/>
              <p:nvPr/>
            </p:nvSpPr>
            <p:spPr>
              <a:xfrm>
                <a:off x="0" y="-47625"/>
                <a:ext cx="1139812" cy="191817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071293" y="3656536"/>
              <a:ext cx="4438482" cy="797064"/>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NHÓM 1</a:t>
              </a:r>
            </a:p>
          </p:txBody>
        </p:sp>
        <p:sp>
          <p:nvSpPr>
            <p:cNvPr id="16" name="TextBox 16"/>
            <p:cNvSpPr txBox="1"/>
            <p:nvPr/>
          </p:nvSpPr>
          <p:spPr>
            <a:xfrm>
              <a:off x="790062" y="4571150"/>
              <a:ext cx="5287594" cy="8340214"/>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Tìm hiểu về tác giả và đặc điểm của thơ song thất lục bát được thể hiện trong trích đoạn </a:t>
              </a:r>
              <a:r>
                <a:rPr lang="en-US" sz="3500">
                  <a:solidFill>
                    <a:srgbClr val="000000"/>
                  </a:solidFill>
                  <a:latin typeface="Roboto Condensed Italics"/>
                </a:rPr>
                <a:t>Nỗi sầu oán của người cung nữ</a:t>
              </a:r>
            </a:p>
            <a:p>
              <a:pPr marL="755651" lvl="1" indent="-377825" algn="just">
                <a:lnSpc>
                  <a:spcPts val="5005"/>
                </a:lnSpc>
                <a:buFont typeface="Arial"/>
                <a:buChar char="•"/>
              </a:pPr>
              <a:r>
                <a:rPr lang="en-US" sz="3500">
                  <a:solidFill>
                    <a:srgbClr val="000000"/>
                  </a:solidFill>
                  <a:latin typeface="Roboto Condensed"/>
                </a:rPr>
                <a:t>Hoàn thành PHT 1.1</a:t>
              </a:r>
            </a:p>
            <a:p>
              <a:pPr algn="l">
                <a:lnSpc>
                  <a:spcPts val="5005"/>
                </a:lnSpc>
              </a:pPr>
              <a:endParaRPr lang="en-US" sz="3500">
                <a:solidFill>
                  <a:srgbClr val="000000"/>
                </a:solidFill>
                <a:latin typeface="Roboto Condensed"/>
              </a:endParaRPr>
            </a:p>
          </p:txBody>
        </p:sp>
      </p:grpSp>
      <p:sp>
        <p:nvSpPr>
          <p:cNvPr id="17" name="Freeform 17"/>
          <p:cNvSpPr/>
          <p:nvPr/>
        </p:nvSpPr>
        <p:spPr>
          <a:xfrm>
            <a:off x="1279294" y="822800"/>
            <a:ext cx="3278950" cy="1592000"/>
          </a:xfrm>
          <a:custGeom>
            <a:avLst/>
            <a:gdLst/>
            <a:ahLst/>
            <a:cxnLst/>
            <a:rect l="l" t="t" r="r" b="b"/>
            <a:pathLst>
              <a:path w="3278950" h="1592000">
                <a:moveTo>
                  <a:pt x="0" y="0"/>
                </a:moveTo>
                <a:lnTo>
                  <a:pt x="3278950" y="0"/>
                </a:lnTo>
                <a:lnTo>
                  <a:pt x="3278950" y="1592000"/>
                </a:lnTo>
                <a:lnTo>
                  <a:pt x="0" y="1592000"/>
                </a:lnTo>
                <a:lnTo>
                  <a:pt x="0" y="0"/>
                </a:lnTo>
                <a:close/>
              </a:path>
            </a:pathLst>
          </a:custGeom>
          <a:blipFill>
            <a:blip r:embed="rId4"/>
            <a:stretch>
              <a:fillRect/>
            </a:stretch>
          </a:blipFill>
        </p:spPr>
        <p:txBody>
          <a:bodyPr/>
          <a:lstStyle/>
          <a:p>
            <a:endParaRPr lang="en-GB"/>
          </a:p>
        </p:txBody>
      </p:sp>
      <p:sp>
        <p:nvSpPr>
          <p:cNvPr id="18" name="Freeform 18"/>
          <p:cNvSpPr/>
          <p:nvPr/>
        </p:nvSpPr>
        <p:spPr>
          <a:xfrm>
            <a:off x="4909764" y="2592550"/>
            <a:ext cx="4362652" cy="5101900"/>
          </a:xfrm>
          <a:custGeom>
            <a:avLst/>
            <a:gdLst/>
            <a:ahLst/>
            <a:cxnLst/>
            <a:rect l="l" t="t" r="r" b="b"/>
            <a:pathLst>
              <a:path w="4362652" h="5101900">
                <a:moveTo>
                  <a:pt x="0" y="0"/>
                </a:moveTo>
                <a:lnTo>
                  <a:pt x="4362652" y="0"/>
                </a:lnTo>
                <a:lnTo>
                  <a:pt x="4362652" y="5101900"/>
                </a:lnTo>
                <a:lnTo>
                  <a:pt x="0" y="5101900"/>
                </a:lnTo>
                <a:lnTo>
                  <a:pt x="0" y="0"/>
                </a:lnTo>
                <a:close/>
              </a:path>
            </a:pathLst>
          </a:custGeom>
          <a:blipFill>
            <a:blip r:embed="rId8"/>
            <a:stretch>
              <a:fillRect/>
            </a:stretch>
          </a:blipFill>
        </p:spPr>
        <p:txBody>
          <a:bodyPr/>
          <a:lstStyle/>
          <a:p>
            <a:endParaRPr lang="en-GB"/>
          </a:p>
        </p:txBody>
      </p:sp>
      <p:grpSp>
        <p:nvGrpSpPr>
          <p:cNvPr id="19" name="Group 19"/>
          <p:cNvGrpSpPr/>
          <p:nvPr/>
        </p:nvGrpSpPr>
        <p:grpSpPr>
          <a:xfrm>
            <a:off x="5018213" y="2945920"/>
            <a:ext cx="4327723" cy="7102246"/>
            <a:chOff x="0" y="0"/>
            <a:chExt cx="1139812" cy="1870550"/>
          </a:xfrm>
        </p:grpSpPr>
        <p:sp>
          <p:nvSpPr>
            <p:cNvPr id="20" name="Freeform 20"/>
            <p:cNvSpPr/>
            <p:nvPr/>
          </p:nvSpPr>
          <p:spPr>
            <a:xfrm>
              <a:off x="0" y="0"/>
              <a:ext cx="1139812" cy="1870550"/>
            </a:xfrm>
            <a:custGeom>
              <a:avLst/>
              <a:gdLst/>
              <a:ahLst/>
              <a:cxnLst/>
              <a:rect l="l" t="t" r="r" b="b"/>
              <a:pathLst>
                <a:path w="1139812" h="1870550">
                  <a:moveTo>
                    <a:pt x="91235" y="0"/>
                  </a:moveTo>
                  <a:lnTo>
                    <a:pt x="1048577" y="0"/>
                  </a:lnTo>
                  <a:cubicBezTo>
                    <a:pt x="1098965" y="0"/>
                    <a:pt x="1139812" y="40847"/>
                    <a:pt x="1139812" y="91235"/>
                  </a:cubicBezTo>
                  <a:lnTo>
                    <a:pt x="1139812" y="1779316"/>
                  </a:lnTo>
                  <a:cubicBezTo>
                    <a:pt x="1139812" y="1803513"/>
                    <a:pt x="1130200" y="1826719"/>
                    <a:pt x="1113090" y="1843828"/>
                  </a:cubicBezTo>
                  <a:cubicBezTo>
                    <a:pt x="1095980" y="1860938"/>
                    <a:pt x="1072774" y="1870550"/>
                    <a:pt x="1048577" y="1870550"/>
                  </a:cubicBezTo>
                  <a:lnTo>
                    <a:pt x="91235" y="1870550"/>
                  </a:lnTo>
                  <a:cubicBezTo>
                    <a:pt x="40847" y="1870550"/>
                    <a:pt x="0" y="1829703"/>
                    <a:pt x="0" y="1779316"/>
                  </a:cubicBezTo>
                  <a:lnTo>
                    <a:pt x="0" y="91235"/>
                  </a:lnTo>
                  <a:cubicBezTo>
                    <a:pt x="0" y="40847"/>
                    <a:pt x="40847" y="0"/>
                    <a:pt x="91235" y="0"/>
                  </a:cubicBezTo>
                  <a:close/>
                </a:path>
              </a:pathLst>
            </a:custGeom>
            <a:solidFill>
              <a:srgbClr val="FFFFFF"/>
            </a:solidFill>
          </p:spPr>
          <p:txBody>
            <a:bodyPr/>
            <a:lstStyle/>
            <a:p>
              <a:endParaRPr lang="en-GB"/>
            </a:p>
          </p:txBody>
        </p:sp>
        <p:sp>
          <p:nvSpPr>
            <p:cNvPr id="21" name="TextBox 21"/>
            <p:cNvSpPr txBox="1"/>
            <p:nvPr/>
          </p:nvSpPr>
          <p:spPr>
            <a:xfrm>
              <a:off x="0" y="-47625"/>
              <a:ext cx="1139812" cy="1918175"/>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9623935" y="2592550"/>
            <a:ext cx="4362652" cy="5101900"/>
          </a:xfrm>
          <a:custGeom>
            <a:avLst/>
            <a:gdLst/>
            <a:ahLst/>
            <a:cxnLst/>
            <a:rect l="l" t="t" r="r" b="b"/>
            <a:pathLst>
              <a:path w="4362652" h="5101900">
                <a:moveTo>
                  <a:pt x="0" y="0"/>
                </a:moveTo>
                <a:lnTo>
                  <a:pt x="4362652" y="0"/>
                </a:lnTo>
                <a:lnTo>
                  <a:pt x="4362652" y="5101900"/>
                </a:lnTo>
                <a:lnTo>
                  <a:pt x="0" y="5101900"/>
                </a:lnTo>
                <a:lnTo>
                  <a:pt x="0" y="0"/>
                </a:lnTo>
                <a:close/>
              </a:path>
            </a:pathLst>
          </a:custGeom>
          <a:blipFill>
            <a:blip r:embed="rId8"/>
            <a:stretch>
              <a:fillRect/>
            </a:stretch>
          </a:blipFill>
        </p:spPr>
        <p:txBody>
          <a:bodyPr/>
          <a:lstStyle/>
          <a:p>
            <a:endParaRPr lang="en-GB"/>
          </a:p>
        </p:txBody>
      </p:sp>
      <p:grpSp>
        <p:nvGrpSpPr>
          <p:cNvPr id="23" name="Group 23"/>
          <p:cNvGrpSpPr/>
          <p:nvPr/>
        </p:nvGrpSpPr>
        <p:grpSpPr>
          <a:xfrm>
            <a:off x="9641400" y="3005533"/>
            <a:ext cx="4327723" cy="6863422"/>
            <a:chOff x="0" y="0"/>
            <a:chExt cx="1139812" cy="1807650"/>
          </a:xfrm>
        </p:grpSpPr>
        <p:sp>
          <p:nvSpPr>
            <p:cNvPr id="24" name="Freeform 24"/>
            <p:cNvSpPr/>
            <p:nvPr/>
          </p:nvSpPr>
          <p:spPr>
            <a:xfrm>
              <a:off x="0" y="0"/>
              <a:ext cx="1139812" cy="1807650"/>
            </a:xfrm>
            <a:custGeom>
              <a:avLst/>
              <a:gdLst/>
              <a:ahLst/>
              <a:cxnLst/>
              <a:rect l="l" t="t" r="r" b="b"/>
              <a:pathLst>
                <a:path w="1139812" h="1807650">
                  <a:moveTo>
                    <a:pt x="91235" y="0"/>
                  </a:moveTo>
                  <a:lnTo>
                    <a:pt x="1048577" y="0"/>
                  </a:lnTo>
                  <a:cubicBezTo>
                    <a:pt x="1098965" y="0"/>
                    <a:pt x="1139812" y="40847"/>
                    <a:pt x="1139812" y="91235"/>
                  </a:cubicBezTo>
                  <a:lnTo>
                    <a:pt x="1139812" y="1716416"/>
                  </a:lnTo>
                  <a:cubicBezTo>
                    <a:pt x="1139812" y="1766803"/>
                    <a:pt x="1098965" y="1807650"/>
                    <a:pt x="1048577" y="1807650"/>
                  </a:cubicBezTo>
                  <a:lnTo>
                    <a:pt x="91235" y="1807650"/>
                  </a:lnTo>
                  <a:cubicBezTo>
                    <a:pt x="40847" y="1807650"/>
                    <a:pt x="0" y="1766803"/>
                    <a:pt x="0" y="1716416"/>
                  </a:cubicBezTo>
                  <a:lnTo>
                    <a:pt x="0" y="91235"/>
                  </a:lnTo>
                  <a:cubicBezTo>
                    <a:pt x="0" y="40847"/>
                    <a:pt x="40847" y="0"/>
                    <a:pt x="91235" y="0"/>
                  </a:cubicBezTo>
                  <a:close/>
                </a:path>
              </a:pathLst>
            </a:custGeom>
            <a:solidFill>
              <a:srgbClr val="FFFFFF"/>
            </a:solidFill>
          </p:spPr>
          <p:txBody>
            <a:bodyPr/>
            <a:lstStyle/>
            <a:p>
              <a:endParaRPr lang="en-GB"/>
            </a:p>
          </p:txBody>
        </p:sp>
        <p:sp>
          <p:nvSpPr>
            <p:cNvPr id="25" name="TextBox 25"/>
            <p:cNvSpPr txBox="1"/>
            <p:nvPr/>
          </p:nvSpPr>
          <p:spPr>
            <a:xfrm>
              <a:off x="0" y="-47625"/>
              <a:ext cx="1139812" cy="1855275"/>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14148255" y="2532751"/>
            <a:ext cx="4362652" cy="5101900"/>
          </a:xfrm>
          <a:custGeom>
            <a:avLst/>
            <a:gdLst/>
            <a:ahLst/>
            <a:cxnLst/>
            <a:rect l="l" t="t" r="r" b="b"/>
            <a:pathLst>
              <a:path w="4362652" h="5101900">
                <a:moveTo>
                  <a:pt x="0" y="0"/>
                </a:moveTo>
                <a:lnTo>
                  <a:pt x="4362652" y="0"/>
                </a:lnTo>
                <a:lnTo>
                  <a:pt x="4362652" y="5101900"/>
                </a:lnTo>
                <a:lnTo>
                  <a:pt x="0" y="5101900"/>
                </a:lnTo>
                <a:lnTo>
                  <a:pt x="0" y="0"/>
                </a:lnTo>
                <a:close/>
              </a:path>
            </a:pathLst>
          </a:custGeom>
          <a:blipFill>
            <a:blip r:embed="rId8"/>
            <a:stretch>
              <a:fillRect/>
            </a:stretch>
          </a:blipFill>
        </p:spPr>
        <p:txBody>
          <a:bodyPr/>
          <a:lstStyle/>
          <a:p>
            <a:endParaRPr lang="en-GB"/>
          </a:p>
        </p:txBody>
      </p:sp>
      <p:grpSp>
        <p:nvGrpSpPr>
          <p:cNvPr id="27" name="Group 27"/>
          <p:cNvGrpSpPr/>
          <p:nvPr/>
        </p:nvGrpSpPr>
        <p:grpSpPr>
          <a:xfrm>
            <a:off x="14183184" y="2945920"/>
            <a:ext cx="3901811" cy="7102246"/>
            <a:chOff x="0" y="0"/>
            <a:chExt cx="1027638" cy="1870550"/>
          </a:xfrm>
        </p:grpSpPr>
        <p:sp>
          <p:nvSpPr>
            <p:cNvPr id="28" name="Freeform 28"/>
            <p:cNvSpPr/>
            <p:nvPr/>
          </p:nvSpPr>
          <p:spPr>
            <a:xfrm>
              <a:off x="0" y="0"/>
              <a:ext cx="1027638" cy="1870550"/>
            </a:xfrm>
            <a:custGeom>
              <a:avLst/>
              <a:gdLst/>
              <a:ahLst/>
              <a:cxnLst/>
              <a:rect l="l" t="t" r="r" b="b"/>
              <a:pathLst>
                <a:path w="1027638" h="1870550">
                  <a:moveTo>
                    <a:pt x="101193" y="0"/>
                  </a:moveTo>
                  <a:lnTo>
                    <a:pt x="926444" y="0"/>
                  </a:lnTo>
                  <a:cubicBezTo>
                    <a:pt x="982332" y="0"/>
                    <a:pt x="1027638" y="45306"/>
                    <a:pt x="1027638" y="101193"/>
                  </a:cubicBezTo>
                  <a:lnTo>
                    <a:pt x="1027638" y="1769357"/>
                  </a:lnTo>
                  <a:cubicBezTo>
                    <a:pt x="1027638" y="1825244"/>
                    <a:pt x="982332" y="1870550"/>
                    <a:pt x="926444" y="1870550"/>
                  </a:cubicBezTo>
                  <a:lnTo>
                    <a:pt x="101193" y="1870550"/>
                  </a:lnTo>
                  <a:cubicBezTo>
                    <a:pt x="45306" y="1870550"/>
                    <a:pt x="0" y="1825244"/>
                    <a:pt x="0" y="1769357"/>
                  </a:cubicBezTo>
                  <a:lnTo>
                    <a:pt x="0" y="101193"/>
                  </a:lnTo>
                  <a:cubicBezTo>
                    <a:pt x="0" y="45306"/>
                    <a:pt x="45306" y="0"/>
                    <a:pt x="101193" y="0"/>
                  </a:cubicBezTo>
                  <a:close/>
                </a:path>
              </a:pathLst>
            </a:custGeom>
            <a:solidFill>
              <a:srgbClr val="FFFFFF"/>
            </a:solidFill>
          </p:spPr>
          <p:txBody>
            <a:bodyPr/>
            <a:lstStyle/>
            <a:p>
              <a:endParaRPr lang="en-GB"/>
            </a:p>
          </p:txBody>
        </p:sp>
        <p:sp>
          <p:nvSpPr>
            <p:cNvPr id="29" name="TextBox 29"/>
            <p:cNvSpPr txBox="1"/>
            <p:nvPr/>
          </p:nvSpPr>
          <p:spPr>
            <a:xfrm>
              <a:off x="0" y="-47625"/>
              <a:ext cx="1027638" cy="1918175"/>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3921459" y="75750"/>
            <a:ext cx="3086100" cy="308610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E2E1E8"/>
            </a:solidFill>
          </p:spPr>
          <p:txBody>
            <a:bodyPr/>
            <a:lstStyle/>
            <a:p>
              <a:endParaRPr lang="en-GB"/>
            </a:p>
          </p:txBody>
        </p:sp>
        <p:sp>
          <p:nvSpPr>
            <p:cNvPr id="32" name="TextBox 32"/>
            <p:cNvSpPr txBox="1"/>
            <p:nvPr/>
          </p:nvSpPr>
          <p:spPr>
            <a:xfrm>
              <a:off x="127000" y="79375"/>
              <a:ext cx="558800" cy="606425"/>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5346405" y="3383490"/>
            <a:ext cx="3328861"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NHÓM 2</a:t>
            </a:r>
          </a:p>
        </p:txBody>
      </p:sp>
      <p:sp>
        <p:nvSpPr>
          <p:cNvPr id="34" name="TextBox 34"/>
          <p:cNvSpPr txBox="1"/>
          <p:nvPr/>
        </p:nvSpPr>
        <p:spPr>
          <a:xfrm>
            <a:off x="4880809" y="4069450"/>
            <a:ext cx="3965696" cy="5650378"/>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Đọc và cảm nhận trích đoạn từ đầu đến câu “</a:t>
            </a:r>
            <a:r>
              <a:rPr lang="en-US" sz="3500">
                <a:solidFill>
                  <a:srgbClr val="000000"/>
                </a:solidFill>
                <a:latin typeface="Roboto Condensed Italics"/>
              </a:rPr>
              <a:t>Gối loan tuyết đóng, chăn cù giá đông</a:t>
            </a:r>
            <a:r>
              <a:rPr lang="en-US" sz="3500">
                <a:solidFill>
                  <a:srgbClr val="000000"/>
                </a:solidFill>
                <a:latin typeface="Roboto Condensed"/>
              </a:rPr>
              <a:t>” (16 câu đầu)</a:t>
            </a:r>
          </a:p>
          <a:p>
            <a:pPr marL="755651" lvl="1" indent="-377825" algn="just">
              <a:lnSpc>
                <a:spcPts val="5005"/>
              </a:lnSpc>
              <a:buFont typeface="Arial"/>
              <a:buChar char="•"/>
            </a:pPr>
            <a:r>
              <a:rPr lang="en-US" sz="3500">
                <a:solidFill>
                  <a:srgbClr val="000000"/>
                </a:solidFill>
                <a:latin typeface="Roboto Condensed"/>
              </a:rPr>
              <a:t>Hoàn thành PHT 1.2</a:t>
            </a:r>
          </a:p>
          <a:p>
            <a:pPr algn="l">
              <a:lnSpc>
                <a:spcPts val="5005"/>
              </a:lnSpc>
            </a:pPr>
            <a:endParaRPr lang="en-US" sz="3500">
              <a:solidFill>
                <a:srgbClr val="000000"/>
              </a:solidFill>
              <a:latin typeface="Roboto Condensed"/>
            </a:endParaRPr>
          </a:p>
        </p:txBody>
      </p:sp>
      <p:sp>
        <p:nvSpPr>
          <p:cNvPr id="35" name="TextBox 35"/>
          <p:cNvSpPr txBox="1"/>
          <p:nvPr/>
        </p:nvSpPr>
        <p:spPr>
          <a:xfrm>
            <a:off x="10231815" y="3335865"/>
            <a:ext cx="3328861"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NHÓM 3</a:t>
            </a:r>
          </a:p>
        </p:txBody>
      </p:sp>
      <p:sp>
        <p:nvSpPr>
          <p:cNvPr id="36" name="TextBox 36"/>
          <p:cNvSpPr txBox="1"/>
          <p:nvPr/>
        </p:nvSpPr>
        <p:spPr>
          <a:xfrm>
            <a:off x="9898613" y="3850051"/>
            <a:ext cx="3738263" cy="5650378"/>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Đọc và cảm nhận trích đoạn:</a:t>
            </a:r>
          </a:p>
          <a:p>
            <a:pPr algn="just">
              <a:lnSpc>
                <a:spcPts val="5005"/>
              </a:lnSpc>
            </a:pPr>
            <a:r>
              <a:rPr lang="en-US" sz="3500">
                <a:solidFill>
                  <a:srgbClr val="000000"/>
                </a:solidFill>
                <a:latin typeface="Roboto Condensed"/>
              </a:rPr>
              <a:t>“</a:t>
            </a:r>
            <a:r>
              <a:rPr lang="en-US" sz="3500">
                <a:solidFill>
                  <a:srgbClr val="000000"/>
                </a:solidFill>
                <a:latin typeface="Roboto Condensed Italics"/>
              </a:rPr>
              <a:t>Ngày sáu khắc tin mong nhạn vắng</a:t>
            </a:r>
          </a:p>
          <a:p>
            <a:pPr algn="just">
              <a:lnSpc>
                <a:spcPts val="5005"/>
              </a:lnSpc>
            </a:pPr>
            <a:r>
              <a:rPr lang="en-US" sz="3500">
                <a:solidFill>
                  <a:srgbClr val="000000"/>
                </a:solidFill>
                <a:latin typeface="Roboto Condensed Italics"/>
              </a:rPr>
              <a:t>[…]</a:t>
            </a:r>
          </a:p>
          <a:p>
            <a:pPr algn="just">
              <a:lnSpc>
                <a:spcPts val="5005"/>
              </a:lnSpc>
            </a:pPr>
            <a:r>
              <a:rPr lang="en-US" sz="3500">
                <a:solidFill>
                  <a:srgbClr val="000000"/>
                </a:solidFill>
                <a:latin typeface="Roboto Condensed Italics"/>
              </a:rPr>
              <a:t>Bực mình muốn đạp tiêu phòng mà ra”</a:t>
            </a:r>
          </a:p>
          <a:p>
            <a:pPr marL="755651" lvl="1" indent="-377825" algn="just">
              <a:lnSpc>
                <a:spcPts val="5005"/>
              </a:lnSpc>
              <a:buFont typeface="Arial"/>
              <a:buChar char="•"/>
            </a:pPr>
            <a:r>
              <a:rPr lang="en-US" sz="3500">
                <a:solidFill>
                  <a:srgbClr val="000000"/>
                </a:solidFill>
                <a:latin typeface="Roboto Condensed"/>
              </a:rPr>
              <a:t>Hoàn thành PHT 1.3</a:t>
            </a:r>
          </a:p>
        </p:txBody>
      </p:sp>
      <p:sp>
        <p:nvSpPr>
          <p:cNvPr id="37" name="TextBox 37"/>
          <p:cNvSpPr txBox="1"/>
          <p:nvPr/>
        </p:nvSpPr>
        <p:spPr>
          <a:xfrm>
            <a:off x="14586662" y="3120309"/>
            <a:ext cx="3328861"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NHÓM 4</a:t>
            </a:r>
          </a:p>
        </p:txBody>
      </p:sp>
      <p:sp>
        <p:nvSpPr>
          <p:cNvPr id="38" name="TextBox 38"/>
          <p:cNvSpPr txBox="1"/>
          <p:nvPr/>
        </p:nvSpPr>
        <p:spPr>
          <a:xfrm>
            <a:off x="13921459" y="3919375"/>
            <a:ext cx="3965696" cy="6691614"/>
          </a:xfrm>
          <a:prstGeom prst="rect">
            <a:avLst/>
          </a:prstGeom>
        </p:spPr>
        <p:txBody>
          <a:bodyPr lIns="0" tIns="0" rIns="0" bIns="0" rtlCol="0" anchor="t">
            <a:spAutoFit/>
          </a:bodyPr>
          <a:lstStyle/>
          <a:p>
            <a:pPr marL="734059" lvl="1" indent="-367030" algn="just">
              <a:lnSpc>
                <a:spcPts val="4861"/>
              </a:lnSpc>
              <a:buFont typeface="Arial"/>
              <a:buChar char="•"/>
            </a:pPr>
            <a:r>
              <a:rPr lang="en-US" sz="3399">
                <a:solidFill>
                  <a:srgbClr val="000000"/>
                </a:solidFill>
                <a:latin typeface="Roboto Condensed"/>
              </a:rPr>
              <a:t>Bằng cảm nhận về trích đoạn và những trải nghiệm cuộc sống, HS thực hiện bài hùng biện ngắn bày tỏ quan điểm của em về chủ đề. </a:t>
            </a:r>
          </a:p>
          <a:p>
            <a:pPr marL="734059" lvl="1" indent="-367030" algn="just">
              <a:lnSpc>
                <a:spcPts val="4861"/>
              </a:lnSpc>
              <a:buFont typeface="Arial"/>
              <a:buChar char="•"/>
            </a:pPr>
            <a:r>
              <a:rPr lang="en-US" sz="3399">
                <a:solidFill>
                  <a:srgbClr val="000000"/>
                </a:solidFill>
                <a:latin typeface="Roboto Condensed"/>
              </a:rPr>
              <a:t>Hoàn thành PHT 1.4</a:t>
            </a:r>
          </a:p>
          <a:p>
            <a:pPr algn="l">
              <a:lnSpc>
                <a:spcPts val="4861"/>
              </a:lnSpc>
            </a:pPr>
            <a:endParaRPr lang="en-US" sz="3399">
              <a:solidFill>
                <a:srgbClr val="000000"/>
              </a:solidFill>
              <a:latin typeface="Roboto Condensed"/>
            </a:endParaRPr>
          </a:p>
        </p:txBody>
      </p:sp>
      <p:sp>
        <p:nvSpPr>
          <p:cNvPr id="39" name="TextBox 39"/>
          <p:cNvSpPr txBox="1"/>
          <p:nvPr/>
        </p:nvSpPr>
        <p:spPr>
          <a:xfrm>
            <a:off x="14745083" y="946072"/>
            <a:ext cx="1976173" cy="1250207"/>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Bold"/>
              </a:rPr>
              <a:t>5-7 phút / nhóm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166200" y="8718204"/>
            <a:ext cx="2951600" cy="1930350"/>
          </a:xfrm>
          <a:custGeom>
            <a:avLst/>
            <a:gdLst/>
            <a:ahLst/>
            <a:cxnLst/>
            <a:rect l="l" t="t" r="r" b="b"/>
            <a:pathLst>
              <a:path w="2951600" h="1930350">
                <a:moveTo>
                  <a:pt x="0" y="0"/>
                </a:moveTo>
                <a:lnTo>
                  <a:pt x="2951600" y="0"/>
                </a:lnTo>
                <a:lnTo>
                  <a:pt x="2951600" y="1930350"/>
                </a:lnTo>
                <a:lnTo>
                  <a:pt x="0" y="1930350"/>
                </a:lnTo>
                <a:lnTo>
                  <a:pt x="0" y="0"/>
                </a:lnTo>
                <a:close/>
              </a:path>
            </a:pathLst>
          </a:custGeom>
          <a:blipFill>
            <a:blip r:embed="rId3"/>
            <a:stretch>
              <a:fillRect/>
            </a:stretch>
          </a:blipFill>
        </p:spPr>
        <p:txBody>
          <a:bodyPr/>
          <a:lstStyle/>
          <a:p>
            <a:endParaRPr lang="en-GB"/>
          </a:p>
        </p:txBody>
      </p:sp>
      <p:sp>
        <p:nvSpPr>
          <p:cNvPr id="3" name="Freeform 3"/>
          <p:cNvSpPr/>
          <p:nvPr/>
        </p:nvSpPr>
        <p:spPr>
          <a:xfrm>
            <a:off x="14733512" y="8206392"/>
            <a:ext cx="3554488" cy="2269116"/>
          </a:xfrm>
          <a:custGeom>
            <a:avLst/>
            <a:gdLst/>
            <a:ahLst/>
            <a:cxnLst/>
            <a:rect l="l" t="t" r="r" b="b"/>
            <a:pathLst>
              <a:path w="3554488" h="2269116">
                <a:moveTo>
                  <a:pt x="0" y="0"/>
                </a:moveTo>
                <a:lnTo>
                  <a:pt x="3554488" y="0"/>
                </a:lnTo>
                <a:lnTo>
                  <a:pt x="3554488" y="2269116"/>
                </a:lnTo>
                <a:lnTo>
                  <a:pt x="0" y="2269116"/>
                </a:lnTo>
                <a:lnTo>
                  <a:pt x="0" y="0"/>
                </a:lnTo>
                <a:close/>
              </a:path>
            </a:pathLst>
          </a:custGeom>
          <a:blipFill>
            <a:blip r:embed="rId4"/>
            <a:stretch>
              <a:fillRect/>
            </a:stretch>
          </a:blipFill>
        </p:spPr>
        <p:txBody>
          <a:bodyPr/>
          <a:lstStyle/>
          <a:p>
            <a:endParaRPr lang="en-GB"/>
          </a:p>
        </p:txBody>
      </p:sp>
      <p:sp>
        <p:nvSpPr>
          <p:cNvPr id="4" name="Freeform 4"/>
          <p:cNvSpPr/>
          <p:nvPr/>
        </p:nvSpPr>
        <p:spPr>
          <a:xfrm>
            <a:off x="206200" y="209400"/>
            <a:ext cx="2030550" cy="985900"/>
          </a:xfrm>
          <a:custGeom>
            <a:avLst/>
            <a:gdLst/>
            <a:ahLst/>
            <a:cxnLst/>
            <a:rect l="l" t="t" r="r" b="b"/>
            <a:pathLst>
              <a:path w="2030550" h="985900">
                <a:moveTo>
                  <a:pt x="0" y="0"/>
                </a:moveTo>
                <a:lnTo>
                  <a:pt x="2030550" y="0"/>
                </a:lnTo>
                <a:lnTo>
                  <a:pt x="2030550" y="985900"/>
                </a:lnTo>
                <a:lnTo>
                  <a:pt x="0" y="985900"/>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2839948" y="194403"/>
            <a:ext cx="11004219" cy="1094618"/>
          </a:xfrm>
          <a:prstGeom prst="rect">
            <a:avLst/>
          </a:prstGeom>
        </p:spPr>
        <p:txBody>
          <a:bodyPr lIns="0" tIns="0" rIns="0" bIns="0" rtlCol="0" anchor="t">
            <a:spAutoFit/>
          </a:bodyPr>
          <a:lstStyle/>
          <a:p>
            <a:pPr algn="ctr">
              <a:lnSpc>
                <a:spcPts val="8544"/>
              </a:lnSpc>
            </a:pPr>
            <a:r>
              <a:rPr lang="en-US" sz="5178">
                <a:solidFill>
                  <a:srgbClr val="031207"/>
                </a:solidFill>
                <a:latin typeface="#9Slide05 HLT AphroditeSlimStyl"/>
              </a:rPr>
              <a:t>Nỗi sầu oán của người cung nữ </a:t>
            </a:r>
          </a:p>
        </p:txBody>
      </p:sp>
      <p:sp>
        <p:nvSpPr>
          <p:cNvPr id="6" name="TextBox 6"/>
          <p:cNvSpPr txBox="1"/>
          <p:nvPr/>
        </p:nvSpPr>
        <p:spPr>
          <a:xfrm>
            <a:off x="9766644" y="936596"/>
            <a:ext cx="6744112" cy="1339100"/>
          </a:xfrm>
          <a:prstGeom prst="rect">
            <a:avLst/>
          </a:prstGeom>
        </p:spPr>
        <p:txBody>
          <a:bodyPr lIns="0" tIns="0" rIns="0" bIns="0" rtlCol="0" anchor="t">
            <a:spAutoFit/>
          </a:bodyPr>
          <a:lstStyle/>
          <a:p>
            <a:pPr algn="ctr">
              <a:lnSpc>
                <a:spcPts val="10804"/>
              </a:lnSpc>
            </a:pPr>
            <a:r>
              <a:rPr lang="en-US" sz="6548">
                <a:solidFill>
                  <a:srgbClr val="031207"/>
                </a:solidFill>
                <a:latin typeface="#9Slide06 ThuPhap Thien An"/>
              </a:rPr>
              <a:t>- một thi phẩm đẹp.</a:t>
            </a:r>
          </a:p>
        </p:txBody>
      </p:sp>
      <p:sp>
        <p:nvSpPr>
          <p:cNvPr id="7" name="Freeform 7"/>
          <p:cNvSpPr/>
          <p:nvPr/>
        </p:nvSpPr>
        <p:spPr>
          <a:xfrm>
            <a:off x="13964714" y="5567889"/>
            <a:ext cx="5092083" cy="5146539"/>
          </a:xfrm>
          <a:custGeom>
            <a:avLst/>
            <a:gdLst/>
            <a:ahLst/>
            <a:cxnLst/>
            <a:rect l="l" t="t" r="r" b="b"/>
            <a:pathLst>
              <a:path w="5092083" h="5146539">
                <a:moveTo>
                  <a:pt x="0" y="0"/>
                </a:moveTo>
                <a:lnTo>
                  <a:pt x="5092084" y="0"/>
                </a:lnTo>
                <a:lnTo>
                  <a:pt x="5092084" y="5146539"/>
                </a:lnTo>
                <a:lnTo>
                  <a:pt x="0" y="5146539"/>
                </a:lnTo>
                <a:lnTo>
                  <a:pt x="0" y="0"/>
                </a:lnTo>
                <a:close/>
              </a:path>
            </a:pathLst>
          </a:custGeom>
          <a:blipFill>
            <a:blip r:embed="rId6"/>
            <a:stretch>
              <a:fillRect t="-68662" b="-20176"/>
            </a:stretch>
          </a:blipFill>
        </p:spPr>
        <p:txBody>
          <a:bodyPr/>
          <a:lstStyle/>
          <a:p>
            <a:endParaRPr lang="en-GB"/>
          </a:p>
        </p:txBody>
      </p:sp>
      <p:grpSp>
        <p:nvGrpSpPr>
          <p:cNvPr id="8" name="Group 8"/>
          <p:cNvGrpSpPr/>
          <p:nvPr/>
        </p:nvGrpSpPr>
        <p:grpSpPr>
          <a:xfrm>
            <a:off x="1557270" y="2673376"/>
            <a:ext cx="13673200" cy="2894513"/>
            <a:chOff x="0" y="0"/>
            <a:chExt cx="2606667" cy="551812"/>
          </a:xfrm>
        </p:grpSpPr>
        <p:sp>
          <p:nvSpPr>
            <p:cNvPr id="9" name="Freeform 9"/>
            <p:cNvSpPr/>
            <p:nvPr/>
          </p:nvSpPr>
          <p:spPr>
            <a:xfrm>
              <a:off x="0" y="0"/>
              <a:ext cx="2606667" cy="551812"/>
            </a:xfrm>
            <a:custGeom>
              <a:avLst/>
              <a:gdLst/>
              <a:ahLst/>
              <a:cxnLst/>
              <a:rect l="l" t="t" r="r" b="b"/>
              <a:pathLst>
                <a:path w="2606667" h="551812">
                  <a:moveTo>
                    <a:pt x="20950" y="0"/>
                  </a:moveTo>
                  <a:lnTo>
                    <a:pt x="2585717" y="0"/>
                  </a:lnTo>
                  <a:cubicBezTo>
                    <a:pt x="2591273" y="0"/>
                    <a:pt x="2596602" y="2207"/>
                    <a:pt x="2600531" y="6136"/>
                  </a:cubicBezTo>
                  <a:cubicBezTo>
                    <a:pt x="2604460" y="10065"/>
                    <a:pt x="2606667" y="15394"/>
                    <a:pt x="2606667" y="20950"/>
                  </a:cubicBezTo>
                  <a:lnTo>
                    <a:pt x="2606667" y="530862"/>
                  </a:lnTo>
                  <a:cubicBezTo>
                    <a:pt x="2606667" y="536418"/>
                    <a:pt x="2604460" y="541747"/>
                    <a:pt x="2600531" y="545676"/>
                  </a:cubicBezTo>
                  <a:cubicBezTo>
                    <a:pt x="2596602" y="549604"/>
                    <a:pt x="2591273" y="551812"/>
                    <a:pt x="2585717" y="551812"/>
                  </a:cubicBezTo>
                  <a:lnTo>
                    <a:pt x="20950" y="551812"/>
                  </a:lnTo>
                  <a:cubicBezTo>
                    <a:pt x="15394" y="551812"/>
                    <a:pt x="10065" y="549604"/>
                    <a:pt x="6136" y="545676"/>
                  </a:cubicBezTo>
                  <a:cubicBezTo>
                    <a:pt x="2207" y="541747"/>
                    <a:pt x="0" y="536418"/>
                    <a:pt x="0" y="530862"/>
                  </a:cubicBezTo>
                  <a:lnTo>
                    <a:pt x="0" y="20950"/>
                  </a:lnTo>
                  <a:cubicBezTo>
                    <a:pt x="0" y="15394"/>
                    <a:pt x="2207" y="10065"/>
                    <a:pt x="6136" y="6136"/>
                  </a:cubicBezTo>
                  <a:cubicBezTo>
                    <a:pt x="10065" y="2207"/>
                    <a:pt x="15394" y="0"/>
                    <a:pt x="20950" y="0"/>
                  </a:cubicBezTo>
                  <a:close/>
                </a:path>
              </a:pathLst>
            </a:custGeom>
            <a:solidFill>
              <a:srgbClr val="CCA64E">
                <a:alpha val="67843"/>
              </a:srgbClr>
            </a:solidFill>
          </p:spPr>
          <p:txBody>
            <a:bodyPr/>
            <a:lstStyle/>
            <a:p>
              <a:endParaRPr lang="en-GB"/>
            </a:p>
          </p:txBody>
        </p:sp>
        <p:sp>
          <p:nvSpPr>
            <p:cNvPr id="10" name="TextBox 10"/>
            <p:cNvSpPr txBox="1"/>
            <p:nvPr/>
          </p:nvSpPr>
          <p:spPr>
            <a:xfrm>
              <a:off x="0" y="-38100"/>
              <a:ext cx="2606667" cy="589912"/>
            </a:xfrm>
            <a:prstGeom prst="rect">
              <a:avLst/>
            </a:prstGeom>
          </p:spPr>
          <p:txBody>
            <a:bodyPr lIns="50800" tIns="50800" rIns="50800" bIns="50800" rtlCol="0" anchor="ctr"/>
            <a:lstStyle/>
            <a:p>
              <a:pPr algn="ctr">
                <a:lnSpc>
                  <a:spcPts val="1959"/>
                </a:lnSpc>
              </a:pPr>
              <a:endParaRPr/>
            </a:p>
          </p:txBody>
        </p:sp>
      </p:grpSp>
      <p:grpSp>
        <p:nvGrpSpPr>
          <p:cNvPr id="11" name="Group 11"/>
          <p:cNvGrpSpPr/>
          <p:nvPr/>
        </p:nvGrpSpPr>
        <p:grpSpPr>
          <a:xfrm>
            <a:off x="1557270" y="3363973"/>
            <a:ext cx="13430127" cy="5354231"/>
            <a:chOff x="0" y="0"/>
            <a:chExt cx="2560327" cy="1020734"/>
          </a:xfrm>
        </p:grpSpPr>
        <p:sp>
          <p:nvSpPr>
            <p:cNvPr id="12" name="Freeform 12"/>
            <p:cNvSpPr/>
            <p:nvPr/>
          </p:nvSpPr>
          <p:spPr>
            <a:xfrm>
              <a:off x="0" y="0"/>
              <a:ext cx="2560327" cy="1020734"/>
            </a:xfrm>
            <a:custGeom>
              <a:avLst/>
              <a:gdLst/>
              <a:ahLst/>
              <a:cxnLst/>
              <a:rect l="l" t="t" r="r" b="b"/>
              <a:pathLst>
                <a:path w="2560327" h="1020734">
                  <a:moveTo>
                    <a:pt x="21329" y="0"/>
                  </a:moveTo>
                  <a:lnTo>
                    <a:pt x="2538998" y="0"/>
                  </a:lnTo>
                  <a:cubicBezTo>
                    <a:pt x="2550778" y="0"/>
                    <a:pt x="2560327" y="9549"/>
                    <a:pt x="2560327" y="21329"/>
                  </a:cubicBezTo>
                  <a:lnTo>
                    <a:pt x="2560327" y="999405"/>
                  </a:lnTo>
                  <a:cubicBezTo>
                    <a:pt x="2560327" y="1011184"/>
                    <a:pt x="2550778" y="1020734"/>
                    <a:pt x="2538998" y="1020734"/>
                  </a:cubicBezTo>
                  <a:lnTo>
                    <a:pt x="21329" y="1020734"/>
                  </a:lnTo>
                  <a:cubicBezTo>
                    <a:pt x="9549" y="1020734"/>
                    <a:pt x="0" y="1011184"/>
                    <a:pt x="0" y="999405"/>
                  </a:cubicBezTo>
                  <a:lnTo>
                    <a:pt x="0" y="21329"/>
                  </a:lnTo>
                  <a:cubicBezTo>
                    <a:pt x="0" y="9549"/>
                    <a:pt x="9549" y="0"/>
                    <a:pt x="21329" y="0"/>
                  </a:cubicBezTo>
                  <a:close/>
                </a:path>
              </a:pathLst>
            </a:custGeom>
            <a:solidFill>
              <a:srgbClr val="FFFFFF"/>
            </a:solidFill>
          </p:spPr>
          <p:txBody>
            <a:bodyPr/>
            <a:lstStyle/>
            <a:p>
              <a:endParaRPr lang="en-GB"/>
            </a:p>
          </p:txBody>
        </p:sp>
        <p:sp>
          <p:nvSpPr>
            <p:cNvPr id="13" name="TextBox 13"/>
            <p:cNvSpPr txBox="1"/>
            <p:nvPr/>
          </p:nvSpPr>
          <p:spPr>
            <a:xfrm>
              <a:off x="0" y="-85725"/>
              <a:ext cx="2560327" cy="1106459"/>
            </a:xfrm>
            <a:prstGeom prst="rect">
              <a:avLst/>
            </a:prstGeom>
          </p:spPr>
          <p:txBody>
            <a:bodyPr lIns="50800" tIns="50800" rIns="50800" bIns="50800" rtlCol="0" anchor="ctr"/>
            <a:lstStyle/>
            <a:p>
              <a:pPr algn="just">
                <a:lnSpc>
                  <a:spcPts val="4900"/>
                </a:lnSpc>
              </a:pPr>
              <a:r>
                <a:rPr lang="en-US" sz="3500">
                  <a:solidFill>
                    <a:srgbClr val="011053"/>
                  </a:solidFill>
                  <a:latin typeface="Roboto Condensed Bold"/>
                </a:rPr>
                <a:t>     1. Tìm hiểu về tác giả Nguyễn Gia Thiều và tác phẩm </a:t>
              </a:r>
              <a:r>
                <a:rPr lang="en-US" sz="3500">
                  <a:solidFill>
                    <a:srgbClr val="011053"/>
                  </a:solidFill>
                  <a:latin typeface="Roboto Condensed Bold Italics"/>
                </a:rPr>
                <a:t>Cung oán ngâm khúc</a:t>
              </a:r>
            </a:p>
            <a:p>
              <a:pPr algn="just">
                <a:lnSpc>
                  <a:spcPts val="4900"/>
                </a:lnSpc>
              </a:pPr>
              <a:r>
                <a:rPr lang="en-US" sz="3500">
                  <a:solidFill>
                    <a:srgbClr val="011053"/>
                  </a:solidFill>
                  <a:latin typeface="Roboto Condensed Bold"/>
                </a:rPr>
                <a:t>-</a:t>
              </a:r>
              <a:r>
                <a:rPr lang="en-US" sz="3500">
                  <a:solidFill>
                    <a:srgbClr val="011053"/>
                  </a:solidFill>
                  <a:latin typeface="Roboto Condensed"/>
                </a:rPr>
                <a:t> Cung cấp thông tin về tiểu sử, cuộc đời, phong cách sáng tác và tác phẩm nổi tiếng của tác giả; thiết kế 1 poster về tác giả để lưu thông tin.</a:t>
              </a:r>
            </a:p>
            <a:p>
              <a:pPr algn="just">
                <a:lnSpc>
                  <a:spcPts val="4900"/>
                </a:lnSpc>
              </a:pPr>
              <a:r>
                <a:rPr lang="en-US" sz="3500">
                  <a:solidFill>
                    <a:srgbClr val="011053"/>
                  </a:solidFill>
                  <a:latin typeface="Roboto Condensed"/>
                </a:rPr>
                <a:t>- Cung cấp hoàn cảnh sáng tác, tóm tắt nội dung tác phẩm </a:t>
              </a:r>
              <a:r>
                <a:rPr lang="en-US" sz="3500">
                  <a:solidFill>
                    <a:srgbClr val="011053"/>
                  </a:solidFill>
                  <a:latin typeface="Roboto Condensed Italics"/>
                </a:rPr>
                <a:t>Cung oán ngâm khúc; </a:t>
              </a:r>
              <a:r>
                <a:rPr lang="en-US" sz="3500">
                  <a:solidFill>
                    <a:srgbClr val="011053"/>
                  </a:solidFill>
                  <a:latin typeface="Roboto Condensed"/>
                </a:rPr>
                <a:t>đánh giá khái quát về giá trị nội dung, nghệ thuật và giá trị nhân đạo của tác phẩm.</a:t>
              </a:r>
            </a:p>
            <a:p>
              <a:pPr algn="just">
                <a:lnSpc>
                  <a:spcPts val="4900"/>
                </a:lnSpc>
              </a:pPr>
              <a:r>
                <a:rPr lang="en-US" sz="3500">
                  <a:solidFill>
                    <a:srgbClr val="011053"/>
                  </a:solidFill>
                  <a:latin typeface="Roboto Condensed"/>
                </a:rPr>
                <a:t> </a:t>
              </a:r>
              <a:r>
                <a:rPr lang="en-US" sz="3500">
                  <a:solidFill>
                    <a:srgbClr val="011053"/>
                  </a:solidFill>
                  <a:latin typeface="Roboto Condensed Bold"/>
                </a:rPr>
                <a:t>2. Khám phá đặc điểm của thơ song thất lục bát trong bài</a:t>
              </a:r>
            </a:p>
          </p:txBody>
        </p:sp>
      </p:grpSp>
      <p:grpSp>
        <p:nvGrpSpPr>
          <p:cNvPr id="14" name="Group 14"/>
          <p:cNvGrpSpPr/>
          <p:nvPr/>
        </p:nvGrpSpPr>
        <p:grpSpPr>
          <a:xfrm>
            <a:off x="206200" y="0"/>
            <a:ext cx="3086100" cy="30861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6E0B9"/>
            </a:solidFill>
          </p:spPr>
          <p:txBody>
            <a:bodyPr/>
            <a:lstStyle/>
            <a:p>
              <a:endParaRPr lang="en-GB"/>
            </a:p>
          </p:txBody>
        </p:sp>
        <p:sp>
          <p:nvSpPr>
            <p:cNvPr id="16" name="TextBox 16"/>
            <p:cNvSpPr txBox="1"/>
            <p:nvPr/>
          </p:nvSpPr>
          <p:spPr>
            <a:xfrm>
              <a:off x="127000" y="79375"/>
              <a:ext cx="558800" cy="60642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863775" y="1100050"/>
            <a:ext cx="1976173"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NHÓM 1</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13698096" y="0"/>
            <a:ext cx="5082934" cy="3799400"/>
          </a:xfrm>
          <a:custGeom>
            <a:avLst/>
            <a:gdLst/>
            <a:ahLst/>
            <a:cxnLst/>
            <a:rect l="l" t="t" r="r" b="b"/>
            <a:pathLst>
              <a:path w="5082934" h="3799400">
                <a:moveTo>
                  <a:pt x="0" y="0"/>
                </a:moveTo>
                <a:lnTo>
                  <a:pt x="5082934" y="0"/>
                </a:lnTo>
                <a:lnTo>
                  <a:pt x="5082934" y="3799400"/>
                </a:lnTo>
                <a:lnTo>
                  <a:pt x="0" y="3799400"/>
                </a:lnTo>
                <a:lnTo>
                  <a:pt x="0" y="0"/>
                </a:lnTo>
                <a:close/>
              </a:path>
            </a:pathLst>
          </a:custGeom>
          <a:blipFill>
            <a:blip r:embed="rId3"/>
            <a:stretch>
              <a:fillRect/>
            </a:stretch>
          </a:blipFill>
        </p:spPr>
        <p:txBody>
          <a:bodyPr/>
          <a:lstStyle/>
          <a:p>
            <a:endParaRPr lang="en-GB"/>
          </a:p>
        </p:txBody>
      </p:sp>
      <p:sp>
        <p:nvSpPr>
          <p:cNvPr id="3" name="Freeform 3"/>
          <p:cNvSpPr/>
          <p:nvPr/>
        </p:nvSpPr>
        <p:spPr>
          <a:xfrm flipH="1">
            <a:off x="14910028" y="1061476"/>
            <a:ext cx="2659036" cy="2737948"/>
          </a:xfrm>
          <a:custGeom>
            <a:avLst/>
            <a:gdLst/>
            <a:ahLst/>
            <a:cxnLst/>
            <a:rect l="l" t="t" r="r" b="b"/>
            <a:pathLst>
              <a:path w="2659036" h="2737948">
                <a:moveTo>
                  <a:pt x="2659036" y="0"/>
                </a:moveTo>
                <a:lnTo>
                  <a:pt x="0" y="0"/>
                </a:lnTo>
                <a:lnTo>
                  <a:pt x="0" y="2737948"/>
                </a:lnTo>
                <a:lnTo>
                  <a:pt x="2659036" y="2737948"/>
                </a:lnTo>
                <a:lnTo>
                  <a:pt x="2659036" y="0"/>
                </a:lnTo>
                <a:close/>
              </a:path>
            </a:pathLst>
          </a:custGeom>
          <a:blipFill>
            <a:blip r:embed="rId4"/>
            <a:stretch>
              <a:fillRect/>
            </a:stretch>
          </a:blipFill>
        </p:spPr>
        <p:txBody>
          <a:bodyPr/>
          <a:lstStyle/>
          <a:p>
            <a:endParaRPr lang="en-GB"/>
          </a:p>
        </p:txBody>
      </p:sp>
      <p:sp>
        <p:nvSpPr>
          <p:cNvPr id="4" name="Freeform 4"/>
          <p:cNvSpPr/>
          <p:nvPr/>
        </p:nvSpPr>
        <p:spPr>
          <a:xfrm flipH="1">
            <a:off x="13457922" y="2639500"/>
            <a:ext cx="5828332" cy="3992400"/>
          </a:xfrm>
          <a:custGeom>
            <a:avLst/>
            <a:gdLst/>
            <a:ahLst/>
            <a:cxnLst/>
            <a:rect l="l" t="t" r="r" b="b"/>
            <a:pathLst>
              <a:path w="5828332" h="3992400">
                <a:moveTo>
                  <a:pt x="5828332" y="0"/>
                </a:moveTo>
                <a:lnTo>
                  <a:pt x="0" y="0"/>
                </a:lnTo>
                <a:lnTo>
                  <a:pt x="0" y="3992400"/>
                </a:lnTo>
                <a:lnTo>
                  <a:pt x="5828332" y="3992400"/>
                </a:lnTo>
                <a:lnTo>
                  <a:pt x="5828332" y="0"/>
                </a:lnTo>
                <a:close/>
              </a:path>
            </a:pathLst>
          </a:custGeom>
          <a:blipFill>
            <a:blip r:embed="rId5"/>
            <a:stretch>
              <a:fillRect/>
            </a:stretch>
          </a:blipFill>
        </p:spPr>
        <p:txBody>
          <a:bodyPr/>
          <a:lstStyle/>
          <a:p>
            <a:endParaRPr lang="en-GB"/>
          </a:p>
        </p:txBody>
      </p:sp>
      <p:sp>
        <p:nvSpPr>
          <p:cNvPr id="5" name="Freeform 5"/>
          <p:cNvSpPr/>
          <p:nvPr/>
        </p:nvSpPr>
        <p:spPr>
          <a:xfrm>
            <a:off x="1248132" y="8462267"/>
            <a:ext cx="1095186" cy="1592066"/>
          </a:xfrm>
          <a:custGeom>
            <a:avLst/>
            <a:gdLst/>
            <a:ahLst/>
            <a:cxnLst/>
            <a:rect l="l" t="t" r="r" b="b"/>
            <a:pathLst>
              <a:path w="1095186" h="1592066">
                <a:moveTo>
                  <a:pt x="0" y="0"/>
                </a:moveTo>
                <a:lnTo>
                  <a:pt x="1095186" y="0"/>
                </a:lnTo>
                <a:lnTo>
                  <a:pt x="1095186" y="1592066"/>
                </a:lnTo>
                <a:lnTo>
                  <a:pt x="0" y="1592066"/>
                </a:lnTo>
                <a:lnTo>
                  <a:pt x="0" y="0"/>
                </a:lnTo>
                <a:close/>
              </a:path>
            </a:pathLst>
          </a:custGeom>
          <a:blipFill>
            <a:blip r:embed="rId6"/>
            <a:stretch>
              <a:fillRect/>
            </a:stretch>
          </a:blipFill>
        </p:spPr>
        <p:txBody>
          <a:bodyPr/>
          <a:lstStyle/>
          <a:p>
            <a:endParaRPr lang="en-GB"/>
          </a:p>
        </p:txBody>
      </p:sp>
      <p:sp>
        <p:nvSpPr>
          <p:cNvPr id="6" name="Freeform 6"/>
          <p:cNvSpPr/>
          <p:nvPr/>
        </p:nvSpPr>
        <p:spPr>
          <a:xfrm>
            <a:off x="15027078" y="4578524"/>
            <a:ext cx="6033600" cy="4178302"/>
          </a:xfrm>
          <a:custGeom>
            <a:avLst/>
            <a:gdLst/>
            <a:ahLst/>
            <a:cxnLst/>
            <a:rect l="l" t="t" r="r" b="b"/>
            <a:pathLst>
              <a:path w="6033600" h="4178302">
                <a:moveTo>
                  <a:pt x="0" y="0"/>
                </a:moveTo>
                <a:lnTo>
                  <a:pt x="6033600" y="0"/>
                </a:lnTo>
                <a:lnTo>
                  <a:pt x="6033600" y="4178302"/>
                </a:lnTo>
                <a:lnTo>
                  <a:pt x="0" y="4178302"/>
                </a:lnTo>
                <a:lnTo>
                  <a:pt x="0" y="0"/>
                </a:lnTo>
                <a:close/>
              </a:path>
            </a:pathLst>
          </a:custGeom>
          <a:blipFill>
            <a:blip r:embed="rId7"/>
            <a:stretch>
              <a:fillRect/>
            </a:stretch>
          </a:blipFill>
        </p:spPr>
        <p:txBody>
          <a:bodyPr/>
          <a:lstStyle/>
          <a:p>
            <a:endParaRPr lang="en-GB"/>
          </a:p>
        </p:txBody>
      </p:sp>
      <p:sp>
        <p:nvSpPr>
          <p:cNvPr id="7" name="Freeform 7"/>
          <p:cNvSpPr/>
          <p:nvPr/>
        </p:nvSpPr>
        <p:spPr>
          <a:xfrm>
            <a:off x="-909732" y="8668600"/>
            <a:ext cx="6506100" cy="3236800"/>
          </a:xfrm>
          <a:custGeom>
            <a:avLst/>
            <a:gdLst/>
            <a:ahLst/>
            <a:cxnLst/>
            <a:rect l="l" t="t" r="r" b="b"/>
            <a:pathLst>
              <a:path w="6506100" h="3236800">
                <a:moveTo>
                  <a:pt x="0" y="0"/>
                </a:moveTo>
                <a:lnTo>
                  <a:pt x="6506100" y="0"/>
                </a:lnTo>
                <a:lnTo>
                  <a:pt x="6506100" y="3236800"/>
                </a:lnTo>
                <a:lnTo>
                  <a:pt x="0" y="3236800"/>
                </a:lnTo>
                <a:lnTo>
                  <a:pt x="0" y="0"/>
                </a:lnTo>
                <a:close/>
              </a:path>
            </a:pathLst>
          </a:custGeom>
          <a:blipFill>
            <a:blip r:embed="rId8"/>
            <a:stretch>
              <a:fillRect/>
            </a:stretch>
          </a:blipFill>
        </p:spPr>
        <p:txBody>
          <a:bodyPr/>
          <a:lstStyle/>
          <a:p>
            <a:endParaRPr lang="en-GB"/>
          </a:p>
        </p:txBody>
      </p:sp>
      <p:sp>
        <p:nvSpPr>
          <p:cNvPr id="8" name="Freeform 8"/>
          <p:cNvSpPr/>
          <p:nvPr/>
        </p:nvSpPr>
        <p:spPr>
          <a:xfrm>
            <a:off x="1294382" y="3578275"/>
            <a:ext cx="13138448" cy="5485302"/>
          </a:xfrm>
          <a:custGeom>
            <a:avLst/>
            <a:gdLst/>
            <a:ahLst/>
            <a:cxnLst/>
            <a:rect l="l" t="t" r="r" b="b"/>
            <a:pathLst>
              <a:path w="13138448" h="5485302">
                <a:moveTo>
                  <a:pt x="0" y="0"/>
                </a:moveTo>
                <a:lnTo>
                  <a:pt x="13138448" y="0"/>
                </a:lnTo>
                <a:lnTo>
                  <a:pt x="13138448" y="5485302"/>
                </a:lnTo>
                <a:lnTo>
                  <a:pt x="0" y="5485302"/>
                </a:lnTo>
                <a:lnTo>
                  <a:pt x="0" y="0"/>
                </a:lnTo>
                <a:close/>
              </a:path>
            </a:pathLst>
          </a:custGeom>
          <a:blipFill>
            <a:blip r:embed="rId9"/>
            <a:stretch>
              <a:fillRect/>
            </a:stretch>
          </a:blipFill>
        </p:spPr>
        <p:txBody>
          <a:bodyPr/>
          <a:lstStyle/>
          <a:p>
            <a:endParaRPr lang="en-GB"/>
          </a:p>
        </p:txBody>
      </p:sp>
      <p:sp>
        <p:nvSpPr>
          <p:cNvPr id="9" name="Freeform 9"/>
          <p:cNvSpPr/>
          <p:nvPr/>
        </p:nvSpPr>
        <p:spPr>
          <a:xfrm>
            <a:off x="14432830" y="3799400"/>
            <a:ext cx="3434232" cy="6464436"/>
          </a:xfrm>
          <a:custGeom>
            <a:avLst/>
            <a:gdLst/>
            <a:ahLst/>
            <a:cxnLst/>
            <a:rect l="l" t="t" r="r" b="b"/>
            <a:pathLst>
              <a:path w="3434232" h="6464436">
                <a:moveTo>
                  <a:pt x="0" y="0"/>
                </a:moveTo>
                <a:lnTo>
                  <a:pt x="3434232" y="0"/>
                </a:lnTo>
                <a:lnTo>
                  <a:pt x="3434232" y="6464436"/>
                </a:lnTo>
                <a:lnTo>
                  <a:pt x="0" y="6464436"/>
                </a:lnTo>
                <a:lnTo>
                  <a:pt x="0" y="0"/>
                </a:lnTo>
                <a:close/>
              </a:path>
            </a:pathLst>
          </a:custGeom>
          <a:blipFill>
            <a:blip r:embed="rId10"/>
            <a:stretch>
              <a:fillRect/>
            </a:stretch>
          </a:blipFill>
        </p:spPr>
        <p:txBody>
          <a:bodyPr/>
          <a:lstStyle/>
          <a:p>
            <a:endParaRPr lang="en-GB"/>
          </a:p>
        </p:txBody>
      </p:sp>
      <p:sp>
        <p:nvSpPr>
          <p:cNvPr id="10" name="TextBox 10"/>
          <p:cNvSpPr txBox="1"/>
          <p:nvPr/>
        </p:nvSpPr>
        <p:spPr>
          <a:xfrm>
            <a:off x="801362" y="393500"/>
            <a:ext cx="9590011" cy="1028682"/>
          </a:xfrm>
          <a:prstGeom prst="rect">
            <a:avLst/>
          </a:prstGeom>
        </p:spPr>
        <p:txBody>
          <a:bodyPr lIns="0" tIns="0" rIns="0" bIns="0" rtlCol="0" anchor="t">
            <a:spAutoFit/>
          </a:bodyPr>
          <a:lstStyle/>
          <a:p>
            <a:pPr algn="ctr">
              <a:lnSpc>
                <a:spcPts val="8400"/>
              </a:lnSpc>
            </a:pPr>
            <a:r>
              <a:rPr lang="en-US" sz="6000">
                <a:solidFill>
                  <a:srgbClr val="000000"/>
                </a:solidFill>
                <a:latin typeface="Fraunces Bold"/>
              </a:rPr>
              <a:t>3. KHÁM PHÁ VĂN BẢN</a:t>
            </a:r>
          </a:p>
        </p:txBody>
      </p:sp>
      <p:sp>
        <p:nvSpPr>
          <p:cNvPr id="11" name="TextBox 11"/>
          <p:cNvSpPr txBox="1"/>
          <p:nvPr/>
        </p:nvSpPr>
        <p:spPr>
          <a:xfrm>
            <a:off x="944237" y="1543900"/>
            <a:ext cx="12522637" cy="863600"/>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3.1. Giới thiệu chung về tác giả, tác phẩm</a:t>
            </a:r>
          </a:p>
        </p:txBody>
      </p:sp>
      <p:sp>
        <p:nvSpPr>
          <p:cNvPr id="12" name="TextBox 12"/>
          <p:cNvSpPr txBox="1"/>
          <p:nvPr/>
        </p:nvSpPr>
        <p:spPr>
          <a:xfrm>
            <a:off x="944237" y="2363275"/>
            <a:ext cx="11004219" cy="961989"/>
          </a:xfrm>
          <a:prstGeom prst="rect">
            <a:avLst/>
          </a:prstGeom>
        </p:spPr>
        <p:txBody>
          <a:bodyPr lIns="0" tIns="0" rIns="0" bIns="0" rtlCol="0" anchor="t">
            <a:spAutoFit/>
          </a:bodyPr>
          <a:lstStyle/>
          <a:p>
            <a:pPr algn="ctr">
              <a:lnSpc>
                <a:spcPts val="7425"/>
              </a:lnSpc>
            </a:pPr>
            <a:r>
              <a:rPr lang="en-US" sz="4500">
                <a:solidFill>
                  <a:srgbClr val="031207"/>
                </a:solidFill>
                <a:latin typeface="#9Slide05 HLT AphroditeSlimStyl"/>
              </a:rPr>
              <a:t>*Tác giả: Nguyễn Gia Thiều</a:t>
            </a:r>
          </a:p>
        </p:txBody>
      </p:sp>
      <p:sp>
        <p:nvSpPr>
          <p:cNvPr id="13" name="TextBox 13"/>
          <p:cNvSpPr txBox="1"/>
          <p:nvPr/>
        </p:nvSpPr>
        <p:spPr>
          <a:xfrm>
            <a:off x="2103390" y="4888882"/>
            <a:ext cx="11363484" cy="2507615"/>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Nguyễn Gia Thiều (1741 – 1798) quê xứ Kinh Bắc, nay thuộc Bắc Ninh; là nhà thơ nổi tiếng thời vua Lê Hiển Tông. </a:t>
            </a:r>
          </a:p>
          <a:p>
            <a:pPr marL="755651" lvl="1" indent="-377825" algn="just">
              <a:lnSpc>
                <a:spcPts val="5005"/>
              </a:lnSpc>
              <a:buFont typeface="Arial"/>
              <a:buChar char="•"/>
            </a:pPr>
            <a:r>
              <a:rPr lang="en-US" sz="3500">
                <a:solidFill>
                  <a:srgbClr val="000000"/>
                </a:solidFill>
                <a:latin typeface="Roboto Condensed"/>
              </a:rPr>
              <a:t>Ông sáng tác bằng cả chữ Hán (khoảng 1000 bài thơ nay đã thất truyền) và chữ Nôm (tiêu biểu là Cung oán ngâm khúc).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13698096" y="0"/>
            <a:ext cx="5082934" cy="3799400"/>
          </a:xfrm>
          <a:custGeom>
            <a:avLst/>
            <a:gdLst/>
            <a:ahLst/>
            <a:cxnLst/>
            <a:rect l="l" t="t" r="r" b="b"/>
            <a:pathLst>
              <a:path w="5082934" h="3799400">
                <a:moveTo>
                  <a:pt x="0" y="0"/>
                </a:moveTo>
                <a:lnTo>
                  <a:pt x="5082934" y="0"/>
                </a:lnTo>
                <a:lnTo>
                  <a:pt x="5082934" y="3799400"/>
                </a:lnTo>
                <a:lnTo>
                  <a:pt x="0" y="3799400"/>
                </a:lnTo>
                <a:lnTo>
                  <a:pt x="0" y="0"/>
                </a:lnTo>
                <a:close/>
              </a:path>
            </a:pathLst>
          </a:custGeom>
          <a:blipFill>
            <a:blip r:embed="rId3"/>
            <a:stretch>
              <a:fillRect/>
            </a:stretch>
          </a:blipFill>
        </p:spPr>
        <p:txBody>
          <a:bodyPr/>
          <a:lstStyle/>
          <a:p>
            <a:endParaRPr lang="en-GB"/>
          </a:p>
        </p:txBody>
      </p:sp>
      <p:sp>
        <p:nvSpPr>
          <p:cNvPr id="3" name="Freeform 3"/>
          <p:cNvSpPr/>
          <p:nvPr/>
        </p:nvSpPr>
        <p:spPr>
          <a:xfrm flipH="1">
            <a:off x="14910028" y="1061476"/>
            <a:ext cx="2659036" cy="2737948"/>
          </a:xfrm>
          <a:custGeom>
            <a:avLst/>
            <a:gdLst/>
            <a:ahLst/>
            <a:cxnLst/>
            <a:rect l="l" t="t" r="r" b="b"/>
            <a:pathLst>
              <a:path w="2659036" h="2737948">
                <a:moveTo>
                  <a:pt x="2659036" y="0"/>
                </a:moveTo>
                <a:lnTo>
                  <a:pt x="0" y="0"/>
                </a:lnTo>
                <a:lnTo>
                  <a:pt x="0" y="2737948"/>
                </a:lnTo>
                <a:lnTo>
                  <a:pt x="2659036" y="2737948"/>
                </a:lnTo>
                <a:lnTo>
                  <a:pt x="2659036" y="0"/>
                </a:lnTo>
                <a:close/>
              </a:path>
            </a:pathLst>
          </a:custGeom>
          <a:blipFill>
            <a:blip r:embed="rId4"/>
            <a:stretch>
              <a:fillRect/>
            </a:stretch>
          </a:blipFill>
        </p:spPr>
        <p:txBody>
          <a:bodyPr/>
          <a:lstStyle/>
          <a:p>
            <a:endParaRPr lang="en-GB"/>
          </a:p>
        </p:txBody>
      </p:sp>
      <p:sp>
        <p:nvSpPr>
          <p:cNvPr id="4" name="Freeform 4"/>
          <p:cNvSpPr/>
          <p:nvPr/>
        </p:nvSpPr>
        <p:spPr>
          <a:xfrm flipH="1">
            <a:off x="13457922" y="2639500"/>
            <a:ext cx="5828332" cy="3992400"/>
          </a:xfrm>
          <a:custGeom>
            <a:avLst/>
            <a:gdLst/>
            <a:ahLst/>
            <a:cxnLst/>
            <a:rect l="l" t="t" r="r" b="b"/>
            <a:pathLst>
              <a:path w="5828332" h="3992400">
                <a:moveTo>
                  <a:pt x="5828332" y="0"/>
                </a:moveTo>
                <a:lnTo>
                  <a:pt x="0" y="0"/>
                </a:lnTo>
                <a:lnTo>
                  <a:pt x="0" y="3992400"/>
                </a:lnTo>
                <a:lnTo>
                  <a:pt x="5828332" y="3992400"/>
                </a:lnTo>
                <a:lnTo>
                  <a:pt x="5828332" y="0"/>
                </a:lnTo>
                <a:close/>
              </a:path>
            </a:pathLst>
          </a:custGeom>
          <a:blipFill>
            <a:blip r:embed="rId5"/>
            <a:stretch>
              <a:fillRect/>
            </a:stretch>
          </a:blipFill>
        </p:spPr>
        <p:txBody>
          <a:bodyPr/>
          <a:lstStyle/>
          <a:p>
            <a:endParaRPr lang="en-GB"/>
          </a:p>
        </p:txBody>
      </p:sp>
      <p:sp>
        <p:nvSpPr>
          <p:cNvPr id="5" name="Freeform 5"/>
          <p:cNvSpPr/>
          <p:nvPr/>
        </p:nvSpPr>
        <p:spPr>
          <a:xfrm>
            <a:off x="1248132" y="8462267"/>
            <a:ext cx="1095186" cy="1592066"/>
          </a:xfrm>
          <a:custGeom>
            <a:avLst/>
            <a:gdLst/>
            <a:ahLst/>
            <a:cxnLst/>
            <a:rect l="l" t="t" r="r" b="b"/>
            <a:pathLst>
              <a:path w="1095186" h="1592066">
                <a:moveTo>
                  <a:pt x="0" y="0"/>
                </a:moveTo>
                <a:lnTo>
                  <a:pt x="1095186" y="0"/>
                </a:lnTo>
                <a:lnTo>
                  <a:pt x="1095186" y="1592066"/>
                </a:lnTo>
                <a:lnTo>
                  <a:pt x="0" y="1592066"/>
                </a:lnTo>
                <a:lnTo>
                  <a:pt x="0" y="0"/>
                </a:lnTo>
                <a:close/>
              </a:path>
            </a:pathLst>
          </a:custGeom>
          <a:blipFill>
            <a:blip r:embed="rId6"/>
            <a:stretch>
              <a:fillRect/>
            </a:stretch>
          </a:blipFill>
        </p:spPr>
        <p:txBody>
          <a:bodyPr/>
          <a:lstStyle/>
          <a:p>
            <a:endParaRPr lang="en-GB"/>
          </a:p>
        </p:txBody>
      </p:sp>
      <p:sp>
        <p:nvSpPr>
          <p:cNvPr id="6" name="Freeform 6"/>
          <p:cNvSpPr/>
          <p:nvPr/>
        </p:nvSpPr>
        <p:spPr>
          <a:xfrm>
            <a:off x="15027078" y="4578524"/>
            <a:ext cx="6033600" cy="4178302"/>
          </a:xfrm>
          <a:custGeom>
            <a:avLst/>
            <a:gdLst/>
            <a:ahLst/>
            <a:cxnLst/>
            <a:rect l="l" t="t" r="r" b="b"/>
            <a:pathLst>
              <a:path w="6033600" h="4178302">
                <a:moveTo>
                  <a:pt x="0" y="0"/>
                </a:moveTo>
                <a:lnTo>
                  <a:pt x="6033600" y="0"/>
                </a:lnTo>
                <a:lnTo>
                  <a:pt x="6033600" y="4178302"/>
                </a:lnTo>
                <a:lnTo>
                  <a:pt x="0" y="4178302"/>
                </a:lnTo>
                <a:lnTo>
                  <a:pt x="0" y="0"/>
                </a:lnTo>
                <a:close/>
              </a:path>
            </a:pathLst>
          </a:custGeom>
          <a:blipFill>
            <a:blip r:embed="rId7"/>
            <a:stretch>
              <a:fillRect/>
            </a:stretch>
          </a:blipFill>
        </p:spPr>
        <p:txBody>
          <a:bodyPr/>
          <a:lstStyle/>
          <a:p>
            <a:endParaRPr lang="en-GB"/>
          </a:p>
        </p:txBody>
      </p:sp>
      <p:sp>
        <p:nvSpPr>
          <p:cNvPr id="7" name="Freeform 7"/>
          <p:cNvSpPr/>
          <p:nvPr/>
        </p:nvSpPr>
        <p:spPr>
          <a:xfrm>
            <a:off x="-909732" y="8668600"/>
            <a:ext cx="6506100" cy="3236800"/>
          </a:xfrm>
          <a:custGeom>
            <a:avLst/>
            <a:gdLst/>
            <a:ahLst/>
            <a:cxnLst/>
            <a:rect l="l" t="t" r="r" b="b"/>
            <a:pathLst>
              <a:path w="6506100" h="3236800">
                <a:moveTo>
                  <a:pt x="0" y="0"/>
                </a:moveTo>
                <a:lnTo>
                  <a:pt x="6506100" y="0"/>
                </a:lnTo>
                <a:lnTo>
                  <a:pt x="6506100" y="3236800"/>
                </a:lnTo>
                <a:lnTo>
                  <a:pt x="0" y="3236800"/>
                </a:lnTo>
                <a:lnTo>
                  <a:pt x="0" y="0"/>
                </a:lnTo>
                <a:close/>
              </a:path>
            </a:pathLst>
          </a:custGeom>
          <a:blipFill>
            <a:blip r:embed="rId8"/>
            <a:stretch>
              <a:fillRect/>
            </a:stretch>
          </a:blipFill>
        </p:spPr>
        <p:txBody>
          <a:bodyPr/>
          <a:lstStyle/>
          <a:p>
            <a:endParaRPr lang="en-GB"/>
          </a:p>
        </p:txBody>
      </p:sp>
      <p:sp>
        <p:nvSpPr>
          <p:cNvPr id="8" name="Freeform 8"/>
          <p:cNvSpPr/>
          <p:nvPr/>
        </p:nvSpPr>
        <p:spPr>
          <a:xfrm>
            <a:off x="944237" y="3368772"/>
            <a:ext cx="13138448" cy="6685561"/>
          </a:xfrm>
          <a:custGeom>
            <a:avLst/>
            <a:gdLst/>
            <a:ahLst/>
            <a:cxnLst/>
            <a:rect l="l" t="t" r="r" b="b"/>
            <a:pathLst>
              <a:path w="13138448" h="6685561">
                <a:moveTo>
                  <a:pt x="0" y="0"/>
                </a:moveTo>
                <a:lnTo>
                  <a:pt x="13138449" y="0"/>
                </a:lnTo>
                <a:lnTo>
                  <a:pt x="13138449" y="6685561"/>
                </a:lnTo>
                <a:lnTo>
                  <a:pt x="0" y="6685561"/>
                </a:lnTo>
                <a:lnTo>
                  <a:pt x="0" y="0"/>
                </a:lnTo>
                <a:close/>
              </a:path>
            </a:pathLst>
          </a:custGeom>
          <a:blipFill>
            <a:blip r:embed="rId9"/>
            <a:stretch>
              <a:fillRect l="-10940" r="-10940"/>
            </a:stretch>
          </a:blipFill>
        </p:spPr>
        <p:txBody>
          <a:bodyPr/>
          <a:lstStyle/>
          <a:p>
            <a:endParaRPr lang="en-GB"/>
          </a:p>
        </p:txBody>
      </p:sp>
      <p:sp>
        <p:nvSpPr>
          <p:cNvPr id="9" name="Freeform 9"/>
          <p:cNvSpPr/>
          <p:nvPr/>
        </p:nvSpPr>
        <p:spPr>
          <a:xfrm>
            <a:off x="14432830" y="3799400"/>
            <a:ext cx="3434232" cy="6464436"/>
          </a:xfrm>
          <a:custGeom>
            <a:avLst/>
            <a:gdLst/>
            <a:ahLst/>
            <a:cxnLst/>
            <a:rect l="l" t="t" r="r" b="b"/>
            <a:pathLst>
              <a:path w="3434232" h="6464436">
                <a:moveTo>
                  <a:pt x="0" y="0"/>
                </a:moveTo>
                <a:lnTo>
                  <a:pt x="3434232" y="0"/>
                </a:lnTo>
                <a:lnTo>
                  <a:pt x="3434232" y="6464436"/>
                </a:lnTo>
                <a:lnTo>
                  <a:pt x="0" y="6464436"/>
                </a:lnTo>
                <a:lnTo>
                  <a:pt x="0" y="0"/>
                </a:lnTo>
                <a:close/>
              </a:path>
            </a:pathLst>
          </a:custGeom>
          <a:blipFill>
            <a:blip r:embed="rId10"/>
            <a:stretch>
              <a:fillRect/>
            </a:stretch>
          </a:blipFill>
        </p:spPr>
        <p:txBody>
          <a:bodyPr/>
          <a:lstStyle/>
          <a:p>
            <a:endParaRPr lang="en-GB"/>
          </a:p>
        </p:txBody>
      </p:sp>
      <p:sp>
        <p:nvSpPr>
          <p:cNvPr id="10" name="TextBox 10"/>
          <p:cNvSpPr txBox="1"/>
          <p:nvPr/>
        </p:nvSpPr>
        <p:spPr>
          <a:xfrm>
            <a:off x="801362" y="393500"/>
            <a:ext cx="9590011" cy="1028682"/>
          </a:xfrm>
          <a:prstGeom prst="rect">
            <a:avLst/>
          </a:prstGeom>
        </p:spPr>
        <p:txBody>
          <a:bodyPr lIns="0" tIns="0" rIns="0" bIns="0" rtlCol="0" anchor="t">
            <a:spAutoFit/>
          </a:bodyPr>
          <a:lstStyle/>
          <a:p>
            <a:pPr algn="ctr">
              <a:lnSpc>
                <a:spcPts val="8400"/>
              </a:lnSpc>
            </a:pPr>
            <a:r>
              <a:rPr lang="en-US" sz="6000">
                <a:solidFill>
                  <a:srgbClr val="000000"/>
                </a:solidFill>
                <a:latin typeface="Fraunces Bold"/>
              </a:rPr>
              <a:t>3. KHÁM PHÁ VĂN BẢN</a:t>
            </a:r>
          </a:p>
        </p:txBody>
      </p:sp>
      <p:sp>
        <p:nvSpPr>
          <p:cNvPr id="11" name="TextBox 11"/>
          <p:cNvSpPr txBox="1"/>
          <p:nvPr/>
        </p:nvSpPr>
        <p:spPr>
          <a:xfrm>
            <a:off x="944237" y="1543900"/>
            <a:ext cx="12522637" cy="863600"/>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3.1. Giới thiệu chung về tác giả, tác phẩm</a:t>
            </a:r>
          </a:p>
        </p:txBody>
      </p:sp>
      <p:sp>
        <p:nvSpPr>
          <p:cNvPr id="12" name="TextBox 12"/>
          <p:cNvSpPr txBox="1"/>
          <p:nvPr/>
        </p:nvSpPr>
        <p:spPr>
          <a:xfrm>
            <a:off x="944237" y="2363275"/>
            <a:ext cx="11004219" cy="961989"/>
          </a:xfrm>
          <a:prstGeom prst="rect">
            <a:avLst/>
          </a:prstGeom>
        </p:spPr>
        <p:txBody>
          <a:bodyPr lIns="0" tIns="0" rIns="0" bIns="0" rtlCol="0" anchor="t">
            <a:spAutoFit/>
          </a:bodyPr>
          <a:lstStyle/>
          <a:p>
            <a:pPr algn="ctr">
              <a:lnSpc>
                <a:spcPts val="7425"/>
              </a:lnSpc>
            </a:pPr>
            <a:r>
              <a:rPr lang="en-US" sz="4500">
                <a:solidFill>
                  <a:srgbClr val="031207"/>
                </a:solidFill>
                <a:latin typeface="#9Slide05 HLT AphroditeSlimStyl"/>
              </a:rPr>
              <a:t>*Tác giả: Nguyễn Gia Thiều</a:t>
            </a:r>
          </a:p>
        </p:txBody>
      </p:sp>
      <p:sp>
        <p:nvSpPr>
          <p:cNvPr id="13" name="TextBox 13"/>
          <p:cNvSpPr txBox="1"/>
          <p:nvPr/>
        </p:nvSpPr>
        <p:spPr>
          <a:xfrm>
            <a:off x="2180069" y="4236518"/>
            <a:ext cx="10666785" cy="5021782"/>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Ông sinh ra trong tầng lớp quý tộc; có hiểu biết sâu rộng về văn học, sử học và triết học; tinh thông nhiều bộ môn nghệ thuật như âm nhạc, hội họa và trang trí. Về âm nhạc, ông là tác giả của bản </a:t>
            </a:r>
            <a:r>
              <a:rPr lang="en-US" sz="3500">
                <a:solidFill>
                  <a:srgbClr val="000000"/>
                </a:solidFill>
                <a:latin typeface="Roboto Condensed Italics"/>
              </a:rPr>
              <a:t>Xuân trung âm</a:t>
            </a:r>
            <a:r>
              <a:rPr lang="en-US" sz="3500">
                <a:solidFill>
                  <a:srgbClr val="000000"/>
                </a:solidFill>
                <a:latin typeface="Roboto Condensed"/>
              </a:rPr>
              <a:t> và </a:t>
            </a:r>
            <a:r>
              <a:rPr lang="en-US" sz="3500">
                <a:solidFill>
                  <a:srgbClr val="000000"/>
                </a:solidFill>
                <a:latin typeface="Roboto Condensed Italics"/>
              </a:rPr>
              <a:t>Sở từ điệu</a:t>
            </a:r>
            <a:r>
              <a:rPr lang="en-US" sz="3500">
                <a:solidFill>
                  <a:srgbClr val="000000"/>
                </a:solidFill>
                <a:latin typeface="Roboto Condensed"/>
              </a:rPr>
              <a:t>; về hội họa nổi tiếng có </a:t>
            </a:r>
            <a:r>
              <a:rPr lang="en-US" sz="3500">
                <a:solidFill>
                  <a:srgbClr val="000000"/>
                </a:solidFill>
                <a:latin typeface="Roboto Condensed Italics"/>
              </a:rPr>
              <a:t>Tống sơn đồ</a:t>
            </a:r>
            <a:r>
              <a:rPr lang="en-US" sz="3500">
                <a:solidFill>
                  <a:srgbClr val="000000"/>
                </a:solidFill>
                <a:latin typeface="Roboto Condensed"/>
              </a:rPr>
              <a:t>.</a:t>
            </a:r>
          </a:p>
          <a:p>
            <a:pPr marL="755651" lvl="1" indent="-377825" algn="just">
              <a:lnSpc>
                <a:spcPts val="5005"/>
              </a:lnSpc>
              <a:buFont typeface="Arial"/>
              <a:buChar char="•"/>
            </a:pPr>
            <a:r>
              <a:rPr lang="en-US" sz="3500">
                <a:solidFill>
                  <a:srgbClr val="000000"/>
                </a:solidFill>
                <a:latin typeface="Roboto Condensed"/>
              </a:rPr>
              <a:t>Tuy ông trải qua nhiều biến cố trong cuộc đời, từ việc phục vụ triều đình đến trốn tránh Tây Sơn, ông vẫn để lại dấu ấn sâu sắc trong lịch sử văn học Việt Nam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16651610" y="5289904"/>
            <a:ext cx="1962100" cy="3779598"/>
          </a:xfrm>
          <a:custGeom>
            <a:avLst/>
            <a:gdLst/>
            <a:ahLst/>
            <a:cxnLst/>
            <a:rect l="l" t="t" r="r" b="b"/>
            <a:pathLst>
              <a:path w="1962100" h="3779598">
                <a:moveTo>
                  <a:pt x="1962100" y="0"/>
                </a:moveTo>
                <a:lnTo>
                  <a:pt x="0" y="0"/>
                </a:lnTo>
                <a:lnTo>
                  <a:pt x="0" y="3779598"/>
                </a:lnTo>
                <a:lnTo>
                  <a:pt x="1962100" y="3779598"/>
                </a:lnTo>
                <a:lnTo>
                  <a:pt x="1962100" y="0"/>
                </a:lnTo>
                <a:close/>
              </a:path>
            </a:pathLst>
          </a:custGeom>
          <a:blipFill>
            <a:blip r:embed="rId3"/>
            <a:stretch>
              <a:fillRect/>
            </a:stretch>
          </a:blipFill>
        </p:spPr>
        <p:txBody>
          <a:bodyPr/>
          <a:lstStyle/>
          <a:p>
            <a:endParaRPr lang="en-GB"/>
          </a:p>
        </p:txBody>
      </p:sp>
      <p:sp>
        <p:nvSpPr>
          <p:cNvPr id="3" name="Freeform 3"/>
          <p:cNvSpPr/>
          <p:nvPr/>
        </p:nvSpPr>
        <p:spPr>
          <a:xfrm>
            <a:off x="-392800" y="5691154"/>
            <a:ext cx="2479254" cy="1853196"/>
          </a:xfrm>
          <a:custGeom>
            <a:avLst/>
            <a:gdLst/>
            <a:ahLst/>
            <a:cxnLst/>
            <a:rect l="l" t="t" r="r" b="b"/>
            <a:pathLst>
              <a:path w="2479254" h="1853196">
                <a:moveTo>
                  <a:pt x="0" y="0"/>
                </a:moveTo>
                <a:lnTo>
                  <a:pt x="2479254" y="0"/>
                </a:lnTo>
                <a:lnTo>
                  <a:pt x="2479254" y="1853196"/>
                </a:lnTo>
                <a:lnTo>
                  <a:pt x="0" y="1853196"/>
                </a:lnTo>
                <a:lnTo>
                  <a:pt x="0" y="0"/>
                </a:lnTo>
                <a:close/>
              </a:path>
            </a:pathLst>
          </a:custGeom>
          <a:blipFill>
            <a:blip r:embed="rId4"/>
            <a:stretch>
              <a:fillRect/>
            </a:stretch>
          </a:blipFill>
        </p:spPr>
        <p:txBody>
          <a:bodyPr/>
          <a:lstStyle/>
          <a:p>
            <a:endParaRPr lang="en-GB"/>
          </a:p>
        </p:txBody>
      </p:sp>
      <p:sp>
        <p:nvSpPr>
          <p:cNvPr id="4" name="Freeform 4"/>
          <p:cNvSpPr/>
          <p:nvPr/>
        </p:nvSpPr>
        <p:spPr>
          <a:xfrm flipH="1">
            <a:off x="13433208" y="8507560"/>
            <a:ext cx="4877152" cy="2426400"/>
          </a:xfrm>
          <a:custGeom>
            <a:avLst/>
            <a:gdLst/>
            <a:ahLst/>
            <a:cxnLst/>
            <a:rect l="l" t="t" r="r" b="b"/>
            <a:pathLst>
              <a:path w="4877152" h="2426400">
                <a:moveTo>
                  <a:pt x="4877152" y="0"/>
                </a:moveTo>
                <a:lnTo>
                  <a:pt x="0" y="0"/>
                </a:lnTo>
                <a:lnTo>
                  <a:pt x="0" y="2426400"/>
                </a:lnTo>
                <a:lnTo>
                  <a:pt x="4877152" y="2426400"/>
                </a:lnTo>
                <a:lnTo>
                  <a:pt x="4877152" y="0"/>
                </a:lnTo>
                <a:close/>
              </a:path>
            </a:pathLst>
          </a:custGeom>
          <a:blipFill>
            <a:blip r:embed="rId5"/>
            <a:stretch>
              <a:fillRect/>
            </a:stretch>
          </a:blipFill>
        </p:spPr>
        <p:txBody>
          <a:bodyPr/>
          <a:lstStyle/>
          <a:p>
            <a:endParaRPr lang="en-GB"/>
          </a:p>
        </p:txBody>
      </p:sp>
      <p:sp>
        <p:nvSpPr>
          <p:cNvPr id="5" name="Freeform 5"/>
          <p:cNvSpPr/>
          <p:nvPr/>
        </p:nvSpPr>
        <p:spPr>
          <a:xfrm>
            <a:off x="-20052" y="6542000"/>
            <a:ext cx="2479250" cy="2552794"/>
          </a:xfrm>
          <a:custGeom>
            <a:avLst/>
            <a:gdLst/>
            <a:ahLst/>
            <a:cxnLst/>
            <a:rect l="l" t="t" r="r" b="b"/>
            <a:pathLst>
              <a:path w="2479250" h="2552794">
                <a:moveTo>
                  <a:pt x="0" y="0"/>
                </a:moveTo>
                <a:lnTo>
                  <a:pt x="2479250" y="0"/>
                </a:lnTo>
                <a:lnTo>
                  <a:pt x="2479250" y="2552794"/>
                </a:lnTo>
                <a:lnTo>
                  <a:pt x="0" y="2552794"/>
                </a:lnTo>
                <a:lnTo>
                  <a:pt x="0" y="0"/>
                </a:lnTo>
                <a:close/>
              </a:path>
            </a:pathLst>
          </a:custGeom>
          <a:blipFill>
            <a:blip r:embed="rId6"/>
            <a:stretch>
              <a:fillRect t="-1" b="-1"/>
            </a:stretch>
          </a:blipFill>
        </p:spPr>
        <p:txBody>
          <a:bodyPr/>
          <a:lstStyle/>
          <a:p>
            <a:endParaRPr lang="en-GB"/>
          </a:p>
        </p:txBody>
      </p:sp>
      <p:sp>
        <p:nvSpPr>
          <p:cNvPr id="6" name="Freeform 6"/>
          <p:cNvSpPr/>
          <p:nvPr/>
        </p:nvSpPr>
        <p:spPr>
          <a:xfrm flipH="1">
            <a:off x="-20052" y="8433802"/>
            <a:ext cx="5190430" cy="1853200"/>
          </a:xfrm>
          <a:custGeom>
            <a:avLst/>
            <a:gdLst/>
            <a:ahLst/>
            <a:cxnLst/>
            <a:rect l="l" t="t" r="r" b="b"/>
            <a:pathLst>
              <a:path w="5190430" h="1853200">
                <a:moveTo>
                  <a:pt x="5190430" y="0"/>
                </a:moveTo>
                <a:lnTo>
                  <a:pt x="0" y="0"/>
                </a:lnTo>
                <a:lnTo>
                  <a:pt x="0" y="1853200"/>
                </a:lnTo>
                <a:lnTo>
                  <a:pt x="5190430" y="1853200"/>
                </a:lnTo>
                <a:lnTo>
                  <a:pt x="5190430" y="0"/>
                </a:lnTo>
                <a:close/>
              </a:path>
            </a:pathLst>
          </a:custGeom>
          <a:blipFill>
            <a:blip r:embed="rId7"/>
            <a:stretch>
              <a:fillRect/>
            </a:stretch>
          </a:blipFill>
        </p:spPr>
        <p:txBody>
          <a:bodyPr/>
          <a:lstStyle/>
          <a:p>
            <a:endParaRPr lang="en-GB"/>
          </a:p>
        </p:txBody>
      </p:sp>
      <p:sp>
        <p:nvSpPr>
          <p:cNvPr id="7" name="Freeform 7"/>
          <p:cNvSpPr/>
          <p:nvPr/>
        </p:nvSpPr>
        <p:spPr>
          <a:xfrm>
            <a:off x="474346" y="126394"/>
            <a:ext cx="1962100" cy="952588"/>
          </a:xfrm>
          <a:custGeom>
            <a:avLst/>
            <a:gdLst/>
            <a:ahLst/>
            <a:cxnLst/>
            <a:rect l="l" t="t" r="r" b="b"/>
            <a:pathLst>
              <a:path w="1962100" h="952588">
                <a:moveTo>
                  <a:pt x="0" y="0"/>
                </a:moveTo>
                <a:lnTo>
                  <a:pt x="1962100" y="0"/>
                </a:lnTo>
                <a:lnTo>
                  <a:pt x="1962100" y="952588"/>
                </a:lnTo>
                <a:lnTo>
                  <a:pt x="0" y="952588"/>
                </a:lnTo>
                <a:lnTo>
                  <a:pt x="0" y="0"/>
                </a:lnTo>
                <a:close/>
              </a:path>
            </a:pathLst>
          </a:custGeom>
          <a:blipFill>
            <a:blip r:embed="rId8"/>
            <a:stretch>
              <a:fillRect t="-3" b="-3"/>
            </a:stretch>
          </a:blipFill>
        </p:spPr>
        <p:txBody>
          <a:bodyPr/>
          <a:lstStyle/>
          <a:p>
            <a:endParaRPr lang="en-GB"/>
          </a:p>
        </p:txBody>
      </p:sp>
      <p:grpSp>
        <p:nvGrpSpPr>
          <p:cNvPr id="8" name="Group 8"/>
          <p:cNvGrpSpPr/>
          <p:nvPr/>
        </p:nvGrpSpPr>
        <p:grpSpPr>
          <a:xfrm>
            <a:off x="2575163" y="3553864"/>
            <a:ext cx="933748" cy="93374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D0BE"/>
            </a:solidFill>
          </p:spPr>
          <p:txBody>
            <a:bodyPr/>
            <a:lstStyle/>
            <a:p>
              <a:endParaRPr lang="en-GB"/>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801362" y="393500"/>
            <a:ext cx="9590011" cy="1028682"/>
          </a:xfrm>
          <a:prstGeom prst="rect">
            <a:avLst/>
          </a:prstGeom>
        </p:spPr>
        <p:txBody>
          <a:bodyPr lIns="0" tIns="0" rIns="0" bIns="0" rtlCol="0" anchor="t">
            <a:spAutoFit/>
          </a:bodyPr>
          <a:lstStyle/>
          <a:p>
            <a:pPr algn="ctr">
              <a:lnSpc>
                <a:spcPts val="8400"/>
              </a:lnSpc>
            </a:pPr>
            <a:r>
              <a:rPr lang="en-US" sz="6000">
                <a:solidFill>
                  <a:srgbClr val="000000"/>
                </a:solidFill>
                <a:latin typeface="Fraunces Bold"/>
              </a:rPr>
              <a:t>3. KHÁM PHÁ VĂN BẢN</a:t>
            </a:r>
          </a:p>
        </p:txBody>
      </p:sp>
      <p:sp>
        <p:nvSpPr>
          <p:cNvPr id="12" name="TextBox 12"/>
          <p:cNvSpPr txBox="1"/>
          <p:nvPr/>
        </p:nvSpPr>
        <p:spPr>
          <a:xfrm>
            <a:off x="944237" y="1543900"/>
            <a:ext cx="12522637" cy="863600"/>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3.1. Giới thiệu chung về tác giả, tác phẩm</a:t>
            </a:r>
          </a:p>
        </p:txBody>
      </p:sp>
      <p:sp>
        <p:nvSpPr>
          <p:cNvPr id="13" name="TextBox 13"/>
          <p:cNvSpPr txBox="1"/>
          <p:nvPr/>
        </p:nvSpPr>
        <p:spPr>
          <a:xfrm>
            <a:off x="944237" y="2363275"/>
            <a:ext cx="11004219"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*CUng oán ngâm khúc</a:t>
            </a:r>
          </a:p>
        </p:txBody>
      </p:sp>
      <p:grpSp>
        <p:nvGrpSpPr>
          <p:cNvPr id="14" name="Group 14"/>
          <p:cNvGrpSpPr/>
          <p:nvPr/>
        </p:nvGrpSpPr>
        <p:grpSpPr>
          <a:xfrm>
            <a:off x="2575163" y="6245955"/>
            <a:ext cx="933748" cy="93374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CBBE"/>
            </a:solidFill>
          </p:spPr>
          <p:txBody>
            <a:bodyPr/>
            <a:lstStyle/>
            <a:p>
              <a:endParaRPr lang="en-GB"/>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0391373" y="3430150"/>
            <a:ext cx="933748" cy="93374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D3C6"/>
            </a:solidFill>
          </p:spPr>
          <p:txBody>
            <a:bodyPr/>
            <a:lstStyle/>
            <a:p>
              <a:endParaRPr lang="en-GB"/>
            </a:p>
          </p:txBody>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815522" y="3616914"/>
            <a:ext cx="3390034" cy="721923"/>
          </a:xfrm>
          <a:prstGeom prst="rect">
            <a:avLst/>
          </a:prstGeom>
        </p:spPr>
        <p:txBody>
          <a:bodyPr lIns="0" tIns="0" rIns="0" bIns="0" rtlCol="0" anchor="t">
            <a:spAutoFit/>
          </a:bodyPr>
          <a:lstStyle/>
          <a:p>
            <a:pPr algn="ctr">
              <a:lnSpc>
                <a:spcPts val="5880"/>
              </a:lnSpc>
            </a:pPr>
            <a:r>
              <a:rPr lang="en-US" sz="4200">
                <a:solidFill>
                  <a:srgbClr val="000000"/>
                </a:solidFill>
                <a:latin typeface="Roboto Condensed Bold"/>
              </a:rPr>
              <a:t>TÊN TÁC PHẨM</a:t>
            </a:r>
          </a:p>
        </p:txBody>
      </p:sp>
      <p:sp>
        <p:nvSpPr>
          <p:cNvPr id="21" name="TextBox 21"/>
          <p:cNvSpPr txBox="1"/>
          <p:nvPr/>
        </p:nvSpPr>
        <p:spPr>
          <a:xfrm>
            <a:off x="3508911" y="4470772"/>
            <a:ext cx="5993107" cy="1250207"/>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Italics"/>
              </a:rPr>
              <a:t>Cung oán ngâm khúc:</a:t>
            </a:r>
            <a:r>
              <a:rPr lang="en-US" sz="3500">
                <a:solidFill>
                  <a:srgbClr val="000000"/>
                </a:solidFill>
                <a:latin typeface="Roboto Condensed"/>
              </a:rPr>
              <a:t> Khúc ngâm ai oán của người cung nữ. </a:t>
            </a:r>
          </a:p>
        </p:txBody>
      </p:sp>
      <p:sp>
        <p:nvSpPr>
          <p:cNvPr id="22" name="TextBox 22"/>
          <p:cNvSpPr txBox="1"/>
          <p:nvPr/>
        </p:nvSpPr>
        <p:spPr>
          <a:xfrm>
            <a:off x="3815522" y="6213928"/>
            <a:ext cx="4424254" cy="721923"/>
          </a:xfrm>
          <a:prstGeom prst="rect">
            <a:avLst/>
          </a:prstGeom>
        </p:spPr>
        <p:txBody>
          <a:bodyPr lIns="0" tIns="0" rIns="0" bIns="0" rtlCol="0" anchor="t">
            <a:spAutoFit/>
          </a:bodyPr>
          <a:lstStyle/>
          <a:p>
            <a:pPr algn="ctr">
              <a:lnSpc>
                <a:spcPts val="5880"/>
              </a:lnSpc>
            </a:pPr>
            <a:r>
              <a:rPr lang="en-US" sz="4200">
                <a:solidFill>
                  <a:srgbClr val="000000"/>
                </a:solidFill>
                <a:latin typeface="Roboto Condensed Bold"/>
              </a:rPr>
              <a:t>THỂ LOẠI - THỂ THƠ</a:t>
            </a:r>
          </a:p>
        </p:txBody>
      </p:sp>
      <p:sp>
        <p:nvSpPr>
          <p:cNvPr id="23" name="TextBox 23"/>
          <p:cNvSpPr txBox="1"/>
          <p:nvPr/>
        </p:nvSpPr>
        <p:spPr>
          <a:xfrm>
            <a:off x="3042037" y="7183595"/>
            <a:ext cx="5993107" cy="1250207"/>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Thể loại: Ngâm khúc</a:t>
            </a:r>
          </a:p>
          <a:p>
            <a:pPr marL="755651" lvl="1" indent="-377825" algn="just">
              <a:lnSpc>
                <a:spcPts val="5005"/>
              </a:lnSpc>
              <a:buFont typeface="Arial"/>
              <a:buChar char="•"/>
            </a:pPr>
            <a:r>
              <a:rPr lang="en-US" sz="3500">
                <a:solidFill>
                  <a:srgbClr val="000000"/>
                </a:solidFill>
                <a:latin typeface="Roboto Condensed"/>
              </a:rPr>
              <a:t>Thể thơ: Song thất lục bát</a:t>
            </a:r>
          </a:p>
        </p:txBody>
      </p:sp>
      <p:sp>
        <p:nvSpPr>
          <p:cNvPr id="24" name="TextBox 24"/>
          <p:cNvSpPr txBox="1"/>
          <p:nvPr/>
        </p:nvSpPr>
        <p:spPr>
          <a:xfrm>
            <a:off x="11554022" y="3493200"/>
            <a:ext cx="5743378" cy="721923"/>
          </a:xfrm>
          <a:prstGeom prst="rect">
            <a:avLst/>
          </a:prstGeom>
        </p:spPr>
        <p:txBody>
          <a:bodyPr wrap="square" lIns="0" tIns="0" rIns="0" bIns="0" rtlCol="0" anchor="t">
            <a:spAutoFit/>
          </a:bodyPr>
          <a:lstStyle/>
          <a:p>
            <a:pPr algn="ctr">
              <a:lnSpc>
                <a:spcPts val="5880"/>
              </a:lnSpc>
            </a:pPr>
            <a:r>
              <a:rPr lang="en-US" sz="4200">
                <a:solidFill>
                  <a:srgbClr val="000000"/>
                </a:solidFill>
                <a:latin typeface="Roboto Condensed Bold"/>
              </a:rPr>
              <a:t>HOÀN CẢNH SÁNG TÁC</a:t>
            </a:r>
          </a:p>
        </p:txBody>
      </p:sp>
      <p:sp>
        <p:nvSpPr>
          <p:cNvPr id="25" name="TextBox 25"/>
          <p:cNvSpPr txBox="1"/>
          <p:nvPr/>
        </p:nvSpPr>
        <p:spPr>
          <a:xfrm>
            <a:off x="9987794" y="4392362"/>
            <a:ext cx="7536999" cy="3764590"/>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 Cuối thế kỉ XIX</a:t>
            </a:r>
          </a:p>
          <a:p>
            <a:pPr marL="755651" lvl="1" indent="-377825" algn="just">
              <a:lnSpc>
                <a:spcPts val="5005"/>
              </a:lnSpc>
              <a:buFont typeface="Arial"/>
              <a:buChar char="•"/>
            </a:pPr>
            <a:r>
              <a:rPr lang="en-US" sz="3500">
                <a:solidFill>
                  <a:srgbClr val="000000"/>
                </a:solidFill>
                <a:latin typeface="Roboto Condensed"/>
              </a:rPr>
              <a:t>Xã hội Việt Nam đang đi vào suy thoái với lối sống hưởng thụ, ăn chơi sa đọa của vua chúa và sự lầm than của sinh linh trong nhân gian, trong đó có những cung nữ bất hạnh.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16651610" y="5289904"/>
            <a:ext cx="1962100" cy="3779598"/>
          </a:xfrm>
          <a:custGeom>
            <a:avLst/>
            <a:gdLst/>
            <a:ahLst/>
            <a:cxnLst/>
            <a:rect l="l" t="t" r="r" b="b"/>
            <a:pathLst>
              <a:path w="1962100" h="3779598">
                <a:moveTo>
                  <a:pt x="1962100" y="0"/>
                </a:moveTo>
                <a:lnTo>
                  <a:pt x="0" y="0"/>
                </a:lnTo>
                <a:lnTo>
                  <a:pt x="0" y="3779598"/>
                </a:lnTo>
                <a:lnTo>
                  <a:pt x="1962100" y="3779598"/>
                </a:lnTo>
                <a:lnTo>
                  <a:pt x="1962100" y="0"/>
                </a:lnTo>
                <a:close/>
              </a:path>
            </a:pathLst>
          </a:custGeom>
          <a:blipFill>
            <a:blip r:embed="rId3"/>
            <a:stretch>
              <a:fillRect/>
            </a:stretch>
          </a:blipFill>
        </p:spPr>
        <p:txBody>
          <a:bodyPr/>
          <a:lstStyle/>
          <a:p>
            <a:endParaRPr lang="en-GB"/>
          </a:p>
        </p:txBody>
      </p:sp>
      <p:sp>
        <p:nvSpPr>
          <p:cNvPr id="3" name="Freeform 3"/>
          <p:cNvSpPr/>
          <p:nvPr/>
        </p:nvSpPr>
        <p:spPr>
          <a:xfrm>
            <a:off x="-392800" y="5691154"/>
            <a:ext cx="2479254" cy="1853196"/>
          </a:xfrm>
          <a:custGeom>
            <a:avLst/>
            <a:gdLst/>
            <a:ahLst/>
            <a:cxnLst/>
            <a:rect l="l" t="t" r="r" b="b"/>
            <a:pathLst>
              <a:path w="2479254" h="1853196">
                <a:moveTo>
                  <a:pt x="0" y="0"/>
                </a:moveTo>
                <a:lnTo>
                  <a:pt x="2479254" y="0"/>
                </a:lnTo>
                <a:lnTo>
                  <a:pt x="2479254" y="1853196"/>
                </a:lnTo>
                <a:lnTo>
                  <a:pt x="0" y="1853196"/>
                </a:lnTo>
                <a:lnTo>
                  <a:pt x="0" y="0"/>
                </a:lnTo>
                <a:close/>
              </a:path>
            </a:pathLst>
          </a:custGeom>
          <a:blipFill>
            <a:blip r:embed="rId4"/>
            <a:stretch>
              <a:fillRect/>
            </a:stretch>
          </a:blipFill>
        </p:spPr>
        <p:txBody>
          <a:bodyPr/>
          <a:lstStyle/>
          <a:p>
            <a:endParaRPr lang="en-GB"/>
          </a:p>
        </p:txBody>
      </p:sp>
      <p:sp>
        <p:nvSpPr>
          <p:cNvPr id="4" name="Freeform 4"/>
          <p:cNvSpPr/>
          <p:nvPr/>
        </p:nvSpPr>
        <p:spPr>
          <a:xfrm flipH="1">
            <a:off x="13433208" y="8507560"/>
            <a:ext cx="4877152" cy="2426400"/>
          </a:xfrm>
          <a:custGeom>
            <a:avLst/>
            <a:gdLst/>
            <a:ahLst/>
            <a:cxnLst/>
            <a:rect l="l" t="t" r="r" b="b"/>
            <a:pathLst>
              <a:path w="4877152" h="2426400">
                <a:moveTo>
                  <a:pt x="4877152" y="0"/>
                </a:moveTo>
                <a:lnTo>
                  <a:pt x="0" y="0"/>
                </a:lnTo>
                <a:lnTo>
                  <a:pt x="0" y="2426400"/>
                </a:lnTo>
                <a:lnTo>
                  <a:pt x="4877152" y="2426400"/>
                </a:lnTo>
                <a:lnTo>
                  <a:pt x="4877152" y="0"/>
                </a:lnTo>
                <a:close/>
              </a:path>
            </a:pathLst>
          </a:custGeom>
          <a:blipFill>
            <a:blip r:embed="rId5"/>
            <a:stretch>
              <a:fillRect/>
            </a:stretch>
          </a:blipFill>
        </p:spPr>
        <p:txBody>
          <a:bodyPr/>
          <a:lstStyle/>
          <a:p>
            <a:endParaRPr lang="en-GB"/>
          </a:p>
        </p:txBody>
      </p:sp>
      <p:sp>
        <p:nvSpPr>
          <p:cNvPr id="5" name="Freeform 5"/>
          <p:cNvSpPr/>
          <p:nvPr/>
        </p:nvSpPr>
        <p:spPr>
          <a:xfrm>
            <a:off x="-438263" y="7105369"/>
            <a:ext cx="2479250" cy="2552794"/>
          </a:xfrm>
          <a:custGeom>
            <a:avLst/>
            <a:gdLst/>
            <a:ahLst/>
            <a:cxnLst/>
            <a:rect l="l" t="t" r="r" b="b"/>
            <a:pathLst>
              <a:path w="2479250" h="2552794">
                <a:moveTo>
                  <a:pt x="0" y="0"/>
                </a:moveTo>
                <a:lnTo>
                  <a:pt x="2479250" y="0"/>
                </a:lnTo>
                <a:lnTo>
                  <a:pt x="2479250" y="2552794"/>
                </a:lnTo>
                <a:lnTo>
                  <a:pt x="0" y="2552794"/>
                </a:lnTo>
                <a:lnTo>
                  <a:pt x="0" y="0"/>
                </a:lnTo>
                <a:close/>
              </a:path>
            </a:pathLst>
          </a:custGeom>
          <a:blipFill>
            <a:blip r:embed="rId6"/>
            <a:stretch>
              <a:fillRect t="-1" b="-1"/>
            </a:stretch>
          </a:blipFill>
        </p:spPr>
        <p:txBody>
          <a:bodyPr/>
          <a:lstStyle/>
          <a:p>
            <a:endParaRPr lang="en-GB"/>
          </a:p>
        </p:txBody>
      </p:sp>
      <p:sp>
        <p:nvSpPr>
          <p:cNvPr id="6" name="Freeform 6"/>
          <p:cNvSpPr/>
          <p:nvPr/>
        </p:nvSpPr>
        <p:spPr>
          <a:xfrm flipH="1">
            <a:off x="-20052" y="8433802"/>
            <a:ext cx="5190430" cy="1853200"/>
          </a:xfrm>
          <a:custGeom>
            <a:avLst/>
            <a:gdLst/>
            <a:ahLst/>
            <a:cxnLst/>
            <a:rect l="l" t="t" r="r" b="b"/>
            <a:pathLst>
              <a:path w="5190430" h="1853200">
                <a:moveTo>
                  <a:pt x="5190430" y="0"/>
                </a:moveTo>
                <a:lnTo>
                  <a:pt x="0" y="0"/>
                </a:lnTo>
                <a:lnTo>
                  <a:pt x="0" y="1853200"/>
                </a:lnTo>
                <a:lnTo>
                  <a:pt x="5190430" y="1853200"/>
                </a:lnTo>
                <a:lnTo>
                  <a:pt x="5190430" y="0"/>
                </a:lnTo>
                <a:close/>
              </a:path>
            </a:pathLst>
          </a:custGeom>
          <a:blipFill>
            <a:blip r:embed="rId7"/>
            <a:stretch>
              <a:fillRect/>
            </a:stretch>
          </a:blipFill>
        </p:spPr>
        <p:txBody>
          <a:bodyPr/>
          <a:lstStyle/>
          <a:p>
            <a:endParaRPr lang="en-GB"/>
          </a:p>
        </p:txBody>
      </p:sp>
      <p:sp>
        <p:nvSpPr>
          <p:cNvPr id="7" name="Freeform 7"/>
          <p:cNvSpPr/>
          <p:nvPr/>
        </p:nvSpPr>
        <p:spPr>
          <a:xfrm>
            <a:off x="474346" y="126394"/>
            <a:ext cx="1962100" cy="952588"/>
          </a:xfrm>
          <a:custGeom>
            <a:avLst/>
            <a:gdLst/>
            <a:ahLst/>
            <a:cxnLst/>
            <a:rect l="l" t="t" r="r" b="b"/>
            <a:pathLst>
              <a:path w="1962100" h="952588">
                <a:moveTo>
                  <a:pt x="0" y="0"/>
                </a:moveTo>
                <a:lnTo>
                  <a:pt x="1962100" y="0"/>
                </a:lnTo>
                <a:lnTo>
                  <a:pt x="1962100" y="952588"/>
                </a:lnTo>
                <a:lnTo>
                  <a:pt x="0" y="952588"/>
                </a:lnTo>
                <a:lnTo>
                  <a:pt x="0" y="0"/>
                </a:lnTo>
                <a:close/>
              </a:path>
            </a:pathLst>
          </a:custGeom>
          <a:blipFill>
            <a:blip r:embed="rId8"/>
            <a:stretch>
              <a:fillRect t="-3" b="-3"/>
            </a:stretch>
          </a:blipFill>
        </p:spPr>
        <p:txBody>
          <a:bodyPr/>
          <a:lstStyle/>
          <a:p>
            <a:endParaRPr lang="en-GB"/>
          </a:p>
        </p:txBody>
      </p:sp>
      <p:grpSp>
        <p:nvGrpSpPr>
          <p:cNvPr id="8" name="Group 8"/>
          <p:cNvGrpSpPr/>
          <p:nvPr/>
        </p:nvGrpSpPr>
        <p:grpSpPr>
          <a:xfrm>
            <a:off x="2575163" y="3553864"/>
            <a:ext cx="933748" cy="93374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CBBE"/>
            </a:solidFill>
          </p:spPr>
          <p:txBody>
            <a:bodyPr/>
            <a:lstStyle/>
            <a:p>
              <a:endParaRPr lang="en-GB"/>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801362" y="393500"/>
            <a:ext cx="9590011" cy="1028682"/>
          </a:xfrm>
          <a:prstGeom prst="rect">
            <a:avLst/>
          </a:prstGeom>
        </p:spPr>
        <p:txBody>
          <a:bodyPr lIns="0" tIns="0" rIns="0" bIns="0" rtlCol="0" anchor="t">
            <a:spAutoFit/>
          </a:bodyPr>
          <a:lstStyle/>
          <a:p>
            <a:pPr algn="ctr">
              <a:lnSpc>
                <a:spcPts val="8400"/>
              </a:lnSpc>
            </a:pPr>
            <a:r>
              <a:rPr lang="en-US" sz="6000">
                <a:solidFill>
                  <a:srgbClr val="000000"/>
                </a:solidFill>
                <a:latin typeface="Fraunces Bold"/>
              </a:rPr>
              <a:t>3. KHÁM PHÁ VĂN BẢN</a:t>
            </a:r>
          </a:p>
        </p:txBody>
      </p:sp>
      <p:sp>
        <p:nvSpPr>
          <p:cNvPr id="12" name="TextBox 12"/>
          <p:cNvSpPr txBox="1"/>
          <p:nvPr/>
        </p:nvSpPr>
        <p:spPr>
          <a:xfrm>
            <a:off x="944237" y="1543900"/>
            <a:ext cx="12522637" cy="863600"/>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3.1. Giới thiệu chung về tác giả, tác phẩm</a:t>
            </a:r>
          </a:p>
        </p:txBody>
      </p:sp>
      <p:sp>
        <p:nvSpPr>
          <p:cNvPr id="13" name="TextBox 13"/>
          <p:cNvSpPr txBox="1"/>
          <p:nvPr/>
        </p:nvSpPr>
        <p:spPr>
          <a:xfrm>
            <a:off x="944237" y="2363275"/>
            <a:ext cx="11004219"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*CUng oán ngâm khúc</a:t>
            </a:r>
          </a:p>
        </p:txBody>
      </p:sp>
      <p:sp>
        <p:nvSpPr>
          <p:cNvPr id="14" name="TextBox 14"/>
          <p:cNvSpPr txBox="1"/>
          <p:nvPr/>
        </p:nvSpPr>
        <p:spPr>
          <a:xfrm>
            <a:off x="4492149" y="3616914"/>
            <a:ext cx="2036780" cy="721923"/>
          </a:xfrm>
          <a:prstGeom prst="rect">
            <a:avLst/>
          </a:prstGeom>
        </p:spPr>
        <p:txBody>
          <a:bodyPr lIns="0" tIns="0" rIns="0" bIns="0" rtlCol="0" anchor="t">
            <a:spAutoFit/>
          </a:bodyPr>
          <a:lstStyle/>
          <a:p>
            <a:pPr algn="ctr">
              <a:lnSpc>
                <a:spcPts val="5880"/>
              </a:lnSpc>
            </a:pPr>
            <a:r>
              <a:rPr lang="en-US" sz="4200">
                <a:solidFill>
                  <a:srgbClr val="000000"/>
                </a:solidFill>
                <a:latin typeface="Roboto Condensed Bold"/>
              </a:rPr>
              <a:t>TÓM TẮT</a:t>
            </a:r>
          </a:p>
        </p:txBody>
      </p:sp>
      <p:sp>
        <p:nvSpPr>
          <p:cNvPr id="15" name="TextBox 15"/>
          <p:cNvSpPr txBox="1"/>
          <p:nvPr/>
        </p:nvSpPr>
        <p:spPr>
          <a:xfrm>
            <a:off x="1787030" y="4617176"/>
            <a:ext cx="14864580" cy="3764590"/>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Trích đoạn </a:t>
            </a:r>
            <a:r>
              <a:rPr lang="en-US" sz="3500">
                <a:solidFill>
                  <a:srgbClr val="000000"/>
                </a:solidFill>
                <a:latin typeface="Roboto Condensed Italics"/>
              </a:rPr>
              <a:t>“Cung oán ngâm”</a:t>
            </a:r>
            <a:r>
              <a:rPr lang="en-US" sz="3500">
                <a:solidFill>
                  <a:srgbClr val="000000"/>
                </a:solidFill>
                <a:latin typeface="Roboto Condensed"/>
              </a:rPr>
              <a:t> từ câu 209 đến 244 là bài ca ai oán của người cung nữ có tài sắc, được vua yêu chuộng, nhưng chẳng bao lâu bị ruồng bỏ. Ở trong cung, nàng xót thương cho thân phận của mình và oán trách nhà vua phụ bạc, muốn thoát khỏi cuộc sống này để trở về cuộc đời tự do khi trước. Nhưng nàng vẫn tiếp tục bị vây hãm trong chiếc lồng son cung điện, tiếp tục ôm nỗi buồn đau sầu thảm với hi vọng lại được vua sủng ái như xưa.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16651610" y="5289904"/>
            <a:ext cx="1962100" cy="3779598"/>
          </a:xfrm>
          <a:custGeom>
            <a:avLst/>
            <a:gdLst/>
            <a:ahLst/>
            <a:cxnLst/>
            <a:rect l="l" t="t" r="r" b="b"/>
            <a:pathLst>
              <a:path w="1962100" h="3779598">
                <a:moveTo>
                  <a:pt x="1962100" y="0"/>
                </a:moveTo>
                <a:lnTo>
                  <a:pt x="0" y="0"/>
                </a:lnTo>
                <a:lnTo>
                  <a:pt x="0" y="3779598"/>
                </a:lnTo>
                <a:lnTo>
                  <a:pt x="1962100" y="3779598"/>
                </a:lnTo>
                <a:lnTo>
                  <a:pt x="1962100" y="0"/>
                </a:lnTo>
                <a:close/>
              </a:path>
            </a:pathLst>
          </a:custGeom>
          <a:blipFill>
            <a:blip r:embed="rId3"/>
            <a:stretch>
              <a:fillRect/>
            </a:stretch>
          </a:blipFill>
        </p:spPr>
        <p:txBody>
          <a:bodyPr/>
          <a:lstStyle/>
          <a:p>
            <a:endParaRPr lang="en-GB"/>
          </a:p>
        </p:txBody>
      </p:sp>
      <p:sp>
        <p:nvSpPr>
          <p:cNvPr id="3" name="Freeform 3"/>
          <p:cNvSpPr/>
          <p:nvPr/>
        </p:nvSpPr>
        <p:spPr>
          <a:xfrm>
            <a:off x="-392800" y="5691154"/>
            <a:ext cx="2479254" cy="1853196"/>
          </a:xfrm>
          <a:custGeom>
            <a:avLst/>
            <a:gdLst/>
            <a:ahLst/>
            <a:cxnLst/>
            <a:rect l="l" t="t" r="r" b="b"/>
            <a:pathLst>
              <a:path w="2479254" h="1853196">
                <a:moveTo>
                  <a:pt x="0" y="0"/>
                </a:moveTo>
                <a:lnTo>
                  <a:pt x="2479254" y="0"/>
                </a:lnTo>
                <a:lnTo>
                  <a:pt x="2479254" y="1853196"/>
                </a:lnTo>
                <a:lnTo>
                  <a:pt x="0" y="1853196"/>
                </a:lnTo>
                <a:lnTo>
                  <a:pt x="0" y="0"/>
                </a:lnTo>
                <a:close/>
              </a:path>
            </a:pathLst>
          </a:custGeom>
          <a:blipFill>
            <a:blip r:embed="rId4"/>
            <a:stretch>
              <a:fillRect/>
            </a:stretch>
          </a:blipFill>
        </p:spPr>
        <p:txBody>
          <a:bodyPr/>
          <a:lstStyle/>
          <a:p>
            <a:endParaRPr lang="en-GB"/>
          </a:p>
        </p:txBody>
      </p:sp>
      <p:sp>
        <p:nvSpPr>
          <p:cNvPr id="4" name="Freeform 4"/>
          <p:cNvSpPr/>
          <p:nvPr/>
        </p:nvSpPr>
        <p:spPr>
          <a:xfrm flipH="1">
            <a:off x="13433208" y="8507560"/>
            <a:ext cx="4877152" cy="2426400"/>
          </a:xfrm>
          <a:custGeom>
            <a:avLst/>
            <a:gdLst/>
            <a:ahLst/>
            <a:cxnLst/>
            <a:rect l="l" t="t" r="r" b="b"/>
            <a:pathLst>
              <a:path w="4877152" h="2426400">
                <a:moveTo>
                  <a:pt x="4877152" y="0"/>
                </a:moveTo>
                <a:lnTo>
                  <a:pt x="0" y="0"/>
                </a:lnTo>
                <a:lnTo>
                  <a:pt x="0" y="2426400"/>
                </a:lnTo>
                <a:lnTo>
                  <a:pt x="4877152" y="2426400"/>
                </a:lnTo>
                <a:lnTo>
                  <a:pt x="4877152" y="0"/>
                </a:lnTo>
                <a:close/>
              </a:path>
            </a:pathLst>
          </a:custGeom>
          <a:blipFill>
            <a:blip r:embed="rId5"/>
            <a:stretch>
              <a:fillRect/>
            </a:stretch>
          </a:blipFill>
        </p:spPr>
        <p:txBody>
          <a:bodyPr/>
          <a:lstStyle/>
          <a:p>
            <a:endParaRPr lang="en-GB"/>
          </a:p>
        </p:txBody>
      </p:sp>
      <p:sp>
        <p:nvSpPr>
          <p:cNvPr id="5" name="Freeform 5"/>
          <p:cNvSpPr/>
          <p:nvPr/>
        </p:nvSpPr>
        <p:spPr>
          <a:xfrm>
            <a:off x="-438263" y="7105369"/>
            <a:ext cx="2479250" cy="2552794"/>
          </a:xfrm>
          <a:custGeom>
            <a:avLst/>
            <a:gdLst/>
            <a:ahLst/>
            <a:cxnLst/>
            <a:rect l="l" t="t" r="r" b="b"/>
            <a:pathLst>
              <a:path w="2479250" h="2552794">
                <a:moveTo>
                  <a:pt x="0" y="0"/>
                </a:moveTo>
                <a:lnTo>
                  <a:pt x="2479250" y="0"/>
                </a:lnTo>
                <a:lnTo>
                  <a:pt x="2479250" y="2552794"/>
                </a:lnTo>
                <a:lnTo>
                  <a:pt x="0" y="2552794"/>
                </a:lnTo>
                <a:lnTo>
                  <a:pt x="0" y="0"/>
                </a:lnTo>
                <a:close/>
              </a:path>
            </a:pathLst>
          </a:custGeom>
          <a:blipFill>
            <a:blip r:embed="rId6"/>
            <a:stretch>
              <a:fillRect t="-1" b="-1"/>
            </a:stretch>
          </a:blipFill>
        </p:spPr>
        <p:txBody>
          <a:bodyPr/>
          <a:lstStyle/>
          <a:p>
            <a:endParaRPr lang="en-GB"/>
          </a:p>
        </p:txBody>
      </p:sp>
      <p:sp>
        <p:nvSpPr>
          <p:cNvPr id="6" name="Freeform 6"/>
          <p:cNvSpPr/>
          <p:nvPr/>
        </p:nvSpPr>
        <p:spPr>
          <a:xfrm flipH="1">
            <a:off x="-20052" y="8433802"/>
            <a:ext cx="5190430" cy="1853200"/>
          </a:xfrm>
          <a:custGeom>
            <a:avLst/>
            <a:gdLst/>
            <a:ahLst/>
            <a:cxnLst/>
            <a:rect l="l" t="t" r="r" b="b"/>
            <a:pathLst>
              <a:path w="5190430" h="1853200">
                <a:moveTo>
                  <a:pt x="5190430" y="0"/>
                </a:moveTo>
                <a:lnTo>
                  <a:pt x="0" y="0"/>
                </a:lnTo>
                <a:lnTo>
                  <a:pt x="0" y="1853200"/>
                </a:lnTo>
                <a:lnTo>
                  <a:pt x="5190430" y="1853200"/>
                </a:lnTo>
                <a:lnTo>
                  <a:pt x="5190430" y="0"/>
                </a:lnTo>
                <a:close/>
              </a:path>
            </a:pathLst>
          </a:custGeom>
          <a:blipFill>
            <a:blip r:embed="rId7"/>
            <a:stretch>
              <a:fillRect/>
            </a:stretch>
          </a:blipFill>
        </p:spPr>
        <p:txBody>
          <a:bodyPr/>
          <a:lstStyle/>
          <a:p>
            <a:endParaRPr lang="en-GB"/>
          </a:p>
        </p:txBody>
      </p:sp>
      <p:sp>
        <p:nvSpPr>
          <p:cNvPr id="7" name="Freeform 7"/>
          <p:cNvSpPr/>
          <p:nvPr/>
        </p:nvSpPr>
        <p:spPr>
          <a:xfrm>
            <a:off x="474346" y="126394"/>
            <a:ext cx="1962100" cy="952588"/>
          </a:xfrm>
          <a:custGeom>
            <a:avLst/>
            <a:gdLst/>
            <a:ahLst/>
            <a:cxnLst/>
            <a:rect l="l" t="t" r="r" b="b"/>
            <a:pathLst>
              <a:path w="1962100" h="952588">
                <a:moveTo>
                  <a:pt x="0" y="0"/>
                </a:moveTo>
                <a:lnTo>
                  <a:pt x="1962100" y="0"/>
                </a:lnTo>
                <a:lnTo>
                  <a:pt x="1962100" y="952588"/>
                </a:lnTo>
                <a:lnTo>
                  <a:pt x="0" y="952588"/>
                </a:lnTo>
                <a:lnTo>
                  <a:pt x="0" y="0"/>
                </a:lnTo>
                <a:close/>
              </a:path>
            </a:pathLst>
          </a:custGeom>
          <a:blipFill>
            <a:blip r:embed="rId8"/>
            <a:stretch>
              <a:fillRect t="-3" b="-3"/>
            </a:stretch>
          </a:blipFill>
        </p:spPr>
        <p:txBody>
          <a:bodyPr/>
          <a:lstStyle/>
          <a:p>
            <a:endParaRPr lang="en-GB"/>
          </a:p>
        </p:txBody>
      </p:sp>
      <p:grpSp>
        <p:nvGrpSpPr>
          <p:cNvPr id="8" name="Group 8"/>
          <p:cNvGrpSpPr/>
          <p:nvPr/>
        </p:nvGrpSpPr>
        <p:grpSpPr>
          <a:xfrm>
            <a:off x="2575163" y="3553864"/>
            <a:ext cx="933748" cy="93374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CBBE"/>
            </a:solidFill>
          </p:spPr>
          <p:txBody>
            <a:bodyPr/>
            <a:lstStyle/>
            <a:p>
              <a:endParaRPr lang="en-GB"/>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801362" y="393500"/>
            <a:ext cx="9590011" cy="1028682"/>
          </a:xfrm>
          <a:prstGeom prst="rect">
            <a:avLst/>
          </a:prstGeom>
        </p:spPr>
        <p:txBody>
          <a:bodyPr lIns="0" tIns="0" rIns="0" bIns="0" rtlCol="0" anchor="t">
            <a:spAutoFit/>
          </a:bodyPr>
          <a:lstStyle/>
          <a:p>
            <a:pPr algn="ctr">
              <a:lnSpc>
                <a:spcPts val="8400"/>
              </a:lnSpc>
            </a:pPr>
            <a:r>
              <a:rPr lang="en-US" sz="6000">
                <a:solidFill>
                  <a:srgbClr val="000000"/>
                </a:solidFill>
                <a:latin typeface="Fraunces Bold"/>
              </a:rPr>
              <a:t>3. KHÁM PHÁ VĂN BẢN</a:t>
            </a:r>
          </a:p>
        </p:txBody>
      </p:sp>
      <p:sp>
        <p:nvSpPr>
          <p:cNvPr id="12" name="TextBox 12"/>
          <p:cNvSpPr txBox="1"/>
          <p:nvPr/>
        </p:nvSpPr>
        <p:spPr>
          <a:xfrm>
            <a:off x="944237" y="1543900"/>
            <a:ext cx="12522637" cy="863600"/>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3.1. Giới thiệu chung về tác giả, tác phẩm</a:t>
            </a:r>
          </a:p>
        </p:txBody>
      </p:sp>
      <p:sp>
        <p:nvSpPr>
          <p:cNvPr id="13" name="TextBox 13"/>
          <p:cNvSpPr txBox="1"/>
          <p:nvPr/>
        </p:nvSpPr>
        <p:spPr>
          <a:xfrm>
            <a:off x="944237" y="2363275"/>
            <a:ext cx="11004219"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*CUng oán ngâm khúc</a:t>
            </a:r>
          </a:p>
        </p:txBody>
      </p:sp>
      <p:sp>
        <p:nvSpPr>
          <p:cNvPr id="14" name="TextBox 14"/>
          <p:cNvSpPr txBox="1"/>
          <p:nvPr/>
        </p:nvSpPr>
        <p:spPr>
          <a:xfrm>
            <a:off x="3440971" y="3616914"/>
            <a:ext cx="5287056" cy="721923"/>
          </a:xfrm>
          <a:prstGeom prst="rect">
            <a:avLst/>
          </a:prstGeom>
        </p:spPr>
        <p:txBody>
          <a:bodyPr lIns="0" tIns="0" rIns="0" bIns="0" rtlCol="0" anchor="t">
            <a:spAutoFit/>
          </a:bodyPr>
          <a:lstStyle/>
          <a:p>
            <a:pPr algn="ctr">
              <a:lnSpc>
                <a:spcPts val="5880"/>
              </a:lnSpc>
            </a:pPr>
            <a:r>
              <a:rPr lang="en-US" sz="4200">
                <a:solidFill>
                  <a:srgbClr val="000000"/>
                </a:solidFill>
                <a:latin typeface="Roboto Condensed Bold"/>
              </a:rPr>
              <a:t>GIÁ TRỊ TÁC PHẨM</a:t>
            </a:r>
          </a:p>
        </p:txBody>
      </p:sp>
      <p:sp>
        <p:nvSpPr>
          <p:cNvPr id="15" name="TextBox 15"/>
          <p:cNvSpPr txBox="1"/>
          <p:nvPr/>
        </p:nvSpPr>
        <p:spPr>
          <a:xfrm>
            <a:off x="2436446" y="5493710"/>
            <a:ext cx="6103516" cy="3764590"/>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Qua khúc ngâm, tác giả nói hộ nỗi niềm của bao người phụ nữ bất hạnh khi phải giam mình nơi cung cấm; gửi gắm quan niệm của mình về cuộc đời bạc bẽo, phù du. </a:t>
            </a:r>
          </a:p>
          <a:p>
            <a:pPr algn="just">
              <a:lnSpc>
                <a:spcPts val="5005"/>
              </a:lnSpc>
            </a:pPr>
            <a:endParaRPr lang="en-US" sz="3500">
              <a:solidFill>
                <a:srgbClr val="000000"/>
              </a:solidFill>
              <a:latin typeface="Roboto Condensed"/>
            </a:endParaRPr>
          </a:p>
        </p:txBody>
      </p:sp>
      <p:sp>
        <p:nvSpPr>
          <p:cNvPr id="16" name="TextBox 16"/>
          <p:cNvSpPr txBox="1"/>
          <p:nvPr/>
        </p:nvSpPr>
        <p:spPr>
          <a:xfrm>
            <a:off x="2952840" y="4567981"/>
            <a:ext cx="5287056" cy="721923"/>
          </a:xfrm>
          <a:prstGeom prst="rect">
            <a:avLst/>
          </a:prstGeom>
        </p:spPr>
        <p:txBody>
          <a:bodyPr lIns="0" tIns="0" rIns="0" bIns="0" rtlCol="0" anchor="t">
            <a:spAutoFit/>
          </a:bodyPr>
          <a:lstStyle/>
          <a:p>
            <a:pPr algn="ctr">
              <a:lnSpc>
                <a:spcPts val="5880"/>
              </a:lnSpc>
            </a:pPr>
            <a:r>
              <a:rPr lang="en-US" sz="4200">
                <a:solidFill>
                  <a:srgbClr val="000000"/>
                </a:solidFill>
                <a:latin typeface="Roboto Condensed Bold"/>
              </a:rPr>
              <a:t>Giá trị nội dung</a:t>
            </a:r>
          </a:p>
        </p:txBody>
      </p:sp>
      <p:sp>
        <p:nvSpPr>
          <p:cNvPr id="17" name="TextBox 17"/>
          <p:cNvSpPr txBox="1"/>
          <p:nvPr/>
        </p:nvSpPr>
        <p:spPr>
          <a:xfrm>
            <a:off x="10584728" y="4567981"/>
            <a:ext cx="5287056" cy="721923"/>
          </a:xfrm>
          <a:prstGeom prst="rect">
            <a:avLst/>
          </a:prstGeom>
        </p:spPr>
        <p:txBody>
          <a:bodyPr lIns="0" tIns="0" rIns="0" bIns="0" rtlCol="0" anchor="t">
            <a:spAutoFit/>
          </a:bodyPr>
          <a:lstStyle/>
          <a:p>
            <a:pPr algn="ctr">
              <a:lnSpc>
                <a:spcPts val="5880"/>
              </a:lnSpc>
            </a:pPr>
            <a:r>
              <a:rPr lang="en-US" sz="4200">
                <a:solidFill>
                  <a:srgbClr val="000000"/>
                </a:solidFill>
                <a:latin typeface="Roboto Condensed Bold"/>
              </a:rPr>
              <a:t>Giá trị nghệ thuật</a:t>
            </a:r>
          </a:p>
        </p:txBody>
      </p:sp>
      <p:sp>
        <p:nvSpPr>
          <p:cNvPr id="18" name="TextBox 18"/>
          <p:cNvSpPr txBox="1"/>
          <p:nvPr/>
        </p:nvSpPr>
        <p:spPr>
          <a:xfrm>
            <a:off x="9768268" y="5595904"/>
            <a:ext cx="6883342" cy="2507398"/>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Cả khúc ngâm dài 356 câu song thất lục bát, thể hiện một ngôn ngữ tài hoa đài các, nhiều chữ Hán và điển cố.</a:t>
            </a:r>
          </a:p>
          <a:p>
            <a:pPr algn="just">
              <a:lnSpc>
                <a:spcPts val="5005"/>
              </a:lnSpc>
            </a:pPr>
            <a:endParaRPr lang="en-US" sz="3500">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16651610" y="5289904"/>
            <a:ext cx="1962100" cy="3779598"/>
          </a:xfrm>
          <a:custGeom>
            <a:avLst/>
            <a:gdLst/>
            <a:ahLst/>
            <a:cxnLst/>
            <a:rect l="l" t="t" r="r" b="b"/>
            <a:pathLst>
              <a:path w="1962100" h="3779598">
                <a:moveTo>
                  <a:pt x="1962100" y="0"/>
                </a:moveTo>
                <a:lnTo>
                  <a:pt x="0" y="0"/>
                </a:lnTo>
                <a:lnTo>
                  <a:pt x="0" y="3779598"/>
                </a:lnTo>
                <a:lnTo>
                  <a:pt x="1962100" y="3779598"/>
                </a:lnTo>
                <a:lnTo>
                  <a:pt x="1962100" y="0"/>
                </a:lnTo>
                <a:close/>
              </a:path>
            </a:pathLst>
          </a:custGeom>
          <a:blipFill>
            <a:blip r:embed="rId3"/>
            <a:stretch>
              <a:fillRect/>
            </a:stretch>
          </a:blipFill>
        </p:spPr>
        <p:txBody>
          <a:bodyPr/>
          <a:lstStyle/>
          <a:p>
            <a:endParaRPr lang="en-GB"/>
          </a:p>
        </p:txBody>
      </p:sp>
      <p:sp>
        <p:nvSpPr>
          <p:cNvPr id="3" name="Freeform 3"/>
          <p:cNvSpPr/>
          <p:nvPr/>
        </p:nvSpPr>
        <p:spPr>
          <a:xfrm>
            <a:off x="-392800" y="5691154"/>
            <a:ext cx="2479254" cy="1853196"/>
          </a:xfrm>
          <a:custGeom>
            <a:avLst/>
            <a:gdLst/>
            <a:ahLst/>
            <a:cxnLst/>
            <a:rect l="l" t="t" r="r" b="b"/>
            <a:pathLst>
              <a:path w="2479254" h="1853196">
                <a:moveTo>
                  <a:pt x="0" y="0"/>
                </a:moveTo>
                <a:lnTo>
                  <a:pt x="2479254" y="0"/>
                </a:lnTo>
                <a:lnTo>
                  <a:pt x="2479254" y="1853196"/>
                </a:lnTo>
                <a:lnTo>
                  <a:pt x="0" y="1853196"/>
                </a:lnTo>
                <a:lnTo>
                  <a:pt x="0" y="0"/>
                </a:lnTo>
                <a:close/>
              </a:path>
            </a:pathLst>
          </a:custGeom>
          <a:blipFill>
            <a:blip r:embed="rId4"/>
            <a:stretch>
              <a:fillRect/>
            </a:stretch>
          </a:blipFill>
        </p:spPr>
        <p:txBody>
          <a:bodyPr/>
          <a:lstStyle/>
          <a:p>
            <a:endParaRPr lang="en-GB"/>
          </a:p>
        </p:txBody>
      </p:sp>
      <p:sp>
        <p:nvSpPr>
          <p:cNvPr id="4" name="Freeform 4"/>
          <p:cNvSpPr/>
          <p:nvPr/>
        </p:nvSpPr>
        <p:spPr>
          <a:xfrm flipH="1">
            <a:off x="13433208" y="8507560"/>
            <a:ext cx="4877152" cy="2426400"/>
          </a:xfrm>
          <a:custGeom>
            <a:avLst/>
            <a:gdLst/>
            <a:ahLst/>
            <a:cxnLst/>
            <a:rect l="l" t="t" r="r" b="b"/>
            <a:pathLst>
              <a:path w="4877152" h="2426400">
                <a:moveTo>
                  <a:pt x="4877152" y="0"/>
                </a:moveTo>
                <a:lnTo>
                  <a:pt x="0" y="0"/>
                </a:lnTo>
                <a:lnTo>
                  <a:pt x="0" y="2426400"/>
                </a:lnTo>
                <a:lnTo>
                  <a:pt x="4877152" y="2426400"/>
                </a:lnTo>
                <a:lnTo>
                  <a:pt x="4877152" y="0"/>
                </a:lnTo>
                <a:close/>
              </a:path>
            </a:pathLst>
          </a:custGeom>
          <a:blipFill>
            <a:blip r:embed="rId5"/>
            <a:stretch>
              <a:fillRect/>
            </a:stretch>
          </a:blipFill>
        </p:spPr>
        <p:txBody>
          <a:bodyPr/>
          <a:lstStyle/>
          <a:p>
            <a:endParaRPr lang="en-GB"/>
          </a:p>
        </p:txBody>
      </p:sp>
      <p:sp>
        <p:nvSpPr>
          <p:cNvPr id="5" name="Freeform 5"/>
          <p:cNvSpPr/>
          <p:nvPr/>
        </p:nvSpPr>
        <p:spPr>
          <a:xfrm>
            <a:off x="-438263" y="7105369"/>
            <a:ext cx="2479250" cy="2552794"/>
          </a:xfrm>
          <a:custGeom>
            <a:avLst/>
            <a:gdLst/>
            <a:ahLst/>
            <a:cxnLst/>
            <a:rect l="l" t="t" r="r" b="b"/>
            <a:pathLst>
              <a:path w="2479250" h="2552794">
                <a:moveTo>
                  <a:pt x="0" y="0"/>
                </a:moveTo>
                <a:lnTo>
                  <a:pt x="2479250" y="0"/>
                </a:lnTo>
                <a:lnTo>
                  <a:pt x="2479250" y="2552794"/>
                </a:lnTo>
                <a:lnTo>
                  <a:pt x="0" y="2552794"/>
                </a:lnTo>
                <a:lnTo>
                  <a:pt x="0" y="0"/>
                </a:lnTo>
                <a:close/>
              </a:path>
            </a:pathLst>
          </a:custGeom>
          <a:blipFill>
            <a:blip r:embed="rId6"/>
            <a:stretch>
              <a:fillRect t="-1" b="-1"/>
            </a:stretch>
          </a:blipFill>
        </p:spPr>
        <p:txBody>
          <a:bodyPr/>
          <a:lstStyle/>
          <a:p>
            <a:endParaRPr lang="en-GB"/>
          </a:p>
        </p:txBody>
      </p:sp>
      <p:sp>
        <p:nvSpPr>
          <p:cNvPr id="6" name="Freeform 6"/>
          <p:cNvSpPr/>
          <p:nvPr/>
        </p:nvSpPr>
        <p:spPr>
          <a:xfrm flipH="1">
            <a:off x="-20052" y="8433802"/>
            <a:ext cx="5190430" cy="1853200"/>
          </a:xfrm>
          <a:custGeom>
            <a:avLst/>
            <a:gdLst/>
            <a:ahLst/>
            <a:cxnLst/>
            <a:rect l="l" t="t" r="r" b="b"/>
            <a:pathLst>
              <a:path w="5190430" h="1853200">
                <a:moveTo>
                  <a:pt x="5190430" y="0"/>
                </a:moveTo>
                <a:lnTo>
                  <a:pt x="0" y="0"/>
                </a:lnTo>
                <a:lnTo>
                  <a:pt x="0" y="1853200"/>
                </a:lnTo>
                <a:lnTo>
                  <a:pt x="5190430" y="1853200"/>
                </a:lnTo>
                <a:lnTo>
                  <a:pt x="5190430" y="0"/>
                </a:lnTo>
                <a:close/>
              </a:path>
            </a:pathLst>
          </a:custGeom>
          <a:blipFill>
            <a:blip r:embed="rId7"/>
            <a:stretch>
              <a:fillRect/>
            </a:stretch>
          </a:blipFill>
        </p:spPr>
        <p:txBody>
          <a:bodyPr/>
          <a:lstStyle/>
          <a:p>
            <a:endParaRPr lang="en-GB"/>
          </a:p>
        </p:txBody>
      </p:sp>
      <p:sp>
        <p:nvSpPr>
          <p:cNvPr id="7" name="Freeform 7"/>
          <p:cNvSpPr/>
          <p:nvPr/>
        </p:nvSpPr>
        <p:spPr>
          <a:xfrm>
            <a:off x="15670560" y="76337"/>
            <a:ext cx="1962100" cy="952588"/>
          </a:xfrm>
          <a:custGeom>
            <a:avLst/>
            <a:gdLst/>
            <a:ahLst/>
            <a:cxnLst/>
            <a:rect l="l" t="t" r="r" b="b"/>
            <a:pathLst>
              <a:path w="1962100" h="952588">
                <a:moveTo>
                  <a:pt x="0" y="0"/>
                </a:moveTo>
                <a:lnTo>
                  <a:pt x="1962100" y="0"/>
                </a:lnTo>
                <a:lnTo>
                  <a:pt x="1962100" y="952588"/>
                </a:lnTo>
                <a:lnTo>
                  <a:pt x="0" y="952588"/>
                </a:lnTo>
                <a:lnTo>
                  <a:pt x="0" y="0"/>
                </a:lnTo>
                <a:close/>
              </a:path>
            </a:pathLst>
          </a:custGeom>
          <a:blipFill>
            <a:blip r:embed="rId8"/>
            <a:stretch>
              <a:fillRect t="-3" b="-3"/>
            </a:stretch>
          </a:blipFill>
        </p:spPr>
        <p:txBody>
          <a:bodyPr/>
          <a:lstStyle/>
          <a:p>
            <a:endParaRPr lang="en-GB"/>
          </a:p>
        </p:txBody>
      </p:sp>
      <p:sp>
        <p:nvSpPr>
          <p:cNvPr id="8" name="TextBox 8"/>
          <p:cNvSpPr txBox="1"/>
          <p:nvPr/>
        </p:nvSpPr>
        <p:spPr>
          <a:xfrm>
            <a:off x="336547" y="1267231"/>
            <a:ext cx="16315063"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a. Đặc điểm thơ song thất lục bát thể hiện trong trích đoạn</a:t>
            </a:r>
          </a:p>
        </p:txBody>
      </p:sp>
      <p:sp>
        <p:nvSpPr>
          <p:cNvPr id="9" name="TextBox 9"/>
          <p:cNvSpPr txBox="1"/>
          <p:nvPr/>
        </p:nvSpPr>
        <p:spPr>
          <a:xfrm>
            <a:off x="336547" y="447856"/>
            <a:ext cx="12522637" cy="863528"/>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3.2. Đọc hiểu văn bản</a:t>
            </a:r>
          </a:p>
        </p:txBody>
      </p:sp>
      <p:graphicFrame>
        <p:nvGraphicFramePr>
          <p:cNvPr id="10" name="Table 10"/>
          <p:cNvGraphicFramePr>
            <a:graphicFrameLocks noGrp="1"/>
          </p:cNvGraphicFramePr>
          <p:nvPr/>
        </p:nvGraphicFramePr>
        <p:xfrm>
          <a:off x="801362" y="2667498"/>
          <a:ext cx="16457938" cy="6876789"/>
        </p:xfrm>
        <a:graphic>
          <a:graphicData uri="http://schemas.openxmlformats.org/drawingml/2006/table">
            <a:tbl>
              <a:tblPr/>
              <a:tblGrid>
                <a:gridCol w="3953029">
                  <a:extLst>
                    <a:ext uri="{9D8B030D-6E8A-4147-A177-3AD203B41FA5}">
                      <a16:colId xmlns:a16="http://schemas.microsoft.com/office/drawing/2014/main" val="20000"/>
                    </a:ext>
                  </a:extLst>
                </a:gridCol>
                <a:gridCol w="12504909">
                  <a:extLst>
                    <a:ext uri="{9D8B030D-6E8A-4147-A177-3AD203B41FA5}">
                      <a16:colId xmlns:a16="http://schemas.microsoft.com/office/drawing/2014/main" val="20001"/>
                    </a:ext>
                  </a:extLst>
                </a:gridCol>
              </a:tblGrid>
              <a:tr h="915034">
                <a:tc>
                  <a:txBody>
                    <a:bodyPr/>
                    <a:lstStyle/>
                    <a:p>
                      <a:pPr algn="ctr">
                        <a:lnSpc>
                          <a:spcPts val="4900"/>
                        </a:lnSpc>
                        <a:defRPr/>
                      </a:pPr>
                      <a:r>
                        <a:rPr lang="en-US" sz="3500">
                          <a:solidFill>
                            <a:srgbClr val="000000"/>
                          </a:solidFill>
                          <a:latin typeface="Roboto Condensed Bold"/>
                        </a:rPr>
                        <a:t>Phương diện</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EBEBE2"/>
                    </a:solidFill>
                  </a:tcPr>
                </a:tc>
                <a:tc>
                  <a:txBody>
                    <a:bodyPr/>
                    <a:lstStyle/>
                    <a:p>
                      <a:pPr algn="ctr">
                        <a:lnSpc>
                          <a:spcPts val="4900"/>
                        </a:lnSpc>
                        <a:defRPr/>
                      </a:pPr>
                      <a:r>
                        <a:rPr lang="en-US" sz="3500">
                          <a:solidFill>
                            <a:srgbClr val="000000"/>
                          </a:solidFill>
                          <a:latin typeface="Roboto Condensed Bold"/>
                        </a:rPr>
                        <a:t>Biểu hiện trong văn bản</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EBEBE2"/>
                    </a:solidFill>
                  </a:tcPr>
                </a:tc>
                <a:extLst>
                  <a:ext uri="{0D108BD9-81ED-4DB2-BD59-A6C34878D82A}">
                    <a16:rowId xmlns:a16="http://schemas.microsoft.com/office/drawing/2014/main" val="10000"/>
                  </a:ext>
                </a:extLst>
              </a:tr>
              <a:tr h="2154142">
                <a:tc>
                  <a:txBody>
                    <a:bodyPr/>
                    <a:lstStyle/>
                    <a:p>
                      <a:pPr algn="just">
                        <a:lnSpc>
                          <a:spcPts val="4900"/>
                        </a:lnSpc>
                        <a:defRPr/>
                      </a:pPr>
                      <a:r>
                        <a:rPr lang="en-US" sz="3500">
                          <a:solidFill>
                            <a:srgbClr val="000000"/>
                          </a:solidFill>
                          <a:latin typeface="Roboto Condensed"/>
                        </a:rPr>
                        <a:t>Số câu / khổ</a:t>
                      </a:r>
                      <a:endParaRPr lang="en-US" sz="1100"/>
                    </a:p>
                    <a:p>
                      <a:pPr algn="just">
                        <a:lnSpc>
                          <a:spcPts val="4900"/>
                        </a:lnSpc>
                      </a:pPr>
                      <a:r>
                        <a:rPr lang="en-US" sz="3500">
                          <a:solidFill>
                            <a:srgbClr val="000000"/>
                          </a:solidFill>
                          <a:latin typeface="Roboto Condensed"/>
                        </a:rPr>
                        <a:t>số khổ / bài</a:t>
                      </a:r>
                    </a:p>
                    <a:p>
                      <a:pPr algn="just">
                        <a:lnSpc>
                          <a:spcPts val="4900"/>
                        </a:lnSpc>
                      </a:pPr>
                      <a:r>
                        <a:rPr lang="en-US" sz="3500">
                          <a:solidFill>
                            <a:srgbClr val="000000"/>
                          </a:solidFill>
                          <a:latin typeface="Roboto Condensed"/>
                        </a:rPr>
                        <a:t>số chữ / câu thơ</a:t>
                      </a:r>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EBEBE2"/>
                    </a:solidFill>
                  </a:tcPr>
                </a:tc>
                <a:tc>
                  <a:txBody>
                    <a:bodyPr/>
                    <a:lstStyle/>
                    <a:p>
                      <a:pPr algn="l">
                        <a:lnSpc>
                          <a:spcPts val="4900"/>
                        </a:lnSpc>
                        <a:defRPr/>
                      </a:pPr>
                      <a:r>
                        <a:rPr lang="en-US" sz="3500">
                          <a:solidFill>
                            <a:srgbClr val="000000"/>
                          </a:solidFill>
                          <a:latin typeface="Roboto Condensed"/>
                        </a:rPr>
                        <a:t>- Số khổ thơ: không chia khổ</a:t>
                      </a:r>
                      <a:endParaRPr lang="en-US" sz="1100"/>
                    </a:p>
                    <a:p>
                      <a:pPr algn="l">
                        <a:lnSpc>
                          <a:spcPts val="4900"/>
                        </a:lnSpc>
                      </a:pPr>
                      <a:r>
                        <a:rPr lang="en-US" sz="3500">
                          <a:solidFill>
                            <a:srgbClr val="000000"/>
                          </a:solidFill>
                          <a:latin typeface="Roboto Condensed"/>
                        </a:rPr>
                        <a:t>- Số chữ / câu: Lần lượt 4 câu một là: 2 câu 7 chữ, 1 câu 6 chữ, 1 câu 8 chữ không biến thể. </a:t>
                      </a:r>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534588">
                <a:tc>
                  <a:txBody>
                    <a:bodyPr/>
                    <a:lstStyle/>
                    <a:p>
                      <a:pPr algn="l">
                        <a:lnSpc>
                          <a:spcPts val="4900"/>
                        </a:lnSpc>
                        <a:defRPr/>
                      </a:pPr>
                      <a:r>
                        <a:rPr lang="en-US" sz="3500">
                          <a:solidFill>
                            <a:srgbClr val="000000"/>
                          </a:solidFill>
                          <a:latin typeface="Roboto Condensed"/>
                        </a:rPr>
                        <a:t>Vần</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EBEBE2"/>
                    </a:solidFill>
                  </a:tcPr>
                </a:tc>
                <a:tc>
                  <a:txBody>
                    <a:bodyPr/>
                    <a:lstStyle/>
                    <a:p>
                      <a:pPr algn="l">
                        <a:lnSpc>
                          <a:spcPts val="4900"/>
                        </a:lnSpc>
                        <a:defRPr/>
                      </a:pPr>
                      <a:r>
                        <a:rPr lang="en-US" sz="3500">
                          <a:solidFill>
                            <a:srgbClr val="000000"/>
                          </a:solidFill>
                          <a:latin typeface="Roboto Condensed"/>
                        </a:rPr>
                        <a:t>+ Vần lưng: </a:t>
                      </a:r>
                      <a:r>
                        <a:rPr lang="en-US" sz="3500">
                          <a:solidFill>
                            <a:srgbClr val="000000"/>
                          </a:solidFill>
                          <a:latin typeface="Roboto Condensed Italics"/>
                        </a:rPr>
                        <a:t>bóng – ngóng, xuân – dần, vũ – ngủ</a:t>
                      </a:r>
                      <a:endParaRPr lang="en-US" sz="1100"/>
                    </a:p>
                    <a:p>
                      <a:pPr algn="l">
                        <a:lnSpc>
                          <a:spcPts val="4900"/>
                        </a:lnSpc>
                      </a:pPr>
                      <a:r>
                        <a:rPr lang="en-US" sz="3500">
                          <a:solidFill>
                            <a:srgbClr val="000000"/>
                          </a:solidFill>
                          <a:latin typeface="Roboto Condensed"/>
                        </a:rPr>
                        <a:t>+ Vần chân: </a:t>
                      </a:r>
                      <a:r>
                        <a:rPr lang="en-US" sz="3500">
                          <a:solidFill>
                            <a:srgbClr val="000000"/>
                          </a:solidFill>
                          <a:latin typeface="Roboto Condensed Italics"/>
                        </a:rPr>
                        <a:t>phong – đồng, vơ – tờ</a:t>
                      </a:r>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15034">
                <a:tc>
                  <a:txBody>
                    <a:bodyPr/>
                    <a:lstStyle/>
                    <a:p>
                      <a:pPr algn="l">
                        <a:lnSpc>
                          <a:spcPts val="4900"/>
                        </a:lnSpc>
                        <a:defRPr/>
                      </a:pPr>
                      <a:r>
                        <a:rPr lang="en-US" sz="3500">
                          <a:solidFill>
                            <a:srgbClr val="000000"/>
                          </a:solidFill>
                          <a:latin typeface="Roboto Condensed"/>
                        </a:rPr>
                        <a:t>Thanh điệu</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EBEBE2"/>
                    </a:solidFill>
                  </a:tcPr>
                </a:tc>
                <a:tc>
                  <a:txBody>
                    <a:bodyPr/>
                    <a:lstStyle/>
                    <a:p>
                      <a:pPr algn="l">
                        <a:lnSpc>
                          <a:spcPts val="4900"/>
                        </a:lnSpc>
                        <a:defRPr/>
                      </a:pPr>
                      <a:r>
                        <a:rPr lang="en-US" sz="3500">
                          <a:solidFill>
                            <a:srgbClr val="000000"/>
                          </a:solidFill>
                          <a:latin typeface="Roboto Condensed"/>
                        </a:rPr>
                        <a:t>Theo quy định của thơ STLB</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357991">
                <a:tc>
                  <a:txBody>
                    <a:bodyPr/>
                    <a:lstStyle/>
                    <a:p>
                      <a:pPr algn="l">
                        <a:lnSpc>
                          <a:spcPts val="4900"/>
                        </a:lnSpc>
                        <a:defRPr/>
                      </a:pPr>
                      <a:r>
                        <a:rPr lang="en-US" sz="3500">
                          <a:solidFill>
                            <a:srgbClr val="000000"/>
                          </a:solidFill>
                          <a:latin typeface="Roboto Condensed"/>
                        </a:rPr>
                        <a:t>Nhịp</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EBEBE2"/>
                    </a:solidFill>
                  </a:tcPr>
                </a:tc>
                <a:tc>
                  <a:txBody>
                    <a:bodyPr/>
                    <a:lstStyle/>
                    <a:p>
                      <a:pPr algn="l">
                        <a:lnSpc>
                          <a:spcPts val="4900"/>
                        </a:lnSpc>
                        <a:defRPr/>
                      </a:pPr>
                      <a:r>
                        <a:rPr lang="en-US" sz="3500">
                          <a:solidFill>
                            <a:srgbClr val="000000"/>
                          </a:solidFill>
                          <a:latin typeface="Roboto Condensed"/>
                        </a:rPr>
                        <a:t>theo đặc trưng thơ STLB, tạo giọng điệu du dương, réo rắt, thiết tha</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16651610" y="5289904"/>
            <a:ext cx="1962100" cy="3779598"/>
          </a:xfrm>
          <a:custGeom>
            <a:avLst/>
            <a:gdLst/>
            <a:ahLst/>
            <a:cxnLst/>
            <a:rect l="l" t="t" r="r" b="b"/>
            <a:pathLst>
              <a:path w="1962100" h="3779598">
                <a:moveTo>
                  <a:pt x="1962100" y="0"/>
                </a:moveTo>
                <a:lnTo>
                  <a:pt x="0" y="0"/>
                </a:lnTo>
                <a:lnTo>
                  <a:pt x="0" y="3779598"/>
                </a:lnTo>
                <a:lnTo>
                  <a:pt x="1962100" y="3779598"/>
                </a:lnTo>
                <a:lnTo>
                  <a:pt x="1962100" y="0"/>
                </a:lnTo>
                <a:close/>
              </a:path>
            </a:pathLst>
          </a:custGeom>
          <a:blipFill>
            <a:blip r:embed="rId3"/>
            <a:stretch>
              <a:fillRect/>
            </a:stretch>
          </a:blipFill>
        </p:spPr>
        <p:txBody>
          <a:bodyPr/>
          <a:lstStyle/>
          <a:p>
            <a:endParaRPr lang="en-GB"/>
          </a:p>
        </p:txBody>
      </p:sp>
      <p:sp>
        <p:nvSpPr>
          <p:cNvPr id="3" name="Freeform 3"/>
          <p:cNvSpPr/>
          <p:nvPr/>
        </p:nvSpPr>
        <p:spPr>
          <a:xfrm>
            <a:off x="-392800" y="5691154"/>
            <a:ext cx="2479254" cy="1853196"/>
          </a:xfrm>
          <a:custGeom>
            <a:avLst/>
            <a:gdLst/>
            <a:ahLst/>
            <a:cxnLst/>
            <a:rect l="l" t="t" r="r" b="b"/>
            <a:pathLst>
              <a:path w="2479254" h="1853196">
                <a:moveTo>
                  <a:pt x="0" y="0"/>
                </a:moveTo>
                <a:lnTo>
                  <a:pt x="2479254" y="0"/>
                </a:lnTo>
                <a:lnTo>
                  <a:pt x="2479254" y="1853196"/>
                </a:lnTo>
                <a:lnTo>
                  <a:pt x="0" y="1853196"/>
                </a:lnTo>
                <a:lnTo>
                  <a:pt x="0" y="0"/>
                </a:lnTo>
                <a:close/>
              </a:path>
            </a:pathLst>
          </a:custGeom>
          <a:blipFill>
            <a:blip r:embed="rId4"/>
            <a:stretch>
              <a:fillRect/>
            </a:stretch>
          </a:blipFill>
        </p:spPr>
        <p:txBody>
          <a:bodyPr/>
          <a:lstStyle/>
          <a:p>
            <a:endParaRPr lang="en-GB"/>
          </a:p>
        </p:txBody>
      </p:sp>
      <p:sp>
        <p:nvSpPr>
          <p:cNvPr id="4" name="Freeform 4"/>
          <p:cNvSpPr/>
          <p:nvPr/>
        </p:nvSpPr>
        <p:spPr>
          <a:xfrm flipH="1">
            <a:off x="13433208" y="8507560"/>
            <a:ext cx="4877152" cy="2426400"/>
          </a:xfrm>
          <a:custGeom>
            <a:avLst/>
            <a:gdLst/>
            <a:ahLst/>
            <a:cxnLst/>
            <a:rect l="l" t="t" r="r" b="b"/>
            <a:pathLst>
              <a:path w="4877152" h="2426400">
                <a:moveTo>
                  <a:pt x="4877152" y="0"/>
                </a:moveTo>
                <a:lnTo>
                  <a:pt x="0" y="0"/>
                </a:lnTo>
                <a:lnTo>
                  <a:pt x="0" y="2426400"/>
                </a:lnTo>
                <a:lnTo>
                  <a:pt x="4877152" y="2426400"/>
                </a:lnTo>
                <a:lnTo>
                  <a:pt x="4877152" y="0"/>
                </a:lnTo>
                <a:close/>
              </a:path>
            </a:pathLst>
          </a:custGeom>
          <a:blipFill>
            <a:blip r:embed="rId5"/>
            <a:stretch>
              <a:fillRect/>
            </a:stretch>
          </a:blipFill>
        </p:spPr>
        <p:txBody>
          <a:bodyPr/>
          <a:lstStyle/>
          <a:p>
            <a:endParaRPr lang="en-GB"/>
          </a:p>
        </p:txBody>
      </p:sp>
      <p:sp>
        <p:nvSpPr>
          <p:cNvPr id="5" name="Freeform 5"/>
          <p:cNvSpPr/>
          <p:nvPr/>
        </p:nvSpPr>
        <p:spPr>
          <a:xfrm>
            <a:off x="-438263" y="7105369"/>
            <a:ext cx="2479250" cy="2552794"/>
          </a:xfrm>
          <a:custGeom>
            <a:avLst/>
            <a:gdLst/>
            <a:ahLst/>
            <a:cxnLst/>
            <a:rect l="l" t="t" r="r" b="b"/>
            <a:pathLst>
              <a:path w="2479250" h="2552794">
                <a:moveTo>
                  <a:pt x="0" y="0"/>
                </a:moveTo>
                <a:lnTo>
                  <a:pt x="2479250" y="0"/>
                </a:lnTo>
                <a:lnTo>
                  <a:pt x="2479250" y="2552794"/>
                </a:lnTo>
                <a:lnTo>
                  <a:pt x="0" y="2552794"/>
                </a:lnTo>
                <a:lnTo>
                  <a:pt x="0" y="0"/>
                </a:lnTo>
                <a:close/>
              </a:path>
            </a:pathLst>
          </a:custGeom>
          <a:blipFill>
            <a:blip r:embed="rId6"/>
            <a:stretch>
              <a:fillRect t="-1" b="-1"/>
            </a:stretch>
          </a:blipFill>
        </p:spPr>
        <p:txBody>
          <a:bodyPr/>
          <a:lstStyle/>
          <a:p>
            <a:endParaRPr lang="en-GB"/>
          </a:p>
        </p:txBody>
      </p:sp>
      <p:sp>
        <p:nvSpPr>
          <p:cNvPr id="6" name="Freeform 6"/>
          <p:cNvSpPr/>
          <p:nvPr/>
        </p:nvSpPr>
        <p:spPr>
          <a:xfrm flipH="1">
            <a:off x="-20052" y="8433802"/>
            <a:ext cx="5190430" cy="1853200"/>
          </a:xfrm>
          <a:custGeom>
            <a:avLst/>
            <a:gdLst/>
            <a:ahLst/>
            <a:cxnLst/>
            <a:rect l="l" t="t" r="r" b="b"/>
            <a:pathLst>
              <a:path w="5190430" h="1853200">
                <a:moveTo>
                  <a:pt x="5190430" y="0"/>
                </a:moveTo>
                <a:lnTo>
                  <a:pt x="0" y="0"/>
                </a:lnTo>
                <a:lnTo>
                  <a:pt x="0" y="1853200"/>
                </a:lnTo>
                <a:lnTo>
                  <a:pt x="5190430" y="1853200"/>
                </a:lnTo>
                <a:lnTo>
                  <a:pt x="5190430" y="0"/>
                </a:lnTo>
                <a:close/>
              </a:path>
            </a:pathLst>
          </a:custGeom>
          <a:blipFill>
            <a:blip r:embed="rId7"/>
            <a:stretch>
              <a:fillRect/>
            </a:stretch>
          </a:blipFill>
        </p:spPr>
        <p:txBody>
          <a:bodyPr/>
          <a:lstStyle/>
          <a:p>
            <a:endParaRPr lang="en-GB"/>
          </a:p>
        </p:txBody>
      </p:sp>
      <p:sp>
        <p:nvSpPr>
          <p:cNvPr id="7" name="Freeform 7"/>
          <p:cNvSpPr/>
          <p:nvPr/>
        </p:nvSpPr>
        <p:spPr>
          <a:xfrm>
            <a:off x="15670560" y="76337"/>
            <a:ext cx="1962100" cy="952588"/>
          </a:xfrm>
          <a:custGeom>
            <a:avLst/>
            <a:gdLst/>
            <a:ahLst/>
            <a:cxnLst/>
            <a:rect l="l" t="t" r="r" b="b"/>
            <a:pathLst>
              <a:path w="1962100" h="952588">
                <a:moveTo>
                  <a:pt x="0" y="0"/>
                </a:moveTo>
                <a:lnTo>
                  <a:pt x="1962100" y="0"/>
                </a:lnTo>
                <a:lnTo>
                  <a:pt x="1962100" y="952588"/>
                </a:lnTo>
                <a:lnTo>
                  <a:pt x="0" y="952588"/>
                </a:lnTo>
                <a:lnTo>
                  <a:pt x="0" y="0"/>
                </a:lnTo>
                <a:close/>
              </a:path>
            </a:pathLst>
          </a:custGeom>
          <a:blipFill>
            <a:blip r:embed="rId8"/>
            <a:stretch>
              <a:fillRect t="-3" b="-3"/>
            </a:stretch>
          </a:blipFill>
        </p:spPr>
        <p:txBody>
          <a:bodyPr/>
          <a:lstStyle/>
          <a:p>
            <a:endParaRPr lang="en-GB"/>
          </a:p>
        </p:txBody>
      </p:sp>
      <p:sp>
        <p:nvSpPr>
          <p:cNvPr id="8" name="TextBox 8"/>
          <p:cNvSpPr txBox="1"/>
          <p:nvPr/>
        </p:nvSpPr>
        <p:spPr>
          <a:xfrm>
            <a:off x="336547" y="1267231"/>
            <a:ext cx="16315063"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a. Đặc điểm thơ song thất lục bát thể hiện trong trích đoạn</a:t>
            </a:r>
          </a:p>
        </p:txBody>
      </p:sp>
      <p:sp>
        <p:nvSpPr>
          <p:cNvPr id="9" name="TextBox 9"/>
          <p:cNvSpPr txBox="1"/>
          <p:nvPr/>
        </p:nvSpPr>
        <p:spPr>
          <a:xfrm>
            <a:off x="336547" y="447856"/>
            <a:ext cx="12522637" cy="863528"/>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3.2. Đọc hiểu văn bản</a:t>
            </a:r>
          </a:p>
        </p:txBody>
      </p:sp>
      <p:graphicFrame>
        <p:nvGraphicFramePr>
          <p:cNvPr id="10" name="Table 10"/>
          <p:cNvGraphicFramePr>
            <a:graphicFrameLocks noGrp="1"/>
          </p:cNvGraphicFramePr>
          <p:nvPr/>
        </p:nvGraphicFramePr>
        <p:xfrm>
          <a:off x="801362" y="2667498"/>
          <a:ext cx="15850248" cy="6692906"/>
        </p:xfrm>
        <a:graphic>
          <a:graphicData uri="http://schemas.openxmlformats.org/drawingml/2006/table">
            <a:tbl>
              <a:tblPr/>
              <a:tblGrid>
                <a:gridCol w="3807068">
                  <a:extLst>
                    <a:ext uri="{9D8B030D-6E8A-4147-A177-3AD203B41FA5}">
                      <a16:colId xmlns:a16="http://schemas.microsoft.com/office/drawing/2014/main" val="20000"/>
                    </a:ext>
                  </a:extLst>
                </a:gridCol>
                <a:gridCol w="12043180">
                  <a:extLst>
                    <a:ext uri="{9D8B030D-6E8A-4147-A177-3AD203B41FA5}">
                      <a16:colId xmlns:a16="http://schemas.microsoft.com/office/drawing/2014/main" val="20001"/>
                    </a:ext>
                  </a:extLst>
                </a:gridCol>
              </a:tblGrid>
              <a:tr h="1078912">
                <a:tc>
                  <a:txBody>
                    <a:bodyPr/>
                    <a:lstStyle/>
                    <a:p>
                      <a:pPr algn="ctr">
                        <a:lnSpc>
                          <a:spcPts val="4900"/>
                        </a:lnSpc>
                        <a:defRPr/>
                      </a:pPr>
                      <a:r>
                        <a:rPr lang="en-US" sz="3500">
                          <a:solidFill>
                            <a:srgbClr val="000000"/>
                          </a:solidFill>
                          <a:latin typeface="Roboto Condensed Bold"/>
                        </a:rPr>
                        <a:t>Phương diện</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EBEBE2"/>
                    </a:solidFill>
                  </a:tcPr>
                </a:tc>
                <a:tc>
                  <a:txBody>
                    <a:bodyPr/>
                    <a:lstStyle/>
                    <a:p>
                      <a:pPr algn="ctr">
                        <a:lnSpc>
                          <a:spcPts val="4900"/>
                        </a:lnSpc>
                        <a:defRPr/>
                      </a:pPr>
                      <a:r>
                        <a:rPr lang="en-US" sz="3500">
                          <a:solidFill>
                            <a:srgbClr val="000000"/>
                          </a:solidFill>
                          <a:latin typeface="Roboto Condensed Bold"/>
                        </a:rPr>
                        <a:t>Biểu hiện trong văn bản</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EBEBE2"/>
                    </a:solidFill>
                  </a:tcPr>
                </a:tc>
                <a:extLst>
                  <a:ext uri="{0D108BD9-81ED-4DB2-BD59-A6C34878D82A}">
                    <a16:rowId xmlns:a16="http://schemas.microsoft.com/office/drawing/2014/main" val="10000"/>
                  </a:ext>
                </a:extLst>
              </a:tr>
              <a:tr h="1676217">
                <a:tc>
                  <a:txBody>
                    <a:bodyPr/>
                    <a:lstStyle/>
                    <a:p>
                      <a:pPr algn="l">
                        <a:lnSpc>
                          <a:spcPts val="4900"/>
                        </a:lnSpc>
                        <a:defRPr/>
                      </a:pPr>
                      <a:r>
                        <a:rPr lang="en-US" sz="3500">
                          <a:solidFill>
                            <a:srgbClr val="000000"/>
                          </a:solidFill>
                          <a:latin typeface="Roboto Condensed"/>
                        </a:rPr>
                        <a:t>Các biện pháp tu từ</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EBEBE2"/>
                    </a:solidFill>
                  </a:tcPr>
                </a:tc>
                <a:tc>
                  <a:txBody>
                    <a:bodyPr/>
                    <a:lstStyle/>
                    <a:p>
                      <a:pPr algn="l">
                        <a:lnSpc>
                          <a:spcPts val="4900"/>
                        </a:lnSpc>
                        <a:defRPr/>
                      </a:pPr>
                      <a:r>
                        <a:rPr lang="en-US" sz="3500">
                          <a:solidFill>
                            <a:srgbClr val="000000"/>
                          </a:solidFill>
                          <a:latin typeface="Roboto Condensed"/>
                        </a:rPr>
                        <a:t>kết hợp đa dạng: ẩn dụ, nhân hóa, điệp ngữ</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257664">
                <a:tc>
                  <a:txBody>
                    <a:bodyPr/>
                    <a:lstStyle/>
                    <a:p>
                      <a:pPr algn="l">
                        <a:lnSpc>
                          <a:spcPts val="4900"/>
                        </a:lnSpc>
                        <a:defRPr/>
                      </a:pPr>
                      <a:r>
                        <a:rPr lang="en-US" sz="3500">
                          <a:solidFill>
                            <a:srgbClr val="000000"/>
                          </a:solidFill>
                          <a:latin typeface="Roboto Condensed"/>
                        </a:rPr>
                        <a:t>Nhân vật trữ tình</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EBEBE2"/>
                    </a:solidFill>
                  </a:tcPr>
                </a:tc>
                <a:tc>
                  <a:txBody>
                    <a:bodyPr/>
                    <a:lstStyle/>
                    <a:p>
                      <a:pPr algn="l">
                        <a:lnSpc>
                          <a:spcPts val="4900"/>
                        </a:lnSpc>
                        <a:defRPr/>
                      </a:pPr>
                      <a:r>
                        <a:rPr lang="en-US" sz="3500">
                          <a:solidFill>
                            <a:srgbClr val="000000"/>
                          </a:solidFill>
                          <a:latin typeface="Roboto Condensed"/>
                        </a:rPr>
                        <a:t>người cung nữ</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078912">
                <a:tc>
                  <a:txBody>
                    <a:bodyPr/>
                    <a:lstStyle/>
                    <a:p>
                      <a:pPr algn="l">
                        <a:lnSpc>
                          <a:spcPts val="4900"/>
                        </a:lnSpc>
                        <a:defRPr/>
                      </a:pPr>
                      <a:r>
                        <a:rPr lang="en-US" sz="3500">
                          <a:solidFill>
                            <a:srgbClr val="000000"/>
                          </a:solidFill>
                          <a:latin typeface="Roboto Condensed"/>
                        </a:rPr>
                        <a:t>Đối tượng trữ tình</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EBEBE2"/>
                    </a:solidFill>
                  </a:tcPr>
                </a:tc>
                <a:tc>
                  <a:txBody>
                    <a:bodyPr/>
                    <a:lstStyle/>
                    <a:p>
                      <a:pPr algn="l">
                        <a:lnSpc>
                          <a:spcPts val="4900"/>
                        </a:lnSpc>
                        <a:defRPr/>
                      </a:pPr>
                      <a:r>
                        <a:rPr lang="en-US" sz="3500">
                          <a:solidFill>
                            <a:srgbClr val="000000"/>
                          </a:solidFill>
                          <a:latin typeface="Roboto Condensed"/>
                        </a:rPr>
                        <a:t>cuộc sống nơi thâm cung của người cung nữ</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601201">
                <a:tc>
                  <a:txBody>
                    <a:bodyPr/>
                    <a:lstStyle/>
                    <a:p>
                      <a:pPr algn="l">
                        <a:lnSpc>
                          <a:spcPts val="4900"/>
                        </a:lnSpc>
                        <a:defRPr/>
                      </a:pPr>
                      <a:r>
                        <a:rPr lang="en-US" sz="3500">
                          <a:solidFill>
                            <a:srgbClr val="000000"/>
                          </a:solidFill>
                          <a:latin typeface="Roboto Condensed"/>
                        </a:rPr>
                        <a:t>Cảm hứng chủ đạo</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EBEBE2"/>
                    </a:solidFill>
                  </a:tcPr>
                </a:tc>
                <a:tc>
                  <a:txBody>
                    <a:bodyPr/>
                    <a:lstStyle/>
                    <a:p>
                      <a:pPr algn="l">
                        <a:lnSpc>
                          <a:spcPts val="4900"/>
                        </a:lnSpc>
                        <a:defRPr/>
                      </a:pPr>
                      <a:r>
                        <a:rPr lang="en-US" sz="3500">
                          <a:solidFill>
                            <a:srgbClr val="000000"/>
                          </a:solidFill>
                          <a:latin typeface="Roboto Condensed"/>
                        </a:rPr>
                        <a:t>buồn đau, sầu muộn, ai oán cho thân phận và cuộc sống hiện tại</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166200" y="8718204"/>
            <a:ext cx="2951600" cy="1930350"/>
          </a:xfrm>
          <a:custGeom>
            <a:avLst/>
            <a:gdLst/>
            <a:ahLst/>
            <a:cxnLst/>
            <a:rect l="l" t="t" r="r" b="b"/>
            <a:pathLst>
              <a:path w="2951600" h="1930350">
                <a:moveTo>
                  <a:pt x="0" y="0"/>
                </a:moveTo>
                <a:lnTo>
                  <a:pt x="2951600" y="0"/>
                </a:lnTo>
                <a:lnTo>
                  <a:pt x="2951600" y="1930350"/>
                </a:lnTo>
                <a:lnTo>
                  <a:pt x="0" y="1930350"/>
                </a:lnTo>
                <a:lnTo>
                  <a:pt x="0" y="0"/>
                </a:lnTo>
                <a:close/>
              </a:path>
            </a:pathLst>
          </a:custGeom>
          <a:blipFill>
            <a:blip r:embed="rId3"/>
            <a:stretch>
              <a:fillRect/>
            </a:stretch>
          </a:blipFill>
        </p:spPr>
        <p:txBody>
          <a:bodyPr/>
          <a:lstStyle/>
          <a:p>
            <a:endParaRPr lang="en-GB"/>
          </a:p>
        </p:txBody>
      </p:sp>
      <p:sp>
        <p:nvSpPr>
          <p:cNvPr id="3" name="Freeform 3"/>
          <p:cNvSpPr/>
          <p:nvPr/>
        </p:nvSpPr>
        <p:spPr>
          <a:xfrm>
            <a:off x="14733512" y="8206392"/>
            <a:ext cx="3554488" cy="2269116"/>
          </a:xfrm>
          <a:custGeom>
            <a:avLst/>
            <a:gdLst/>
            <a:ahLst/>
            <a:cxnLst/>
            <a:rect l="l" t="t" r="r" b="b"/>
            <a:pathLst>
              <a:path w="3554488" h="2269116">
                <a:moveTo>
                  <a:pt x="0" y="0"/>
                </a:moveTo>
                <a:lnTo>
                  <a:pt x="3554488" y="0"/>
                </a:lnTo>
                <a:lnTo>
                  <a:pt x="3554488" y="2269116"/>
                </a:lnTo>
                <a:lnTo>
                  <a:pt x="0" y="2269116"/>
                </a:lnTo>
                <a:lnTo>
                  <a:pt x="0" y="0"/>
                </a:lnTo>
                <a:close/>
              </a:path>
            </a:pathLst>
          </a:custGeom>
          <a:blipFill>
            <a:blip r:embed="rId4"/>
            <a:stretch>
              <a:fillRect/>
            </a:stretch>
          </a:blipFill>
        </p:spPr>
        <p:txBody>
          <a:bodyPr/>
          <a:lstStyle/>
          <a:p>
            <a:endParaRPr lang="en-GB"/>
          </a:p>
        </p:txBody>
      </p:sp>
      <p:sp>
        <p:nvSpPr>
          <p:cNvPr id="4" name="Freeform 4"/>
          <p:cNvSpPr/>
          <p:nvPr/>
        </p:nvSpPr>
        <p:spPr>
          <a:xfrm>
            <a:off x="206200" y="209400"/>
            <a:ext cx="2030550" cy="985900"/>
          </a:xfrm>
          <a:custGeom>
            <a:avLst/>
            <a:gdLst/>
            <a:ahLst/>
            <a:cxnLst/>
            <a:rect l="l" t="t" r="r" b="b"/>
            <a:pathLst>
              <a:path w="2030550" h="985900">
                <a:moveTo>
                  <a:pt x="0" y="0"/>
                </a:moveTo>
                <a:lnTo>
                  <a:pt x="2030550" y="0"/>
                </a:lnTo>
                <a:lnTo>
                  <a:pt x="2030550" y="985900"/>
                </a:lnTo>
                <a:lnTo>
                  <a:pt x="0" y="985900"/>
                </a:lnTo>
                <a:lnTo>
                  <a:pt x="0" y="0"/>
                </a:lnTo>
                <a:close/>
              </a:path>
            </a:pathLst>
          </a:custGeom>
          <a:blipFill>
            <a:blip r:embed="rId5"/>
            <a:stretch>
              <a:fillRect/>
            </a:stretch>
          </a:blipFill>
        </p:spPr>
        <p:txBody>
          <a:bodyPr/>
          <a:lstStyle/>
          <a:p>
            <a:endParaRPr lang="en-GB"/>
          </a:p>
        </p:txBody>
      </p:sp>
      <p:grpSp>
        <p:nvGrpSpPr>
          <p:cNvPr id="5" name="Group 5"/>
          <p:cNvGrpSpPr/>
          <p:nvPr/>
        </p:nvGrpSpPr>
        <p:grpSpPr>
          <a:xfrm>
            <a:off x="2834302" y="155932"/>
            <a:ext cx="12619396" cy="1343068"/>
            <a:chOff x="0" y="0"/>
            <a:chExt cx="16825862" cy="1790757"/>
          </a:xfrm>
        </p:grpSpPr>
        <p:sp>
          <p:nvSpPr>
            <p:cNvPr id="6" name="TextBox 6"/>
            <p:cNvSpPr txBox="1"/>
            <p:nvPr/>
          </p:nvSpPr>
          <p:spPr>
            <a:xfrm>
              <a:off x="0" y="-285750"/>
              <a:ext cx="13543857" cy="1246125"/>
            </a:xfrm>
            <a:prstGeom prst="rect">
              <a:avLst/>
            </a:prstGeom>
          </p:spPr>
          <p:txBody>
            <a:bodyPr lIns="0" tIns="0" rIns="0" bIns="0" rtlCol="0" anchor="t">
              <a:spAutoFit/>
            </a:bodyPr>
            <a:lstStyle/>
            <a:p>
              <a:pPr algn="ctr">
                <a:lnSpc>
                  <a:spcPts val="7887"/>
                </a:lnSpc>
              </a:pPr>
              <a:r>
                <a:rPr lang="en-US" sz="4780">
                  <a:solidFill>
                    <a:srgbClr val="031207"/>
                  </a:solidFill>
                  <a:latin typeface="#9Slide05 HLT AphroditeSlimStyl"/>
                </a:rPr>
                <a:t>Nỗi sầu oán của người cung nữ </a:t>
              </a:r>
            </a:p>
          </p:txBody>
        </p:sp>
        <p:sp>
          <p:nvSpPr>
            <p:cNvPr id="7" name="TextBox 7"/>
            <p:cNvSpPr txBox="1"/>
            <p:nvPr/>
          </p:nvSpPr>
          <p:spPr>
            <a:xfrm>
              <a:off x="9880812" y="498460"/>
              <a:ext cx="6945049" cy="1292298"/>
            </a:xfrm>
            <a:prstGeom prst="rect">
              <a:avLst/>
            </a:prstGeom>
          </p:spPr>
          <p:txBody>
            <a:bodyPr lIns="0" tIns="0" rIns="0" bIns="0" rtlCol="0" anchor="t">
              <a:spAutoFit/>
            </a:bodyPr>
            <a:lstStyle/>
            <a:p>
              <a:pPr algn="ctr">
                <a:lnSpc>
                  <a:spcPts val="8345"/>
                </a:lnSpc>
              </a:pPr>
              <a:r>
                <a:rPr lang="en-US" sz="5057">
                  <a:solidFill>
                    <a:srgbClr val="031207"/>
                  </a:solidFill>
                  <a:latin typeface="#9Slide06 ThuPhap Thien An"/>
                </a:rPr>
                <a:t>- một thi phẩm đẹp.</a:t>
              </a:r>
            </a:p>
          </p:txBody>
        </p:sp>
      </p:grpSp>
      <p:grpSp>
        <p:nvGrpSpPr>
          <p:cNvPr id="8" name="Group 8"/>
          <p:cNvGrpSpPr/>
          <p:nvPr/>
        </p:nvGrpSpPr>
        <p:grpSpPr>
          <a:xfrm>
            <a:off x="685744" y="1257300"/>
            <a:ext cx="17068966" cy="1581653"/>
            <a:chOff x="0" y="-82666"/>
            <a:chExt cx="3254038" cy="301528"/>
          </a:xfrm>
        </p:grpSpPr>
        <p:sp>
          <p:nvSpPr>
            <p:cNvPr id="9" name="Freeform 9"/>
            <p:cNvSpPr/>
            <p:nvPr/>
          </p:nvSpPr>
          <p:spPr>
            <a:xfrm>
              <a:off x="0" y="0"/>
              <a:ext cx="3224974" cy="158653"/>
            </a:xfrm>
            <a:custGeom>
              <a:avLst/>
              <a:gdLst/>
              <a:ahLst/>
              <a:cxnLst/>
              <a:rect l="l" t="t" r="r" b="b"/>
              <a:pathLst>
                <a:path w="3224974" h="158653">
                  <a:moveTo>
                    <a:pt x="16933" y="0"/>
                  </a:moveTo>
                  <a:lnTo>
                    <a:pt x="3208041" y="0"/>
                  </a:lnTo>
                  <a:cubicBezTo>
                    <a:pt x="3217393" y="0"/>
                    <a:pt x="3224974" y="7581"/>
                    <a:pt x="3224974" y="16933"/>
                  </a:cubicBezTo>
                  <a:lnTo>
                    <a:pt x="3224974" y="141719"/>
                  </a:lnTo>
                  <a:cubicBezTo>
                    <a:pt x="3224974" y="146210"/>
                    <a:pt x="3223190" y="150517"/>
                    <a:pt x="3220014" y="153693"/>
                  </a:cubicBezTo>
                  <a:cubicBezTo>
                    <a:pt x="3216839" y="156869"/>
                    <a:pt x="3212532" y="158653"/>
                    <a:pt x="3208041" y="158653"/>
                  </a:cubicBezTo>
                  <a:lnTo>
                    <a:pt x="16933" y="158653"/>
                  </a:lnTo>
                  <a:cubicBezTo>
                    <a:pt x="12442" y="158653"/>
                    <a:pt x="8135" y="156869"/>
                    <a:pt x="4960" y="153693"/>
                  </a:cubicBezTo>
                  <a:cubicBezTo>
                    <a:pt x="1784" y="150517"/>
                    <a:pt x="0" y="146210"/>
                    <a:pt x="0" y="141719"/>
                  </a:cubicBezTo>
                  <a:lnTo>
                    <a:pt x="0" y="16933"/>
                  </a:lnTo>
                  <a:cubicBezTo>
                    <a:pt x="0" y="12442"/>
                    <a:pt x="1784" y="8135"/>
                    <a:pt x="4960" y="4960"/>
                  </a:cubicBezTo>
                  <a:cubicBezTo>
                    <a:pt x="8135" y="1784"/>
                    <a:pt x="12442" y="0"/>
                    <a:pt x="16933" y="0"/>
                  </a:cubicBezTo>
                  <a:close/>
                </a:path>
              </a:pathLst>
            </a:custGeom>
            <a:solidFill>
              <a:srgbClr val="FFFFFF"/>
            </a:solidFill>
          </p:spPr>
          <p:txBody>
            <a:bodyPr/>
            <a:lstStyle/>
            <a:p>
              <a:endParaRPr lang="en-GB"/>
            </a:p>
          </p:txBody>
        </p:sp>
        <p:sp>
          <p:nvSpPr>
            <p:cNvPr id="10" name="TextBox 10"/>
            <p:cNvSpPr txBox="1"/>
            <p:nvPr/>
          </p:nvSpPr>
          <p:spPr>
            <a:xfrm>
              <a:off x="29064" y="-82666"/>
              <a:ext cx="3224974" cy="301528"/>
            </a:xfrm>
            <a:prstGeom prst="rect">
              <a:avLst/>
            </a:prstGeom>
          </p:spPr>
          <p:txBody>
            <a:bodyPr lIns="50800" tIns="50800" rIns="50800" bIns="50800" rtlCol="0" anchor="ctr"/>
            <a:lstStyle/>
            <a:p>
              <a:pPr algn="ctr">
                <a:lnSpc>
                  <a:spcPts val="4900"/>
                </a:lnSpc>
              </a:pPr>
              <a:r>
                <a:rPr lang="en-US" sz="3500">
                  <a:solidFill>
                    <a:srgbClr val="011053"/>
                  </a:solidFill>
                  <a:latin typeface="#9Slide05 Fourth Medium"/>
                </a:rPr>
                <a:t>Học sinh đọc trích đoạn từ đầu đến câu “Gối loan tuyết đóng, chăn cù giá đông” </a:t>
              </a:r>
            </a:p>
          </p:txBody>
        </p:sp>
      </p:grpSp>
      <p:grpSp>
        <p:nvGrpSpPr>
          <p:cNvPr id="11" name="Group 11"/>
          <p:cNvGrpSpPr/>
          <p:nvPr/>
        </p:nvGrpSpPr>
        <p:grpSpPr>
          <a:xfrm>
            <a:off x="-166200" y="209400"/>
            <a:ext cx="2579200" cy="257920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6E0B9"/>
            </a:solidFill>
          </p:spPr>
          <p:txBody>
            <a:bodyPr/>
            <a:lstStyle/>
            <a:p>
              <a:endParaRPr lang="en-GB"/>
            </a:p>
          </p:txBody>
        </p:sp>
        <p:sp>
          <p:nvSpPr>
            <p:cNvPr id="13" name="TextBox 13"/>
            <p:cNvSpPr txBox="1"/>
            <p:nvPr/>
          </p:nvSpPr>
          <p:spPr>
            <a:xfrm>
              <a:off x="127000" y="79375"/>
              <a:ext cx="558800" cy="60642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35313" y="1140570"/>
            <a:ext cx="1976173"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NHÓM 2</a:t>
            </a:r>
          </a:p>
        </p:txBody>
      </p:sp>
      <p:graphicFrame>
        <p:nvGraphicFramePr>
          <p:cNvPr id="15" name="Table 15"/>
          <p:cNvGraphicFramePr>
            <a:graphicFrameLocks noGrp="1"/>
          </p:cNvGraphicFramePr>
          <p:nvPr/>
        </p:nvGraphicFramePr>
        <p:xfrm>
          <a:off x="419262" y="2713628"/>
          <a:ext cx="17449475" cy="7385435"/>
        </p:xfrm>
        <a:graphic>
          <a:graphicData uri="http://schemas.openxmlformats.org/drawingml/2006/table">
            <a:tbl>
              <a:tblPr/>
              <a:tblGrid>
                <a:gridCol w="15496711">
                  <a:extLst>
                    <a:ext uri="{9D8B030D-6E8A-4147-A177-3AD203B41FA5}">
                      <a16:colId xmlns:a16="http://schemas.microsoft.com/office/drawing/2014/main" val="20000"/>
                    </a:ext>
                  </a:extLst>
                </a:gridCol>
                <a:gridCol w="1952764">
                  <a:extLst>
                    <a:ext uri="{9D8B030D-6E8A-4147-A177-3AD203B41FA5}">
                      <a16:colId xmlns:a16="http://schemas.microsoft.com/office/drawing/2014/main" val="20001"/>
                    </a:ext>
                  </a:extLst>
                </a:gridCol>
              </a:tblGrid>
              <a:tr h="895928">
                <a:tc>
                  <a:txBody>
                    <a:bodyPr/>
                    <a:lstStyle/>
                    <a:p>
                      <a:pPr algn="ctr">
                        <a:lnSpc>
                          <a:spcPts val="3600"/>
                        </a:lnSpc>
                        <a:defRPr/>
                      </a:pPr>
                      <a:r>
                        <a:rPr lang="en-US" sz="3000">
                          <a:solidFill>
                            <a:srgbClr val="000000"/>
                          </a:solidFill>
                          <a:latin typeface="Roboto Condensed Bold"/>
                        </a:rPr>
                        <a:t>Các gợi ý khai thác khi đọc mở rộng</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EBEBE2"/>
                    </a:solidFill>
                  </a:tcPr>
                </a:tc>
                <a:tc>
                  <a:txBody>
                    <a:bodyPr/>
                    <a:lstStyle/>
                    <a:p>
                      <a:pPr algn="ctr">
                        <a:lnSpc>
                          <a:spcPts val="3600"/>
                        </a:lnSpc>
                        <a:defRPr/>
                      </a:pPr>
                      <a:r>
                        <a:rPr lang="en-US" sz="3000">
                          <a:solidFill>
                            <a:srgbClr val="000000"/>
                          </a:solidFill>
                          <a:latin typeface="Roboto Condensed Bold"/>
                        </a:rPr>
                        <a:t>Trả lời</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EBEBE2"/>
                    </a:solidFill>
                  </a:tcPr>
                </a:tc>
                <a:extLst>
                  <a:ext uri="{0D108BD9-81ED-4DB2-BD59-A6C34878D82A}">
                    <a16:rowId xmlns:a16="http://schemas.microsoft.com/office/drawing/2014/main" val="10000"/>
                  </a:ext>
                </a:extLst>
              </a:tr>
              <a:tr h="819679">
                <a:tc>
                  <a:txBody>
                    <a:bodyPr/>
                    <a:lstStyle/>
                    <a:p>
                      <a:pPr algn="just">
                        <a:lnSpc>
                          <a:spcPts val="3600"/>
                        </a:lnSpc>
                        <a:defRPr/>
                      </a:pPr>
                      <a:r>
                        <a:rPr lang="en-US" sz="3000">
                          <a:solidFill>
                            <a:srgbClr val="000000"/>
                          </a:solidFill>
                          <a:latin typeface="Roboto Condensed"/>
                        </a:rPr>
                        <a:t>Nội dung chính của ngữ liệu trên là gì? </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EFFFE"/>
                    </a:solidFill>
                  </a:tcPr>
                </a:tc>
                <a:tc>
                  <a:txBody>
                    <a:bodyPr/>
                    <a:lstStyle/>
                    <a:p>
                      <a:pPr algn="ctr">
                        <a:lnSpc>
                          <a:spcPts val="3600"/>
                        </a:lnSpc>
                        <a:defRPr/>
                      </a:pP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734669">
                <a:tc>
                  <a:txBody>
                    <a:bodyPr/>
                    <a:lstStyle/>
                    <a:p>
                      <a:pPr algn="just">
                        <a:lnSpc>
                          <a:spcPts val="3600"/>
                        </a:lnSpc>
                        <a:defRPr/>
                      </a:pPr>
                      <a:r>
                        <a:rPr lang="en-US" sz="3000">
                          <a:solidFill>
                            <a:srgbClr val="000000"/>
                          </a:solidFill>
                          <a:latin typeface="Roboto Condensed"/>
                        </a:rPr>
                        <a:t>Ngữ liệu trên tái hiện khung cảnh nào? Những hình ảnh, sự vật trong khung cảnh ấy có gì đáng chú ý? </a:t>
                      </a:r>
                      <a:endParaRPr lang="en-US" sz="1100"/>
                    </a:p>
                    <a:p>
                      <a:pPr algn="just">
                        <a:lnSpc>
                          <a:spcPts val="3600"/>
                        </a:lnSpc>
                      </a:pPr>
                      <a:r>
                        <a:rPr lang="en-US" sz="3000">
                          <a:solidFill>
                            <a:srgbClr val="000000"/>
                          </a:solidFill>
                          <a:latin typeface="Roboto Condensed"/>
                        </a:rPr>
                        <a:t>Thủ pháp ước lệ tượng trưng cùng với những đặc sắc nghệ thuật khác có tác dụng gì trong việc khắc họa tâm trạng nhân vật?</a:t>
                      </a:r>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EFFFE"/>
                    </a:solidFill>
                  </a:tcPr>
                </a:tc>
                <a:tc>
                  <a:txBody>
                    <a:bodyPr/>
                    <a:lstStyle/>
                    <a:p>
                      <a:pPr algn="ctr">
                        <a:lnSpc>
                          <a:spcPts val="3600"/>
                        </a:lnSpc>
                        <a:defRPr/>
                      </a:pP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734669">
                <a:tc>
                  <a:txBody>
                    <a:bodyPr/>
                    <a:lstStyle/>
                    <a:p>
                      <a:pPr algn="just">
                        <a:lnSpc>
                          <a:spcPts val="3600"/>
                        </a:lnSpc>
                        <a:defRPr/>
                      </a:pPr>
                      <a:r>
                        <a:rPr lang="en-US" sz="3000">
                          <a:solidFill>
                            <a:srgbClr val="000000"/>
                          </a:solidFill>
                          <a:latin typeface="Roboto Condensed"/>
                        </a:rPr>
                        <a:t>Cảm nhận về các câu thơ:</a:t>
                      </a:r>
                      <a:endParaRPr lang="en-US" sz="1100"/>
                    </a:p>
                    <a:p>
                      <a:pPr algn="just">
                        <a:lnSpc>
                          <a:spcPts val="3600"/>
                        </a:lnSpc>
                      </a:pPr>
                      <a:r>
                        <a:rPr lang="en-US" sz="3000">
                          <a:solidFill>
                            <a:srgbClr val="000000"/>
                          </a:solidFill>
                          <a:latin typeface="Roboto Condensed Italics"/>
                        </a:rPr>
                        <a:t>Thâm khuê vắng ngắt như tờ</a:t>
                      </a:r>
                    </a:p>
                    <a:p>
                      <a:pPr algn="just">
                        <a:lnSpc>
                          <a:spcPts val="3600"/>
                        </a:lnSpc>
                      </a:pPr>
                      <a:r>
                        <a:rPr lang="en-US" sz="3000">
                          <a:solidFill>
                            <a:srgbClr val="000000"/>
                          </a:solidFill>
                          <a:latin typeface="Roboto Condensed Italics"/>
                        </a:rPr>
                        <a:t>Cửa châu gió lọt, rèm ngà sương gieo.</a:t>
                      </a:r>
                      <a:r>
                        <a:rPr lang="en-US" sz="3000">
                          <a:solidFill>
                            <a:srgbClr val="000000"/>
                          </a:solidFill>
                          <a:latin typeface="Roboto Condensed"/>
                        </a:rPr>
                        <a:t> </a:t>
                      </a:r>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EFFFE"/>
                    </a:solidFill>
                  </a:tcPr>
                </a:tc>
                <a:tc>
                  <a:txBody>
                    <a:bodyPr/>
                    <a:lstStyle/>
                    <a:p>
                      <a:pPr algn="ctr">
                        <a:lnSpc>
                          <a:spcPts val="3600"/>
                        </a:lnSpc>
                        <a:defRPr/>
                      </a:pP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00490">
                <a:tc>
                  <a:txBody>
                    <a:bodyPr/>
                    <a:lstStyle/>
                    <a:p>
                      <a:pPr algn="just">
                        <a:lnSpc>
                          <a:spcPts val="3600"/>
                        </a:lnSpc>
                        <a:defRPr/>
                      </a:pPr>
                      <a:r>
                        <a:rPr lang="en-US" sz="3000">
                          <a:solidFill>
                            <a:srgbClr val="000000"/>
                          </a:solidFill>
                          <a:latin typeface="Roboto Condensed"/>
                        </a:rPr>
                        <a:t>Từ khung cảnh hiện lên trong ngữ liệu, em cảm nhận thế nào về hoàn cảnh, số phận hiện tại của người cung nữ? Hãy tìm trong kho tàng ca dao than thân hoặc thơ ca Trung đại những tác phẩm cũng nói về đề tài thân phận của người phụ nữ. So sánh điểm giống và khác nhau về thể loại, cách sử dụng từ ngữ hình ảnh trong bài sưu tầm và trích đoạn đang tìm hiểu.</a:t>
                      </a: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EFFFE"/>
                    </a:solidFill>
                  </a:tcPr>
                </a:tc>
                <a:tc>
                  <a:txBody>
                    <a:bodyPr/>
                    <a:lstStyle/>
                    <a:p>
                      <a:pPr algn="ctr">
                        <a:lnSpc>
                          <a:spcPts val="3600"/>
                        </a:lnSpc>
                        <a:defRPr/>
                      </a:pPr>
                      <a:endParaRPr lang="en-US" sz="1100"/>
                    </a:p>
                  </a:txBody>
                  <a:tcPr marL="114300" marR="114300" marT="114300" marB="114300" anchor="ctr">
                    <a:lnL w="4762" cap="flat" cmpd="sng" algn="ctr">
                      <a:solidFill>
                        <a:srgbClr val="928775"/>
                      </a:solidFill>
                      <a:prstDash val="solid"/>
                      <a:round/>
                      <a:headEnd type="none" w="med" len="med"/>
                      <a:tailEnd type="none" w="med" len="med"/>
                    </a:lnL>
                    <a:lnR w="4762" cap="flat" cmpd="sng" algn="ctr">
                      <a:solidFill>
                        <a:srgbClr val="928775"/>
                      </a:solidFill>
                      <a:prstDash val="solid"/>
                      <a:round/>
                      <a:headEnd type="none" w="med" len="med"/>
                      <a:tailEnd type="none" w="med" len="med"/>
                    </a:lnR>
                    <a:lnT w="4762" cap="flat" cmpd="sng" algn="ctr">
                      <a:solidFill>
                        <a:srgbClr val="928775"/>
                      </a:solidFill>
                      <a:prstDash val="solid"/>
                      <a:round/>
                      <a:headEnd type="none" w="med" len="med"/>
                      <a:tailEnd type="none" w="med" len="med"/>
                    </a:lnT>
                    <a:lnB w="4762" cap="flat" cmpd="sng" algn="ctr">
                      <a:solidFill>
                        <a:srgbClr val="928775"/>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16" name="Freeform 16"/>
          <p:cNvSpPr/>
          <p:nvPr/>
        </p:nvSpPr>
        <p:spPr>
          <a:xfrm>
            <a:off x="14292692" y="6144935"/>
            <a:ext cx="5092083" cy="5146539"/>
          </a:xfrm>
          <a:custGeom>
            <a:avLst/>
            <a:gdLst/>
            <a:ahLst/>
            <a:cxnLst/>
            <a:rect l="l" t="t" r="r" b="b"/>
            <a:pathLst>
              <a:path w="5092083" h="5146539">
                <a:moveTo>
                  <a:pt x="0" y="0"/>
                </a:moveTo>
                <a:lnTo>
                  <a:pt x="5092083" y="0"/>
                </a:lnTo>
                <a:lnTo>
                  <a:pt x="5092083" y="5146538"/>
                </a:lnTo>
                <a:lnTo>
                  <a:pt x="0" y="5146538"/>
                </a:lnTo>
                <a:lnTo>
                  <a:pt x="0" y="0"/>
                </a:lnTo>
                <a:close/>
              </a:path>
            </a:pathLst>
          </a:custGeom>
          <a:blipFill>
            <a:blip r:embed="rId6"/>
            <a:stretch>
              <a:fillRect t="-68662" b="-20176"/>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15563252" y="8252900"/>
            <a:ext cx="2724748" cy="2034100"/>
          </a:xfrm>
          <a:custGeom>
            <a:avLst/>
            <a:gdLst/>
            <a:ahLst/>
            <a:cxnLst/>
            <a:rect l="l" t="t" r="r" b="b"/>
            <a:pathLst>
              <a:path w="2724748" h="2034100">
                <a:moveTo>
                  <a:pt x="2724748" y="0"/>
                </a:moveTo>
                <a:lnTo>
                  <a:pt x="0" y="0"/>
                </a:lnTo>
                <a:lnTo>
                  <a:pt x="0" y="2034100"/>
                </a:lnTo>
                <a:lnTo>
                  <a:pt x="2724748" y="2034100"/>
                </a:lnTo>
                <a:lnTo>
                  <a:pt x="2724748" y="0"/>
                </a:lnTo>
                <a:close/>
              </a:path>
            </a:pathLst>
          </a:custGeom>
          <a:blipFill>
            <a:blip r:embed="rId3"/>
            <a:stretch>
              <a:fillRect l="-49258" r="-797"/>
            </a:stretch>
          </a:blipFill>
        </p:spPr>
        <p:txBody>
          <a:bodyPr/>
          <a:lstStyle/>
          <a:p>
            <a:endParaRPr lang="en-GB"/>
          </a:p>
        </p:txBody>
      </p:sp>
      <p:sp>
        <p:nvSpPr>
          <p:cNvPr id="3" name="Freeform 3"/>
          <p:cNvSpPr/>
          <p:nvPr/>
        </p:nvSpPr>
        <p:spPr>
          <a:xfrm>
            <a:off x="-823648" y="374336"/>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4"/>
            <a:stretch>
              <a:fillRect/>
            </a:stretch>
          </a:blipFill>
        </p:spPr>
        <p:txBody>
          <a:bodyPr/>
          <a:lstStyle/>
          <a:p>
            <a:endParaRPr lang="en-GB"/>
          </a:p>
        </p:txBody>
      </p:sp>
      <p:sp>
        <p:nvSpPr>
          <p:cNvPr id="4" name="Freeform 4"/>
          <p:cNvSpPr/>
          <p:nvPr/>
        </p:nvSpPr>
        <p:spPr>
          <a:xfrm>
            <a:off x="355816" y="447844"/>
            <a:ext cx="1576866" cy="765612"/>
          </a:xfrm>
          <a:custGeom>
            <a:avLst/>
            <a:gdLst/>
            <a:ahLst/>
            <a:cxnLst/>
            <a:rect l="l" t="t" r="r" b="b"/>
            <a:pathLst>
              <a:path w="1576866" h="765612">
                <a:moveTo>
                  <a:pt x="0" y="0"/>
                </a:moveTo>
                <a:lnTo>
                  <a:pt x="1576866" y="0"/>
                </a:lnTo>
                <a:lnTo>
                  <a:pt x="1576866" y="765612"/>
                </a:lnTo>
                <a:lnTo>
                  <a:pt x="0" y="765612"/>
                </a:lnTo>
                <a:lnTo>
                  <a:pt x="0" y="0"/>
                </a:lnTo>
                <a:close/>
              </a:path>
            </a:pathLst>
          </a:custGeom>
          <a:blipFill>
            <a:blip r:embed="rId5"/>
            <a:stretch>
              <a:fillRect/>
            </a:stretch>
          </a:blipFill>
        </p:spPr>
        <p:txBody>
          <a:bodyPr/>
          <a:lstStyle/>
          <a:p>
            <a:endParaRPr lang="en-GB"/>
          </a:p>
        </p:txBody>
      </p:sp>
      <p:sp>
        <p:nvSpPr>
          <p:cNvPr id="5" name="Freeform 5"/>
          <p:cNvSpPr/>
          <p:nvPr/>
        </p:nvSpPr>
        <p:spPr>
          <a:xfrm>
            <a:off x="-4" y="7731852"/>
            <a:ext cx="3581150" cy="2555150"/>
          </a:xfrm>
          <a:custGeom>
            <a:avLst/>
            <a:gdLst/>
            <a:ahLst/>
            <a:cxnLst/>
            <a:rect l="l" t="t" r="r" b="b"/>
            <a:pathLst>
              <a:path w="3581150" h="2555150">
                <a:moveTo>
                  <a:pt x="0" y="0"/>
                </a:moveTo>
                <a:lnTo>
                  <a:pt x="3581150" y="0"/>
                </a:lnTo>
                <a:lnTo>
                  <a:pt x="3581150" y="2555150"/>
                </a:lnTo>
                <a:lnTo>
                  <a:pt x="0" y="2555150"/>
                </a:lnTo>
                <a:lnTo>
                  <a:pt x="0" y="0"/>
                </a:lnTo>
                <a:close/>
              </a:path>
            </a:pathLst>
          </a:custGeom>
          <a:blipFill>
            <a:blip r:embed="rId6"/>
            <a:stretch>
              <a:fillRect l="-1" r="-1"/>
            </a:stretch>
          </a:blipFill>
        </p:spPr>
        <p:txBody>
          <a:bodyPr/>
          <a:lstStyle/>
          <a:p>
            <a:endParaRPr lang="en-GB"/>
          </a:p>
        </p:txBody>
      </p:sp>
      <p:sp>
        <p:nvSpPr>
          <p:cNvPr id="6" name="Freeform 6"/>
          <p:cNvSpPr/>
          <p:nvPr/>
        </p:nvSpPr>
        <p:spPr>
          <a:xfrm>
            <a:off x="14379678" y="7562064"/>
            <a:ext cx="4009128" cy="2724950"/>
          </a:xfrm>
          <a:custGeom>
            <a:avLst/>
            <a:gdLst/>
            <a:ahLst/>
            <a:cxnLst/>
            <a:rect l="l" t="t" r="r" b="b"/>
            <a:pathLst>
              <a:path w="4009128" h="2724950">
                <a:moveTo>
                  <a:pt x="0" y="0"/>
                </a:moveTo>
                <a:lnTo>
                  <a:pt x="4009128" y="0"/>
                </a:lnTo>
                <a:lnTo>
                  <a:pt x="4009128" y="2724950"/>
                </a:lnTo>
                <a:lnTo>
                  <a:pt x="0" y="2724950"/>
                </a:lnTo>
                <a:lnTo>
                  <a:pt x="0" y="0"/>
                </a:lnTo>
                <a:close/>
              </a:path>
            </a:pathLst>
          </a:custGeom>
          <a:blipFill>
            <a:blip r:embed="rId7"/>
            <a:stretch>
              <a:fillRect/>
            </a:stretch>
          </a:blipFill>
        </p:spPr>
        <p:txBody>
          <a:bodyPr/>
          <a:lstStyle/>
          <a:p>
            <a:endParaRPr lang="en-GB"/>
          </a:p>
        </p:txBody>
      </p:sp>
      <p:sp>
        <p:nvSpPr>
          <p:cNvPr id="7" name="Freeform 7"/>
          <p:cNvSpPr/>
          <p:nvPr/>
        </p:nvSpPr>
        <p:spPr>
          <a:xfrm>
            <a:off x="16227100" y="191302"/>
            <a:ext cx="2060900" cy="1255306"/>
          </a:xfrm>
          <a:custGeom>
            <a:avLst/>
            <a:gdLst/>
            <a:ahLst/>
            <a:cxnLst/>
            <a:rect l="l" t="t" r="r" b="b"/>
            <a:pathLst>
              <a:path w="2060900" h="1255306">
                <a:moveTo>
                  <a:pt x="0" y="0"/>
                </a:moveTo>
                <a:lnTo>
                  <a:pt x="2060900" y="0"/>
                </a:lnTo>
                <a:lnTo>
                  <a:pt x="2060900" y="1255306"/>
                </a:lnTo>
                <a:lnTo>
                  <a:pt x="0" y="1255306"/>
                </a:lnTo>
                <a:lnTo>
                  <a:pt x="0" y="0"/>
                </a:lnTo>
                <a:close/>
              </a:path>
            </a:pathLst>
          </a:custGeom>
          <a:blipFill>
            <a:blip r:embed="rId8"/>
            <a:stretch>
              <a:fillRect l="-1" r="-1"/>
            </a:stretch>
          </a:blipFill>
        </p:spPr>
        <p:txBody>
          <a:bodyPr/>
          <a:lstStyle/>
          <a:p>
            <a:endParaRPr lang="en-GB"/>
          </a:p>
        </p:txBody>
      </p:sp>
      <p:sp>
        <p:nvSpPr>
          <p:cNvPr id="8" name="Freeform 8"/>
          <p:cNvSpPr/>
          <p:nvPr/>
        </p:nvSpPr>
        <p:spPr>
          <a:xfrm>
            <a:off x="16017978" y="5099872"/>
            <a:ext cx="3734950" cy="3864050"/>
          </a:xfrm>
          <a:custGeom>
            <a:avLst/>
            <a:gdLst/>
            <a:ahLst/>
            <a:cxnLst/>
            <a:rect l="l" t="t" r="r" b="b"/>
            <a:pathLst>
              <a:path w="3734950" h="3864050">
                <a:moveTo>
                  <a:pt x="0" y="0"/>
                </a:moveTo>
                <a:lnTo>
                  <a:pt x="3734950" y="0"/>
                </a:lnTo>
                <a:lnTo>
                  <a:pt x="3734950" y="3864050"/>
                </a:lnTo>
                <a:lnTo>
                  <a:pt x="0" y="3864050"/>
                </a:lnTo>
                <a:lnTo>
                  <a:pt x="0" y="0"/>
                </a:lnTo>
                <a:close/>
              </a:path>
            </a:pathLst>
          </a:custGeom>
          <a:blipFill>
            <a:blip r:embed="rId9"/>
            <a:stretch>
              <a:fillRect/>
            </a:stretch>
          </a:blipFill>
        </p:spPr>
        <p:txBody>
          <a:bodyPr/>
          <a:lstStyle/>
          <a:p>
            <a:endParaRPr lang="en-GB"/>
          </a:p>
        </p:txBody>
      </p:sp>
      <p:sp>
        <p:nvSpPr>
          <p:cNvPr id="9" name="Freeform 9"/>
          <p:cNvSpPr/>
          <p:nvPr/>
        </p:nvSpPr>
        <p:spPr>
          <a:xfrm flipH="1">
            <a:off x="-823648" y="3726136"/>
            <a:ext cx="2377250" cy="4142252"/>
          </a:xfrm>
          <a:custGeom>
            <a:avLst/>
            <a:gdLst/>
            <a:ahLst/>
            <a:cxnLst/>
            <a:rect l="l" t="t" r="r" b="b"/>
            <a:pathLst>
              <a:path w="2377250" h="4142252">
                <a:moveTo>
                  <a:pt x="2377250" y="0"/>
                </a:moveTo>
                <a:lnTo>
                  <a:pt x="0" y="0"/>
                </a:lnTo>
                <a:lnTo>
                  <a:pt x="0" y="4142252"/>
                </a:lnTo>
                <a:lnTo>
                  <a:pt x="2377250" y="4142252"/>
                </a:lnTo>
                <a:lnTo>
                  <a:pt x="2377250" y="0"/>
                </a:lnTo>
                <a:close/>
              </a:path>
            </a:pathLst>
          </a:custGeom>
          <a:blipFill>
            <a:blip r:embed="rId10"/>
            <a:stretch>
              <a:fillRect/>
            </a:stretch>
          </a:blipFill>
        </p:spPr>
        <p:txBody>
          <a:bodyPr/>
          <a:lstStyle/>
          <a:p>
            <a:endParaRPr lang="en-GB"/>
          </a:p>
        </p:txBody>
      </p:sp>
      <p:sp>
        <p:nvSpPr>
          <p:cNvPr id="10" name="Freeform 10"/>
          <p:cNvSpPr/>
          <p:nvPr/>
        </p:nvSpPr>
        <p:spPr>
          <a:xfrm>
            <a:off x="858502" y="-132921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4"/>
            <a:stretch>
              <a:fillRect/>
            </a:stretch>
          </a:blipFill>
        </p:spPr>
        <p:txBody>
          <a:bodyPr/>
          <a:lstStyle/>
          <a:p>
            <a:endParaRPr lang="en-GB"/>
          </a:p>
        </p:txBody>
      </p:sp>
      <p:sp>
        <p:nvSpPr>
          <p:cNvPr id="11" name="Freeform 11"/>
          <p:cNvSpPr/>
          <p:nvPr/>
        </p:nvSpPr>
        <p:spPr>
          <a:xfrm flipH="1">
            <a:off x="-101974" y="-115287"/>
            <a:ext cx="7366240" cy="4521147"/>
          </a:xfrm>
          <a:custGeom>
            <a:avLst/>
            <a:gdLst/>
            <a:ahLst/>
            <a:cxnLst/>
            <a:rect l="l" t="t" r="r" b="b"/>
            <a:pathLst>
              <a:path w="7366240" h="4521147">
                <a:moveTo>
                  <a:pt x="7366240" y="0"/>
                </a:moveTo>
                <a:lnTo>
                  <a:pt x="0" y="0"/>
                </a:lnTo>
                <a:lnTo>
                  <a:pt x="0" y="4521147"/>
                </a:lnTo>
                <a:lnTo>
                  <a:pt x="7366240" y="4521147"/>
                </a:lnTo>
                <a:lnTo>
                  <a:pt x="7366240" y="0"/>
                </a:lnTo>
                <a:close/>
              </a:path>
            </a:pathLst>
          </a:custGeom>
          <a:blipFill>
            <a:blip r:embed="rId11"/>
            <a:stretch>
              <a:fillRect/>
            </a:stretch>
          </a:blipFill>
        </p:spPr>
        <p:txBody>
          <a:bodyPr/>
          <a:lstStyle/>
          <a:p>
            <a:endParaRPr lang="en-GB"/>
          </a:p>
        </p:txBody>
      </p:sp>
      <p:sp>
        <p:nvSpPr>
          <p:cNvPr id="12" name="Freeform 12"/>
          <p:cNvSpPr/>
          <p:nvPr/>
        </p:nvSpPr>
        <p:spPr>
          <a:xfrm>
            <a:off x="14067325" y="5792403"/>
            <a:ext cx="4868925" cy="4920994"/>
          </a:xfrm>
          <a:custGeom>
            <a:avLst/>
            <a:gdLst/>
            <a:ahLst/>
            <a:cxnLst/>
            <a:rect l="l" t="t" r="r" b="b"/>
            <a:pathLst>
              <a:path w="4868925" h="4920994">
                <a:moveTo>
                  <a:pt x="0" y="0"/>
                </a:moveTo>
                <a:lnTo>
                  <a:pt x="4868925" y="0"/>
                </a:lnTo>
                <a:lnTo>
                  <a:pt x="4868925" y="4920994"/>
                </a:lnTo>
                <a:lnTo>
                  <a:pt x="0" y="4920994"/>
                </a:lnTo>
                <a:lnTo>
                  <a:pt x="0" y="0"/>
                </a:lnTo>
                <a:close/>
              </a:path>
            </a:pathLst>
          </a:custGeom>
          <a:blipFill>
            <a:blip r:embed="rId12"/>
            <a:stretch>
              <a:fillRect t="-68662" b="-20176"/>
            </a:stretch>
          </a:blipFill>
        </p:spPr>
        <p:txBody>
          <a:bodyPr/>
          <a:lstStyle/>
          <a:p>
            <a:endParaRPr lang="en-GB"/>
          </a:p>
        </p:txBody>
      </p:sp>
      <p:grpSp>
        <p:nvGrpSpPr>
          <p:cNvPr id="13" name="Group 13"/>
          <p:cNvGrpSpPr/>
          <p:nvPr/>
        </p:nvGrpSpPr>
        <p:grpSpPr>
          <a:xfrm>
            <a:off x="1723175" y="3716418"/>
            <a:ext cx="3892819" cy="389281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p:spPr>
          <p:txBody>
            <a:bodyPr/>
            <a:lstStyle/>
            <a:p>
              <a:endParaRPr lang="en-GB"/>
            </a:p>
          </p:txBody>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6178031" y="3762196"/>
            <a:ext cx="3892819" cy="389281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p:spPr>
          <p:txBody>
            <a:bodyPr/>
            <a:lstStyle/>
            <a:p>
              <a:endParaRPr lang="en-GB"/>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632887" y="3716418"/>
            <a:ext cx="3892819" cy="389281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p:spPr>
          <p:txBody>
            <a:bodyPr/>
            <a:lstStyle/>
            <a:p>
              <a:endParaRPr lang="en-GB"/>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122152" y="8064590"/>
            <a:ext cx="9457145" cy="1543050"/>
            <a:chOff x="0" y="0"/>
            <a:chExt cx="2490771" cy="406400"/>
          </a:xfrm>
        </p:grpSpPr>
        <p:sp>
          <p:nvSpPr>
            <p:cNvPr id="23" name="Freeform 23"/>
            <p:cNvSpPr/>
            <p:nvPr/>
          </p:nvSpPr>
          <p:spPr>
            <a:xfrm>
              <a:off x="0" y="0"/>
              <a:ext cx="2490771" cy="406400"/>
            </a:xfrm>
            <a:custGeom>
              <a:avLst/>
              <a:gdLst/>
              <a:ahLst/>
              <a:cxnLst/>
              <a:rect l="l" t="t" r="r" b="b"/>
              <a:pathLst>
                <a:path w="2490771" h="406400">
                  <a:moveTo>
                    <a:pt x="2287571" y="0"/>
                  </a:moveTo>
                  <a:cubicBezTo>
                    <a:pt x="2399795" y="0"/>
                    <a:pt x="2490771" y="90976"/>
                    <a:pt x="2490771" y="203200"/>
                  </a:cubicBezTo>
                  <a:cubicBezTo>
                    <a:pt x="2490771" y="315424"/>
                    <a:pt x="2399795" y="406400"/>
                    <a:pt x="2287571" y="406400"/>
                  </a:cubicBezTo>
                  <a:lnTo>
                    <a:pt x="203200" y="406400"/>
                  </a:lnTo>
                  <a:cubicBezTo>
                    <a:pt x="90976" y="406400"/>
                    <a:pt x="0" y="315424"/>
                    <a:pt x="0" y="203200"/>
                  </a:cubicBezTo>
                  <a:cubicBezTo>
                    <a:pt x="0" y="90976"/>
                    <a:pt x="90976" y="0"/>
                    <a:pt x="203200" y="0"/>
                  </a:cubicBezTo>
                  <a:close/>
                </a:path>
              </a:pathLst>
            </a:custGeom>
            <a:solidFill>
              <a:srgbClr val="E2E1E8"/>
            </a:solidFill>
          </p:spPr>
          <p:txBody>
            <a:bodyPr/>
            <a:lstStyle/>
            <a:p>
              <a:endParaRPr lang="en-GB"/>
            </a:p>
          </p:txBody>
        </p:sp>
        <p:sp>
          <p:nvSpPr>
            <p:cNvPr id="24" name="TextBox 24"/>
            <p:cNvSpPr txBox="1"/>
            <p:nvPr/>
          </p:nvSpPr>
          <p:spPr>
            <a:xfrm>
              <a:off x="0" y="-47625"/>
              <a:ext cx="2490771" cy="45402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6794231" y="830481"/>
            <a:ext cx="9590011" cy="1193800"/>
          </a:xfrm>
          <a:prstGeom prst="rect">
            <a:avLst/>
          </a:prstGeom>
        </p:spPr>
        <p:txBody>
          <a:bodyPr lIns="0" tIns="0" rIns="0" bIns="0" rtlCol="0" anchor="t">
            <a:spAutoFit/>
          </a:bodyPr>
          <a:lstStyle/>
          <a:p>
            <a:pPr algn="ctr">
              <a:lnSpc>
                <a:spcPts val="9799"/>
              </a:lnSpc>
            </a:pPr>
            <a:r>
              <a:rPr lang="en-US" sz="6999">
                <a:solidFill>
                  <a:srgbClr val="212529"/>
                </a:solidFill>
                <a:latin typeface="Fraunces Bold"/>
              </a:rPr>
              <a:t>1. CHUẨN BỊ ĐỌC</a:t>
            </a:r>
          </a:p>
        </p:txBody>
      </p:sp>
      <p:sp>
        <p:nvSpPr>
          <p:cNvPr id="26" name="TextBox 26"/>
          <p:cNvSpPr txBox="1"/>
          <p:nvPr/>
        </p:nvSpPr>
        <p:spPr>
          <a:xfrm>
            <a:off x="7732753" y="2252881"/>
            <a:ext cx="6334572" cy="1354419"/>
          </a:xfrm>
          <a:prstGeom prst="rect">
            <a:avLst/>
          </a:prstGeom>
        </p:spPr>
        <p:txBody>
          <a:bodyPr lIns="0" tIns="0" rIns="0" bIns="0" rtlCol="0" anchor="t">
            <a:spAutoFit/>
          </a:bodyPr>
          <a:lstStyle/>
          <a:p>
            <a:pPr algn="ctr">
              <a:lnSpc>
                <a:spcPts val="10860"/>
              </a:lnSpc>
              <a:spcBef>
                <a:spcPct val="0"/>
              </a:spcBef>
            </a:pPr>
            <a:r>
              <a:rPr lang="en-US" sz="6000" spc="258">
                <a:solidFill>
                  <a:srgbClr val="000000"/>
                </a:solidFill>
                <a:latin typeface="#9Slide05 HLT AphroditeSlimStyl"/>
              </a:rPr>
              <a:t>Đây là ai?</a:t>
            </a:r>
          </a:p>
        </p:txBody>
      </p:sp>
      <p:sp>
        <p:nvSpPr>
          <p:cNvPr id="27" name="TextBox 27"/>
          <p:cNvSpPr txBox="1"/>
          <p:nvPr/>
        </p:nvSpPr>
        <p:spPr>
          <a:xfrm>
            <a:off x="2585849" y="4810236"/>
            <a:ext cx="2167472" cy="1878802"/>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duyên dáng, tài năng, thông minh</a:t>
            </a:r>
          </a:p>
        </p:txBody>
      </p:sp>
      <p:sp>
        <p:nvSpPr>
          <p:cNvPr id="28" name="TextBox 28"/>
          <p:cNvSpPr txBox="1"/>
          <p:nvPr/>
        </p:nvSpPr>
        <p:spPr>
          <a:xfrm>
            <a:off x="6997114" y="4721579"/>
            <a:ext cx="2519892" cy="1878802"/>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rất nổi tiếng trong triều đình Nguyễn</a:t>
            </a:r>
          </a:p>
        </p:txBody>
      </p:sp>
      <p:sp>
        <p:nvSpPr>
          <p:cNvPr id="29" name="TextBox 29"/>
          <p:cNvSpPr txBox="1"/>
          <p:nvPr/>
        </p:nvSpPr>
        <p:spPr>
          <a:xfrm>
            <a:off x="11451975" y="4675801"/>
            <a:ext cx="2167472" cy="1878802"/>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vợ của Hoàng đế Bảo Đại</a:t>
            </a:r>
          </a:p>
        </p:txBody>
      </p:sp>
      <p:sp>
        <p:nvSpPr>
          <p:cNvPr id="30" name="TextBox 30"/>
          <p:cNvSpPr txBox="1"/>
          <p:nvPr/>
        </p:nvSpPr>
        <p:spPr>
          <a:xfrm>
            <a:off x="3679032" y="8566109"/>
            <a:ext cx="8358045"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Nam Phương hoàng hậu - Nguyễn Hữu Thị Lan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6659848" y="8691182"/>
            <a:ext cx="4968298" cy="1595800"/>
          </a:xfrm>
          <a:custGeom>
            <a:avLst/>
            <a:gdLst/>
            <a:ahLst/>
            <a:cxnLst/>
            <a:rect l="l" t="t" r="r" b="b"/>
            <a:pathLst>
              <a:path w="4968298" h="1595800">
                <a:moveTo>
                  <a:pt x="0" y="0"/>
                </a:moveTo>
                <a:lnTo>
                  <a:pt x="4968298" y="0"/>
                </a:lnTo>
                <a:lnTo>
                  <a:pt x="4968298" y="1595800"/>
                </a:lnTo>
                <a:lnTo>
                  <a:pt x="0" y="1595800"/>
                </a:lnTo>
                <a:lnTo>
                  <a:pt x="0" y="0"/>
                </a:lnTo>
                <a:close/>
              </a:path>
            </a:pathLst>
          </a:custGeom>
          <a:blipFill>
            <a:blip r:embed="rId3"/>
            <a:stretch>
              <a:fillRect l="-2" r="-2"/>
            </a:stretch>
          </a:blipFill>
        </p:spPr>
        <p:txBody>
          <a:bodyPr/>
          <a:lstStyle/>
          <a:p>
            <a:endParaRPr lang="en-GB"/>
          </a:p>
        </p:txBody>
      </p:sp>
      <p:grpSp>
        <p:nvGrpSpPr>
          <p:cNvPr id="3" name="Group 3"/>
          <p:cNvGrpSpPr/>
          <p:nvPr/>
        </p:nvGrpSpPr>
        <p:grpSpPr>
          <a:xfrm>
            <a:off x="4932704" y="3672212"/>
            <a:ext cx="13390885" cy="2233220"/>
            <a:chOff x="0" y="0"/>
            <a:chExt cx="1756700" cy="292968"/>
          </a:xfrm>
        </p:grpSpPr>
        <p:sp>
          <p:nvSpPr>
            <p:cNvPr id="4" name="Freeform 4"/>
            <p:cNvSpPr/>
            <p:nvPr/>
          </p:nvSpPr>
          <p:spPr>
            <a:xfrm>
              <a:off x="0" y="0"/>
              <a:ext cx="1756700" cy="292968"/>
            </a:xfrm>
            <a:custGeom>
              <a:avLst/>
              <a:gdLst/>
              <a:ahLst/>
              <a:cxnLst/>
              <a:rect l="l" t="t" r="r" b="b"/>
              <a:pathLst>
                <a:path w="1756700" h="292968">
                  <a:moveTo>
                    <a:pt x="1553500" y="0"/>
                  </a:moveTo>
                  <a:cubicBezTo>
                    <a:pt x="1665724" y="0"/>
                    <a:pt x="1756700" y="65583"/>
                    <a:pt x="1756700" y="146484"/>
                  </a:cubicBezTo>
                  <a:cubicBezTo>
                    <a:pt x="1756700" y="227385"/>
                    <a:pt x="1665724" y="292968"/>
                    <a:pt x="1553500" y="292968"/>
                  </a:cubicBezTo>
                  <a:lnTo>
                    <a:pt x="203200" y="292968"/>
                  </a:lnTo>
                  <a:cubicBezTo>
                    <a:pt x="90976" y="292968"/>
                    <a:pt x="0" y="227385"/>
                    <a:pt x="0" y="146484"/>
                  </a:cubicBezTo>
                  <a:cubicBezTo>
                    <a:pt x="0" y="65583"/>
                    <a:pt x="90976" y="0"/>
                    <a:pt x="203200" y="0"/>
                  </a:cubicBezTo>
                  <a:close/>
                </a:path>
              </a:pathLst>
            </a:custGeom>
            <a:solidFill>
              <a:srgbClr val="FEFFFE"/>
            </a:solidFill>
          </p:spPr>
          <p:txBody>
            <a:bodyPr/>
            <a:lstStyle/>
            <a:p>
              <a:endParaRPr lang="en-GB"/>
            </a:p>
          </p:txBody>
        </p:sp>
        <p:sp>
          <p:nvSpPr>
            <p:cNvPr id="5" name="TextBox 5"/>
            <p:cNvSpPr txBox="1"/>
            <p:nvPr/>
          </p:nvSpPr>
          <p:spPr>
            <a:xfrm>
              <a:off x="0" y="-47625"/>
              <a:ext cx="1756700" cy="34059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206950" y="6219757"/>
            <a:ext cx="2081050" cy="3583650"/>
          </a:xfrm>
          <a:custGeom>
            <a:avLst/>
            <a:gdLst/>
            <a:ahLst/>
            <a:cxnLst/>
            <a:rect l="l" t="t" r="r" b="b"/>
            <a:pathLst>
              <a:path w="2081050" h="3583650">
                <a:moveTo>
                  <a:pt x="0" y="0"/>
                </a:moveTo>
                <a:lnTo>
                  <a:pt x="2081050" y="0"/>
                </a:lnTo>
                <a:lnTo>
                  <a:pt x="2081050" y="3583650"/>
                </a:lnTo>
                <a:lnTo>
                  <a:pt x="0" y="3583650"/>
                </a:lnTo>
                <a:lnTo>
                  <a:pt x="0" y="0"/>
                </a:lnTo>
                <a:close/>
              </a:path>
            </a:pathLst>
          </a:custGeom>
          <a:blipFill>
            <a:blip r:embed="rId4"/>
            <a:stretch>
              <a:fillRect r="-11579" b="-1"/>
            </a:stretch>
          </a:blipFill>
        </p:spPr>
        <p:txBody>
          <a:bodyPr/>
          <a:lstStyle/>
          <a:p>
            <a:endParaRPr lang="en-GB"/>
          </a:p>
        </p:txBody>
      </p:sp>
      <p:sp>
        <p:nvSpPr>
          <p:cNvPr id="7" name="Freeform 7"/>
          <p:cNvSpPr/>
          <p:nvPr/>
        </p:nvSpPr>
        <p:spPr>
          <a:xfrm>
            <a:off x="13655946" y="8236934"/>
            <a:ext cx="809222" cy="1942122"/>
          </a:xfrm>
          <a:custGeom>
            <a:avLst/>
            <a:gdLst/>
            <a:ahLst/>
            <a:cxnLst/>
            <a:rect l="l" t="t" r="r" b="b"/>
            <a:pathLst>
              <a:path w="809222" h="1942122">
                <a:moveTo>
                  <a:pt x="0" y="0"/>
                </a:moveTo>
                <a:lnTo>
                  <a:pt x="809222" y="0"/>
                </a:lnTo>
                <a:lnTo>
                  <a:pt x="809222" y="1942122"/>
                </a:lnTo>
                <a:lnTo>
                  <a:pt x="0" y="1942122"/>
                </a:lnTo>
                <a:lnTo>
                  <a:pt x="0" y="0"/>
                </a:lnTo>
                <a:close/>
              </a:path>
            </a:pathLst>
          </a:custGeom>
          <a:blipFill>
            <a:blip r:embed="rId5"/>
            <a:stretch>
              <a:fillRect/>
            </a:stretch>
          </a:blipFill>
        </p:spPr>
        <p:txBody>
          <a:bodyPr/>
          <a:lstStyle/>
          <a:p>
            <a:endParaRPr lang="en-GB"/>
          </a:p>
        </p:txBody>
      </p:sp>
      <p:sp>
        <p:nvSpPr>
          <p:cNvPr id="8" name="Freeform 8"/>
          <p:cNvSpPr/>
          <p:nvPr/>
        </p:nvSpPr>
        <p:spPr>
          <a:xfrm flipH="1">
            <a:off x="2767096" y="9207996"/>
            <a:ext cx="1269526" cy="942600"/>
          </a:xfrm>
          <a:custGeom>
            <a:avLst/>
            <a:gdLst/>
            <a:ahLst/>
            <a:cxnLst/>
            <a:rect l="l" t="t" r="r" b="b"/>
            <a:pathLst>
              <a:path w="1269526" h="942600">
                <a:moveTo>
                  <a:pt x="1269526" y="0"/>
                </a:moveTo>
                <a:lnTo>
                  <a:pt x="0" y="0"/>
                </a:lnTo>
                <a:lnTo>
                  <a:pt x="0" y="942600"/>
                </a:lnTo>
                <a:lnTo>
                  <a:pt x="1269526" y="942600"/>
                </a:lnTo>
                <a:lnTo>
                  <a:pt x="1269526" y="0"/>
                </a:lnTo>
                <a:close/>
              </a:path>
            </a:pathLst>
          </a:custGeom>
          <a:blipFill>
            <a:blip r:embed="rId6"/>
            <a:stretch>
              <a:fillRect/>
            </a:stretch>
          </a:blipFill>
        </p:spPr>
        <p:txBody>
          <a:bodyPr/>
          <a:lstStyle/>
          <a:p>
            <a:endParaRPr lang="en-GB"/>
          </a:p>
        </p:txBody>
      </p:sp>
      <p:sp>
        <p:nvSpPr>
          <p:cNvPr id="9" name="Freeform 9"/>
          <p:cNvSpPr/>
          <p:nvPr/>
        </p:nvSpPr>
        <p:spPr>
          <a:xfrm flipH="1">
            <a:off x="0" y="7941098"/>
            <a:ext cx="3402200" cy="2428300"/>
          </a:xfrm>
          <a:custGeom>
            <a:avLst/>
            <a:gdLst/>
            <a:ahLst/>
            <a:cxnLst/>
            <a:rect l="l" t="t" r="r" b="b"/>
            <a:pathLst>
              <a:path w="3402200" h="2428300">
                <a:moveTo>
                  <a:pt x="3402200" y="0"/>
                </a:moveTo>
                <a:lnTo>
                  <a:pt x="0" y="0"/>
                </a:lnTo>
                <a:lnTo>
                  <a:pt x="0" y="2428300"/>
                </a:lnTo>
                <a:lnTo>
                  <a:pt x="3402200" y="2428300"/>
                </a:lnTo>
                <a:lnTo>
                  <a:pt x="3402200" y="0"/>
                </a:lnTo>
                <a:close/>
              </a:path>
            </a:pathLst>
          </a:custGeom>
          <a:blipFill>
            <a:blip r:embed="rId7"/>
            <a:stretch>
              <a:fillRect/>
            </a:stretch>
          </a:blipFill>
        </p:spPr>
        <p:txBody>
          <a:bodyPr/>
          <a:lstStyle/>
          <a:p>
            <a:endParaRPr lang="en-GB"/>
          </a:p>
        </p:txBody>
      </p:sp>
      <p:sp>
        <p:nvSpPr>
          <p:cNvPr id="10" name="Freeform 10"/>
          <p:cNvSpPr/>
          <p:nvPr/>
        </p:nvSpPr>
        <p:spPr>
          <a:xfrm>
            <a:off x="14737853" y="9134323"/>
            <a:ext cx="3220652" cy="1449300"/>
          </a:xfrm>
          <a:custGeom>
            <a:avLst/>
            <a:gdLst/>
            <a:ahLst/>
            <a:cxnLst/>
            <a:rect l="l" t="t" r="r" b="b"/>
            <a:pathLst>
              <a:path w="3220652" h="1449300">
                <a:moveTo>
                  <a:pt x="0" y="0"/>
                </a:moveTo>
                <a:lnTo>
                  <a:pt x="3220652" y="0"/>
                </a:lnTo>
                <a:lnTo>
                  <a:pt x="3220652" y="1449300"/>
                </a:lnTo>
                <a:lnTo>
                  <a:pt x="0" y="1449300"/>
                </a:lnTo>
                <a:lnTo>
                  <a:pt x="0" y="0"/>
                </a:lnTo>
                <a:close/>
              </a:path>
            </a:pathLst>
          </a:custGeom>
          <a:blipFill>
            <a:blip r:embed="rId8"/>
            <a:stretch>
              <a:fillRect/>
            </a:stretch>
          </a:blipFill>
        </p:spPr>
        <p:txBody>
          <a:bodyPr/>
          <a:lstStyle/>
          <a:p>
            <a:endParaRPr lang="en-GB"/>
          </a:p>
        </p:txBody>
      </p:sp>
      <p:sp>
        <p:nvSpPr>
          <p:cNvPr id="11" name="Freeform 11"/>
          <p:cNvSpPr/>
          <p:nvPr/>
        </p:nvSpPr>
        <p:spPr>
          <a:xfrm>
            <a:off x="15489952" y="-137116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9"/>
            <a:stretch>
              <a:fillRect/>
            </a:stretch>
          </a:blipFill>
        </p:spPr>
        <p:txBody>
          <a:bodyPr/>
          <a:lstStyle/>
          <a:p>
            <a:endParaRPr lang="en-GB"/>
          </a:p>
        </p:txBody>
      </p:sp>
      <p:sp>
        <p:nvSpPr>
          <p:cNvPr id="12" name="Freeform 12"/>
          <p:cNvSpPr/>
          <p:nvPr/>
        </p:nvSpPr>
        <p:spPr>
          <a:xfrm>
            <a:off x="16638114" y="369492"/>
            <a:ext cx="1115468" cy="679416"/>
          </a:xfrm>
          <a:custGeom>
            <a:avLst/>
            <a:gdLst/>
            <a:ahLst/>
            <a:cxnLst/>
            <a:rect l="l" t="t" r="r" b="b"/>
            <a:pathLst>
              <a:path w="1115468" h="679416">
                <a:moveTo>
                  <a:pt x="0" y="0"/>
                </a:moveTo>
                <a:lnTo>
                  <a:pt x="1115468" y="0"/>
                </a:lnTo>
                <a:lnTo>
                  <a:pt x="1115468" y="679416"/>
                </a:lnTo>
                <a:lnTo>
                  <a:pt x="0" y="679416"/>
                </a:lnTo>
                <a:lnTo>
                  <a:pt x="0" y="0"/>
                </a:lnTo>
                <a:close/>
              </a:path>
            </a:pathLst>
          </a:custGeom>
          <a:blipFill>
            <a:blip r:embed="rId10"/>
            <a:stretch>
              <a:fillRect/>
            </a:stretch>
          </a:blipFill>
        </p:spPr>
        <p:txBody>
          <a:bodyPr/>
          <a:lstStyle/>
          <a:p>
            <a:endParaRPr lang="en-GB"/>
          </a:p>
        </p:txBody>
      </p:sp>
      <p:grpSp>
        <p:nvGrpSpPr>
          <p:cNvPr id="13" name="Group 13"/>
          <p:cNvGrpSpPr/>
          <p:nvPr/>
        </p:nvGrpSpPr>
        <p:grpSpPr>
          <a:xfrm>
            <a:off x="541071" y="3301667"/>
            <a:ext cx="4086832" cy="408683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p:spPr>
          <p:txBody>
            <a:bodyPr/>
            <a:lstStyle/>
            <a:p>
              <a:endParaRPr lang="en-GB"/>
            </a:p>
          </p:txBody>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151116" y="185380"/>
            <a:ext cx="12522637" cy="863528"/>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3.2. Đọc hiểu văn bản</a:t>
            </a:r>
          </a:p>
        </p:txBody>
      </p:sp>
      <p:sp>
        <p:nvSpPr>
          <p:cNvPr id="17" name="TextBox 17"/>
          <p:cNvSpPr txBox="1"/>
          <p:nvPr/>
        </p:nvSpPr>
        <p:spPr>
          <a:xfrm>
            <a:off x="1317597" y="1082414"/>
            <a:ext cx="4958845" cy="1904928"/>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b. Cảm xúc trữ tình:</a:t>
            </a:r>
          </a:p>
          <a:p>
            <a:pPr algn="ctr">
              <a:lnSpc>
                <a:spcPts val="7425"/>
              </a:lnSpc>
            </a:pPr>
            <a:r>
              <a:rPr lang="en-US" sz="4500">
                <a:solidFill>
                  <a:srgbClr val="031207"/>
                </a:solidFill>
                <a:latin typeface="#9Slide05 HLT AphroditeSlimStyl"/>
              </a:rPr>
              <a:t>(16 câu đầu)</a:t>
            </a:r>
          </a:p>
        </p:txBody>
      </p:sp>
      <p:sp>
        <p:nvSpPr>
          <p:cNvPr id="18" name="TextBox 18"/>
          <p:cNvSpPr txBox="1"/>
          <p:nvPr/>
        </p:nvSpPr>
        <p:spPr>
          <a:xfrm>
            <a:off x="1480095" y="3897078"/>
            <a:ext cx="2208784" cy="241173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Khơi nguồn cảm xúc</a:t>
            </a:r>
          </a:p>
        </p:txBody>
      </p:sp>
      <p:sp>
        <p:nvSpPr>
          <p:cNvPr id="19" name="TextBox 19"/>
          <p:cNvSpPr txBox="1"/>
          <p:nvPr/>
        </p:nvSpPr>
        <p:spPr>
          <a:xfrm>
            <a:off x="6276443" y="1447153"/>
            <a:ext cx="8971642"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HOÀN CẢNH CỦA NGƯỜI CUNG NỮ</a:t>
            </a:r>
          </a:p>
        </p:txBody>
      </p:sp>
      <p:grpSp>
        <p:nvGrpSpPr>
          <p:cNvPr id="20" name="Group 20"/>
          <p:cNvGrpSpPr/>
          <p:nvPr/>
        </p:nvGrpSpPr>
        <p:grpSpPr>
          <a:xfrm>
            <a:off x="6711636" y="1542403"/>
            <a:ext cx="700799" cy="70079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CBBE"/>
            </a:solidFill>
          </p:spPr>
          <p:txBody>
            <a:bodyPr/>
            <a:lstStyle/>
            <a:p>
              <a:endParaRPr lang="en-GB"/>
            </a:p>
          </p:txBody>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7412434" y="2140610"/>
            <a:ext cx="8830104" cy="1307357"/>
          </a:xfrm>
          <a:prstGeom prst="rect">
            <a:avLst/>
          </a:prstGeom>
        </p:spPr>
        <p:txBody>
          <a:bodyPr lIns="0" tIns="0" rIns="0" bIns="0" rtlCol="0" anchor="t">
            <a:spAutoFit/>
          </a:bodyPr>
          <a:lstStyle/>
          <a:p>
            <a:pPr algn="ctr">
              <a:lnSpc>
                <a:spcPts val="5005"/>
              </a:lnSpc>
            </a:pPr>
            <a:r>
              <a:rPr lang="en-US" sz="3500">
                <a:solidFill>
                  <a:srgbClr val="000000"/>
                </a:solidFill>
                <a:latin typeface="#9Slide05 Fourth Medium"/>
              </a:rPr>
              <a:t>Trong cung quế âm thầm chiếc bóng, </a:t>
            </a:r>
          </a:p>
          <a:p>
            <a:pPr algn="ctr">
              <a:lnSpc>
                <a:spcPts val="5005"/>
              </a:lnSpc>
            </a:pPr>
            <a:r>
              <a:rPr lang="en-US" sz="3500">
                <a:solidFill>
                  <a:srgbClr val="000000"/>
                </a:solidFill>
                <a:latin typeface="#9Slide05 Fourth Medium"/>
              </a:rPr>
              <a:t>Đêm năm canh trông ngóng lần lần </a:t>
            </a:r>
          </a:p>
        </p:txBody>
      </p:sp>
      <p:sp>
        <p:nvSpPr>
          <p:cNvPr id="24" name="TextBox 24"/>
          <p:cNvSpPr txBox="1"/>
          <p:nvPr/>
        </p:nvSpPr>
        <p:spPr>
          <a:xfrm>
            <a:off x="5440018" y="3766766"/>
            <a:ext cx="12349152" cy="1878802"/>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Bị vua ghẻ lạnh, cung quế vốn là nơi ở của bậc mỹ nhân vua yêu dấu nay chỉ cô tịch như chốn không người. Người cung nữ cô đơn tủi hổ như chiếc bóng đầy tội nghiệp, trông ngóng quân vương suốt đêm dài.</a:t>
            </a:r>
          </a:p>
        </p:txBody>
      </p:sp>
      <p:sp>
        <p:nvSpPr>
          <p:cNvPr id="25" name="TextBox 25"/>
          <p:cNvSpPr txBox="1"/>
          <p:nvPr/>
        </p:nvSpPr>
        <p:spPr>
          <a:xfrm>
            <a:off x="7668692" y="6213558"/>
            <a:ext cx="5896854" cy="621611"/>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Bold"/>
              </a:rPr>
              <a:t>TÂM TRẠNG CỦA NÀNG</a:t>
            </a:r>
          </a:p>
        </p:txBody>
      </p:sp>
      <p:grpSp>
        <p:nvGrpSpPr>
          <p:cNvPr id="26" name="Group 26"/>
          <p:cNvGrpSpPr/>
          <p:nvPr/>
        </p:nvGrpSpPr>
        <p:grpSpPr>
          <a:xfrm>
            <a:off x="6659848" y="6221589"/>
            <a:ext cx="700799" cy="70079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CBBE"/>
            </a:solidFill>
          </p:spPr>
          <p:txBody>
            <a:bodyPr/>
            <a:lstStyle/>
            <a:p>
              <a:endParaRPr lang="en-GB"/>
            </a:p>
          </p:txBody>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7010247" y="6736745"/>
            <a:ext cx="8830104" cy="1307357"/>
          </a:xfrm>
          <a:prstGeom prst="rect">
            <a:avLst/>
          </a:prstGeom>
        </p:spPr>
        <p:txBody>
          <a:bodyPr lIns="0" tIns="0" rIns="0" bIns="0" rtlCol="0" anchor="t">
            <a:spAutoFit/>
          </a:bodyPr>
          <a:lstStyle/>
          <a:p>
            <a:pPr algn="ctr">
              <a:lnSpc>
                <a:spcPts val="5005"/>
              </a:lnSpc>
            </a:pPr>
            <a:r>
              <a:rPr lang="en-US" sz="3500" u="sng">
                <a:solidFill>
                  <a:srgbClr val="000000"/>
                </a:solidFill>
                <a:latin typeface="#9Slide05 Fourth Medium"/>
              </a:rPr>
              <a:t>Khoảnh</a:t>
            </a:r>
            <a:r>
              <a:rPr lang="en-US" sz="3500">
                <a:solidFill>
                  <a:srgbClr val="000000"/>
                </a:solidFill>
                <a:latin typeface="#9Slide05 Fourth Medium"/>
              </a:rPr>
              <a:t> làm chi bấy chúa xuân</a:t>
            </a:r>
          </a:p>
          <a:p>
            <a:pPr algn="ctr">
              <a:lnSpc>
                <a:spcPts val="5005"/>
              </a:lnSpc>
            </a:pPr>
            <a:r>
              <a:rPr lang="en-US" sz="3500">
                <a:solidFill>
                  <a:srgbClr val="000000"/>
                </a:solidFill>
                <a:latin typeface="#9Slide05 Fourth Medium"/>
              </a:rPr>
              <a:t>       </a:t>
            </a:r>
            <a:r>
              <a:rPr lang="en-US" sz="3500" u="sng">
                <a:solidFill>
                  <a:srgbClr val="000000"/>
                </a:solidFill>
                <a:latin typeface="#9Slide05 Fourth Medium"/>
              </a:rPr>
              <a:t>Chơi hoa cho rữa nhụy</a:t>
            </a:r>
            <a:r>
              <a:rPr lang="en-US" sz="3500">
                <a:solidFill>
                  <a:srgbClr val="000000"/>
                </a:solidFill>
                <a:latin typeface="#9Slide05 Fourth Medium"/>
              </a:rPr>
              <a:t> dần lại </a:t>
            </a:r>
            <a:r>
              <a:rPr lang="en-US" sz="3500" u="sng">
                <a:solidFill>
                  <a:srgbClr val="000000"/>
                </a:solidFill>
                <a:latin typeface="#9Slide05 Fourth Medium"/>
              </a:rPr>
              <a:t>thôi</a:t>
            </a:r>
          </a:p>
        </p:txBody>
      </p:sp>
      <p:grpSp>
        <p:nvGrpSpPr>
          <p:cNvPr id="30" name="Group 30"/>
          <p:cNvGrpSpPr/>
          <p:nvPr/>
        </p:nvGrpSpPr>
        <p:grpSpPr>
          <a:xfrm>
            <a:off x="4603204" y="8450503"/>
            <a:ext cx="13390885" cy="1543118"/>
            <a:chOff x="0" y="0"/>
            <a:chExt cx="1756700" cy="202436"/>
          </a:xfrm>
        </p:grpSpPr>
        <p:sp>
          <p:nvSpPr>
            <p:cNvPr id="31" name="Freeform 31"/>
            <p:cNvSpPr/>
            <p:nvPr/>
          </p:nvSpPr>
          <p:spPr>
            <a:xfrm>
              <a:off x="0" y="0"/>
              <a:ext cx="1756700" cy="202436"/>
            </a:xfrm>
            <a:custGeom>
              <a:avLst/>
              <a:gdLst/>
              <a:ahLst/>
              <a:cxnLst/>
              <a:rect l="l" t="t" r="r" b="b"/>
              <a:pathLst>
                <a:path w="1756700" h="202436">
                  <a:moveTo>
                    <a:pt x="1553500" y="0"/>
                  </a:moveTo>
                  <a:cubicBezTo>
                    <a:pt x="1665724" y="0"/>
                    <a:pt x="1756700" y="45317"/>
                    <a:pt x="1756700" y="101218"/>
                  </a:cubicBezTo>
                  <a:cubicBezTo>
                    <a:pt x="1756700" y="157119"/>
                    <a:pt x="1665724" y="202436"/>
                    <a:pt x="1553500" y="202436"/>
                  </a:cubicBezTo>
                  <a:lnTo>
                    <a:pt x="203200" y="202436"/>
                  </a:lnTo>
                  <a:cubicBezTo>
                    <a:pt x="90976" y="202436"/>
                    <a:pt x="0" y="157119"/>
                    <a:pt x="0" y="101218"/>
                  </a:cubicBezTo>
                  <a:cubicBezTo>
                    <a:pt x="0" y="45317"/>
                    <a:pt x="90976" y="0"/>
                    <a:pt x="203200" y="0"/>
                  </a:cubicBezTo>
                  <a:close/>
                </a:path>
              </a:pathLst>
            </a:custGeom>
            <a:solidFill>
              <a:srgbClr val="FEFFFE"/>
            </a:solidFill>
          </p:spPr>
          <p:txBody>
            <a:bodyPr/>
            <a:lstStyle/>
            <a:p>
              <a:endParaRPr lang="en-GB"/>
            </a:p>
          </p:txBody>
        </p:sp>
        <p:sp>
          <p:nvSpPr>
            <p:cNvPr id="32" name="TextBox 32"/>
            <p:cNvSpPr txBox="1"/>
            <p:nvPr/>
          </p:nvSpPr>
          <p:spPr>
            <a:xfrm>
              <a:off x="0" y="-47625"/>
              <a:ext cx="1756700" cy="250061"/>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5110519" y="8545057"/>
            <a:ext cx="12349152" cy="1250207"/>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---&gt; Ẩn dụ: than trách ông trời, cũng là than trách nhà vua tàn nhẫn chỉ yêu thương chóng vánh rồi lãng quên nàng.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par>
                                <p:cTn id="22" presetID="16" presetClass="entr" presetSubtype="21"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9"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6659848" y="8691182"/>
            <a:ext cx="4968298" cy="1595800"/>
          </a:xfrm>
          <a:custGeom>
            <a:avLst/>
            <a:gdLst/>
            <a:ahLst/>
            <a:cxnLst/>
            <a:rect l="l" t="t" r="r" b="b"/>
            <a:pathLst>
              <a:path w="4968298" h="1595800">
                <a:moveTo>
                  <a:pt x="0" y="0"/>
                </a:moveTo>
                <a:lnTo>
                  <a:pt x="4968298" y="0"/>
                </a:lnTo>
                <a:lnTo>
                  <a:pt x="4968298" y="1595800"/>
                </a:lnTo>
                <a:lnTo>
                  <a:pt x="0" y="1595800"/>
                </a:lnTo>
                <a:lnTo>
                  <a:pt x="0" y="0"/>
                </a:lnTo>
                <a:close/>
              </a:path>
            </a:pathLst>
          </a:custGeom>
          <a:blipFill>
            <a:blip r:embed="rId3"/>
            <a:stretch>
              <a:fillRect l="-2" r="-2"/>
            </a:stretch>
          </a:blipFill>
        </p:spPr>
        <p:txBody>
          <a:bodyPr/>
          <a:lstStyle/>
          <a:p>
            <a:endParaRPr lang="en-GB"/>
          </a:p>
        </p:txBody>
      </p:sp>
      <p:sp>
        <p:nvSpPr>
          <p:cNvPr id="3" name="Freeform 3"/>
          <p:cNvSpPr/>
          <p:nvPr/>
        </p:nvSpPr>
        <p:spPr>
          <a:xfrm>
            <a:off x="16206950" y="6219757"/>
            <a:ext cx="2081050" cy="3583650"/>
          </a:xfrm>
          <a:custGeom>
            <a:avLst/>
            <a:gdLst/>
            <a:ahLst/>
            <a:cxnLst/>
            <a:rect l="l" t="t" r="r" b="b"/>
            <a:pathLst>
              <a:path w="2081050" h="3583650">
                <a:moveTo>
                  <a:pt x="0" y="0"/>
                </a:moveTo>
                <a:lnTo>
                  <a:pt x="2081050" y="0"/>
                </a:lnTo>
                <a:lnTo>
                  <a:pt x="2081050" y="3583650"/>
                </a:lnTo>
                <a:lnTo>
                  <a:pt x="0" y="3583650"/>
                </a:lnTo>
                <a:lnTo>
                  <a:pt x="0" y="0"/>
                </a:lnTo>
                <a:close/>
              </a:path>
            </a:pathLst>
          </a:custGeom>
          <a:blipFill>
            <a:blip r:embed="rId4"/>
            <a:stretch>
              <a:fillRect r="-11579" b="-1"/>
            </a:stretch>
          </a:blipFill>
        </p:spPr>
        <p:txBody>
          <a:bodyPr/>
          <a:lstStyle/>
          <a:p>
            <a:endParaRPr lang="en-GB"/>
          </a:p>
        </p:txBody>
      </p:sp>
      <p:sp>
        <p:nvSpPr>
          <p:cNvPr id="4" name="Freeform 4"/>
          <p:cNvSpPr/>
          <p:nvPr/>
        </p:nvSpPr>
        <p:spPr>
          <a:xfrm>
            <a:off x="13655946" y="8236934"/>
            <a:ext cx="809222" cy="1942122"/>
          </a:xfrm>
          <a:custGeom>
            <a:avLst/>
            <a:gdLst/>
            <a:ahLst/>
            <a:cxnLst/>
            <a:rect l="l" t="t" r="r" b="b"/>
            <a:pathLst>
              <a:path w="809222" h="1942122">
                <a:moveTo>
                  <a:pt x="0" y="0"/>
                </a:moveTo>
                <a:lnTo>
                  <a:pt x="809222" y="0"/>
                </a:lnTo>
                <a:lnTo>
                  <a:pt x="809222" y="1942122"/>
                </a:lnTo>
                <a:lnTo>
                  <a:pt x="0" y="1942122"/>
                </a:lnTo>
                <a:lnTo>
                  <a:pt x="0" y="0"/>
                </a:lnTo>
                <a:close/>
              </a:path>
            </a:pathLst>
          </a:custGeom>
          <a:blipFill>
            <a:blip r:embed="rId5"/>
            <a:stretch>
              <a:fillRect/>
            </a:stretch>
          </a:blipFill>
        </p:spPr>
        <p:txBody>
          <a:bodyPr/>
          <a:lstStyle/>
          <a:p>
            <a:endParaRPr lang="en-GB"/>
          </a:p>
        </p:txBody>
      </p:sp>
      <p:sp>
        <p:nvSpPr>
          <p:cNvPr id="5" name="Freeform 5"/>
          <p:cNvSpPr/>
          <p:nvPr/>
        </p:nvSpPr>
        <p:spPr>
          <a:xfrm flipH="1">
            <a:off x="2767096" y="9207996"/>
            <a:ext cx="1269526" cy="942600"/>
          </a:xfrm>
          <a:custGeom>
            <a:avLst/>
            <a:gdLst/>
            <a:ahLst/>
            <a:cxnLst/>
            <a:rect l="l" t="t" r="r" b="b"/>
            <a:pathLst>
              <a:path w="1269526" h="942600">
                <a:moveTo>
                  <a:pt x="1269526" y="0"/>
                </a:moveTo>
                <a:lnTo>
                  <a:pt x="0" y="0"/>
                </a:lnTo>
                <a:lnTo>
                  <a:pt x="0" y="942600"/>
                </a:lnTo>
                <a:lnTo>
                  <a:pt x="1269526" y="942600"/>
                </a:lnTo>
                <a:lnTo>
                  <a:pt x="1269526" y="0"/>
                </a:lnTo>
                <a:close/>
              </a:path>
            </a:pathLst>
          </a:custGeom>
          <a:blipFill>
            <a:blip r:embed="rId6"/>
            <a:stretch>
              <a:fillRect/>
            </a:stretch>
          </a:blipFill>
        </p:spPr>
        <p:txBody>
          <a:bodyPr/>
          <a:lstStyle/>
          <a:p>
            <a:endParaRPr lang="en-GB"/>
          </a:p>
        </p:txBody>
      </p:sp>
      <p:sp>
        <p:nvSpPr>
          <p:cNvPr id="6" name="Freeform 6"/>
          <p:cNvSpPr/>
          <p:nvPr/>
        </p:nvSpPr>
        <p:spPr>
          <a:xfrm flipH="1">
            <a:off x="0" y="7941098"/>
            <a:ext cx="3402200" cy="2428300"/>
          </a:xfrm>
          <a:custGeom>
            <a:avLst/>
            <a:gdLst/>
            <a:ahLst/>
            <a:cxnLst/>
            <a:rect l="l" t="t" r="r" b="b"/>
            <a:pathLst>
              <a:path w="3402200" h="2428300">
                <a:moveTo>
                  <a:pt x="3402200" y="0"/>
                </a:moveTo>
                <a:lnTo>
                  <a:pt x="0" y="0"/>
                </a:lnTo>
                <a:lnTo>
                  <a:pt x="0" y="2428300"/>
                </a:lnTo>
                <a:lnTo>
                  <a:pt x="3402200" y="2428300"/>
                </a:lnTo>
                <a:lnTo>
                  <a:pt x="3402200" y="0"/>
                </a:lnTo>
                <a:close/>
              </a:path>
            </a:pathLst>
          </a:custGeom>
          <a:blipFill>
            <a:blip r:embed="rId7"/>
            <a:stretch>
              <a:fillRect/>
            </a:stretch>
          </a:blipFill>
        </p:spPr>
        <p:txBody>
          <a:bodyPr/>
          <a:lstStyle/>
          <a:p>
            <a:endParaRPr lang="en-GB"/>
          </a:p>
        </p:txBody>
      </p:sp>
      <p:sp>
        <p:nvSpPr>
          <p:cNvPr id="7" name="Freeform 7"/>
          <p:cNvSpPr/>
          <p:nvPr/>
        </p:nvSpPr>
        <p:spPr>
          <a:xfrm>
            <a:off x="14737853" y="9134323"/>
            <a:ext cx="3220652" cy="1449300"/>
          </a:xfrm>
          <a:custGeom>
            <a:avLst/>
            <a:gdLst/>
            <a:ahLst/>
            <a:cxnLst/>
            <a:rect l="l" t="t" r="r" b="b"/>
            <a:pathLst>
              <a:path w="3220652" h="1449300">
                <a:moveTo>
                  <a:pt x="0" y="0"/>
                </a:moveTo>
                <a:lnTo>
                  <a:pt x="3220652" y="0"/>
                </a:lnTo>
                <a:lnTo>
                  <a:pt x="3220652" y="1449300"/>
                </a:lnTo>
                <a:lnTo>
                  <a:pt x="0" y="1449300"/>
                </a:lnTo>
                <a:lnTo>
                  <a:pt x="0" y="0"/>
                </a:lnTo>
                <a:close/>
              </a:path>
            </a:pathLst>
          </a:custGeom>
          <a:blipFill>
            <a:blip r:embed="rId8"/>
            <a:stretch>
              <a:fillRect/>
            </a:stretch>
          </a:blipFill>
        </p:spPr>
        <p:txBody>
          <a:bodyPr/>
          <a:lstStyle/>
          <a:p>
            <a:endParaRPr lang="en-GB"/>
          </a:p>
        </p:txBody>
      </p:sp>
      <p:sp>
        <p:nvSpPr>
          <p:cNvPr id="8" name="Freeform 8"/>
          <p:cNvSpPr/>
          <p:nvPr/>
        </p:nvSpPr>
        <p:spPr>
          <a:xfrm>
            <a:off x="15489952" y="-137116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9"/>
            <a:stretch>
              <a:fillRect/>
            </a:stretch>
          </a:blipFill>
        </p:spPr>
        <p:txBody>
          <a:bodyPr/>
          <a:lstStyle/>
          <a:p>
            <a:endParaRPr lang="en-GB"/>
          </a:p>
        </p:txBody>
      </p:sp>
      <p:sp>
        <p:nvSpPr>
          <p:cNvPr id="9" name="Freeform 9"/>
          <p:cNvSpPr/>
          <p:nvPr/>
        </p:nvSpPr>
        <p:spPr>
          <a:xfrm>
            <a:off x="16638114" y="369492"/>
            <a:ext cx="1115468" cy="679416"/>
          </a:xfrm>
          <a:custGeom>
            <a:avLst/>
            <a:gdLst/>
            <a:ahLst/>
            <a:cxnLst/>
            <a:rect l="l" t="t" r="r" b="b"/>
            <a:pathLst>
              <a:path w="1115468" h="679416">
                <a:moveTo>
                  <a:pt x="0" y="0"/>
                </a:moveTo>
                <a:lnTo>
                  <a:pt x="1115468" y="0"/>
                </a:lnTo>
                <a:lnTo>
                  <a:pt x="1115468" y="679416"/>
                </a:lnTo>
                <a:lnTo>
                  <a:pt x="0" y="679416"/>
                </a:lnTo>
                <a:lnTo>
                  <a:pt x="0" y="0"/>
                </a:lnTo>
                <a:close/>
              </a:path>
            </a:pathLst>
          </a:custGeom>
          <a:blipFill>
            <a:blip r:embed="rId10"/>
            <a:stretch>
              <a:fillRect/>
            </a:stretch>
          </a:blipFill>
        </p:spPr>
        <p:txBody>
          <a:bodyPr/>
          <a:lstStyle/>
          <a:p>
            <a:endParaRPr lang="en-GB"/>
          </a:p>
        </p:txBody>
      </p:sp>
      <p:grpSp>
        <p:nvGrpSpPr>
          <p:cNvPr id="10" name="Group 10"/>
          <p:cNvGrpSpPr/>
          <p:nvPr/>
        </p:nvGrpSpPr>
        <p:grpSpPr>
          <a:xfrm>
            <a:off x="516372" y="2930816"/>
            <a:ext cx="4086832" cy="408683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p:spPr>
          <p:txBody>
            <a:bodyPr/>
            <a:lstStyle/>
            <a:p>
              <a:endParaRPr lang="en-GB"/>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151116" y="185380"/>
            <a:ext cx="12522637" cy="863528"/>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3.2. Đọc hiểu văn bản</a:t>
            </a:r>
          </a:p>
        </p:txBody>
      </p:sp>
      <p:sp>
        <p:nvSpPr>
          <p:cNvPr id="14" name="TextBox 14"/>
          <p:cNvSpPr txBox="1"/>
          <p:nvPr/>
        </p:nvSpPr>
        <p:spPr>
          <a:xfrm>
            <a:off x="1317597" y="1082414"/>
            <a:ext cx="16315063"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b. Cảm xúc trữ tình:</a:t>
            </a:r>
          </a:p>
        </p:txBody>
      </p:sp>
      <p:sp>
        <p:nvSpPr>
          <p:cNvPr id="15" name="TextBox 15"/>
          <p:cNvSpPr txBox="1"/>
          <p:nvPr/>
        </p:nvSpPr>
        <p:spPr>
          <a:xfrm>
            <a:off x="1028700" y="3711217"/>
            <a:ext cx="2758472" cy="241173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KHUNG CẢNH</a:t>
            </a:r>
          </a:p>
          <a:p>
            <a:pPr algn="ctr">
              <a:lnSpc>
                <a:spcPts val="6434"/>
              </a:lnSpc>
            </a:pPr>
            <a:r>
              <a:rPr lang="en-US" sz="4500">
                <a:solidFill>
                  <a:srgbClr val="000000"/>
                </a:solidFill>
                <a:latin typeface="Roboto Condensed Bold"/>
              </a:rPr>
              <a:t>CUNG QUẾ</a:t>
            </a:r>
          </a:p>
        </p:txBody>
      </p:sp>
      <p:sp>
        <p:nvSpPr>
          <p:cNvPr id="16" name="TextBox 16"/>
          <p:cNvSpPr txBox="1"/>
          <p:nvPr/>
        </p:nvSpPr>
        <p:spPr>
          <a:xfrm>
            <a:off x="5609352" y="2134767"/>
            <a:ext cx="5301831" cy="621611"/>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Bold"/>
              </a:rPr>
              <a:t>+ Trông lên lầu gác</a:t>
            </a:r>
          </a:p>
        </p:txBody>
      </p:sp>
      <p:grpSp>
        <p:nvGrpSpPr>
          <p:cNvPr id="17" name="Group 17"/>
          <p:cNvGrpSpPr/>
          <p:nvPr/>
        </p:nvGrpSpPr>
        <p:grpSpPr>
          <a:xfrm>
            <a:off x="5173228" y="2171373"/>
            <a:ext cx="700799" cy="70079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CBBE"/>
            </a:solidFill>
          </p:spPr>
          <p:txBody>
            <a:bodyPr/>
            <a:lstStyle/>
            <a:p>
              <a:endParaRPr lang="en-GB"/>
            </a:p>
          </p:txBody>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5907749" y="3033309"/>
            <a:ext cx="8830104" cy="1422491"/>
          </a:xfrm>
          <a:prstGeom prst="rect">
            <a:avLst/>
          </a:prstGeom>
        </p:spPr>
        <p:txBody>
          <a:bodyPr lIns="0" tIns="0" rIns="0" bIns="0" rtlCol="0" anchor="t">
            <a:spAutoFit/>
          </a:bodyPr>
          <a:lstStyle/>
          <a:p>
            <a:pPr algn="ctr">
              <a:lnSpc>
                <a:spcPts val="5433"/>
              </a:lnSpc>
            </a:pPr>
            <a:r>
              <a:rPr lang="en-US" sz="3799">
                <a:solidFill>
                  <a:srgbClr val="000000"/>
                </a:solidFill>
                <a:latin typeface="#9Slide05 Fourth Medium"/>
              </a:rPr>
              <a:t>Lầu đãi nguyệt đứng ngồi dạ vũ</a:t>
            </a:r>
          </a:p>
          <a:p>
            <a:pPr algn="ctr">
              <a:lnSpc>
                <a:spcPts val="5433"/>
              </a:lnSpc>
            </a:pPr>
            <a:r>
              <a:rPr lang="en-US" sz="3799">
                <a:solidFill>
                  <a:srgbClr val="000000"/>
                </a:solidFill>
                <a:latin typeface="#9Slide05 Fourth Medium"/>
              </a:rPr>
              <a:t>Gác thừa lương thức ngủ thu phong.</a:t>
            </a:r>
          </a:p>
        </p:txBody>
      </p:sp>
      <p:grpSp>
        <p:nvGrpSpPr>
          <p:cNvPr id="21" name="Group 21"/>
          <p:cNvGrpSpPr/>
          <p:nvPr/>
        </p:nvGrpSpPr>
        <p:grpSpPr>
          <a:xfrm>
            <a:off x="5060077" y="4923905"/>
            <a:ext cx="5851107" cy="1543118"/>
            <a:chOff x="0" y="0"/>
            <a:chExt cx="767585" cy="202436"/>
          </a:xfrm>
        </p:grpSpPr>
        <p:sp>
          <p:nvSpPr>
            <p:cNvPr id="22" name="Freeform 22"/>
            <p:cNvSpPr/>
            <p:nvPr/>
          </p:nvSpPr>
          <p:spPr>
            <a:xfrm>
              <a:off x="0" y="0"/>
              <a:ext cx="767585" cy="202436"/>
            </a:xfrm>
            <a:custGeom>
              <a:avLst/>
              <a:gdLst/>
              <a:ahLst/>
              <a:cxnLst/>
              <a:rect l="l" t="t" r="r" b="b"/>
              <a:pathLst>
                <a:path w="767585" h="202436">
                  <a:moveTo>
                    <a:pt x="564385" y="0"/>
                  </a:moveTo>
                  <a:cubicBezTo>
                    <a:pt x="676609" y="0"/>
                    <a:pt x="767585" y="45317"/>
                    <a:pt x="767585" y="101218"/>
                  </a:cubicBezTo>
                  <a:cubicBezTo>
                    <a:pt x="767585" y="157119"/>
                    <a:pt x="676609" y="202436"/>
                    <a:pt x="564385" y="202436"/>
                  </a:cubicBezTo>
                  <a:lnTo>
                    <a:pt x="203200" y="202436"/>
                  </a:lnTo>
                  <a:cubicBezTo>
                    <a:pt x="90976" y="202436"/>
                    <a:pt x="0" y="157119"/>
                    <a:pt x="0" y="101218"/>
                  </a:cubicBezTo>
                  <a:cubicBezTo>
                    <a:pt x="0" y="45317"/>
                    <a:pt x="90976" y="0"/>
                    <a:pt x="203200" y="0"/>
                  </a:cubicBezTo>
                  <a:close/>
                </a:path>
              </a:pathLst>
            </a:custGeom>
            <a:solidFill>
              <a:srgbClr val="FEFFFE"/>
            </a:solidFill>
          </p:spPr>
          <p:txBody>
            <a:bodyPr/>
            <a:lstStyle/>
            <a:p>
              <a:endParaRPr lang="en-GB"/>
            </a:p>
          </p:txBody>
        </p:sp>
        <p:sp>
          <p:nvSpPr>
            <p:cNvPr id="23" name="TextBox 23"/>
            <p:cNvSpPr txBox="1"/>
            <p:nvPr/>
          </p:nvSpPr>
          <p:spPr>
            <a:xfrm>
              <a:off x="0" y="-47625"/>
              <a:ext cx="767585" cy="25006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6019324" y="4969550"/>
            <a:ext cx="4485821" cy="1250207"/>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Nghệ thuật đối rất chỉnh giữa hai câu</a:t>
            </a:r>
          </a:p>
        </p:txBody>
      </p:sp>
      <p:grpSp>
        <p:nvGrpSpPr>
          <p:cNvPr id="25" name="Group 25"/>
          <p:cNvGrpSpPr/>
          <p:nvPr/>
        </p:nvGrpSpPr>
        <p:grpSpPr>
          <a:xfrm>
            <a:off x="4603204" y="6831674"/>
            <a:ext cx="12656638" cy="2710909"/>
            <a:chOff x="0" y="0"/>
            <a:chExt cx="1660377" cy="355634"/>
          </a:xfrm>
        </p:grpSpPr>
        <p:sp>
          <p:nvSpPr>
            <p:cNvPr id="26" name="Freeform 26"/>
            <p:cNvSpPr/>
            <p:nvPr/>
          </p:nvSpPr>
          <p:spPr>
            <a:xfrm>
              <a:off x="0" y="0"/>
              <a:ext cx="1660377" cy="355634"/>
            </a:xfrm>
            <a:custGeom>
              <a:avLst/>
              <a:gdLst/>
              <a:ahLst/>
              <a:cxnLst/>
              <a:rect l="l" t="t" r="r" b="b"/>
              <a:pathLst>
                <a:path w="1660377" h="355634">
                  <a:moveTo>
                    <a:pt x="1457177" y="0"/>
                  </a:moveTo>
                  <a:cubicBezTo>
                    <a:pt x="1569401" y="0"/>
                    <a:pt x="1660377" y="79611"/>
                    <a:pt x="1660377" y="177817"/>
                  </a:cubicBezTo>
                  <a:cubicBezTo>
                    <a:pt x="1660377" y="276023"/>
                    <a:pt x="1569401" y="355634"/>
                    <a:pt x="1457177" y="355634"/>
                  </a:cubicBezTo>
                  <a:lnTo>
                    <a:pt x="203200" y="355634"/>
                  </a:lnTo>
                  <a:cubicBezTo>
                    <a:pt x="90976" y="355634"/>
                    <a:pt x="0" y="276023"/>
                    <a:pt x="0" y="177817"/>
                  </a:cubicBezTo>
                  <a:cubicBezTo>
                    <a:pt x="0" y="79611"/>
                    <a:pt x="90976" y="0"/>
                    <a:pt x="203200" y="0"/>
                  </a:cubicBezTo>
                  <a:close/>
                </a:path>
              </a:pathLst>
            </a:custGeom>
            <a:solidFill>
              <a:srgbClr val="F6E0B9"/>
            </a:solidFill>
          </p:spPr>
          <p:txBody>
            <a:bodyPr/>
            <a:lstStyle/>
            <a:p>
              <a:endParaRPr lang="en-GB"/>
            </a:p>
          </p:txBody>
        </p:sp>
        <p:sp>
          <p:nvSpPr>
            <p:cNvPr id="27" name="TextBox 27"/>
            <p:cNvSpPr txBox="1"/>
            <p:nvPr/>
          </p:nvSpPr>
          <p:spPr>
            <a:xfrm>
              <a:off x="0" y="-47625"/>
              <a:ext cx="1660377" cy="403259"/>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1344741" y="4974232"/>
            <a:ext cx="5851107" cy="1543118"/>
            <a:chOff x="0" y="0"/>
            <a:chExt cx="767585" cy="202436"/>
          </a:xfrm>
        </p:grpSpPr>
        <p:sp>
          <p:nvSpPr>
            <p:cNvPr id="29" name="Freeform 29"/>
            <p:cNvSpPr/>
            <p:nvPr/>
          </p:nvSpPr>
          <p:spPr>
            <a:xfrm>
              <a:off x="0" y="0"/>
              <a:ext cx="767585" cy="202436"/>
            </a:xfrm>
            <a:custGeom>
              <a:avLst/>
              <a:gdLst/>
              <a:ahLst/>
              <a:cxnLst/>
              <a:rect l="l" t="t" r="r" b="b"/>
              <a:pathLst>
                <a:path w="767585" h="202436">
                  <a:moveTo>
                    <a:pt x="564385" y="0"/>
                  </a:moveTo>
                  <a:cubicBezTo>
                    <a:pt x="676609" y="0"/>
                    <a:pt x="767585" y="45317"/>
                    <a:pt x="767585" y="101218"/>
                  </a:cubicBezTo>
                  <a:cubicBezTo>
                    <a:pt x="767585" y="157119"/>
                    <a:pt x="676609" y="202436"/>
                    <a:pt x="564385" y="202436"/>
                  </a:cubicBezTo>
                  <a:lnTo>
                    <a:pt x="203200" y="202436"/>
                  </a:lnTo>
                  <a:cubicBezTo>
                    <a:pt x="90976" y="202436"/>
                    <a:pt x="0" y="157119"/>
                    <a:pt x="0" y="101218"/>
                  </a:cubicBezTo>
                  <a:cubicBezTo>
                    <a:pt x="0" y="45317"/>
                    <a:pt x="90976" y="0"/>
                    <a:pt x="203200" y="0"/>
                  </a:cubicBezTo>
                  <a:close/>
                </a:path>
              </a:pathLst>
            </a:custGeom>
            <a:solidFill>
              <a:srgbClr val="FEFFFE"/>
            </a:solidFill>
          </p:spPr>
          <p:txBody>
            <a:bodyPr/>
            <a:lstStyle/>
            <a:p>
              <a:endParaRPr lang="en-GB"/>
            </a:p>
          </p:txBody>
        </p:sp>
        <p:sp>
          <p:nvSpPr>
            <p:cNvPr id="30" name="TextBox 30"/>
            <p:cNvSpPr txBox="1"/>
            <p:nvPr/>
          </p:nvSpPr>
          <p:spPr>
            <a:xfrm>
              <a:off x="0" y="-47625"/>
              <a:ext cx="767585" cy="250061"/>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2303989" y="5019877"/>
            <a:ext cx="4485821" cy="1878802"/>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Bút pháp tả cảnh ngụ tình (</a:t>
            </a:r>
            <a:r>
              <a:rPr lang="en-US" sz="3500">
                <a:solidFill>
                  <a:srgbClr val="000000"/>
                </a:solidFill>
                <a:latin typeface="Roboto Condensed Italics"/>
              </a:rPr>
              <a:t>dạ vũ, thu phong</a:t>
            </a:r>
            <a:r>
              <a:rPr lang="en-US" sz="3500">
                <a:solidFill>
                  <a:srgbClr val="000000"/>
                </a:solidFill>
                <a:latin typeface="Roboto Condensed"/>
              </a:rPr>
              <a:t>)</a:t>
            </a:r>
          </a:p>
          <a:p>
            <a:pPr algn="just">
              <a:lnSpc>
                <a:spcPts val="5005"/>
              </a:lnSpc>
            </a:pPr>
            <a:endParaRPr lang="en-US" sz="3500">
              <a:solidFill>
                <a:srgbClr val="000000"/>
              </a:solidFill>
              <a:latin typeface="Roboto Condensed"/>
            </a:endParaRPr>
          </a:p>
        </p:txBody>
      </p:sp>
      <p:sp>
        <p:nvSpPr>
          <p:cNvPr id="32" name="TextBox 32"/>
          <p:cNvSpPr txBox="1"/>
          <p:nvPr/>
        </p:nvSpPr>
        <p:spPr>
          <a:xfrm>
            <a:off x="5425311" y="7117755"/>
            <a:ext cx="11012425" cy="1878802"/>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Không có nhà vua, người cung nữ lên lầu ngắm trăng nhưng thứ chờ đợi nàng là cơn mưa đêm buồn bã, rả rích.</a:t>
            </a:r>
          </a:p>
          <a:p>
            <a:pPr algn="just">
              <a:lnSpc>
                <a:spcPts val="5005"/>
              </a:lnSpc>
            </a:pPr>
            <a:r>
              <a:rPr lang="en-US" sz="3500">
                <a:solidFill>
                  <a:srgbClr val="000000"/>
                </a:solidFill>
                <a:latin typeface="Roboto Condensed"/>
              </a:rPr>
              <a:t>Gác hóng mát chỉ còn lại cơn gió thu lạnh lẽo buốt giá.</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6659848" y="8691182"/>
            <a:ext cx="4968298" cy="1595800"/>
          </a:xfrm>
          <a:custGeom>
            <a:avLst/>
            <a:gdLst/>
            <a:ahLst/>
            <a:cxnLst/>
            <a:rect l="l" t="t" r="r" b="b"/>
            <a:pathLst>
              <a:path w="4968298" h="1595800">
                <a:moveTo>
                  <a:pt x="0" y="0"/>
                </a:moveTo>
                <a:lnTo>
                  <a:pt x="4968298" y="0"/>
                </a:lnTo>
                <a:lnTo>
                  <a:pt x="4968298" y="1595800"/>
                </a:lnTo>
                <a:lnTo>
                  <a:pt x="0" y="1595800"/>
                </a:lnTo>
                <a:lnTo>
                  <a:pt x="0" y="0"/>
                </a:lnTo>
                <a:close/>
              </a:path>
            </a:pathLst>
          </a:custGeom>
          <a:blipFill>
            <a:blip r:embed="rId3"/>
            <a:stretch>
              <a:fillRect l="-2" r="-2"/>
            </a:stretch>
          </a:blipFill>
        </p:spPr>
        <p:txBody>
          <a:bodyPr/>
          <a:lstStyle/>
          <a:p>
            <a:endParaRPr lang="en-GB"/>
          </a:p>
        </p:txBody>
      </p:sp>
      <p:sp>
        <p:nvSpPr>
          <p:cNvPr id="3" name="Freeform 3"/>
          <p:cNvSpPr/>
          <p:nvPr/>
        </p:nvSpPr>
        <p:spPr>
          <a:xfrm>
            <a:off x="17913194" y="5691261"/>
            <a:ext cx="2081050" cy="3583650"/>
          </a:xfrm>
          <a:custGeom>
            <a:avLst/>
            <a:gdLst/>
            <a:ahLst/>
            <a:cxnLst/>
            <a:rect l="l" t="t" r="r" b="b"/>
            <a:pathLst>
              <a:path w="2081050" h="3583650">
                <a:moveTo>
                  <a:pt x="0" y="0"/>
                </a:moveTo>
                <a:lnTo>
                  <a:pt x="2081050" y="0"/>
                </a:lnTo>
                <a:lnTo>
                  <a:pt x="2081050" y="3583650"/>
                </a:lnTo>
                <a:lnTo>
                  <a:pt x="0" y="3583650"/>
                </a:lnTo>
                <a:lnTo>
                  <a:pt x="0" y="0"/>
                </a:lnTo>
                <a:close/>
              </a:path>
            </a:pathLst>
          </a:custGeom>
          <a:blipFill>
            <a:blip r:embed="rId4"/>
            <a:stretch>
              <a:fillRect r="-11579" b="-1"/>
            </a:stretch>
          </a:blipFill>
        </p:spPr>
        <p:txBody>
          <a:bodyPr/>
          <a:lstStyle/>
          <a:p>
            <a:endParaRPr lang="en-GB"/>
          </a:p>
        </p:txBody>
      </p:sp>
      <p:sp>
        <p:nvSpPr>
          <p:cNvPr id="4" name="Freeform 4"/>
          <p:cNvSpPr/>
          <p:nvPr/>
        </p:nvSpPr>
        <p:spPr>
          <a:xfrm>
            <a:off x="13655946" y="8236934"/>
            <a:ext cx="809222" cy="1942122"/>
          </a:xfrm>
          <a:custGeom>
            <a:avLst/>
            <a:gdLst/>
            <a:ahLst/>
            <a:cxnLst/>
            <a:rect l="l" t="t" r="r" b="b"/>
            <a:pathLst>
              <a:path w="809222" h="1942122">
                <a:moveTo>
                  <a:pt x="0" y="0"/>
                </a:moveTo>
                <a:lnTo>
                  <a:pt x="809222" y="0"/>
                </a:lnTo>
                <a:lnTo>
                  <a:pt x="809222" y="1942122"/>
                </a:lnTo>
                <a:lnTo>
                  <a:pt x="0" y="1942122"/>
                </a:lnTo>
                <a:lnTo>
                  <a:pt x="0" y="0"/>
                </a:lnTo>
                <a:close/>
              </a:path>
            </a:pathLst>
          </a:custGeom>
          <a:blipFill>
            <a:blip r:embed="rId5"/>
            <a:stretch>
              <a:fillRect/>
            </a:stretch>
          </a:blipFill>
        </p:spPr>
        <p:txBody>
          <a:bodyPr/>
          <a:lstStyle/>
          <a:p>
            <a:endParaRPr lang="en-GB"/>
          </a:p>
        </p:txBody>
      </p:sp>
      <p:sp>
        <p:nvSpPr>
          <p:cNvPr id="5" name="Freeform 5"/>
          <p:cNvSpPr/>
          <p:nvPr/>
        </p:nvSpPr>
        <p:spPr>
          <a:xfrm flipH="1">
            <a:off x="2767096" y="9207996"/>
            <a:ext cx="1269526" cy="942600"/>
          </a:xfrm>
          <a:custGeom>
            <a:avLst/>
            <a:gdLst/>
            <a:ahLst/>
            <a:cxnLst/>
            <a:rect l="l" t="t" r="r" b="b"/>
            <a:pathLst>
              <a:path w="1269526" h="942600">
                <a:moveTo>
                  <a:pt x="1269526" y="0"/>
                </a:moveTo>
                <a:lnTo>
                  <a:pt x="0" y="0"/>
                </a:lnTo>
                <a:lnTo>
                  <a:pt x="0" y="942600"/>
                </a:lnTo>
                <a:lnTo>
                  <a:pt x="1269526" y="942600"/>
                </a:lnTo>
                <a:lnTo>
                  <a:pt x="1269526" y="0"/>
                </a:lnTo>
                <a:close/>
              </a:path>
            </a:pathLst>
          </a:custGeom>
          <a:blipFill>
            <a:blip r:embed="rId6"/>
            <a:stretch>
              <a:fillRect/>
            </a:stretch>
          </a:blipFill>
        </p:spPr>
        <p:txBody>
          <a:bodyPr/>
          <a:lstStyle/>
          <a:p>
            <a:endParaRPr lang="en-GB"/>
          </a:p>
        </p:txBody>
      </p:sp>
      <p:sp>
        <p:nvSpPr>
          <p:cNvPr id="6" name="Freeform 6"/>
          <p:cNvSpPr/>
          <p:nvPr/>
        </p:nvSpPr>
        <p:spPr>
          <a:xfrm flipH="1">
            <a:off x="0" y="7941098"/>
            <a:ext cx="3402200" cy="2428300"/>
          </a:xfrm>
          <a:custGeom>
            <a:avLst/>
            <a:gdLst/>
            <a:ahLst/>
            <a:cxnLst/>
            <a:rect l="l" t="t" r="r" b="b"/>
            <a:pathLst>
              <a:path w="3402200" h="2428300">
                <a:moveTo>
                  <a:pt x="3402200" y="0"/>
                </a:moveTo>
                <a:lnTo>
                  <a:pt x="0" y="0"/>
                </a:lnTo>
                <a:lnTo>
                  <a:pt x="0" y="2428300"/>
                </a:lnTo>
                <a:lnTo>
                  <a:pt x="3402200" y="2428300"/>
                </a:lnTo>
                <a:lnTo>
                  <a:pt x="3402200" y="0"/>
                </a:lnTo>
                <a:close/>
              </a:path>
            </a:pathLst>
          </a:custGeom>
          <a:blipFill>
            <a:blip r:embed="rId7"/>
            <a:stretch>
              <a:fillRect/>
            </a:stretch>
          </a:blipFill>
        </p:spPr>
        <p:txBody>
          <a:bodyPr/>
          <a:lstStyle/>
          <a:p>
            <a:endParaRPr lang="en-GB"/>
          </a:p>
        </p:txBody>
      </p:sp>
      <p:sp>
        <p:nvSpPr>
          <p:cNvPr id="7" name="Freeform 7"/>
          <p:cNvSpPr/>
          <p:nvPr/>
        </p:nvSpPr>
        <p:spPr>
          <a:xfrm>
            <a:off x="14737853" y="9134323"/>
            <a:ext cx="3220652" cy="1449300"/>
          </a:xfrm>
          <a:custGeom>
            <a:avLst/>
            <a:gdLst/>
            <a:ahLst/>
            <a:cxnLst/>
            <a:rect l="l" t="t" r="r" b="b"/>
            <a:pathLst>
              <a:path w="3220652" h="1449300">
                <a:moveTo>
                  <a:pt x="0" y="0"/>
                </a:moveTo>
                <a:lnTo>
                  <a:pt x="3220652" y="0"/>
                </a:lnTo>
                <a:lnTo>
                  <a:pt x="3220652" y="1449300"/>
                </a:lnTo>
                <a:lnTo>
                  <a:pt x="0" y="1449300"/>
                </a:lnTo>
                <a:lnTo>
                  <a:pt x="0" y="0"/>
                </a:lnTo>
                <a:close/>
              </a:path>
            </a:pathLst>
          </a:custGeom>
          <a:blipFill>
            <a:blip r:embed="rId8"/>
            <a:stretch>
              <a:fillRect/>
            </a:stretch>
          </a:blipFill>
        </p:spPr>
        <p:txBody>
          <a:bodyPr/>
          <a:lstStyle/>
          <a:p>
            <a:endParaRPr lang="en-GB"/>
          </a:p>
        </p:txBody>
      </p:sp>
      <p:sp>
        <p:nvSpPr>
          <p:cNvPr id="8" name="Freeform 8"/>
          <p:cNvSpPr/>
          <p:nvPr/>
        </p:nvSpPr>
        <p:spPr>
          <a:xfrm>
            <a:off x="15489952" y="-137116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9"/>
            <a:stretch>
              <a:fillRect/>
            </a:stretch>
          </a:blipFill>
        </p:spPr>
        <p:txBody>
          <a:bodyPr/>
          <a:lstStyle/>
          <a:p>
            <a:endParaRPr lang="en-GB"/>
          </a:p>
        </p:txBody>
      </p:sp>
      <p:sp>
        <p:nvSpPr>
          <p:cNvPr id="9" name="Freeform 9"/>
          <p:cNvSpPr/>
          <p:nvPr/>
        </p:nvSpPr>
        <p:spPr>
          <a:xfrm>
            <a:off x="16638114" y="369492"/>
            <a:ext cx="1115468" cy="679416"/>
          </a:xfrm>
          <a:custGeom>
            <a:avLst/>
            <a:gdLst/>
            <a:ahLst/>
            <a:cxnLst/>
            <a:rect l="l" t="t" r="r" b="b"/>
            <a:pathLst>
              <a:path w="1115468" h="679416">
                <a:moveTo>
                  <a:pt x="0" y="0"/>
                </a:moveTo>
                <a:lnTo>
                  <a:pt x="1115468" y="0"/>
                </a:lnTo>
                <a:lnTo>
                  <a:pt x="1115468" y="679416"/>
                </a:lnTo>
                <a:lnTo>
                  <a:pt x="0" y="679416"/>
                </a:lnTo>
                <a:lnTo>
                  <a:pt x="0" y="0"/>
                </a:lnTo>
                <a:close/>
              </a:path>
            </a:pathLst>
          </a:custGeom>
          <a:blipFill>
            <a:blip r:embed="rId10"/>
            <a:stretch>
              <a:fillRect/>
            </a:stretch>
          </a:blipFill>
        </p:spPr>
        <p:txBody>
          <a:bodyPr/>
          <a:lstStyle/>
          <a:p>
            <a:endParaRPr lang="en-GB"/>
          </a:p>
        </p:txBody>
      </p:sp>
      <p:grpSp>
        <p:nvGrpSpPr>
          <p:cNvPr id="10" name="Group 10"/>
          <p:cNvGrpSpPr/>
          <p:nvPr/>
        </p:nvGrpSpPr>
        <p:grpSpPr>
          <a:xfrm>
            <a:off x="516372" y="2930816"/>
            <a:ext cx="4086832" cy="408683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p:spPr>
          <p:txBody>
            <a:bodyPr/>
            <a:lstStyle/>
            <a:p>
              <a:endParaRPr lang="en-GB"/>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151116" y="185380"/>
            <a:ext cx="12522637" cy="863528"/>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3.2. Đọc hiểu văn bản</a:t>
            </a:r>
          </a:p>
        </p:txBody>
      </p:sp>
      <p:sp>
        <p:nvSpPr>
          <p:cNvPr id="14" name="TextBox 14"/>
          <p:cNvSpPr txBox="1"/>
          <p:nvPr/>
        </p:nvSpPr>
        <p:spPr>
          <a:xfrm>
            <a:off x="1317597" y="1082414"/>
            <a:ext cx="16315063"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b. Cảm xúc trữ tình:</a:t>
            </a:r>
          </a:p>
        </p:txBody>
      </p:sp>
      <p:sp>
        <p:nvSpPr>
          <p:cNvPr id="15" name="TextBox 15"/>
          <p:cNvSpPr txBox="1"/>
          <p:nvPr/>
        </p:nvSpPr>
        <p:spPr>
          <a:xfrm>
            <a:off x="1028700" y="3711217"/>
            <a:ext cx="2758472" cy="241173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KHUNG CẢNH</a:t>
            </a:r>
          </a:p>
          <a:p>
            <a:pPr algn="ctr">
              <a:lnSpc>
                <a:spcPts val="6434"/>
              </a:lnSpc>
            </a:pPr>
            <a:r>
              <a:rPr lang="en-US" sz="4500">
                <a:solidFill>
                  <a:srgbClr val="000000"/>
                </a:solidFill>
                <a:latin typeface="Roboto Condensed Bold"/>
              </a:rPr>
              <a:t>CUNG QUẾ</a:t>
            </a:r>
          </a:p>
        </p:txBody>
      </p:sp>
      <p:sp>
        <p:nvSpPr>
          <p:cNvPr id="16" name="TextBox 16"/>
          <p:cNvSpPr txBox="1"/>
          <p:nvPr/>
        </p:nvSpPr>
        <p:spPr>
          <a:xfrm>
            <a:off x="7666472" y="1343091"/>
            <a:ext cx="8971642" cy="621611"/>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Bold Italics"/>
              </a:rPr>
              <a:t>+ Trong khuê phòng tĩnh mịch</a:t>
            </a:r>
          </a:p>
        </p:txBody>
      </p:sp>
      <p:sp>
        <p:nvSpPr>
          <p:cNvPr id="17" name="TextBox 17"/>
          <p:cNvSpPr txBox="1"/>
          <p:nvPr/>
        </p:nvSpPr>
        <p:spPr>
          <a:xfrm>
            <a:off x="7543638" y="2176103"/>
            <a:ext cx="8830104" cy="678761"/>
          </a:xfrm>
          <a:prstGeom prst="rect">
            <a:avLst/>
          </a:prstGeom>
        </p:spPr>
        <p:txBody>
          <a:bodyPr lIns="0" tIns="0" rIns="0" bIns="0" rtlCol="0" anchor="t">
            <a:spAutoFit/>
          </a:bodyPr>
          <a:lstStyle/>
          <a:p>
            <a:pPr algn="l">
              <a:lnSpc>
                <a:spcPts val="5005"/>
              </a:lnSpc>
            </a:pPr>
            <a:r>
              <a:rPr lang="en-US" sz="3500">
                <a:solidFill>
                  <a:srgbClr val="000000"/>
                </a:solidFill>
                <a:latin typeface="#9Slide05 Fourth Medium"/>
              </a:rPr>
              <a:t>Phòng tiêu lạnh ngắt như đồng</a:t>
            </a:r>
          </a:p>
        </p:txBody>
      </p:sp>
      <p:grpSp>
        <p:nvGrpSpPr>
          <p:cNvPr id="18" name="Group 18"/>
          <p:cNvGrpSpPr/>
          <p:nvPr/>
        </p:nvGrpSpPr>
        <p:grpSpPr>
          <a:xfrm>
            <a:off x="4953604" y="3045364"/>
            <a:ext cx="12679056" cy="1888081"/>
            <a:chOff x="0" y="0"/>
            <a:chExt cx="1663318" cy="247690"/>
          </a:xfrm>
        </p:grpSpPr>
        <p:sp>
          <p:nvSpPr>
            <p:cNvPr id="19" name="Freeform 19"/>
            <p:cNvSpPr/>
            <p:nvPr/>
          </p:nvSpPr>
          <p:spPr>
            <a:xfrm>
              <a:off x="0" y="0"/>
              <a:ext cx="1663318" cy="247690"/>
            </a:xfrm>
            <a:custGeom>
              <a:avLst/>
              <a:gdLst/>
              <a:ahLst/>
              <a:cxnLst/>
              <a:rect l="l" t="t" r="r" b="b"/>
              <a:pathLst>
                <a:path w="1663318" h="247690">
                  <a:moveTo>
                    <a:pt x="1460118" y="0"/>
                  </a:moveTo>
                  <a:cubicBezTo>
                    <a:pt x="1572342" y="0"/>
                    <a:pt x="1663318" y="55447"/>
                    <a:pt x="1663318" y="123845"/>
                  </a:cubicBezTo>
                  <a:cubicBezTo>
                    <a:pt x="1663318" y="192243"/>
                    <a:pt x="1572342" y="247690"/>
                    <a:pt x="1460118" y="247690"/>
                  </a:cubicBezTo>
                  <a:lnTo>
                    <a:pt x="203200" y="247690"/>
                  </a:lnTo>
                  <a:cubicBezTo>
                    <a:pt x="90976" y="247690"/>
                    <a:pt x="0" y="192243"/>
                    <a:pt x="0" y="123845"/>
                  </a:cubicBezTo>
                  <a:cubicBezTo>
                    <a:pt x="0" y="55447"/>
                    <a:pt x="90976" y="0"/>
                    <a:pt x="203200" y="0"/>
                  </a:cubicBezTo>
                  <a:close/>
                </a:path>
              </a:pathLst>
            </a:custGeom>
            <a:solidFill>
              <a:srgbClr val="FEFFFE"/>
            </a:solidFill>
          </p:spPr>
          <p:txBody>
            <a:bodyPr/>
            <a:lstStyle/>
            <a:p>
              <a:endParaRPr lang="en-GB"/>
            </a:p>
          </p:txBody>
        </p:sp>
        <p:sp>
          <p:nvSpPr>
            <p:cNvPr id="20" name="TextBox 20"/>
            <p:cNvSpPr txBox="1"/>
            <p:nvPr/>
          </p:nvSpPr>
          <p:spPr>
            <a:xfrm>
              <a:off x="0" y="-47625"/>
              <a:ext cx="1663318" cy="29531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5636246" y="3395160"/>
            <a:ext cx="11001868" cy="1878965"/>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--&gt; so sánh: Tiêu phòng (nơi ở của nàng) vốn ấm áp tràn ngập hương thơm giờ lạnh ngắt, băng giá như hơi đồng.</a:t>
            </a:r>
          </a:p>
          <a:p>
            <a:pPr algn="just">
              <a:lnSpc>
                <a:spcPts val="5005"/>
              </a:lnSpc>
            </a:pPr>
            <a:endParaRPr lang="en-US" sz="3500">
              <a:solidFill>
                <a:srgbClr val="000000"/>
              </a:solidFill>
              <a:latin typeface="Roboto Condensed"/>
            </a:endParaRPr>
          </a:p>
        </p:txBody>
      </p:sp>
      <p:grpSp>
        <p:nvGrpSpPr>
          <p:cNvPr id="22" name="Group 22"/>
          <p:cNvGrpSpPr/>
          <p:nvPr/>
        </p:nvGrpSpPr>
        <p:grpSpPr>
          <a:xfrm>
            <a:off x="4603204" y="6450352"/>
            <a:ext cx="12656638" cy="901206"/>
            <a:chOff x="0" y="0"/>
            <a:chExt cx="1660377" cy="118226"/>
          </a:xfrm>
        </p:grpSpPr>
        <p:sp>
          <p:nvSpPr>
            <p:cNvPr id="23" name="Freeform 23"/>
            <p:cNvSpPr/>
            <p:nvPr/>
          </p:nvSpPr>
          <p:spPr>
            <a:xfrm>
              <a:off x="0" y="0"/>
              <a:ext cx="1660377" cy="118226"/>
            </a:xfrm>
            <a:custGeom>
              <a:avLst/>
              <a:gdLst/>
              <a:ahLst/>
              <a:cxnLst/>
              <a:rect l="l" t="t" r="r" b="b"/>
              <a:pathLst>
                <a:path w="1660377" h="118226">
                  <a:moveTo>
                    <a:pt x="1457177" y="0"/>
                  </a:moveTo>
                  <a:cubicBezTo>
                    <a:pt x="1569401" y="0"/>
                    <a:pt x="1660377" y="26466"/>
                    <a:pt x="1660377" y="59113"/>
                  </a:cubicBezTo>
                  <a:cubicBezTo>
                    <a:pt x="1660377" y="91760"/>
                    <a:pt x="1569401" y="118226"/>
                    <a:pt x="1457177" y="118226"/>
                  </a:cubicBezTo>
                  <a:lnTo>
                    <a:pt x="203200" y="118226"/>
                  </a:lnTo>
                  <a:cubicBezTo>
                    <a:pt x="90976" y="118226"/>
                    <a:pt x="0" y="91760"/>
                    <a:pt x="0" y="59113"/>
                  </a:cubicBezTo>
                  <a:cubicBezTo>
                    <a:pt x="0" y="26466"/>
                    <a:pt x="90976" y="0"/>
                    <a:pt x="203200" y="0"/>
                  </a:cubicBezTo>
                  <a:close/>
                </a:path>
              </a:pathLst>
            </a:custGeom>
            <a:solidFill>
              <a:srgbClr val="F6E0B9"/>
            </a:solidFill>
          </p:spPr>
          <p:txBody>
            <a:bodyPr/>
            <a:lstStyle/>
            <a:p>
              <a:endParaRPr lang="en-GB"/>
            </a:p>
          </p:txBody>
        </p:sp>
        <p:sp>
          <p:nvSpPr>
            <p:cNvPr id="24" name="TextBox 24"/>
            <p:cNvSpPr txBox="1"/>
            <p:nvPr/>
          </p:nvSpPr>
          <p:spPr>
            <a:xfrm>
              <a:off x="0" y="-47625"/>
              <a:ext cx="1660377" cy="165851"/>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5361317" y="6602752"/>
            <a:ext cx="11012425" cy="621665"/>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--&gt; ẩn dụ sự chia rẽ, tan vỡ, vắng lạnh</a:t>
            </a:r>
          </a:p>
        </p:txBody>
      </p:sp>
      <p:sp>
        <p:nvSpPr>
          <p:cNvPr id="26" name="TextBox 26"/>
          <p:cNvSpPr txBox="1"/>
          <p:nvPr/>
        </p:nvSpPr>
        <p:spPr>
          <a:xfrm>
            <a:off x="7543638" y="4962020"/>
            <a:ext cx="8830104" cy="1307357"/>
          </a:xfrm>
          <a:prstGeom prst="rect">
            <a:avLst/>
          </a:prstGeom>
        </p:spPr>
        <p:txBody>
          <a:bodyPr lIns="0" tIns="0" rIns="0" bIns="0" rtlCol="0" anchor="t">
            <a:spAutoFit/>
          </a:bodyPr>
          <a:lstStyle/>
          <a:p>
            <a:pPr algn="l">
              <a:lnSpc>
                <a:spcPts val="5005"/>
              </a:lnSpc>
            </a:pPr>
            <a:r>
              <a:rPr lang="en-US" sz="3500">
                <a:solidFill>
                  <a:srgbClr val="000000"/>
                </a:solidFill>
                <a:latin typeface="#9Slide05 Fourth Medium"/>
              </a:rPr>
              <a:t>Giường loan bẻ nửa, dải đồng xé đôi; </a:t>
            </a:r>
          </a:p>
          <a:p>
            <a:pPr algn="l">
              <a:lnSpc>
                <a:spcPts val="5005"/>
              </a:lnSpc>
            </a:pPr>
            <a:r>
              <a:rPr lang="en-US" sz="3500">
                <a:solidFill>
                  <a:srgbClr val="000000"/>
                </a:solidFill>
                <a:latin typeface="#9Slide05 Fourth Medium"/>
              </a:rPr>
              <a:t>Gối loan tuyết đóng, chăn cù giá đông </a:t>
            </a:r>
          </a:p>
        </p:txBody>
      </p:sp>
      <p:sp>
        <p:nvSpPr>
          <p:cNvPr id="27" name="TextBox 27"/>
          <p:cNvSpPr txBox="1"/>
          <p:nvPr/>
        </p:nvSpPr>
        <p:spPr>
          <a:xfrm>
            <a:off x="7386366" y="7513483"/>
            <a:ext cx="8830104" cy="1307357"/>
          </a:xfrm>
          <a:prstGeom prst="rect">
            <a:avLst/>
          </a:prstGeom>
        </p:spPr>
        <p:txBody>
          <a:bodyPr lIns="0" tIns="0" rIns="0" bIns="0" rtlCol="0" anchor="t">
            <a:spAutoFit/>
          </a:bodyPr>
          <a:lstStyle/>
          <a:p>
            <a:pPr algn="l">
              <a:lnSpc>
                <a:spcPts val="5005"/>
              </a:lnSpc>
            </a:pPr>
            <a:r>
              <a:rPr lang="en-US" sz="3500">
                <a:solidFill>
                  <a:srgbClr val="000000"/>
                </a:solidFill>
                <a:latin typeface="#9Slide05 Fourth Medium"/>
              </a:rPr>
              <a:t>Thâm khuê vắng ngắt như tờ </a:t>
            </a:r>
          </a:p>
          <a:p>
            <a:pPr algn="l">
              <a:lnSpc>
                <a:spcPts val="5005"/>
              </a:lnSpc>
            </a:pPr>
            <a:r>
              <a:rPr lang="en-US" sz="3500">
                <a:solidFill>
                  <a:srgbClr val="000000"/>
                </a:solidFill>
                <a:latin typeface="#9Slide05 Fourth Medium"/>
              </a:rPr>
              <a:t>Cửa châu gió lọt, rèm ngà sương gieo </a:t>
            </a:r>
          </a:p>
        </p:txBody>
      </p:sp>
      <p:grpSp>
        <p:nvGrpSpPr>
          <p:cNvPr id="28" name="Group 28"/>
          <p:cNvGrpSpPr/>
          <p:nvPr/>
        </p:nvGrpSpPr>
        <p:grpSpPr>
          <a:xfrm>
            <a:off x="4808861" y="9038479"/>
            <a:ext cx="12656638" cy="901206"/>
            <a:chOff x="0" y="0"/>
            <a:chExt cx="1660377" cy="118226"/>
          </a:xfrm>
        </p:grpSpPr>
        <p:sp>
          <p:nvSpPr>
            <p:cNvPr id="29" name="Freeform 29"/>
            <p:cNvSpPr/>
            <p:nvPr/>
          </p:nvSpPr>
          <p:spPr>
            <a:xfrm>
              <a:off x="0" y="0"/>
              <a:ext cx="1660377" cy="118226"/>
            </a:xfrm>
            <a:custGeom>
              <a:avLst/>
              <a:gdLst/>
              <a:ahLst/>
              <a:cxnLst/>
              <a:rect l="l" t="t" r="r" b="b"/>
              <a:pathLst>
                <a:path w="1660377" h="118226">
                  <a:moveTo>
                    <a:pt x="1457177" y="0"/>
                  </a:moveTo>
                  <a:cubicBezTo>
                    <a:pt x="1569401" y="0"/>
                    <a:pt x="1660377" y="26466"/>
                    <a:pt x="1660377" y="59113"/>
                  </a:cubicBezTo>
                  <a:cubicBezTo>
                    <a:pt x="1660377" y="91760"/>
                    <a:pt x="1569401" y="118226"/>
                    <a:pt x="1457177" y="118226"/>
                  </a:cubicBezTo>
                  <a:lnTo>
                    <a:pt x="203200" y="118226"/>
                  </a:lnTo>
                  <a:cubicBezTo>
                    <a:pt x="90976" y="118226"/>
                    <a:pt x="0" y="91760"/>
                    <a:pt x="0" y="59113"/>
                  </a:cubicBezTo>
                  <a:cubicBezTo>
                    <a:pt x="0" y="26466"/>
                    <a:pt x="90976" y="0"/>
                    <a:pt x="203200" y="0"/>
                  </a:cubicBezTo>
                  <a:close/>
                </a:path>
              </a:pathLst>
            </a:custGeom>
            <a:solidFill>
              <a:srgbClr val="F6E0B9"/>
            </a:solidFill>
          </p:spPr>
          <p:txBody>
            <a:bodyPr/>
            <a:lstStyle/>
            <a:p>
              <a:endParaRPr lang="en-GB"/>
            </a:p>
          </p:txBody>
        </p:sp>
        <p:sp>
          <p:nvSpPr>
            <p:cNvPr id="30" name="TextBox 30"/>
            <p:cNvSpPr txBox="1"/>
            <p:nvPr/>
          </p:nvSpPr>
          <p:spPr>
            <a:xfrm>
              <a:off x="0" y="-47625"/>
              <a:ext cx="1660377" cy="165851"/>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5361317" y="9130652"/>
            <a:ext cx="11012425" cy="1250207"/>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--&gt; ẩn dụ cho sự vắng lặng, trống trải, hiu hắt</a:t>
            </a:r>
          </a:p>
          <a:p>
            <a:pPr algn="ctr">
              <a:lnSpc>
                <a:spcPts val="5005"/>
              </a:lnSpc>
            </a:pPr>
            <a:endParaRPr lang="en-US" sz="3500">
              <a:solidFill>
                <a:srgbClr val="000000"/>
              </a:solidFill>
              <a:latin typeface="Roboto Condensed"/>
            </a:endParaRPr>
          </a:p>
        </p:txBody>
      </p:sp>
      <p:grpSp>
        <p:nvGrpSpPr>
          <p:cNvPr id="32" name="Group 32"/>
          <p:cNvGrpSpPr/>
          <p:nvPr/>
        </p:nvGrpSpPr>
        <p:grpSpPr>
          <a:xfrm>
            <a:off x="7193238" y="1361890"/>
            <a:ext cx="700799" cy="700799"/>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CBBE"/>
            </a:solidFill>
          </p:spPr>
          <p:txBody>
            <a:bodyPr/>
            <a:lstStyle/>
            <a:p>
              <a:endParaRPr lang="en-GB"/>
            </a:p>
          </p:txBody>
        </p:sp>
        <p:sp>
          <p:nvSpPr>
            <p:cNvPr id="34" name="TextBox 3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6659848" y="8691182"/>
            <a:ext cx="4968298" cy="1595800"/>
          </a:xfrm>
          <a:custGeom>
            <a:avLst/>
            <a:gdLst/>
            <a:ahLst/>
            <a:cxnLst/>
            <a:rect l="l" t="t" r="r" b="b"/>
            <a:pathLst>
              <a:path w="4968298" h="1595800">
                <a:moveTo>
                  <a:pt x="0" y="0"/>
                </a:moveTo>
                <a:lnTo>
                  <a:pt x="4968298" y="0"/>
                </a:lnTo>
                <a:lnTo>
                  <a:pt x="4968298" y="1595800"/>
                </a:lnTo>
                <a:lnTo>
                  <a:pt x="0" y="1595800"/>
                </a:lnTo>
                <a:lnTo>
                  <a:pt x="0" y="0"/>
                </a:lnTo>
                <a:close/>
              </a:path>
            </a:pathLst>
          </a:custGeom>
          <a:blipFill>
            <a:blip r:embed="rId3"/>
            <a:stretch>
              <a:fillRect l="-2" r="-2"/>
            </a:stretch>
          </a:blipFill>
        </p:spPr>
        <p:txBody>
          <a:bodyPr/>
          <a:lstStyle/>
          <a:p>
            <a:endParaRPr lang="en-GB"/>
          </a:p>
        </p:txBody>
      </p:sp>
      <p:sp>
        <p:nvSpPr>
          <p:cNvPr id="3" name="Freeform 3"/>
          <p:cNvSpPr/>
          <p:nvPr/>
        </p:nvSpPr>
        <p:spPr>
          <a:xfrm>
            <a:off x="17913194" y="5691261"/>
            <a:ext cx="2081050" cy="3583650"/>
          </a:xfrm>
          <a:custGeom>
            <a:avLst/>
            <a:gdLst/>
            <a:ahLst/>
            <a:cxnLst/>
            <a:rect l="l" t="t" r="r" b="b"/>
            <a:pathLst>
              <a:path w="2081050" h="3583650">
                <a:moveTo>
                  <a:pt x="0" y="0"/>
                </a:moveTo>
                <a:lnTo>
                  <a:pt x="2081050" y="0"/>
                </a:lnTo>
                <a:lnTo>
                  <a:pt x="2081050" y="3583650"/>
                </a:lnTo>
                <a:lnTo>
                  <a:pt x="0" y="3583650"/>
                </a:lnTo>
                <a:lnTo>
                  <a:pt x="0" y="0"/>
                </a:lnTo>
                <a:close/>
              </a:path>
            </a:pathLst>
          </a:custGeom>
          <a:blipFill>
            <a:blip r:embed="rId4"/>
            <a:stretch>
              <a:fillRect r="-11579" b="-1"/>
            </a:stretch>
          </a:blipFill>
        </p:spPr>
        <p:txBody>
          <a:bodyPr/>
          <a:lstStyle/>
          <a:p>
            <a:endParaRPr lang="en-GB"/>
          </a:p>
        </p:txBody>
      </p:sp>
      <p:sp>
        <p:nvSpPr>
          <p:cNvPr id="4" name="Freeform 4"/>
          <p:cNvSpPr/>
          <p:nvPr/>
        </p:nvSpPr>
        <p:spPr>
          <a:xfrm>
            <a:off x="13655946" y="8236934"/>
            <a:ext cx="809222" cy="1942122"/>
          </a:xfrm>
          <a:custGeom>
            <a:avLst/>
            <a:gdLst/>
            <a:ahLst/>
            <a:cxnLst/>
            <a:rect l="l" t="t" r="r" b="b"/>
            <a:pathLst>
              <a:path w="809222" h="1942122">
                <a:moveTo>
                  <a:pt x="0" y="0"/>
                </a:moveTo>
                <a:lnTo>
                  <a:pt x="809222" y="0"/>
                </a:lnTo>
                <a:lnTo>
                  <a:pt x="809222" y="1942122"/>
                </a:lnTo>
                <a:lnTo>
                  <a:pt x="0" y="1942122"/>
                </a:lnTo>
                <a:lnTo>
                  <a:pt x="0" y="0"/>
                </a:lnTo>
                <a:close/>
              </a:path>
            </a:pathLst>
          </a:custGeom>
          <a:blipFill>
            <a:blip r:embed="rId5"/>
            <a:stretch>
              <a:fillRect/>
            </a:stretch>
          </a:blipFill>
        </p:spPr>
        <p:txBody>
          <a:bodyPr/>
          <a:lstStyle/>
          <a:p>
            <a:endParaRPr lang="en-GB"/>
          </a:p>
        </p:txBody>
      </p:sp>
      <p:sp>
        <p:nvSpPr>
          <p:cNvPr id="5" name="Freeform 5"/>
          <p:cNvSpPr/>
          <p:nvPr/>
        </p:nvSpPr>
        <p:spPr>
          <a:xfrm flipH="1">
            <a:off x="2767096" y="9207996"/>
            <a:ext cx="1269526" cy="942600"/>
          </a:xfrm>
          <a:custGeom>
            <a:avLst/>
            <a:gdLst/>
            <a:ahLst/>
            <a:cxnLst/>
            <a:rect l="l" t="t" r="r" b="b"/>
            <a:pathLst>
              <a:path w="1269526" h="942600">
                <a:moveTo>
                  <a:pt x="1269526" y="0"/>
                </a:moveTo>
                <a:lnTo>
                  <a:pt x="0" y="0"/>
                </a:lnTo>
                <a:lnTo>
                  <a:pt x="0" y="942600"/>
                </a:lnTo>
                <a:lnTo>
                  <a:pt x="1269526" y="942600"/>
                </a:lnTo>
                <a:lnTo>
                  <a:pt x="1269526" y="0"/>
                </a:lnTo>
                <a:close/>
              </a:path>
            </a:pathLst>
          </a:custGeom>
          <a:blipFill>
            <a:blip r:embed="rId6"/>
            <a:stretch>
              <a:fillRect/>
            </a:stretch>
          </a:blipFill>
        </p:spPr>
        <p:txBody>
          <a:bodyPr/>
          <a:lstStyle/>
          <a:p>
            <a:endParaRPr lang="en-GB"/>
          </a:p>
        </p:txBody>
      </p:sp>
      <p:sp>
        <p:nvSpPr>
          <p:cNvPr id="6" name="Freeform 6"/>
          <p:cNvSpPr/>
          <p:nvPr/>
        </p:nvSpPr>
        <p:spPr>
          <a:xfrm flipH="1">
            <a:off x="0" y="7941098"/>
            <a:ext cx="3402200" cy="2428300"/>
          </a:xfrm>
          <a:custGeom>
            <a:avLst/>
            <a:gdLst/>
            <a:ahLst/>
            <a:cxnLst/>
            <a:rect l="l" t="t" r="r" b="b"/>
            <a:pathLst>
              <a:path w="3402200" h="2428300">
                <a:moveTo>
                  <a:pt x="3402200" y="0"/>
                </a:moveTo>
                <a:lnTo>
                  <a:pt x="0" y="0"/>
                </a:lnTo>
                <a:lnTo>
                  <a:pt x="0" y="2428300"/>
                </a:lnTo>
                <a:lnTo>
                  <a:pt x="3402200" y="2428300"/>
                </a:lnTo>
                <a:lnTo>
                  <a:pt x="3402200" y="0"/>
                </a:lnTo>
                <a:close/>
              </a:path>
            </a:pathLst>
          </a:custGeom>
          <a:blipFill>
            <a:blip r:embed="rId7"/>
            <a:stretch>
              <a:fillRect/>
            </a:stretch>
          </a:blipFill>
        </p:spPr>
        <p:txBody>
          <a:bodyPr/>
          <a:lstStyle/>
          <a:p>
            <a:endParaRPr lang="en-GB"/>
          </a:p>
        </p:txBody>
      </p:sp>
      <p:sp>
        <p:nvSpPr>
          <p:cNvPr id="7" name="Freeform 7"/>
          <p:cNvSpPr/>
          <p:nvPr/>
        </p:nvSpPr>
        <p:spPr>
          <a:xfrm>
            <a:off x="14737853" y="9134323"/>
            <a:ext cx="3220652" cy="1449300"/>
          </a:xfrm>
          <a:custGeom>
            <a:avLst/>
            <a:gdLst/>
            <a:ahLst/>
            <a:cxnLst/>
            <a:rect l="l" t="t" r="r" b="b"/>
            <a:pathLst>
              <a:path w="3220652" h="1449300">
                <a:moveTo>
                  <a:pt x="0" y="0"/>
                </a:moveTo>
                <a:lnTo>
                  <a:pt x="3220652" y="0"/>
                </a:lnTo>
                <a:lnTo>
                  <a:pt x="3220652" y="1449300"/>
                </a:lnTo>
                <a:lnTo>
                  <a:pt x="0" y="1449300"/>
                </a:lnTo>
                <a:lnTo>
                  <a:pt x="0" y="0"/>
                </a:lnTo>
                <a:close/>
              </a:path>
            </a:pathLst>
          </a:custGeom>
          <a:blipFill>
            <a:blip r:embed="rId8"/>
            <a:stretch>
              <a:fillRect/>
            </a:stretch>
          </a:blipFill>
        </p:spPr>
        <p:txBody>
          <a:bodyPr/>
          <a:lstStyle/>
          <a:p>
            <a:endParaRPr lang="en-GB"/>
          </a:p>
        </p:txBody>
      </p:sp>
      <p:sp>
        <p:nvSpPr>
          <p:cNvPr id="8" name="Freeform 8"/>
          <p:cNvSpPr/>
          <p:nvPr/>
        </p:nvSpPr>
        <p:spPr>
          <a:xfrm>
            <a:off x="15489952" y="-137116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9"/>
            <a:stretch>
              <a:fillRect/>
            </a:stretch>
          </a:blipFill>
        </p:spPr>
        <p:txBody>
          <a:bodyPr/>
          <a:lstStyle/>
          <a:p>
            <a:endParaRPr lang="en-GB"/>
          </a:p>
        </p:txBody>
      </p:sp>
      <p:sp>
        <p:nvSpPr>
          <p:cNvPr id="9" name="Freeform 9"/>
          <p:cNvSpPr/>
          <p:nvPr/>
        </p:nvSpPr>
        <p:spPr>
          <a:xfrm>
            <a:off x="16638114" y="369492"/>
            <a:ext cx="1115468" cy="679416"/>
          </a:xfrm>
          <a:custGeom>
            <a:avLst/>
            <a:gdLst/>
            <a:ahLst/>
            <a:cxnLst/>
            <a:rect l="l" t="t" r="r" b="b"/>
            <a:pathLst>
              <a:path w="1115468" h="679416">
                <a:moveTo>
                  <a:pt x="0" y="0"/>
                </a:moveTo>
                <a:lnTo>
                  <a:pt x="1115468" y="0"/>
                </a:lnTo>
                <a:lnTo>
                  <a:pt x="1115468" y="679416"/>
                </a:lnTo>
                <a:lnTo>
                  <a:pt x="0" y="679416"/>
                </a:lnTo>
                <a:lnTo>
                  <a:pt x="0" y="0"/>
                </a:lnTo>
                <a:close/>
              </a:path>
            </a:pathLst>
          </a:custGeom>
          <a:blipFill>
            <a:blip r:embed="rId10"/>
            <a:stretch>
              <a:fillRect/>
            </a:stretch>
          </a:blipFill>
        </p:spPr>
        <p:txBody>
          <a:bodyPr/>
          <a:lstStyle/>
          <a:p>
            <a:endParaRPr lang="en-GB"/>
          </a:p>
        </p:txBody>
      </p:sp>
      <p:grpSp>
        <p:nvGrpSpPr>
          <p:cNvPr id="10" name="Group 10"/>
          <p:cNvGrpSpPr/>
          <p:nvPr/>
        </p:nvGrpSpPr>
        <p:grpSpPr>
          <a:xfrm>
            <a:off x="516372" y="2930816"/>
            <a:ext cx="4086832" cy="408683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p:spPr>
          <p:txBody>
            <a:bodyPr/>
            <a:lstStyle/>
            <a:p>
              <a:endParaRPr lang="en-GB"/>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151116" y="185380"/>
            <a:ext cx="12522637" cy="863528"/>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3.2. Đọc hiểu văn bản</a:t>
            </a:r>
          </a:p>
        </p:txBody>
      </p:sp>
      <p:sp>
        <p:nvSpPr>
          <p:cNvPr id="14" name="TextBox 14"/>
          <p:cNvSpPr txBox="1"/>
          <p:nvPr/>
        </p:nvSpPr>
        <p:spPr>
          <a:xfrm>
            <a:off x="1317597" y="1082414"/>
            <a:ext cx="16315063"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b. Cảm xúc trữ tình:</a:t>
            </a:r>
          </a:p>
        </p:txBody>
      </p:sp>
      <p:sp>
        <p:nvSpPr>
          <p:cNvPr id="15" name="TextBox 15"/>
          <p:cNvSpPr txBox="1"/>
          <p:nvPr/>
        </p:nvSpPr>
        <p:spPr>
          <a:xfrm>
            <a:off x="1028700" y="3711217"/>
            <a:ext cx="2758472" cy="241173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KHUNG CẢNH</a:t>
            </a:r>
          </a:p>
          <a:p>
            <a:pPr algn="ctr">
              <a:lnSpc>
                <a:spcPts val="6434"/>
              </a:lnSpc>
            </a:pPr>
            <a:r>
              <a:rPr lang="en-US" sz="4500">
                <a:solidFill>
                  <a:srgbClr val="000000"/>
                </a:solidFill>
                <a:latin typeface="Roboto Condensed Bold"/>
              </a:rPr>
              <a:t>CUNG QUẾ</a:t>
            </a:r>
          </a:p>
        </p:txBody>
      </p:sp>
      <p:sp>
        <p:nvSpPr>
          <p:cNvPr id="16" name="TextBox 16"/>
          <p:cNvSpPr txBox="1"/>
          <p:nvPr/>
        </p:nvSpPr>
        <p:spPr>
          <a:xfrm>
            <a:off x="7142325" y="1343091"/>
            <a:ext cx="8971642" cy="621611"/>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Bold Italics"/>
              </a:rPr>
              <a:t>          Bên ngoài khuê phòng</a:t>
            </a:r>
          </a:p>
        </p:txBody>
      </p:sp>
      <p:sp>
        <p:nvSpPr>
          <p:cNvPr id="17" name="TextBox 17"/>
          <p:cNvSpPr txBox="1"/>
          <p:nvPr/>
        </p:nvSpPr>
        <p:spPr>
          <a:xfrm>
            <a:off x="6934200" y="2324100"/>
            <a:ext cx="7761210" cy="1556450"/>
          </a:xfrm>
          <a:prstGeom prst="rect">
            <a:avLst/>
          </a:prstGeom>
        </p:spPr>
        <p:txBody>
          <a:bodyPr lIns="0" tIns="0" rIns="0" bIns="0" rtlCol="0" anchor="t">
            <a:spAutoFit/>
          </a:bodyPr>
          <a:lstStyle/>
          <a:p>
            <a:pPr algn="l">
              <a:lnSpc>
                <a:spcPts val="5960"/>
              </a:lnSpc>
            </a:pPr>
            <a:r>
              <a:rPr lang="en-US" sz="4168">
                <a:solidFill>
                  <a:srgbClr val="000000"/>
                </a:solidFill>
                <a:latin typeface="#9Slide05 Fourth Medium"/>
              </a:rPr>
              <a:t>Ngấn phượng liễn chòm rêu lỗ chỗ </a:t>
            </a:r>
          </a:p>
          <a:p>
            <a:pPr algn="l">
              <a:lnSpc>
                <a:spcPts val="5960"/>
              </a:lnSpc>
            </a:pPr>
            <a:r>
              <a:rPr lang="en-US" sz="4168">
                <a:solidFill>
                  <a:srgbClr val="000000"/>
                </a:solidFill>
                <a:latin typeface="#9Slide05 Fourth Medium"/>
              </a:rPr>
              <a:t>Dấu dương xa đám cỏ quanh co</a:t>
            </a:r>
          </a:p>
        </p:txBody>
      </p:sp>
      <p:grpSp>
        <p:nvGrpSpPr>
          <p:cNvPr id="18" name="Group 18"/>
          <p:cNvGrpSpPr/>
          <p:nvPr/>
        </p:nvGrpSpPr>
        <p:grpSpPr>
          <a:xfrm>
            <a:off x="4953604" y="4199459"/>
            <a:ext cx="12679056" cy="3741639"/>
            <a:chOff x="0" y="0"/>
            <a:chExt cx="1663318" cy="490852"/>
          </a:xfrm>
        </p:grpSpPr>
        <p:sp>
          <p:nvSpPr>
            <p:cNvPr id="19" name="Freeform 19"/>
            <p:cNvSpPr/>
            <p:nvPr/>
          </p:nvSpPr>
          <p:spPr>
            <a:xfrm>
              <a:off x="0" y="0"/>
              <a:ext cx="1663318" cy="490852"/>
            </a:xfrm>
            <a:custGeom>
              <a:avLst/>
              <a:gdLst/>
              <a:ahLst/>
              <a:cxnLst/>
              <a:rect l="l" t="t" r="r" b="b"/>
              <a:pathLst>
                <a:path w="1663318" h="490852">
                  <a:moveTo>
                    <a:pt x="1460118" y="0"/>
                  </a:moveTo>
                  <a:cubicBezTo>
                    <a:pt x="1572342" y="0"/>
                    <a:pt x="1663318" y="109881"/>
                    <a:pt x="1663318" y="245426"/>
                  </a:cubicBezTo>
                  <a:cubicBezTo>
                    <a:pt x="1663318" y="380971"/>
                    <a:pt x="1572342" y="490852"/>
                    <a:pt x="1460118" y="490852"/>
                  </a:cubicBezTo>
                  <a:lnTo>
                    <a:pt x="203200" y="490852"/>
                  </a:lnTo>
                  <a:cubicBezTo>
                    <a:pt x="90976" y="490852"/>
                    <a:pt x="0" y="380971"/>
                    <a:pt x="0" y="245426"/>
                  </a:cubicBezTo>
                  <a:cubicBezTo>
                    <a:pt x="0" y="109881"/>
                    <a:pt x="90976" y="0"/>
                    <a:pt x="203200" y="0"/>
                  </a:cubicBezTo>
                  <a:close/>
                </a:path>
              </a:pathLst>
            </a:custGeom>
            <a:solidFill>
              <a:srgbClr val="FEFFFE"/>
            </a:solidFill>
          </p:spPr>
          <p:txBody>
            <a:bodyPr/>
            <a:lstStyle/>
            <a:p>
              <a:endParaRPr lang="en-GB"/>
            </a:p>
          </p:txBody>
        </p:sp>
        <p:sp>
          <p:nvSpPr>
            <p:cNvPr id="20" name="TextBox 20"/>
            <p:cNvSpPr txBox="1"/>
            <p:nvPr/>
          </p:nvSpPr>
          <p:spPr>
            <a:xfrm>
              <a:off x="0" y="-47625"/>
              <a:ext cx="1663318" cy="538477"/>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5792198" y="4878982"/>
            <a:ext cx="11001868" cy="2507398"/>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NT đối</a:t>
            </a:r>
          </a:p>
          <a:p>
            <a:pPr marL="755651" lvl="1" indent="-377825" algn="just">
              <a:lnSpc>
                <a:spcPts val="5005"/>
              </a:lnSpc>
              <a:buFont typeface="Arial"/>
              <a:buChar char="•"/>
            </a:pPr>
            <a:r>
              <a:rPr lang="en-US" sz="3500">
                <a:solidFill>
                  <a:srgbClr val="000000"/>
                </a:solidFill>
                <a:latin typeface="Roboto Condensed"/>
              </a:rPr>
              <a:t>vua không tới nên thời gian khiến cảnh vật đã rêu phong. Cảnh trước mắt khiến cho người cung nữ nặng tình đau lòng, buồn khổ, trông tin vua trong tuyệt vọng.</a:t>
            </a:r>
          </a:p>
        </p:txBody>
      </p:sp>
      <p:grpSp>
        <p:nvGrpSpPr>
          <p:cNvPr id="22" name="Group 22"/>
          <p:cNvGrpSpPr/>
          <p:nvPr/>
        </p:nvGrpSpPr>
        <p:grpSpPr>
          <a:xfrm>
            <a:off x="7193238" y="1361890"/>
            <a:ext cx="700799" cy="70079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CBBE"/>
            </a:solidFill>
          </p:spPr>
          <p:txBody>
            <a:bodyPr/>
            <a:lstStyle/>
            <a:p>
              <a:endParaRPr lang="en-GB"/>
            </a:p>
          </p:txBody>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6659848" y="8691182"/>
            <a:ext cx="4968298" cy="1595800"/>
          </a:xfrm>
          <a:custGeom>
            <a:avLst/>
            <a:gdLst/>
            <a:ahLst/>
            <a:cxnLst/>
            <a:rect l="l" t="t" r="r" b="b"/>
            <a:pathLst>
              <a:path w="4968298" h="1595800">
                <a:moveTo>
                  <a:pt x="0" y="0"/>
                </a:moveTo>
                <a:lnTo>
                  <a:pt x="4968298" y="0"/>
                </a:lnTo>
                <a:lnTo>
                  <a:pt x="4968298" y="1595800"/>
                </a:lnTo>
                <a:lnTo>
                  <a:pt x="0" y="1595800"/>
                </a:lnTo>
                <a:lnTo>
                  <a:pt x="0" y="0"/>
                </a:lnTo>
                <a:close/>
              </a:path>
            </a:pathLst>
          </a:custGeom>
          <a:blipFill>
            <a:blip r:embed="rId3"/>
            <a:stretch>
              <a:fillRect l="-2" r="-2"/>
            </a:stretch>
          </a:blipFill>
        </p:spPr>
        <p:txBody>
          <a:bodyPr/>
          <a:lstStyle/>
          <a:p>
            <a:endParaRPr lang="en-GB"/>
          </a:p>
        </p:txBody>
      </p:sp>
      <p:sp>
        <p:nvSpPr>
          <p:cNvPr id="3" name="Freeform 3"/>
          <p:cNvSpPr/>
          <p:nvPr/>
        </p:nvSpPr>
        <p:spPr>
          <a:xfrm>
            <a:off x="17503223" y="4809376"/>
            <a:ext cx="2081050" cy="3583650"/>
          </a:xfrm>
          <a:custGeom>
            <a:avLst/>
            <a:gdLst/>
            <a:ahLst/>
            <a:cxnLst/>
            <a:rect l="l" t="t" r="r" b="b"/>
            <a:pathLst>
              <a:path w="2081050" h="3583650">
                <a:moveTo>
                  <a:pt x="0" y="0"/>
                </a:moveTo>
                <a:lnTo>
                  <a:pt x="2081050" y="0"/>
                </a:lnTo>
                <a:lnTo>
                  <a:pt x="2081050" y="3583650"/>
                </a:lnTo>
                <a:lnTo>
                  <a:pt x="0" y="3583650"/>
                </a:lnTo>
                <a:lnTo>
                  <a:pt x="0" y="0"/>
                </a:lnTo>
                <a:close/>
              </a:path>
            </a:pathLst>
          </a:custGeom>
          <a:blipFill>
            <a:blip r:embed="rId4"/>
            <a:stretch>
              <a:fillRect r="-11579" b="-1"/>
            </a:stretch>
          </a:blipFill>
        </p:spPr>
        <p:txBody>
          <a:bodyPr/>
          <a:lstStyle/>
          <a:p>
            <a:endParaRPr lang="en-GB"/>
          </a:p>
        </p:txBody>
      </p:sp>
      <p:sp>
        <p:nvSpPr>
          <p:cNvPr id="4" name="Freeform 4"/>
          <p:cNvSpPr/>
          <p:nvPr/>
        </p:nvSpPr>
        <p:spPr>
          <a:xfrm>
            <a:off x="13655946" y="8236934"/>
            <a:ext cx="809222" cy="1942122"/>
          </a:xfrm>
          <a:custGeom>
            <a:avLst/>
            <a:gdLst/>
            <a:ahLst/>
            <a:cxnLst/>
            <a:rect l="l" t="t" r="r" b="b"/>
            <a:pathLst>
              <a:path w="809222" h="1942122">
                <a:moveTo>
                  <a:pt x="0" y="0"/>
                </a:moveTo>
                <a:lnTo>
                  <a:pt x="809222" y="0"/>
                </a:lnTo>
                <a:lnTo>
                  <a:pt x="809222" y="1942122"/>
                </a:lnTo>
                <a:lnTo>
                  <a:pt x="0" y="1942122"/>
                </a:lnTo>
                <a:lnTo>
                  <a:pt x="0" y="0"/>
                </a:lnTo>
                <a:close/>
              </a:path>
            </a:pathLst>
          </a:custGeom>
          <a:blipFill>
            <a:blip r:embed="rId5"/>
            <a:stretch>
              <a:fillRect/>
            </a:stretch>
          </a:blipFill>
        </p:spPr>
        <p:txBody>
          <a:bodyPr/>
          <a:lstStyle/>
          <a:p>
            <a:endParaRPr lang="en-GB"/>
          </a:p>
        </p:txBody>
      </p:sp>
      <p:sp>
        <p:nvSpPr>
          <p:cNvPr id="5" name="Freeform 5"/>
          <p:cNvSpPr/>
          <p:nvPr/>
        </p:nvSpPr>
        <p:spPr>
          <a:xfrm flipH="1">
            <a:off x="2767096" y="9207996"/>
            <a:ext cx="1269526" cy="942600"/>
          </a:xfrm>
          <a:custGeom>
            <a:avLst/>
            <a:gdLst/>
            <a:ahLst/>
            <a:cxnLst/>
            <a:rect l="l" t="t" r="r" b="b"/>
            <a:pathLst>
              <a:path w="1269526" h="942600">
                <a:moveTo>
                  <a:pt x="1269526" y="0"/>
                </a:moveTo>
                <a:lnTo>
                  <a:pt x="0" y="0"/>
                </a:lnTo>
                <a:lnTo>
                  <a:pt x="0" y="942600"/>
                </a:lnTo>
                <a:lnTo>
                  <a:pt x="1269526" y="942600"/>
                </a:lnTo>
                <a:lnTo>
                  <a:pt x="1269526" y="0"/>
                </a:lnTo>
                <a:close/>
              </a:path>
            </a:pathLst>
          </a:custGeom>
          <a:blipFill>
            <a:blip r:embed="rId6"/>
            <a:stretch>
              <a:fillRect/>
            </a:stretch>
          </a:blipFill>
        </p:spPr>
        <p:txBody>
          <a:bodyPr/>
          <a:lstStyle/>
          <a:p>
            <a:endParaRPr lang="en-GB"/>
          </a:p>
        </p:txBody>
      </p:sp>
      <p:sp>
        <p:nvSpPr>
          <p:cNvPr id="6" name="Freeform 6"/>
          <p:cNvSpPr/>
          <p:nvPr/>
        </p:nvSpPr>
        <p:spPr>
          <a:xfrm flipH="1">
            <a:off x="0" y="7941098"/>
            <a:ext cx="3402200" cy="2428300"/>
          </a:xfrm>
          <a:custGeom>
            <a:avLst/>
            <a:gdLst/>
            <a:ahLst/>
            <a:cxnLst/>
            <a:rect l="l" t="t" r="r" b="b"/>
            <a:pathLst>
              <a:path w="3402200" h="2428300">
                <a:moveTo>
                  <a:pt x="3402200" y="0"/>
                </a:moveTo>
                <a:lnTo>
                  <a:pt x="0" y="0"/>
                </a:lnTo>
                <a:lnTo>
                  <a:pt x="0" y="2428300"/>
                </a:lnTo>
                <a:lnTo>
                  <a:pt x="3402200" y="2428300"/>
                </a:lnTo>
                <a:lnTo>
                  <a:pt x="3402200" y="0"/>
                </a:lnTo>
                <a:close/>
              </a:path>
            </a:pathLst>
          </a:custGeom>
          <a:blipFill>
            <a:blip r:embed="rId7"/>
            <a:stretch>
              <a:fillRect/>
            </a:stretch>
          </a:blipFill>
        </p:spPr>
        <p:txBody>
          <a:bodyPr/>
          <a:lstStyle/>
          <a:p>
            <a:endParaRPr lang="en-GB"/>
          </a:p>
        </p:txBody>
      </p:sp>
      <p:sp>
        <p:nvSpPr>
          <p:cNvPr id="7" name="Freeform 7"/>
          <p:cNvSpPr/>
          <p:nvPr/>
        </p:nvSpPr>
        <p:spPr>
          <a:xfrm>
            <a:off x="14737853" y="9134323"/>
            <a:ext cx="3220652" cy="1449300"/>
          </a:xfrm>
          <a:custGeom>
            <a:avLst/>
            <a:gdLst/>
            <a:ahLst/>
            <a:cxnLst/>
            <a:rect l="l" t="t" r="r" b="b"/>
            <a:pathLst>
              <a:path w="3220652" h="1449300">
                <a:moveTo>
                  <a:pt x="0" y="0"/>
                </a:moveTo>
                <a:lnTo>
                  <a:pt x="3220652" y="0"/>
                </a:lnTo>
                <a:lnTo>
                  <a:pt x="3220652" y="1449300"/>
                </a:lnTo>
                <a:lnTo>
                  <a:pt x="0" y="1449300"/>
                </a:lnTo>
                <a:lnTo>
                  <a:pt x="0" y="0"/>
                </a:lnTo>
                <a:close/>
              </a:path>
            </a:pathLst>
          </a:custGeom>
          <a:blipFill>
            <a:blip r:embed="rId8"/>
            <a:stretch>
              <a:fillRect/>
            </a:stretch>
          </a:blipFill>
        </p:spPr>
        <p:txBody>
          <a:bodyPr/>
          <a:lstStyle/>
          <a:p>
            <a:endParaRPr lang="en-GB"/>
          </a:p>
        </p:txBody>
      </p:sp>
      <p:sp>
        <p:nvSpPr>
          <p:cNvPr id="8" name="Freeform 8"/>
          <p:cNvSpPr/>
          <p:nvPr/>
        </p:nvSpPr>
        <p:spPr>
          <a:xfrm>
            <a:off x="15489952" y="-137116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9"/>
            <a:stretch>
              <a:fillRect/>
            </a:stretch>
          </a:blipFill>
        </p:spPr>
        <p:txBody>
          <a:bodyPr/>
          <a:lstStyle/>
          <a:p>
            <a:endParaRPr lang="en-GB"/>
          </a:p>
        </p:txBody>
      </p:sp>
      <p:sp>
        <p:nvSpPr>
          <p:cNvPr id="9" name="Freeform 9"/>
          <p:cNvSpPr/>
          <p:nvPr/>
        </p:nvSpPr>
        <p:spPr>
          <a:xfrm>
            <a:off x="16638114" y="369492"/>
            <a:ext cx="1115468" cy="679416"/>
          </a:xfrm>
          <a:custGeom>
            <a:avLst/>
            <a:gdLst/>
            <a:ahLst/>
            <a:cxnLst/>
            <a:rect l="l" t="t" r="r" b="b"/>
            <a:pathLst>
              <a:path w="1115468" h="679416">
                <a:moveTo>
                  <a:pt x="0" y="0"/>
                </a:moveTo>
                <a:lnTo>
                  <a:pt x="1115468" y="0"/>
                </a:lnTo>
                <a:lnTo>
                  <a:pt x="1115468" y="679416"/>
                </a:lnTo>
                <a:lnTo>
                  <a:pt x="0" y="679416"/>
                </a:lnTo>
                <a:lnTo>
                  <a:pt x="0" y="0"/>
                </a:lnTo>
                <a:close/>
              </a:path>
            </a:pathLst>
          </a:custGeom>
          <a:blipFill>
            <a:blip r:embed="rId10"/>
            <a:stretch>
              <a:fillRect/>
            </a:stretch>
          </a:blipFill>
        </p:spPr>
        <p:txBody>
          <a:bodyPr/>
          <a:lstStyle/>
          <a:p>
            <a:endParaRPr lang="en-GB"/>
          </a:p>
        </p:txBody>
      </p:sp>
      <p:grpSp>
        <p:nvGrpSpPr>
          <p:cNvPr id="10" name="Group 10"/>
          <p:cNvGrpSpPr/>
          <p:nvPr/>
        </p:nvGrpSpPr>
        <p:grpSpPr>
          <a:xfrm>
            <a:off x="516372" y="2930816"/>
            <a:ext cx="4086832" cy="408683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p:spPr>
          <p:txBody>
            <a:bodyPr/>
            <a:lstStyle/>
            <a:p>
              <a:endParaRPr lang="en-GB"/>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516372" y="185380"/>
            <a:ext cx="12522637" cy="863528"/>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3.2. Đọc hiểu văn bản</a:t>
            </a:r>
          </a:p>
        </p:txBody>
      </p:sp>
      <p:sp>
        <p:nvSpPr>
          <p:cNvPr id="14" name="TextBox 14"/>
          <p:cNvSpPr txBox="1"/>
          <p:nvPr/>
        </p:nvSpPr>
        <p:spPr>
          <a:xfrm>
            <a:off x="516372" y="1116176"/>
            <a:ext cx="16315063"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b. Cảm xúc trữ tình:</a:t>
            </a:r>
          </a:p>
        </p:txBody>
      </p:sp>
      <p:sp>
        <p:nvSpPr>
          <p:cNvPr id="15" name="TextBox 15"/>
          <p:cNvSpPr txBox="1"/>
          <p:nvPr/>
        </p:nvSpPr>
        <p:spPr>
          <a:xfrm>
            <a:off x="1028700" y="3711217"/>
            <a:ext cx="2758472" cy="241173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KHUNG CẢNH</a:t>
            </a:r>
          </a:p>
          <a:p>
            <a:pPr algn="ctr">
              <a:lnSpc>
                <a:spcPts val="6434"/>
              </a:lnSpc>
            </a:pPr>
            <a:r>
              <a:rPr lang="en-US" sz="4500">
                <a:solidFill>
                  <a:srgbClr val="000000"/>
                </a:solidFill>
                <a:latin typeface="Roboto Condensed Bold"/>
              </a:rPr>
              <a:t>CUNG QUẾ</a:t>
            </a:r>
          </a:p>
        </p:txBody>
      </p:sp>
      <p:grpSp>
        <p:nvGrpSpPr>
          <p:cNvPr id="16" name="Group 16"/>
          <p:cNvGrpSpPr/>
          <p:nvPr/>
        </p:nvGrpSpPr>
        <p:grpSpPr>
          <a:xfrm>
            <a:off x="5382226" y="1476842"/>
            <a:ext cx="12495802" cy="1937763"/>
            <a:chOff x="0" y="0"/>
            <a:chExt cx="1639278" cy="254208"/>
          </a:xfrm>
        </p:grpSpPr>
        <p:sp>
          <p:nvSpPr>
            <p:cNvPr id="17" name="Freeform 17"/>
            <p:cNvSpPr/>
            <p:nvPr/>
          </p:nvSpPr>
          <p:spPr>
            <a:xfrm>
              <a:off x="0" y="0"/>
              <a:ext cx="1639278" cy="254208"/>
            </a:xfrm>
            <a:custGeom>
              <a:avLst/>
              <a:gdLst/>
              <a:ahLst/>
              <a:cxnLst/>
              <a:rect l="l" t="t" r="r" b="b"/>
              <a:pathLst>
                <a:path w="1639278" h="254208">
                  <a:moveTo>
                    <a:pt x="1436078" y="0"/>
                  </a:moveTo>
                  <a:cubicBezTo>
                    <a:pt x="1548302" y="0"/>
                    <a:pt x="1639278" y="56906"/>
                    <a:pt x="1639278" y="127104"/>
                  </a:cubicBezTo>
                  <a:cubicBezTo>
                    <a:pt x="1639278" y="197302"/>
                    <a:pt x="1548302" y="254208"/>
                    <a:pt x="1436078" y="254208"/>
                  </a:cubicBezTo>
                  <a:lnTo>
                    <a:pt x="203200" y="254208"/>
                  </a:lnTo>
                  <a:cubicBezTo>
                    <a:pt x="90976" y="254208"/>
                    <a:pt x="0" y="197302"/>
                    <a:pt x="0" y="127104"/>
                  </a:cubicBezTo>
                  <a:cubicBezTo>
                    <a:pt x="0" y="56906"/>
                    <a:pt x="90976" y="0"/>
                    <a:pt x="203200" y="0"/>
                  </a:cubicBezTo>
                  <a:close/>
                </a:path>
              </a:pathLst>
            </a:custGeom>
            <a:solidFill>
              <a:srgbClr val="FEFFFE"/>
            </a:solidFill>
          </p:spPr>
          <p:txBody>
            <a:bodyPr/>
            <a:lstStyle/>
            <a:p>
              <a:endParaRPr lang="en-GB"/>
            </a:p>
          </p:txBody>
        </p:sp>
        <p:sp>
          <p:nvSpPr>
            <p:cNvPr id="18" name="TextBox 18"/>
            <p:cNvSpPr txBox="1"/>
            <p:nvPr/>
          </p:nvSpPr>
          <p:spPr>
            <a:xfrm>
              <a:off x="0" y="-47625"/>
              <a:ext cx="1639278" cy="301833"/>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6249876" y="1754216"/>
            <a:ext cx="11001868" cy="1250207"/>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Cung quế đẹp đẽ, tráng lệ với lầu gác trùng trùng nhưng lại thấm vẻ quạnh quẽ thê lương</a:t>
            </a:r>
          </a:p>
        </p:txBody>
      </p:sp>
      <p:sp>
        <p:nvSpPr>
          <p:cNvPr id="20" name="AutoShape 20"/>
          <p:cNvSpPr/>
          <p:nvPr/>
        </p:nvSpPr>
        <p:spPr>
          <a:xfrm flipV="1">
            <a:off x="4603204" y="2445724"/>
            <a:ext cx="779022" cy="2528508"/>
          </a:xfrm>
          <a:prstGeom prst="line">
            <a:avLst/>
          </a:prstGeom>
          <a:ln w="38100" cap="flat">
            <a:solidFill>
              <a:srgbClr val="000000"/>
            </a:solidFill>
            <a:prstDash val="solid"/>
            <a:headEnd type="none" w="sm" len="sm"/>
            <a:tailEnd type="arrow" w="med" len="sm"/>
          </a:ln>
        </p:spPr>
        <p:txBody>
          <a:bodyPr/>
          <a:lstStyle/>
          <a:p>
            <a:endParaRPr lang="en-GB"/>
          </a:p>
        </p:txBody>
      </p:sp>
      <p:grpSp>
        <p:nvGrpSpPr>
          <p:cNvPr id="21" name="Group 21"/>
          <p:cNvGrpSpPr/>
          <p:nvPr/>
        </p:nvGrpSpPr>
        <p:grpSpPr>
          <a:xfrm>
            <a:off x="5502909" y="3840494"/>
            <a:ext cx="12495802" cy="1628518"/>
            <a:chOff x="0" y="0"/>
            <a:chExt cx="1639278" cy="213639"/>
          </a:xfrm>
        </p:grpSpPr>
        <p:sp>
          <p:nvSpPr>
            <p:cNvPr id="22" name="Freeform 22"/>
            <p:cNvSpPr/>
            <p:nvPr/>
          </p:nvSpPr>
          <p:spPr>
            <a:xfrm>
              <a:off x="0" y="0"/>
              <a:ext cx="1639278" cy="213639"/>
            </a:xfrm>
            <a:custGeom>
              <a:avLst/>
              <a:gdLst/>
              <a:ahLst/>
              <a:cxnLst/>
              <a:rect l="l" t="t" r="r" b="b"/>
              <a:pathLst>
                <a:path w="1639278" h="213639">
                  <a:moveTo>
                    <a:pt x="1436078" y="0"/>
                  </a:moveTo>
                  <a:cubicBezTo>
                    <a:pt x="1548302" y="0"/>
                    <a:pt x="1639278" y="47825"/>
                    <a:pt x="1639278" y="106820"/>
                  </a:cubicBezTo>
                  <a:cubicBezTo>
                    <a:pt x="1639278" y="165814"/>
                    <a:pt x="1548302" y="213639"/>
                    <a:pt x="1436078" y="213639"/>
                  </a:cubicBezTo>
                  <a:lnTo>
                    <a:pt x="203200" y="213639"/>
                  </a:lnTo>
                  <a:cubicBezTo>
                    <a:pt x="90976" y="213639"/>
                    <a:pt x="0" y="165814"/>
                    <a:pt x="0" y="106820"/>
                  </a:cubicBezTo>
                  <a:cubicBezTo>
                    <a:pt x="0" y="47825"/>
                    <a:pt x="90976" y="0"/>
                    <a:pt x="203200" y="0"/>
                  </a:cubicBezTo>
                  <a:close/>
                </a:path>
              </a:pathLst>
            </a:custGeom>
            <a:solidFill>
              <a:srgbClr val="FEFFFE"/>
            </a:solidFill>
          </p:spPr>
          <p:txBody>
            <a:bodyPr/>
            <a:lstStyle/>
            <a:p>
              <a:endParaRPr lang="en-GB"/>
            </a:p>
          </p:txBody>
        </p:sp>
        <p:sp>
          <p:nvSpPr>
            <p:cNvPr id="23" name="TextBox 23"/>
            <p:cNvSpPr txBox="1"/>
            <p:nvPr/>
          </p:nvSpPr>
          <p:spPr>
            <a:xfrm>
              <a:off x="0" y="-47625"/>
              <a:ext cx="1639278" cy="261264"/>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6341743" y="3893293"/>
            <a:ext cx="11001868" cy="1250207"/>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Khuê phòng tĩnh mịch, băng giá. Những vật gần gũi thể hiện hạnh phúc lứa đôi nay đã tan vỡ</a:t>
            </a:r>
          </a:p>
        </p:txBody>
      </p:sp>
      <p:sp>
        <p:nvSpPr>
          <p:cNvPr id="25" name="AutoShape 25"/>
          <p:cNvSpPr/>
          <p:nvPr/>
        </p:nvSpPr>
        <p:spPr>
          <a:xfrm flipV="1">
            <a:off x="4603204" y="4654753"/>
            <a:ext cx="899705" cy="319479"/>
          </a:xfrm>
          <a:prstGeom prst="line">
            <a:avLst/>
          </a:prstGeom>
          <a:ln w="38100" cap="flat">
            <a:solidFill>
              <a:srgbClr val="000000"/>
            </a:solidFill>
            <a:prstDash val="solid"/>
            <a:headEnd type="none" w="sm" len="sm"/>
            <a:tailEnd type="arrow" w="med" len="sm"/>
          </a:ln>
        </p:spPr>
        <p:txBody>
          <a:bodyPr/>
          <a:lstStyle/>
          <a:p>
            <a:endParaRPr lang="en-GB"/>
          </a:p>
        </p:txBody>
      </p:sp>
      <p:grpSp>
        <p:nvGrpSpPr>
          <p:cNvPr id="26" name="Group 26"/>
          <p:cNvGrpSpPr/>
          <p:nvPr/>
        </p:nvGrpSpPr>
        <p:grpSpPr>
          <a:xfrm>
            <a:off x="5594775" y="5811912"/>
            <a:ext cx="12495802" cy="1309617"/>
            <a:chOff x="0" y="0"/>
            <a:chExt cx="1639278" cy="171804"/>
          </a:xfrm>
        </p:grpSpPr>
        <p:sp>
          <p:nvSpPr>
            <p:cNvPr id="27" name="Freeform 27"/>
            <p:cNvSpPr/>
            <p:nvPr/>
          </p:nvSpPr>
          <p:spPr>
            <a:xfrm>
              <a:off x="0" y="0"/>
              <a:ext cx="1639278" cy="171804"/>
            </a:xfrm>
            <a:custGeom>
              <a:avLst/>
              <a:gdLst/>
              <a:ahLst/>
              <a:cxnLst/>
              <a:rect l="l" t="t" r="r" b="b"/>
              <a:pathLst>
                <a:path w="1639278" h="171804">
                  <a:moveTo>
                    <a:pt x="1436078" y="0"/>
                  </a:moveTo>
                  <a:cubicBezTo>
                    <a:pt x="1548302" y="0"/>
                    <a:pt x="1639278" y="38460"/>
                    <a:pt x="1639278" y="85902"/>
                  </a:cubicBezTo>
                  <a:cubicBezTo>
                    <a:pt x="1639278" y="133344"/>
                    <a:pt x="1548302" y="171804"/>
                    <a:pt x="1436078" y="171804"/>
                  </a:cubicBezTo>
                  <a:lnTo>
                    <a:pt x="203200" y="171804"/>
                  </a:lnTo>
                  <a:cubicBezTo>
                    <a:pt x="90976" y="171804"/>
                    <a:pt x="0" y="133344"/>
                    <a:pt x="0" y="85902"/>
                  </a:cubicBezTo>
                  <a:cubicBezTo>
                    <a:pt x="0" y="38460"/>
                    <a:pt x="90976" y="0"/>
                    <a:pt x="203200" y="0"/>
                  </a:cubicBezTo>
                  <a:close/>
                </a:path>
              </a:pathLst>
            </a:custGeom>
            <a:solidFill>
              <a:srgbClr val="FEFFFE"/>
            </a:solidFill>
          </p:spPr>
          <p:txBody>
            <a:bodyPr/>
            <a:lstStyle/>
            <a:p>
              <a:endParaRPr lang="en-GB"/>
            </a:p>
          </p:txBody>
        </p:sp>
        <p:sp>
          <p:nvSpPr>
            <p:cNvPr id="28" name="TextBox 28"/>
            <p:cNvSpPr txBox="1"/>
            <p:nvPr/>
          </p:nvSpPr>
          <p:spPr>
            <a:xfrm>
              <a:off x="0" y="-47625"/>
              <a:ext cx="1639278" cy="219429"/>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6129193" y="5871322"/>
            <a:ext cx="11001868" cy="1250207"/>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Bên ngoài khuê phòng đã rêu phong, không còn dấu vết của hạnh phúc khi xưa</a:t>
            </a:r>
          </a:p>
        </p:txBody>
      </p:sp>
      <p:sp>
        <p:nvSpPr>
          <p:cNvPr id="30" name="AutoShape 30"/>
          <p:cNvSpPr/>
          <p:nvPr/>
        </p:nvSpPr>
        <p:spPr>
          <a:xfrm>
            <a:off x="4603204" y="4974232"/>
            <a:ext cx="991571" cy="1492489"/>
          </a:xfrm>
          <a:prstGeom prst="line">
            <a:avLst/>
          </a:prstGeom>
          <a:ln w="38100" cap="flat">
            <a:solidFill>
              <a:srgbClr val="000000"/>
            </a:solidFill>
            <a:prstDash val="solid"/>
            <a:headEnd type="none" w="sm" len="sm"/>
            <a:tailEnd type="arrow" w="med" len="sm"/>
          </a:ln>
        </p:spPr>
        <p:txBody>
          <a:bodyPr/>
          <a:lstStyle/>
          <a:p>
            <a:endParaRPr lang="en-GB"/>
          </a:p>
        </p:txBody>
      </p:sp>
      <p:grpSp>
        <p:nvGrpSpPr>
          <p:cNvPr id="31" name="Group 31"/>
          <p:cNvGrpSpPr/>
          <p:nvPr/>
        </p:nvGrpSpPr>
        <p:grpSpPr>
          <a:xfrm>
            <a:off x="1198552" y="7531104"/>
            <a:ext cx="16679476" cy="2327869"/>
            <a:chOff x="0" y="0"/>
            <a:chExt cx="1660377" cy="231730"/>
          </a:xfrm>
        </p:grpSpPr>
        <p:sp>
          <p:nvSpPr>
            <p:cNvPr id="32" name="Freeform 32"/>
            <p:cNvSpPr/>
            <p:nvPr/>
          </p:nvSpPr>
          <p:spPr>
            <a:xfrm>
              <a:off x="0" y="0"/>
              <a:ext cx="1660377" cy="231730"/>
            </a:xfrm>
            <a:custGeom>
              <a:avLst/>
              <a:gdLst/>
              <a:ahLst/>
              <a:cxnLst/>
              <a:rect l="l" t="t" r="r" b="b"/>
              <a:pathLst>
                <a:path w="1660377" h="231730">
                  <a:moveTo>
                    <a:pt x="1457177" y="0"/>
                  </a:moveTo>
                  <a:cubicBezTo>
                    <a:pt x="1569401" y="0"/>
                    <a:pt x="1660377" y="51875"/>
                    <a:pt x="1660377" y="115865"/>
                  </a:cubicBezTo>
                  <a:cubicBezTo>
                    <a:pt x="1660377" y="179856"/>
                    <a:pt x="1569401" y="231730"/>
                    <a:pt x="1457177" y="231730"/>
                  </a:cubicBezTo>
                  <a:lnTo>
                    <a:pt x="203200" y="231730"/>
                  </a:lnTo>
                  <a:cubicBezTo>
                    <a:pt x="90976" y="231730"/>
                    <a:pt x="0" y="179856"/>
                    <a:pt x="0" y="115865"/>
                  </a:cubicBezTo>
                  <a:cubicBezTo>
                    <a:pt x="0" y="51875"/>
                    <a:pt x="90976" y="0"/>
                    <a:pt x="203200" y="0"/>
                  </a:cubicBezTo>
                  <a:close/>
                </a:path>
              </a:pathLst>
            </a:custGeom>
            <a:solidFill>
              <a:srgbClr val="F6E0B9"/>
            </a:solidFill>
          </p:spPr>
          <p:txBody>
            <a:bodyPr/>
            <a:lstStyle/>
            <a:p>
              <a:endParaRPr lang="en-GB"/>
            </a:p>
          </p:txBody>
        </p:sp>
        <p:sp>
          <p:nvSpPr>
            <p:cNvPr id="33" name="TextBox 33"/>
            <p:cNvSpPr txBox="1"/>
            <p:nvPr/>
          </p:nvSpPr>
          <p:spPr>
            <a:xfrm>
              <a:off x="0" y="-47625"/>
              <a:ext cx="1660377" cy="279355"/>
            </a:xfrm>
            <a:prstGeom prst="rect">
              <a:avLst/>
            </a:prstGeom>
          </p:spPr>
          <p:txBody>
            <a:bodyPr lIns="50800" tIns="50800" rIns="50800" bIns="50800" rtlCol="0" anchor="ctr"/>
            <a:lstStyle/>
            <a:p>
              <a:pPr algn="ctr">
                <a:lnSpc>
                  <a:spcPts val="2659"/>
                </a:lnSpc>
              </a:pPr>
              <a:endParaRPr/>
            </a:p>
          </p:txBody>
        </p:sp>
      </p:grpSp>
      <p:sp>
        <p:nvSpPr>
          <p:cNvPr id="34" name="TextBox 34"/>
          <p:cNvSpPr txBox="1"/>
          <p:nvPr/>
        </p:nvSpPr>
        <p:spPr>
          <a:xfrm>
            <a:off x="2022331" y="7704156"/>
            <a:ext cx="15173517" cy="1878802"/>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Bold"/>
              </a:rPr>
              <a:t>16 câu thơ đầu đã khắc họa tâm trạng của người cung nữ thông qua cái nhìn cảnh vật. Sự tráng lệ xa hoa của cung cấm chỉ càng tô đậm, làm nổi bật thêm tâm trạng của người con gái cô đơn bị giam trong bức tường thành.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166200" y="8718204"/>
            <a:ext cx="2951600" cy="1930350"/>
          </a:xfrm>
          <a:custGeom>
            <a:avLst/>
            <a:gdLst/>
            <a:ahLst/>
            <a:cxnLst/>
            <a:rect l="l" t="t" r="r" b="b"/>
            <a:pathLst>
              <a:path w="2951600" h="1930350">
                <a:moveTo>
                  <a:pt x="0" y="0"/>
                </a:moveTo>
                <a:lnTo>
                  <a:pt x="2951600" y="0"/>
                </a:lnTo>
                <a:lnTo>
                  <a:pt x="2951600" y="1930350"/>
                </a:lnTo>
                <a:lnTo>
                  <a:pt x="0" y="1930350"/>
                </a:lnTo>
                <a:lnTo>
                  <a:pt x="0" y="0"/>
                </a:lnTo>
                <a:close/>
              </a:path>
            </a:pathLst>
          </a:custGeom>
          <a:blipFill>
            <a:blip r:embed="rId3"/>
            <a:stretch>
              <a:fillRect/>
            </a:stretch>
          </a:blipFill>
        </p:spPr>
        <p:txBody>
          <a:bodyPr/>
          <a:lstStyle/>
          <a:p>
            <a:endParaRPr lang="en-GB"/>
          </a:p>
        </p:txBody>
      </p:sp>
      <p:sp>
        <p:nvSpPr>
          <p:cNvPr id="3" name="Freeform 3"/>
          <p:cNvSpPr/>
          <p:nvPr/>
        </p:nvSpPr>
        <p:spPr>
          <a:xfrm>
            <a:off x="14733512" y="8206392"/>
            <a:ext cx="3554488" cy="2269116"/>
          </a:xfrm>
          <a:custGeom>
            <a:avLst/>
            <a:gdLst/>
            <a:ahLst/>
            <a:cxnLst/>
            <a:rect l="l" t="t" r="r" b="b"/>
            <a:pathLst>
              <a:path w="3554488" h="2269116">
                <a:moveTo>
                  <a:pt x="0" y="0"/>
                </a:moveTo>
                <a:lnTo>
                  <a:pt x="3554488" y="0"/>
                </a:lnTo>
                <a:lnTo>
                  <a:pt x="3554488" y="2269116"/>
                </a:lnTo>
                <a:lnTo>
                  <a:pt x="0" y="2269116"/>
                </a:lnTo>
                <a:lnTo>
                  <a:pt x="0" y="0"/>
                </a:lnTo>
                <a:close/>
              </a:path>
            </a:pathLst>
          </a:custGeom>
          <a:blipFill>
            <a:blip r:embed="rId4"/>
            <a:stretch>
              <a:fillRect/>
            </a:stretch>
          </a:blipFill>
        </p:spPr>
        <p:txBody>
          <a:bodyPr/>
          <a:lstStyle/>
          <a:p>
            <a:endParaRPr lang="en-GB"/>
          </a:p>
        </p:txBody>
      </p:sp>
      <p:sp>
        <p:nvSpPr>
          <p:cNvPr id="4" name="Freeform 4"/>
          <p:cNvSpPr/>
          <p:nvPr/>
        </p:nvSpPr>
        <p:spPr>
          <a:xfrm>
            <a:off x="206200" y="209400"/>
            <a:ext cx="2030550" cy="985900"/>
          </a:xfrm>
          <a:custGeom>
            <a:avLst/>
            <a:gdLst/>
            <a:ahLst/>
            <a:cxnLst/>
            <a:rect l="l" t="t" r="r" b="b"/>
            <a:pathLst>
              <a:path w="2030550" h="985900">
                <a:moveTo>
                  <a:pt x="0" y="0"/>
                </a:moveTo>
                <a:lnTo>
                  <a:pt x="2030550" y="0"/>
                </a:lnTo>
                <a:lnTo>
                  <a:pt x="2030550" y="985900"/>
                </a:lnTo>
                <a:lnTo>
                  <a:pt x="0" y="985900"/>
                </a:lnTo>
                <a:lnTo>
                  <a:pt x="0" y="0"/>
                </a:lnTo>
                <a:close/>
              </a:path>
            </a:pathLst>
          </a:custGeom>
          <a:blipFill>
            <a:blip r:embed="rId5"/>
            <a:stretch>
              <a:fillRect/>
            </a:stretch>
          </a:blipFill>
        </p:spPr>
        <p:txBody>
          <a:bodyPr/>
          <a:lstStyle/>
          <a:p>
            <a:endParaRPr lang="en-GB"/>
          </a:p>
        </p:txBody>
      </p:sp>
      <p:sp>
        <p:nvSpPr>
          <p:cNvPr id="5" name="TextBox 5"/>
          <p:cNvSpPr txBox="1"/>
          <p:nvPr/>
        </p:nvSpPr>
        <p:spPr>
          <a:xfrm>
            <a:off x="2413000" y="-2122"/>
            <a:ext cx="11004219" cy="1094618"/>
          </a:xfrm>
          <a:prstGeom prst="rect">
            <a:avLst/>
          </a:prstGeom>
        </p:spPr>
        <p:txBody>
          <a:bodyPr lIns="0" tIns="0" rIns="0" bIns="0" rtlCol="0" anchor="t">
            <a:spAutoFit/>
          </a:bodyPr>
          <a:lstStyle/>
          <a:p>
            <a:pPr algn="ctr">
              <a:lnSpc>
                <a:spcPts val="8544"/>
              </a:lnSpc>
            </a:pPr>
            <a:r>
              <a:rPr lang="en-US" sz="5178">
                <a:solidFill>
                  <a:srgbClr val="031207"/>
                </a:solidFill>
                <a:latin typeface="#9Slide05 HLT AphroditeSlimStyl"/>
              </a:rPr>
              <a:t>Nỗi sầu oán của người cung nữ </a:t>
            </a:r>
          </a:p>
        </p:txBody>
      </p:sp>
      <p:sp>
        <p:nvSpPr>
          <p:cNvPr id="6" name="TextBox 6"/>
          <p:cNvSpPr txBox="1"/>
          <p:nvPr/>
        </p:nvSpPr>
        <p:spPr>
          <a:xfrm>
            <a:off x="10212033" y="742950"/>
            <a:ext cx="5642768" cy="1111297"/>
          </a:xfrm>
          <a:prstGeom prst="rect">
            <a:avLst/>
          </a:prstGeom>
        </p:spPr>
        <p:txBody>
          <a:bodyPr lIns="0" tIns="0" rIns="0" bIns="0" rtlCol="0" anchor="t">
            <a:spAutoFit/>
          </a:bodyPr>
          <a:lstStyle/>
          <a:p>
            <a:pPr algn="ctr">
              <a:lnSpc>
                <a:spcPts val="9040"/>
              </a:lnSpc>
            </a:pPr>
            <a:r>
              <a:rPr lang="en-US" sz="5478">
                <a:solidFill>
                  <a:srgbClr val="031207"/>
                </a:solidFill>
                <a:latin typeface="#9Slide06 ThuPhap Thien An"/>
              </a:rPr>
              <a:t>- một thi phẩm đẹp.</a:t>
            </a:r>
          </a:p>
        </p:txBody>
      </p:sp>
      <p:grpSp>
        <p:nvGrpSpPr>
          <p:cNvPr id="7" name="Group 7"/>
          <p:cNvGrpSpPr/>
          <p:nvPr/>
        </p:nvGrpSpPr>
        <p:grpSpPr>
          <a:xfrm>
            <a:off x="507713" y="1892347"/>
            <a:ext cx="16916512" cy="1590042"/>
            <a:chOff x="0" y="0"/>
            <a:chExt cx="3224974" cy="303127"/>
          </a:xfrm>
        </p:grpSpPr>
        <p:sp>
          <p:nvSpPr>
            <p:cNvPr id="8" name="Freeform 8"/>
            <p:cNvSpPr/>
            <p:nvPr/>
          </p:nvSpPr>
          <p:spPr>
            <a:xfrm>
              <a:off x="0" y="0"/>
              <a:ext cx="3224974" cy="303127"/>
            </a:xfrm>
            <a:custGeom>
              <a:avLst/>
              <a:gdLst/>
              <a:ahLst/>
              <a:cxnLst/>
              <a:rect l="l" t="t" r="r" b="b"/>
              <a:pathLst>
                <a:path w="3224974" h="303127">
                  <a:moveTo>
                    <a:pt x="16933" y="0"/>
                  </a:moveTo>
                  <a:lnTo>
                    <a:pt x="3208041" y="0"/>
                  </a:lnTo>
                  <a:cubicBezTo>
                    <a:pt x="3217393" y="0"/>
                    <a:pt x="3224974" y="7581"/>
                    <a:pt x="3224974" y="16933"/>
                  </a:cubicBezTo>
                  <a:lnTo>
                    <a:pt x="3224974" y="286193"/>
                  </a:lnTo>
                  <a:cubicBezTo>
                    <a:pt x="3224974" y="290684"/>
                    <a:pt x="3223190" y="294991"/>
                    <a:pt x="3220014" y="298167"/>
                  </a:cubicBezTo>
                  <a:cubicBezTo>
                    <a:pt x="3216839" y="301343"/>
                    <a:pt x="3212532" y="303127"/>
                    <a:pt x="3208041" y="303127"/>
                  </a:cubicBezTo>
                  <a:lnTo>
                    <a:pt x="16933" y="303127"/>
                  </a:lnTo>
                  <a:cubicBezTo>
                    <a:pt x="12442" y="303127"/>
                    <a:pt x="8135" y="301343"/>
                    <a:pt x="4960" y="298167"/>
                  </a:cubicBezTo>
                  <a:cubicBezTo>
                    <a:pt x="1784" y="294991"/>
                    <a:pt x="0" y="290684"/>
                    <a:pt x="0" y="286193"/>
                  </a:cubicBezTo>
                  <a:lnTo>
                    <a:pt x="0" y="16933"/>
                  </a:lnTo>
                  <a:cubicBezTo>
                    <a:pt x="0" y="12442"/>
                    <a:pt x="1784" y="8135"/>
                    <a:pt x="4960" y="4960"/>
                  </a:cubicBezTo>
                  <a:cubicBezTo>
                    <a:pt x="8135" y="1784"/>
                    <a:pt x="12442" y="0"/>
                    <a:pt x="16933" y="0"/>
                  </a:cubicBezTo>
                  <a:close/>
                </a:path>
              </a:pathLst>
            </a:custGeom>
            <a:solidFill>
              <a:srgbClr val="FFFFFF"/>
            </a:solidFill>
          </p:spPr>
          <p:txBody>
            <a:bodyPr/>
            <a:lstStyle/>
            <a:p>
              <a:endParaRPr lang="en-GB"/>
            </a:p>
          </p:txBody>
        </p:sp>
        <p:sp>
          <p:nvSpPr>
            <p:cNvPr id="9" name="TextBox 9"/>
            <p:cNvSpPr txBox="1"/>
            <p:nvPr/>
          </p:nvSpPr>
          <p:spPr>
            <a:xfrm>
              <a:off x="0" y="-85725"/>
              <a:ext cx="3224974" cy="388852"/>
            </a:xfrm>
            <a:prstGeom prst="rect">
              <a:avLst/>
            </a:prstGeom>
          </p:spPr>
          <p:txBody>
            <a:bodyPr lIns="50800" tIns="50800" rIns="50800" bIns="50800" rtlCol="0" anchor="ctr"/>
            <a:lstStyle/>
            <a:p>
              <a:pPr algn="ctr">
                <a:lnSpc>
                  <a:spcPts val="4900"/>
                </a:lnSpc>
              </a:pPr>
              <a:r>
                <a:rPr lang="en-US" sz="3500">
                  <a:solidFill>
                    <a:srgbClr val="011053"/>
                  </a:solidFill>
                  <a:latin typeface="Roboto Condensed Bold"/>
                </a:rPr>
                <a:t>Học sinh đọc trích đoạn : </a:t>
              </a:r>
            </a:p>
            <a:p>
              <a:pPr algn="ctr">
                <a:lnSpc>
                  <a:spcPts val="4900"/>
                </a:lnSpc>
              </a:pPr>
              <a:r>
                <a:rPr lang="en-US" sz="3500">
                  <a:solidFill>
                    <a:srgbClr val="011053"/>
                  </a:solidFill>
                  <a:latin typeface="#9Slide05 Fourth Medium"/>
                </a:rPr>
                <a:t>“Ngày sáu khắc tin mong nhạn vắng [...] Bực mình muốn đạp tiêu phòng mà ra</a:t>
              </a:r>
            </a:p>
          </p:txBody>
        </p:sp>
      </p:grpSp>
      <p:grpSp>
        <p:nvGrpSpPr>
          <p:cNvPr id="10" name="Group 10"/>
          <p:cNvGrpSpPr/>
          <p:nvPr/>
        </p:nvGrpSpPr>
        <p:grpSpPr>
          <a:xfrm>
            <a:off x="-166200" y="209400"/>
            <a:ext cx="2579200" cy="25792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6E0B9"/>
            </a:solidFill>
          </p:spPr>
          <p:txBody>
            <a:bodyPr/>
            <a:lstStyle/>
            <a:p>
              <a:endParaRPr lang="en-GB"/>
            </a:p>
          </p:txBody>
        </p:sp>
        <p:sp>
          <p:nvSpPr>
            <p:cNvPr id="12" name="TextBox 12"/>
            <p:cNvSpPr txBox="1"/>
            <p:nvPr/>
          </p:nvSpPr>
          <p:spPr>
            <a:xfrm>
              <a:off x="127000" y="79375"/>
              <a:ext cx="558800" cy="6064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35313" y="1140570"/>
            <a:ext cx="1976173"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NHÓM 3</a:t>
            </a:r>
          </a:p>
        </p:txBody>
      </p:sp>
      <p:graphicFrame>
        <p:nvGraphicFramePr>
          <p:cNvPr id="14" name="Table 14"/>
          <p:cNvGraphicFramePr>
            <a:graphicFrameLocks noGrp="1"/>
          </p:cNvGraphicFramePr>
          <p:nvPr/>
        </p:nvGraphicFramePr>
        <p:xfrm>
          <a:off x="507713" y="3625264"/>
          <a:ext cx="16916511" cy="6386511"/>
        </p:xfrm>
        <a:graphic>
          <a:graphicData uri="http://schemas.openxmlformats.org/drawingml/2006/table">
            <a:tbl>
              <a:tblPr/>
              <a:tblGrid>
                <a:gridCol w="14682597">
                  <a:extLst>
                    <a:ext uri="{9D8B030D-6E8A-4147-A177-3AD203B41FA5}">
                      <a16:colId xmlns:a16="http://schemas.microsoft.com/office/drawing/2014/main" val="20000"/>
                    </a:ext>
                  </a:extLst>
                </a:gridCol>
                <a:gridCol w="2233914">
                  <a:extLst>
                    <a:ext uri="{9D8B030D-6E8A-4147-A177-3AD203B41FA5}">
                      <a16:colId xmlns:a16="http://schemas.microsoft.com/office/drawing/2014/main" val="20001"/>
                    </a:ext>
                  </a:extLst>
                </a:gridCol>
              </a:tblGrid>
              <a:tr h="819761">
                <a:tc>
                  <a:txBody>
                    <a:bodyPr/>
                    <a:lstStyle/>
                    <a:p>
                      <a:pPr algn="ctr">
                        <a:lnSpc>
                          <a:spcPts val="3600"/>
                        </a:lnSpc>
                        <a:defRPr/>
                      </a:pPr>
                      <a:r>
                        <a:rPr lang="en-US" sz="3000">
                          <a:solidFill>
                            <a:srgbClr val="000000"/>
                          </a:solidFill>
                          <a:latin typeface="Roboto Condensed Bold"/>
                        </a:rPr>
                        <a:t>Các gợi ý khai thác khi đọc mở rộng</a:t>
                      </a:r>
                      <a:endParaRPr lang="en-US" sz="1100"/>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EBEBE2"/>
                    </a:solidFill>
                  </a:tcPr>
                </a:tc>
                <a:tc>
                  <a:txBody>
                    <a:bodyPr/>
                    <a:lstStyle/>
                    <a:p>
                      <a:pPr algn="ctr">
                        <a:lnSpc>
                          <a:spcPts val="3600"/>
                        </a:lnSpc>
                        <a:defRPr/>
                      </a:pPr>
                      <a:r>
                        <a:rPr lang="en-US" sz="3000">
                          <a:solidFill>
                            <a:srgbClr val="000000"/>
                          </a:solidFill>
                          <a:latin typeface="Roboto Condensed Bold"/>
                        </a:rPr>
                        <a:t>Trả lời</a:t>
                      </a:r>
                      <a:endParaRPr lang="en-US" sz="1100"/>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EBEBE2"/>
                    </a:solidFill>
                  </a:tcPr>
                </a:tc>
                <a:extLst>
                  <a:ext uri="{0D108BD9-81ED-4DB2-BD59-A6C34878D82A}">
                    <a16:rowId xmlns:a16="http://schemas.microsoft.com/office/drawing/2014/main" val="10000"/>
                  </a:ext>
                </a:extLst>
              </a:tr>
              <a:tr h="819761">
                <a:tc>
                  <a:txBody>
                    <a:bodyPr/>
                    <a:lstStyle/>
                    <a:p>
                      <a:pPr algn="just">
                        <a:lnSpc>
                          <a:spcPts val="3600"/>
                        </a:lnSpc>
                        <a:defRPr/>
                      </a:pPr>
                      <a:r>
                        <a:rPr lang="en-US" sz="3000">
                          <a:solidFill>
                            <a:srgbClr val="000000"/>
                          </a:solidFill>
                          <a:latin typeface="Roboto Condensed"/>
                        </a:rPr>
                        <a:t>Nội dung chính của ngữ liệu trên là gì?</a:t>
                      </a:r>
                      <a:endParaRPr lang="en-US" sz="1100"/>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FEFFFE"/>
                    </a:solidFill>
                  </a:tcPr>
                </a:tc>
                <a:tc>
                  <a:txBody>
                    <a:bodyPr/>
                    <a:lstStyle/>
                    <a:p>
                      <a:pPr algn="ctr">
                        <a:lnSpc>
                          <a:spcPts val="3600"/>
                        </a:lnSpc>
                        <a:defRPr/>
                      </a:pPr>
                      <a:endParaRPr lang="en-US" sz="1100"/>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277302">
                <a:tc>
                  <a:txBody>
                    <a:bodyPr/>
                    <a:lstStyle/>
                    <a:p>
                      <a:pPr algn="just">
                        <a:lnSpc>
                          <a:spcPts val="3600"/>
                        </a:lnSpc>
                        <a:defRPr/>
                      </a:pPr>
                      <a:r>
                        <a:rPr lang="en-US" sz="3000">
                          <a:solidFill>
                            <a:srgbClr val="000000"/>
                          </a:solidFill>
                          <a:latin typeface="Roboto Condensed"/>
                        </a:rPr>
                        <a:t>Ngữ liệu trên khắc họa những hành động, tâm trạng, cảm xúc nào của người cung nữ? Tâm trạng của nàng có sự phát triển như thế nào so với đoạn trước? </a:t>
                      </a:r>
                      <a:endParaRPr lang="en-US" sz="1100"/>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FEFFFE"/>
                    </a:solidFill>
                  </a:tcPr>
                </a:tc>
                <a:tc>
                  <a:txBody>
                    <a:bodyPr/>
                    <a:lstStyle/>
                    <a:p>
                      <a:pPr algn="ctr">
                        <a:lnSpc>
                          <a:spcPts val="3600"/>
                        </a:lnSpc>
                        <a:defRPr/>
                      </a:pPr>
                      <a:endParaRPr lang="en-US" sz="1100"/>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277302">
                <a:tc>
                  <a:txBody>
                    <a:bodyPr/>
                    <a:lstStyle/>
                    <a:p>
                      <a:pPr algn="just">
                        <a:lnSpc>
                          <a:spcPts val="3600"/>
                        </a:lnSpc>
                        <a:defRPr/>
                      </a:pPr>
                      <a:r>
                        <a:rPr lang="en-US" sz="3000">
                          <a:solidFill>
                            <a:srgbClr val="000000"/>
                          </a:solidFill>
                          <a:latin typeface="Roboto Condensed"/>
                        </a:rPr>
                        <a:t>Cảm nhận về ước mong của người cung nữ trong hai câu thơ:</a:t>
                      </a:r>
                      <a:r>
                        <a:rPr lang="en-US" sz="3000">
                          <a:solidFill>
                            <a:srgbClr val="000000"/>
                          </a:solidFill>
                          <a:latin typeface="Roboto Condensed Italics"/>
                        </a:rPr>
                        <a:t>“Đang tay muốn dứt tơ hồng / Bực mình muốn đạp tiêu phòng mà ra”</a:t>
                      </a:r>
                      <a:endParaRPr lang="en-US" sz="1100"/>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FEFFFE"/>
                    </a:solidFill>
                  </a:tcPr>
                </a:tc>
                <a:tc>
                  <a:txBody>
                    <a:bodyPr/>
                    <a:lstStyle/>
                    <a:p>
                      <a:pPr algn="ctr">
                        <a:lnSpc>
                          <a:spcPts val="3600"/>
                        </a:lnSpc>
                        <a:defRPr/>
                      </a:pPr>
                      <a:endParaRPr lang="en-US" sz="1100"/>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192385">
                <a:tc>
                  <a:txBody>
                    <a:bodyPr/>
                    <a:lstStyle/>
                    <a:p>
                      <a:pPr marL="647700" lvl="1" indent="-323850" algn="just">
                        <a:lnSpc>
                          <a:spcPts val="3600"/>
                        </a:lnSpc>
                        <a:buFont typeface="Arial"/>
                        <a:buChar char="•"/>
                        <a:defRPr/>
                      </a:pPr>
                      <a:r>
                        <a:rPr lang="en-US" sz="3000">
                          <a:solidFill>
                            <a:srgbClr val="000000"/>
                          </a:solidFill>
                          <a:latin typeface="Roboto Condensed"/>
                        </a:rPr>
                        <a:t>Theo em, nỗi niềm xúc cảm của người chinh phụ (Chinh phụ ngâm) và người cung nữ trong trích đoạn này có điểm chung không? Vì sao?</a:t>
                      </a:r>
                      <a:endParaRPr lang="en-US" sz="1100"/>
                    </a:p>
                    <a:p>
                      <a:pPr marL="647700" lvl="1" indent="-323850" algn="just">
                        <a:lnSpc>
                          <a:spcPts val="3600"/>
                        </a:lnSpc>
                        <a:buFont typeface="Arial"/>
                        <a:buChar char="•"/>
                      </a:pPr>
                      <a:r>
                        <a:rPr lang="en-US" sz="3000">
                          <a:solidFill>
                            <a:srgbClr val="000000"/>
                          </a:solidFill>
                          <a:latin typeface="Roboto Condensed"/>
                        </a:rPr>
                        <a:t>Điều gì khiến thể thơ Song thất lục bát có thế mạnh khi thể hiện những nỗi niềm xúc cảm và khát vọng riêng tư của con người?</a:t>
                      </a:r>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FEFFFE"/>
                    </a:solidFill>
                  </a:tcPr>
                </a:tc>
                <a:tc>
                  <a:txBody>
                    <a:bodyPr/>
                    <a:lstStyle/>
                    <a:p>
                      <a:pPr algn="ctr">
                        <a:lnSpc>
                          <a:spcPts val="3600"/>
                        </a:lnSpc>
                        <a:defRPr/>
                      </a:pPr>
                      <a:endParaRPr lang="en-US" sz="1100"/>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15" name="Freeform 15"/>
          <p:cNvSpPr/>
          <p:nvPr/>
        </p:nvSpPr>
        <p:spPr>
          <a:xfrm>
            <a:off x="14292692" y="6144935"/>
            <a:ext cx="5092083" cy="5146539"/>
          </a:xfrm>
          <a:custGeom>
            <a:avLst/>
            <a:gdLst/>
            <a:ahLst/>
            <a:cxnLst/>
            <a:rect l="l" t="t" r="r" b="b"/>
            <a:pathLst>
              <a:path w="5092083" h="5146539">
                <a:moveTo>
                  <a:pt x="0" y="0"/>
                </a:moveTo>
                <a:lnTo>
                  <a:pt x="5092083" y="0"/>
                </a:lnTo>
                <a:lnTo>
                  <a:pt x="5092083" y="5146538"/>
                </a:lnTo>
                <a:lnTo>
                  <a:pt x="0" y="5146538"/>
                </a:lnTo>
                <a:lnTo>
                  <a:pt x="0" y="0"/>
                </a:lnTo>
                <a:close/>
              </a:path>
            </a:pathLst>
          </a:custGeom>
          <a:blipFill>
            <a:blip r:embed="rId6"/>
            <a:stretch>
              <a:fillRect t="-68662" b="-20176"/>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4" y="7731852"/>
            <a:ext cx="3581150" cy="2555150"/>
          </a:xfrm>
          <a:custGeom>
            <a:avLst/>
            <a:gdLst/>
            <a:ahLst/>
            <a:cxnLst/>
            <a:rect l="l" t="t" r="r" b="b"/>
            <a:pathLst>
              <a:path w="3581150" h="2555150">
                <a:moveTo>
                  <a:pt x="0" y="0"/>
                </a:moveTo>
                <a:lnTo>
                  <a:pt x="3581150" y="0"/>
                </a:lnTo>
                <a:lnTo>
                  <a:pt x="3581150" y="2555150"/>
                </a:lnTo>
                <a:lnTo>
                  <a:pt x="0" y="2555150"/>
                </a:lnTo>
                <a:lnTo>
                  <a:pt x="0" y="0"/>
                </a:lnTo>
                <a:close/>
              </a:path>
            </a:pathLst>
          </a:custGeom>
          <a:blipFill>
            <a:blip r:embed="rId3"/>
            <a:stretch>
              <a:fillRect l="-1" r="-1"/>
            </a:stretch>
          </a:blipFill>
        </p:spPr>
        <p:txBody>
          <a:bodyPr/>
          <a:lstStyle/>
          <a:p>
            <a:endParaRPr lang="en-GB"/>
          </a:p>
        </p:txBody>
      </p:sp>
      <p:sp>
        <p:nvSpPr>
          <p:cNvPr id="3" name="Freeform 3"/>
          <p:cNvSpPr/>
          <p:nvPr/>
        </p:nvSpPr>
        <p:spPr>
          <a:xfrm>
            <a:off x="14379678" y="7562064"/>
            <a:ext cx="4009128" cy="2724950"/>
          </a:xfrm>
          <a:custGeom>
            <a:avLst/>
            <a:gdLst/>
            <a:ahLst/>
            <a:cxnLst/>
            <a:rect l="l" t="t" r="r" b="b"/>
            <a:pathLst>
              <a:path w="4009128" h="2724950">
                <a:moveTo>
                  <a:pt x="0" y="0"/>
                </a:moveTo>
                <a:lnTo>
                  <a:pt x="4009128" y="0"/>
                </a:lnTo>
                <a:lnTo>
                  <a:pt x="4009128" y="2724950"/>
                </a:lnTo>
                <a:lnTo>
                  <a:pt x="0" y="2724950"/>
                </a:lnTo>
                <a:lnTo>
                  <a:pt x="0" y="0"/>
                </a:lnTo>
                <a:close/>
              </a:path>
            </a:pathLst>
          </a:custGeom>
          <a:blipFill>
            <a:blip r:embed="rId4"/>
            <a:stretch>
              <a:fillRect/>
            </a:stretch>
          </a:blipFill>
        </p:spPr>
        <p:txBody>
          <a:bodyPr/>
          <a:lstStyle/>
          <a:p>
            <a:endParaRPr lang="en-GB"/>
          </a:p>
        </p:txBody>
      </p:sp>
      <p:sp>
        <p:nvSpPr>
          <p:cNvPr id="4" name="Freeform 4"/>
          <p:cNvSpPr/>
          <p:nvPr/>
        </p:nvSpPr>
        <p:spPr>
          <a:xfrm>
            <a:off x="16227100" y="191302"/>
            <a:ext cx="2060900" cy="1255306"/>
          </a:xfrm>
          <a:custGeom>
            <a:avLst/>
            <a:gdLst/>
            <a:ahLst/>
            <a:cxnLst/>
            <a:rect l="l" t="t" r="r" b="b"/>
            <a:pathLst>
              <a:path w="2060900" h="1255306">
                <a:moveTo>
                  <a:pt x="0" y="0"/>
                </a:moveTo>
                <a:lnTo>
                  <a:pt x="2060900" y="0"/>
                </a:lnTo>
                <a:lnTo>
                  <a:pt x="2060900" y="1255306"/>
                </a:lnTo>
                <a:lnTo>
                  <a:pt x="0" y="1255306"/>
                </a:lnTo>
                <a:lnTo>
                  <a:pt x="0" y="0"/>
                </a:lnTo>
                <a:close/>
              </a:path>
            </a:pathLst>
          </a:custGeom>
          <a:blipFill>
            <a:blip r:embed="rId5"/>
            <a:stretch>
              <a:fillRect l="-1" r="-1"/>
            </a:stretch>
          </a:blipFill>
        </p:spPr>
        <p:txBody>
          <a:bodyPr/>
          <a:lstStyle/>
          <a:p>
            <a:endParaRPr lang="en-GB"/>
          </a:p>
        </p:txBody>
      </p:sp>
      <p:grpSp>
        <p:nvGrpSpPr>
          <p:cNvPr id="5" name="Group 5"/>
          <p:cNvGrpSpPr/>
          <p:nvPr/>
        </p:nvGrpSpPr>
        <p:grpSpPr>
          <a:xfrm>
            <a:off x="11152007" y="2273406"/>
            <a:ext cx="5817100" cy="3741639"/>
            <a:chOff x="0" y="0"/>
            <a:chExt cx="763124" cy="490852"/>
          </a:xfrm>
        </p:grpSpPr>
        <p:sp>
          <p:nvSpPr>
            <p:cNvPr id="6" name="Freeform 6"/>
            <p:cNvSpPr/>
            <p:nvPr/>
          </p:nvSpPr>
          <p:spPr>
            <a:xfrm>
              <a:off x="0" y="0"/>
              <a:ext cx="763124" cy="490852"/>
            </a:xfrm>
            <a:custGeom>
              <a:avLst/>
              <a:gdLst/>
              <a:ahLst/>
              <a:cxnLst/>
              <a:rect l="l" t="t" r="r" b="b"/>
              <a:pathLst>
                <a:path w="763124" h="490852">
                  <a:moveTo>
                    <a:pt x="559924" y="0"/>
                  </a:moveTo>
                  <a:cubicBezTo>
                    <a:pt x="672148" y="0"/>
                    <a:pt x="763124" y="109881"/>
                    <a:pt x="763124" y="245426"/>
                  </a:cubicBezTo>
                  <a:cubicBezTo>
                    <a:pt x="763124" y="380971"/>
                    <a:pt x="672148" y="490852"/>
                    <a:pt x="559924" y="490852"/>
                  </a:cubicBezTo>
                  <a:lnTo>
                    <a:pt x="203200" y="490852"/>
                  </a:lnTo>
                  <a:cubicBezTo>
                    <a:pt x="90976" y="490852"/>
                    <a:pt x="0" y="380971"/>
                    <a:pt x="0" y="245426"/>
                  </a:cubicBezTo>
                  <a:cubicBezTo>
                    <a:pt x="0" y="109881"/>
                    <a:pt x="90976" y="0"/>
                    <a:pt x="203200" y="0"/>
                  </a:cubicBezTo>
                  <a:close/>
                </a:path>
              </a:pathLst>
            </a:custGeom>
            <a:solidFill>
              <a:srgbClr val="FEFFFE"/>
            </a:solidFill>
          </p:spPr>
          <p:txBody>
            <a:bodyPr/>
            <a:lstStyle/>
            <a:p>
              <a:endParaRPr lang="en-GB"/>
            </a:p>
          </p:txBody>
        </p:sp>
        <p:sp>
          <p:nvSpPr>
            <p:cNvPr id="7" name="TextBox 7"/>
            <p:cNvSpPr txBox="1"/>
            <p:nvPr/>
          </p:nvSpPr>
          <p:spPr>
            <a:xfrm>
              <a:off x="0" y="-47625"/>
              <a:ext cx="763124" cy="538477"/>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6017978" y="5099872"/>
            <a:ext cx="3734950" cy="3864050"/>
          </a:xfrm>
          <a:custGeom>
            <a:avLst/>
            <a:gdLst/>
            <a:ahLst/>
            <a:cxnLst/>
            <a:rect l="l" t="t" r="r" b="b"/>
            <a:pathLst>
              <a:path w="3734950" h="3864050">
                <a:moveTo>
                  <a:pt x="0" y="0"/>
                </a:moveTo>
                <a:lnTo>
                  <a:pt x="3734950" y="0"/>
                </a:lnTo>
                <a:lnTo>
                  <a:pt x="3734950" y="3864050"/>
                </a:lnTo>
                <a:lnTo>
                  <a:pt x="0" y="3864050"/>
                </a:lnTo>
                <a:lnTo>
                  <a:pt x="0" y="0"/>
                </a:lnTo>
                <a:close/>
              </a:path>
            </a:pathLst>
          </a:custGeom>
          <a:blipFill>
            <a:blip r:embed="rId6"/>
            <a:stretch>
              <a:fillRect/>
            </a:stretch>
          </a:blipFill>
        </p:spPr>
        <p:txBody>
          <a:bodyPr/>
          <a:lstStyle/>
          <a:p>
            <a:endParaRPr lang="en-GB"/>
          </a:p>
        </p:txBody>
      </p:sp>
      <p:sp>
        <p:nvSpPr>
          <p:cNvPr id="9" name="Freeform 9"/>
          <p:cNvSpPr/>
          <p:nvPr/>
        </p:nvSpPr>
        <p:spPr>
          <a:xfrm flipH="1">
            <a:off x="-556496" y="4369800"/>
            <a:ext cx="2377250" cy="4142252"/>
          </a:xfrm>
          <a:custGeom>
            <a:avLst/>
            <a:gdLst/>
            <a:ahLst/>
            <a:cxnLst/>
            <a:rect l="l" t="t" r="r" b="b"/>
            <a:pathLst>
              <a:path w="2377250" h="4142252">
                <a:moveTo>
                  <a:pt x="2377250" y="0"/>
                </a:moveTo>
                <a:lnTo>
                  <a:pt x="0" y="0"/>
                </a:lnTo>
                <a:lnTo>
                  <a:pt x="0" y="4142252"/>
                </a:lnTo>
                <a:lnTo>
                  <a:pt x="2377250" y="4142252"/>
                </a:lnTo>
                <a:lnTo>
                  <a:pt x="2377250" y="0"/>
                </a:lnTo>
                <a:close/>
              </a:path>
            </a:pathLst>
          </a:custGeom>
          <a:blipFill>
            <a:blip r:embed="rId7"/>
            <a:stretch>
              <a:fillRect/>
            </a:stretch>
          </a:blipFill>
        </p:spPr>
        <p:txBody>
          <a:bodyPr/>
          <a:lstStyle/>
          <a:p>
            <a:endParaRPr lang="en-GB"/>
          </a:p>
        </p:txBody>
      </p:sp>
      <p:sp>
        <p:nvSpPr>
          <p:cNvPr id="10" name="Freeform 10"/>
          <p:cNvSpPr/>
          <p:nvPr/>
        </p:nvSpPr>
        <p:spPr>
          <a:xfrm>
            <a:off x="858502" y="-132921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8"/>
            <a:stretch>
              <a:fillRect/>
            </a:stretch>
          </a:blipFill>
        </p:spPr>
        <p:txBody>
          <a:bodyPr/>
          <a:lstStyle/>
          <a:p>
            <a:endParaRPr lang="en-GB"/>
          </a:p>
        </p:txBody>
      </p:sp>
      <p:sp>
        <p:nvSpPr>
          <p:cNvPr id="11" name="Freeform 11"/>
          <p:cNvSpPr/>
          <p:nvPr/>
        </p:nvSpPr>
        <p:spPr>
          <a:xfrm>
            <a:off x="6659848" y="8691182"/>
            <a:ext cx="4968298" cy="1595800"/>
          </a:xfrm>
          <a:custGeom>
            <a:avLst/>
            <a:gdLst/>
            <a:ahLst/>
            <a:cxnLst/>
            <a:rect l="l" t="t" r="r" b="b"/>
            <a:pathLst>
              <a:path w="4968298" h="1595800">
                <a:moveTo>
                  <a:pt x="0" y="0"/>
                </a:moveTo>
                <a:lnTo>
                  <a:pt x="4968298" y="0"/>
                </a:lnTo>
                <a:lnTo>
                  <a:pt x="4968298" y="1595800"/>
                </a:lnTo>
                <a:lnTo>
                  <a:pt x="0" y="1595800"/>
                </a:lnTo>
                <a:lnTo>
                  <a:pt x="0" y="0"/>
                </a:lnTo>
                <a:close/>
              </a:path>
            </a:pathLst>
          </a:custGeom>
          <a:blipFill>
            <a:blip r:embed="rId9"/>
            <a:stretch>
              <a:fillRect l="-2" r="-2"/>
            </a:stretch>
          </a:blipFill>
        </p:spPr>
        <p:txBody>
          <a:bodyPr/>
          <a:lstStyle/>
          <a:p>
            <a:endParaRPr lang="en-GB"/>
          </a:p>
        </p:txBody>
      </p:sp>
      <p:sp>
        <p:nvSpPr>
          <p:cNvPr id="12" name="Freeform 12"/>
          <p:cNvSpPr/>
          <p:nvPr/>
        </p:nvSpPr>
        <p:spPr>
          <a:xfrm>
            <a:off x="17913194" y="5691261"/>
            <a:ext cx="2081050" cy="3583650"/>
          </a:xfrm>
          <a:custGeom>
            <a:avLst/>
            <a:gdLst/>
            <a:ahLst/>
            <a:cxnLst/>
            <a:rect l="l" t="t" r="r" b="b"/>
            <a:pathLst>
              <a:path w="2081050" h="3583650">
                <a:moveTo>
                  <a:pt x="0" y="0"/>
                </a:moveTo>
                <a:lnTo>
                  <a:pt x="2081050" y="0"/>
                </a:lnTo>
                <a:lnTo>
                  <a:pt x="2081050" y="3583650"/>
                </a:lnTo>
                <a:lnTo>
                  <a:pt x="0" y="3583650"/>
                </a:lnTo>
                <a:lnTo>
                  <a:pt x="0" y="0"/>
                </a:lnTo>
                <a:close/>
              </a:path>
            </a:pathLst>
          </a:custGeom>
          <a:blipFill>
            <a:blip r:embed="rId10"/>
            <a:stretch>
              <a:fillRect r="-11579" b="-1"/>
            </a:stretch>
          </a:blipFill>
        </p:spPr>
        <p:txBody>
          <a:bodyPr/>
          <a:lstStyle/>
          <a:p>
            <a:endParaRPr lang="en-GB"/>
          </a:p>
        </p:txBody>
      </p:sp>
      <p:sp>
        <p:nvSpPr>
          <p:cNvPr id="13" name="Freeform 13"/>
          <p:cNvSpPr/>
          <p:nvPr/>
        </p:nvSpPr>
        <p:spPr>
          <a:xfrm>
            <a:off x="16348179" y="8303850"/>
            <a:ext cx="809222" cy="1942122"/>
          </a:xfrm>
          <a:custGeom>
            <a:avLst/>
            <a:gdLst/>
            <a:ahLst/>
            <a:cxnLst/>
            <a:rect l="l" t="t" r="r" b="b"/>
            <a:pathLst>
              <a:path w="809222" h="1942122">
                <a:moveTo>
                  <a:pt x="0" y="0"/>
                </a:moveTo>
                <a:lnTo>
                  <a:pt x="809222" y="0"/>
                </a:lnTo>
                <a:lnTo>
                  <a:pt x="809222" y="1942122"/>
                </a:lnTo>
                <a:lnTo>
                  <a:pt x="0" y="1942122"/>
                </a:lnTo>
                <a:lnTo>
                  <a:pt x="0" y="0"/>
                </a:lnTo>
                <a:close/>
              </a:path>
            </a:pathLst>
          </a:custGeom>
          <a:blipFill>
            <a:blip r:embed="rId11"/>
            <a:stretch>
              <a:fillRect/>
            </a:stretch>
          </a:blipFill>
        </p:spPr>
        <p:txBody>
          <a:bodyPr/>
          <a:lstStyle/>
          <a:p>
            <a:endParaRPr lang="en-GB"/>
          </a:p>
        </p:txBody>
      </p:sp>
      <p:sp>
        <p:nvSpPr>
          <p:cNvPr id="14" name="Freeform 14"/>
          <p:cNvSpPr/>
          <p:nvPr/>
        </p:nvSpPr>
        <p:spPr>
          <a:xfrm flipH="1">
            <a:off x="2767096" y="9207996"/>
            <a:ext cx="1269526" cy="942600"/>
          </a:xfrm>
          <a:custGeom>
            <a:avLst/>
            <a:gdLst/>
            <a:ahLst/>
            <a:cxnLst/>
            <a:rect l="l" t="t" r="r" b="b"/>
            <a:pathLst>
              <a:path w="1269526" h="942600">
                <a:moveTo>
                  <a:pt x="1269526" y="0"/>
                </a:moveTo>
                <a:lnTo>
                  <a:pt x="0" y="0"/>
                </a:lnTo>
                <a:lnTo>
                  <a:pt x="0" y="942600"/>
                </a:lnTo>
                <a:lnTo>
                  <a:pt x="1269526" y="942600"/>
                </a:lnTo>
                <a:lnTo>
                  <a:pt x="1269526" y="0"/>
                </a:lnTo>
                <a:close/>
              </a:path>
            </a:pathLst>
          </a:custGeom>
          <a:blipFill>
            <a:blip r:embed="rId12"/>
            <a:stretch>
              <a:fillRect/>
            </a:stretch>
          </a:blipFill>
        </p:spPr>
        <p:txBody>
          <a:bodyPr/>
          <a:lstStyle/>
          <a:p>
            <a:endParaRPr lang="en-GB"/>
          </a:p>
        </p:txBody>
      </p:sp>
      <p:sp>
        <p:nvSpPr>
          <p:cNvPr id="15" name="Freeform 15"/>
          <p:cNvSpPr/>
          <p:nvPr/>
        </p:nvSpPr>
        <p:spPr>
          <a:xfrm flipH="1">
            <a:off x="0" y="7941098"/>
            <a:ext cx="3402200" cy="2428300"/>
          </a:xfrm>
          <a:custGeom>
            <a:avLst/>
            <a:gdLst/>
            <a:ahLst/>
            <a:cxnLst/>
            <a:rect l="l" t="t" r="r" b="b"/>
            <a:pathLst>
              <a:path w="3402200" h="2428300">
                <a:moveTo>
                  <a:pt x="3402200" y="0"/>
                </a:moveTo>
                <a:lnTo>
                  <a:pt x="0" y="0"/>
                </a:lnTo>
                <a:lnTo>
                  <a:pt x="0" y="2428300"/>
                </a:lnTo>
                <a:lnTo>
                  <a:pt x="3402200" y="2428300"/>
                </a:lnTo>
                <a:lnTo>
                  <a:pt x="3402200" y="0"/>
                </a:lnTo>
                <a:close/>
              </a:path>
            </a:pathLst>
          </a:custGeom>
          <a:blipFill>
            <a:blip r:embed="rId13"/>
            <a:stretch>
              <a:fillRect/>
            </a:stretch>
          </a:blipFill>
        </p:spPr>
        <p:txBody>
          <a:bodyPr/>
          <a:lstStyle/>
          <a:p>
            <a:endParaRPr lang="en-GB"/>
          </a:p>
        </p:txBody>
      </p:sp>
      <p:sp>
        <p:nvSpPr>
          <p:cNvPr id="16" name="Freeform 16"/>
          <p:cNvSpPr/>
          <p:nvPr/>
        </p:nvSpPr>
        <p:spPr>
          <a:xfrm>
            <a:off x="14737853" y="9134323"/>
            <a:ext cx="3220652" cy="1449300"/>
          </a:xfrm>
          <a:custGeom>
            <a:avLst/>
            <a:gdLst/>
            <a:ahLst/>
            <a:cxnLst/>
            <a:rect l="l" t="t" r="r" b="b"/>
            <a:pathLst>
              <a:path w="3220652" h="1449300">
                <a:moveTo>
                  <a:pt x="0" y="0"/>
                </a:moveTo>
                <a:lnTo>
                  <a:pt x="3220652" y="0"/>
                </a:lnTo>
                <a:lnTo>
                  <a:pt x="3220652" y="1449300"/>
                </a:lnTo>
                <a:lnTo>
                  <a:pt x="0" y="1449300"/>
                </a:lnTo>
                <a:lnTo>
                  <a:pt x="0" y="0"/>
                </a:lnTo>
                <a:close/>
              </a:path>
            </a:pathLst>
          </a:custGeom>
          <a:blipFill>
            <a:blip r:embed="rId14"/>
            <a:stretch>
              <a:fillRect/>
            </a:stretch>
          </a:blipFill>
        </p:spPr>
        <p:txBody>
          <a:bodyPr/>
          <a:lstStyle/>
          <a:p>
            <a:endParaRPr lang="en-GB"/>
          </a:p>
        </p:txBody>
      </p:sp>
      <p:sp>
        <p:nvSpPr>
          <p:cNvPr id="17" name="Freeform 17"/>
          <p:cNvSpPr/>
          <p:nvPr/>
        </p:nvSpPr>
        <p:spPr>
          <a:xfrm>
            <a:off x="15489952" y="-137116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8"/>
            <a:stretch>
              <a:fillRect/>
            </a:stretch>
          </a:blipFill>
        </p:spPr>
        <p:txBody>
          <a:bodyPr/>
          <a:lstStyle/>
          <a:p>
            <a:endParaRPr lang="en-GB"/>
          </a:p>
        </p:txBody>
      </p:sp>
      <p:sp>
        <p:nvSpPr>
          <p:cNvPr id="18" name="Freeform 18"/>
          <p:cNvSpPr/>
          <p:nvPr/>
        </p:nvSpPr>
        <p:spPr>
          <a:xfrm>
            <a:off x="16638114" y="369492"/>
            <a:ext cx="1115468" cy="679416"/>
          </a:xfrm>
          <a:custGeom>
            <a:avLst/>
            <a:gdLst/>
            <a:ahLst/>
            <a:cxnLst/>
            <a:rect l="l" t="t" r="r" b="b"/>
            <a:pathLst>
              <a:path w="1115468" h="679416">
                <a:moveTo>
                  <a:pt x="0" y="0"/>
                </a:moveTo>
                <a:lnTo>
                  <a:pt x="1115468" y="0"/>
                </a:lnTo>
                <a:lnTo>
                  <a:pt x="1115468" y="679416"/>
                </a:lnTo>
                <a:lnTo>
                  <a:pt x="0" y="679416"/>
                </a:lnTo>
                <a:lnTo>
                  <a:pt x="0" y="0"/>
                </a:lnTo>
                <a:close/>
              </a:path>
            </a:pathLst>
          </a:custGeom>
          <a:blipFill>
            <a:blip r:embed="rId15"/>
            <a:stretch>
              <a:fillRect/>
            </a:stretch>
          </a:blipFill>
        </p:spPr>
        <p:txBody>
          <a:bodyPr/>
          <a:lstStyle/>
          <a:p>
            <a:endParaRPr lang="en-GB"/>
          </a:p>
        </p:txBody>
      </p:sp>
      <p:grpSp>
        <p:nvGrpSpPr>
          <p:cNvPr id="19" name="Group 19"/>
          <p:cNvGrpSpPr/>
          <p:nvPr/>
        </p:nvGrpSpPr>
        <p:grpSpPr>
          <a:xfrm>
            <a:off x="516372" y="2273406"/>
            <a:ext cx="4086832" cy="408683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E0B9"/>
            </a:solidFill>
          </p:spPr>
          <p:txBody>
            <a:bodyPr/>
            <a:lstStyle/>
            <a:p>
              <a:endParaRPr lang="en-GB"/>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4918671" y="2358728"/>
            <a:ext cx="5817100" cy="3741639"/>
            <a:chOff x="0" y="0"/>
            <a:chExt cx="763124" cy="490852"/>
          </a:xfrm>
        </p:grpSpPr>
        <p:sp>
          <p:nvSpPr>
            <p:cNvPr id="23" name="Freeform 23"/>
            <p:cNvSpPr/>
            <p:nvPr/>
          </p:nvSpPr>
          <p:spPr>
            <a:xfrm>
              <a:off x="0" y="0"/>
              <a:ext cx="763124" cy="490852"/>
            </a:xfrm>
            <a:custGeom>
              <a:avLst/>
              <a:gdLst/>
              <a:ahLst/>
              <a:cxnLst/>
              <a:rect l="l" t="t" r="r" b="b"/>
              <a:pathLst>
                <a:path w="763124" h="490852">
                  <a:moveTo>
                    <a:pt x="559924" y="0"/>
                  </a:moveTo>
                  <a:cubicBezTo>
                    <a:pt x="672148" y="0"/>
                    <a:pt x="763124" y="109881"/>
                    <a:pt x="763124" y="245426"/>
                  </a:cubicBezTo>
                  <a:cubicBezTo>
                    <a:pt x="763124" y="380971"/>
                    <a:pt x="672148" y="490852"/>
                    <a:pt x="559924" y="490852"/>
                  </a:cubicBezTo>
                  <a:lnTo>
                    <a:pt x="203200" y="490852"/>
                  </a:lnTo>
                  <a:cubicBezTo>
                    <a:pt x="90976" y="490852"/>
                    <a:pt x="0" y="380971"/>
                    <a:pt x="0" y="245426"/>
                  </a:cubicBezTo>
                  <a:cubicBezTo>
                    <a:pt x="0" y="109881"/>
                    <a:pt x="90976" y="0"/>
                    <a:pt x="203200" y="0"/>
                  </a:cubicBezTo>
                  <a:close/>
                </a:path>
              </a:pathLst>
            </a:custGeom>
            <a:solidFill>
              <a:srgbClr val="FEFFFE"/>
            </a:solidFill>
          </p:spPr>
          <p:txBody>
            <a:bodyPr/>
            <a:lstStyle/>
            <a:p>
              <a:endParaRPr lang="en-GB"/>
            </a:p>
          </p:txBody>
        </p:sp>
        <p:sp>
          <p:nvSpPr>
            <p:cNvPr id="24" name="TextBox 24"/>
            <p:cNvSpPr txBox="1"/>
            <p:nvPr/>
          </p:nvSpPr>
          <p:spPr>
            <a:xfrm>
              <a:off x="0" y="-47625"/>
              <a:ext cx="763124" cy="538477"/>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7600599" y="3584231"/>
            <a:ext cx="7315200" cy="429768"/>
          </a:xfrm>
          <a:custGeom>
            <a:avLst/>
            <a:gdLst/>
            <a:ahLst/>
            <a:cxnLst/>
            <a:rect l="l" t="t" r="r" b="b"/>
            <a:pathLst>
              <a:path w="7315200" h="429768">
                <a:moveTo>
                  <a:pt x="0" y="0"/>
                </a:moveTo>
                <a:lnTo>
                  <a:pt x="7315200" y="0"/>
                </a:lnTo>
                <a:lnTo>
                  <a:pt x="7315200" y="429768"/>
                </a:lnTo>
                <a:lnTo>
                  <a:pt x="0" y="42976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6" name="TextBox 26"/>
          <p:cNvSpPr txBox="1"/>
          <p:nvPr/>
        </p:nvSpPr>
        <p:spPr>
          <a:xfrm>
            <a:off x="1151116" y="185380"/>
            <a:ext cx="12522637" cy="863528"/>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3.2. Đọc hiểu văn bản</a:t>
            </a:r>
          </a:p>
        </p:txBody>
      </p:sp>
      <p:sp>
        <p:nvSpPr>
          <p:cNvPr id="27" name="TextBox 27"/>
          <p:cNvSpPr txBox="1"/>
          <p:nvPr/>
        </p:nvSpPr>
        <p:spPr>
          <a:xfrm>
            <a:off x="1317597" y="1082414"/>
            <a:ext cx="16315063"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b. Cảm xúc trữ tình (20 câu sau)</a:t>
            </a:r>
          </a:p>
        </p:txBody>
      </p:sp>
      <p:sp>
        <p:nvSpPr>
          <p:cNvPr id="28" name="TextBox 28"/>
          <p:cNvSpPr txBox="1"/>
          <p:nvPr/>
        </p:nvSpPr>
        <p:spPr>
          <a:xfrm>
            <a:off x="857542" y="3371345"/>
            <a:ext cx="3404493" cy="1602105"/>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SỰ VẬN ĐỘNG </a:t>
            </a:r>
          </a:p>
          <a:p>
            <a:pPr algn="ctr">
              <a:lnSpc>
                <a:spcPts val="6434"/>
              </a:lnSpc>
            </a:pPr>
            <a:r>
              <a:rPr lang="en-US" sz="4500">
                <a:solidFill>
                  <a:srgbClr val="000000"/>
                </a:solidFill>
                <a:latin typeface="Roboto Condensed Bold"/>
              </a:rPr>
              <a:t>CỦA CẢM XÚC</a:t>
            </a:r>
          </a:p>
        </p:txBody>
      </p:sp>
      <p:sp>
        <p:nvSpPr>
          <p:cNvPr id="29" name="TextBox 29"/>
          <p:cNvSpPr txBox="1"/>
          <p:nvPr/>
        </p:nvSpPr>
        <p:spPr>
          <a:xfrm>
            <a:off x="6375377" y="4274550"/>
            <a:ext cx="3386732" cy="1878802"/>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Cô đơn, chờ đợi, buồn bã, tủi hờn</a:t>
            </a:r>
          </a:p>
        </p:txBody>
      </p:sp>
      <p:sp>
        <p:nvSpPr>
          <p:cNvPr id="30" name="TextBox 30"/>
          <p:cNvSpPr txBox="1"/>
          <p:nvPr/>
        </p:nvSpPr>
        <p:spPr>
          <a:xfrm>
            <a:off x="12631246" y="4470772"/>
            <a:ext cx="3386732" cy="1250207"/>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Lên tiếng thở than, oán trách</a:t>
            </a:r>
          </a:p>
        </p:txBody>
      </p:sp>
      <p:sp>
        <p:nvSpPr>
          <p:cNvPr id="31" name="TextBox 31"/>
          <p:cNvSpPr txBox="1"/>
          <p:nvPr/>
        </p:nvSpPr>
        <p:spPr>
          <a:xfrm>
            <a:off x="6375377" y="2477426"/>
            <a:ext cx="3404493" cy="79248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16 câu đầu</a:t>
            </a:r>
          </a:p>
        </p:txBody>
      </p:sp>
      <p:sp>
        <p:nvSpPr>
          <p:cNvPr id="32" name="TextBox 32"/>
          <p:cNvSpPr txBox="1"/>
          <p:nvPr/>
        </p:nvSpPr>
        <p:spPr>
          <a:xfrm>
            <a:off x="12943686" y="2477426"/>
            <a:ext cx="3404493" cy="79248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20 câu sau</a:t>
            </a:r>
          </a:p>
        </p:txBody>
      </p:sp>
      <p:sp>
        <p:nvSpPr>
          <p:cNvPr id="33" name="TextBox 33"/>
          <p:cNvSpPr txBox="1"/>
          <p:nvPr/>
        </p:nvSpPr>
        <p:spPr>
          <a:xfrm>
            <a:off x="3250176" y="6744826"/>
            <a:ext cx="13233597" cy="1878802"/>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Qua các câu thơ, người đọc cảm nhận được sự mong đợi héo mòn của người cung nữ. Nàng sống mỗi ngày trong sự u uất và bức bối, khiến nàng ngày càng yếu đuối hơn. Nàng không chỉ buồn bã mà còn đầy oán hận.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p:bldP spid="30" grpId="0"/>
      <p:bldP spid="31" grpId="0"/>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4" y="7731852"/>
            <a:ext cx="3581150" cy="2555150"/>
          </a:xfrm>
          <a:custGeom>
            <a:avLst/>
            <a:gdLst/>
            <a:ahLst/>
            <a:cxnLst/>
            <a:rect l="l" t="t" r="r" b="b"/>
            <a:pathLst>
              <a:path w="3581150" h="2555150">
                <a:moveTo>
                  <a:pt x="0" y="0"/>
                </a:moveTo>
                <a:lnTo>
                  <a:pt x="3581150" y="0"/>
                </a:lnTo>
                <a:lnTo>
                  <a:pt x="3581150" y="2555150"/>
                </a:lnTo>
                <a:lnTo>
                  <a:pt x="0" y="2555150"/>
                </a:lnTo>
                <a:lnTo>
                  <a:pt x="0" y="0"/>
                </a:lnTo>
                <a:close/>
              </a:path>
            </a:pathLst>
          </a:custGeom>
          <a:blipFill>
            <a:blip r:embed="rId3"/>
            <a:stretch>
              <a:fillRect l="-1" r="-1"/>
            </a:stretch>
          </a:blipFill>
        </p:spPr>
        <p:txBody>
          <a:bodyPr/>
          <a:lstStyle/>
          <a:p>
            <a:endParaRPr lang="en-GB"/>
          </a:p>
        </p:txBody>
      </p:sp>
      <p:sp>
        <p:nvSpPr>
          <p:cNvPr id="3" name="Freeform 3"/>
          <p:cNvSpPr/>
          <p:nvPr/>
        </p:nvSpPr>
        <p:spPr>
          <a:xfrm>
            <a:off x="14379678" y="7562064"/>
            <a:ext cx="4009128" cy="2724950"/>
          </a:xfrm>
          <a:custGeom>
            <a:avLst/>
            <a:gdLst/>
            <a:ahLst/>
            <a:cxnLst/>
            <a:rect l="l" t="t" r="r" b="b"/>
            <a:pathLst>
              <a:path w="4009128" h="2724950">
                <a:moveTo>
                  <a:pt x="0" y="0"/>
                </a:moveTo>
                <a:lnTo>
                  <a:pt x="4009128" y="0"/>
                </a:lnTo>
                <a:lnTo>
                  <a:pt x="4009128" y="2724950"/>
                </a:lnTo>
                <a:lnTo>
                  <a:pt x="0" y="2724950"/>
                </a:lnTo>
                <a:lnTo>
                  <a:pt x="0" y="0"/>
                </a:lnTo>
                <a:close/>
              </a:path>
            </a:pathLst>
          </a:custGeom>
          <a:blipFill>
            <a:blip r:embed="rId4"/>
            <a:stretch>
              <a:fillRect/>
            </a:stretch>
          </a:blipFill>
        </p:spPr>
        <p:txBody>
          <a:bodyPr/>
          <a:lstStyle/>
          <a:p>
            <a:endParaRPr lang="en-GB"/>
          </a:p>
        </p:txBody>
      </p:sp>
      <p:sp>
        <p:nvSpPr>
          <p:cNvPr id="4" name="Freeform 4"/>
          <p:cNvSpPr/>
          <p:nvPr/>
        </p:nvSpPr>
        <p:spPr>
          <a:xfrm>
            <a:off x="16227100" y="191302"/>
            <a:ext cx="2060900" cy="1255306"/>
          </a:xfrm>
          <a:custGeom>
            <a:avLst/>
            <a:gdLst/>
            <a:ahLst/>
            <a:cxnLst/>
            <a:rect l="l" t="t" r="r" b="b"/>
            <a:pathLst>
              <a:path w="2060900" h="1255306">
                <a:moveTo>
                  <a:pt x="0" y="0"/>
                </a:moveTo>
                <a:lnTo>
                  <a:pt x="2060900" y="0"/>
                </a:lnTo>
                <a:lnTo>
                  <a:pt x="2060900" y="1255306"/>
                </a:lnTo>
                <a:lnTo>
                  <a:pt x="0" y="1255306"/>
                </a:lnTo>
                <a:lnTo>
                  <a:pt x="0" y="0"/>
                </a:lnTo>
                <a:close/>
              </a:path>
            </a:pathLst>
          </a:custGeom>
          <a:blipFill>
            <a:blip r:embed="rId5"/>
            <a:stretch>
              <a:fillRect l="-1" r="-1"/>
            </a:stretch>
          </a:blipFill>
        </p:spPr>
        <p:txBody>
          <a:bodyPr/>
          <a:lstStyle/>
          <a:p>
            <a:endParaRPr lang="en-GB"/>
          </a:p>
        </p:txBody>
      </p:sp>
      <p:sp>
        <p:nvSpPr>
          <p:cNvPr id="5" name="Freeform 5"/>
          <p:cNvSpPr/>
          <p:nvPr/>
        </p:nvSpPr>
        <p:spPr>
          <a:xfrm>
            <a:off x="16017978" y="5099872"/>
            <a:ext cx="3734950" cy="3864050"/>
          </a:xfrm>
          <a:custGeom>
            <a:avLst/>
            <a:gdLst/>
            <a:ahLst/>
            <a:cxnLst/>
            <a:rect l="l" t="t" r="r" b="b"/>
            <a:pathLst>
              <a:path w="3734950" h="3864050">
                <a:moveTo>
                  <a:pt x="0" y="0"/>
                </a:moveTo>
                <a:lnTo>
                  <a:pt x="3734950" y="0"/>
                </a:lnTo>
                <a:lnTo>
                  <a:pt x="3734950" y="3864050"/>
                </a:lnTo>
                <a:lnTo>
                  <a:pt x="0" y="3864050"/>
                </a:lnTo>
                <a:lnTo>
                  <a:pt x="0" y="0"/>
                </a:lnTo>
                <a:close/>
              </a:path>
            </a:pathLst>
          </a:custGeom>
          <a:blipFill>
            <a:blip r:embed="rId6"/>
            <a:stretch>
              <a:fillRect/>
            </a:stretch>
          </a:blipFill>
        </p:spPr>
        <p:txBody>
          <a:bodyPr/>
          <a:lstStyle/>
          <a:p>
            <a:endParaRPr lang="en-GB"/>
          </a:p>
        </p:txBody>
      </p:sp>
      <p:sp>
        <p:nvSpPr>
          <p:cNvPr id="6" name="Freeform 6"/>
          <p:cNvSpPr/>
          <p:nvPr/>
        </p:nvSpPr>
        <p:spPr>
          <a:xfrm flipH="1">
            <a:off x="-556496" y="4369800"/>
            <a:ext cx="2377250" cy="4142252"/>
          </a:xfrm>
          <a:custGeom>
            <a:avLst/>
            <a:gdLst/>
            <a:ahLst/>
            <a:cxnLst/>
            <a:rect l="l" t="t" r="r" b="b"/>
            <a:pathLst>
              <a:path w="2377250" h="4142252">
                <a:moveTo>
                  <a:pt x="2377250" y="0"/>
                </a:moveTo>
                <a:lnTo>
                  <a:pt x="0" y="0"/>
                </a:lnTo>
                <a:lnTo>
                  <a:pt x="0" y="4142252"/>
                </a:lnTo>
                <a:lnTo>
                  <a:pt x="2377250" y="4142252"/>
                </a:lnTo>
                <a:lnTo>
                  <a:pt x="2377250" y="0"/>
                </a:lnTo>
                <a:close/>
              </a:path>
            </a:pathLst>
          </a:custGeom>
          <a:blipFill>
            <a:blip r:embed="rId7"/>
            <a:stretch>
              <a:fillRect/>
            </a:stretch>
          </a:blipFill>
        </p:spPr>
        <p:txBody>
          <a:bodyPr/>
          <a:lstStyle/>
          <a:p>
            <a:endParaRPr lang="en-GB"/>
          </a:p>
        </p:txBody>
      </p:sp>
      <p:sp>
        <p:nvSpPr>
          <p:cNvPr id="7" name="Freeform 7"/>
          <p:cNvSpPr/>
          <p:nvPr/>
        </p:nvSpPr>
        <p:spPr>
          <a:xfrm>
            <a:off x="858502" y="-132921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8"/>
            <a:stretch>
              <a:fillRect/>
            </a:stretch>
          </a:blipFill>
        </p:spPr>
        <p:txBody>
          <a:bodyPr/>
          <a:lstStyle/>
          <a:p>
            <a:endParaRPr lang="en-GB"/>
          </a:p>
        </p:txBody>
      </p:sp>
      <p:sp>
        <p:nvSpPr>
          <p:cNvPr id="8" name="Freeform 8"/>
          <p:cNvSpPr/>
          <p:nvPr/>
        </p:nvSpPr>
        <p:spPr>
          <a:xfrm>
            <a:off x="6659848" y="8691182"/>
            <a:ext cx="4968298" cy="1595800"/>
          </a:xfrm>
          <a:custGeom>
            <a:avLst/>
            <a:gdLst/>
            <a:ahLst/>
            <a:cxnLst/>
            <a:rect l="l" t="t" r="r" b="b"/>
            <a:pathLst>
              <a:path w="4968298" h="1595800">
                <a:moveTo>
                  <a:pt x="0" y="0"/>
                </a:moveTo>
                <a:lnTo>
                  <a:pt x="4968298" y="0"/>
                </a:lnTo>
                <a:lnTo>
                  <a:pt x="4968298" y="1595800"/>
                </a:lnTo>
                <a:lnTo>
                  <a:pt x="0" y="1595800"/>
                </a:lnTo>
                <a:lnTo>
                  <a:pt x="0" y="0"/>
                </a:lnTo>
                <a:close/>
              </a:path>
            </a:pathLst>
          </a:custGeom>
          <a:blipFill>
            <a:blip r:embed="rId9"/>
            <a:stretch>
              <a:fillRect l="-2" r="-2"/>
            </a:stretch>
          </a:blipFill>
        </p:spPr>
        <p:txBody>
          <a:bodyPr/>
          <a:lstStyle/>
          <a:p>
            <a:endParaRPr lang="en-GB"/>
          </a:p>
        </p:txBody>
      </p:sp>
      <p:sp>
        <p:nvSpPr>
          <p:cNvPr id="9" name="Freeform 9"/>
          <p:cNvSpPr/>
          <p:nvPr/>
        </p:nvSpPr>
        <p:spPr>
          <a:xfrm>
            <a:off x="17913194" y="5691261"/>
            <a:ext cx="2081050" cy="3583650"/>
          </a:xfrm>
          <a:custGeom>
            <a:avLst/>
            <a:gdLst/>
            <a:ahLst/>
            <a:cxnLst/>
            <a:rect l="l" t="t" r="r" b="b"/>
            <a:pathLst>
              <a:path w="2081050" h="3583650">
                <a:moveTo>
                  <a:pt x="0" y="0"/>
                </a:moveTo>
                <a:lnTo>
                  <a:pt x="2081050" y="0"/>
                </a:lnTo>
                <a:lnTo>
                  <a:pt x="2081050" y="3583650"/>
                </a:lnTo>
                <a:lnTo>
                  <a:pt x="0" y="3583650"/>
                </a:lnTo>
                <a:lnTo>
                  <a:pt x="0" y="0"/>
                </a:lnTo>
                <a:close/>
              </a:path>
            </a:pathLst>
          </a:custGeom>
          <a:blipFill>
            <a:blip r:embed="rId10"/>
            <a:stretch>
              <a:fillRect r="-11579" b="-1"/>
            </a:stretch>
          </a:blipFill>
        </p:spPr>
        <p:txBody>
          <a:bodyPr/>
          <a:lstStyle/>
          <a:p>
            <a:endParaRPr lang="en-GB"/>
          </a:p>
        </p:txBody>
      </p:sp>
      <p:sp>
        <p:nvSpPr>
          <p:cNvPr id="10" name="Freeform 10"/>
          <p:cNvSpPr/>
          <p:nvPr/>
        </p:nvSpPr>
        <p:spPr>
          <a:xfrm>
            <a:off x="16348179" y="8303850"/>
            <a:ext cx="809222" cy="1942122"/>
          </a:xfrm>
          <a:custGeom>
            <a:avLst/>
            <a:gdLst/>
            <a:ahLst/>
            <a:cxnLst/>
            <a:rect l="l" t="t" r="r" b="b"/>
            <a:pathLst>
              <a:path w="809222" h="1942122">
                <a:moveTo>
                  <a:pt x="0" y="0"/>
                </a:moveTo>
                <a:lnTo>
                  <a:pt x="809222" y="0"/>
                </a:lnTo>
                <a:lnTo>
                  <a:pt x="809222" y="1942122"/>
                </a:lnTo>
                <a:lnTo>
                  <a:pt x="0" y="1942122"/>
                </a:lnTo>
                <a:lnTo>
                  <a:pt x="0" y="0"/>
                </a:lnTo>
                <a:close/>
              </a:path>
            </a:pathLst>
          </a:custGeom>
          <a:blipFill>
            <a:blip r:embed="rId11"/>
            <a:stretch>
              <a:fillRect/>
            </a:stretch>
          </a:blipFill>
        </p:spPr>
        <p:txBody>
          <a:bodyPr/>
          <a:lstStyle/>
          <a:p>
            <a:endParaRPr lang="en-GB"/>
          </a:p>
        </p:txBody>
      </p:sp>
      <p:sp>
        <p:nvSpPr>
          <p:cNvPr id="11" name="Freeform 11"/>
          <p:cNvSpPr/>
          <p:nvPr/>
        </p:nvSpPr>
        <p:spPr>
          <a:xfrm flipH="1">
            <a:off x="2767096" y="9207996"/>
            <a:ext cx="1269526" cy="942600"/>
          </a:xfrm>
          <a:custGeom>
            <a:avLst/>
            <a:gdLst/>
            <a:ahLst/>
            <a:cxnLst/>
            <a:rect l="l" t="t" r="r" b="b"/>
            <a:pathLst>
              <a:path w="1269526" h="942600">
                <a:moveTo>
                  <a:pt x="1269526" y="0"/>
                </a:moveTo>
                <a:lnTo>
                  <a:pt x="0" y="0"/>
                </a:lnTo>
                <a:lnTo>
                  <a:pt x="0" y="942600"/>
                </a:lnTo>
                <a:lnTo>
                  <a:pt x="1269526" y="942600"/>
                </a:lnTo>
                <a:lnTo>
                  <a:pt x="1269526" y="0"/>
                </a:lnTo>
                <a:close/>
              </a:path>
            </a:pathLst>
          </a:custGeom>
          <a:blipFill>
            <a:blip r:embed="rId12"/>
            <a:stretch>
              <a:fillRect/>
            </a:stretch>
          </a:blipFill>
        </p:spPr>
        <p:txBody>
          <a:bodyPr/>
          <a:lstStyle/>
          <a:p>
            <a:endParaRPr lang="en-GB"/>
          </a:p>
        </p:txBody>
      </p:sp>
      <p:sp>
        <p:nvSpPr>
          <p:cNvPr id="12" name="Freeform 12"/>
          <p:cNvSpPr/>
          <p:nvPr/>
        </p:nvSpPr>
        <p:spPr>
          <a:xfrm flipH="1">
            <a:off x="0" y="7941098"/>
            <a:ext cx="3402200" cy="2428300"/>
          </a:xfrm>
          <a:custGeom>
            <a:avLst/>
            <a:gdLst/>
            <a:ahLst/>
            <a:cxnLst/>
            <a:rect l="l" t="t" r="r" b="b"/>
            <a:pathLst>
              <a:path w="3402200" h="2428300">
                <a:moveTo>
                  <a:pt x="3402200" y="0"/>
                </a:moveTo>
                <a:lnTo>
                  <a:pt x="0" y="0"/>
                </a:lnTo>
                <a:lnTo>
                  <a:pt x="0" y="2428300"/>
                </a:lnTo>
                <a:lnTo>
                  <a:pt x="3402200" y="2428300"/>
                </a:lnTo>
                <a:lnTo>
                  <a:pt x="3402200" y="0"/>
                </a:lnTo>
                <a:close/>
              </a:path>
            </a:pathLst>
          </a:custGeom>
          <a:blipFill>
            <a:blip r:embed="rId13"/>
            <a:stretch>
              <a:fillRect/>
            </a:stretch>
          </a:blipFill>
        </p:spPr>
        <p:txBody>
          <a:bodyPr/>
          <a:lstStyle/>
          <a:p>
            <a:endParaRPr lang="en-GB"/>
          </a:p>
        </p:txBody>
      </p:sp>
      <p:sp>
        <p:nvSpPr>
          <p:cNvPr id="13" name="Freeform 13"/>
          <p:cNvSpPr/>
          <p:nvPr/>
        </p:nvSpPr>
        <p:spPr>
          <a:xfrm>
            <a:off x="14737853" y="9134323"/>
            <a:ext cx="3220652" cy="1449300"/>
          </a:xfrm>
          <a:custGeom>
            <a:avLst/>
            <a:gdLst/>
            <a:ahLst/>
            <a:cxnLst/>
            <a:rect l="l" t="t" r="r" b="b"/>
            <a:pathLst>
              <a:path w="3220652" h="1449300">
                <a:moveTo>
                  <a:pt x="0" y="0"/>
                </a:moveTo>
                <a:lnTo>
                  <a:pt x="3220652" y="0"/>
                </a:lnTo>
                <a:lnTo>
                  <a:pt x="3220652" y="1449300"/>
                </a:lnTo>
                <a:lnTo>
                  <a:pt x="0" y="1449300"/>
                </a:lnTo>
                <a:lnTo>
                  <a:pt x="0" y="0"/>
                </a:lnTo>
                <a:close/>
              </a:path>
            </a:pathLst>
          </a:custGeom>
          <a:blipFill>
            <a:blip r:embed="rId14"/>
            <a:stretch>
              <a:fillRect/>
            </a:stretch>
          </a:blipFill>
        </p:spPr>
        <p:txBody>
          <a:bodyPr/>
          <a:lstStyle/>
          <a:p>
            <a:endParaRPr lang="en-GB"/>
          </a:p>
        </p:txBody>
      </p:sp>
      <p:sp>
        <p:nvSpPr>
          <p:cNvPr id="14" name="Freeform 14"/>
          <p:cNvSpPr/>
          <p:nvPr/>
        </p:nvSpPr>
        <p:spPr>
          <a:xfrm>
            <a:off x="15489952" y="-137116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8"/>
            <a:stretch>
              <a:fillRect/>
            </a:stretch>
          </a:blipFill>
        </p:spPr>
        <p:txBody>
          <a:bodyPr/>
          <a:lstStyle/>
          <a:p>
            <a:endParaRPr lang="en-GB"/>
          </a:p>
        </p:txBody>
      </p:sp>
      <p:sp>
        <p:nvSpPr>
          <p:cNvPr id="15" name="Freeform 15"/>
          <p:cNvSpPr/>
          <p:nvPr/>
        </p:nvSpPr>
        <p:spPr>
          <a:xfrm>
            <a:off x="16638114" y="369492"/>
            <a:ext cx="1115468" cy="679416"/>
          </a:xfrm>
          <a:custGeom>
            <a:avLst/>
            <a:gdLst/>
            <a:ahLst/>
            <a:cxnLst/>
            <a:rect l="l" t="t" r="r" b="b"/>
            <a:pathLst>
              <a:path w="1115468" h="679416">
                <a:moveTo>
                  <a:pt x="0" y="0"/>
                </a:moveTo>
                <a:lnTo>
                  <a:pt x="1115468" y="0"/>
                </a:lnTo>
                <a:lnTo>
                  <a:pt x="1115468" y="679416"/>
                </a:lnTo>
                <a:lnTo>
                  <a:pt x="0" y="679416"/>
                </a:lnTo>
                <a:lnTo>
                  <a:pt x="0" y="0"/>
                </a:lnTo>
                <a:close/>
              </a:path>
            </a:pathLst>
          </a:custGeom>
          <a:blipFill>
            <a:blip r:embed="rId15"/>
            <a:stretch>
              <a:fillRect/>
            </a:stretch>
          </a:blipFill>
        </p:spPr>
        <p:txBody>
          <a:bodyPr/>
          <a:lstStyle/>
          <a:p>
            <a:endParaRPr lang="en-GB"/>
          </a:p>
        </p:txBody>
      </p:sp>
      <p:grpSp>
        <p:nvGrpSpPr>
          <p:cNvPr id="16" name="Group 16"/>
          <p:cNvGrpSpPr/>
          <p:nvPr/>
        </p:nvGrpSpPr>
        <p:grpSpPr>
          <a:xfrm>
            <a:off x="516372" y="2273406"/>
            <a:ext cx="4086832" cy="408683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E0B9"/>
            </a:solidFill>
          </p:spPr>
          <p:txBody>
            <a:bodyPr/>
            <a:lstStyle/>
            <a:p>
              <a:endParaRPr lang="en-GB"/>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603204" y="2358728"/>
            <a:ext cx="13029456" cy="7500245"/>
            <a:chOff x="0" y="0"/>
            <a:chExt cx="1709286" cy="983929"/>
          </a:xfrm>
        </p:grpSpPr>
        <p:sp>
          <p:nvSpPr>
            <p:cNvPr id="20" name="Freeform 20"/>
            <p:cNvSpPr/>
            <p:nvPr/>
          </p:nvSpPr>
          <p:spPr>
            <a:xfrm>
              <a:off x="0" y="0"/>
              <a:ext cx="1709286" cy="983929"/>
            </a:xfrm>
            <a:custGeom>
              <a:avLst/>
              <a:gdLst/>
              <a:ahLst/>
              <a:cxnLst/>
              <a:rect l="l" t="t" r="r" b="b"/>
              <a:pathLst>
                <a:path w="1709286" h="983929">
                  <a:moveTo>
                    <a:pt x="1506086" y="0"/>
                  </a:moveTo>
                  <a:cubicBezTo>
                    <a:pt x="1618310" y="0"/>
                    <a:pt x="1709286" y="220260"/>
                    <a:pt x="1709286" y="491965"/>
                  </a:cubicBezTo>
                  <a:cubicBezTo>
                    <a:pt x="1709286" y="763669"/>
                    <a:pt x="1618310" y="983929"/>
                    <a:pt x="1506086" y="983929"/>
                  </a:cubicBezTo>
                  <a:lnTo>
                    <a:pt x="203200" y="983929"/>
                  </a:lnTo>
                  <a:cubicBezTo>
                    <a:pt x="90976" y="983929"/>
                    <a:pt x="0" y="763669"/>
                    <a:pt x="0" y="491965"/>
                  </a:cubicBezTo>
                  <a:cubicBezTo>
                    <a:pt x="0" y="220260"/>
                    <a:pt x="90976" y="0"/>
                    <a:pt x="203200" y="0"/>
                  </a:cubicBezTo>
                  <a:close/>
                </a:path>
              </a:pathLst>
            </a:custGeom>
            <a:solidFill>
              <a:srgbClr val="FEFFFE"/>
            </a:solidFill>
          </p:spPr>
          <p:txBody>
            <a:bodyPr/>
            <a:lstStyle/>
            <a:p>
              <a:endParaRPr lang="en-GB"/>
            </a:p>
          </p:txBody>
        </p:sp>
        <p:sp>
          <p:nvSpPr>
            <p:cNvPr id="21" name="TextBox 21"/>
            <p:cNvSpPr txBox="1"/>
            <p:nvPr/>
          </p:nvSpPr>
          <p:spPr>
            <a:xfrm>
              <a:off x="0" y="-47625"/>
              <a:ext cx="1709286" cy="1031554"/>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151116" y="185380"/>
            <a:ext cx="12522637" cy="863528"/>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3.2. Đọc hiểu văn bản</a:t>
            </a:r>
          </a:p>
        </p:txBody>
      </p:sp>
      <p:sp>
        <p:nvSpPr>
          <p:cNvPr id="23" name="TextBox 23"/>
          <p:cNvSpPr txBox="1"/>
          <p:nvPr/>
        </p:nvSpPr>
        <p:spPr>
          <a:xfrm>
            <a:off x="1317597" y="1082414"/>
            <a:ext cx="16315063"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b. Cảm xúc trữ tình (20 câu sau)</a:t>
            </a:r>
          </a:p>
        </p:txBody>
      </p:sp>
      <p:sp>
        <p:nvSpPr>
          <p:cNvPr id="24" name="TextBox 24"/>
          <p:cNvSpPr txBox="1"/>
          <p:nvPr/>
        </p:nvSpPr>
        <p:spPr>
          <a:xfrm>
            <a:off x="858502" y="3053807"/>
            <a:ext cx="3404493" cy="241173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HÀNH ĐỘNG, TÂM TRẠNG, CẢM XÚC</a:t>
            </a:r>
          </a:p>
        </p:txBody>
      </p:sp>
      <p:sp>
        <p:nvSpPr>
          <p:cNvPr id="25" name="TextBox 25"/>
          <p:cNvSpPr txBox="1"/>
          <p:nvPr/>
        </p:nvSpPr>
        <p:spPr>
          <a:xfrm>
            <a:off x="6375377" y="2477426"/>
            <a:ext cx="6889253" cy="79248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 Chờ đợi mỏi mòn</a:t>
            </a:r>
          </a:p>
        </p:txBody>
      </p:sp>
      <p:sp>
        <p:nvSpPr>
          <p:cNvPr id="26" name="TextBox 26"/>
          <p:cNvSpPr txBox="1"/>
          <p:nvPr/>
        </p:nvSpPr>
        <p:spPr>
          <a:xfrm>
            <a:off x="7200496" y="3314195"/>
            <a:ext cx="8817482" cy="1502410"/>
          </a:xfrm>
          <a:prstGeom prst="rect">
            <a:avLst/>
          </a:prstGeom>
        </p:spPr>
        <p:txBody>
          <a:bodyPr lIns="0" tIns="0" rIns="0" bIns="0" rtlCol="0" anchor="t">
            <a:spAutoFit/>
          </a:bodyPr>
          <a:lstStyle/>
          <a:p>
            <a:pPr algn="l">
              <a:lnSpc>
                <a:spcPts val="5719"/>
              </a:lnSpc>
            </a:pPr>
            <a:r>
              <a:rPr lang="en-US" sz="3999">
                <a:solidFill>
                  <a:srgbClr val="000000"/>
                </a:solidFill>
                <a:latin typeface="#9Slide05 Fourth Medium"/>
              </a:rPr>
              <a:t>Ngày sáu khắc tin mong nhạn vắng</a:t>
            </a:r>
          </a:p>
          <a:p>
            <a:pPr algn="l">
              <a:lnSpc>
                <a:spcPts val="5719"/>
              </a:lnSpc>
            </a:pPr>
            <a:r>
              <a:rPr lang="en-US" sz="3999">
                <a:solidFill>
                  <a:srgbClr val="000000"/>
                </a:solidFill>
                <a:latin typeface="#9Slide05 Fourth Medium"/>
              </a:rPr>
              <a:t>Đêm năm canh lắng tiếng chuông rền</a:t>
            </a:r>
          </a:p>
        </p:txBody>
      </p:sp>
      <p:sp>
        <p:nvSpPr>
          <p:cNvPr id="27" name="TextBox 27"/>
          <p:cNvSpPr txBox="1"/>
          <p:nvPr/>
        </p:nvSpPr>
        <p:spPr>
          <a:xfrm>
            <a:off x="5546179" y="5048250"/>
            <a:ext cx="11746138" cy="4393186"/>
          </a:xfrm>
          <a:prstGeom prst="rect">
            <a:avLst/>
          </a:prstGeom>
        </p:spPr>
        <p:txBody>
          <a:bodyPr lIns="0" tIns="0" rIns="0" bIns="0" rtlCol="0" anchor="t">
            <a:spAutoFit/>
          </a:bodyPr>
          <a:lstStyle/>
          <a:p>
            <a:pPr marL="755651" lvl="1" indent="-377825" algn="l">
              <a:lnSpc>
                <a:spcPts val="5005"/>
              </a:lnSpc>
              <a:buFont typeface="Arial"/>
              <a:buChar char="•"/>
            </a:pPr>
            <a:r>
              <a:rPr lang="en-US" sz="3500">
                <a:solidFill>
                  <a:srgbClr val="000000"/>
                </a:solidFill>
                <a:latin typeface="Roboto Condensed"/>
              </a:rPr>
              <a:t>NT đối: “Ngày sáu khắc, đêm năm canh” </a:t>
            </a:r>
          </a:p>
          <a:p>
            <a:pPr marL="755651" lvl="1" indent="-377825" algn="l">
              <a:lnSpc>
                <a:spcPts val="5005"/>
              </a:lnSpc>
              <a:buFont typeface="Arial"/>
              <a:buChar char="•"/>
            </a:pPr>
            <a:r>
              <a:rPr lang="en-US" sz="3500">
                <a:solidFill>
                  <a:srgbClr val="000000"/>
                </a:solidFill>
                <a:latin typeface="Roboto Condensed"/>
              </a:rPr>
              <a:t>Nhấn mạnh lại mực độ chờ đợi, khắc khoải. Mong tin nhắn mà vắng, ngóng tiếng xa mà chỉ có tiếng chuông chùa -  cảnh nhức nhối tâm can, khắc sâu thêm nỗi cô đơn, rợn ngợp. Đèn đốt lên cho sáng mà lại càng cô đơn, hương thắp lên cho ấm mà càng âm u. </a:t>
            </a:r>
          </a:p>
          <a:p>
            <a:pPr algn="l">
              <a:lnSpc>
                <a:spcPts val="5005"/>
              </a:lnSpc>
            </a:pPr>
            <a:r>
              <a:rPr lang="en-US" sz="3500">
                <a:solidFill>
                  <a:srgbClr val="000000"/>
                </a:solidFill>
                <a:latin typeface="Roboto Condensed"/>
              </a:rPr>
              <a:t>--&gt; Cái u ám, lạnh lẽo trong lòng lan ra cả cảnh vật.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4" y="7731852"/>
            <a:ext cx="3581150" cy="2555150"/>
          </a:xfrm>
          <a:custGeom>
            <a:avLst/>
            <a:gdLst/>
            <a:ahLst/>
            <a:cxnLst/>
            <a:rect l="l" t="t" r="r" b="b"/>
            <a:pathLst>
              <a:path w="3581150" h="2555150">
                <a:moveTo>
                  <a:pt x="0" y="0"/>
                </a:moveTo>
                <a:lnTo>
                  <a:pt x="3581150" y="0"/>
                </a:lnTo>
                <a:lnTo>
                  <a:pt x="3581150" y="2555150"/>
                </a:lnTo>
                <a:lnTo>
                  <a:pt x="0" y="2555150"/>
                </a:lnTo>
                <a:lnTo>
                  <a:pt x="0" y="0"/>
                </a:lnTo>
                <a:close/>
              </a:path>
            </a:pathLst>
          </a:custGeom>
          <a:blipFill>
            <a:blip r:embed="rId3"/>
            <a:stretch>
              <a:fillRect l="-1" r="-1"/>
            </a:stretch>
          </a:blipFill>
        </p:spPr>
        <p:txBody>
          <a:bodyPr/>
          <a:lstStyle/>
          <a:p>
            <a:endParaRPr lang="en-GB"/>
          </a:p>
        </p:txBody>
      </p:sp>
      <p:sp>
        <p:nvSpPr>
          <p:cNvPr id="3" name="Freeform 3"/>
          <p:cNvSpPr/>
          <p:nvPr/>
        </p:nvSpPr>
        <p:spPr>
          <a:xfrm>
            <a:off x="14379678" y="7562064"/>
            <a:ext cx="4009128" cy="2724950"/>
          </a:xfrm>
          <a:custGeom>
            <a:avLst/>
            <a:gdLst/>
            <a:ahLst/>
            <a:cxnLst/>
            <a:rect l="l" t="t" r="r" b="b"/>
            <a:pathLst>
              <a:path w="4009128" h="2724950">
                <a:moveTo>
                  <a:pt x="0" y="0"/>
                </a:moveTo>
                <a:lnTo>
                  <a:pt x="4009128" y="0"/>
                </a:lnTo>
                <a:lnTo>
                  <a:pt x="4009128" y="2724950"/>
                </a:lnTo>
                <a:lnTo>
                  <a:pt x="0" y="2724950"/>
                </a:lnTo>
                <a:lnTo>
                  <a:pt x="0" y="0"/>
                </a:lnTo>
                <a:close/>
              </a:path>
            </a:pathLst>
          </a:custGeom>
          <a:blipFill>
            <a:blip r:embed="rId4"/>
            <a:stretch>
              <a:fillRect/>
            </a:stretch>
          </a:blipFill>
        </p:spPr>
        <p:txBody>
          <a:bodyPr/>
          <a:lstStyle/>
          <a:p>
            <a:endParaRPr lang="en-GB"/>
          </a:p>
        </p:txBody>
      </p:sp>
      <p:sp>
        <p:nvSpPr>
          <p:cNvPr id="4" name="Freeform 4"/>
          <p:cNvSpPr/>
          <p:nvPr/>
        </p:nvSpPr>
        <p:spPr>
          <a:xfrm>
            <a:off x="16227100" y="191302"/>
            <a:ext cx="2060900" cy="1255306"/>
          </a:xfrm>
          <a:custGeom>
            <a:avLst/>
            <a:gdLst/>
            <a:ahLst/>
            <a:cxnLst/>
            <a:rect l="l" t="t" r="r" b="b"/>
            <a:pathLst>
              <a:path w="2060900" h="1255306">
                <a:moveTo>
                  <a:pt x="0" y="0"/>
                </a:moveTo>
                <a:lnTo>
                  <a:pt x="2060900" y="0"/>
                </a:lnTo>
                <a:lnTo>
                  <a:pt x="2060900" y="1255306"/>
                </a:lnTo>
                <a:lnTo>
                  <a:pt x="0" y="1255306"/>
                </a:lnTo>
                <a:lnTo>
                  <a:pt x="0" y="0"/>
                </a:lnTo>
                <a:close/>
              </a:path>
            </a:pathLst>
          </a:custGeom>
          <a:blipFill>
            <a:blip r:embed="rId5"/>
            <a:stretch>
              <a:fillRect l="-1" r="-1"/>
            </a:stretch>
          </a:blipFill>
        </p:spPr>
        <p:txBody>
          <a:bodyPr/>
          <a:lstStyle/>
          <a:p>
            <a:endParaRPr lang="en-GB"/>
          </a:p>
        </p:txBody>
      </p:sp>
      <p:sp>
        <p:nvSpPr>
          <p:cNvPr id="5" name="Freeform 5"/>
          <p:cNvSpPr/>
          <p:nvPr/>
        </p:nvSpPr>
        <p:spPr>
          <a:xfrm>
            <a:off x="16017978" y="5099872"/>
            <a:ext cx="3734950" cy="3864050"/>
          </a:xfrm>
          <a:custGeom>
            <a:avLst/>
            <a:gdLst/>
            <a:ahLst/>
            <a:cxnLst/>
            <a:rect l="l" t="t" r="r" b="b"/>
            <a:pathLst>
              <a:path w="3734950" h="3864050">
                <a:moveTo>
                  <a:pt x="0" y="0"/>
                </a:moveTo>
                <a:lnTo>
                  <a:pt x="3734950" y="0"/>
                </a:lnTo>
                <a:lnTo>
                  <a:pt x="3734950" y="3864050"/>
                </a:lnTo>
                <a:lnTo>
                  <a:pt x="0" y="3864050"/>
                </a:lnTo>
                <a:lnTo>
                  <a:pt x="0" y="0"/>
                </a:lnTo>
                <a:close/>
              </a:path>
            </a:pathLst>
          </a:custGeom>
          <a:blipFill>
            <a:blip r:embed="rId6"/>
            <a:stretch>
              <a:fillRect/>
            </a:stretch>
          </a:blipFill>
        </p:spPr>
        <p:txBody>
          <a:bodyPr/>
          <a:lstStyle/>
          <a:p>
            <a:endParaRPr lang="en-GB"/>
          </a:p>
        </p:txBody>
      </p:sp>
      <p:sp>
        <p:nvSpPr>
          <p:cNvPr id="6" name="Freeform 6"/>
          <p:cNvSpPr/>
          <p:nvPr/>
        </p:nvSpPr>
        <p:spPr>
          <a:xfrm flipH="1">
            <a:off x="-556496" y="4369800"/>
            <a:ext cx="2377250" cy="4142252"/>
          </a:xfrm>
          <a:custGeom>
            <a:avLst/>
            <a:gdLst/>
            <a:ahLst/>
            <a:cxnLst/>
            <a:rect l="l" t="t" r="r" b="b"/>
            <a:pathLst>
              <a:path w="2377250" h="4142252">
                <a:moveTo>
                  <a:pt x="2377250" y="0"/>
                </a:moveTo>
                <a:lnTo>
                  <a:pt x="0" y="0"/>
                </a:lnTo>
                <a:lnTo>
                  <a:pt x="0" y="4142252"/>
                </a:lnTo>
                <a:lnTo>
                  <a:pt x="2377250" y="4142252"/>
                </a:lnTo>
                <a:lnTo>
                  <a:pt x="2377250" y="0"/>
                </a:lnTo>
                <a:close/>
              </a:path>
            </a:pathLst>
          </a:custGeom>
          <a:blipFill>
            <a:blip r:embed="rId7"/>
            <a:stretch>
              <a:fillRect/>
            </a:stretch>
          </a:blipFill>
        </p:spPr>
        <p:txBody>
          <a:bodyPr/>
          <a:lstStyle/>
          <a:p>
            <a:endParaRPr lang="en-GB"/>
          </a:p>
        </p:txBody>
      </p:sp>
      <p:sp>
        <p:nvSpPr>
          <p:cNvPr id="7" name="Freeform 7"/>
          <p:cNvSpPr/>
          <p:nvPr/>
        </p:nvSpPr>
        <p:spPr>
          <a:xfrm>
            <a:off x="858502" y="-132921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8"/>
            <a:stretch>
              <a:fillRect/>
            </a:stretch>
          </a:blipFill>
        </p:spPr>
        <p:txBody>
          <a:bodyPr/>
          <a:lstStyle/>
          <a:p>
            <a:endParaRPr lang="en-GB"/>
          </a:p>
        </p:txBody>
      </p:sp>
      <p:sp>
        <p:nvSpPr>
          <p:cNvPr id="8" name="Freeform 8"/>
          <p:cNvSpPr/>
          <p:nvPr/>
        </p:nvSpPr>
        <p:spPr>
          <a:xfrm>
            <a:off x="6659848" y="8691182"/>
            <a:ext cx="4968298" cy="1595800"/>
          </a:xfrm>
          <a:custGeom>
            <a:avLst/>
            <a:gdLst/>
            <a:ahLst/>
            <a:cxnLst/>
            <a:rect l="l" t="t" r="r" b="b"/>
            <a:pathLst>
              <a:path w="4968298" h="1595800">
                <a:moveTo>
                  <a:pt x="0" y="0"/>
                </a:moveTo>
                <a:lnTo>
                  <a:pt x="4968298" y="0"/>
                </a:lnTo>
                <a:lnTo>
                  <a:pt x="4968298" y="1595800"/>
                </a:lnTo>
                <a:lnTo>
                  <a:pt x="0" y="1595800"/>
                </a:lnTo>
                <a:lnTo>
                  <a:pt x="0" y="0"/>
                </a:lnTo>
                <a:close/>
              </a:path>
            </a:pathLst>
          </a:custGeom>
          <a:blipFill>
            <a:blip r:embed="rId9"/>
            <a:stretch>
              <a:fillRect l="-2" r="-2"/>
            </a:stretch>
          </a:blipFill>
        </p:spPr>
        <p:txBody>
          <a:bodyPr/>
          <a:lstStyle/>
          <a:p>
            <a:endParaRPr lang="en-GB"/>
          </a:p>
        </p:txBody>
      </p:sp>
      <p:sp>
        <p:nvSpPr>
          <p:cNvPr id="9" name="Freeform 9"/>
          <p:cNvSpPr/>
          <p:nvPr/>
        </p:nvSpPr>
        <p:spPr>
          <a:xfrm>
            <a:off x="17913194" y="5691261"/>
            <a:ext cx="2081050" cy="3583650"/>
          </a:xfrm>
          <a:custGeom>
            <a:avLst/>
            <a:gdLst/>
            <a:ahLst/>
            <a:cxnLst/>
            <a:rect l="l" t="t" r="r" b="b"/>
            <a:pathLst>
              <a:path w="2081050" h="3583650">
                <a:moveTo>
                  <a:pt x="0" y="0"/>
                </a:moveTo>
                <a:lnTo>
                  <a:pt x="2081050" y="0"/>
                </a:lnTo>
                <a:lnTo>
                  <a:pt x="2081050" y="3583650"/>
                </a:lnTo>
                <a:lnTo>
                  <a:pt x="0" y="3583650"/>
                </a:lnTo>
                <a:lnTo>
                  <a:pt x="0" y="0"/>
                </a:lnTo>
                <a:close/>
              </a:path>
            </a:pathLst>
          </a:custGeom>
          <a:blipFill>
            <a:blip r:embed="rId10"/>
            <a:stretch>
              <a:fillRect r="-11579" b="-1"/>
            </a:stretch>
          </a:blipFill>
        </p:spPr>
        <p:txBody>
          <a:bodyPr/>
          <a:lstStyle/>
          <a:p>
            <a:endParaRPr lang="en-GB"/>
          </a:p>
        </p:txBody>
      </p:sp>
      <p:sp>
        <p:nvSpPr>
          <p:cNvPr id="10" name="Freeform 10"/>
          <p:cNvSpPr/>
          <p:nvPr/>
        </p:nvSpPr>
        <p:spPr>
          <a:xfrm>
            <a:off x="16348179" y="8303850"/>
            <a:ext cx="809222" cy="1942122"/>
          </a:xfrm>
          <a:custGeom>
            <a:avLst/>
            <a:gdLst/>
            <a:ahLst/>
            <a:cxnLst/>
            <a:rect l="l" t="t" r="r" b="b"/>
            <a:pathLst>
              <a:path w="809222" h="1942122">
                <a:moveTo>
                  <a:pt x="0" y="0"/>
                </a:moveTo>
                <a:lnTo>
                  <a:pt x="809222" y="0"/>
                </a:lnTo>
                <a:lnTo>
                  <a:pt x="809222" y="1942122"/>
                </a:lnTo>
                <a:lnTo>
                  <a:pt x="0" y="1942122"/>
                </a:lnTo>
                <a:lnTo>
                  <a:pt x="0" y="0"/>
                </a:lnTo>
                <a:close/>
              </a:path>
            </a:pathLst>
          </a:custGeom>
          <a:blipFill>
            <a:blip r:embed="rId11"/>
            <a:stretch>
              <a:fillRect/>
            </a:stretch>
          </a:blipFill>
        </p:spPr>
        <p:txBody>
          <a:bodyPr/>
          <a:lstStyle/>
          <a:p>
            <a:endParaRPr lang="en-GB"/>
          </a:p>
        </p:txBody>
      </p:sp>
      <p:sp>
        <p:nvSpPr>
          <p:cNvPr id="11" name="Freeform 11"/>
          <p:cNvSpPr/>
          <p:nvPr/>
        </p:nvSpPr>
        <p:spPr>
          <a:xfrm flipH="1">
            <a:off x="2767096" y="9207996"/>
            <a:ext cx="1269526" cy="942600"/>
          </a:xfrm>
          <a:custGeom>
            <a:avLst/>
            <a:gdLst/>
            <a:ahLst/>
            <a:cxnLst/>
            <a:rect l="l" t="t" r="r" b="b"/>
            <a:pathLst>
              <a:path w="1269526" h="942600">
                <a:moveTo>
                  <a:pt x="1269526" y="0"/>
                </a:moveTo>
                <a:lnTo>
                  <a:pt x="0" y="0"/>
                </a:lnTo>
                <a:lnTo>
                  <a:pt x="0" y="942600"/>
                </a:lnTo>
                <a:lnTo>
                  <a:pt x="1269526" y="942600"/>
                </a:lnTo>
                <a:lnTo>
                  <a:pt x="1269526" y="0"/>
                </a:lnTo>
                <a:close/>
              </a:path>
            </a:pathLst>
          </a:custGeom>
          <a:blipFill>
            <a:blip r:embed="rId12"/>
            <a:stretch>
              <a:fillRect/>
            </a:stretch>
          </a:blipFill>
        </p:spPr>
        <p:txBody>
          <a:bodyPr/>
          <a:lstStyle/>
          <a:p>
            <a:endParaRPr lang="en-GB"/>
          </a:p>
        </p:txBody>
      </p:sp>
      <p:sp>
        <p:nvSpPr>
          <p:cNvPr id="12" name="Freeform 12"/>
          <p:cNvSpPr/>
          <p:nvPr/>
        </p:nvSpPr>
        <p:spPr>
          <a:xfrm flipH="1">
            <a:off x="0" y="7941098"/>
            <a:ext cx="3402200" cy="2428300"/>
          </a:xfrm>
          <a:custGeom>
            <a:avLst/>
            <a:gdLst/>
            <a:ahLst/>
            <a:cxnLst/>
            <a:rect l="l" t="t" r="r" b="b"/>
            <a:pathLst>
              <a:path w="3402200" h="2428300">
                <a:moveTo>
                  <a:pt x="3402200" y="0"/>
                </a:moveTo>
                <a:lnTo>
                  <a:pt x="0" y="0"/>
                </a:lnTo>
                <a:lnTo>
                  <a:pt x="0" y="2428300"/>
                </a:lnTo>
                <a:lnTo>
                  <a:pt x="3402200" y="2428300"/>
                </a:lnTo>
                <a:lnTo>
                  <a:pt x="3402200" y="0"/>
                </a:lnTo>
                <a:close/>
              </a:path>
            </a:pathLst>
          </a:custGeom>
          <a:blipFill>
            <a:blip r:embed="rId13"/>
            <a:stretch>
              <a:fillRect/>
            </a:stretch>
          </a:blipFill>
        </p:spPr>
        <p:txBody>
          <a:bodyPr/>
          <a:lstStyle/>
          <a:p>
            <a:endParaRPr lang="en-GB"/>
          </a:p>
        </p:txBody>
      </p:sp>
      <p:sp>
        <p:nvSpPr>
          <p:cNvPr id="13" name="Freeform 13"/>
          <p:cNvSpPr/>
          <p:nvPr/>
        </p:nvSpPr>
        <p:spPr>
          <a:xfrm>
            <a:off x="14737853" y="9134323"/>
            <a:ext cx="3220652" cy="1449300"/>
          </a:xfrm>
          <a:custGeom>
            <a:avLst/>
            <a:gdLst/>
            <a:ahLst/>
            <a:cxnLst/>
            <a:rect l="l" t="t" r="r" b="b"/>
            <a:pathLst>
              <a:path w="3220652" h="1449300">
                <a:moveTo>
                  <a:pt x="0" y="0"/>
                </a:moveTo>
                <a:lnTo>
                  <a:pt x="3220652" y="0"/>
                </a:lnTo>
                <a:lnTo>
                  <a:pt x="3220652" y="1449300"/>
                </a:lnTo>
                <a:lnTo>
                  <a:pt x="0" y="1449300"/>
                </a:lnTo>
                <a:lnTo>
                  <a:pt x="0" y="0"/>
                </a:lnTo>
                <a:close/>
              </a:path>
            </a:pathLst>
          </a:custGeom>
          <a:blipFill>
            <a:blip r:embed="rId14"/>
            <a:stretch>
              <a:fillRect/>
            </a:stretch>
          </a:blipFill>
        </p:spPr>
        <p:txBody>
          <a:bodyPr/>
          <a:lstStyle/>
          <a:p>
            <a:endParaRPr lang="en-GB"/>
          </a:p>
        </p:txBody>
      </p:sp>
      <p:sp>
        <p:nvSpPr>
          <p:cNvPr id="14" name="Freeform 14"/>
          <p:cNvSpPr/>
          <p:nvPr/>
        </p:nvSpPr>
        <p:spPr>
          <a:xfrm>
            <a:off x="15489952" y="-137116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8"/>
            <a:stretch>
              <a:fillRect/>
            </a:stretch>
          </a:blipFill>
        </p:spPr>
        <p:txBody>
          <a:bodyPr/>
          <a:lstStyle/>
          <a:p>
            <a:endParaRPr lang="en-GB"/>
          </a:p>
        </p:txBody>
      </p:sp>
      <p:sp>
        <p:nvSpPr>
          <p:cNvPr id="15" name="Freeform 15"/>
          <p:cNvSpPr/>
          <p:nvPr/>
        </p:nvSpPr>
        <p:spPr>
          <a:xfrm>
            <a:off x="16638114" y="369492"/>
            <a:ext cx="1115468" cy="679416"/>
          </a:xfrm>
          <a:custGeom>
            <a:avLst/>
            <a:gdLst/>
            <a:ahLst/>
            <a:cxnLst/>
            <a:rect l="l" t="t" r="r" b="b"/>
            <a:pathLst>
              <a:path w="1115468" h="679416">
                <a:moveTo>
                  <a:pt x="0" y="0"/>
                </a:moveTo>
                <a:lnTo>
                  <a:pt x="1115468" y="0"/>
                </a:lnTo>
                <a:lnTo>
                  <a:pt x="1115468" y="679416"/>
                </a:lnTo>
                <a:lnTo>
                  <a:pt x="0" y="679416"/>
                </a:lnTo>
                <a:lnTo>
                  <a:pt x="0" y="0"/>
                </a:lnTo>
                <a:close/>
              </a:path>
            </a:pathLst>
          </a:custGeom>
          <a:blipFill>
            <a:blip r:embed="rId15"/>
            <a:stretch>
              <a:fillRect/>
            </a:stretch>
          </a:blipFill>
        </p:spPr>
        <p:txBody>
          <a:bodyPr/>
          <a:lstStyle/>
          <a:p>
            <a:endParaRPr lang="en-GB"/>
          </a:p>
        </p:txBody>
      </p:sp>
      <p:grpSp>
        <p:nvGrpSpPr>
          <p:cNvPr id="16" name="Group 16"/>
          <p:cNvGrpSpPr/>
          <p:nvPr/>
        </p:nvGrpSpPr>
        <p:grpSpPr>
          <a:xfrm>
            <a:off x="632129" y="1942283"/>
            <a:ext cx="4086832" cy="408683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E0B9"/>
            </a:solidFill>
          </p:spPr>
          <p:txBody>
            <a:bodyPr/>
            <a:lstStyle/>
            <a:p>
              <a:endParaRPr lang="en-GB"/>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52931" y="6018823"/>
            <a:ext cx="17179729" cy="3660473"/>
            <a:chOff x="0" y="0"/>
            <a:chExt cx="2253745" cy="480204"/>
          </a:xfrm>
        </p:grpSpPr>
        <p:sp>
          <p:nvSpPr>
            <p:cNvPr id="20" name="Freeform 20"/>
            <p:cNvSpPr/>
            <p:nvPr/>
          </p:nvSpPr>
          <p:spPr>
            <a:xfrm>
              <a:off x="0" y="0"/>
              <a:ext cx="2253745" cy="480204"/>
            </a:xfrm>
            <a:custGeom>
              <a:avLst/>
              <a:gdLst/>
              <a:ahLst/>
              <a:cxnLst/>
              <a:rect l="l" t="t" r="r" b="b"/>
              <a:pathLst>
                <a:path w="2253745" h="480204">
                  <a:moveTo>
                    <a:pt x="2050545" y="0"/>
                  </a:moveTo>
                  <a:cubicBezTo>
                    <a:pt x="2162769" y="0"/>
                    <a:pt x="2253745" y="107497"/>
                    <a:pt x="2253745" y="240102"/>
                  </a:cubicBezTo>
                  <a:cubicBezTo>
                    <a:pt x="2253745" y="372707"/>
                    <a:pt x="2162769" y="480204"/>
                    <a:pt x="2050545" y="480204"/>
                  </a:cubicBezTo>
                  <a:lnTo>
                    <a:pt x="203200" y="480204"/>
                  </a:lnTo>
                  <a:cubicBezTo>
                    <a:pt x="90976" y="480204"/>
                    <a:pt x="0" y="372707"/>
                    <a:pt x="0" y="240102"/>
                  </a:cubicBezTo>
                  <a:cubicBezTo>
                    <a:pt x="0" y="107497"/>
                    <a:pt x="90976" y="0"/>
                    <a:pt x="203200" y="0"/>
                  </a:cubicBezTo>
                  <a:close/>
                </a:path>
              </a:pathLst>
            </a:custGeom>
            <a:solidFill>
              <a:srgbClr val="FEFFFE"/>
            </a:solidFill>
          </p:spPr>
          <p:txBody>
            <a:bodyPr/>
            <a:lstStyle/>
            <a:p>
              <a:endParaRPr lang="en-GB"/>
            </a:p>
          </p:txBody>
        </p:sp>
        <p:sp>
          <p:nvSpPr>
            <p:cNvPr id="21" name="TextBox 21"/>
            <p:cNvSpPr txBox="1"/>
            <p:nvPr/>
          </p:nvSpPr>
          <p:spPr>
            <a:xfrm>
              <a:off x="0" y="-47625"/>
              <a:ext cx="2253745" cy="527829"/>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151116" y="185380"/>
            <a:ext cx="12522637" cy="863528"/>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3.2. Đọc hiểu văn bản</a:t>
            </a:r>
          </a:p>
        </p:txBody>
      </p:sp>
      <p:sp>
        <p:nvSpPr>
          <p:cNvPr id="23" name="TextBox 23"/>
          <p:cNvSpPr txBox="1"/>
          <p:nvPr/>
        </p:nvSpPr>
        <p:spPr>
          <a:xfrm>
            <a:off x="1317597" y="1082414"/>
            <a:ext cx="16315063"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b. Cảm xúc trữ tình (20 câu sau)</a:t>
            </a:r>
          </a:p>
        </p:txBody>
      </p:sp>
      <p:sp>
        <p:nvSpPr>
          <p:cNvPr id="24" name="TextBox 24"/>
          <p:cNvSpPr txBox="1"/>
          <p:nvPr/>
        </p:nvSpPr>
        <p:spPr>
          <a:xfrm>
            <a:off x="973299" y="2722685"/>
            <a:ext cx="3404493" cy="241173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HÀNH ĐỘNG, TÂM TRẠNG, CẢM XÚC</a:t>
            </a:r>
          </a:p>
        </p:txBody>
      </p:sp>
      <p:sp>
        <p:nvSpPr>
          <p:cNvPr id="25" name="TextBox 25"/>
          <p:cNvSpPr txBox="1"/>
          <p:nvPr/>
        </p:nvSpPr>
        <p:spPr>
          <a:xfrm>
            <a:off x="4603204" y="2244428"/>
            <a:ext cx="10008865" cy="79248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 Sống với chiếc bóng của chính mình</a:t>
            </a:r>
          </a:p>
        </p:txBody>
      </p:sp>
      <p:sp>
        <p:nvSpPr>
          <p:cNvPr id="26" name="TextBox 26"/>
          <p:cNvSpPr txBox="1"/>
          <p:nvPr/>
        </p:nvSpPr>
        <p:spPr>
          <a:xfrm>
            <a:off x="5581105" y="2966926"/>
            <a:ext cx="8798573" cy="2950213"/>
          </a:xfrm>
          <a:prstGeom prst="rect">
            <a:avLst/>
          </a:prstGeom>
        </p:spPr>
        <p:txBody>
          <a:bodyPr lIns="0" tIns="0" rIns="0" bIns="0" rtlCol="0" anchor="t">
            <a:spAutoFit/>
          </a:bodyPr>
          <a:lstStyle/>
          <a:p>
            <a:pPr algn="l">
              <a:lnSpc>
                <a:spcPts val="5709"/>
              </a:lnSpc>
            </a:pPr>
            <a:r>
              <a:rPr lang="en-US" sz="3992">
                <a:solidFill>
                  <a:srgbClr val="000000"/>
                </a:solidFill>
                <a:latin typeface="#9Slide05 Fourth Medium"/>
              </a:rPr>
              <a:t>Tranh biếng ngắm trong đồ tố nữ</a:t>
            </a:r>
          </a:p>
          <a:p>
            <a:pPr algn="l">
              <a:lnSpc>
                <a:spcPts val="5709"/>
              </a:lnSpc>
            </a:pPr>
            <a:r>
              <a:rPr lang="en-US" sz="3992">
                <a:solidFill>
                  <a:srgbClr val="000000"/>
                </a:solidFill>
                <a:latin typeface="#9Slide05 Fourth Medium"/>
              </a:rPr>
              <a:t>Mặt buồn trông trên cửa nghiêm lâu</a:t>
            </a:r>
          </a:p>
          <a:p>
            <a:pPr algn="l">
              <a:lnSpc>
                <a:spcPts val="5709"/>
              </a:lnSpc>
            </a:pPr>
            <a:r>
              <a:rPr lang="en-US" sz="3992">
                <a:solidFill>
                  <a:srgbClr val="000000"/>
                </a:solidFill>
                <a:latin typeface="#9Slide05 Fourth Medium"/>
              </a:rPr>
              <a:t>Một mình đứng tủi ngồi sầu</a:t>
            </a:r>
          </a:p>
          <a:p>
            <a:pPr algn="l">
              <a:lnSpc>
                <a:spcPts val="5709"/>
              </a:lnSpc>
            </a:pPr>
            <a:r>
              <a:rPr lang="en-US" sz="3992">
                <a:solidFill>
                  <a:srgbClr val="000000"/>
                </a:solidFill>
                <a:latin typeface="#9Slide05 Fourth Medium"/>
              </a:rPr>
              <a:t>Đã than với nguyệt lại rầu với hoa.</a:t>
            </a:r>
          </a:p>
        </p:txBody>
      </p:sp>
      <p:sp>
        <p:nvSpPr>
          <p:cNvPr id="27" name="TextBox 27"/>
          <p:cNvSpPr txBox="1"/>
          <p:nvPr/>
        </p:nvSpPr>
        <p:spPr>
          <a:xfrm>
            <a:off x="1265767" y="6324391"/>
            <a:ext cx="15487023" cy="3135994"/>
          </a:xfrm>
          <a:prstGeom prst="rect">
            <a:avLst/>
          </a:prstGeom>
        </p:spPr>
        <p:txBody>
          <a:bodyPr lIns="0" tIns="0" rIns="0" bIns="0" rtlCol="0" anchor="t">
            <a:spAutoFit/>
          </a:bodyPr>
          <a:lstStyle/>
          <a:p>
            <a:pPr marL="755651" lvl="1" indent="-377825" algn="l">
              <a:lnSpc>
                <a:spcPts val="5005"/>
              </a:lnSpc>
              <a:buFont typeface="Arial"/>
              <a:buChar char="•"/>
            </a:pPr>
            <a:r>
              <a:rPr lang="en-US" sz="3500">
                <a:solidFill>
                  <a:srgbClr val="000000"/>
                </a:solidFill>
                <a:latin typeface="Roboto Condensed"/>
              </a:rPr>
              <a:t>Chỉ còn “một mình” sống lẻ loi, bơ vơ sau vách quế, lúc “đứng tủi, ngồi sầu”, lúc than khóc với trăng, lúc rầu rĩ với hoa. </a:t>
            </a:r>
          </a:p>
          <a:p>
            <a:pPr marL="755651" lvl="1" indent="-377825" algn="l">
              <a:lnSpc>
                <a:spcPts val="5005"/>
              </a:lnSpc>
              <a:buFont typeface="Arial"/>
              <a:buChar char="•"/>
            </a:pPr>
            <a:r>
              <a:rPr lang="en-US" sz="3500">
                <a:solidFill>
                  <a:srgbClr val="000000"/>
                </a:solidFill>
                <a:latin typeface="Roboto Condensed"/>
              </a:rPr>
              <a:t>Tranh tố nữ, cửa nghiêm lâu, nguyệt hoa là cái đẹp khiến người đắm đuối, nay trở nên nhạt nhẽo, hờ hững, vô nghĩa. </a:t>
            </a:r>
          </a:p>
          <a:p>
            <a:pPr algn="l">
              <a:lnSpc>
                <a:spcPts val="5005"/>
              </a:lnSpc>
            </a:pPr>
            <a:r>
              <a:rPr lang="en-US" sz="3500">
                <a:solidFill>
                  <a:srgbClr val="000000"/>
                </a:solidFill>
                <a:latin typeface="Roboto Condensed"/>
              </a:rPr>
              <a:t>--&gt; </a:t>
            </a:r>
            <a:r>
              <a:rPr lang="en-US" sz="3500">
                <a:solidFill>
                  <a:srgbClr val="000000"/>
                </a:solidFill>
                <a:latin typeface="Roboto Condensed Bold"/>
              </a:rPr>
              <a:t>Tâm trạng con người diễn biến theo chiều bi kịch, càng lúc càng nặng nề.</a:t>
            </a:r>
            <a:r>
              <a:rPr lang="en-US" sz="3500">
                <a:solidFill>
                  <a:srgbClr val="000000"/>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4" y="7731852"/>
            <a:ext cx="3581150" cy="2555150"/>
          </a:xfrm>
          <a:custGeom>
            <a:avLst/>
            <a:gdLst/>
            <a:ahLst/>
            <a:cxnLst/>
            <a:rect l="l" t="t" r="r" b="b"/>
            <a:pathLst>
              <a:path w="3581150" h="2555150">
                <a:moveTo>
                  <a:pt x="0" y="0"/>
                </a:moveTo>
                <a:lnTo>
                  <a:pt x="3581150" y="0"/>
                </a:lnTo>
                <a:lnTo>
                  <a:pt x="3581150" y="2555150"/>
                </a:lnTo>
                <a:lnTo>
                  <a:pt x="0" y="2555150"/>
                </a:lnTo>
                <a:lnTo>
                  <a:pt x="0" y="0"/>
                </a:lnTo>
                <a:close/>
              </a:path>
            </a:pathLst>
          </a:custGeom>
          <a:blipFill>
            <a:blip r:embed="rId3"/>
            <a:stretch>
              <a:fillRect l="-1" r="-1"/>
            </a:stretch>
          </a:blipFill>
        </p:spPr>
        <p:txBody>
          <a:bodyPr/>
          <a:lstStyle/>
          <a:p>
            <a:endParaRPr lang="en-GB"/>
          </a:p>
        </p:txBody>
      </p:sp>
      <p:sp>
        <p:nvSpPr>
          <p:cNvPr id="3" name="Freeform 3"/>
          <p:cNvSpPr/>
          <p:nvPr/>
        </p:nvSpPr>
        <p:spPr>
          <a:xfrm>
            <a:off x="14379678" y="7562064"/>
            <a:ext cx="4009128" cy="2724950"/>
          </a:xfrm>
          <a:custGeom>
            <a:avLst/>
            <a:gdLst/>
            <a:ahLst/>
            <a:cxnLst/>
            <a:rect l="l" t="t" r="r" b="b"/>
            <a:pathLst>
              <a:path w="4009128" h="2724950">
                <a:moveTo>
                  <a:pt x="0" y="0"/>
                </a:moveTo>
                <a:lnTo>
                  <a:pt x="4009128" y="0"/>
                </a:lnTo>
                <a:lnTo>
                  <a:pt x="4009128" y="2724950"/>
                </a:lnTo>
                <a:lnTo>
                  <a:pt x="0" y="2724950"/>
                </a:lnTo>
                <a:lnTo>
                  <a:pt x="0" y="0"/>
                </a:lnTo>
                <a:close/>
              </a:path>
            </a:pathLst>
          </a:custGeom>
          <a:blipFill>
            <a:blip r:embed="rId4"/>
            <a:stretch>
              <a:fillRect/>
            </a:stretch>
          </a:blipFill>
        </p:spPr>
        <p:txBody>
          <a:bodyPr/>
          <a:lstStyle/>
          <a:p>
            <a:endParaRPr lang="en-GB"/>
          </a:p>
        </p:txBody>
      </p:sp>
      <p:sp>
        <p:nvSpPr>
          <p:cNvPr id="4" name="Freeform 4"/>
          <p:cNvSpPr/>
          <p:nvPr/>
        </p:nvSpPr>
        <p:spPr>
          <a:xfrm>
            <a:off x="16227100" y="191302"/>
            <a:ext cx="2060900" cy="1255306"/>
          </a:xfrm>
          <a:custGeom>
            <a:avLst/>
            <a:gdLst/>
            <a:ahLst/>
            <a:cxnLst/>
            <a:rect l="l" t="t" r="r" b="b"/>
            <a:pathLst>
              <a:path w="2060900" h="1255306">
                <a:moveTo>
                  <a:pt x="0" y="0"/>
                </a:moveTo>
                <a:lnTo>
                  <a:pt x="2060900" y="0"/>
                </a:lnTo>
                <a:lnTo>
                  <a:pt x="2060900" y="1255306"/>
                </a:lnTo>
                <a:lnTo>
                  <a:pt x="0" y="1255306"/>
                </a:lnTo>
                <a:lnTo>
                  <a:pt x="0" y="0"/>
                </a:lnTo>
                <a:close/>
              </a:path>
            </a:pathLst>
          </a:custGeom>
          <a:blipFill>
            <a:blip r:embed="rId5"/>
            <a:stretch>
              <a:fillRect l="-1" r="-1"/>
            </a:stretch>
          </a:blipFill>
        </p:spPr>
        <p:txBody>
          <a:bodyPr/>
          <a:lstStyle/>
          <a:p>
            <a:endParaRPr lang="en-GB"/>
          </a:p>
        </p:txBody>
      </p:sp>
      <p:sp>
        <p:nvSpPr>
          <p:cNvPr id="5" name="Freeform 5"/>
          <p:cNvSpPr/>
          <p:nvPr/>
        </p:nvSpPr>
        <p:spPr>
          <a:xfrm>
            <a:off x="16017978" y="5099872"/>
            <a:ext cx="3734950" cy="3864050"/>
          </a:xfrm>
          <a:custGeom>
            <a:avLst/>
            <a:gdLst/>
            <a:ahLst/>
            <a:cxnLst/>
            <a:rect l="l" t="t" r="r" b="b"/>
            <a:pathLst>
              <a:path w="3734950" h="3864050">
                <a:moveTo>
                  <a:pt x="0" y="0"/>
                </a:moveTo>
                <a:lnTo>
                  <a:pt x="3734950" y="0"/>
                </a:lnTo>
                <a:lnTo>
                  <a:pt x="3734950" y="3864050"/>
                </a:lnTo>
                <a:lnTo>
                  <a:pt x="0" y="3864050"/>
                </a:lnTo>
                <a:lnTo>
                  <a:pt x="0" y="0"/>
                </a:lnTo>
                <a:close/>
              </a:path>
            </a:pathLst>
          </a:custGeom>
          <a:blipFill>
            <a:blip r:embed="rId6"/>
            <a:stretch>
              <a:fillRect/>
            </a:stretch>
          </a:blipFill>
        </p:spPr>
        <p:txBody>
          <a:bodyPr/>
          <a:lstStyle/>
          <a:p>
            <a:endParaRPr lang="en-GB"/>
          </a:p>
        </p:txBody>
      </p:sp>
      <p:sp>
        <p:nvSpPr>
          <p:cNvPr id="6" name="Freeform 6"/>
          <p:cNvSpPr/>
          <p:nvPr/>
        </p:nvSpPr>
        <p:spPr>
          <a:xfrm flipH="1">
            <a:off x="-556496" y="4369800"/>
            <a:ext cx="2377250" cy="4142252"/>
          </a:xfrm>
          <a:custGeom>
            <a:avLst/>
            <a:gdLst/>
            <a:ahLst/>
            <a:cxnLst/>
            <a:rect l="l" t="t" r="r" b="b"/>
            <a:pathLst>
              <a:path w="2377250" h="4142252">
                <a:moveTo>
                  <a:pt x="2377250" y="0"/>
                </a:moveTo>
                <a:lnTo>
                  <a:pt x="0" y="0"/>
                </a:lnTo>
                <a:lnTo>
                  <a:pt x="0" y="4142252"/>
                </a:lnTo>
                <a:lnTo>
                  <a:pt x="2377250" y="4142252"/>
                </a:lnTo>
                <a:lnTo>
                  <a:pt x="2377250" y="0"/>
                </a:lnTo>
                <a:close/>
              </a:path>
            </a:pathLst>
          </a:custGeom>
          <a:blipFill>
            <a:blip r:embed="rId7"/>
            <a:stretch>
              <a:fillRect/>
            </a:stretch>
          </a:blipFill>
        </p:spPr>
        <p:txBody>
          <a:bodyPr/>
          <a:lstStyle/>
          <a:p>
            <a:endParaRPr lang="en-GB"/>
          </a:p>
        </p:txBody>
      </p:sp>
      <p:sp>
        <p:nvSpPr>
          <p:cNvPr id="7" name="Freeform 7"/>
          <p:cNvSpPr/>
          <p:nvPr/>
        </p:nvSpPr>
        <p:spPr>
          <a:xfrm>
            <a:off x="858502" y="-132921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8"/>
            <a:stretch>
              <a:fillRect/>
            </a:stretch>
          </a:blipFill>
        </p:spPr>
        <p:txBody>
          <a:bodyPr/>
          <a:lstStyle/>
          <a:p>
            <a:endParaRPr lang="en-GB"/>
          </a:p>
        </p:txBody>
      </p:sp>
      <p:sp>
        <p:nvSpPr>
          <p:cNvPr id="8" name="Freeform 8"/>
          <p:cNvSpPr/>
          <p:nvPr/>
        </p:nvSpPr>
        <p:spPr>
          <a:xfrm>
            <a:off x="6659848" y="8691182"/>
            <a:ext cx="4968298" cy="1595800"/>
          </a:xfrm>
          <a:custGeom>
            <a:avLst/>
            <a:gdLst/>
            <a:ahLst/>
            <a:cxnLst/>
            <a:rect l="l" t="t" r="r" b="b"/>
            <a:pathLst>
              <a:path w="4968298" h="1595800">
                <a:moveTo>
                  <a:pt x="0" y="0"/>
                </a:moveTo>
                <a:lnTo>
                  <a:pt x="4968298" y="0"/>
                </a:lnTo>
                <a:lnTo>
                  <a:pt x="4968298" y="1595800"/>
                </a:lnTo>
                <a:lnTo>
                  <a:pt x="0" y="1595800"/>
                </a:lnTo>
                <a:lnTo>
                  <a:pt x="0" y="0"/>
                </a:lnTo>
                <a:close/>
              </a:path>
            </a:pathLst>
          </a:custGeom>
          <a:blipFill>
            <a:blip r:embed="rId9"/>
            <a:stretch>
              <a:fillRect l="-2" r="-2"/>
            </a:stretch>
          </a:blipFill>
        </p:spPr>
        <p:txBody>
          <a:bodyPr/>
          <a:lstStyle/>
          <a:p>
            <a:endParaRPr lang="en-GB"/>
          </a:p>
        </p:txBody>
      </p:sp>
      <p:sp>
        <p:nvSpPr>
          <p:cNvPr id="9" name="Freeform 9"/>
          <p:cNvSpPr/>
          <p:nvPr/>
        </p:nvSpPr>
        <p:spPr>
          <a:xfrm>
            <a:off x="17913194" y="5691261"/>
            <a:ext cx="2081050" cy="3583650"/>
          </a:xfrm>
          <a:custGeom>
            <a:avLst/>
            <a:gdLst/>
            <a:ahLst/>
            <a:cxnLst/>
            <a:rect l="l" t="t" r="r" b="b"/>
            <a:pathLst>
              <a:path w="2081050" h="3583650">
                <a:moveTo>
                  <a:pt x="0" y="0"/>
                </a:moveTo>
                <a:lnTo>
                  <a:pt x="2081050" y="0"/>
                </a:lnTo>
                <a:lnTo>
                  <a:pt x="2081050" y="3583650"/>
                </a:lnTo>
                <a:lnTo>
                  <a:pt x="0" y="3583650"/>
                </a:lnTo>
                <a:lnTo>
                  <a:pt x="0" y="0"/>
                </a:lnTo>
                <a:close/>
              </a:path>
            </a:pathLst>
          </a:custGeom>
          <a:blipFill>
            <a:blip r:embed="rId10"/>
            <a:stretch>
              <a:fillRect r="-11579" b="-1"/>
            </a:stretch>
          </a:blipFill>
        </p:spPr>
        <p:txBody>
          <a:bodyPr/>
          <a:lstStyle/>
          <a:p>
            <a:endParaRPr lang="en-GB"/>
          </a:p>
        </p:txBody>
      </p:sp>
      <p:sp>
        <p:nvSpPr>
          <p:cNvPr id="10" name="Freeform 10"/>
          <p:cNvSpPr/>
          <p:nvPr/>
        </p:nvSpPr>
        <p:spPr>
          <a:xfrm>
            <a:off x="16348179" y="8303850"/>
            <a:ext cx="809222" cy="1942122"/>
          </a:xfrm>
          <a:custGeom>
            <a:avLst/>
            <a:gdLst/>
            <a:ahLst/>
            <a:cxnLst/>
            <a:rect l="l" t="t" r="r" b="b"/>
            <a:pathLst>
              <a:path w="809222" h="1942122">
                <a:moveTo>
                  <a:pt x="0" y="0"/>
                </a:moveTo>
                <a:lnTo>
                  <a:pt x="809222" y="0"/>
                </a:lnTo>
                <a:lnTo>
                  <a:pt x="809222" y="1942122"/>
                </a:lnTo>
                <a:lnTo>
                  <a:pt x="0" y="1942122"/>
                </a:lnTo>
                <a:lnTo>
                  <a:pt x="0" y="0"/>
                </a:lnTo>
                <a:close/>
              </a:path>
            </a:pathLst>
          </a:custGeom>
          <a:blipFill>
            <a:blip r:embed="rId11"/>
            <a:stretch>
              <a:fillRect/>
            </a:stretch>
          </a:blipFill>
        </p:spPr>
        <p:txBody>
          <a:bodyPr/>
          <a:lstStyle/>
          <a:p>
            <a:endParaRPr lang="en-GB"/>
          </a:p>
        </p:txBody>
      </p:sp>
      <p:sp>
        <p:nvSpPr>
          <p:cNvPr id="11" name="Freeform 11"/>
          <p:cNvSpPr/>
          <p:nvPr/>
        </p:nvSpPr>
        <p:spPr>
          <a:xfrm flipH="1">
            <a:off x="2767096" y="9207996"/>
            <a:ext cx="1269526" cy="942600"/>
          </a:xfrm>
          <a:custGeom>
            <a:avLst/>
            <a:gdLst/>
            <a:ahLst/>
            <a:cxnLst/>
            <a:rect l="l" t="t" r="r" b="b"/>
            <a:pathLst>
              <a:path w="1269526" h="942600">
                <a:moveTo>
                  <a:pt x="1269526" y="0"/>
                </a:moveTo>
                <a:lnTo>
                  <a:pt x="0" y="0"/>
                </a:lnTo>
                <a:lnTo>
                  <a:pt x="0" y="942600"/>
                </a:lnTo>
                <a:lnTo>
                  <a:pt x="1269526" y="942600"/>
                </a:lnTo>
                <a:lnTo>
                  <a:pt x="1269526" y="0"/>
                </a:lnTo>
                <a:close/>
              </a:path>
            </a:pathLst>
          </a:custGeom>
          <a:blipFill>
            <a:blip r:embed="rId12"/>
            <a:stretch>
              <a:fillRect/>
            </a:stretch>
          </a:blipFill>
        </p:spPr>
        <p:txBody>
          <a:bodyPr/>
          <a:lstStyle/>
          <a:p>
            <a:endParaRPr lang="en-GB"/>
          </a:p>
        </p:txBody>
      </p:sp>
      <p:sp>
        <p:nvSpPr>
          <p:cNvPr id="12" name="Freeform 12"/>
          <p:cNvSpPr/>
          <p:nvPr/>
        </p:nvSpPr>
        <p:spPr>
          <a:xfrm flipH="1">
            <a:off x="0" y="7941098"/>
            <a:ext cx="3402200" cy="2428300"/>
          </a:xfrm>
          <a:custGeom>
            <a:avLst/>
            <a:gdLst/>
            <a:ahLst/>
            <a:cxnLst/>
            <a:rect l="l" t="t" r="r" b="b"/>
            <a:pathLst>
              <a:path w="3402200" h="2428300">
                <a:moveTo>
                  <a:pt x="3402200" y="0"/>
                </a:moveTo>
                <a:lnTo>
                  <a:pt x="0" y="0"/>
                </a:lnTo>
                <a:lnTo>
                  <a:pt x="0" y="2428300"/>
                </a:lnTo>
                <a:lnTo>
                  <a:pt x="3402200" y="2428300"/>
                </a:lnTo>
                <a:lnTo>
                  <a:pt x="3402200" y="0"/>
                </a:lnTo>
                <a:close/>
              </a:path>
            </a:pathLst>
          </a:custGeom>
          <a:blipFill>
            <a:blip r:embed="rId13"/>
            <a:stretch>
              <a:fillRect/>
            </a:stretch>
          </a:blipFill>
        </p:spPr>
        <p:txBody>
          <a:bodyPr/>
          <a:lstStyle/>
          <a:p>
            <a:endParaRPr lang="en-GB"/>
          </a:p>
        </p:txBody>
      </p:sp>
      <p:sp>
        <p:nvSpPr>
          <p:cNvPr id="13" name="Freeform 13"/>
          <p:cNvSpPr/>
          <p:nvPr/>
        </p:nvSpPr>
        <p:spPr>
          <a:xfrm>
            <a:off x="14737853" y="9134323"/>
            <a:ext cx="3220652" cy="1449300"/>
          </a:xfrm>
          <a:custGeom>
            <a:avLst/>
            <a:gdLst/>
            <a:ahLst/>
            <a:cxnLst/>
            <a:rect l="l" t="t" r="r" b="b"/>
            <a:pathLst>
              <a:path w="3220652" h="1449300">
                <a:moveTo>
                  <a:pt x="0" y="0"/>
                </a:moveTo>
                <a:lnTo>
                  <a:pt x="3220652" y="0"/>
                </a:lnTo>
                <a:lnTo>
                  <a:pt x="3220652" y="1449300"/>
                </a:lnTo>
                <a:lnTo>
                  <a:pt x="0" y="1449300"/>
                </a:lnTo>
                <a:lnTo>
                  <a:pt x="0" y="0"/>
                </a:lnTo>
                <a:close/>
              </a:path>
            </a:pathLst>
          </a:custGeom>
          <a:blipFill>
            <a:blip r:embed="rId14"/>
            <a:stretch>
              <a:fillRect/>
            </a:stretch>
          </a:blipFill>
        </p:spPr>
        <p:txBody>
          <a:bodyPr/>
          <a:lstStyle/>
          <a:p>
            <a:endParaRPr lang="en-GB"/>
          </a:p>
        </p:txBody>
      </p:sp>
      <p:sp>
        <p:nvSpPr>
          <p:cNvPr id="14" name="Freeform 14"/>
          <p:cNvSpPr/>
          <p:nvPr/>
        </p:nvSpPr>
        <p:spPr>
          <a:xfrm>
            <a:off x="15489952" y="-137116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8"/>
            <a:stretch>
              <a:fillRect/>
            </a:stretch>
          </a:blipFill>
        </p:spPr>
        <p:txBody>
          <a:bodyPr/>
          <a:lstStyle/>
          <a:p>
            <a:endParaRPr lang="en-GB"/>
          </a:p>
        </p:txBody>
      </p:sp>
      <p:sp>
        <p:nvSpPr>
          <p:cNvPr id="15" name="Freeform 15"/>
          <p:cNvSpPr/>
          <p:nvPr/>
        </p:nvSpPr>
        <p:spPr>
          <a:xfrm>
            <a:off x="16638114" y="369492"/>
            <a:ext cx="1115468" cy="679416"/>
          </a:xfrm>
          <a:custGeom>
            <a:avLst/>
            <a:gdLst/>
            <a:ahLst/>
            <a:cxnLst/>
            <a:rect l="l" t="t" r="r" b="b"/>
            <a:pathLst>
              <a:path w="1115468" h="679416">
                <a:moveTo>
                  <a:pt x="0" y="0"/>
                </a:moveTo>
                <a:lnTo>
                  <a:pt x="1115468" y="0"/>
                </a:lnTo>
                <a:lnTo>
                  <a:pt x="1115468" y="679416"/>
                </a:lnTo>
                <a:lnTo>
                  <a:pt x="0" y="679416"/>
                </a:lnTo>
                <a:lnTo>
                  <a:pt x="0" y="0"/>
                </a:lnTo>
                <a:close/>
              </a:path>
            </a:pathLst>
          </a:custGeom>
          <a:blipFill>
            <a:blip r:embed="rId15"/>
            <a:stretch>
              <a:fillRect/>
            </a:stretch>
          </a:blipFill>
        </p:spPr>
        <p:txBody>
          <a:bodyPr/>
          <a:lstStyle/>
          <a:p>
            <a:endParaRPr lang="en-GB"/>
          </a:p>
        </p:txBody>
      </p:sp>
      <p:grpSp>
        <p:nvGrpSpPr>
          <p:cNvPr id="16" name="Group 16"/>
          <p:cNvGrpSpPr/>
          <p:nvPr/>
        </p:nvGrpSpPr>
        <p:grpSpPr>
          <a:xfrm>
            <a:off x="632129" y="1942283"/>
            <a:ext cx="4086832" cy="408683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E0B9"/>
            </a:solidFill>
          </p:spPr>
          <p:txBody>
            <a:bodyPr/>
            <a:lstStyle/>
            <a:p>
              <a:endParaRPr lang="en-GB"/>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2725137" y="6273647"/>
            <a:ext cx="14510508" cy="2735780"/>
            <a:chOff x="0" y="0"/>
            <a:chExt cx="1903580" cy="358897"/>
          </a:xfrm>
        </p:grpSpPr>
        <p:sp>
          <p:nvSpPr>
            <p:cNvPr id="20" name="Freeform 20"/>
            <p:cNvSpPr/>
            <p:nvPr/>
          </p:nvSpPr>
          <p:spPr>
            <a:xfrm>
              <a:off x="0" y="0"/>
              <a:ext cx="1903580" cy="358897"/>
            </a:xfrm>
            <a:custGeom>
              <a:avLst/>
              <a:gdLst/>
              <a:ahLst/>
              <a:cxnLst/>
              <a:rect l="l" t="t" r="r" b="b"/>
              <a:pathLst>
                <a:path w="1903580" h="358897">
                  <a:moveTo>
                    <a:pt x="1700380" y="0"/>
                  </a:moveTo>
                  <a:cubicBezTo>
                    <a:pt x="1812604" y="0"/>
                    <a:pt x="1903580" y="80342"/>
                    <a:pt x="1903580" y="179448"/>
                  </a:cubicBezTo>
                  <a:cubicBezTo>
                    <a:pt x="1903580" y="278555"/>
                    <a:pt x="1812604" y="358897"/>
                    <a:pt x="1700380" y="358897"/>
                  </a:cubicBezTo>
                  <a:lnTo>
                    <a:pt x="203200" y="358897"/>
                  </a:lnTo>
                  <a:cubicBezTo>
                    <a:pt x="90976" y="358897"/>
                    <a:pt x="0" y="278555"/>
                    <a:pt x="0" y="179448"/>
                  </a:cubicBezTo>
                  <a:cubicBezTo>
                    <a:pt x="0" y="80342"/>
                    <a:pt x="90976" y="0"/>
                    <a:pt x="203200" y="0"/>
                  </a:cubicBezTo>
                  <a:close/>
                </a:path>
              </a:pathLst>
            </a:custGeom>
            <a:solidFill>
              <a:srgbClr val="FEFFFE"/>
            </a:solidFill>
          </p:spPr>
          <p:txBody>
            <a:bodyPr/>
            <a:lstStyle/>
            <a:p>
              <a:endParaRPr lang="en-GB"/>
            </a:p>
          </p:txBody>
        </p:sp>
        <p:sp>
          <p:nvSpPr>
            <p:cNvPr id="21" name="TextBox 21"/>
            <p:cNvSpPr txBox="1"/>
            <p:nvPr/>
          </p:nvSpPr>
          <p:spPr>
            <a:xfrm>
              <a:off x="0" y="-47625"/>
              <a:ext cx="1903580" cy="406522"/>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151116" y="185380"/>
            <a:ext cx="12522637" cy="863528"/>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3.2. Đọc hiểu văn bản</a:t>
            </a:r>
          </a:p>
        </p:txBody>
      </p:sp>
      <p:sp>
        <p:nvSpPr>
          <p:cNvPr id="23" name="TextBox 23"/>
          <p:cNvSpPr txBox="1"/>
          <p:nvPr/>
        </p:nvSpPr>
        <p:spPr>
          <a:xfrm>
            <a:off x="1317597" y="1082414"/>
            <a:ext cx="16315063"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b. Cảm xúc trữ tình (20 câu sau)</a:t>
            </a:r>
          </a:p>
        </p:txBody>
      </p:sp>
      <p:sp>
        <p:nvSpPr>
          <p:cNvPr id="24" name="TextBox 24"/>
          <p:cNvSpPr txBox="1"/>
          <p:nvPr/>
        </p:nvSpPr>
        <p:spPr>
          <a:xfrm>
            <a:off x="973299" y="2722685"/>
            <a:ext cx="3404493" cy="241173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HÀNH ĐỘNG, TÂM TRẠNG, CẢM XÚC</a:t>
            </a:r>
          </a:p>
        </p:txBody>
      </p:sp>
      <p:sp>
        <p:nvSpPr>
          <p:cNvPr id="25" name="TextBox 25"/>
          <p:cNvSpPr txBox="1"/>
          <p:nvPr/>
        </p:nvSpPr>
        <p:spPr>
          <a:xfrm>
            <a:off x="4603204" y="2244428"/>
            <a:ext cx="10008865" cy="79248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 Thương cho nhan sắc tuổi xuân phai nhạt</a:t>
            </a:r>
          </a:p>
        </p:txBody>
      </p:sp>
      <p:sp>
        <p:nvSpPr>
          <p:cNvPr id="26" name="TextBox 26"/>
          <p:cNvSpPr txBox="1"/>
          <p:nvPr/>
        </p:nvSpPr>
        <p:spPr>
          <a:xfrm>
            <a:off x="5467688" y="3005407"/>
            <a:ext cx="8798573" cy="3023708"/>
          </a:xfrm>
          <a:prstGeom prst="rect">
            <a:avLst/>
          </a:prstGeom>
        </p:spPr>
        <p:txBody>
          <a:bodyPr lIns="0" tIns="0" rIns="0" bIns="0" rtlCol="0" anchor="t">
            <a:spAutoFit/>
          </a:bodyPr>
          <a:lstStyle/>
          <a:p>
            <a:pPr algn="l">
              <a:lnSpc>
                <a:spcPts val="5852"/>
              </a:lnSpc>
            </a:pPr>
            <a:r>
              <a:rPr lang="en-US" sz="4092">
                <a:solidFill>
                  <a:srgbClr val="000000"/>
                </a:solidFill>
                <a:latin typeface="#9Slide05 Fourth Medium"/>
              </a:rPr>
              <a:t>Buồn mọi nỗi lòng đà khắc khoải</a:t>
            </a:r>
          </a:p>
          <a:p>
            <a:pPr algn="l">
              <a:lnSpc>
                <a:spcPts val="5852"/>
              </a:lnSpc>
            </a:pPr>
            <a:r>
              <a:rPr lang="en-US" sz="4092">
                <a:solidFill>
                  <a:srgbClr val="000000"/>
                </a:solidFill>
                <a:latin typeface="#9Slide05 Fourth Medium"/>
              </a:rPr>
              <a:t>Ngán trăm chiều bước lại ngẩn ngơ</a:t>
            </a:r>
          </a:p>
          <a:p>
            <a:pPr algn="l">
              <a:lnSpc>
                <a:spcPts val="5852"/>
              </a:lnSpc>
            </a:pPr>
            <a:r>
              <a:rPr lang="en-US" sz="4092">
                <a:solidFill>
                  <a:srgbClr val="000000"/>
                </a:solidFill>
                <a:latin typeface="#9Slide05 Fourth Medium"/>
              </a:rPr>
              <a:t>Hoa này bướm nỡ thờ ơ</a:t>
            </a:r>
          </a:p>
          <a:p>
            <a:pPr algn="l">
              <a:lnSpc>
                <a:spcPts val="5852"/>
              </a:lnSpc>
            </a:pPr>
            <a:r>
              <a:rPr lang="en-US" sz="4092">
                <a:solidFill>
                  <a:srgbClr val="000000"/>
                </a:solidFill>
                <a:latin typeface="#9Slide05 Fourth Medium"/>
              </a:rPr>
              <a:t>Để gầy bông thắm, để xơ nhụy vàng.</a:t>
            </a:r>
          </a:p>
        </p:txBody>
      </p:sp>
      <p:sp>
        <p:nvSpPr>
          <p:cNvPr id="27" name="TextBox 27"/>
          <p:cNvSpPr txBox="1"/>
          <p:nvPr/>
        </p:nvSpPr>
        <p:spPr>
          <a:xfrm>
            <a:off x="3466470" y="6633250"/>
            <a:ext cx="13171644" cy="1878802"/>
          </a:xfrm>
          <a:prstGeom prst="rect">
            <a:avLst/>
          </a:prstGeom>
        </p:spPr>
        <p:txBody>
          <a:bodyPr lIns="0" tIns="0" rIns="0" bIns="0" rtlCol="0" anchor="t">
            <a:spAutoFit/>
          </a:bodyPr>
          <a:lstStyle/>
          <a:p>
            <a:pPr marL="755651" lvl="1" indent="-377825" algn="l">
              <a:lnSpc>
                <a:spcPts val="5005"/>
              </a:lnSpc>
              <a:buFont typeface="Arial"/>
              <a:buChar char="•"/>
            </a:pPr>
            <a:r>
              <a:rPr lang="en-US" sz="3500">
                <a:solidFill>
                  <a:srgbClr val="000000"/>
                </a:solidFill>
                <a:latin typeface="Roboto Condensed"/>
              </a:rPr>
              <a:t>ẩn dụ tượng trưng giàu sức gợi tả: </a:t>
            </a:r>
            <a:r>
              <a:rPr lang="en-US" sz="3500">
                <a:solidFill>
                  <a:srgbClr val="000000"/>
                </a:solidFill>
                <a:latin typeface="Roboto Condensed Italics"/>
              </a:rPr>
              <a:t>hoa, bướm, bông thắm, nhụy vàng. </a:t>
            </a:r>
          </a:p>
          <a:p>
            <a:pPr marL="755651" lvl="1" indent="-377825" algn="l">
              <a:lnSpc>
                <a:spcPts val="5005"/>
              </a:lnSpc>
              <a:buFont typeface="Arial"/>
              <a:buChar char="•"/>
            </a:pPr>
            <a:r>
              <a:rPr lang="en-US" sz="3500">
                <a:solidFill>
                  <a:srgbClr val="000000"/>
                </a:solidFill>
                <a:latin typeface="Roboto Condensed"/>
              </a:rPr>
              <a:t>Đặc biệt từ “gầy” và “xơ” được coi là thi nhãn, diễn tả một cách thấm thía, rung động về nỗi buồn, nỗi đau của một giai nhân cô độc</a:t>
            </a:r>
            <a:r>
              <a:rPr lang="en-US" sz="3500">
                <a:solidFill>
                  <a:srgbClr val="000000"/>
                </a:solidFill>
                <a:latin typeface="Roboto Condensed Italics"/>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15563252" y="8252900"/>
            <a:ext cx="2724748" cy="2034100"/>
          </a:xfrm>
          <a:custGeom>
            <a:avLst/>
            <a:gdLst/>
            <a:ahLst/>
            <a:cxnLst/>
            <a:rect l="l" t="t" r="r" b="b"/>
            <a:pathLst>
              <a:path w="2724748" h="2034100">
                <a:moveTo>
                  <a:pt x="2724748" y="0"/>
                </a:moveTo>
                <a:lnTo>
                  <a:pt x="0" y="0"/>
                </a:lnTo>
                <a:lnTo>
                  <a:pt x="0" y="2034100"/>
                </a:lnTo>
                <a:lnTo>
                  <a:pt x="2724748" y="2034100"/>
                </a:lnTo>
                <a:lnTo>
                  <a:pt x="2724748" y="0"/>
                </a:lnTo>
                <a:close/>
              </a:path>
            </a:pathLst>
          </a:custGeom>
          <a:blipFill>
            <a:blip r:embed="rId3"/>
            <a:stretch>
              <a:fillRect l="-49258" r="-797"/>
            </a:stretch>
          </a:blipFill>
        </p:spPr>
        <p:txBody>
          <a:bodyPr/>
          <a:lstStyle/>
          <a:p>
            <a:endParaRPr lang="en-GB"/>
          </a:p>
        </p:txBody>
      </p:sp>
      <p:sp>
        <p:nvSpPr>
          <p:cNvPr id="3" name="Freeform 3"/>
          <p:cNvSpPr/>
          <p:nvPr/>
        </p:nvSpPr>
        <p:spPr>
          <a:xfrm>
            <a:off x="-823648" y="374336"/>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4"/>
            <a:stretch>
              <a:fillRect/>
            </a:stretch>
          </a:blipFill>
        </p:spPr>
        <p:txBody>
          <a:bodyPr/>
          <a:lstStyle/>
          <a:p>
            <a:endParaRPr lang="en-GB"/>
          </a:p>
        </p:txBody>
      </p:sp>
      <p:sp>
        <p:nvSpPr>
          <p:cNvPr id="4" name="Freeform 4"/>
          <p:cNvSpPr/>
          <p:nvPr/>
        </p:nvSpPr>
        <p:spPr>
          <a:xfrm>
            <a:off x="355816" y="447844"/>
            <a:ext cx="1576866" cy="765612"/>
          </a:xfrm>
          <a:custGeom>
            <a:avLst/>
            <a:gdLst/>
            <a:ahLst/>
            <a:cxnLst/>
            <a:rect l="l" t="t" r="r" b="b"/>
            <a:pathLst>
              <a:path w="1576866" h="765612">
                <a:moveTo>
                  <a:pt x="0" y="0"/>
                </a:moveTo>
                <a:lnTo>
                  <a:pt x="1576866" y="0"/>
                </a:lnTo>
                <a:lnTo>
                  <a:pt x="1576866" y="765612"/>
                </a:lnTo>
                <a:lnTo>
                  <a:pt x="0" y="765612"/>
                </a:lnTo>
                <a:lnTo>
                  <a:pt x="0" y="0"/>
                </a:lnTo>
                <a:close/>
              </a:path>
            </a:pathLst>
          </a:custGeom>
          <a:blipFill>
            <a:blip r:embed="rId5"/>
            <a:stretch>
              <a:fillRect/>
            </a:stretch>
          </a:blipFill>
        </p:spPr>
        <p:txBody>
          <a:bodyPr/>
          <a:lstStyle/>
          <a:p>
            <a:endParaRPr lang="en-GB"/>
          </a:p>
        </p:txBody>
      </p:sp>
      <p:sp>
        <p:nvSpPr>
          <p:cNvPr id="5" name="Freeform 5"/>
          <p:cNvSpPr/>
          <p:nvPr/>
        </p:nvSpPr>
        <p:spPr>
          <a:xfrm>
            <a:off x="-4" y="7731852"/>
            <a:ext cx="3581150" cy="2555150"/>
          </a:xfrm>
          <a:custGeom>
            <a:avLst/>
            <a:gdLst/>
            <a:ahLst/>
            <a:cxnLst/>
            <a:rect l="l" t="t" r="r" b="b"/>
            <a:pathLst>
              <a:path w="3581150" h="2555150">
                <a:moveTo>
                  <a:pt x="0" y="0"/>
                </a:moveTo>
                <a:lnTo>
                  <a:pt x="3581150" y="0"/>
                </a:lnTo>
                <a:lnTo>
                  <a:pt x="3581150" y="2555150"/>
                </a:lnTo>
                <a:lnTo>
                  <a:pt x="0" y="2555150"/>
                </a:lnTo>
                <a:lnTo>
                  <a:pt x="0" y="0"/>
                </a:lnTo>
                <a:close/>
              </a:path>
            </a:pathLst>
          </a:custGeom>
          <a:blipFill>
            <a:blip r:embed="rId6"/>
            <a:stretch>
              <a:fillRect l="-1" r="-1"/>
            </a:stretch>
          </a:blipFill>
        </p:spPr>
        <p:txBody>
          <a:bodyPr/>
          <a:lstStyle/>
          <a:p>
            <a:endParaRPr lang="en-GB"/>
          </a:p>
        </p:txBody>
      </p:sp>
      <p:sp>
        <p:nvSpPr>
          <p:cNvPr id="6" name="Freeform 6"/>
          <p:cNvSpPr/>
          <p:nvPr/>
        </p:nvSpPr>
        <p:spPr>
          <a:xfrm>
            <a:off x="14379678" y="7562064"/>
            <a:ext cx="4009128" cy="2724950"/>
          </a:xfrm>
          <a:custGeom>
            <a:avLst/>
            <a:gdLst/>
            <a:ahLst/>
            <a:cxnLst/>
            <a:rect l="l" t="t" r="r" b="b"/>
            <a:pathLst>
              <a:path w="4009128" h="2724950">
                <a:moveTo>
                  <a:pt x="0" y="0"/>
                </a:moveTo>
                <a:lnTo>
                  <a:pt x="4009128" y="0"/>
                </a:lnTo>
                <a:lnTo>
                  <a:pt x="4009128" y="2724950"/>
                </a:lnTo>
                <a:lnTo>
                  <a:pt x="0" y="2724950"/>
                </a:lnTo>
                <a:lnTo>
                  <a:pt x="0" y="0"/>
                </a:lnTo>
                <a:close/>
              </a:path>
            </a:pathLst>
          </a:custGeom>
          <a:blipFill>
            <a:blip r:embed="rId7"/>
            <a:stretch>
              <a:fillRect/>
            </a:stretch>
          </a:blipFill>
        </p:spPr>
        <p:txBody>
          <a:bodyPr/>
          <a:lstStyle/>
          <a:p>
            <a:endParaRPr lang="en-GB"/>
          </a:p>
        </p:txBody>
      </p:sp>
      <p:sp>
        <p:nvSpPr>
          <p:cNvPr id="7" name="Freeform 7"/>
          <p:cNvSpPr/>
          <p:nvPr/>
        </p:nvSpPr>
        <p:spPr>
          <a:xfrm>
            <a:off x="16227100" y="191302"/>
            <a:ext cx="2060900" cy="1255306"/>
          </a:xfrm>
          <a:custGeom>
            <a:avLst/>
            <a:gdLst/>
            <a:ahLst/>
            <a:cxnLst/>
            <a:rect l="l" t="t" r="r" b="b"/>
            <a:pathLst>
              <a:path w="2060900" h="1255306">
                <a:moveTo>
                  <a:pt x="0" y="0"/>
                </a:moveTo>
                <a:lnTo>
                  <a:pt x="2060900" y="0"/>
                </a:lnTo>
                <a:lnTo>
                  <a:pt x="2060900" y="1255306"/>
                </a:lnTo>
                <a:lnTo>
                  <a:pt x="0" y="1255306"/>
                </a:lnTo>
                <a:lnTo>
                  <a:pt x="0" y="0"/>
                </a:lnTo>
                <a:close/>
              </a:path>
            </a:pathLst>
          </a:custGeom>
          <a:blipFill>
            <a:blip r:embed="rId8"/>
            <a:stretch>
              <a:fillRect l="-1" r="-1"/>
            </a:stretch>
          </a:blipFill>
        </p:spPr>
        <p:txBody>
          <a:bodyPr/>
          <a:lstStyle/>
          <a:p>
            <a:endParaRPr lang="en-GB"/>
          </a:p>
        </p:txBody>
      </p:sp>
      <p:sp>
        <p:nvSpPr>
          <p:cNvPr id="8" name="Freeform 8"/>
          <p:cNvSpPr/>
          <p:nvPr/>
        </p:nvSpPr>
        <p:spPr>
          <a:xfrm>
            <a:off x="16017978" y="5099872"/>
            <a:ext cx="3734950" cy="3864050"/>
          </a:xfrm>
          <a:custGeom>
            <a:avLst/>
            <a:gdLst/>
            <a:ahLst/>
            <a:cxnLst/>
            <a:rect l="l" t="t" r="r" b="b"/>
            <a:pathLst>
              <a:path w="3734950" h="3864050">
                <a:moveTo>
                  <a:pt x="0" y="0"/>
                </a:moveTo>
                <a:lnTo>
                  <a:pt x="3734950" y="0"/>
                </a:lnTo>
                <a:lnTo>
                  <a:pt x="3734950" y="3864050"/>
                </a:lnTo>
                <a:lnTo>
                  <a:pt x="0" y="3864050"/>
                </a:lnTo>
                <a:lnTo>
                  <a:pt x="0" y="0"/>
                </a:lnTo>
                <a:close/>
              </a:path>
            </a:pathLst>
          </a:custGeom>
          <a:blipFill>
            <a:blip r:embed="rId9"/>
            <a:stretch>
              <a:fillRect/>
            </a:stretch>
          </a:blipFill>
        </p:spPr>
        <p:txBody>
          <a:bodyPr/>
          <a:lstStyle/>
          <a:p>
            <a:endParaRPr lang="en-GB"/>
          </a:p>
        </p:txBody>
      </p:sp>
      <p:sp>
        <p:nvSpPr>
          <p:cNvPr id="9" name="Freeform 9"/>
          <p:cNvSpPr/>
          <p:nvPr/>
        </p:nvSpPr>
        <p:spPr>
          <a:xfrm flipH="1">
            <a:off x="-823648" y="3726136"/>
            <a:ext cx="2377250" cy="4142252"/>
          </a:xfrm>
          <a:custGeom>
            <a:avLst/>
            <a:gdLst/>
            <a:ahLst/>
            <a:cxnLst/>
            <a:rect l="l" t="t" r="r" b="b"/>
            <a:pathLst>
              <a:path w="2377250" h="4142252">
                <a:moveTo>
                  <a:pt x="2377250" y="0"/>
                </a:moveTo>
                <a:lnTo>
                  <a:pt x="0" y="0"/>
                </a:lnTo>
                <a:lnTo>
                  <a:pt x="0" y="4142252"/>
                </a:lnTo>
                <a:lnTo>
                  <a:pt x="2377250" y="4142252"/>
                </a:lnTo>
                <a:lnTo>
                  <a:pt x="2377250" y="0"/>
                </a:lnTo>
                <a:close/>
              </a:path>
            </a:pathLst>
          </a:custGeom>
          <a:blipFill>
            <a:blip r:embed="rId10"/>
            <a:stretch>
              <a:fillRect/>
            </a:stretch>
          </a:blipFill>
        </p:spPr>
        <p:txBody>
          <a:bodyPr/>
          <a:lstStyle/>
          <a:p>
            <a:endParaRPr lang="en-GB"/>
          </a:p>
        </p:txBody>
      </p:sp>
      <p:sp>
        <p:nvSpPr>
          <p:cNvPr id="10" name="Freeform 10"/>
          <p:cNvSpPr/>
          <p:nvPr/>
        </p:nvSpPr>
        <p:spPr>
          <a:xfrm>
            <a:off x="858502" y="-132921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4"/>
            <a:stretch>
              <a:fillRect/>
            </a:stretch>
          </a:blipFill>
        </p:spPr>
        <p:txBody>
          <a:bodyPr/>
          <a:lstStyle/>
          <a:p>
            <a:endParaRPr lang="en-GB"/>
          </a:p>
        </p:txBody>
      </p:sp>
      <p:sp>
        <p:nvSpPr>
          <p:cNvPr id="11" name="Freeform 11"/>
          <p:cNvSpPr/>
          <p:nvPr/>
        </p:nvSpPr>
        <p:spPr>
          <a:xfrm flipH="1">
            <a:off x="-101974" y="-115287"/>
            <a:ext cx="7366240" cy="4521147"/>
          </a:xfrm>
          <a:custGeom>
            <a:avLst/>
            <a:gdLst/>
            <a:ahLst/>
            <a:cxnLst/>
            <a:rect l="l" t="t" r="r" b="b"/>
            <a:pathLst>
              <a:path w="7366240" h="4521147">
                <a:moveTo>
                  <a:pt x="7366240" y="0"/>
                </a:moveTo>
                <a:lnTo>
                  <a:pt x="0" y="0"/>
                </a:lnTo>
                <a:lnTo>
                  <a:pt x="0" y="4521147"/>
                </a:lnTo>
                <a:lnTo>
                  <a:pt x="7366240" y="4521147"/>
                </a:lnTo>
                <a:lnTo>
                  <a:pt x="7366240" y="0"/>
                </a:lnTo>
                <a:close/>
              </a:path>
            </a:pathLst>
          </a:custGeom>
          <a:blipFill>
            <a:blip r:embed="rId11"/>
            <a:stretch>
              <a:fillRect/>
            </a:stretch>
          </a:blipFill>
        </p:spPr>
        <p:txBody>
          <a:bodyPr/>
          <a:lstStyle/>
          <a:p>
            <a:endParaRPr lang="en-GB"/>
          </a:p>
        </p:txBody>
      </p:sp>
      <p:sp>
        <p:nvSpPr>
          <p:cNvPr id="12" name="Freeform 12"/>
          <p:cNvSpPr/>
          <p:nvPr/>
        </p:nvSpPr>
        <p:spPr>
          <a:xfrm>
            <a:off x="14067325" y="5792403"/>
            <a:ext cx="4868925" cy="4920994"/>
          </a:xfrm>
          <a:custGeom>
            <a:avLst/>
            <a:gdLst/>
            <a:ahLst/>
            <a:cxnLst/>
            <a:rect l="l" t="t" r="r" b="b"/>
            <a:pathLst>
              <a:path w="4868925" h="4920994">
                <a:moveTo>
                  <a:pt x="0" y="0"/>
                </a:moveTo>
                <a:lnTo>
                  <a:pt x="4868925" y="0"/>
                </a:lnTo>
                <a:lnTo>
                  <a:pt x="4868925" y="4920994"/>
                </a:lnTo>
                <a:lnTo>
                  <a:pt x="0" y="4920994"/>
                </a:lnTo>
                <a:lnTo>
                  <a:pt x="0" y="0"/>
                </a:lnTo>
                <a:close/>
              </a:path>
            </a:pathLst>
          </a:custGeom>
          <a:blipFill>
            <a:blip r:embed="rId12"/>
            <a:stretch>
              <a:fillRect t="-68662" b="-20176"/>
            </a:stretch>
          </a:blipFill>
        </p:spPr>
        <p:txBody>
          <a:bodyPr/>
          <a:lstStyle/>
          <a:p>
            <a:endParaRPr lang="en-GB"/>
          </a:p>
        </p:txBody>
      </p:sp>
      <p:grpSp>
        <p:nvGrpSpPr>
          <p:cNvPr id="13" name="Group 13"/>
          <p:cNvGrpSpPr/>
          <p:nvPr/>
        </p:nvGrpSpPr>
        <p:grpSpPr>
          <a:xfrm>
            <a:off x="1723175" y="3716418"/>
            <a:ext cx="3892819" cy="389281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p:spPr>
          <p:txBody>
            <a:bodyPr/>
            <a:lstStyle/>
            <a:p>
              <a:endParaRPr lang="en-GB"/>
            </a:p>
          </p:txBody>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6178031" y="3762196"/>
            <a:ext cx="3892819" cy="389281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p:spPr>
          <p:txBody>
            <a:bodyPr/>
            <a:lstStyle/>
            <a:p>
              <a:endParaRPr lang="en-GB"/>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632887" y="3716418"/>
            <a:ext cx="3892819" cy="389281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p:spPr>
          <p:txBody>
            <a:bodyPr/>
            <a:lstStyle/>
            <a:p>
              <a:endParaRPr lang="en-GB"/>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122152" y="8064590"/>
            <a:ext cx="9457145" cy="1543050"/>
            <a:chOff x="0" y="0"/>
            <a:chExt cx="2490771" cy="406400"/>
          </a:xfrm>
        </p:grpSpPr>
        <p:sp>
          <p:nvSpPr>
            <p:cNvPr id="23" name="Freeform 23"/>
            <p:cNvSpPr/>
            <p:nvPr/>
          </p:nvSpPr>
          <p:spPr>
            <a:xfrm>
              <a:off x="0" y="0"/>
              <a:ext cx="2490771" cy="406400"/>
            </a:xfrm>
            <a:custGeom>
              <a:avLst/>
              <a:gdLst/>
              <a:ahLst/>
              <a:cxnLst/>
              <a:rect l="l" t="t" r="r" b="b"/>
              <a:pathLst>
                <a:path w="2490771" h="406400">
                  <a:moveTo>
                    <a:pt x="2287571" y="0"/>
                  </a:moveTo>
                  <a:cubicBezTo>
                    <a:pt x="2399795" y="0"/>
                    <a:pt x="2490771" y="90976"/>
                    <a:pt x="2490771" y="203200"/>
                  </a:cubicBezTo>
                  <a:cubicBezTo>
                    <a:pt x="2490771" y="315424"/>
                    <a:pt x="2399795" y="406400"/>
                    <a:pt x="2287571" y="406400"/>
                  </a:cubicBezTo>
                  <a:lnTo>
                    <a:pt x="203200" y="406400"/>
                  </a:lnTo>
                  <a:cubicBezTo>
                    <a:pt x="90976" y="406400"/>
                    <a:pt x="0" y="315424"/>
                    <a:pt x="0" y="203200"/>
                  </a:cubicBezTo>
                  <a:cubicBezTo>
                    <a:pt x="0" y="90976"/>
                    <a:pt x="90976" y="0"/>
                    <a:pt x="203200" y="0"/>
                  </a:cubicBezTo>
                  <a:close/>
                </a:path>
              </a:pathLst>
            </a:custGeom>
            <a:solidFill>
              <a:srgbClr val="E2E1E8"/>
            </a:solidFill>
          </p:spPr>
          <p:txBody>
            <a:bodyPr/>
            <a:lstStyle/>
            <a:p>
              <a:endParaRPr lang="en-GB"/>
            </a:p>
          </p:txBody>
        </p:sp>
        <p:sp>
          <p:nvSpPr>
            <p:cNvPr id="24" name="TextBox 24"/>
            <p:cNvSpPr txBox="1"/>
            <p:nvPr/>
          </p:nvSpPr>
          <p:spPr>
            <a:xfrm>
              <a:off x="0" y="-47625"/>
              <a:ext cx="2490771" cy="45402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6794231" y="830481"/>
            <a:ext cx="9590011" cy="1193800"/>
          </a:xfrm>
          <a:prstGeom prst="rect">
            <a:avLst/>
          </a:prstGeom>
        </p:spPr>
        <p:txBody>
          <a:bodyPr lIns="0" tIns="0" rIns="0" bIns="0" rtlCol="0" anchor="t">
            <a:spAutoFit/>
          </a:bodyPr>
          <a:lstStyle/>
          <a:p>
            <a:pPr algn="ctr">
              <a:lnSpc>
                <a:spcPts val="9799"/>
              </a:lnSpc>
            </a:pPr>
            <a:r>
              <a:rPr lang="en-US" sz="6999">
                <a:solidFill>
                  <a:srgbClr val="212529"/>
                </a:solidFill>
                <a:latin typeface="Fraunces Bold"/>
              </a:rPr>
              <a:t>1. CHUẨN BỊ ĐỌC</a:t>
            </a:r>
          </a:p>
        </p:txBody>
      </p:sp>
      <p:sp>
        <p:nvSpPr>
          <p:cNvPr id="26" name="TextBox 26"/>
          <p:cNvSpPr txBox="1"/>
          <p:nvPr/>
        </p:nvSpPr>
        <p:spPr>
          <a:xfrm>
            <a:off x="7732753" y="2252881"/>
            <a:ext cx="6334572" cy="1354419"/>
          </a:xfrm>
          <a:prstGeom prst="rect">
            <a:avLst/>
          </a:prstGeom>
        </p:spPr>
        <p:txBody>
          <a:bodyPr lIns="0" tIns="0" rIns="0" bIns="0" rtlCol="0" anchor="t">
            <a:spAutoFit/>
          </a:bodyPr>
          <a:lstStyle/>
          <a:p>
            <a:pPr algn="ctr">
              <a:lnSpc>
                <a:spcPts val="10860"/>
              </a:lnSpc>
              <a:spcBef>
                <a:spcPct val="0"/>
              </a:spcBef>
            </a:pPr>
            <a:r>
              <a:rPr lang="en-US" sz="6000" spc="258">
                <a:solidFill>
                  <a:srgbClr val="000000"/>
                </a:solidFill>
                <a:latin typeface="#9Slide05 HLT AphroditeSlimStyl"/>
              </a:rPr>
              <a:t>Đây là ai?</a:t>
            </a:r>
          </a:p>
        </p:txBody>
      </p:sp>
      <p:sp>
        <p:nvSpPr>
          <p:cNvPr id="27" name="TextBox 27"/>
          <p:cNvSpPr txBox="1"/>
          <p:nvPr/>
        </p:nvSpPr>
        <p:spPr>
          <a:xfrm>
            <a:off x="2585849" y="4407281"/>
            <a:ext cx="2167472" cy="2507398"/>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phi tần của Hoàng đế Lý Thánh Tông</a:t>
            </a:r>
          </a:p>
        </p:txBody>
      </p:sp>
      <p:sp>
        <p:nvSpPr>
          <p:cNvPr id="28" name="TextBox 28"/>
          <p:cNvSpPr txBox="1"/>
          <p:nvPr/>
        </p:nvSpPr>
        <p:spPr>
          <a:xfrm>
            <a:off x="6864495" y="4407281"/>
            <a:ext cx="2519892" cy="1878802"/>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xinh đẹp nết na và tài năng xuất chúng</a:t>
            </a:r>
          </a:p>
        </p:txBody>
      </p:sp>
      <p:sp>
        <p:nvSpPr>
          <p:cNvPr id="29" name="TextBox 29"/>
          <p:cNvSpPr txBox="1"/>
          <p:nvPr/>
        </p:nvSpPr>
        <p:spPr>
          <a:xfrm>
            <a:off x="11417320" y="4120669"/>
            <a:ext cx="2567725" cy="3080623"/>
          </a:xfrm>
          <a:prstGeom prst="rect">
            <a:avLst/>
          </a:prstGeom>
        </p:spPr>
        <p:txBody>
          <a:bodyPr lIns="0" tIns="0" rIns="0" bIns="0" rtlCol="0" anchor="t">
            <a:spAutoFit/>
          </a:bodyPr>
          <a:lstStyle/>
          <a:p>
            <a:pPr algn="ctr">
              <a:lnSpc>
                <a:spcPts val="4913"/>
              </a:lnSpc>
            </a:pPr>
            <a:r>
              <a:rPr lang="en-US" sz="3436">
                <a:solidFill>
                  <a:srgbClr val="000000"/>
                </a:solidFill>
                <a:latin typeface="Roboto Condensed"/>
              </a:rPr>
              <a:t>có nhiều công lao giúp nhà vua cai quản triều đình, bình thiên hạ</a:t>
            </a:r>
          </a:p>
        </p:txBody>
      </p:sp>
      <p:sp>
        <p:nvSpPr>
          <p:cNvPr id="30" name="TextBox 30"/>
          <p:cNvSpPr txBox="1"/>
          <p:nvPr/>
        </p:nvSpPr>
        <p:spPr>
          <a:xfrm>
            <a:off x="3679032" y="8575634"/>
            <a:ext cx="8358045" cy="660509"/>
          </a:xfrm>
          <a:prstGeom prst="rect">
            <a:avLst/>
          </a:prstGeom>
        </p:spPr>
        <p:txBody>
          <a:bodyPr lIns="0" tIns="0" rIns="0" bIns="0" rtlCol="0" anchor="t">
            <a:spAutoFit/>
          </a:bodyPr>
          <a:lstStyle/>
          <a:p>
            <a:pPr algn="ctr">
              <a:lnSpc>
                <a:spcPts val="5433"/>
              </a:lnSpc>
            </a:pPr>
            <a:r>
              <a:rPr lang="en-US" sz="3799">
                <a:solidFill>
                  <a:srgbClr val="000000"/>
                </a:solidFill>
                <a:latin typeface="Roboto Condensed Bold"/>
              </a:rPr>
              <a:t>Ỷ Lan nguyên phi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4" y="7731852"/>
            <a:ext cx="3581150" cy="2555150"/>
          </a:xfrm>
          <a:custGeom>
            <a:avLst/>
            <a:gdLst/>
            <a:ahLst/>
            <a:cxnLst/>
            <a:rect l="l" t="t" r="r" b="b"/>
            <a:pathLst>
              <a:path w="3581150" h="2555150">
                <a:moveTo>
                  <a:pt x="0" y="0"/>
                </a:moveTo>
                <a:lnTo>
                  <a:pt x="3581150" y="0"/>
                </a:lnTo>
                <a:lnTo>
                  <a:pt x="3581150" y="2555150"/>
                </a:lnTo>
                <a:lnTo>
                  <a:pt x="0" y="2555150"/>
                </a:lnTo>
                <a:lnTo>
                  <a:pt x="0" y="0"/>
                </a:lnTo>
                <a:close/>
              </a:path>
            </a:pathLst>
          </a:custGeom>
          <a:blipFill>
            <a:blip r:embed="rId3"/>
            <a:stretch>
              <a:fillRect l="-1" r="-1"/>
            </a:stretch>
          </a:blipFill>
        </p:spPr>
        <p:txBody>
          <a:bodyPr/>
          <a:lstStyle/>
          <a:p>
            <a:endParaRPr lang="en-GB"/>
          </a:p>
        </p:txBody>
      </p:sp>
      <p:sp>
        <p:nvSpPr>
          <p:cNvPr id="3" name="Freeform 3"/>
          <p:cNvSpPr/>
          <p:nvPr/>
        </p:nvSpPr>
        <p:spPr>
          <a:xfrm>
            <a:off x="14379678" y="7562064"/>
            <a:ext cx="4009128" cy="2724950"/>
          </a:xfrm>
          <a:custGeom>
            <a:avLst/>
            <a:gdLst/>
            <a:ahLst/>
            <a:cxnLst/>
            <a:rect l="l" t="t" r="r" b="b"/>
            <a:pathLst>
              <a:path w="4009128" h="2724950">
                <a:moveTo>
                  <a:pt x="0" y="0"/>
                </a:moveTo>
                <a:lnTo>
                  <a:pt x="4009128" y="0"/>
                </a:lnTo>
                <a:lnTo>
                  <a:pt x="4009128" y="2724950"/>
                </a:lnTo>
                <a:lnTo>
                  <a:pt x="0" y="2724950"/>
                </a:lnTo>
                <a:lnTo>
                  <a:pt x="0" y="0"/>
                </a:lnTo>
                <a:close/>
              </a:path>
            </a:pathLst>
          </a:custGeom>
          <a:blipFill>
            <a:blip r:embed="rId4"/>
            <a:stretch>
              <a:fillRect/>
            </a:stretch>
          </a:blipFill>
        </p:spPr>
        <p:txBody>
          <a:bodyPr/>
          <a:lstStyle/>
          <a:p>
            <a:endParaRPr lang="en-GB"/>
          </a:p>
        </p:txBody>
      </p:sp>
      <p:sp>
        <p:nvSpPr>
          <p:cNvPr id="4" name="Freeform 4"/>
          <p:cNvSpPr/>
          <p:nvPr/>
        </p:nvSpPr>
        <p:spPr>
          <a:xfrm>
            <a:off x="16227100" y="191302"/>
            <a:ext cx="2060900" cy="1255306"/>
          </a:xfrm>
          <a:custGeom>
            <a:avLst/>
            <a:gdLst/>
            <a:ahLst/>
            <a:cxnLst/>
            <a:rect l="l" t="t" r="r" b="b"/>
            <a:pathLst>
              <a:path w="2060900" h="1255306">
                <a:moveTo>
                  <a:pt x="0" y="0"/>
                </a:moveTo>
                <a:lnTo>
                  <a:pt x="2060900" y="0"/>
                </a:lnTo>
                <a:lnTo>
                  <a:pt x="2060900" y="1255306"/>
                </a:lnTo>
                <a:lnTo>
                  <a:pt x="0" y="1255306"/>
                </a:lnTo>
                <a:lnTo>
                  <a:pt x="0" y="0"/>
                </a:lnTo>
                <a:close/>
              </a:path>
            </a:pathLst>
          </a:custGeom>
          <a:blipFill>
            <a:blip r:embed="rId5"/>
            <a:stretch>
              <a:fillRect l="-1" r="-1"/>
            </a:stretch>
          </a:blipFill>
        </p:spPr>
        <p:txBody>
          <a:bodyPr/>
          <a:lstStyle/>
          <a:p>
            <a:endParaRPr lang="en-GB"/>
          </a:p>
        </p:txBody>
      </p:sp>
      <p:sp>
        <p:nvSpPr>
          <p:cNvPr id="5" name="Freeform 5"/>
          <p:cNvSpPr/>
          <p:nvPr/>
        </p:nvSpPr>
        <p:spPr>
          <a:xfrm>
            <a:off x="16017978" y="5099872"/>
            <a:ext cx="3734950" cy="3864050"/>
          </a:xfrm>
          <a:custGeom>
            <a:avLst/>
            <a:gdLst/>
            <a:ahLst/>
            <a:cxnLst/>
            <a:rect l="l" t="t" r="r" b="b"/>
            <a:pathLst>
              <a:path w="3734950" h="3864050">
                <a:moveTo>
                  <a:pt x="0" y="0"/>
                </a:moveTo>
                <a:lnTo>
                  <a:pt x="3734950" y="0"/>
                </a:lnTo>
                <a:lnTo>
                  <a:pt x="3734950" y="3864050"/>
                </a:lnTo>
                <a:lnTo>
                  <a:pt x="0" y="3864050"/>
                </a:lnTo>
                <a:lnTo>
                  <a:pt x="0" y="0"/>
                </a:lnTo>
                <a:close/>
              </a:path>
            </a:pathLst>
          </a:custGeom>
          <a:blipFill>
            <a:blip r:embed="rId6"/>
            <a:stretch>
              <a:fillRect/>
            </a:stretch>
          </a:blipFill>
        </p:spPr>
        <p:txBody>
          <a:bodyPr/>
          <a:lstStyle/>
          <a:p>
            <a:endParaRPr lang="en-GB"/>
          </a:p>
        </p:txBody>
      </p:sp>
      <p:sp>
        <p:nvSpPr>
          <p:cNvPr id="6" name="Freeform 6"/>
          <p:cNvSpPr/>
          <p:nvPr/>
        </p:nvSpPr>
        <p:spPr>
          <a:xfrm flipH="1">
            <a:off x="-556496" y="4369800"/>
            <a:ext cx="2377250" cy="4142252"/>
          </a:xfrm>
          <a:custGeom>
            <a:avLst/>
            <a:gdLst/>
            <a:ahLst/>
            <a:cxnLst/>
            <a:rect l="l" t="t" r="r" b="b"/>
            <a:pathLst>
              <a:path w="2377250" h="4142252">
                <a:moveTo>
                  <a:pt x="2377250" y="0"/>
                </a:moveTo>
                <a:lnTo>
                  <a:pt x="0" y="0"/>
                </a:lnTo>
                <a:lnTo>
                  <a:pt x="0" y="4142252"/>
                </a:lnTo>
                <a:lnTo>
                  <a:pt x="2377250" y="4142252"/>
                </a:lnTo>
                <a:lnTo>
                  <a:pt x="2377250" y="0"/>
                </a:lnTo>
                <a:close/>
              </a:path>
            </a:pathLst>
          </a:custGeom>
          <a:blipFill>
            <a:blip r:embed="rId7"/>
            <a:stretch>
              <a:fillRect/>
            </a:stretch>
          </a:blipFill>
        </p:spPr>
        <p:txBody>
          <a:bodyPr/>
          <a:lstStyle/>
          <a:p>
            <a:endParaRPr lang="en-GB"/>
          </a:p>
        </p:txBody>
      </p:sp>
      <p:sp>
        <p:nvSpPr>
          <p:cNvPr id="7" name="Freeform 7"/>
          <p:cNvSpPr/>
          <p:nvPr/>
        </p:nvSpPr>
        <p:spPr>
          <a:xfrm>
            <a:off x="858502" y="-132921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8"/>
            <a:stretch>
              <a:fillRect/>
            </a:stretch>
          </a:blipFill>
        </p:spPr>
        <p:txBody>
          <a:bodyPr/>
          <a:lstStyle/>
          <a:p>
            <a:endParaRPr lang="en-GB"/>
          </a:p>
        </p:txBody>
      </p:sp>
      <p:sp>
        <p:nvSpPr>
          <p:cNvPr id="8" name="Freeform 8"/>
          <p:cNvSpPr/>
          <p:nvPr/>
        </p:nvSpPr>
        <p:spPr>
          <a:xfrm>
            <a:off x="6659848" y="8691182"/>
            <a:ext cx="4968298" cy="1595800"/>
          </a:xfrm>
          <a:custGeom>
            <a:avLst/>
            <a:gdLst/>
            <a:ahLst/>
            <a:cxnLst/>
            <a:rect l="l" t="t" r="r" b="b"/>
            <a:pathLst>
              <a:path w="4968298" h="1595800">
                <a:moveTo>
                  <a:pt x="0" y="0"/>
                </a:moveTo>
                <a:lnTo>
                  <a:pt x="4968298" y="0"/>
                </a:lnTo>
                <a:lnTo>
                  <a:pt x="4968298" y="1595800"/>
                </a:lnTo>
                <a:lnTo>
                  <a:pt x="0" y="1595800"/>
                </a:lnTo>
                <a:lnTo>
                  <a:pt x="0" y="0"/>
                </a:lnTo>
                <a:close/>
              </a:path>
            </a:pathLst>
          </a:custGeom>
          <a:blipFill>
            <a:blip r:embed="rId9"/>
            <a:stretch>
              <a:fillRect l="-2" r="-2"/>
            </a:stretch>
          </a:blipFill>
        </p:spPr>
        <p:txBody>
          <a:bodyPr/>
          <a:lstStyle/>
          <a:p>
            <a:endParaRPr lang="en-GB"/>
          </a:p>
        </p:txBody>
      </p:sp>
      <p:sp>
        <p:nvSpPr>
          <p:cNvPr id="9" name="Freeform 9"/>
          <p:cNvSpPr/>
          <p:nvPr/>
        </p:nvSpPr>
        <p:spPr>
          <a:xfrm>
            <a:off x="17913194" y="5691261"/>
            <a:ext cx="2081050" cy="3583650"/>
          </a:xfrm>
          <a:custGeom>
            <a:avLst/>
            <a:gdLst/>
            <a:ahLst/>
            <a:cxnLst/>
            <a:rect l="l" t="t" r="r" b="b"/>
            <a:pathLst>
              <a:path w="2081050" h="3583650">
                <a:moveTo>
                  <a:pt x="0" y="0"/>
                </a:moveTo>
                <a:lnTo>
                  <a:pt x="2081050" y="0"/>
                </a:lnTo>
                <a:lnTo>
                  <a:pt x="2081050" y="3583650"/>
                </a:lnTo>
                <a:lnTo>
                  <a:pt x="0" y="3583650"/>
                </a:lnTo>
                <a:lnTo>
                  <a:pt x="0" y="0"/>
                </a:lnTo>
                <a:close/>
              </a:path>
            </a:pathLst>
          </a:custGeom>
          <a:blipFill>
            <a:blip r:embed="rId10"/>
            <a:stretch>
              <a:fillRect r="-11579" b="-1"/>
            </a:stretch>
          </a:blipFill>
        </p:spPr>
        <p:txBody>
          <a:bodyPr/>
          <a:lstStyle/>
          <a:p>
            <a:endParaRPr lang="en-GB"/>
          </a:p>
        </p:txBody>
      </p:sp>
      <p:sp>
        <p:nvSpPr>
          <p:cNvPr id="10" name="Freeform 10"/>
          <p:cNvSpPr/>
          <p:nvPr/>
        </p:nvSpPr>
        <p:spPr>
          <a:xfrm>
            <a:off x="16348179" y="8303850"/>
            <a:ext cx="809222" cy="1942122"/>
          </a:xfrm>
          <a:custGeom>
            <a:avLst/>
            <a:gdLst/>
            <a:ahLst/>
            <a:cxnLst/>
            <a:rect l="l" t="t" r="r" b="b"/>
            <a:pathLst>
              <a:path w="809222" h="1942122">
                <a:moveTo>
                  <a:pt x="0" y="0"/>
                </a:moveTo>
                <a:lnTo>
                  <a:pt x="809222" y="0"/>
                </a:lnTo>
                <a:lnTo>
                  <a:pt x="809222" y="1942122"/>
                </a:lnTo>
                <a:lnTo>
                  <a:pt x="0" y="1942122"/>
                </a:lnTo>
                <a:lnTo>
                  <a:pt x="0" y="0"/>
                </a:lnTo>
                <a:close/>
              </a:path>
            </a:pathLst>
          </a:custGeom>
          <a:blipFill>
            <a:blip r:embed="rId11"/>
            <a:stretch>
              <a:fillRect/>
            </a:stretch>
          </a:blipFill>
        </p:spPr>
        <p:txBody>
          <a:bodyPr/>
          <a:lstStyle/>
          <a:p>
            <a:endParaRPr lang="en-GB"/>
          </a:p>
        </p:txBody>
      </p:sp>
      <p:sp>
        <p:nvSpPr>
          <p:cNvPr id="11" name="Freeform 11"/>
          <p:cNvSpPr/>
          <p:nvPr/>
        </p:nvSpPr>
        <p:spPr>
          <a:xfrm flipH="1">
            <a:off x="2767096" y="9207996"/>
            <a:ext cx="1269526" cy="942600"/>
          </a:xfrm>
          <a:custGeom>
            <a:avLst/>
            <a:gdLst/>
            <a:ahLst/>
            <a:cxnLst/>
            <a:rect l="l" t="t" r="r" b="b"/>
            <a:pathLst>
              <a:path w="1269526" h="942600">
                <a:moveTo>
                  <a:pt x="1269526" y="0"/>
                </a:moveTo>
                <a:lnTo>
                  <a:pt x="0" y="0"/>
                </a:lnTo>
                <a:lnTo>
                  <a:pt x="0" y="942600"/>
                </a:lnTo>
                <a:lnTo>
                  <a:pt x="1269526" y="942600"/>
                </a:lnTo>
                <a:lnTo>
                  <a:pt x="1269526" y="0"/>
                </a:lnTo>
                <a:close/>
              </a:path>
            </a:pathLst>
          </a:custGeom>
          <a:blipFill>
            <a:blip r:embed="rId12"/>
            <a:stretch>
              <a:fillRect/>
            </a:stretch>
          </a:blipFill>
        </p:spPr>
        <p:txBody>
          <a:bodyPr/>
          <a:lstStyle/>
          <a:p>
            <a:endParaRPr lang="en-GB"/>
          </a:p>
        </p:txBody>
      </p:sp>
      <p:sp>
        <p:nvSpPr>
          <p:cNvPr id="12" name="Freeform 12"/>
          <p:cNvSpPr/>
          <p:nvPr/>
        </p:nvSpPr>
        <p:spPr>
          <a:xfrm flipH="1">
            <a:off x="0" y="7941098"/>
            <a:ext cx="3402200" cy="2428300"/>
          </a:xfrm>
          <a:custGeom>
            <a:avLst/>
            <a:gdLst/>
            <a:ahLst/>
            <a:cxnLst/>
            <a:rect l="l" t="t" r="r" b="b"/>
            <a:pathLst>
              <a:path w="3402200" h="2428300">
                <a:moveTo>
                  <a:pt x="3402200" y="0"/>
                </a:moveTo>
                <a:lnTo>
                  <a:pt x="0" y="0"/>
                </a:lnTo>
                <a:lnTo>
                  <a:pt x="0" y="2428300"/>
                </a:lnTo>
                <a:lnTo>
                  <a:pt x="3402200" y="2428300"/>
                </a:lnTo>
                <a:lnTo>
                  <a:pt x="3402200" y="0"/>
                </a:lnTo>
                <a:close/>
              </a:path>
            </a:pathLst>
          </a:custGeom>
          <a:blipFill>
            <a:blip r:embed="rId13"/>
            <a:stretch>
              <a:fillRect/>
            </a:stretch>
          </a:blipFill>
        </p:spPr>
        <p:txBody>
          <a:bodyPr/>
          <a:lstStyle/>
          <a:p>
            <a:endParaRPr lang="en-GB"/>
          </a:p>
        </p:txBody>
      </p:sp>
      <p:sp>
        <p:nvSpPr>
          <p:cNvPr id="13" name="Freeform 13"/>
          <p:cNvSpPr/>
          <p:nvPr/>
        </p:nvSpPr>
        <p:spPr>
          <a:xfrm>
            <a:off x="14737853" y="9134323"/>
            <a:ext cx="3220652" cy="1449300"/>
          </a:xfrm>
          <a:custGeom>
            <a:avLst/>
            <a:gdLst/>
            <a:ahLst/>
            <a:cxnLst/>
            <a:rect l="l" t="t" r="r" b="b"/>
            <a:pathLst>
              <a:path w="3220652" h="1449300">
                <a:moveTo>
                  <a:pt x="0" y="0"/>
                </a:moveTo>
                <a:lnTo>
                  <a:pt x="3220652" y="0"/>
                </a:lnTo>
                <a:lnTo>
                  <a:pt x="3220652" y="1449300"/>
                </a:lnTo>
                <a:lnTo>
                  <a:pt x="0" y="1449300"/>
                </a:lnTo>
                <a:lnTo>
                  <a:pt x="0" y="0"/>
                </a:lnTo>
                <a:close/>
              </a:path>
            </a:pathLst>
          </a:custGeom>
          <a:blipFill>
            <a:blip r:embed="rId14"/>
            <a:stretch>
              <a:fillRect/>
            </a:stretch>
          </a:blipFill>
        </p:spPr>
        <p:txBody>
          <a:bodyPr/>
          <a:lstStyle/>
          <a:p>
            <a:endParaRPr lang="en-GB"/>
          </a:p>
        </p:txBody>
      </p:sp>
      <p:sp>
        <p:nvSpPr>
          <p:cNvPr id="14" name="Freeform 14"/>
          <p:cNvSpPr/>
          <p:nvPr/>
        </p:nvSpPr>
        <p:spPr>
          <a:xfrm>
            <a:off x="15489952" y="-137116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8"/>
            <a:stretch>
              <a:fillRect/>
            </a:stretch>
          </a:blipFill>
        </p:spPr>
        <p:txBody>
          <a:bodyPr/>
          <a:lstStyle/>
          <a:p>
            <a:endParaRPr lang="en-GB"/>
          </a:p>
        </p:txBody>
      </p:sp>
      <p:sp>
        <p:nvSpPr>
          <p:cNvPr id="15" name="Freeform 15"/>
          <p:cNvSpPr/>
          <p:nvPr/>
        </p:nvSpPr>
        <p:spPr>
          <a:xfrm>
            <a:off x="16638114" y="369492"/>
            <a:ext cx="1115468" cy="679416"/>
          </a:xfrm>
          <a:custGeom>
            <a:avLst/>
            <a:gdLst/>
            <a:ahLst/>
            <a:cxnLst/>
            <a:rect l="l" t="t" r="r" b="b"/>
            <a:pathLst>
              <a:path w="1115468" h="679416">
                <a:moveTo>
                  <a:pt x="0" y="0"/>
                </a:moveTo>
                <a:lnTo>
                  <a:pt x="1115468" y="0"/>
                </a:lnTo>
                <a:lnTo>
                  <a:pt x="1115468" y="679416"/>
                </a:lnTo>
                <a:lnTo>
                  <a:pt x="0" y="679416"/>
                </a:lnTo>
                <a:lnTo>
                  <a:pt x="0" y="0"/>
                </a:lnTo>
                <a:close/>
              </a:path>
            </a:pathLst>
          </a:custGeom>
          <a:blipFill>
            <a:blip r:embed="rId15"/>
            <a:stretch>
              <a:fillRect/>
            </a:stretch>
          </a:blipFill>
        </p:spPr>
        <p:txBody>
          <a:bodyPr/>
          <a:lstStyle/>
          <a:p>
            <a:endParaRPr lang="en-GB"/>
          </a:p>
        </p:txBody>
      </p:sp>
      <p:grpSp>
        <p:nvGrpSpPr>
          <p:cNvPr id="16" name="Group 16"/>
          <p:cNvGrpSpPr/>
          <p:nvPr/>
        </p:nvGrpSpPr>
        <p:grpSpPr>
          <a:xfrm>
            <a:off x="632129" y="1942283"/>
            <a:ext cx="4086832" cy="408683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E0B9"/>
            </a:solidFill>
          </p:spPr>
          <p:txBody>
            <a:bodyPr/>
            <a:lstStyle/>
            <a:p>
              <a:endParaRPr lang="en-GB"/>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990327" y="6069551"/>
            <a:ext cx="9637819" cy="1702736"/>
            <a:chOff x="0" y="0"/>
            <a:chExt cx="1264350" cy="223376"/>
          </a:xfrm>
        </p:grpSpPr>
        <p:sp>
          <p:nvSpPr>
            <p:cNvPr id="20" name="Freeform 20"/>
            <p:cNvSpPr/>
            <p:nvPr/>
          </p:nvSpPr>
          <p:spPr>
            <a:xfrm>
              <a:off x="0" y="0"/>
              <a:ext cx="1264350" cy="223376"/>
            </a:xfrm>
            <a:custGeom>
              <a:avLst/>
              <a:gdLst/>
              <a:ahLst/>
              <a:cxnLst/>
              <a:rect l="l" t="t" r="r" b="b"/>
              <a:pathLst>
                <a:path w="1264350" h="223376">
                  <a:moveTo>
                    <a:pt x="1061150" y="0"/>
                  </a:moveTo>
                  <a:cubicBezTo>
                    <a:pt x="1173374" y="0"/>
                    <a:pt x="1264350" y="50004"/>
                    <a:pt x="1264350" y="111688"/>
                  </a:cubicBezTo>
                  <a:cubicBezTo>
                    <a:pt x="1264350" y="173371"/>
                    <a:pt x="1173374" y="223376"/>
                    <a:pt x="1061150" y="223376"/>
                  </a:cubicBezTo>
                  <a:lnTo>
                    <a:pt x="203200" y="223376"/>
                  </a:lnTo>
                  <a:cubicBezTo>
                    <a:pt x="90976" y="223376"/>
                    <a:pt x="0" y="173371"/>
                    <a:pt x="0" y="111688"/>
                  </a:cubicBezTo>
                  <a:cubicBezTo>
                    <a:pt x="0" y="50004"/>
                    <a:pt x="90976" y="0"/>
                    <a:pt x="203200" y="0"/>
                  </a:cubicBezTo>
                  <a:close/>
                </a:path>
              </a:pathLst>
            </a:custGeom>
            <a:solidFill>
              <a:srgbClr val="FEFFFE"/>
            </a:solidFill>
          </p:spPr>
          <p:txBody>
            <a:bodyPr/>
            <a:lstStyle/>
            <a:p>
              <a:endParaRPr lang="en-GB"/>
            </a:p>
          </p:txBody>
        </p:sp>
        <p:sp>
          <p:nvSpPr>
            <p:cNvPr id="21" name="TextBox 21"/>
            <p:cNvSpPr txBox="1"/>
            <p:nvPr/>
          </p:nvSpPr>
          <p:spPr>
            <a:xfrm>
              <a:off x="0" y="-47625"/>
              <a:ext cx="1264350" cy="271001"/>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151116" y="185380"/>
            <a:ext cx="12522637" cy="863528"/>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3.2. Đọc hiểu văn bản</a:t>
            </a:r>
          </a:p>
        </p:txBody>
      </p:sp>
      <p:sp>
        <p:nvSpPr>
          <p:cNvPr id="23" name="TextBox 23"/>
          <p:cNvSpPr txBox="1"/>
          <p:nvPr/>
        </p:nvSpPr>
        <p:spPr>
          <a:xfrm>
            <a:off x="1317597" y="1082414"/>
            <a:ext cx="16315063"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b. Cảm xúc trữ tình (20 câu sau)</a:t>
            </a:r>
          </a:p>
        </p:txBody>
      </p:sp>
      <p:sp>
        <p:nvSpPr>
          <p:cNvPr id="24" name="TextBox 24"/>
          <p:cNvSpPr txBox="1"/>
          <p:nvPr/>
        </p:nvSpPr>
        <p:spPr>
          <a:xfrm>
            <a:off x="973299" y="2722685"/>
            <a:ext cx="3404493" cy="241173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HÀNH ĐỘNG, TÂM TRẠNG, CẢM XÚC</a:t>
            </a:r>
          </a:p>
        </p:txBody>
      </p:sp>
      <p:sp>
        <p:nvSpPr>
          <p:cNvPr id="25" name="TextBox 25"/>
          <p:cNvSpPr txBox="1"/>
          <p:nvPr/>
        </p:nvSpPr>
        <p:spPr>
          <a:xfrm>
            <a:off x="5169954" y="2151968"/>
            <a:ext cx="5837480" cy="792480"/>
          </a:xfrm>
          <a:prstGeom prst="rect">
            <a:avLst/>
          </a:prstGeom>
        </p:spPr>
        <p:txBody>
          <a:bodyPr lIns="0" tIns="0" rIns="0" bIns="0" rtlCol="0" anchor="t">
            <a:spAutoFit/>
          </a:bodyPr>
          <a:lstStyle/>
          <a:p>
            <a:pPr algn="l">
              <a:lnSpc>
                <a:spcPts val="6434"/>
              </a:lnSpc>
            </a:pPr>
            <a:r>
              <a:rPr lang="en-US" sz="4500">
                <a:solidFill>
                  <a:srgbClr val="000000"/>
                </a:solidFill>
                <a:latin typeface="Roboto Condensed Bold"/>
              </a:rPr>
              <a:t>+ Cất lên nỗi sầu oán</a:t>
            </a:r>
          </a:p>
        </p:txBody>
      </p:sp>
      <p:sp>
        <p:nvSpPr>
          <p:cNvPr id="26" name="TextBox 26"/>
          <p:cNvSpPr txBox="1"/>
          <p:nvPr/>
        </p:nvSpPr>
        <p:spPr>
          <a:xfrm>
            <a:off x="5208350" y="3004387"/>
            <a:ext cx="8798573" cy="2867626"/>
          </a:xfrm>
          <a:prstGeom prst="rect">
            <a:avLst/>
          </a:prstGeom>
        </p:spPr>
        <p:txBody>
          <a:bodyPr lIns="0" tIns="0" rIns="0" bIns="0" rtlCol="0" anchor="t">
            <a:spAutoFit/>
          </a:bodyPr>
          <a:lstStyle/>
          <a:p>
            <a:pPr algn="l">
              <a:lnSpc>
                <a:spcPts val="5566"/>
              </a:lnSpc>
            </a:pPr>
            <a:r>
              <a:rPr lang="en-US" sz="3892">
                <a:solidFill>
                  <a:srgbClr val="000000"/>
                </a:solidFill>
                <a:latin typeface="#9Slide05 Fourth Medium"/>
              </a:rPr>
              <a:t>Đêm năm canh lần nương vách quế</a:t>
            </a:r>
          </a:p>
          <a:p>
            <a:pPr algn="l">
              <a:lnSpc>
                <a:spcPts val="5566"/>
              </a:lnSpc>
            </a:pPr>
            <a:r>
              <a:rPr lang="en-US" sz="3892">
                <a:solidFill>
                  <a:srgbClr val="000000"/>
                </a:solidFill>
                <a:latin typeface="#9Slide05 Fourth Medium"/>
              </a:rPr>
              <a:t>Cái buồn này ai dễ</a:t>
            </a:r>
            <a:r>
              <a:rPr lang="en-US" sz="3892" u="sng">
                <a:solidFill>
                  <a:srgbClr val="000000"/>
                </a:solidFill>
                <a:latin typeface="#9Slide05 Fourth Medium"/>
              </a:rPr>
              <a:t> giết nhau</a:t>
            </a:r>
          </a:p>
          <a:p>
            <a:pPr algn="l">
              <a:lnSpc>
                <a:spcPts val="5566"/>
              </a:lnSpc>
            </a:pPr>
            <a:r>
              <a:rPr lang="en-US" sz="3892" u="sng">
                <a:solidFill>
                  <a:srgbClr val="000000"/>
                </a:solidFill>
                <a:latin typeface="#9Slide05 Fourth Medium"/>
              </a:rPr>
              <a:t>Giết nhau</a:t>
            </a:r>
            <a:r>
              <a:rPr lang="en-US" sz="3892">
                <a:solidFill>
                  <a:srgbClr val="000000"/>
                </a:solidFill>
                <a:latin typeface="#9Slide05 Fourth Medium"/>
              </a:rPr>
              <a:t> chẳng cái lưu cầu</a:t>
            </a:r>
          </a:p>
          <a:p>
            <a:pPr algn="l">
              <a:lnSpc>
                <a:spcPts val="5566"/>
              </a:lnSpc>
            </a:pPr>
            <a:r>
              <a:rPr lang="en-US" sz="3892" u="sng">
                <a:solidFill>
                  <a:srgbClr val="000000"/>
                </a:solidFill>
                <a:latin typeface="#9Slide05 Fourth Medium"/>
              </a:rPr>
              <a:t>Giết nhau</a:t>
            </a:r>
            <a:r>
              <a:rPr lang="en-US" sz="3892">
                <a:solidFill>
                  <a:srgbClr val="000000"/>
                </a:solidFill>
                <a:latin typeface="#9Slide05 Fourth Medium"/>
              </a:rPr>
              <a:t> bằng cái u sầu, độc chưa!</a:t>
            </a:r>
          </a:p>
        </p:txBody>
      </p:sp>
      <p:sp>
        <p:nvSpPr>
          <p:cNvPr id="27" name="TextBox 27"/>
          <p:cNvSpPr txBox="1"/>
          <p:nvPr/>
        </p:nvSpPr>
        <p:spPr>
          <a:xfrm>
            <a:off x="2099251" y="6311857"/>
            <a:ext cx="8827888" cy="1250207"/>
          </a:xfrm>
          <a:prstGeom prst="rect">
            <a:avLst/>
          </a:prstGeom>
        </p:spPr>
        <p:txBody>
          <a:bodyPr lIns="0" tIns="0" rIns="0" bIns="0" rtlCol="0" anchor="t">
            <a:spAutoFit/>
          </a:bodyPr>
          <a:lstStyle/>
          <a:p>
            <a:pPr marL="755651" lvl="1" indent="-377825" algn="l">
              <a:lnSpc>
                <a:spcPts val="5005"/>
              </a:lnSpc>
              <a:buFont typeface="Arial"/>
              <a:buChar char="•"/>
            </a:pPr>
            <a:r>
              <a:rPr lang="en-US" sz="3500">
                <a:solidFill>
                  <a:srgbClr val="000000"/>
                </a:solidFill>
                <a:latin typeface="Roboto Condensed"/>
              </a:rPr>
              <a:t>Thời gian nghệ thuật lặp lại: “</a:t>
            </a:r>
            <a:r>
              <a:rPr lang="en-US" sz="3500">
                <a:solidFill>
                  <a:srgbClr val="000000"/>
                </a:solidFill>
                <a:latin typeface="Roboto Condensed Italics"/>
              </a:rPr>
              <a:t>Đêm năm canh…</a:t>
            </a:r>
            <a:r>
              <a:rPr lang="en-US" sz="3500">
                <a:solidFill>
                  <a:srgbClr val="000000"/>
                </a:solidFill>
                <a:latin typeface="Roboto Condensed"/>
              </a:rPr>
              <a:t>” – cảm giác giằng giặc không thể kết thúc. </a:t>
            </a:r>
          </a:p>
        </p:txBody>
      </p:sp>
      <p:grpSp>
        <p:nvGrpSpPr>
          <p:cNvPr id="28" name="Group 28"/>
          <p:cNvGrpSpPr/>
          <p:nvPr/>
        </p:nvGrpSpPr>
        <p:grpSpPr>
          <a:xfrm>
            <a:off x="12075821" y="1489171"/>
            <a:ext cx="5961363" cy="8369802"/>
            <a:chOff x="0" y="0"/>
            <a:chExt cx="782049" cy="1098003"/>
          </a:xfrm>
        </p:grpSpPr>
        <p:sp>
          <p:nvSpPr>
            <p:cNvPr id="29" name="Freeform 29"/>
            <p:cNvSpPr/>
            <p:nvPr/>
          </p:nvSpPr>
          <p:spPr>
            <a:xfrm>
              <a:off x="0" y="0"/>
              <a:ext cx="782049" cy="1098003"/>
            </a:xfrm>
            <a:custGeom>
              <a:avLst/>
              <a:gdLst/>
              <a:ahLst/>
              <a:cxnLst/>
              <a:rect l="l" t="t" r="r" b="b"/>
              <a:pathLst>
                <a:path w="782049" h="1098003">
                  <a:moveTo>
                    <a:pt x="578849" y="0"/>
                  </a:moveTo>
                  <a:cubicBezTo>
                    <a:pt x="691073" y="0"/>
                    <a:pt x="782049" y="245796"/>
                    <a:pt x="782049" y="549002"/>
                  </a:cubicBezTo>
                  <a:cubicBezTo>
                    <a:pt x="782049" y="852207"/>
                    <a:pt x="691073" y="1098003"/>
                    <a:pt x="578849" y="1098003"/>
                  </a:cubicBezTo>
                  <a:lnTo>
                    <a:pt x="203200" y="1098003"/>
                  </a:lnTo>
                  <a:cubicBezTo>
                    <a:pt x="90976" y="1098003"/>
                    <a:pt x="0" y="852207"/>
                    <a:pt x="0" y="549002"/>
                  </a:cubicBezTo>
                  <a:cubicBezTo>
                    <a:pt x="0" y="245796"/>
                    <a:pt x="90976" y="0"/>
                    <a:pt x="203200" y="0"/>
                  </a:cubicBezTo>
                  <a:close/>
                </a:path>
              </a:pathLst>
            </a:custGeom>
            <a:solidFill>
              <a:srgbClr val="FEFFFE"/>
            </a:solidFill>
          </p:spPr>
          <p:txBody>
            <a:bodyPr/>
            <a:lstStyle/>
            <a:p>
              <a:endParaRPr lang="en-GB"/>
            </a:p>
          </p:txBody>
        </p:sp>
        <p:sp>
          <p:nvSpPr>
            <p:cNvPr id="30" name="TextBox 30"/>
            <p:cNvSpPr txBox="1"/>
            <p:nvPr/>
          </p:nvSpPr>
          <p:spPr>
            <a:xfrm>
              <a:off x="0" y="-47625"/>
              <a:ext cx="782049" cy="1145628"/>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2075821" y="2236279"/>
            <a:ext cx="5386137" cy="7301177"/>
          </a:xfrm>
          <a:prstGeom prst="rect">
            <a:avLst/>
          </a:prstGeom>
        </p:spPr>
        <p:txBody>
          <a:bodyPr lIns="0" tIns="0" rIns="0" bIns="0" rtlCol="0" anchor="t">
            <a:spAutoFit/>
          </a:bodyPr>
          <a:lstStyle/>
          <a:p>
            <a:pPr marL="734061" lvl="1" indent="-367031" algn="just">
              <a:lnSpc>
                <a:spcPts val="4862"/>
              </a:lnSpc>
              <a:buFont typeface="Arial"/>
              <a:buChar char="•"/>
            </a:pPr>
            <a:r>
              <a:rPr lang="en-US" sz="3400">
                <a:solidFill>
                  <a:srgbClr val="000000"/>
                </a:solidFill>
                <a:latin typeface="Roboto Condensed"/>
              </a:rPr>
              <a:t>Điệp ngữ “giết nhau” gây ấn tượng mạnh về sự tàn bạo, độc ác: giết nhau bằng dao kiếm tưởng như đã là tận cùng của nỗi đau nhưng vẫn chỉ là thuần túy về thể xác. Giết nhau bằng nỗi u sầu, tự đày đọa trong cảnh chăn đơn gối chiếc khiến người ta chết dần chết mòn là nỗi đau không thể hàn gắn.</a:t>
            </a:r>
          </a:p>
        </p:txBody>
      </p:sp>
      <p:grpSp>
        <p:nvGrpSpPr>
          <p:cNvPr id="32" name="Group 32"/>
          <p:cNvGrpSpPr/>
          <p:nvPr/>
        </p:nvGrpSpPr>
        <p:grpSpPr>
          <a:xfrm>
            <a:off x="1927954" y="7941098"/>
            <a:ext cx="9637819" cy="2209498"/>
            <a:chOff x="0" y="0"/>
            <a:chExt cx="1264350" cy="289856"/>
          </a:xfrm>
        </p:grpSpPr>
        <p:sp>
          <p:nvSpPr>
            <p:cNvPr id="33" name="Freeform 33"/>
            <p:cNvSpPr/>
            <p:nvPr/>
          </p:nvSpPr>
          <p:spPr>
            <a:xfrm>
              <a:off x="0" y="0"/>
              <a:ext cx="1264350" cy="289856"/>
            </a:xfrm>
            <a:custGeom>
              <a:avLst/>
              <a:gdLst/>
              <a:ahLst/>
              <a:cxnLst/>
              <a:rect l="l" t="t" r="r" b="b"/>
              <a:pathLst>
                <a:path w="1264350" h="289856">
                  <a:moveTo>
                    <a:pt x="1061150" y="0"/>
                  </a:moveTo>
                  <a:cubicBezTo>
                    <a:pt x="1173374" y="0"/>
                    <a:pt x="1264350" y="64886"/>
                    <a:pt x="1264350" y="144928"/>
                  </a:cubicBezTo>
                  <a:cubicBezTo>
                    <a:pt x="1264350" y="224969"/>
                    <a:pt x="1173374" y="289856"/>
                    <a:pt x="1061150" y="289856"/>
                  </a:cubicBezTo>
                  <a:lnTo>
                    <a:pt x="203200" y="289856"/>
                  </a:lnTo>
                  <a:cubicBezTo>
                    <a:pt x="90976" y="289856"/>
                    <a:pt x="0" y="224969"/>
                    <a:pt x="0" y="144928"/>
                  </a:cubicBezTo>
                  <a:cubicBezTo>
                    <a:pt x="0" y="64886"/>
                    <a:pt x="90976" y="0"/>
                    <a:pt x="203200" y="0"/>
                  </a:cubicBezTo>
                  <a:close/>
                </a:path>
              </a:pathLst>
            </a:custGeom>
            <a:solidFill>
              <a:srgbClr val="FEFFFE"/>
            </a:solidFill>
          </p:spPr>
          <p:txBody>
            <a:bodyPr/>
            <a:lstStyle/>
            <a:p>
              <a:endParaRPr lang="en-GB"/>
            </a:p>
          </p:txBody>
        </p:sp>
        <p:sp>
          <p:nvSpPr>
            <p:cNvPr id="34" name="TextBox 34"/>
            <p:cNvSpPr txBox="1"/>
            <p:nvPr/>
          </p:nvSpPr>
          <p:spPr>
            <a:xfrm>
              <a:off x="0" y="-47625"/>
              <a:ext cx="1264350" cy="337481"/>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2099251" y="8373065"/>
            <a:ext cx="9295226" cy="1250315"/>
          </a:xfrm>
          <a:prstGeom prst="rect">
            <a:avLst/>
          </a:prstGeom>
        </p:spPr>
        <p:txBody>
          <a:bodyPr lIns="0" tIns="0" rIns="0" bIns="0" rtlCol="0" anchor="t">
            <a:spAutoFit/>
          </a:bodyPr>
          <a:lstStyle/>
          <a:p>
            <a:pPr marL="755651" lvl="1" indent="-377825" algn="just">
              <a:lnSpc>
                <a:spcPts val="5005"/>
              </a:lnSpc>
              <a:buFont typeface="Arial"/>
              <a:buChar char="•"/>
            </a:pPr>
            <a:r>
              <a:rPr lang="en-US" sz="3500">
                <a:solidFill>
                  <a:srgbClr val="000000"/>
                </a:solidFill>
                <a:latin typeface="Roboto Condensed"/>
              </a:rPr>
              <a:t>Câu thơ như lời trách móc nhẹ nhàng mà hằn học, khiến lời thơ đọc lên mà nhức nhối tâm can.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1"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4" y="7731852"/>
            <a:ext cx="3581150" cy="2555150"/>
          </a:xfrm>
          <a:custGeom>
            <a:avLst/>
            <a:gdLst/>
            <a:ahLst/>
            <a:cxnLst/>
            <a:rect l="l" t="t" r="r" b="b"/>
            <a:pathLst>
              <a:path w="3581150" h="2555150">
                <a:moveTo>
                  <a:pt x="0" y="0"/>
                </a:moveTo>
                <a:lnTo>
                  <a:pt x="3581150" y="0"/>
                </a:lnTo>
                <a:lnTo>
                  <a:pt x="3581150" y="2555150"/>
                </a:lnTo>
                <a:lnTo>
                  <a:pt x="0" y="2555150"/>
                </a:lnTo>
                <a:lnTo>
                  <a:pt x="0" y="0"/>
                </a:lnTo>
                <a:close/>
              </a:path>
            </a:pathLst>
          </a:custGeom>
          <a:blipFill>
            <a:blip r:embed="rId3"/>
            <a:stretch>
              <a:fillRect l="-1" r="-1"/>
            </a:stretch>
          </a:blipFill>
        </p:spPr>
        <p:txBody>
          <a:bodyPr/>
          <a:lstStyle/>
          <a:p>
            <a:endParaRPr lang="en-GB"/>
          </a:p>
        </p:txBody>
      </p:sp>
      <p:sp>
        <p:nvSpPr>
          <p:cNvPr id="3" name="Freeform 3"/>
          <p:cNvSpPr/>
          <p:nvPr/>
        </p:nvSpPr>
        <p:spPr>
          <a:xfrm>
            <a:off x="14379678" y="7562064"/>
            <a:ext cx="4009128" cy="2724950"/>
          </a:xfrm>
          <a:custGeom>
            <a:avLst/>
            <a:gdLst/>
            <a:ahLst/>
            <a:cxnLst/>
            <a:rect l="l" t="t" r="r" b="b"/>
            <a:pathLst>
              <a:path w="4009128" h="2724950">
                <a:moveTo>
                  <a:pt x="0" y="0"/>
                </a:moveTo>
                <a:lnTo>
                  <a:pt x="4009128" y="0"/>
                </a:lnTo>
                <a:lnTo>
                  <a:pt x="4009128" y="2724950"/>
                </a:lnTo>
                <a:lnTo>
                  <a:pt x="0" y="2724950"/>
                </a:lnTo>
                <a:lnTo>
                  <a:pt x="0" y="0"/>
                </a:lnTo>
                <a:close/>
              </a:path>
            </a:pathLst>
          </a:custGeom>
          <a:blipFill>
            <a:blip r:embed="rId4"/>
            <a:stretch>
              <a:fillRect/>
            </a:stretch>
          </a:blipFill>
        </p:spPr>
        <p:txBody>
          <a:bodyPr/>
          <a:lstStyle/>
          <a:p>
            <a:endParaRPr lang="en-GB"/>
          </a:p>
        </p:txBody>
      </p:sp>
      <p:sp>
        <p:nvSpPr>
          <p:cNvPr id="4" name="Freeform 4"/>
          <p:cNvSpPr/>
          <p:nvPr/>
        </p:nvSpPr>
        <p:spPr>
          <a:xfrm>
            <a:off x="16227100" y="191302"/>
            <a:ext cx="2060900" cy="1255306"/>
          </a:xfrm>
          <a:custGeom>
            <a:avLst/>
            <a:gdLst/>
            <a:ahLst/>
            <a:cxnLst/>
            <a:rect l="l" t="t" r="r" b="b"/>
            <a:pathLst>
              <a:path w="2060900" h="1255306">
                <a:moveTo>
                  <a:pt x="0" y="0"/>
                </a:moveTo>
                <a:lnTo>
                  <a:pt x="2060900" y="0"/>
                </a:lnTo>
                <a:lnTo>
                  <a:pt x="2060900" y="1255306"/>
                </a:lnTo>
                <a:lnTo>
                  <a:pt x="0" y="1255306"/>
                </a:lnTo>
                <a:lnTo>
                  <a:pt x="0" y="0"/>
                </a:lnTo>
                <a:close/>
              </a:path>
            </a:pathLst>
          </a:custGeom>
          <a:blipFill>
            <a:blip r:embed="rId5"/>
            <a:stretch>
              <a:fillRect l="-1" r="-1"/>
            </a:stretch>
          </a:blipFill>
        </p:spPr>
        <p:txBody>
          <a:bodyPr/>
          <a:lstStyle/>
          <a:p>
            <a:endParaRPr lang="en-GB"/>
          </a:p>
        </p:txBody>
      </p:sp>
      <p:sp>
        <p:nvSpPr>
          <p:cNvPr id="5" name="Freeform 5"/>
          <p:cNvSpPr/>
          <p:nvPr/>
        </p:nvSpPr>
        <p:spPr>
          <a:xfrm>
            <a:off x="16017978" y="5099872"/>
            <a:ext cx="3734950" cy="3864050"/>
          </a:xfrm>
          <a:custGeom>
            <a:avLst/>
            <a:gdLst/>
            <a:ahLst/>
            <a:cxnLst/>
            <a:rect l="l" t="t" r="r" b="b"/>
            <a:pathLst>
              <a:path w="3734950" h="3864050">
                <a:moveTo>
                  <a:pt x="0" y="0"/>
                </a:moveTo>
                <a:lnTo>
                  <a:pt x="3734950" y="0"/>
                </a:lnTo>
                <a:lnTo>
                  <a:pt x="3734950" y="3864050"/>
                </a:lnTo>
                <a:lnTo>
                  <a:pt x="0" y="3864050"/>
                </a:lnTo>
                <a:lnTo>
                  <a:pt x="0" y="0"/>
                </a:lnTo>
                <a:close/>
              </a:path>
            </a:pathLst>
          </a:custGeom>
          <a:blipFill>
            <a:blip r:embed="rId6"/>
            <a:stretch>
              <a:fillRect/>
            </a:stretch>
          </a:blipFill>
        </p:spPr>
        <p:txBody>
          <a:bodyPr/>
          <a:lstStyle/>
          <a:p>
            <a:endParaRPr lang="en-GB"/>
          </a:p>
        </p:txBody>
      </p:sp>
      <p:sp>
        <p:nvSpPr>
          <p:cNvPr id="6" name="Freeform 6"/>
          <p:cNvSpPr/>
          <p:nvPr/>
        </p:nvSpPr>
        <p:spPr>
          <a:xfrm flipH="1">
            <a:off x="-556496" y="4369800"/>
            <a:ext cx="2377250" cy="4142252"/>
          </a:xfrm>
          <a:custGeom>
            <a:avLst/>
            <a:gdLst/>
            <a:ahLst/>
            <a:cxnLst/>
            <a:rect l="l" t="t" r="r" b="b"/>
            <a:pathLst>
              <a:path w="2377250" h="4142252">
                <a:moveTo>
                  <a:pt x="2377250" y="0"/>
                </a:moveTo>
                <a:lnTo>
                  <a:pt x="0" y="0"/>
                </a:lnTo>
                <a:lnTo>
                  <a:pt x="0" y="4142252"/>
                </a:lnTo>
                <a:lnTo>
                  <a:pt x="2377250" y="4142252"/>
                </a:lnTo>
                <a:lnTo>
                  <a:pt x="2377250" y="0"/>
                </a:lnTo>
                <a:close/>
              </a:path>
            </a:pathLst>
          </a:custGeom>
          <a:blipFill>
            <a:blip r:embed="rId7"/>
            <a:stretch>
              <a:fillRect/>
            </a:stretch>
          </a:blipFill>
        </p:spPr>
        <p:txBody>
          <a:bodyPr/>
          <a:lstStyle/>
          <a:p>
            <a:endParaRPr lang="en-GB"/>
          </a:p>
        </p:txBody>
      </p:sp>
      <p:sp>
        <p:nvSpPr>
          <p:cNvPr id="7" name="Freeform 7"/>
          <p:cNvSpPr/>
          <p:nvPr/>
        </p:nvSpPr>
        <p:spPr>
          <a:xfrm>
            <a:off x="858502" y="-132921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8"/>
            <a:stretch>
              <a:fillRect/>
            </a:stretch>
          </a:blipFill>
        </p:spPr>
        <p:txBody>
          <a:bodyPr/>
          <a:lstStyle/>
          <a:p>
            <a:endParaRPr lang="en-GB"/>
          </a:p>
        </p:txBody>
      </p:sp>
      <p:sp>
        <p:nvSpPr>
          <p:cNvPr id="8" name="Freeform 8"/>
          <p:cNvSpPr/>
          <p:nvPr/>
        </p:nvSpPr>
        <p:spPr>
          <a:xfrm>
            <a:off x="6659848" y="8691182"/>
            <a:ext cx="4968298" cy="1595800"/>
          </a:xfrm>
          <a:custGeom>
            <a:avLst/>
            <a:gdLst/>
            <a:ahLst/>
            <a:cxnLst/>
            <a:rect l="l" t="t" r="r" b="b"/>
            <a:pathLst>
              <a:path w="4968298" h="1595800">
                <a:moveTo>
                  <a:pt x="0" y="0"/>
                </a:moveTo>
                <a:lnTo>
                  <a:pt x="4968298" y="0"/>
                </a:lnTo>
                <a:lnTo>
                  <a:pt x="4968298" y="1595800"/>
                </a:lnTo>
                <a:lnTo>
                  <a:pt x="0" y="1595800"/>
                </a:lnTo>
                <a:lnTo>
                  <a:pt x="0" y="0"/>
                </a:lnTo>
                <a:close/>
              </a:path>
            </a:pathLst>
          </a:custGeom>
          <a:blipFill>
            <a:blip r:embed="rId9"/>
            <a:stretch>
              <a:fillRect l="-2" r="-2"/>
            </a:stretch>
          </a:blipFill>
        </p:spPr>
        <p:txBody>
          <a:bodyPr/>
          <a:lstStyle/>
          <a:p>
            <a:endParaRPr lang="en-GB"/>
          </a:p>
        </p:txBody>
      </p:sp>
      <p:sp>
        <p:nvSpPr>
          <p:cNvPr id="9" name="Freeform 9"/>
          <p:cNvSpPr/>
          <p:nvPr/>
        </p:nvSpPr>
        <p:spPr>
          <a:xfrm>
            <a:off x="17913194" y="5691261"/>
            <a:ext cx="2081050" cy="3583650"/>
          </a:xfrm>
          <a:custGeom>
            <a:avLst/>
            <a:gdLst/>
            <a:ahLst/>
            <a:cxnLst/>
            <a:rect l="l" t="t" r="r" b="b"/>
            <a:pathLst>
              <a:path w="2081050" h="3583650">
                <a:moveTo>
                  <a:pt x="0" y="0"/>
                </a:moveTo>
                <a:lnTo>
                  <a:pt x="2081050" y="0"/>
                </a:lnTo>
                <a:lnTo>
                  <a:pt x="2081050" y="3583650"/>
                </a:lnTo>
                <a:lnTo>
                  <a:pt x="0" y="3583650"/>
                </a:lnTo>
                <a:lnTo>
                  <a:pt x="0" y="0"/>
                </a:lnTo>
                <a:close/>
              </a:path>
            </a:pathLst>
          </a:custGeom>
          <a:blipFill>
            <a:blip r:embed="rId10"/>
            <a:stretch>
              <a:fillRect r="-11579" b="-1"/>
            </a:stretch>
          </a:blipFill>
        </p:spPr>
        <p:txBody>
          <a:bodyPr/>
          <a:lstStyle/>
          <a:p>
            <a:endParaRPr lang="en-GB"/>
          </a:p>
        </p:txBody>
      </p:sp>
      <p:sp>
        <p:nvSpPr>
          <p:cNvPr id="10" name="Freeform 10"/>
          <p:cNvSpPr/>
          <p:nvPr/>
        </p:nvSpPr>
        <p:spPr>
          <a:xfrm>
            <a:off x="16348179" y="8303850"/>
            <a:ext cx="809222" cy="1942122"/>
          </a:xfrm>
          <a:custGeom>
            <a:avLst/>
            <a:gdLst/>
            <a:ahLst/>
            <a:cxnLst/>
            <a:rect l="l" t="t" r="r" b="b"/>
            <a:pathLst>
              <a:path w="809222" h="1942122">
                <a:moveTo>
                  <a:pt x="0" y="0"/>
                </a:moveTo>
                <a:lnTo>
                  <a:pt x="809222" y="0"/>
                </a:lnTo>
                <a:lnTo>
                  <a:pt x="809222" y="1942122"/>
                </a:lnTo>
                <a:lnTo>
                  <a:pt x="0" y="1942122"/>
                </a:lnTo>
                <a:lnTo>
                  <a:pt x="0" y="0"/>
                </a:lnTo>
                <a:close/>
              </a:path>
            </a:pathLst>
          </a:custGeom>
          <a:blipFill>
            <a:blip r:embed="rId11"/>
            <a:stretch>
              <a:fillRect/>
            </a:stretch>
          </a:blipFill>
        </p:spPr>
        <p:txBody>
          <a:bodyPr/>
          <a:lstStyle/>
          <a:p>
            <a:endParaRPr lang="en-GB"/>
          </a:p>
        </p:txBody>
      </p:sp>
      <p:sp>
        <p:nvSpPr>
          <p:cNvPr id="11" name="Freeform 11"/>
          <p:cNvSpPr/>
          <p:nvPr/>
        </p:nvSpPr>
        <p:spPr>
          <a:xfrm flipH="1">
            <a:off x="2767096" y="9207996"/>
            <a:ext cx="1269526" cy="942600"/>
          </a:xfrm>
          <a:custGeom>
            <a:avLst/>
            <a:gdLst/>
            <a:ahLst/>
            <a:cxnLst/>
            <a:rect l="l" t="t" r="r" b="b"/>
            <a:pathLst>
              <a:path w="1269526" h="942600">
                <a:moveTo>
                  <a:pt x="1269526" y="0"/>
                </a:moveTo>
                <a:lnTo>
                  <a:pt x="0" y="0"/>
                </a:lnTo>
                <a:lnTo>
                  <a:pt x="0" y="942600"/>
                </a:lnTo>
                <a:lnTo>
                  <a:pt x="1269526" y="942600"/>
                </a:lnTo>
                <a:lnTo>
                  <a:pt x="1269526" y="0"/>
                </a:lnTo>
                <a:close/>
              </a:path>
            </a:pathLst>
          </a:custGeom>
          <a:blipFill>
            <a:blip r:embed="rId12"/>
            <a:stretch>
              <a:fillRect/>
            </a:stretch>
          </a:blipFill>
        </p:spPr>
        <p:txBody>
          <a:bodyPr/>
          <a:lstStyle/>
          <a:p>
            <a:endParaRPr lang="en-GB"/>
          </a:p>
        </p:txBody>
      </p:sp>
      <p:sp>
        <p:nvSpPr>
          <p:cNvPr id="12" name="Freeform 12"/>
          <p:cNvSpPr/>
          <p:nvPr/>
        </p:nvSpPr>
        <p:spPr>
          <a:xfrm flipH="1">
            <a:off x="0" y="7941098"/>
            <a:ext cx="3402200" cy="2428300"/>
          </a:xfrm>
          <a:custGeom>
            <a:avLst/>
            <a:gdLst/>
            <a:ahLst/>
            <a:cxnLst/>
            <a:rect l="l" t="t" r="r" b="b"/>
            <a:pathLst>
              <a:path w="3402200" h="2428300">
                <a:moveTo>
                  <a:pt x="3402200" y="0"/>
                </a:moveTo>
                <a:lnTo>
                  <a:pt x="0" y="0"/>
                </a:lnTo>
                <a:lnTo>
                  <a:pt x="0" y="2428300"/>
                </a:lnTo>
                <a:lnTo>
                  <a:pt x="3402200" y="2428300"/>
                </a:lnTo>
                <a:lnTo>
                  <a:pt x="3402200" y="0"/>
                </a:lnTo>
                <a:close/>
              </a:path>
            </a:pathLst>
          </a:custGeom>
          <a:blipFill>
            <a:blip r:embed="rId13"/>
            <a:stretch>
              <a:fillRect/>
            </a:stretch>
          </a:blipFill>
        </p:spPr>
        <p:txBody>
          <a:bodyPr/>
          <a:lstStyle/>
          <a:p>
            <a:endParaRPr lang="en-GB"/>
          </a:p>
        </p:txBody>
      </p:sp>
      <p:sp>
        <p:nvSpPr>
          <p:cNvPr id="13" name="Freeform 13"/>
          <p:cNvSpPr/>
          <p:nvPr/>
        </p:nvSpPr>
        <p:spPr>
          <a:xfrm>
            <a:off x="14737853" y="9134323"/>
            <a:ext cx="3220652" cy="1449300"/>
          </a:xfrm>
          <a:custGeom>
            <a:avLst/>
            <a:gdLst/>
            <a:ahLst/>
            <a:cxnLst/>
            <a:rect l="l" t="t" r="r" b="b"/>
            <a:pathLst>
              <a:path w="3220652" h="1449300">
                <a:moveTo>
                  <a:pt x="0" y="0"/>
                </a:moveTo>
                <a:lnTo>
                  <a:pt x="3220652" y="0"/>
                </a:lnTo>
                <a:lnTo>
                  <a:pt x="3220652" y="1449300"/>
                </a:lnTo>
                <a:lnTo>
                  <a:pt x="0" y="1449300"/>
                </a:lnTo>
                <a:lnTo>
                  <a:pt x="0" y="0"/>
                </a:lnTo>
                <a:close/>
              </a:path>
            </a:pathLst>
          </a:custGeom>
          <a:blipFill>
            <a:blip r:embed="rId14"/>
            <a:stretch>
              <a:fillRect/>
            </a:stretch>
          </a:blipFill>
        </p:spPr>
        <p:txBody>
          <a:bodyPr/>
          <a:lstStyle/>
          <a:p>
            <a:endParaRPr lang="en-GB"/>
          </a:p>
        </p:txBody>
      </p:sp>
      <p:sp>
        <p:nvSpPr>
          <p:cNvPr id="14" name="Freeform 14"/>
          <p:cNvSpPr/>
          <p:nvPr/>
        </p:nvSpPr>
        <p:spPr>
          <a:xfrm>
            <a:off x="15489952" y="-137116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8"/>
            <a:stretch>
              <a:fillRect/>
            </a:stretch>
          </a:blipFill>
        </p:spPr>
        <p:txBody>
          <a:bodyPr/>
          <a:lstStyle/>
          <a:p>
            <a:endParaRPr lang="en-GB"/>
          </a:p>
        </p:txBody>
      </p:sp>
      <p:sp>
        <p:nvSpPr>
          <p:cNvPr id="15" name="Freeform 15"/>
          <p:cNvSpPr/>
          <p:nvPr/>
        </p:nvSpPr>
        <p:spPr>
          <a:xfrm>
            <a:off x="16638114" y="369492"/>
            <a:ext cx="1115468" cy="679416"/>
          </a:xfrm>
          <a:custGeom>
            <a:avLst/>
            <a:gdLst/>
            <a:ahLst/>
            <a:cxnLst/>
            <a:rect l="l" t="t" r="r" b="b"/>
            <a:pathLst>
              <a:path w="1115468" h="679416">
                <a:moveTo>
                  <a:pt x="0" y="0"/>
                </a:moveTo>
                <a:lnTo>
                  <a:pt x="1115468" y="0"/>
                </a:lnTo>
                <a:lnTo>
                  <a:pt x="1115468" y="679416"/>
                </a:lnTo>
                <a:lnTo>
                  <a:pt x="0" y="679416"/>
                </a:lnTo>
                <a:lnTo>
                  <a:pt x="0" y="0"/>
                </a:lnTo>
                <a:close/>
              </a:path>
            </a:pathLst>
          </a:custGeom>
          <a:blipFill>
            <a:blip r:embed="rId15"/>
            <a:stretch>
              <a:fillRect/>
            </a:stretch>
          </a:blipFill>
        </p:spPr>
        <p:txBody>
          <a:bodyPr/>
          <a:lstStyle/>
          <a:p>
            <a:endParaRPr lang="en-GB"/>
          </a:p>
        </p:txBody>
      </p:sp>
      <p:grpSp>
        <p:nvGrpSpPr>
          <p:cNvPr id="16" name="Group 16"/>
          <p:cNvGrpSpPr/>
          <p:nvPr/>
        </p:nvGrpSpPr>
        <p:grpSpPr>
          <a:xfrm>
            <a:off x="632129" y="1942283"/>
            <a:ext cx="4086832" cy="408683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E0B9"/>
            </a:solidFill>
          </p:spPr>
          <p:txBody>
            <a:bodyPr/>
            <a:lstStyle/>
            <a:p>
              <a:endParaRPr lang="en-GB"/>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2045808" y="6188759"/>
            <a:ext cx="15642333" cy="3670214"/>
            <a:chOff x="0" y="0"/>
            <a:chExt cx="2052059" cy="481482"/>
          </a:xfrm>
        </p:grpSpPr>
        <p:sp>
          <p:nvSpPr>
            <p:cNvPr id="20" name="Freeform 20"/>
            <p:cNvSpPr/>
            <p:nvPr/>
          </p:nvSpPr>
          <p:spPr>
            <a:xfrm>
              <a:off x="0" y="0"/>
              <a:ext cx="2052059" cy="481482"/>
            </a:xfrm>
            <a:custGeom>
              <a:avLst/>
              <a:gdLst/>
              <a:ahLst/>
              <a:cxnLst/>
              <a:rect l="l" t="t" r="r" b="b"/>
              <a:pathLst>
                <a:path w="2052059" h="481482">
                  <a:moveTo>
                    <a:pt x="1848859" y="0"/>
                  </a:moveTo>
                  <a:cubicBezTo>
                    <a:pt x="1961084" y="0"/>
                    <a:pt x="2052059" y="107783"/>
                    <a:pt x="2052059" y="240741"/>
                  </a:cubicBezTo>
                  <a:cubicBezTo>
                    <a:pt x="2052059" y="373698"/>
                    <a:pt x="1961084" y="481482"/>
                    <a:pt x="1848859" y="481482"/>
                  </a:cubicBezTo>
                  <a:lnTo>
                    <a:pt x="203200" y="481482"/>
                  </a:lnTo>
                  <a:cubicBezTo>
                    <a:pt x="90976" y="481482"/>
                    <a:pt x="0" y="373698"/>
                    <a:pt x="0" y="240741"/>
                  </a:cubicBezTo>
                  <a:cubicBezTo>
                    <a:pt x="0" y="107783"/>
                    <a:pt x="90976" y="0"/>
                    <a:pt x="203200" y="0"/>
                  </a:cubicBezTo>
                  <a:close/>
                </a:path>
              </a:pathLst>
            </a:custGeom>
            <a:solidFill>
              <a:srgbClr val="FEFFFE"/>
            </a:solidFill>
          </p:spPr>
          <p:txBody>
            <a:bodyPr/>
            <a:lstStyle/>
            <a:p>
              <a:endParaRPr lang="en-GB"/>
            </a:p>
          </p:txBody>
        </p:sp>
        <p:sp>
          <p:nvSpPr>
            <p:cNvPr id="21" name="TextBox 21"/>
            <p:cNvSpPr txBox="1"/>
            <p:nvPr/>
          </p:nvSpPr>
          <p:spPr>
            <a:xfrm>
              <a:off x="0" y="-47625"/>
              <a:ext cx="2052059" cy="529107"/>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151116" y="185380"/>
            <a:ext cx="12522637" cy="863528"/>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3.2. Đọc hiểu văn bản</a:t>
            </a:r>
          </a:p>
        </p:txBody>
      </p:sp>
      <p:sp>
        <p:nvSpPr>
          <p:cNvPr id="23" name="TextBox 23"/>
          <p:cNvSpPr txBox="1"/>
          <p:nvPr/>
        </p:nvSpPr>
        <p:spPr>
          <a:xfrm>
            <a:off x="1317597" y="1082414"/>
            <a:ext cx="16315063"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b. Cảm xúc trữ tình (20 câu sau)</a:t>
            </a:r>
          </a:p>
        </p:txBody>
      </p:sp>
      <p:sp>
        <p:nvSpPr>
          <p:cNvPr id="24" name="TextBox 24"/>
          <p:cNvSpPr txBox="1"/>
          <p:nvPr/>
        </p:nvSpPr>
        <p:spPr>
          <a:xfrm>
            <a:off x="973299" y="2722685"/>
            <a:ext cx="3404493" cy="241173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HÀNH ĐỘNG, TÂM TRẠNG, CẢM XÚC</a:t>
            </a:r>
          </a:p>
        </p:txBody>
      </p:sp>
      <p:sp>
        <p:nvSpPr>
          <p:cNvPr id="25" name="TextBox 25"/>
          <p:cNvSpPr txBox="1"/>
          <p:nvPr/>
        </p:nvSpPr>
        <p:spPr>
          <a:xfrm>
            <a:off x="4603204" y="2244428"/>
            <a:ext cx="13029456" cy="79248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 Oán trách Nguyệt lão và mong muốn của nàng</a:t>
            </a:r>
          </a:p>
        </p:txBody>
      </p:sp>
      <p:sp>
        <p:nvSpPr>
          <p:cNvPr id="26" name="TextBox 26"/>
          <p:cNvSpPr txBox="1"/>
          <p:nvPr/>
        </p:nvSpPr>
        <p:spPr>
          <a:xfrm>
            <a:off x="5581105" y="3015254"/>
            <a:ext cx="8798573" cy="3023708"/>
          </a:xfrm>
          <a:prstGeom prst="rect">
            <a:avLst/>
          </a:prstGeom>
        </p:spPr>
        <p:txBody>
          <a:bodyPr lIns="0" tIns="0" rIns="0" bIns="0" rtlCol="0" anchor="t">
            <a:spAutoFit/>
          </a:bodyPr>
          <a:lstStyle/>
          <a:p>
            <a:pPr algn="l">
              <a:lnSpc>
                <a:spcPts val="5852"/>
              </a:lnSpc>
            </a:pPr>
            <a:r>
              <a:rPr lang="en-US" sz="4092">
                <a:solidFill>
                  <a:srgbClr val="000000"/>
                </a:solidFill>
                <a:latin typeface="#9Slide05 Fourth Medium"/>
              </a:rPr>
              <a:t>Tay nguyệt lão chẳng xe thì chớ,</a:t>
            </a:r>
          </a:p>
          <a:p>
            <a:pPr algn="l">
              <a:lnSpc>
                <a:spcPts val="5852"/>
              </a:lnSpc>
            </a:pPr>
            <a:r>
              <a:rPr lang="en-US" sz="4092">
                <a:solidFill>
                  <a:srgbClr val="000000"/>
                </a:solidFill>
                <a:latin typeface="#9Slide05 Fourth Medium"/>
              </a:rPr>
              <a:t>Xe thế này có dở dang không?</a:t>
            </a:r>
          </a:p>
          <a:p>
            <a:pPr algn="l">
              <a:lnSpc>
                <a:spcPts val="5852"/>
              </a:lnSpc>
            </a:pPr>
            <a:r>
              <a:rPr lang="en-US" sz="4092">
                <a:solidFill>
                  <a:srgbClr val="000000"/>
                </a:solidFill>
                <a:latin typeface="#9Slide05 Fourth Medium"/>
              </a:rPr>
              <a:t>Đang tay muốn đứt tơ hồng,</a:t>
            </a:r>
          </a:p>
          <a:p>
            <a:pPr algn="l">
              <a:lnSpc>
                <a:spcPts val="5852"/>
              </a:lnSpc>
            </a:pPr>
            <a:r>
              <a:rPr lang="en-US" sz="4092">
                <a:solidFill>
                  <a:srgbClr val="000000"/>
                </a:solidFill>
                <a:latin typeface="#9Slide05 Fourth Medium"/>
              </a:rPr>
              <a:t>Bực mình muốn đạp tiêu phòng mà ra!</a:t>
            </a:r>
          </a:p>
        </p:txBody>
      </p:sp>
      <p:sp>
        <p:nvSpPr>
          <p:cNvPr id="27" name="TextBox 27"/>
          <p:cNvSpPr txBox="1"/>
          <p:nvPr/>
        </p:nvSpPr>
        <p:spPr>
          <a:xfrm>
            <a:off x="3581146" y="6353088"/>
            <a:ext cx="13171644" cy="3135994"/>
          </a:xfrm>
          <a:prstGeom prst="rect">
            <a:avLst/>
          </a:prstGeom>
        </p:spPr>
        <p:txBody>
          <a:bodyPr lIns="0" tIns="0" rIns="0" bIns="0" rtlCol="0" anchor="t">
            <a:spAutoFit/>
          </a:bodyPr>
          <a:lstStyle/>
          <a:p>
            <a:pPr marL="755651" lvl="1" indent="-377825" algn="l">
              <a:lnSpc>
                <a:spcPts val="5005"/>
              </a:lnSpc>
              <a:buFont typeface="Arial"/>
              <a:buChar char="•"/>
            </a:pPr>
            <a:r>
              <a:rPr lang="en-US" sz="3500">
                <a:solidFill>
                  <a:srgbClr val="000000"/>
                </a:solidFill>
                <a:latin typeface="Roboto Condensed"/>
              </a:rPr>
              <a:t>Câu hỏi tu từ “</a:t>
            </a:r>
            <a:r>
              <a:rPr lang="en-US" sz="3500" i="1">
                <a:solidFill>
                  <a:srgbClr val="000000"/>
                </a:solidFill>
                <a:latin typeface="Roboto Condensed"/>
              </a:rPr>
              <a:t>Xe thế này có dở dang không</a:t>
            </a:r>
            <a:r>
              <a:rPr lang="en-US" sz="3500">
                <a:solidFill>
                  <a:srgbClr val="000000"/>
                </a:solidFill>
                <a:latin typeface="Roboto Condensed"/>
              </a:rPr>
              <a:t>?” như lời trách móc, sự lên tiếng của nỗi uất hận, sầu oán của cung nữ đối với chế độ cung tần mỹ nữ độc ác đương thời.</a:t>
            </a:r>
          </a:p>
          <a:p>
            <a:pPr marL="755651" lvl="1" indent="-377825" algn="l">
              <a:lnSpc>
                <a:spcPts val="5005"/>
              </a:lnSpc>
              <a:buFont typeface="Arial"/>
              <a:buChar char="•"/>
            </a:pPr>
            <a:r>
              <a:rPr lang="en-US" sz="3500">
                <a:solidFill>
                  <a:srgbClr val="000000"/>
                </a:solidFill>
                <a:latin typeface="Roboto Condensed"/>
              </a:rPr>
              <a:t>“</a:t>
            </a:r>
            <a:r>
              <a:rPr lang="en-US" sz="3500" i="1">
                <a:solidFill>
                  <a:srgbClr val="000000"/>
                </a:solidFill>
                <a:latin typeface="Roboto Condensed"/>
              </a:rPr>
              <a:t>muốn dứt tơ hồng”, “muốn đạp tiêu phòng mà ra</a:t>
            </a:r>
            <a:r>
              <a:rPr lang="en-US" sz="3500">
                <a:solidFill>
                  <a:srgbClr val="000000"/>
                </a:solidFill>
                <a:latin typeface="Roboto Condensed"/>
              </a:rPr>
              <a:t>”, để tự giải phóng thể xác, tâm hồn mình.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2457942" y="-689614"/>
            <a:ext cx="9655311" cy="7217168"/>
          </a:xfrm>
          <a:custGeom>
            <a:avLst/>
            <a:gdLst/>
            <a:ahLst/>
            <a:cxnLst/>
            <a:rect l="l" t="t" r="r" b="b"/>
            <a:pathLst>
              <a:path w="9655311" h="7217168">
                <a:moveTo>
                  <a:pt x="0" y="0"/>
                </a:moveTo>
                <a:lnTo>
                  <a:pt x="9655311" y="0"/>
                </a:lnTo>
                <a:lnTo>
                  <a:pt x="9655311" y="7217169"/>
                </a:lnTo>
                <a:lnTo>
                  <a:pt x="0" y="7217169"/>
                </a:lnTo>
                <a:lnTo>
                  <a:pt x="0" y="0"/>
                </a:lnTo>
                <a:close/>
              </a:path>
            </a:pathLst>
          </a:custGeom>
          <a:blipFill>
            <a:blip r:embed="rId3"/>
            <a:stretch>
              <a:fillRect/>
            </a:stretch>
          </a:blipFill>
        </p:spPr>
        <p:txBody>
          <a:bodyPr/>
          <a:lstStyle/>
          <a:p>
            <a:endParaRPr lang="en-GB"/>
          </a:p>
        </p:txBody>
      </p:sp>
      <p:sp>
        <p:nvSpPr>
          <p:cNvPr id="3" name="Freeform 3"/>
          <p:cNvSpPr/>
          <p:nvPr/>
        </p:nvSpPr>
        <p:spPr>
          <a:xfrm flipH="1">
            <a:off x="-155811" y="1326718"/>
            <a:ext cx="5050984" cy="5200882"/>
          </a:xfrm>
          <a:custGeom>
            <a:avLst/>
            <a:gdLst/>
            <a:ahLst/>
            <a:cxnLst/>
            <a:rect l="l" t="t" r="r" b="b"/>
            <a:pathLst>
              <a:path w="5050984" h="5200882">
                <a:moveTo>
                  <a:pt x="5050984" y="0"/>
                </a:moveTo>
                <a:lnTo>
                  <a:pt x="0" y="0"/>
                </a:lnTo>
                <a:lnTo>
                  <a:pt x="0" y="5200882"/>
                </a:lnTo>
                <a:lnTo>
                  <a:pt x="5050984" y="5200882"/>
                </a:lnTo>
                <a:lnTo>
                  <a:pt x="5050984" y="0"/>
                </a:lnTo>
                <a:close/>
              </a:path>
            </a:pathLst>
          </a:custGeom>
          <a:blipFill>
            <a:blip r:embed="rId4"/>
            <a:stretch>
              <a:fillRect/>
            </a:stretch>
          </a:blipFill>
        </p:spPr>
        <p:txBody>
          <a:bodyPr/>
          <a:lstStyle/>
          <a:p>
            <a:endParaRPr lang="en-GB"/>
          </a:p>
        </p:txBody>
      </p:sp>
      <p:sp>
        <p:nvSpPr>
          <p:cNvPr id="4" name="Freeform 4"/>
          <p:cNvSpPr/>
          <p:nvPr/>
        </p:nvSpPr>
        <p:spPr>
          <a:xfrm flipH="1">
            <a:off x="-2914166" y="4324261"/>
            <a:ext cx="11071235" cy="7583782"/>
          </a:xfrm>
          <a:custGeom>
            <a:avLst/>
            <a:gdLst/>
            <a:ahLst/>
            <a:cxnLst/>
            <a:rect l="l" t="t" r="r" b="b"/>
            <a:pathLst>
              <a:path w="11071235" h="7583782">
                <a:moveTo>
                  <a:pt x="11071235" y="0"/>
                </a:moveTo>
                <a:lnTo>
                  <a:pt x="0" y="0"/>
                </a:lnTo>
                <a:lnTo>
                  <a:pt x="0" y="7583782"/>
                </a:lnTo>
                <a:lnTo>
                  <a:pt x="11071235" y="7583782"/>
                </a:lnTo>
                <a:lnTo>
                  <a:pt x="11071235" y="0"/>
                </a:lnTo>
                <a:close/>
              </a:path>
            </a:pathLst>
          </a:custGeom>
          <a:blipFill>
            <a:blip r:embed="rId5"/>
            <a:stretch>
              <a:fillRect/>
            </a:stretch>
          </a:blipFill>
        </p:spPr>
        <p:txBody>
          <a:bodyPr/>
          <a:lstStyle/>
          <a:p>
            <a:endParaRPr lang="en-GB"/>
          </a:p>
        </p:txBody>
      </p:sp>
      <p:sp>
        <p:nvSpPr>
          <p:cNvPr id="5" name="Freeform 5"/>
          <p:cNvSpPr/>
          <p:nvPr/>
        </p:nvSpPr>
        <p:spPr>
          <a:xfrm>
            <a:off x="382780" y="2"/>
            <a:ext cx="2087344" cy="1145400"/>
          </a:xfrm>
          <a:custGeom>
            <a:avLst/>
            <a:gdLst/>
            <a:ahLst/>
            <a:cxnLst/>
            <a:rect l="l" t="t" r="r" b="b"/>
            <a:pathLst>
              <a:path w="2087344" h="1145400">
                <a:moveTo>
                  <a:pt x="0" y="0"/>
                </a:moveTo>
                <a:lnTo>
                  <a:pt x="2087344" y="0"/>
                </a:lnTo>
                <a:lnTo>
                  <a:pt x="2087344" y="1145400"/>
                </a:lnTo>
                <a:lnTo>
                  <a:pt x="0" y="1145400"/>
                </a:lnTo>
                <a:lnTo>
                  <a:pt x="0" y="0"/>
                </a:lnTo>
                <a:close/>
              </a:path>
            </a:pathLst>
          </a:custGeom>
          <a:blipFill>
            <a:blip r:embed="rId6"/>
            <a:stretch>
              <a:fillRect t="-1" b="-1"/>
            </a:stretch>
          </a:blipFill>
        </p:spPr>
        <p:txBody>
          <a:bodyPr/>
          <a:lstStyle/>
          <a:p>
            <a:endParaRPr lang="en-GB"/>
          </a:p>
        </p:txBody>
      </p:sp>
      <p:sp>
        <p:nvSpPr>
          <p:cNvPr id="6" name="Freeform 6"/>
          <p:cNvSpPr/>
          <p:nvPr/>
        </p:nvSpPr>
        <p:spPr>
          <a:xfrm>
            <a:off x="15731450" y="8575946"/>
            <a:ext cx="3452652" cy="2390900"/>
          </a:xfrm>
          <a:custGeom>
            <a:avLst/>
            <a:gdLst/>
            <a:ahLst/>
            <a:cxnLst/>
            <a:rect l="l" t="t" r="r" b="b"/>
            <a:pathLst>
              <a:path w="3452652" h="2390900">
                <a:moveTo>
                  <a:pt x="0" y="0"/>
                </a:moveTo>
                <a:lnTo>
                  <a:pt x="3452652" y="0"/>
                </a:lnTo>
                <a:lnTo>
                  <a:pt x="3452652" y="2390900"/>
                </a:lnTo>
                <a:lnTo>
                  <a:pt x="0" y="2390900"/>
                </a:lnTo>
                <a:lnTo>
                  <a:pt x="0" y="0"/>
                </a:lnTo>
                <a:close/>
              </a:path>
            </a:pathLst>
          </a:custGeom>
          <a:blipFill>
            <a:blip r:embed="rId7"/>
            <a:stretch>
              <a:fillRect t="-1" b="-1"/>
            </a:stretch>
          </a:blipFill>
        </p:spPr>
        <p:txBody>
          <a:bodyPr/>
          <a:lstStyle/>
          <a:p>
            <a:endParaRPr lang="en-GB"/>
          </a:p>
        </p:txBody>
      </p:sp>
      <p:sp>
        <p:nvSpPr>
          <p:cNvPr id="7" name="Freeform 7"/>
          <p:cNvSpPr/>
          <p:nvPr/>
        </p:nvSpPr>
        <p:spPr>
          <a:xfrm flipH="1">
            <a:off x="-893748" y="1831900"/>
            <a:ext cx="2458448" cy="1273150"/>
          </a:xfrm>
          <a:custGeom>
            <a:avLst/>
            <a:gdLst/>
            <a:ahLst/>
            <a:cxnLst/>
            <a:rect l="l" t="t" r="r" b="b"/>
            <a:pathLst>
              <a:path w="2458448" h="1273150">
                <a:moveTo>
                  <a:pt x="2458448" y="0"/>
                </a:moveTo>
                <a:lnTo>
                  <a:pt x="0" y="0"/>
                </a:lnTo>
                <a:lnTo>
                  <a:pt x="0" y="1273150"/>
                </a:lnTo>
                <a:lnTo>
                  <a:pt x="2458448" y="1273150"/>
                </a:lnTo>
                <a:lnTo>
                  <a:pt x="2458448" y="0"/>
                </a:lnTo>
                <a:close/>
              </a:path>
            </a:pathLst>
          </a:custGeom>
          <a:blipFill>
            <a:blip r:embed="rId8"/>
            <a:stretch>
              <a:fillRect l="-40439"/>
            </a:stretch>
          </a:blipFill>
        </p:spPr>
        <p:txBody>
          <a:bodyPr/>
          <a:lstStyle/>
          <a:p>
            <a:endParaRPr lang="en-GB"/>
          </a:p>
        </p:txBody>
      </p:sp>
      <p:sp>
        <p:nvSpPr>
          <p:cNvPr id="8" name="Freeform 8"/>
          <p:cNvSpPr/>
          <p:nvPr/>
        </p:nvSpPr>
        <p:spPr>
          <a:xfrm>
            <a:off x="6022126" y="3771876"/>
            <a:ext cx="5363722" cy="6515124"/>
          </a:xfrm>
          <a:custGeom>
            <a:avLst/>
            <a:gdLst/>
            <a:ahLst/>
            <a:cxnLst/>
            <a:rect l="l" t="t" r="r" b="b"/>
            <a:pathLst>
              <a:path w="5363722" h="6515124">
                <a:moveTo>
                  <a:pt x="0" y="0"/>
                </a:moveTo>
                <a:lnTo>
                  <a:pt x="5363722" y="0"/>
                </a:lnTo>
                <a:lnTo>
                  <a:pt x="5363722" y="6515124"/>
                </a:lnTo>
                <a:lnTo>
                  <a:pt x="0" y="6515124"/>
                </a:lnTo>
                <a:lnTo>
                  <a:pt x="0" y="0"/>
                </a:lnTo>
                <a:close/>
              </a:path>
            </a:pathLst>
          </a:custGeom>
          <a:blipFill>
            <a:blip r:embed="rId9"/>
            <a:stretch>
              <a:fillRect t="-46262"/>
            </a:stretch>
          </a:blipFill>
        </p:spPr>
        <p:txBody>
          <a:bodyPr/>
          <a:lstStyle/>
          <a:p>
            <a:endParaRPr lang="en-GB"/>
          </a:p>
        </p:txBody>
      </p:sp>
      <p:sp>
        <p:nvSpPr>
          <p:cNvPr id="9" name="Freeform 9"/>
          <p:cNvSpPr/>
          <p:nvPr/>
        </p:nvSpPr>
        <p:spPr>
          <a:xfrm>
            <a:off x="1895751" y="-905142"/>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10"/>
            <a:stretch>
              <a:fillRect/>
            </a:stretch>
          </a:blipFill>
        </p:spPr>
        <p:txBody>
          <a:bodyPr/>
          <a:lstStyle/>
          <a:p>
            <a:endParaRPr lang="en-GB"/>
          </a:p>
        </p:txBody>
      </p:sp>
      <p:grpSp>
        <p:nvGrpSpPr>
          <p:cNvPr id="10" name="Group 10"/>
          <p:cNvGrpSpPr/>
          <p:nvPr/>
        </p:nvGrpSpPr>
        <p:grpSpPr>
          <a:xfrm>
            <a:off x="1028700" y="2866283"/>
            <a:ext cx="5709663" cy="570966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9A93"/>
            </a:solidFill>
          </p:spPr>
          <p:txBody>
            <a:bodyPr/>
            <a:lstStyle/>
            <a:p>
              <a:endParaRPr lang="en-GB"/>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2470124" y="467927"/>
            <a:ext cx="12522637" cy="863528"/>
          </a:xfrm>
          <a:prstGeom prst="rect">
            <a:avLst/>
          </a:prstGeom>
        </p:spPr>
        <p:txBody>
          <a:bodyPr lIns="0" tIns="0" rIns="0" bIns="0" rtlCol="0" anchor="t">
            <a:spAutoFit/>
          </a:bodyPr>
          <a:lstStyle/>
          <a:p>
            <a:pPr algn="l">
              <a:lnSpc>
                <a:spcPts val="7000"/>
              </a:lnSpc>
            </a:pPr>
            <a:r>
              <a:rPr lang="en-US" sz="5000">
                <a:solidFill>
                  <a:srgbClr val="031207"/>
                </a:solidFill>
                <a:latin typeface="#9Slide07 SVNUT Triumph Press"/>
              </a:rPr>
              <a:t>3.2. Đọc hiểu văn bản</a:t>
            </a:r>
          </a:p>
        </p:txBody>
      </p:sp>
      <p:sp>
        <p:nvSpPr>
          <p:cNvPr id="14" name="TextBox 14"/>
          <p:cNvSpPr txBox="1"/>
          <p:nvPr/>
        </p:nvSpPr>
        <p:spPr>
          <a:xfrm>
            <a:off x="1568302" y="4734088"/>
            <a:ext cx="4630460" cy="1878802"/>
          </a:xfrm>
          <a:prstGeom prst="rect">
            <a:avLst/>
          </a:prstGeom>
        </p:spPr>
        <p:txBody>
          <a:bodyPr lIns="0" tIns="0" rIns="0" bIns="0" rtlCol="0" anchor="t">
            <a:spAutoFit/>
          </a:bodyPr>
          <a:lstStyle/>
          <a:p>
            <a:pPr algn="ctr">
              <a:lnSpc>
                <a:spcPts val="5005"/>
              </a:lnSpc>
            </a:pPr>
            <a:r>
              <a:rPr lang="en-US" sz="3500">
                <a:solidFill>
                  <a:srgbClr val="FEFFFE"/>
                </a:solidFill>
                <a:latin typeface="Roboto Condensed"/>
              </a:rPr>
              <a:t>cảm xúc </a:t>
            </a:r>
            <a:r>
              <a:rPr lang="en-US" sz="3500">
                <a:solidFill>
                  <a:srgbClr val="FEFFFE"/>
                </a:solidFill>
                <a:latin typeface="Roboto Condensed Bold"/>
              </a:rPr>
              <a:t>sầu oán nặng nề</a:t>
            </a:r>
            <a:r>
              <a:rPr lang="en-US" sz="3500">
                <a:solidFill>
                  <a:srgbClr val="FEFFFE"/>
                </a:solidFill>
                <a:latin typeface="Roboto Condensed"/>
              </a:rPr>
              <a:t> do bị giam hãm lâu ngày trong cảnh tù túng,</a:t>
            </a:r>
          </a:p>
        </p:txBody>
      </p:sp>
      <p:grpSp>
        <p:nvGrpSpPr>
          <p:cNvPr id="15" name="Group 15"/>
          <p:cNvGrpSpPr/>
          <p:nvPr/>
        </p:nvGrpSpPr>
        <p:grpSpPr>
          <a:xfrm>
            <a:off x="10602474" y="2332915"/>
            <a:ext cx="6287278" cy="628727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A498"/>
            </a:solidFill>
          </p:spPr>
          <p:txBody>
            <a:bodyPr/>
            <a:lstStyle/>
            <a:p>
              <a:endParaRPr lang="en-GB"/>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1196664" y="4553062"/>
            <a:ext cx="5098897" cy="2068431"/>
          </a:xfrm>
          <a:prstGeom prst="rect">
            <a:avLst/>
          </a:prstGeom>
        </p:spPr>
        <p:txBody>
          <a:bodyPr lIns="0" tIns="0" rIns="0" bIns="0" rtlCol="0" anchor="t">
            <a:spAutoFit/>
          </a:bodyPr>
          <a:lstStyle/>
          <a:p>
            <a:pPr algn="ctr">
              <a:lnSpc>
                <a:spcPts val="5511"/>
              </a:lnSpc>
            </a:pPr>
            <a:r>
              <a:rPr lang="en-US" sz="3854">
                <a:solidFill>
                  <a:srgbClr val="FEFFFE"/>
                </a:solidFill>
                <a:latin typeface="Roboto Condensed"/>
              </a:rPr>
              <a:t>cảm xúc </a:t>
            </a:r>
            <a:r>
              <a:rPr lang="en-US" sz="3854">
                <a:solidFill>
                  <a:srgbClr val="FEFFFE"/>
                </a:solidFill>
                <a:latin typeface="Roboto Condensed Bold"/>
              </a:rPr>
              <a:t>khát khao cháy bỏng hạnh phúc đời thường</a:t>
            </a:r>
          </a:p>
        </p:txBody>
      </p:sp>
      <p:sp>
        <p:nvSpPr>
          <p:cNvPr id="19" name="TextBox 19"/>
          <p:cNvSpPr txBox="1"/>
          <p:nvPr/>
        </p:nvSpPr>
        <p:spPr>
          <a:xfrm>
            <a:off x="2621452" y="1378510"/>
            <a:ext cx="13690686" cy="792480"/>
          </a:xfrm>
          <a:prstGeom prst="rect">
            <a:avLst/>
          </a:prstGeom>
        </p:spPr>
        <p:txBody>
          <a:bodyPr lIns="0" tIns="0" rIns="0" bIns="0" rtlCol="0" anchor="t">
            <a:spAutoFit/>
          </a:bodyPr>
          <a:lstStyle/>
          <a:p>
            <a:pPr algn="ctr">
              <a:lnSpc>
                <a:spcPts val="6434"/>
              </a:lnSpc>
            </a:pPr>
            <a:r>
              <a:rPr lang="en-US" sz="4500">
                <a:solidFill>
                  <a:srgbClr val="000000"/>
                </a:solidFill>
                <a:latin typeface="Roboto Condensed Bold"/>
              </a:rPr>
              <a:t>MÂU THUẪN TRONG LÒNG NGƯỜI CUNG NỮ</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grpSp>
        <p:nvGrpSpPr>
          <p:cNvPr id="2" name="Group 2"/>
          <p:cNvGrpSpPr/>
          <p:nvPr/>
        </p:nvGrpSpPr>
        <p:grpSpPr>
          <a:xfrm>
            <a:off x="4647920" y="3105050"/>
            <a:ext cx="13322408" cy="6401701"/>
            <a:chOff x="0" y="0"/>
            <a:chExt cx="1747717" cy="839815"/>
          </a:xfrm>
        </p:grpSpPr>
        <p:sp>
          <p:nvSpPr>
            <p:cNvPr id="3" name="Freeform 3"/>
            <p:cNvSpPr/>
            <p:nvPr/>
          </p:nvSpPr>
          <p:spPr>
            <a:xfrm>
              <a:off x="0" y="0"/>
              <a:ext cx="1747717" cy="839815"/>
            </a:xfrm>
            <a:custGeom>
              <a:avLst/>
              <a:gdLst/>
              <a:ahLst/>
              <a:cxnLst/>
              <a:rect l="l" t="t" r="r" b="b"/>
              <a:pathLst>
                <a:path w="1747717" h="839815">
                  <a:moveTo>
                    <a:pt x="1544517" y="0"/>
                  </a:moveTo>
                  <a:cubicBezTo>
                    <a:pt x="1656741" y="0"/>
                    <a:pt x="1747717" y="187999"/>
                    <a:pt x="1747717" y="419908"/>
                  </a:cubicBezTo>
                  <a:cubicBezTo>
                    <a:pt x="1747717" y="651816"/>
                    <a:pt x="1656741" y="839815"/>
                    <a:pt x="1544517" y="839815"/>
                  </a:cubicBezTo>
                  <a:lnTo>
                    <a:pt x="203200" y="839815"/>
                  </a:lnTo>
                  <a:cubicBezTo>
                    <a:pt x="90976" y="839815"/>
                    <a:pt x="0" y="651816"/>
                    <a:pt x="0" y="419908"/>
                  </a:cubicBezTo>
                  <a:cubicBezTo>
                    <a:pt x="0" y="187999"/>
                    <a:pt x="90976" y="0"/>
                    <a:pt x="203200" y="0"/>
                  </a:cubicBezTo>
                  <a:close/>
                </a:path>
              </a:pathLst>
            </a:custGeom>
            <a:solidFill>
              <a:srgbClr val="FEFFFE">
                <a:alpha val="84706"/>
              </a:srgbClr>
            </a:solidFill>
          </p:spPr>
          <p:txBody>
            <a:bodyPr/>
            <a:lstStyle/>
            <a:p>
              <a:endParaRPr lang="en-GB"/>
            </a:p>
          </p:txBody>
        </p:sp>
        <p:sp>
          <p:nvSpPr>
            <p:cNvPr id="4" name="TextBox 4"/>
            <p:cNvSpPr txBox="1"/>
            <p:nvPr/>
          </p:nvSpPr>
          <p:spPr>
            <a:xfrm>
              <a:off x="0" y="-47625"/>
              <a:ext cx="1747717" cy="88744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flipH="1">
            <a:off x="-155811" y="1326718"/>
            <a:ext cx="5050984" cy="5200882"/>
          </a:xfrm>
          <a:custGeom>
            <a:avLst/>
            <a:gdLst/>
            <a:ahLst/>
            <a:cxnLst/>
            <a:rect l="l" t="t" r="r" b="b"/>
            <a:pathLst>
              <a:path w="5050984" h="5200882">
                <a:moveTo>
                  <a:pt x="5050984" y="0"/>
                </a:moveTo>
                <a:lnTo>
                  <a:pt x="0" y="0"/>
                </a:lnTo>
                <a:lnTo>
                  <a:pt x="0" y="5200882"/>
                </a:lnTo>
                <a:lnTo>
                  <a:pt x="5050984" y="5200882"/>
                </a:lnTo>
                <a:lnTo>
                  <a:pt x="5050984" y="0"/>
                </a:lnTo>
                <a:close/>
              </a:path>
            </a:pathLst>
          </a:custGeom>
          <a:blipFill>
            <a:blip r:embed="rId3"/>
            <a:stretch>
              <a:fillRect/>
            </a:stretch>
          </a:blipFill>
        </p:spPr>
        <p:txBody>
          <a:bodyPr/>
          <a:lstStyle/>
          <a:p>
            <a:endParaRPr lang="en-GB"/>
          </a:p>
        </p:txBody>
      </p:sp>
      <p:sp>
        <p:nvSpPr>
          <p:cNvPr id="6" name="Freeform 6"/>
          <p:cNvSpPr/>
          <p:nvPr/>
        </p:nvSpPr>
        <p:spPr>
          <a:xfrm flipH="1">
            <a:off x="-4506918" y="4324261"/>
            <a:ext cx="11071235" cy="7583782"/>
          </a:xfrm>
          <a:custGeom>
            <a:avLst/>
            <a:gdLst/>
            <a:ahLst/>
            <a:cxnLst/>
            <a:rect l="l" t="t" r="r" b="b"/>
            <a:pathLst>
              <a:path w="11071235" h="7583782">
                <a:moveTo>
                  <a:pt x="11071236" y="0"/>
                </a:moveTo>
                <a:lnTo>
                  <a:pt x="0" y="0"/>
                </a:lnTo>
                <a:lnTo>
                  <a:pt x="0" y="7583782"/>
                </a:lnTo>
                <a:lnTo>
                  <a:pt x="11071236" y="7583782"/>
                </a:lnTo>
                <a:lnTo>
                  <a:pt x="11071236" y="0"/>
                </a:lnTo>
                <a:close/>
              </a:path>
            </a:pathLst>
          </a:custGeom>
          <a:blipFill>
            <a:blip r:embed="rId4"/>
            <a:stretch>
              <a:fillRect/>
            </a:stretch>
          </a:blipFill>
        </p:spPr>
        <p:txBody>
          <a:bodyPr/>
          <a:lstStyle/>
          <a:p>
            <a:endParaRPr lang="en-GB"/>
          </a:p>
        </p:txBody>
      </p:sp>
      <p:sp>
        <p:nvSpPr>
          <p:cNvPr id="7" name="Freeform 7"/>
          <p:cNvSpPr/>
          <p:nvPr/>
        </p:nvSpPr>
        <p:spPr>
          <a:xfrm>
            <a:off x="382780" y="2"/>
            <a:ext cx="2087344" cy="1145400"/>
          </a:xfrm>
          <a:custGeom>
            <a:avLst/>
            <a:gdLst/>
            <a:ahLst/>
            <a:cxnLst/>
            <a:rect l="l" t="t" r="r" b="b"/>
            <a:pathLst>
              <a:path w="2087344" h="1145400">
                <a:moveTo>
                  <a:pt x="0" y="0"/>
                </a:moveTo>
                <a:lnTo>
                  <a:pt x="2087344" y="0"/>
                </a:lnTo>
                <a:lnTo>
                  <a:pt x="2087344" y="1145400"/>
                </a:lnTo>
                <a:lnTo>
                  <a:pt x="0" y="1145400"/>
                </a:lnTo>
                <a:lnTo>
                  <a:pt x="0" y="0"/>
                </a:lnTo>
                <a:close/>
              </a:path>
            </a:pathLst>
          </a:custGeom>
          <a:blipFill>
            <a:blip r:embed="rId5"/>
            <a:stretch>
              <a:fillRect t="-1" b="-1"/>
            </a:stretch>
          </a:blipFill>
        </p:spPr>
        <p:txBody>
          <a:bodyPr/>
          <a:lstStyle/>
          <a:p>
            <a:endParaRPr lang="en-GB"/>
          </a:p>
        </p:txBody>
      </p:sp>
      <p:sp>
        <p:nvSpPr>
          <p:cNvPr id="8" name="Freeform 8"/>
          <p:cNvSpPr/>
          <p:nvPr/>
        </p:nvSpPr>
        <p:spPr>
          <a:xfrm>
            <a:off x="15731450" y="8575946"/>
            <a:ext cx="3452652" cy="2390900"/>
          </a:xfrm>
          <a:custGeom>
            <a:avLst/>
            <a:gdLst/>
            <a:ahLst/>
            <a:cxnLst/>
            <a:rect l="l" t="t" r="r" b="b"/>
            <a:pathLst>
              <a:path w="3452652" h="2390900">
                <a:moveTo>
                  <a:pt x="0" y="0"/>
                </a:moveTo>
                <a:lnTo>
                  <a:pt x="3452652" y="0"/>
                </a:lnTo>
                <a:lnTo>
                  <a:pt x="3452652" y="2390900"/>
                </a:lnTo>
                <a:lnTo>
                  <a:pt x="0" y="2390900"/>
                </a:lnTo>
                <a:lnTo>
                  <a:pt x="0" y="0"/>
                </a:lnTo>
                <a:close/>
              </a:path>
            </a:pathLst>
          </a:custGeom>
          <a:blipFill>
            <a:blip r:embed="rId6"/>
            <a:stretch>
              <a:fillRect t="-1" b="-1"/>
            </a:stretch>
          </a:blipFill>
        </p:spPr>
        <p:txBody>
          <a:bodyPr/>
          <a:lstStyle/>
          <a:p>
            <a:endParaRPr lang="en-GB"/>
          </a:p>
        </p:txBody>
      </p:sp>
      <p:sp>
        <p:nvSpPr>
          <p:cNvPr id="9" name="Freeform 9"/>
          <p:cNvSpPr/>
          <p:nvPr/>
        </p:nvSpPr>
        <p:spPr>
          <a:xfrm flipH="1">
            <a:off x="-893748" y="1831900"/>
            <a:ext cx="2458448" cy="1273150"/>
          </a:xfrm>
          <a:custGeom>
            <a:avLst/>
            <a:gdLst/>
            <a:ahLst/>
            <a:cxnLst/>
            <a:rect l="l" t="t" r="r" b="b"/>
            <a:pathLst>
              <a:path w="2458448" h="1273150">
                <a:moveTo>
                  <a:pt x="2458448" y="0"/>
                </a:moveTo>
                <a:lnTo>
                  <a:pt x="0" y="0"/>
                </a:lnTo>
                <a:lnTo>
                  <a:pt x="0" y="1273150"/>
                </a:lnTo>
                <a:lnTo>
                  <a:pt x="2458448" y="1273150"/>
                </a:lnTo>
                <a:lnTo>
                  <a:pt x="2458448" y="0"/>
                </a:lnTo>
                <a:close/>
              </a:path>
            </a:pathLst>
          </a:custGeom>
          <a:blipFill>
            <a:blip r:embed="rId7"/>
            <a:stretch>
              <a:fillRect l="-40439"/>
            </a:stretch>
          </a:blipFill>
        </p:spPr>
        <p:txBody>
          <a:bodyPr/>
          <a:lstStyle/>
          <a:p>
            <a:endParaRPr lang="en-GB"/>
          </a:p>
        </p:txBody>
      </p:sp>
      <p:sp>
        <p:nvSpPr>
          <p:cNvPr id="10" name="Freeform 10"/>
          <p:cNvSpPr/>
          <p:nvPr/>
        </p:nvSpPr>
        <p:spPr>
          <a:xfrm>
            <a:off x="-60409" y="4324261"/>
            <a:ext cx="5363722" cy="6515124"/>
          </a:xfrm>
          <a:custGeom>
            <a:avLst/>
            <a:gdLst/>
            <a:ahLst/>
            <a:cxnLst/>
            <a:rect l="l" t="t" r="r" b="b"/>
            <a:pathLst>
              <a:path w="5363722" h="6515124">
                <a:moveTo>
                  <a:pt x="0" y="0"/>
                </a:moveTo>
                <a:lnTo>
                  <a:pt x="5363722" y="0"/>
                </a:lnTo>
                <a:lnTo>
                  <a:pt x="5363722" y="6515124"/>
                </a:lnTo>
                <a:lnTo>
                  <a:pt x="0" y="6515124"/>
                </a:lnTo>
                <a:lnTo>
                  <a:pt x="0" y="0"/>
                </a:lnTo>
                <a:close/>
              </a:path>
            </a:pathLst>
          </a:custGeom>
          <a:blipFill>
            <a:blip r:embed="rId8"/>
            <a:stretch>
              <a:fillRect t="-46262"/>
            </a:stretch>
          </a:blipFill>
        </p:spPr>
        <p:txBody>
          <a:bodyPr/>
          <a:lstStyle/>
          <a:p>
            <a:endParaRPr lang="en-GB"/>
          </a:p>
        </p:txBody>
      </p:sp>
      <p:sp>
        <p:nvSpPr>
          <p:cNvPr id="11" name="Freeform 11"/>
          <p:cNvSpPr/>
          <p:nvPr/>
        </p:nvSpPr>
        <p:spPr>
          <a:xfrm>
            <a:off x="1895751" y="-905142"/>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9"/>
            <a:stretch>
              <a:fillRect/>
            </a:stretch>
          </a:blipFill>
        </p:spPr>
        <p:txBody>
          <a:bodyPr/>
          <a:lstStyle/>
          <a:p>
            <a:endParaRPr lang="en-GB"/>
          </a:p>
        </p:txBody>
      </p:sp>
      <p:sp>
        <p:nvSpPr>
          <p:cNvPr id="12" name="TextBox 12"/>
          <p:cNvSpPr txBox="1"/>
          <p:nvPr/>
        </p:nvSpPr>
        <p:spPr>
          <a:xfrm>
            <a:off x="2470124" y="458402"/>
            <a:ext cx="12522637" cy="1019176"/>
          </a:xfrm>
          <a:prstGeom prst="rect">
            <a:avLst/>
          </a:prstGeom>
        </p:spPr>
        <p:txBody>
          <a:bodyPr lIns="0" tIns="0" rIns="0" bIns="0" rtlCol="0" anchor="t">
            <a:spAutoFit/>
          </a:bodyPr>
          <a:lstStyle/>
          <a:p>
            <a:pPr algn="l">
              <a:lnSpc>
                <a:spcPts val="8399"/>
              </a:lnSpc>
            </a:pPr>
            <a:r>
              <a:rPr lang="en-US" sz="5999">
                <a:solidFill>
                  <a:srgbClr val="031207"/>
                </a:solidFill>
                <a:latin typeface="#9Slide07 SVNUT Triumph Press"/>
              </a:rPr>
              <a:t>3.2. Đọc hiểu văn bản</a:t>
            </a:r>
          </a:p>
        </p:txBody>
      </p:sp>
      <p:sp>
        <p:nvSpPr>
          <p:cNvPr id="13" name="TextBox 13"/>
          <p:cNvSpPr txBox="1"/>
          <p:nvPr/>
        </p:nvSpPr>
        <p:spPr>
          <a:xfrm>
            <a:off x="5301690" y="3726504"/>
            <a:ext cx="11955987" cy="4849442"/>
          </a:xfrm>
          <a:prstGeom prst="rect">
            <a:avLst/>
          </a:prstGeom>
        </p:spPr>
        <p:txBody>
          <a:bodyPr lIns="0" tIns="0" rIns="0" bIns="0" rtlCol="0" anchor="t">
            <a:spAutoFit/>
          </a:bodyPr>
          <a:lstStyle/>
          <a:p>
            <a:pPr marL="832095" lvl="1" indent="-416048" algn="just">
              <a:lnSpc>
                <a:spcPts val="5511"/>
              </a:lnSpc>
              <a:buFont typeface="Arial"/>
              <a:buChar char="•"/>
            </a:pPr>
            <a:r>
              <a:rPr lang="en-US" sz="3854">
                <a:solidFill>
                  <a:srgbClr val="000000"/>
                </a:solidFill>
                <a:latin typeface="Roboto Condensed Bold"/>
              </a:rPr>
              <a:t>Chủ đề: Xoay quanh cuộc sống và tâm trạng của người cung nữ:</a:t>
            </a:r>
            <a:r>
              <a:rPr lang="en-US" sz="3854">
                <a:solidFill>
                  <a:srgbClr val="000000"/>
                </a:solidFill>
                <a:latin typeface="Roboto Condensed"/>
              </a:rPr>
              <a:t> </a:t>
            </a:r>
          </a:p>
          <a:p>
            <a:pPr algn="just">
              <a:lnSpc>
                <a:spcPts val="5511"/>
              </a:lnSpc>
            </a:pPr>
            <a:r>
              <a:rPr lang="en-US" sz="3854">
                <a:solidFill>
                  <a:srgbClr val="000000"/>
                </a:solidFill>
                <a:latin typeface="Roboto Condensed"/>
              </a:rPr>
              <a:t>+ Tác giả thấu hiểu cuộc đời, thương cảm cho số phận người phụ nữ không tự quyết định được hạnh phúc cuộc đời họ. </a:t>
            </a:r>
          </a:p>
          <a:p>
            <a:pPr algn="just">
              <a:lnSpc>
                <a:spcPts val="5511"/>
              </a:lnSpc>
            </a:pPr>
            <a:r>
              <a:rPr lang="en-US" sz="3854">
                <a:solidFill>
                  <a:srgbClr val="000000"/>
                </a:solidFill>
                <a:latin typeface="Roboto Condensed"/>
              </a:rPr>
              <a:t>+ Ông cũng lên án chế độ phong kiến với tư tưởng nam quyền, hậu cung ba ngàn giai nhân khiến bao người con gái phải xót xa rơi lệ. </a:t>
            </a:r>
          </a:p>
        </p:txBody>
      </p:sp>
      <p:sp>
        <p:nvSpPr>
          <p:cNvPr id="14" name="TextBox 14"/>
          <p:cNvSpPr txBox="1"/>
          <p:nvPr/>
        </p:nvSpPr>
        <p:spPr>
          <a:xfrm>
            <a:off x="3122152" y="1424477"/>
            <a:ext cx="16315063"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c. Thông điệp, ý nghĩa của trích đoạn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barn(inVertical)">
                                      <p:cBhvr>
                                        <p:cTn id="1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grpSp>
        <p:nvGrpSpPr>
          <p:cNvPr id="2" name="Group 2"/>
          <p:cNvGrpSpPr/>
          <p:nvPr/>
        </p:nvGrpSpPr>
        <p:grpSpPr>
          <a:xfrm>
            <a:off x="10515021" y="5217205"/>
            <a:ext cx="3529252" cy="3746166"/>
            <a:chOff x="0" y="0"/>
            <a:chExt cx="462989" cy="491446"/>
          </a:xfrm>
        </p:grpSpPr>
        <p:sp>
          <p:nvSpPr>
            <p:cNvPr id="3" name="Freeform 3"/>
            <p:cNvSpPr/>
            <p:nvPr/>
          </p:nvSpPr>
          <p:spPr>
            <a:xfrm>
              <a:off x="0" y="0"/>
              <a:ext cx="462989" cy="491446"/>
            </a:xfrm>
            <a:custGeom>
              <a:avLst/>
              <a:gdLst/>
              <a:ahLst/>
              <a:cxnLst/>
              <a:rect l="l" t="t" r="r" b="b"/>
              <a:pathLst>
                <a:path w="462989" h="491446">
                  <a:moveTo>
                    <a:pt x="259789" y="0"/>
                  </a:moveTo>
                  <a:cubicBezTo>
                    <a:pt x="372014" y="0"/>
                    <a:pt x="462989" y="110014"/>
                    <a:pt x="462989" y="245723"/>
                  </a:cubicBezTo>
                  <a:cubicBezTo>
                    <a:pt x="462989" y="381432"/>
                    <a:pt x="372014" y="491446"/>
                    <a:pt x="259789" y="491446"/>
                  </a:cubicBezTo>
                  <a:lnTo>
                    <a:pt x="203200" y="491446"/>
                  </a:lnTo>
                  <a:cubicBezTo>
                    <a:pt x="90976" y="491446"/>
                    <a:pt x="0" y="381432"/>
                    <a:pt x="0" y="245723"/>
                  </a:cubicBezTo>
                  <a:cubicBezTo>
                    <a:pt x="0" y="110014"/>
                    <a:pt x="90976" y="0"/>
                    <a:pt x="203200" y="0"/>
                  </a:cubicBezTo>
                  <a:close/>
                </a:path>
              </a:pathLst>
            </a:custGeom>
            <a:solidFill>
              <a:srgbClr val="FEFFFE">
                <a:alpha val="84706"/>
              </a:srgbClr>
            </a:solidFill>
          </p:spPr>
          <p:txBody>
            <a:bodyPr/>
            <a:lstStyle/>
            <a:p>
              <a:endParaRPr lang="en-GB"/>
            </a:p>
          </p:txBody>
        </p:sp>
        <p:sp>
          <p:nvSpPr>
            <p:cNvPr id="4" name="TextBox 4"/>
            <p:cNvSpPr txBox="1"/>
            <p:nvPr/>
          </p:nvSpPr>
          <p:spPr>
            <a:xfrm>
              <a:off x="0" y="-47625"/>
              <a:ext cx="462989" cy="53907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flipH="1">
            <a:off x="-155811" y="1326718"/>
            <a:ext cx="5050984" cy="5200882"/>
          </a:xfrm>
          <a:custGeom>
            <a:avLst/>
            <a:gdLst/>
            <a:ahLst/>
            <a:cxnLst/>
            <a:rect l="l" t="t" r="r" b="b"/>
            <a:pathLst>
              <a:path w="5050984" h="5200882">
                <a:moveTo>
                  <a:pt x="5050984" y="0"/>
                </a:moveTo>
                <a:lnTo>
                  <a:pt x="0" y="0"/>
                </a:lnTo>
                <a:lnTo>
                  <a:pt x="0" y="5200882"/>
                </a:lnTo>
                <a:lnTo>
                  <a:pt x="5050984" y="5200882"/>
                </a:lnTo>
                <a:lnTo>
                  <a:pt x="5050984" y="0"/>
                </a:lnTo>
                <a:close/>
              </a:path>
            </a:pathLst>
          </a:custGeom>
          <a:blipFill>
            <a:blip r:embed="rId3"/>
            <a:stretch>
              <a:fillRect/>
            </a:stretch>
          </a:blipFill>
        </p:spPr>
        <p:txBody>
          <a:bodyPr/>
          <a:lstStyle/>
          <a:p>
            <a:endParaRPr lang="en-GB"/>
          </a:p>
        </p:txBody>
      </p:sp>
      <p:sp>
        <p:nvSpPr>
          <p:cNvPr id="6" name="Freeform 6"/>
          <p:cNvSpPr/>
          <p:nvPr/>
        </p:nvSpPr>
        <p:spPr>
          <a:xfrm flipH="1">
            <a:off x="-4506918" y="4324261"/>
            <a:ext cx="11071235" cy="7583782"/>
          </a:xfrm>
          <a:custGeom>
            <a:avLst/>
            <a:gdLst/>
            <a:ahLst/>
            <a:cxnLst/>
            <a:rect l="l" t="t" r="r" b="b"/>
            <a:pathLst>
              <a:path w="11071235" h="7583782">
                <a:moveTo>
                  <a:pt x="11071236" y="0"/>
                </a:moveTo>
                <a:lnTo>
                  <a:pt x="0" y="0"/>
                </a:lnTo>
                <a:lnTo>
                  <a:pt x="0" y="7583782"/>
                </a:lnTo>
                <a:lnTo>
                  <a:pt x="11071236" y="7583782"/>
                </a:lnTo>
                <a:lnTo>
                  <a:pt x="11071236" y="0"/>
                </a:lnTo>
                <a:close/>
              </a:path>
            </a:pathLst>
          </a:custGeom>
          <a:blipFill>
            <a:blip r:embed="rId4"/>
            <a:stretch>
              <a:fillRect/>
            </a:stretch>
          </a:blipFill>
        </p:spPr>
        <p:txBody>
          <a:bodyPr/>
          <a:lstStyle/>
          <a:p>
            <a:endParaRPr lang="en-GB"/>
          </a:p>
        </p:txBody>
      </p:sp>
      <p:sp>
        <p:nvSpPr>
          <p:cNvPr id="7" name="Freeform 7"/>
          <p:cNvSpPr/>
          <p:nvPr/>
        </p:nvSpPr>
        <p:spPr>
          <a:xfrm>
            <a:off x="382780" y="2"/>
            <a:ext cx="2087344" cy="1145400"/>
          </a:xfrm>
          <a:custGeom>
            <a:avLst/>
            <a:gdLst/>
            <a:ahLst/>
            <a:cxnLst/>
            <a:rect l="l" t="t" r="r" b="b"/>
            <a:pathLst>
              <a:path w="2087344" h="1145400">
                <a:moveTo>
                  <a:pt x="0" y="0"/>
                </a:moveTo>
                <a:lnTo>
                  <a:pt x="2087344" y="0"/>
                </a:lnTo>
                <a:lnTo>
                  <a:pt x="2087344" y="1145400"/>
                </a:lnTo>
                <a:lnTo>
                  <a:pt x="0" y="1145400"/>
                </a:lnTo>
                <a:lnTo>
                  <a:pt x="0" y="0"/>
                </a:lnTo>
                <a:close/>
              </a:path>
            </a:pathLst>
          </a:custGeom>
          <a:blipFill>
            <a:blip r:embed="rId5"/>
            <a:stretch>
              <a:fillRect t="-1" b="-1"/>
            </a:stretch>
          </a:blipFill>
        </p:spPr>
        <p:txBody>
          <a:bodyPr/>
          <a:lstStyle/>
          <a:p>
            <a:endParaRPr lang="en-GB"/>
          </a:p>
        </p:txBody>
      </p:sp>
      <p:sp>
        <p:nvSpPr>
          <p:cNvPr id="8" name="Freeform 8"/>
          <p:cNvSpPr/>
          <p:nvPr/>
        </p:nvSpPr>
        <p:spPr>
          <a:xfrm>
            <a:off x="15731450" y="8575946"/>
            <a:ext cx="3452652" cy="2390900"/>
          </a:xfrm>
          <a:custGeom>
            <a:avLst/>
            <a:gdLst/>
            <a:ahLst/>
            <a:cxnLst/>
            <a:rect l="l" t="t" r="r" b="b"/>
            <a:pathLst>
              <a:path w="3452652" h="2390900">
                <a:moveTo>
                  <a:pt x="0" y="0"/>
                </a:moveTo>
                <a:lnTo>
                  <a:pt x="3452652" y="0"/>
                </a:lnTo>
                <a:lnTo>
                  <a:pt x="3452652" y="2390900"/>
                </a:lnTo>
                <a:lnTo>
                  <a:pt x="0" y="2390900"/>
                </a:lnTo>
                <a:lnTo>
                  <a:pt x="0" y="0"/>
                </a:lnTo>
                <a:close/>
              </a:path>
            </a:pathLst>
          </a:custGeom>
          <a:blipFill>
            <a:blip r:embed="rId6"/>
            <a:stretch>
              <a:fillRect t="-1" b="-1"/>
            </a:stretch>
          </a:blipFill>
        </p:spPr>
        <p:txBody>
          <a:bodyPr/>
          <a:lstStyle/>
          <a:p>
            <a:endParaRPr lang="en-GB"/>
          </a:p>
        </p:txBody>
      </p:sp>
      <p:sp>
        <p:nvSpPr>
          <p:cNvPr id="9" name="Freeform 9"/>
          <p:cNvSpPr/>
          <p:nvPr/>
        </p:nvSpPr>
        <p:spPr>
          <a:xfrm flipH="1">
            <a:off x="-893748" y="1831900"/>
            <a:ext cx="2458448" cy="1273150"/>
          </a:xfrm>
          <a:custGeom>
            <a:avLst/>
            <a:gdLst/>
            <a:ahLst/>
            <a:cxnLst/>
            <a:rect l="l" t="t" r="r" b="b"/>
            <a:pathLst>
              <a:path w="2458448" h="1273150">
                <a:moveTo>
                  <a:pt x="2458448" y="0"/>
                </a:moveTo>
                <a:lnTo>
                  <a:pt x="0" y="0"/>
                </a:lnTo>
                <a:lnTo>
                  <a:pt x="0" y="1273150"/>
                </a:lnTo>
                <a:lnTo>
                  <a:pt x="2458448" y="1273150"/>
                </a:lnTo>
                <a:lnTo>
                  <a:pt x="2458448" y="0"/>
                </a:lnTo>
                <a:close/>
              </a:path>
            </a:pathLst>
          </a:custGeom>
          <a:blipFill>
            <a:blip r:embed="rId7"/>
            <a:stretch>
              <a:fillRect l="-40439"/>
            </a:stretch>
          </a:blipFill>
        </p:spPr>
        <p:txBody>
          <a:bodyPr/>
          <a:lstStyle/>
          <a:p>
            <a:endParaRPr lang="en-GB"/>
          </a:p>
        </p:txBody>
      </p:sp>
      <p:sp>
        <p:nvSpPr>
          <p:cNvPr id="10" name="Freeform 10"/>
          <p:cNvSpPr/>
          <p:nvPr/>
        </p:nvSpPr>
        <p:spPr>
          <a:xfrm>
            <a:off x="-60409" y="4324261"/>
            <a:ext cx="5363722" cy="6515124"/>
          </a:xfrm>
          <a:custGeom>
            <a:avLst/>
            <a:gdLst/>
            <a:ahLst/>
            <a:cxnLst/>
            <a:rect l="l" t="t" r="r" b="b"/>
            <a:pathLst>
              <a:path w="5363722" h="6515124">
                <a:moveTo>
                  <a:pt x="0" y="0"/>
                </a:moveTo>
                <a:lnTo>
                  <a:pt x="5363722" y="0"/>
                </a:lnTo>
                <a:lnTo>
                  <a:pt x="5363722" y="6515124"/>
                </a:lnTo>
                <a:lnTo>
                  <a:pt x="0" y="6515124"/>
                </a:lnTo>
                <a:lnTo>
                  <a:pt x="0" y="0"/>
                </a:lnTo>
                <a:close/>
              </a:path>
            </a:pathLst>
          </a:custGeom>
          <a:blipFill>
            <a:blip r:embed="rId8"/>
            <a:stretch>
              <a:fillRect t="-46262"/>
            </a:stretch>
          </a:blipFill>
        </p:spPr>
        <p:txBody>
          <a:bodyPr/>
          <a:lstStyle/>
          <a:p>
            <a:endParaRPr lang="en-GB"/>
          </a:p>
        </p:txBody>
      </p:sp>
      <p:sp>
        <p:nvSpPr>
          <p:cNvPr id="11" name="Freeform 11"/>
          <p:cNvSpPr/>
          <p:nvPr/>
        </p:nvSpPr>
        <p:spPr>
          <a:xfrm>
            <a:off x="1895751" y="-905142"/>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9"/>
            <a:stretch>
              <a:fillRect/>
            </a:stretch>
          </a:blipFill>
        </p:spPr>
        <p:txBody>
          <a:bodyPr/>
          <a:lstStyle/>
          <a:p>
            <a:endParaRPr lang="en-GB"/>
          </a:p>
        </p:txBody>
      </p:sp>
      <p:sp>
        <p:nvSpPr>
          <p:cNvPr id="12" name="TextBox 12"/>
          <p:cNvSpPr txBox="1"/>
          <p:nvPr/>
        </p:nvSpPr>
        <p:spPr>
          <a:xfrm>
            <a:off x="2470124" y="467927"/>
            <a:ext cx="12522637" cy="936625"/>
          </a:xfrm>
          <a:prstGeom prst="rect">
            <a:avLst/>
          </a:prstGeom>
        </p:spPr>
        <p:txBody>
          <a:bodyPr lIns="0" tIns="0" rIns="0" bIns="0" rtlCol="0" anchor="t">
            <a:spAutoFit/>
          </a:bodyPr>
          <a:lstStyle/>
          <a:p>
            <a:pPr algn="l">
              <a:lnSpc>
                <a:spcPts val="7699"/>
              </a:lnSpc>
            </a:pPr>
            <a:r>
              <a:rPr lang="en-US" sz="5499">
                <a:solidFill>
                  <a:srgbClr val="031207"/>
                </a:solidFill>
                <a:latin typeface="#9Slide07 SVNUT Triumph Press"/>
              </a:rPr>
              <a:t>3.2. Đọc hiểu văn bản</a:t>
            </a:r>
          </a:p>
        </p:txBody>
      </p:sp>
      <p:sp>
        <p:nvSpPr>
          <p:cNvPr id="13" name="TextBox 13"/>
          <p:cNvSpPr txBox="1"/>
          <p:nvPr/>
        </p:nvSpPr>
        <p:spPr>
          <a:xfrm>
            <a:off x="5439587" y="3009800"/>
            <a:ext cx="11680193" cy="1357872"/>
          </a:xfrm>
          <a:prstGeom prst="rect">
            <a:avLst/>
          </a:prstGeom>
        </p:spPr>
        <p:txBody>
          <a:bodyPr lIns="0" tIns="0" rIns="0" bIns="0" rtlCol="0" anchor="t">
            <a:spAutoFit/>
          </a:bodyPr>
          <a:lstStyle/>
          <a:p>
            <a:pPr marL="832095" lvl="1" indent="-416048" algn="just">
              <a:lnSpc>
                <a:spcPts val="5511"/>
              </a:lnSpc>
              <a:buFont typeface="Arial"/>
              <a:buChar char="•"/>
            </a:pPr>
            <a:r>
              <a:rPr lang="en-US" sz="3854">
                <a:solidFill>
                  <a:srgbClr val="000000"/>
                </a:solidFill>
                <a:latin typeface="Roboto Condensed Bold"/>
              </a:rPr>
              <a:t>Giá trị nghệ thuật: Khúc ngâm cho thấy thể song thất lục bát là thể thơ đẹp của Tiếng Việt:</a:t>
            </a:r>
          </a:p>
        </p:txBody>
      </p:sp>
      <p:sp>
        <p:nvSpPr>
          <p:cNvPr id="14" name="TextBox 14"/>
          <p:cNvSpPr txBox="1"/>
          <p:nvPr/>
        </p:nvSpPr>
        <p:spPr>
          <a:xfrm>
            <a:off x="3122152" y="1424477"/>
            <a:ext cx="16315063"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c. Thông điệp, ý nghĩa của trích đoạn</a:t>
            </a:r>
          </a:p>
        </p:txBody>
      </p:sp>
      <p:grpSp>
        <p:nvGrpSpPr>
          <p:cNvPr id="15" name="Group 15"/>
          <p:cNvGrpSpPr/>
          <p:nvPr/>
        </p:nvGrpSpPr>
        <p:grpSpPr>
          <a:xfrm>
            <a:off x="14644349" y="5143500"/>
            <a:ext cx="3219199" cy="3746166"/>
            <a:chOff x="0" y="0"/>
            <a:chExt cx="422315" cy="491446"/>
          </a:xfrm>
        </p:grpSpPr>
        <p:sp>
          <p:nvSpPr>
            <p:cNvPr id="16" name="Freeform 16"/>
            <p:cNvSpPr/>
            <p:nvPr/>
          </p:nvSpPr>
          <p:spPr>
            <a:xfrm>
              <a:off x="0" y="0"/>
              <a:ext cx="422315" cy="491446"/>
            </a:xfrm>
            <a:custGeom>
              <a:avLst/>
              <a:gdLst/>
              <a:ahLst/>
              <a:cxnLst/>
              <a:rect l="l" t="t" r="r" b="b"/>
              <a:pathLst>
                <a:path w="422315" h="491446">
                  <a:moveTo>
                    <a:pt x="219115" y="0"/>
                  </a:moveTo>
                  <a:cubicBezTo>
                    <a:pt x="331339" y="0"/>
                    <a:pt x="422315" y="110014"/>
                    <a:pt x="422315" y="245723"/>
                  </a:cubicBezTo>
                  <a:cubicBezTo>
                    <a:pt x="422315" y="381432"/>
                    <a:pt x="331339" y="491446"/>
                    <a:pt x="219115" y="491446"/>
                  </a:cubicBezTo>
                  <a:lnTo>
                    <a:pt x="203200" y="491446"/>
                  </a:lnTo>
                  <a:cubicBezTo>
                    <a:pt x="90976" y="491446"/>
                    <a:pt x="0" y="381432"/>
                    <a:pt x="0" y="245723"/>
                  </a:cubicBezTo>
                  <a:cubicBezTo>
                    <a:pt x="0" y="110014"/>
                    <a:pt x="90976" y="0"/>
                    <a:pt x="203200" y="0"/>
                  </a:cubicBezTo>
                  <a:close/>
                </a:path>
              </a:pathLst>
            </a:custGeom>
            <a:solidFill>
              <a:srgbClr val="FEFFFE">
                <a:alpha val="84706"/>
              </a:srgbClr>
            </a:solidFill>
          </p:spPr>
          <p:txBody>
            <a:bodyPr/>
            <a:lstStyle/>
            <a:p>
              <a:endParaRPr lang="en-GB"/>
            </a:p>
          </p:txBody>
        </p:sp>
        <p:sp>
          <p:nvSpPr>
            <p:cNvPr id="17" name="TextBox 17"/>
            <p:cNvSpPr txBox="1"/>
            <p:nvPr/>
          </p:nvSpPr>
          <p:spPr>
            <a:xfrm>
              <a:off x="0" y="-47625"/>
              <a:ext cx="422315" cy="539071"/>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4818555" y="5964288"/>
            <a:ext cx="2870787" cy="2507615"/>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 Nghệ thuật miêu tả tâm lí nhận vật </a:t>
            </a:r>
          </a:p>
          <a:p>
            <a:pPr algn="ctr">
              <a:lnSpc>
                <a:spcPts val="5005"/>
              </a:lnSpc>
            </a:pPr>
            <a:r>
              <a:rPr lang="en-US" sz="3500">
                <a:solidFill>
                  <a:srgbClr val="000000"/>
                </a:solidFill>
                <a:latin typeface="Roboto Condensed"/>
              </a:rPr>
              <a:t>xuất sắc</a:t>
            </a:r>
          </a:p>
        </p:txBody>
      </p:sp>
      <p:grpSp>
        <p:nvGrpSpPr>
          <p:cNvPr id="19" name="Group 19"/>
          <p:cNvGrpSpPr/>
          <p:nvPr/>
        </p:nvGrpSpPr>
        <p:grpSpPr>
          <a:xfrm>
            <a:off x="5899588" y="4857345"/>
            <a:ext cx="4323327" cy="4400955"/>
            <a:chOff x="0" y="0"/>
            <a:chExt cx="567161" cy="577345"/>
          </a:xfrm>
        </p:grpSpPr>
        <p:sp>
          <p:nvSpPr>
            <p:cNvPr id="20" name="Freeform 20"/>
            <p:cNvSpPr/>
            <p:nvPr/>
          </p:nvSpPr>
          <p:spPr>
            <a:xfrm>
              <a:off x="0" y="0"/>
              <a:ext cx="567161" cy="577345"/>
            </a:xfrm>
            <a:custGeom>
              <a:avLst/>
              <a:gdLst/>
              <a:ahLst/>
              <a:cxnLst/>
              <a:rect l="l" t="t" r="r" b="b"/>
              <a:pathLst>
                <a:path w="567161" h="577345">
                  <a:moveTo>
                    <a:pt x="363961" y="0"/>
                  </a:moveTo>
                  <a:cubicBezTo>
                    <a:pt x="476185" y="0"/>
                    <a:pt x="567161" y="129243"/>
                    <a:pt x="567161" y="288672"/>
                  </a:cubicBezTo>
                  <a:cubicBezTo>
                    <a:pt x="567161" y="448102"/>
                    <a:pt x="476185" y="577345"/>
                    <a:pt x="363961" y="577345"/>
                  </a:cubicBezTo>
                  <a:lnTo>
                    <a:pt x="203200" y="577345"/>
                  </a:lnTo>
                  <a:cubicBezTo>
                    <a:pt x="90976" y="577345"/>
                    <a:pt x="0" y="448102"/>
                    <a:pt x="0" y="288672"/>
                  </a:cubicBezTo>
                  <a:cubicBezTo>
                    <a:pt x="0" y="129243"/>
                    <a:pt x="90976" y="0"/>
                    <a:pt x="203200" y="0"/>
                  </a:cubicBezTo>
                  <a:close/>
                </a:path>
              </a:pathLst>
            </a:custGeom>
            <a:solidFill>
              <a:srgbClr val="FEFFFE">
                <a:alpha val="84706"/>
              </a:srgbClr>
            </a:solidFill>
          </p:spPr>
          <p:txBody>
            <a:bodyPr/>
            <a:lstStyle/>
            <a:p>
              <a:endParaRPr lang="en-GB"/>
            </a:p>
          </p:txBody>
        </p:sp>
        <p:sp>
          <p:nvSpPr>
            <p:cNvPr id="21" name="TextBox 21"/>
            <p:cNvSpPr txBox="1"/>
            <p:nvPr/>
          </p:nvSpPr>
          <p:spPr>
            <a:xfrm>
              <a:off x="0" y="-47625"/>
              <a:ext cx="567161" cy="62497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6462021" y="5452018"/>
            <a:ext cx="3259874" cy="3135994"/>
          </a:xfrm>
          <a:prstGeom prst="rect">
            <a:avLst/>
          </a:prstGeom>
        </p:spPr>
        <p:txBody>
          <a:bodyPr lIns="0" tIns="0" rIns="0" bIns="0" rtlCol="0" anchor="t">
            <a:spAutoFit/>
          </a:bodyPr>
          <a:lstStyle/>
          <a:p>
            <a:pPr algn="just">
              <a:lnSpc>
                <a:spcPts val="5005"/>
              </a:lnSpc>
            </a:pPr>
            <a:r>
              <a:rPr lang="en-US" sz="3500">
                <a:solidFill>
                  <a:srgbClr val="000000"/>
                </a:solidFill>
                <a:latin typeface="Roboto Condensed"/>
              </a:rPr>
              <a:t>Nghệ thuật đối, lối nói ẩn dụ, hình ảnh ví von so sánh đẹp, điển tích điển cố độc đáo.</a:t>
            </a:r>
          </a:p>
        </p:txBody>
      </p:sp>
      <p:sp>
        <p:nvSpPr>
          <p:cNvPr id="23" name="TextBox 23"/>
          <p:cNvSpPr txBox="1"/>
          <p:nvPr/>
        </p:nvSpPr>
        <p:spPr>
          <a:xfrm>
            <a:off x="10822990" y="6080614"/>
            <a:ext cx="3221284" cy="1878965"/>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Ngắt nhịp, </a:t>
            </a:r>
          </a:p>
          <a:p>
            <a:pPr algn="ctr">
              <a:lnSpc>
                <a:spcPts val="5005"/>
              </a:lnSpc>
            </a:pPr>
            <a:r>
              <a:rPr lang="en-US" sz="3500">
                <a:solidFill>
                  <a:srgbClr val="000000"/>
                </a:solidFill>
                <a:latin typeface="Roboto Condensed"/>
              </a:rPr>
              <a:t>gieo vần linh hoạt, uyển chuyển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2"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155811" y="1326718"/>
            <a:ext cx="5050984" cy="5200882"/>
          </a:xfrm>
          <a:custGeom>
            <a:avLst/>
            <a:gdLst/>
            <a:ahLst/>
            <a:cxnLst/>
            <a:rect l="l" t="t" r="r" b="b"/>
            <a:pathLst>
              <a:path w="5050984" h="5200882">
                <a:moveTo>
                  <a:pt x="5050984" y="0"/>
                </a:moveTo>
                <a:lnTo>
                  <a:pt x="0" y="0"/>
                </a:lnTo>
                <a:lnTo>
                  <a:pt x="0" y="5200882"/>
                </a:lnTo>
                <a:lnTo>
                  <a:pt x="5050984" y="5200882"/>
                </a:lnTo>
                <a:lnTo>
                  <a:pt x="5050984" y="0"/>
                </a:lnTo>
                <a:close/>
              </a:path>
            </a:pathLst>
          </a:custGeom>
          <a:blipFill>
            <a:blip r:embed="rId3"/>
            <a:stretch>
              <a:fillRect/>
            </a:stretch>
          </a:blipFill>
        </p:spPr>
        <p:txBody>
          <a:bodyPr/>
          <a:lstStyle/>
          <a:p>
            <a:endParaRPr lang="en-GB"/>
          </a:p>
        </p:txBody>
      </p:sp>
      <p:grpSp>
        <p:nvGrpSpPr>
          <p:cNvPr id="3" name="Group 3"/>
          <p:cNvGrpSpPr/>
          <p:nvPr/>
        </p:nvGrpSpPr>
        <p:grpSpPr>
          <a:xfrm>
            <a:off x="5303313" y="3180868"/>
            <a:ext cx="12154463" cy="4400955"/>
            <a:chOff x="0" y="0"/>
            <a:chExt cx="1594499" cy="577345"/>
          </a:xfrm>
        </p:grpSpPr>
        <p:sp>
          <p:nvSpPr>
            <p:cNvPr id="4" name="Freeform 4"/>
            <p:cNvSpPr/>
            <p:nvPr/>
          </p:nvSpPr>
          <p:spPr>
            <a:xfrm>
              <a:off x="0" y="0"/>
              <a:ext cx="1594499" cy="577345"/>
            </a:xfrm>
            <a:custGeom>
              <a:avLst/>
              <a:gdLst/>
              <a:ahLst/>
              <a:cxnLst/>
              <a:rect l="l" t="t" r="r" b="b"/>
              <a:pathLst>
                <a:path w="1594499" h="577345">
                  <a:moveTo>
                    <a:pt x="1391299" y="0"/>
                  </a:moveTo>
                  <a:cubicBezTo>
                    <a:pt x="1503523" y="0"/>
                    <a:pt x="1594499" y="129243"/>
                    <a:pt x="1594499" y="288672"/>
                  </a:cubicBezTo>
                  <a:cubicBezTo>
                    <a:pt x="1594499" y="448102"/>
                    <a:pt x="1503523" y="577345"/>
                    <a:pt x="1391299" y="577345"/>
                  </a:cubicBezTo>
                  <a:lnTo>
                    <a:pt x="203200" y="577345"/>
                  </a:lnTo>
                  <a:cubicBezTo>
                    <a:pt x="90976" y="577345"/>
                    <a:pt x="0" y="448102"/>
                    <a:pt x="0" y="288672"/>
                  </a:cubicBezTo>
                  <a:cubicBezTo>
                    <a:pt x="0" y="129243"/>
                    <a:pt x="90976" y="0"/>
                    <a:pt x="203200" y="0"/>
                  </a:cubicBezTo>
                  <a:close/>
                </a:path>
              </a:pathLst>
            </a:custGeom>
            <a:solidFill>
              <a:srgbClr val="FEFFFE">
                <a:alpha val="84706"/>
              </a:srgbClr>
            </a:solidFill>
          </p:spPr>
          <p:txBody>
            <a:bodyPr/>
            <a:lstStyle/>
            <a:p>
              <a:endParaRPr lang="en-GB"/>
            </a:p>
          </p:txBody>
        </p:sp>
        <p:sp>
          <p:nvSpPr>
            <p:cNvPr id="5" name="TextBox 5"/>
            <p:cNvSpPr txBox="1"/>
            <p:nvPr/>
          </p:nvSpPr>
          <p:spPr>
            <a:xfrm>
              <a:off x="0" y="-47625"/>
              <a:ext cx="1594499" cy="62497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flipH="1">
            <a:off x="-4506918" y="4324261"/>
            <a:ext cx="11071235" cy="7583782"/>
          </a:xfrm>
          <a:custGeom>
            <a:avLst/>
            <a:gdLst/>
            <a:ahLst/>
            <a:cxnLst/>
            <a:rect l="l" t="t" r="r" b="b"/>
            <a:pathLst>
              <a:path w="11071235" h="7583782">
                <a:moveTo>
                  <a:pt x="11071236" y="0"/>
                </a:moveTo>
                <a:lnTo>
                  <a:pt x="0" y="0"/>
                </a:lnTo>
                <a:lnTo>
                  <a:pt x="0" y="7583782"/>
                </a:lnTo>
                <a:lnTo>
                  <a:pt x="11071236" y="7583782"/>
                </a:lnTo>
                <a:lnTo>
                  <a:pt x="11071236" y="0"/>
                </a:lnTo>
                <a:close/>
              </a:path>
            </a:pathLst>
          </a:custGeom>
          <a:blipFill>
            <a:blip r:embed="rId4"/>
            <a:stretch>
              <a:fillRect/>
            </a:stretch>
          </a:blipFill>
        </p:spPr>
        <p:txBody>
          <a:bodyPr/>
          <a:lstStyle/>
          <a:p>
            <a:endParaRPr lang="en-GB"/>
          </a:p>
        </p:txBody>
      </p:sp>
      <p:sp>
        <p:nvSpPr>
          <p:cNvPr id="7" name="Freeform 7"/>
          <p:cNvSpPr/>
          <p:nvPr/>
        </p:nvSpPr>
        <p:spPr>
          <a:xfrm>
            <a:off x="382780" y="2"/>
            <a:ext cx="2087344" cy="1145400"/>
          </a:xfrm>
          <a:custGeom>
            <a:avLst/>
            <a:gdLst/>
            <a:ahLst/>
            <a:cxnLst/>
            <a:rect l="l" t="t" r="r" b="b"/>
            <a:pathLst>
              <a:path w="2087344" h="1145400">
                <a:moveTo>
                  <a:pt x="0" y="0"/>
                </a:moveTo>
                <a:lnTo>
                  <a:pt x="2087344" y="0"/>
                </a:lnTo>
                <a:lnTo>
                  <a:pt x="2087344" y="1145400"/>
                </a:lnTo>
                <a:lnTo>
                  <a:pt x="0" y="1145400"/>
                </a:lnTo>
                <a:lnTo>
                  <a:pt x="0" y="0"/>
                </a:lnTo>
                <a:close/>
              </a:path>
            </a:pathLst>
          </a:custGeom>
          <a:blipFill>
            <a:blip r:embed="rId5"/>
            <a:stretch>
              <a:fillRect t="-1" b="-1"/>
            </a:stretch>
          </a:blipFill>
        </p:spPr>
        <p:txBody>
          <a:bodyPr/>
          <a:lstStyle/>
          <a:p>
            <a:endParaRPr lang="en-GB"/>
          </a:p>
        </p:txBody>
      </p:sp>
      <p:sp>
        <p:nvSpPr>
          <p:cNvPr id="8" name="Freeform 8"/>
          <p:cNvSpPr/>
          <p:nvPr/>
        </p:nvSpPr>
        <p:spPr>
          <a:xfrm>
            <a:off x="15731450" y="8575946"/>
            <a:ext cx="3452652" cy="2390900"/>
          </a:xfrm>
          <a:custGeom>
            <a:avLst/>
            <a:gdLst/>
            <a:ahLst/>
            <a:cxnLst/>
            <a:rect l="l" t="t" r="r" b="b"/>
            <a:pathLst>
              <a:path w="3452652" h="2390900">
                <a:moveTo>
                  <a:pt x="0" y="0"/>
                </a:moveTo>
                <a:lnTo>
                  <a:pt x="3452652" y="0"/>
                </a:lnTo>
                <a:lnTo>
                  <a:pt x="3452652" y="2390900"/>
                </a:lnTo>
                <a:lnTo>
                  <a:pt x="0" y="2390900"/>
                </a:lnTo>
                <a:lnTo>
                  <a:pt x="0" y="0"/>
                </a:lnTo>
                <a:close/>
              </a:path>
            </a:pathLst>
          </a:custGeom>
          <a:blipFill>
            <a:blip r:embed="rId6"/>
            <a:stretch>
              <a:fillRect t="-1" b="-1"/>
            </a:stretch>
          </a:blipFill>
        </p:spPr>
        <p:txBody>
          <a:bodyPr/>
          <a:lstStyle/>
          <a:p>
            <a:endParaRPr lang="en-GB"/>
          </a:p>
        </p:txBody>
      </p:sp>
      <p:sp>
        <p:nvSpPr>
          <p:cNvPr id="9" name="Freeform 9"/>
          <p:cNvSpPr/>
          <p:nvPr/>
        </p:nvSpPr>
        <p:spPr>
          <a:xfrm flipH="1">
            <a:off x="-893748" y="1831900"/>
            <a:ext cx="2458448" cy="1273150"/>
          </a:xfrm>
          <a:custGeom>
            <a:avLst/>
            <a:gdLst/>
            <a:ahLst/>
            <a:cxnLst/>
            <a:rect l="l" t="t" r="r" b="b"/>
            <a:pathLst>
              <a:path w="2458448" h="1273150">
                <a:moveTo>
                  <a:pt x="2458448" y="0"/>
                </a:moveTo>
                <a:lnTo>
                  <a:pt x="0" y="0"/>
                </a:lnTo>
                <a:lnTo>
                  <a:pt x="0" y="1273150"/>
                </a:lnTo>
                <a:lnTo>
                  <a:pt x="2458448" y="1273150"/>
                </a:lnTo>
                <a:lnTo>
                  <a:pt x="2458448" y="0"/>
                </a:lnTo>
                <a:close/>
              </a:path>
            </a:pathLst>
          </a:custGeom>
          <a:blipFill>
            <a:blip r:embed="rId7"/>
            <a:stretch>
              <a:fillRect l="-40439"/>
            </a:stretch>
          </a:blipFill>
        </p:spPr>
        <p:txBody>
          <a:bodyPr/>
          <a:lstStyle/>
          <a:p>
            <a:endParaRPr lang="en-GB"/>
          </a:p>
        </p:txBody>
      </p:sp>
      <p:sp>
        <p:nvSpPr>
          <p:cNvPr id="10" name="Freeform 10"/>
          <p:cNvSpPr/>
          <p:nvPr/>
        </p:nvSpPr>
        <p:spPr>
          <a:xfrm>
            <a:off x="-60409" y="4324261"/>
            <a:ext cx="5363722" cy="6515124"/>
          </a:xfrm>
          <a:custGeom>
            <a:avLst/>
            <a:gdLst/>
            <a:ahLst/>
            <a:cxnLst/>
            <a:rect l="l" t="t" r="r" b="b"/>
            <a:pathLst>
              <a:path w="5363722" h="6515124">
                <a:moveTo>
                  <a:pt x="0" y="0"/>
                </a:moveTo>
                <a:lnTo>
                  <a:pt x="5363722" y="0"/>
                </a:lnTo>
                <a:lnTo>
                  <a:pt x="5363722" y="6515124"/>
                </a:lnTo>
                <a:lnTo>
                  <a:pt x="0" y="6515124"/>
                </a:lnTo>
                <a:lnTo>
                  <a:pt x="0" y="0"/>
                </a:lnTo>
                <a:close/>
              </a:path>
            </a:pathLst>
          </a:custGeom>
          <a:blipFill>
            <a:blip r:embed="rId8"/>
            <a:stretch>
              <a:fillRect t="-46262"/>
            </a:stretch>
          </a:blipFill>
        </p:spPr>
        <p:txBody>
          <a:bodyPr/>
          <a:lstStyle/>
          <a:p>
            <a:endParaRPr lang="en-GB"/>
          </a:p>
        </p:txBody>
      </p:sp>
      <p:sp>
        <p:nvSpPr>
          <p:cNvPr id="11" name="Freeform 11"/>
          <p:cNvSpPr/>
          <p:nvPr/>
        </p:nvSpPr>
        <p:spPr>
          <a:xfrm>
            <a:off x="1895751" y="-905142"/>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9"/>
            <a:stretch>
              <a:fillRect/>
            </a:stretch>
          </a:blipFill>
        </p:spPr>
        <p:txBody>
          <a:bodyPr/>
          <a:lstStyle/>
          <a:p>
            <a:endParaRPr lang="en-GB"/>
          </a:p>
        </p:txBody>
      </p:sp>
      <p:sp>
        <p:nvSpPr>
          <p:cNvPr id="12" name="TextBox 12"/>
          <p:cNvSpPr txBox="1"/>
          <p:nvPr/>
        </p:nvSpPr>
        <p:spPr>
          <a:xfrm>
            <a:off x="2470124" y="458402"/>
            <a:ext cx="12522637" cy="1019176"/>
          </a:xfrm>
          <a:prstGeom prst="rect">
            <a:avLst/>
          </a:prstGeom>
        </p:spPr>
        <p:txBody>
          <a:bodyPr lIns="0" tIns="0" rIns="0" bIns="0" rtlCol="0" anchor="t">
            <a:spAutoFit/>
          </a:bodyPr>
          <a:lstStyle/>
          <a:p>
            <a:pPr algn="l">
              <a:lnSpc>
                <a:spcPts val="8399"/>
              </a:lnSpc>
            </a:pPr>
            <a:r>
              <a:rPr lang="en-US" sz="5999">
                <a:solidFill>
                  <a:srgbClr val="031207"/>
                </a:solidFill>
                <a:latin typeface="#9Slide07 SVNUT Triumph Press"/>
              </a:rPr>
              <a:t>3.2. Đọc hiểu văn bản</a:t>
            </a:r>
          </a:p>
        </p:txBody>
      </p:sp>
      <p:sp>
        <p:nvSpPr>
          <p:cNvPr id="13" name="TextBox 13"/>
          <p:cNvSpPr txBox="1"/>
          <p:nvPr/>
        </p:nvSpPr>
        <p:spPr>
          <a:xfrm>
            <a:off x="6163546" y="3831909"/>
            <a:ext cx="10232275" cy="2763683"/>
          </a:xfrm>
          <a:prstGeom prst="rect">
            <a:avLst/>
          </a:prstGeom>
        </p:spPr>
        <p:txBody>
          <a:bodyPr lIns="0" tIns="0" rIns="0" bIns="0" rtlCol="0" anchor="t">
            <a:spAutoFit/>
          </a:bodyPr>
          <a:lstStyle/>
          <a:p>
            <a:pPr algn="just">
              <a:lnSpc>
                <a:spcPts val="5511"/>
              </a:lnSpc>
            </a:pPr>
            <a:r>
              <a:rPr lang="en-US" sz="3854">
                <a:solidFill>
                  <a:srgbClr val="000000"/>
                </a:solidFill>
                <a:latin typeface="Roboto Condensed"/>
              </a:rPr>
              <a:t>Trích đoạn khắc sâu những giá trị đẹp đẽ của con người, đặc biệt là người phụ nữ: </a:t>
            </a:r>
            <a:r>
              <a:rPr lang="en-US" sz="3854">
                <a:solidFill>
                  <a:srgbClr val="000000"/>
                </a:solidFill>
                <a:latin typeface="Roboto Condensed Bold"/>
              </a:rPr>
              <a:t>tâm hồn nhạy cảm, giàu yêu thương và mong muốn được trân trọng, được thừa nhận và được hạnh phúc</a:t>
            </a:r>
            <a:r>
              <a:rPr lang="en-US" sz="3854">
                <a:solidFill>
                  <a:srgbClr val="000000"/>
                </a:solidFill>
                <a:latin typeface="Roboto Condensed"/>
              </a:rPr>
              <a:t>.</a:t>
            </a:r>
          </a:p>
        </p:txBody>
      </p:sp>
      <p:sp>
        <p:nvSpPr>
          <p:cNvPr id="14" name="TextBox 14"/>
          <p:cNvSpPr txBox="1"/>
          <p:nvPr/>
        </p:nvSpPr>
        <p:spPr>
          <a:xfrm>
            <a:off x="3124200" y="1638300"/>
            <a:ext cx="16315063" cy="961989"/>
          </a:xfrm>
          <a:prstGeom prst="rect">
            <a:avLst/>
          </a:prstGeom>
        </p:spPr>
        <p:txBody>
          <a:bodyPr lIns="0" tIns="0" rIns="0" bIns="0" rtlCol="0" anchor="t">
            <a:spAutoFit/>
          </a:bodyPr>
          <a:lstStyle/>
          <a:p>
            <a:pPr algn="l">
              <a:lnSpc>
                <a:spcPts val="7425"/>
              </a:lnSpc>
            </a:pPr>
            <a:r>
              <a:rPr lang="en-US" sz="4500">
                <a:solidFill>
                  <a:srgbClr val="031207"/>
                </a:solidFill>
                <a:latin typeface="#9Slide05 HLT AphroditeSlimStyl"/>
              </a:rPr>
              <a:t>c. Thông điệp, ý nghĩa của trích đoạn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0" y="8277800"/>
            <a:ext cx="7842698" cy="2135000"/>
          </a:xfrm>
          <a:custGeom>
            <a:avLst/>
            <a:gdLst/>
            <a:ahLst/>
            <a:cxnLst/>
            <a:rect l="l" t="t" r="r" b="b"/>
            <a:pathLst>
              <a:path w="7842698" h="2135000">
                <a:moveTo>
                  <a:pt x="0" y="0"/>
                </a:moveTo>
                <a:lnTo>
                  <a:pt x="7842698" y="0"/>
                </a:lnTo>
                <a:lnTo>
                  <a:pt x="7842698" y="2135000"/>
                </a:lnTo>
                <a:lnTo>
                  <a:pt x="0" y="2135000"/>
                </a:lnTo>
                <a:lnTo>
                  <a:pt x="0" y="0"/>
                </a:lnTo>
                <a:close/>
              </a:path>
            </a:pathLst>
          </a:custGeom>
          <a:blipFill>
            <a:blip r:embed="rId3"/>
            <a:stretch>
              <a:fillRect l="-1" r="-1"/>
            </a:stretch>
          </a:blipFill>
        </p:spPr>
        <p:txBody>
          <a:bodyPr/>
          <a:lstStyle/>
          <a:p>
            <a:endParaRPr lang="en-GB"/>
          </a:p>
        </p:txBody>
      </p:sp>
      <p:sp>
        <p:nvSpPr>
          <p:cNvPr id="3" name="Freeform 3"/>
          <p:cNvSpPr/>
          <p:nvPr/>
        </p:nvSpPr>
        <p:spPr>
          <a:xfrm>
            <a:off x="3744500" y="8403902"/>
            <a:ext cx="5861834" cy="1882800"/>
          </a:xfrm>
          <a:custGeom>
            <a:avLst/>
            <a:gdLst/>
            <a:ahLst/>
            <a:cxnLst/>
            <a:rect l="l" t="t" r="r" b="b"/>
            <a:pathLst>
              <a:path w="5861834" h="1882800">
                <a:moveTo>
                  <a:pt x="0" y="0"/>
                </a:moveTo>
                <a:lnTo>
                  <a:pt x="5861834" y="0"/>
                </a:lnTo>
                <a:lnTo>
                  <a:pt x="5861834" y="1882800"/>
                </a:lnTo>
                <a:lnTo>
                  <a:pt x="0" y="1882800"/>
                </a:lnTo>
                <a:lnTo>
                  <a:pt x="0" y="0"/>
                </a:lnTo>
                <a:close/>
              </a:path>
            </a:pathLst>
          </a:custGeom>
          <a:blipFill>
            <a:blip r:embed="rId4"/>
            <a:stretch>
              <a:fillRect l="-2" r="-2"/>
            </a:stretch>
          </a:blipFill>
        </p:spPr>
        <p:txBody>
          <a:bodyPr/>
          <a:lstStyle/>
          <a:p>
            <a:endParaRPr lang="en-GB"/>
          </a:p>
        </p:txBody>
      </p:sp>
      <p:sp>
        <p:nvSpPr>
          <p:cNvPr id="4" name="Freeform 4"/>
          <p:cNvSpPr/>
          <p:nvPr/>
        </p:nvSpPr>
        <p:spPr>
          <a:xfrm>
            <a:off x="14581196" y="1317894"/>
            <a:ext cx="2280346" cy="2568700"/>
          </a:xfrm>
          <a:custGeom>
            <a:avLst/>
            <a:gdLst/>
            <a:ahLst/>
            <a:cxnLst/>
            <a:rect l="l" t="t" r="r" b="b"/>
            <a:pathLst>
              <a:path w="2280346" h="2568700">
                <a:moveTo>
                  <a:pt x="0" y="0"/>
                </a:moveTo>
                <a:lnTo>
                  <a:pt x="2280346" y="0"/>
                </a:lnTo>
                <a:lnTo>
                  <a:pt x="2280346" y="2568700"/>
                </a:lnTo>
                <a:lnTo>
                  <a:pt x="0" y="2568700"/>
                </a:lnTo>
                <a:lnTo>
                  <a:pt x="0" y="0"/>
                </a:lnTo>
                <a:close/>
              </a:path>
            </a:pathLst>
          </a:custGeom>
          <a:blipFill>
            <a:blip r:embed="rId5"/>
            <a:stretch>
              <a:fillRect/>
            </a:stretch>
          </a:blipFill>
        </p:spPr>
        <p:txBody>
          <a:bodyPr/>
          <a:lstStyle/>
          <a:p>
            <a:endParaRPr lang="en-GB"/>
          </a:p>
        </p:txBody>
      </p:sp>
      <p:sp>
        <p:nvSpPr>
          <p:cNvPr id="5" name="Freeform 5"/>
          <p:cNvSpPr/>
          <p:nvPr/>
        </p:nvSpPr>
        <p:spPr>
          <a:xfrm>
            <a:off x="13688424" y="2263754"/>
            <a:ext cx="4751224" cy="1942100"/>
          </a:xfrm>
          <a:custGeom>
            <a:avLst/>
            <a:gdLst/>
            <a:ahLst/>
            <a:cxnLst/>
            <a:rect l="l" t="t" r="r" b="b"/>
            <a:pathLst>
              <a:path w="4751224" h="1942100">
                <a:moveTo>
                  <a:pt x="0" y="0"/>
                </a:moveTo>
                <a:lnTo>
                  <a:pt x="4751224" y="0"/>
                </a:lnTo>
                <a:lnTo>
                  <a:pt x="4751224" y="1942100"/>
                </a:lnTo>
                <a:lnTo>
                  <a:pt x="0" y="1942100"/>
                </a:lnTo>
                <a:lnTo>
                  <a:pt x="0" y="0"/>
                </a:lnTo>
                <a:close/>
              </a:path>
            </a:pathLst>
          </a:custGeom>
          <a:blipFill>
            <a:blip r:embed="rId6"/>
            <a:stretch>
              <a:fillRect/>
            </a:stretch>
          </a:blipFill>
        </p:spPr>
        <p:txBody>
          <a:bodyPr/>
          <a:lstStyle/>
          <a:p>
            <a:endParaRPr lang="en-GB"/>
          </a:p>
        </p:txBody>
      </p:sp>
      <p:sp>
        <p:nvSpPr>
          <p:cNvPr id="6" name="Freeform 6"/>
          <p:cNvSpPr/>
          <p:nvPr/>
        </p:nvSpPr>
        <p:spPr>
          <a:xfrm>
            <a:off x="11728800" y="4648364"/>
            <a:ext cx="6710848" cy="2474598"/>
          </a:xfrm>
          <a:custGeom>
            <a:avLst/>
            <a:gdLst/>
            <a:ahLst/>
            <a:cxnLst/>
            <a:rect l="l" t="t" r="r" b="b"/>
            <a:pathLst>
              <a:path w="6710848" h="2474598">
                <a:moveTo>
                  <a:pt x="0" y="0"/>
                </a:moveTo>
                <a:lnTo>
                  <a:pt x="6710848" y="0"/>
                </a:lnTo>
                <a:lnTo>
                  <a:pt x="6710848" y="2474598"/>
                </a:lnTo>
                <a:lnTo>
                  <a:pt x="0" y="2474598"/>
                </a:lnTo>
                <a:lnTo>
                  <a:pt x="0" y="0"/>
                </a:lnTo>
                <a:close/>
              </a:path>
            </a:pathLst>
          </a:custGeom>
          <a:blipFill>
            <a:blip r:embed="rId7"/>
            <a:stretch>
              <a:fillRect/>
            </a:stretch>
          </a:blipFill>
        </p:spPr>
        <p:txBody>
          <a:bodyPr/>
          <a:lstStyle/>
          <a:p>
            <a:endParaRPr lang="en-GB"/>
          </a:p>
        </p:txBody>
      </p:sp>
      <p:sp>
        <p:nvSpPr>
          <p:cNvPr id="7" name="Freeform 7"/>
          <p:cNvSpPr/>
          <p:nvPr/>
        </p:nvSpPr>
        <p:spPr>
          <a:xfrm>
            <a:off x="11477256" y="5603880"/>
            <a:ext cx="5861850" cy="4544918"/>
          </a:xfrm>
          <a:custGeom>
            <a:avLst/>
            <a:gdLst/>
            <a:ahLst/>
            <a:cxnLst/>
            <a:rect l="l" t="t" r="r" b="b"/>
            <a:pathLst>
              <a:path w="5861850" h="4544918">
                <a:moveTo>
                  <a:pt x="0" y="0"/>
                </a:moveTo>
                <a:lnTo>
                  <a:pt x="5861850" y="0"/>
                </a:lnTo>
                <a:lnTo>
                  <a:pt x="5861850" y="4544918"/>
                </a:lnTo>
                <a:lnTo>
                  <a:pt x="0" y="4544918"/>
                </a:lnTo>
                <a:lnTo>
                  <a:pt x="0" y="0"/>
                </a:lnTo>
                <a:close/>
              </a:path>
            </a:pathLst>
          </a:custGeom>
          <a:blipFill>
            <a:blip r:embed="rId8"/>
            <a:stretch>
              <a:fillRect/>
            </a:stretch>
          </a:blipFill>
        </p:spPr>
        <p:txBody>
          <a:bodyPr/>
          <a:lstStyle/>
          <a:p>
            <a:endParaRPr lang="en-GB"/>
          </a:p>
        </p:txBody>
      </p:sp>
      <p:sp>
        <p:nvSpPr>
          <p:cNvPr id="8" name="Freeform 8"/>
          <p:cNvSpPr/>
          <p:nvPr/>
        </p:nvSpPr>
        <p:spPr>
          <a:xfrm>
            <a:off x="10721226" y="7122948"/>
            <a:ext cx="1181350" cy="2835250"/>
          </a:xfrm>
          <a:custGeom>
            <a:avLst/>
            <a:gdLst/>
            <a:ahLst/>
            <a:cxnLst/>
            <a:rect l="l" t="t" r="r" b="b"/>
            <a:pathLst>
              <a:path w="1181350" h="2835250">
                <a:moveTo>
                  <a:pt x="0" y="0"/>
                </a:moveTo>
                <a:lnTo>
                  <a:pt x="1181350" y="0"/>
                </a:lnTo>
                <a:lnTo>
                  <a:pt x="1181350" y="2835250"/>
                </a:lnTo>
                <a:lnTo>
                  <a:pt x="0" y="2835250"/>
                </a:lnTo>
                <a:lnTo>
                  <a:pt x="0" y="0"/>
                </a:lnTo>
                <a:close/>
              </a:path>
            </a:pathLst>
          </a:custGeom>
          <a:blipFill>
            <a:blip r:embed="rId9"/>
            <a:stretch>
              <a:fillRect/>
            </a:stretch>
          </a:blipFill>
        </p:spPr>
        <p:txBody>
          <a:bodyPr/>
          <a:lstStyle/>
          <a:p>
            <a:endParaRPr lang="en-GB"/>
          </a:p>
        </p:txBody>
      </p:sp>
      <p:sp>
        <p:nvSpPr>
          <p:cNvPr id="9" name="Freeform 9"/>
          <p:cNvSpPr/>
          <p:nvPr/>
        </p:nvSpPr>
        <p:spPr>
          <a:xfrm flipH="1">
            <a:off x="12970678" y="1079004"/>
            <a:ext cx="2688550" cy="1305350"/>
          </a:xfrm>
          <a:custGeom>
            <a:avLst/>
            <a:gdLst/>
            <a:ahLst/>
            <a:cxnLst/>
            <a:rect l="l" t="t" r="r" b="b"/>
            <a:pathLst>
              <a:path w="2688550" h="1305350">
                <a:moveTo>
                  <a:pt x="2688550" y="0"/>
                </a:moveTo>
                <a:lnTo>
                  <a:pt x="0" y="0"/>
                </a:lnTo>
                <a:lnTo>
                  <a:pt x="0" y="1305350"/>
                </a:lnTo>
                <a:lnTo>
                  <a:pt x="2688550" y="1305350"/>
                </a:lnTo>
                <a:lnTo>
                  <a:pt x="2688550" y="0"/>
                </a:lnTo>
                <a:close/>
              </a:path>
            </a:pathLst>
          </a:custGeom>
          <a:blipFill>
            <a:blip r:embed="rId10"/>
            <a:stretch>
              <a:fillRect/>
            </a:stretch>
          </a:blipFill>
        </p:spPr>
        <p:txBody>
          <a:bodyPr/>
          <a:lstStyle/>
          <a:p>
            <a:endParaRPr lang="en-GB"/>
          </a:p>
        </p:txBody>
      </p:sp>
      <p:sp>
        <p:nvSpPr>
          <p:cNvPr id="10" name="Freeform 10"/>
          <p:cNvSpPr/>
          <p:nvPr/>
        </p:nvSpPr>
        <p:spPr>
          <a:xfrm>
            <a:off x="14903722" y="7565472"/>
            <a:ext cx="3384256" cy="3309600"/>
          </a:xfrm>
          <a:custGeom>
            <a:avLst/>
            <a:gdLst/>
            <a:ahLst/>
            <a:cxnLst/>
            <a:rect l="l" t="t" r="r" b="b"/>
            <a:pathLst>
              <a:path w="3384256" h="3309600">
                <a:moveTo>
                  <a:pt x="0" y="0"/>
                </a:moveTo>
                <a:lnTo>
                  <a:pt x="3384256" y="0"/>
                </a:lnTo>
                <a:lnTo>
                  <a:pt x="3384256" y="3309600"/>
                </a:lnTo>
                <a:lnTo>
                  <a:pt x="0" y="3309600"/>
                </a:lnTo>
                <a:lnTo>
                  <a:pt x="0" y="0"/>
                </a:lnTo>
                <a:close/>
              </a:path>
            </a:pathLst>
          </a:custGeom>
          <a:blipFill>
            <a:blip r:embed="rId11"/>
            <a:stretch>
              <a:fillRect t="-1" b="-1"/>
            </a:stretch>
          </a:blipFill>
        </p:spPr>
        <p:txBody>
          <a:bodyPr/>
          <a:lstStyle/>
          <a:p>
            <a:endParaRPr lang="en-GB"/>
          </a:p>
        </p:txBody>
      </p:sp>
      <p:sp>
        <p:nvSpPr>
          <p:cNvPr id="11" name="Freeform 11"/>
          <p:cNvSpPr/>
          <p:nvPr/>
        </p:nvSpPr>
        <p:spPr>
          <a:xfrm>
            <a:off x="14733512" y="8206392"/>
            <a:ext cx="3554488" cy="2269116"/>
          </a:xfrm>
          <a:custGeom>
            <a:avLst/>
            <a:gdLst/>
            <a:ahLst/>
            <a:cxnLst/>
            <a:rect l="l" t="t" r="r" b="b"/>
            <a:pathLst>
              <a:path w="3554488" h="2269116">
                <a:moveTo>
                  <a:pt x="0" y="0"/>
                </a:moveTo>
                <a:lnTo>
                  <a:pt x="3554488" y="0"/>
                </a:lnTo>
                <a:lnTo>
                  <a:pt x="3554488" y="2269116"/>
                </a:lnTo>
                <a:lnTo>
                  <a:pt x="0" y="2269116"/>
                </a:lnTo>
                <a:lnTo>
                  <a:pt x="0" y="0"/>
                </a:lnTo>
                <a:close/>
              </a:path>
            </a:pathLst>
          </a:custGeom>
          <a:blipFill>
            <a:blip r:embed="rId12"/>
            <a:stretch>
              <a:fillRect/>
            </a:stretch>
          </a:blipFill>
        </p:spPr>
        <p:txBody>
          <a:bodyPr/>
          <a:lstStyle/>
          <a:p>
            <a:endParaRPr lang="en-GB"/>
          </a:p>
        </p:txBody>
      </p:sp>
      <p:sp>
        <p:nvSpPr>
          <p:cNvPr id="12" name="Freeform 12"/>
          <p:cNvSpPr/>
          <p:nvPr/>
        </p:nvSpPr>
        <p:spPr>
          <a:xfrm>
            <a:off x="206200" y="209400"/>
            <a:ext cx="2030550" cy="985900"/>
          </a:xfrm>
          <a:custGeom>
            <a:avLst/>
            <a:gdLst/>
            <a:ahLst/>
            <a:cxnLst/>
            <a:rect l="l" t="t" r="r" b="b"/>
            <a:pathLst>
              <a:path w="2030550" h="985900">
                <a:moveTo>
                  <a:pt x="0" y="0"/>
                </a:moveTo>
                <a:lnTo>
                  <a:pt x="2030550" y="0"/>
                </a:lnTo>
                <a:lnTo>
                  <a:pt x="2030550" y="985900"/>
                </a:lnTo>
                <a:lnTo>
                  <a:pt x="0" y="985900"/>
                </a:lnTo>
                <a:lnTo>
                  <a:pt x="0" y="0"/>
                </a:lnTo>
                <a:close/>
              </a:path>
            </a:pathLst>
          </a:custGeom>
          <a:blipFill>
            <a:blip r:embed="rId10"/>
            <a:stretch>
              <a:fillRect/>
            </a:stretch>
          </a:blipFill>
        </p:spPr>
        <p:txBody>
          <a:bodyPr/>
          <a:lstStyle/>
          <a:p>
            <a:endParaRPr lang="en-GB"/>
          </a:p>
        </p:txBody>
      </p:sp>
      <p:sp>
        <p:nvSpPr>
          <p:cNvPr id="13" name="TextBox 13"/>
          <p:cNvSpPr txBox="1"/>
          <p:nvPr/>
        </p:nvSpPr>
        <p:spPr>
          <a:xfrm>
            <a:off x="2413000" y="-2122"/>
            <a:ext cx="11004219" cy="1094618"/>
          </a:xfrm>
          <a:prstGeom prst="rect">
            <a:avLst/>
          </a:prstGeom>
        </p:spPr>
        <p:txBody>
          <a:bodyPr lIns="0" tIns="0" rIns="0" bIns="0" rtlCol="0" anchor="t">
            <a:spAutoFit/>
          </a:bodyPr>
          <a:lstStyle/>
          <a:p>
            <a:pPr algn="ctr">
              <a:lnSpc>
                <a:spcPts val="8544"/>
              </a:lnSpc>
            </a:pPr>
            <a:r>
              <a:rPr lang="en-US" sz="5178">
                <a:solidFill>
                  <a:srgbClr val="031207"/>
                </a:solidFill>
                <a:latin typeface="#9Slide05 HLT AphroditeSlimStyl"/>
              </a:rPr>
              <a:t>Nỗi sầu oán của người cung nữ </a:t>
            </a:r>
          </a:p>
        </p:txBody>
      </p:sp>
      <p:sp>
        <p:nvSpPr>
          <p:cNvPr id="14" name="TextBox 14"/>
          <p:cNvSpPr txBox="1"/>
          <p:nvPr/>
        </p:nvSpPr>
        <p:spPr>
          <a:xfrm>
            <a:off x="10212033" y="742950"/>
            <a:ext cx="5642768" cy="1111297"/>
          </a:xfrm>
          <a:prstGeom prst="rect">
            <a:avLst/>
          </a:prstGeom>
        </p:spPr>
        <p:txBody>
          <a:bodyPr lIns="0" tIns="0" rIns="0" bIns="0" rtlCol="0" anchor="t">
            <a:spAutoFit/>
          </a:bodyPr>
          <a:lstStyle/>
          <a:p>
            <a:pPr algn="ctr">
              <a:lnSpc>
                <a:spcPts val="9040"/>
              </a:lnSpc>
            </a:pPr>
            <a:r>
              <a:rPr lang="en-US" sz="5478">
                <a:solidFill>
                  <a:srgbClr val="031207"/>
                </a:solidFill>
                <a:latin typeface="#9Slide06 ThuPhap Thien An"/>
              </a:rPr>
              <a:t>- một thi phẩm đẹp.</a:t>
            </a:r>
          </a:p>
        </p:txBody>
      </p:sp>
      <p:grpSp>
        <p:nvGrpSpPr>
          <p:cNvPr id="15" name="Group 15"/>
          <p:cNvGrpSpPr/>
          <p:nvPr/>
        </p:nvGrpSpPr>
        <p:grpSpPr>
          <a:xfrm>
            <a:off x="4610149" y="1892347"/>
            <a:ext cx="6867107" cy="1342457"/>
            <a:chOff x="0" y="0"/>
            <a:chExt cx="1309149" cy="255927"/>
          </a:xfrm>
        </p:grpSpPr>
        <p:sp>
          <p:nvSpPr>
            <p:cNvPr id="16" name="Freeform 16"/>
            <p:cNvSpPr/>
            <p:nvPr/>
          </p:nvSpPr>
          <p:spPr>
            <a:xfrm>
              <a:off x="0" y="0"/>
              <a:ext cx="1309149" cy="255927"/>
            </a:xfrm>
            <a:custGeom>
              <a:avLst/>
              <a:gdLst/>
              <a:ahLst/>
              <a:cxnLst/>
              <a:rect l="l" t="t" r="r" b="b"/>
              <a:pathLst>
                <a:path w="1309149" h="255927">
                  <a:moveTo>
                    <a:pt x="41713" y="0"/>
                  </a:moveTo>
                  <a:lnTo>
                    <a:pt x="1267436" y="0"/>
                  </a:lnTo>
                  <a:cubicBezTo>
                    <a:pt x="1278499" y="0"/>
                    <a:pt x="1289109" y="4395"/>
                    <a:pt x="1296932" y="12218"/>
                  </a:cubicBezTo>
                  <a:cubicBezTo>
                    <a:pt x="1304755" y="20040"/>
                    <a:pt x="1309149" y="30650"/>
                    <a:pt x="1309149" y="41713"/>
                  </a:cubicBezTo>
                  <a:lnTo>
                    <a:pt x="1309149" y="214213"/>
                  </a:lnTo>
                  <a:cubicBezTo>
                    <a:pt x="1309149" y="225276"/>
                    <a:pt x="1304755" y="235886"/>
                    <a:pt x="1296932" y="243709"/>
                  </a:cubicBezTo>
                  <a:cubicBezTo>
                    <a:pt x="1289109" y="251532"/>
                    <a:pt x="1278499" y="255927"/>
                    <a:pt x="1267436" y="255927"/>
                  </a:cubicBezTo>
                  <a:lnTo>
                    <a:pt x="41713" y="255927"/>
                  </a:lnTo>
                  <a:cubicBezTo>
                    <a:pt x="30650" y="255927"/>
                    <a:pt x="20040" y="251532"/>
                    <a:pt x="12218" y="243709"/>
                  </a:cubicBezTo>
                  <a:cubicBezTo>
                    <a:pt x="4395" y="235886"/>
                    <a:pt x="0" y="225276"/>
                    <a:pt x="0" y="214213"/>
                  </a:cubicBezTo>
                  <a:lnTo>
                    <a:pt x="0" y="41713"/>
                  </a:lnTo>
                  <a:cubicBezTo>
                    <a:pt x="0" y="30650"/>
                    <a:pt x="4395" y="20040"/>
                    <a:pt x="12218" y="12218"/>
                  </a:cubicBezTo>
                  <a:cubicBezTo>
                    <a:pt x="20040" y="4395"/>
                    <a:pt x="30650" y="0"/>
                    <a:pt x="41713" y="0"/>
                  </a:cubicBezTo>
                  <a:close/>
                </a:path>
              </a:pathLst>
            </a:custGeom>
            <a:solidFill>
              <a:srgbClr val="FFFFFF"/>
            </a:solidFill>
          </p:spPr>
          <p:txBody>
            <a:bodyPr/>
            <a:lstStyle/>
            <a:p>
              <a:endParaRPr lang="en-GB"/>
            </a:p>
          </p:txBody>
        </p:sp>
        <p:sp>
          <p:nvSpPr>
            <p:cNvPr id="17" name="TextBox 17"/>
            <p:cNvSpPr txBox="1"/>
            <p:nvPr/>
          </p:nvSpPr>
          <p:spPr>
            <a:xfrm>
              <a:off x="0" y="-85725"/>
              <a:ext cx="1309149" cy="341652"/>
            </a:xfrm>
            <a:prstGeom prst="rect">
              <a:avLst/>
            </a:prstGeom>
          </p:spPr>
          <p:txBody>
            <a:bodyPr lIns="50800" tIns="50800" rIns="50800" bIns="50800" rtlCol="0" anchor="ctr"/>
            <a:lstStyle/>
            <a:p>
              <a:pPr algn="ctr">
                <a:lnSpc>
                  <a:spcPts val="4900"/>
                </a:lnSpc>
              </a:pPr>
              <a:r>
                <a:rPr lang="en-US" sz="3500">
                  <a:solidFill>
                    <a:srgbClr val="011053"/>
                  </a:solidFill>
                  <a:latin typeface="Roboto Condensed Bold"/>
                </a:rPr>
                <a:t>CHUYỆN XƯA - CHUYỆN NAY</a:t>
              </a:r>
            </a:p>
          </p:txBody>
        </p:sp>
      </p:grpSp>
      <p:grpSp>
        <p:nvGrpSpPr>
          <p:cNvPr id="18" name="Group 18"/>
          <p:cNvGrpSpPr/>
          <p:nvPr/>
        </p:nvGrpSpPr>
        <p:grpSpPr>
          <a:xfrm>
            <a:off x="-166200" y="209400"/>
            <a:ext cx="2579200" cy="257920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6E0B9"/>
            </a:solidFill>
          </p:spPr>
          <p:txBody>
            <a:bodyPr/>
            <a:lstStyle/>
            <a:p>
              <a:endParaRPr lang="en-GB"/>
            </a:p>
          </p:txBody>
        </p:sp>
        <p:sp>
          <p:nvSpPr>
            <p:cNvPr id="20" name="TextBox 20"/>
            <p:cNvSpPr txBox="1"/>
            <p:nvPr/>
          </p:nvSpPr>
          <p:spPr>
            <a:xfrm>
              <a:off x="127000" y="79375"/>
              <a:ext cx="558800" cy="60642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35313" y="1140570"/>
            <a:ext cx="1976173" cy="621611"/>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Bold"/>
              </a:rPr>
              <a:t>NHÓM 4</a:t>
            </a:r>
          </a:p>
        </p:txBody>
      </p:sp>
      <p:graphicFrame>
        <p:nvGraphicFramePr>
          <p:cNvPr id="22" name="Table 22"/>
          <p:cNvGraphicFramePr>
            <a:graphicFrameLocks noGrp="1"/>
          </p:cNvGraphicFramePr>
          <p:nvPr/>
        </p:nvGraphicFramePr>
        <p:xfrm>
          <a:off x="676093" y="6363094"/>
          <a:ext cx="16916511" cy="2995612"/>
        </p:xfrm>
        <a:graphic>
          <a:graphicData uri="http://schemas.openxmlformats.org/drawingml/2006/table">
            <a:tbl>
              <a:tblPr/>
              <a:tblGrid>
                <a:gridCol w="14682597">
                  <a:extLst>
                    <a:ext uri="{9D8B030D-6E8A-4147-A177-3AD203B41FA5}">
                      <a16:colId xmlns:a16="http://schemas.microsoft.com/office/drawing/2014/main" val="20000"/>
                    </a:ext>
                  </a:extLst>
                </a:gridCol>
                <a:gridCol w="2233914">
                  <a:extLst>
                    <a:ext uri="{9D8B030D-6E8A-4147-A177-3AD203B41FA5}">
                      <a16:colId xmlns:a16="http://schemas.microsoft.com/office/drawing/2014/main" val="20001"/>
                    </a:ext>
                  </a:extLst>
                </a:gridCol>
              </a:tblGrid>
              <a:tr h="820454">
                <a:tc>
                  <a:txBody>
                    <a:bodyPr/>
                    <a:lstStyle/>
                    <a:p>
                      <a:pPr algn="ctr">
                        <a:lnSpc>
                          <a:spcPts val="4200"/>
                        </a:lnSpc>
                        <a:defRPr/>
                      </a:pPr>
                      <a:r>
                        <a:rPr lang="en-US" sz="3000">
                          <a:solidFill>
                            <a:srgbClr val="000000"/>
                          </a:solidFill>
                          <a:latin typeface="Roboto Condensed Bold"/>
                        </a:rPr>
                        <a:t>Các gợi ý khai thác khi đọc mở rộng</a:t>
                      </a:r>
                      <a:endParaRPr lang="en-US" sz="1100"/>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EBEBE2"/>
                    </a:solidFill>
                  </a:tcPr>
                </a:tc>
                <a:tc>
                  <a:txBody>
                    <a:bodyPr/>
                    <a:lstStyle/>
                    <a:p>
                      <a:pPr algn="ctr">
                        <a:lnSpc>
                          <a:spcPts val="4200"/>
                        </a:lnSpc>
                        <a:defRPr/>
                      </a:pPr>
                      <a:r>
                        <a:rPr lang="en-US" sz="3000">
                          <a:solidFill>
                            <a:srgbClr val="000000"/>
                          </a:solidFill>
                          <a:latin typeface="Roboto Condensed Bold"/>
                        </a:rPr>
                        <a:t>Trả lời</a:t>
                      </a:r>
                      <a:endParaRPr lang="en-US" sz="1100"/>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EBEBE2"/>
                    </a:solidFill>
                  </a:tcPr>
                </a:tc>
                <a:extLst>
                  <a:ext uri="{0D108BD9-81ED-4DB2-BD59-A6C34878D82A}">
                    <a16:rowId xmlns:a16="http://schemas.microsoft.com/office/drawing/2014/main" val="10000"/>
                  </a:ext>
                </a:extLst>
              </a:tr>
              <a:tr h="820454">
                <a:tc>
                  <a:txBody>
                    <a:bodyPr/>
                    <a:lstStyle/>
                    <a:p>
                      <a:pPr algn="just">
                        <a:lnSpc>
                          <a:spcPts val="4200"/>
                        </a:lnSpc>
                        <a:defRPr/>
                      </a:pPr>
                      <a:r>
                        <a:rPr lang="en-US" sz="3000">
                          <a:solidFill>
                            <a:srgbClr val="000000"/>
                          </a:solidFill>
                          <a:latin typeface="Roboto Condensed"/>
                        </a:rPr>
                        <a:t>Người cung nữ trong xã hội phong kiến không có cách nào thoát khỏi số phận kịch.</a:t>
                      </a:r>
                      <a:endParaRPr lang="en-US" sz="1100"/>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FEFFFE"/>
                    </a:solidFill>
                  </a:tcPr>
                </a:tc>
                <a:tc>
                  <a:txBody>
                    <a:bodyPr/>
                    <a:lstStyle/>
                    <a:p>
                      <a:pPr algn="ctr">
                        <a:lnSpc>
                          <a:spcPts val="4200"/>
                        </a:lnSpc>
                        <a:defRPr/>
                      </a:pPr>
                      <a:endParaRPr lang="en-US" sz="1100"/>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354704">
                <a:tc>
                  <a:txBody>
                    <a:bodyPr/>
                    <a:lstStyle/>
                    <a:p>
                      <a:pPr algn="just">
                        <a:lnSpc>
                          <a:spcPts val="4200"/>
                        </a:lnSpc>
                        <a:defRPr/>
                      </a:pPr>
                      <a:r>
                        <a:rPr lang="en-US" sz="3000">
                          <a:solidFill>
                            <a:srgbClr val="000000"/>
                          </a:solidFill>
                          <a:latin typeface="Roboto Condensed"/>
                        </a:rPr>
                        <a:t>Thể thơ song thất lục bát cần được lưu giữ và phát triển như một di sản văn hóa trong thời đại hiện nay.</a:t>
                      </a:r>
                      <a:endParaRPr lang="en-US" sz="1100"/>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FEFFFE"/>
                    </a:solidFill>
                  </a:tcPr>
                </a:tc>
                <a:tc>
                  <a:txBody>
                    <a:bodyPr/>
                    <a:lstStyle/>
                    <a:p>
                      <a:pPr algn="ctr">
                        <a:lnSpc>
                          <a:spcPts val="4200"/>
                        </a:lnSpc>
                        <a:defRPr/>
                      </a:pPr>
                      <a:endParaRPr lang="en-US" sz="1100"/>
                    </a:p>
                  </a:txBody>
                  <a:tcPr marL="114300" marR="114300" marT="114300" marB="114300" anchor="ctr">
                    <a:lnL w="4762" cap="flat" cmpd="sng" algn="ctr">
                      <a:solidFill>
                        <a:srgbClr val="CCA64E"/>
                      </a:solidFill>
                      <a:prstDash val="solid"/>
                      <a:round/>
                      <a:headEnd type="none" w="med" len="med"/>
                      <a:tailEnd type="none" w="med" len="med"/>
                    </a:lnL>
                    <a:lnR w="4762" cap="flat" cmpd="sng" algn="ctr">
                      <a:solidFill>
                        <a:srgbClr val="CCA64E"/>
                      </a:solidFill>
                      <a:prstDash val="solid"/>
                      <a:round/>
                      <a:headEnd type="none" w="med" len="med"/>
                      <a:tailEnd type="none" w="med" len="med"/>
                    </a:lnR>
                    <a:lnT w="4762" cap="flat" cmpd="sng" algn="ctr">
                      <a:solidFill>
                        <a:srgbClr val="CCA64E"/>
                      </a:solidFill>
                      <a:prstDash val="solid"/>
                      <a:round/>
                      <a:headEnd type="none" w="med" len="med"/>
                      <a:tailEnd type="none" w="med" len="med"/>
                    </a:lnT>
                    <a:lnB w="4762" cap="flat" cmpd="sng" algn="ctr">
                      <a:solidFill>
                        <a:srgbClr val="CCA64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pSp>
        <p:nvGrpSpPr>
          <p:cNvPr id="23" name="Group 23"/>
          <p:cNvGrpSpPr/>
          <p:nvPr/>
        </p:nvGrpSpPr>
        <p:grpSpPr>
          <a:xfrm>
            <a:off x="1028700" y="3343209"/>
            <a:ext cx="16211297" cy="2610309"/>
            <a:chOff x="0" y="0"/>
            <a:chExt cx="3090531" cy="497631"/>
          </a:xfrm>
        </p:grpSpPr>
        <p:sp>
          <p:nvSpPr>
            <p:cNvPr id="24" name="Freeform 24"/>
            <p:cNvSpPr/>
            <p:nvPr/>
          </p:nvSpPr>
          <p:spPr>
            <a:xfrm>
              <a:off x="0" y="0"/>
              <a:ext cx="3090531" cy="497631"/>
            </a:xfrm>
            <a:custGeom>
              <a:avLst/>
              <a:gdLst/>
              <a:ahLst/>
              <a:cxnLst/>
              <a:rect l="l" t="t" r="r" b="b"/>
              <a:pathLst>
                <a:path w="3090531" h="497631">
                  <a:moveTo>
                    <a:pt x="17670" y="0"/>
                  </a:moveTo>
                  <a:lnTo>
                    <a:pt x="3072861" y="0"/>
                  </a:lnTo>
                  <a:cubicBezTo>
                    <a:pt x="3082620" y="0"/>
                    <a:pt x="3090531" y="7911"/>
                    <a:pt x="3090531" y="17670"/>
                  </a:cubicBezTo>
                  <a:lnTo>
                    <a:pt x="3090531" y="479961"/>
                  </a:lnTo>
                  <a:cubicBezTo>
                    <a:pt x="3090531" y="489720"/>
                    <a:pt x="3082620" y="497631"/>
                    <a:pt x="3072861" y="497631"/>
                  </a:cubicBezTo>
                  <a:lnTo>
                    <a:pt x="17670" y="497631"/>
                  </a:lnTo>
                  <a:cubicBezTo>
                    <a:pt x="7911" y="497631"/>
                    <a:pt x="0" y="489720"/>
                    <a:pt x="0" y="479961"/>
                  </a:cubicBezTo>
                  <a:lnTo>
                    <a:pt x="0" y="17670"/>
                  </a:lnTo>
                  <a:cubicBezTo>
                    <a:pt x="0" y="7911"/>
                    <a:pt x="7911" y="0"/>
                    <a:pt x="17670" y="0"/>
                  </a:cubicBezTo>
                  <a:close/>
                </a:path>
              </a:pathLst>
            </a:custGeom>
            <a:solidFill>
              <a:srgbClr val="FFFFFF"/>
            </a:solidFill>
          </p:spPr>
          <p:txBody>
            <a:bodyPr/>
            <a:lstStyle/>
            <a:p>
              <a:endParaRPr lang="en-GB"/>
            </a:p>
          </p:txBody>
        </p:sp>
        <p:sp>
          <p:nvSpPr>
            <p:cNvPr id="25" name="TextBox 25"/>
            <p:cNvSpPr txBox="1"/>
            <p:nvPr/>
          </p:nvSpPr>
          <p:spPr>
            <a:xfrm>
              <a:off x="0" y="-85725"/>
              <a:ext cx="3090531" cy="583356"/>
            </a:xfrm>
            <a:prstGeom prst="rect">
              <a:avLst/>
            </a:prstGeom>
          </p:spPr>
          <p:txBody>
            <a:bodyPr lIns="50800" tIns="50800" rIns="50800" bIns="50800" rtlCol="0" anchor="ctr"/>
            <a:lstStyle/>
            <a:p>
              <a:pPr algn="just">
                <a:lnSpc>
                  <a:spcPts val="4900"/>
                </a:lnSpc>
              </a:pPr>
              <a:r>
                <a:rPr lang="en-US" sz="3500">
                  <a:solidFill>
                    <a:srgbClr val="011053"/>
                  </a:solidFill>
                  <a:latin typeface="Roboto Condensed Bold"/>
                </a:rPr>
                <a:t>Yêu cầu: </a:t>
              </a:r>
            </a:p>
            <a:p>
              <a:pPr marL="755651" lvl="1" indent="-377825" algn="just">
                <a:lnSpc>
                  <a:spcPts val="4900"/>
                </a:lnSpc>
                <a:buFont typeface="Arial"/>
                <a:buChar char="•"/>
              </a:pPr>
              <a:r>
                <a:rPr lang="en-US" sz="3500">
                  <a:solidFill>
                    <a:srgbClr val="011053"/>
                  </a:solidFill>
                  <a:latin typeface="Roboto Condensed"/>
                </a:rPr>
                <a:t>Bằng cảm nhận của học sinh về trích đoạn và những trải nghiệm cuộc sống, hãy thực hiện bài hùng biện ngắn bày tỏ quan điểm của em về chủ đề dưới đây; </a:t>
              </a:r>
            </a:p>
            <a:p>
              <a:pPr marL="755651" lvl="1" indent="-377825" algn="just">
                <a:lnSpc>
                  <a:spcPts val="4900"/>
                </a:lnSpc>
                <a:buFont typeface="Arial"/>
                <a:buChar char="•"/>
              </a:pPr>
              <a:r>
                <a:rPr lang="en-US" sz="3500">
                  <a:solidFill>
                    <a:srgbClr val="011053"/>
                  </a:solidFill>
                  <a:latin typeface="Roboto Condensed"/>
                </a:rPr>
                <a:t>Thời gian mỗi chủ đề: 3-4 phút;</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557338" y="1508328"/>
            <a:ext cx="2196590" cy="4231302"/>
          </a:xfrm>
          <a:custGeom>
            <a:avLst/>
            <a:gdLst/>
            <a:ahLst/>
            <a:cxnLst/>
            <a:rect l="l" t="t" r="r" b="b"/>
            <a:pathLst>
              <a:path w="2196590" h="4231302">
                <a:moveTo>
                  <a:pt x="2196590" y="0"/>
                </a:moveTo>
                <a:lnTo>
                  <a:pt x="0" y="0"/>
                </a:lnTo>
                <a:lnTo>
                  <a:pt x="0" y="4231302"/>
                </a:lnTo>
                <a:lnTo>
                  <a:pt x="2196590" y="4231302"/>
                </a:lnTo>
                <a:lnTo>
                  <a:pt x="2196590" y="0"/>
                </a:lnTo>
                <a:close/>
              </a:path>
            </a:pathLst>
          </a:custGeom>
          <a:blipFill>
            <a:blip r:embed="rId3"/>
            <a:stretch>
              <a:fillRect/>
            </a:stretch>
          </a:blipFill>
        </p:spPr>
        <p:txBody>
          <a:bodyPr/>
          <a:lstStyle/>
          <a:p>
            <a:endParaRPr lang="en-GB"/>
          </a:p>
        </p:txBody>
      </p:sp>
      <p:grpSp>
        <p:nvGrpSpPr>
          <p:cNvPr id="3" name="Group 3"/>
          <p:cNvGrpSpPr/>
          <p:nvPr/>
        </p:nvGrpSpPr>
        <p:grpSpPr>
          <a:xfrm>
            <a:off x="2196600" y="3164729"/>
            <a:ext cx="13813746" cy="5280008"/>
            <a:chOff x="0" y="0"/>
            <a:chExt cx="3638188" cy="1390619"/>
          </a:xfrm>
        </p:grpSpPr>
        <p:sp>
          <p:nvSpPr>
            <p:cNvPr id="4" name="Freeform 4"/>
            <p:cNvSpPr/>
            <p:nvPr/>
          </p:nvSpPr>
          <p:spPr>
            <a:xfrm>
              <a:off x="0" y="0"/>
              <a:ext cx="3638188" cy="1390619"/>
            </a:xfrm>
            <a:custGeom>
              <a:avLst/>
              <a:gdLst/>
              <a:ahLst/>
              <a:cxnLst/>
              <a:rect l="l" t="t" r="r" b="b"/>
              <a:pathLst>
                <a:path w="3638188" h="1390619">
                  <a:moveTo>
                    <a:pt x="28583" y="0"/>
                  </a:moveTo>
                  <a:lnTo>
                    <a:pt x="3609605" y="0"/>
                  </a:lnTo>
                  <a:cubicBezTo>
                    <a:pt x="3617186" y="0"/>
                    <a:pt x="3624456" y="3011"/>
                    <a:pt x="3629817" y="8372"/>
                  </a:cubicBezTo>
                  <a:cubicBezTo>
                    <a:pt x="3635177" y="13732"/>
                    <a:pt x="3638188" y="21002"/>
                    <a:pt x="3638188" y="28583"/>
                  </a:cubicBezTo>
                  <a:lnTo>
                    <a:pt x="3638188" y="1362036"/>
                  </a:lnTo>
                  <a:cubicBezTo>
                    <a:pt x="3638188" y="1369617"/>
                    <a:pt x="3635177" y="1376887"/>
                    <a:pt x="3629817" y="1382248"/>
                  </a:cubicBezTo>
                  <a:cubicBezTo>
                    <a:pt x="3624456" y="1387608"/>
                    <a:pt x="3617186" y="1390619"/>
                    <a:pt x="3609605" y="1390619"/>
                  </a:cubicBezTo>
                  <a:lnTo>
                    <a:pt x="28583" y="1390619"/>
                  </a:lnTo>
                  <a:cubicBezTo>
                    <a:pt x="21002" y="1390619"/>
                    <a:pt x="13732" y="1387608"/>
                    <a:pt x="8372" y="1382248"/>
                  </a:cubicBezTo>
                  <a:cubicBezTo>
                    <a:pt x="3011" y="1376887"/>
                    <a:pt x="0" y="1369617"/>
                    <a:pt x="0" y="1362036"/>
                  </a:cubicBezTo>
                  <a:lnTo>
                    <a:pt x="0" y="28583"/>
                  </a:lnTo>
                  <a:cubicBezTo>
                    <a:pt x="0" y="21002"/>
                    <a:pt x="3011" y="13732"/>
                    <a:pt x="8372" y="8372"/>
                  </a:cubicBezTo>
                  <a:cubicBezTo>
                    <a:pt x="13732" y="3011"/>
                    <a:pt x="21002" y="0"/>
                    <a:pt x="28583" y="0"/>
                  </a:cubicBezTo>
                  <a:close/>
                </a:path>
              </a:pathLst>
            </a:custGeom>
            <a:solidFill>
              <a:srgbClr val="FFFFFF"/>
            </a:solidFill>
          </p:spPr>
          <p:txBody>
            <a:bodyPr/>
            <a:lstStyle/>
            <a:p>
              <a:endParaRPr lang="en-GB"/>
            </a:p>
          </p:txBody>
        </p:sp>
        <p:sp>
          <p:nvSpPr>
            <p:cNvPr id="5" name="TextBox 5"/>
            <p:cNvSpPr txBox="1"/>
            <p:nvPr/>
          </p:nvSpPr>
          <p:spPr>
            <a:xfrm>
              <a:off x="0" y="-47625"/>
              <a:ext cx="3638188" cy="143824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flipH="1">
            <a:off x="14487504" y="5033254"/>
            <a:ext cx="3800500" cy="1263650"/>
          </a:xfrm>
          <a:custGeom>
            <a:avLst/>
            <a:gdLst/>
            <a:ahLst/>
            <a:cxnLst/>
            <a:rect l="l" t="t" r="r" b="b"/>
            <a:pathLst>
              <a:path w="3800500" h="1263650">
                <a:moveTo>
                  <a:pt x="3800500" y="0"/>
                </a:moveTo>
                <a:lnTo>
                  <a:pt x="0" y="0"/>
                </a:lnTo>
                <a:lnTo>
                  <a:pt x="0" y="1263650"/>
                </a:lnTo>
                <a:lnTo>
                  <a:pt x="3800500" y="1263650"/>
                </a:lnTo>
                <a:lnTo>
                  <a:pt x="3800500" y="0"/>
                </a:lnTo>
                <a:close/>
              </a:path>
            </a:pathLst>
          </a:custGeom>
          <a:blipFill>
            <a:blip r:embed="rId4"/>
            <a:stretch>
              <a:fillRect/>
            </a:stretch>
          </a:blipFill>
        </p:spPr>
        <p:txBody>
          <a:bodyPr/>
          <a:lstStyle/>
          <a:p>
            <a:endParaRPr lang="en-GB"/>
          </a:p>
        </p:txBody>
      </p:sp>
      <p:sp>
        <p:nvSpPr>
          <p:cNvPr id="7" name="Freeform 7"/>
          <p:cNvSpPr/>
          <p:nvPr/>
        </p:nvSpPr>
        <p:spPr>
          <a:xfrm>
            <a:off x="15608584" y="2686392"/>
            <a:ext cx="2679422" cy="956674"/>
          </a:xfrm>
          <a:custGeom>
            <a:avLst/>
            <a:gdLst/>
            <a:ahLst/>
            <a:cxnLst/>
            <a:rect l="l" t="t" r="r" b="b"/>
            <a:pathLst>
              <a:path w="2679422" h="956674">
                <a:moveTo>
                  <a:pt x="0" y="0"/>
                </a:moveTo>
                <a:lnTo>
                  <a:pt x="2679422" y="0"/>
                </a:lnTo>
                <a:lnTo>
                  <a:pt x="2679422" y="956674"/>
                </a:lnTo>
                <a:lnTo>
                  <a:pt x="0" y="956674"/>
                </a:lnTo>
                <a:lnTo>
                  <a:pt x="0" y="0"/>
                </a:lnTo>
                <a:close/>
              </a:path>
            </a:pathLst>
          </a:custGeom>
          <a:blipFill>
            <a:blip r:embed="rId5"/>
            <a:stretch>
              <a:fillRect/>
            </a:stretch>
          </a:blipFill>
        </p:spPr>
        <p:txBody>
          <a:bodyPr/>
          <a:lstStyle/>
          <a:p>
            <a:endParaRPr lang="en-GB"/>
          </a:p>
        </p:txBody>
      </p:sp>
      <p:sp>
        <p:nvSpPr>
          <p:cNvPr id="8" name="Freeform 8"/>
          <p:cNvSpPr/>
          <p:nvPr/>
        </p:nvSpPr>
        <p:spPr>
          <a:xfrm>
            <a:off x="-12136" y="6753450"/>
            <a:ext cx="4480568" cy="2397100"/>
          </a:xfrm>
          <a:custGeom>
            <a:avLst/>
            <a:gdLst/>
            <a:ahLst/>
            <a:cxnLst/>
            <a:rect l="l" t="t" r="r" b="b"/>
            <a:pathLst>
              <a:path w="4480568" h="2397100">
                <a:moveTo>
                  <a:pt x="0" y="0"/>
                </a:moveTo>
                <a:lnTo>
                  <a:pt x="4480568" y="0"/>
                </a:lnTo>
                <a:lnTo>
                  <a:pt x="4480568" y="2397100"/>
                </a:lnTo>
                <a:lnTo>
                  <a:pt x="0" y="2397100"/>
                </a:lnTo>
                <a:lnTo>
                  <a:pt x="0" y="0"/>
                </a:lnTo>
                <a:close/>
              </a:path>
            </a:pathLst>
          </a:custGeom>
          <a:blipFill>
            <a:blip r:embed="rId6"/>
            <a:stretch>
              <a:fillRect/>
            </a:stretch>
          </a:blipFill>
        </p:spPr>
        <p:txBody>
          <a:bodyPr/>
          <a:lstStyle/>
          <a:p>
            <a:endParaRPr lang="en-GB"/>
          </a:p>
        </p:txBody>
      </p:sp>
      <p:sp>
        <p:nvSpPr>
          <p:cNvPr id="9" name="Freeform 9"/>
          <p:cNvSpPr/>
          <p:nvPr/>
        </p:nvSpPr>
        <p:spPr>
          <a:xfrm flipH="1">
            <a:off x="-12148" y="5499700"/>
            <a:ext cx="2208748" cy="1490000"/>
          </a:xfrm>
          <a:custGeom>
            <a:avLst/>
            <a:gdLst/>
            <a:ahLst/>
            <a:cxnLst/>
            <a:rect l="l" t="t" r="r" b="b"/>
            <a:pathLst>
              <a:path w="2208748" h="1490000">
                <a:moveTo>
                  <a:pt x="2208748" y="0"/>
                </a:moveTo>
                <a:lnTo>
                  <a:pt x="0" y="0"/>
                </a:lnTo>
                <a:lnTo>
                  <a:pt x="0" y="1490000"/>
                </a:lnTo>
                <a:lnTo>
                  <a:pt x="2208748" y="1490000"/>
                </a:lnTo>
                <a:lnTo>
                  <a:pt x="2208748" y="0"/>
                </a:lnTo>
                <a:close/>
              </a:path>
            </a:pathLst>
          </a:custGeom>
          <a:blipFill>
            <a:blip r:embed="rId7"/>
            <a:stretch>
              <a:fillRect r="-84819"/>
            </a:stretch>
          </a:blipFill>
        </p:spPr>
        <p:txBody>
          <a:bodyPr/>
          <a:lstStyle/>
          <a:p>
            <a:endParaRPr lang="en-GB"/>
          </a:p>
        </p:txBody>
      </p:sp>
      <p:sp>
        <p:nvSpPr>
          <p:cNvPr id="10" name="Freeform 10"/>
          <p:cNvSpPr/>
          <p:nvPr/>
        </p:nvSpPr>
        <p:spPr>
          <a:xfrm>
            <a:off x="12435646" y="7889890"/>
            <a:ext cx="5864492" cy="2397100"/>
          </a:xfrm>
          <a:custGeom>
            <a:avLst/>
            <a:gdLst/>
            <a:ahLst/>
            <a:cxnLst/>
            <a:rect l="l" t="t" r="r" b="b"/>
            <a:pathLst>
              <a:path w="5864492" h="2397100">
                <a:moveTo>
                  <a:pt x="0" y="0"/>
                </a:moveTo>
                <a:lnTo>
                  <a:pt x="5864492" y="0"/>
                </a:lnTo>
                <a:lnTo>
                  <a:pt x="5864492" y="2397100"/>
                </a:lnTo>
                <a:lnTo>
                  <a:pt x="0" y="2397100"/>
                </a:lnTo>
                <a:lnTo>
                  <a:pt x="0" y="0"/>
                </a:lnTo>
                <a:close/>
              </a:path>
            </a:pathLst>
          </a:custGeom>
          <a:blipFill>
            <a:blip r:embed="rId8"/>
            <a:stretch>
              <a:fillRect/>
            </a:stretch>
          </a:blipFill>
        </p:spPr>
        <p:txBody>
          <a:bodyPr/>
          <a:lstStyle/>
          <a:p>
            <a:endParaRPr lang="en-GB"/>
          </a:p>
        </p:txBody>
      </p:sp>
      <p:sp>
        <p:nvSpPr>
          <p:cNvPr id="11" name="Freeform 11"/>
          <p:cNvSpPr/>
          <p:nvPr/>
        </p:nvSpPr>
        <p:spPr>
          <a:xfrm>
            <a:off x="-12138" y="7901470"/>
            <a:ext cx="6500716" cy="2397100"/>
          </a:xfrm>
          <a:custGeom>
            <a:avLst/>
            <a:gdLst/>
            <a:ahLst/>
            <a:cxnLst/>
            <a:rect l="l" t="t" r="r" b="b"/>
            <a:pathLst>
              <a:path w="6500716" h="2397100">
                <a:moveTo>
                  <a:pt x="0" y="0"/>
                </a:moveTo>
                <a:lnTo>
                  <a:pt x="6500716" y="0"/>
                </a:lnTo>
                <a:lnTo>
                  <a:pt x="6500716" y="2397100"/>
                </a:lnTo>
                <a:lnTo>
                  <a:pt x="0" y="2397100"/>
                </a:lnTo>
                <a:lnTo>
                  <a:pt x="0" y="0"/>
                </a:lnTo>
                <a:close/>
              </a:path>
            </a:pathLst>
          </a:custGeom>
          <a:blipFill>
            <a:blip r:embed="rId9"/>
            <a:stretch>
              <a:fillRect/>
            </a:stretch>
          </a:blipFill>
        </p:spPr>
        <p:txBody>
          <a:bodyPr/>
          <a:lstStyle/>
          <a:p>
            <a:endParaRPr lang="en-GB"/>
          </a:p>
        </p:txBody>
      </p:sp>
      <p:sp>
        <p:nvSpPr>
          <p:cNvPr id="12" name="Freeform 12"/>
          <p:cNvSpPr/>
          <p:nvPr/>
        </p:nvSpPr>
        <p:spPr>
          <a:xfrm>
            <a:off x="11380096" y="6664062"/>
            <a:ext cx="6907896" cy="2397100"/>
          </a:xfrm>
          <a:custGeom>
            <a:avLst/>
            <a:gdLst/>
            <a:ahLst/>
            <a:cxnLst/>
            <a:rect l="l" t="t" r="r" b="b"/>
            <a:pathLst>
              <a:path w="6907896" h="2397100">
                <a:moveTo>
                  <a:pt x="0" y="0"/>
                </a:moveTo>
                <a:lnTo>
                  <a:pt x="6907896" y="0"/>
                </a:lnTo>
                <a:lnTo>
                  <a:pt x="6907896" y="2397100"/>
                </a:lnTo>
                <a:lnTo>
                  <a:pt x="0" y="2397100"/>
                </a:lnTo>
                <a:lnTo>
                  <a:pt x="0" y="0"/>
                </a:lnTo>
                <a:close/>
              </a:path>
            </a:pathLst>
          </a:custGeom>
          <a:blipFill>
            <a:blip r:embed="rId10"/>
            <a:stretch>
              <a:fillRect l="-1" r="-1"/>
            </a:stretch>
          </a:blipFill>
        </p:spPr>
        <p:txBody>
          <a:bodyPr/>
          <a:lstStyle/>
          <a:p>
            <a:endParaRPr lang="en-GB"/>
          </a:p>
        </p:txBody>
      </p:sp>
      <p:sp>
        <p:nvSpPr>
          <p:cNvPr id="13" name="Freeform 13"/>
          <p:cNvSpPr/>
          <p:nvPr/>
        </p:nvSpPr>
        <p:spPr>
          <a:xfrm>
            <a:off x="5709100" y="8097238"/>
            <a:ext cx="6500748" cy="2397124"/>
          </a:xfrm>
          <a:custGeom>
            <a:avLst/>
            <a:gdLst/>
            <a:ahLst/>
            <a:cxnLst/>
            <a:rect l="l" t="t" r="r" b="b"/>
            <a:pathLst>
              <a:path w="6500748" h="2397124">
                <a:moveTo>
                  <a:pt x="0" y="0"/>
                </a:moveTo>
                <a:lnTo>
                  <a:pt x="6500748" y="0"/>
                </a:lnTo>
                <a:lnTo>
                  <a:pt x="6500748" y="2397124"/>
                </a:lnTo>
                <a:lnTo>
                  <a:pt x="0" y="2397124"/>
                </a:lnTo>
                <a:lnTo>
                  <a:pt x="0" y="0"/>
                </a:lnTo>
                <a:close/>
              </a:path>
            </a:pathLst>
          </a:custGeom>
          <a:blipFill>
            <a:blip r:embed="rId11"/>
            <a:stretch>
              <a:fillRect/>
            </a:stretch>
          </a:blipFill>
        </p:spPr>
        <p:txBody>
          <a:bodyPr/>
          <a:lstStyle/>
          <a:p>
            <a:endParaRPr lang="en-GB"/>
          </a:p>
        </p:txBody>
      </p:sp>
      <p:sp>
        <p:nvSpPr>
          <p:cNvPr id="14" name="Freeform 14"/>
          <p:cNvSpPr/>
          <p:nvPr/>
        </p:nvSpPr>
        <p:spPr>
          <a:xfrm>
            <a:off x="12209848" y="0"/>
            <a:ext cx="3800498" cy="2840778"/>
          </a:xfrm>
          <a:custGeom>
            <a:avLst/>
            <a:gdLst/>
            <a:ahLst/>
            <a:cxnLst/>
            <a:rect l="l" t="t" r="r" b="b"/>
            <a:pathLst>
              <a:path w="3800498" h="2840778">
                <a:moveTo>
                  <a:pt x="0" y="0"/>
                </a:moveTo>
                <a:lnTo>
                  <a:pt x="3800498" y="0"/>
                </a:lnTo>
                <a:lnTo>
                  <a:pt x="3800498" y="2840778"/>
                </a:lnTo>
                <a:lnTo>
                  <a:pt x="0" y="2840778"/>
                </a:lnTo>
                <a:lnTo>
                  <a:pt x="0" y="0"/>
                </a:lnTo>
                <a:close/>
              </a:path>
            </a:pathLst>
          </a:custGeom>
          <a:blipFill>
            <a:blip r:embed="rId12"/>
            <a:stretch>
              <a:fillRect/>
            </a:stretch>
          </a:blipFill>
        </p:spPr>
        <p:txBody>
          <a:bodyPr/>
          <a:lstStyle/>
          <a:p>
            <a:endParaRPr lang="en-GB"/>
          </a:p>
        </p:txBody>
      </p:sp>
      <p:sp>
        <p:nvSpPr>
          <p:cNvPr id="15" name="Freeform 15"/>
          <p:cNvSpPr/>
          <p:nvPr/>
        </p:nvSpPr>
        <p:spPr>
          <a:xfrm>
            <a:off x="14169968" y="239264"/>
            <a:ext cx="2877232" cy="1578872"/>
          </a:xfrm>
          <a:custGeom>
            <a:avLst/>
            <a:gdLst/>
            <a:ahLst/>
            <a:cxnLst/>
            <a:rect l="l" t="t" r="r" b="b"/>
            <a:pathLst>
              <a:path w="2877232" h="1578872">
                <a:moveTo>
                  <a:pt x="0" y="0"/>
                </a:moveTo>
                <a:lnTo>
                  <a:pt x="2877232" y="0"/>
                </a:lnTo>
                <a:lnTo>
                  <a:pt x="2877232" y="1578872"/>
                </a:lnTo>
                <a:lnTo>
                  <a:pt x="0" y="1578872"/>
                </a:lnTo>
                <a:lnTo>
                  <a:pt x="0" y="0"/>
                </a:lnTo>
                <a:close/>
              </a:path>
            </a:pathLst>
          </a:custGeom>
          <a:blipFill>
            <a:blip r:embed="rId13"/>
            <a:stretch>
              <a:fillRect/>
            </a:stretch>
          </a:blipFill>
        </p:spPr>
        <p:txBody>
          <a:bodyPr/>
          <a:lstStyle/>
          <a:p>
            <a:endParaRPr lang="en-GB"/>
          </a:p>
        </p:txBody>
      </p:sp>
      <p:sp>
        <p:nvSpPr>
          <p:cNvPr id="16" name="TextBox 16"/>
          <p:cNvSpPr txBox="1"/>
          <p:nvPr/>
        </p:nvSpPr>
        <p:spPr>
          <a:xfrm>
            <a:off x="2860676" y="3291488"/>
            <a:ext cx="11973368" cy="4330700"/>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00000"/>
                </a:solidFill>
                <a:latin typeface="Roboto Condensed"/>
              </a:rPr>
              <a:t>GV có bảng Bingo gồm 4 hàng ngang và 4 hàng dọc. HS ghi bảng Bingo theo thứ tự bất kì.</a:t>
            </a:r>
          </a:p>
          <a:p>
            <a:pPr marL="755651" lvl="1" indent="-377825" algn="just">
              <a:lnSpc>
                <a:spcPts val="4900"/>
              </a:lnSpc>
              <a:buFont typeface="Arial"/>
              <a:buChar char="•"/>
            </a:pPr>
            <a:r>
              <a:rPr lang="en-US" sz="3500">
                <a:solidFill>
                  <a:srgbClr val="000000"/>
                </a:solidFill>
                <a:latin typeface="Roboto Condensed"/>
              </a:rPr>
              <a:t>HS lựa chọn từ khóa, đặt câu hỏi cho các bạn trong lớp. Đáp án câu hỏi chính là từ khóa mà HS dự định.</a:t>
            </a:r>
          </a:p>
          <a:p>
            <a:pPr marL="755651" lvl="1" indent="-377825" algn="just">
              <a:lnSpc>
                <a:spcPts val="4900"/>
              </a:lnSpc>
              <a:buFont typeface="Arial"/>
              <a:buChar char="•"/>
            </a:pPr>
            <a:r>
              <a:rPr lang="en-US" sz="3500">
                <a:solidFill>
                  <a:srgbClr val="000000"/>
                </a:solidFill>
                <a:latin typeface="Roboto Condensed"/>
              </a:rPr>
              <a:t>Các HS lần lượt gạch từ khóa được mở. Khi nào đủ 4 đáp án tạo được hàng ngang / dọc/ đường chéo thì nhận được điểm tích cực / 1 phần quà từ GV.</a:t>
            </a:r>
          </a:p>
        </p:txBody>
      </p:sp>
      <p:sp>
        <p:nvSpPr>
          <p:cNvPr id="17" name="TextBox 17"/>
          <p:cNvSpPr txBox="1"/>
          <p:nvPr/>
        </p:nvSpPr>
        <p:spPr>
          <a:xfrm>
            <a:off x="3680066" y="457209"/>
            <a:ext cx="9590011" cy="1028682"/>
          </a:xfrm>
          <a:prstGeom prst="rect">
            <a:avLst/>
          </a:prstGeom>
        </p:spPr>
        <p:txBody>
          <a:bodyPr lIns="0" tIns="0" rIns="0" bIns="0" rtlCol="0" anchor="t">
            <a:spAutoFit/>
          </a:bodyPr>
          <a:lstStyle/>
          <a:p>
            <a:pPr algn="ctr">
              <a:lnSpc>
                <a:spcPts val="8400"/>
              </a:lnSpc>
            </a:pPr>
            <a:r>
              <a:rPr lang="en-US" sz="6000">
                <a:solidFill>
                  <a:srgbClr val="000000"/>
                </a:solidFill>
                <a:latin typeface="Fraunces Bold"/>
              </a:rPr>
              <a:t>4. LUYỆN TẬP</a:t>
            </a:r>
          </a:p>
        </p:txBody>
      </p:sp>
      <p:sp>
        <p:nvSpPr>
          <p:cNvPr id="18" name="TextBox 18"/>
          <p:cNvSpPr txBox="1"/>
          <p:nvPr/>
        </p:nvSpPr>
        <p:spPr>
          <a:xfrm>
            <a:off x="1639252" y="1577080"/>
            <a:ext cx="3813830" cy="1153239"/>
          </a:xfrm>
          <a:prstGeom prst="rect">
            <a:avLst/>
          </a:prstGeom>
        </p:spPr>
        <p:txBody>
          <a:bodyPr lIns="0" tIns="0" rIns="0" bIns="0" rtlCol="0" anchor="t">
            <a:spAutoFit/>
          </a:bodyPr>
          <a:lstStyle/>
          <a:p>
            <a:pPr algn="ctr">
              <a:lnSpc>
                <a:spcPts val="9291"/>
              </a:lnSpc>
            </a:pPr>
            <a:r>
              <a:rPr lang="en-US" sz="6636">
                <a:solidFill>
                  <a:srgbClr val="000000"/>
                </a:solidFill>
                <a:latin typeface="#9Slide05 VL Fadilla"/>
              </a:rPr>
              <a:t>Nhiệm  vụ 1: </a:t>
            </a:r>
          </a:p>
        </p:txBody>
      </p:sp>
      <p:sp>
        <p:nvSpPr>
          <p:cNvPr id="19" name="TextBox 19"/>
          <p:cNvSpPr txBox="1"/>
          <p:nvPr/>
        </p:nvSpPr>
        <p:spPr>
          <a:xfrm>
            <a:off x="5709100" y="1649581"/>
            <a:ext cx="8006900" cy="939168"/>
          </a:xfrm>
          <a:prstGeom prst="rect">
            <a:avLst/>
          </a:prstGeom>
        </p:spPr>
        <p:txBody>
          <a:bodyPr wrap="square" lIns="0" tIns="0" rIns="0" bIns="0" rtlCol="0" anchor="t">
            <a:spAutoFit/>
          </a:bodyPr>
          <a:lstStyle/>
          <a:p>
            <a:pPr algn="ctr">
              <a:lnSpc>
                <a:spcPts val="8422"/>
              </a:lnSpc>
            </a:pPr>
            <a:r>
              <a:rPr lang="en-US" sz="6016">
                <a:solidFill>
                  <a:srgbClr val="949A93"/>
                </a:solidFill>
                <a:latin typeface="#9Slide07 SFU Blackout"/>
              </a:rPr>
              <a:t>BINGO THÔNG THÁI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557338" y="1508328"/>
            <a:ext cx="2196590" cy="4231302"/>
          </a:xfrm>
          <a:custGeom>
            <a:avLst/>
            <a:gdLst/>
            <a:ahLst/>
            <a:cxnLst/>
            <a:rect l="l" t="t" r="r" b="b"/>
            <a:pathLst>
              <a:path w="2196590" h="4231302">
                <a:moveTo>
                  <a:pt x="2196590" y="0"/>
                </a:moveTo>
                <a:lnTo>
                  <a:pt x="0" y="0"/>
                </a:lnTo>
                <a:lnTo>
                  <a:pt x="0" y="4231302"/>
                </a:lnTo>
                <a:lnTo>
                  <a:pt x="2196590" y="4231302"/>
                </a:lnTo>
                <a:lnTo>
                  <a:pt x="2196590" y="0"/>
                </a:lnTo>
                <a:close/>
              </a:path>
            </a:pathLst>
          </a:custGeom>
          <a:blipFill>
            <a:blip r:embed="rId3"/>
            <a:stretch>
              <a:fillRect/>
            </a:stretch>
          </a:blipFill>
        </p:spPr>
        <p:txBody>
          <a:bodyPr/>
          <a:lstStyle/>
          <a:p>
            <a:endParaRPr lang="en-GB"/>
          </a:p>
        </p:txBody>
      </p:sp>
      <p:grpSp>
        <p:nvGrpSpPr>
          <p:cNvPr id="3" name="Group 3"/>
          <p:cNvGrpSpPr/>
          <p:nvPr/>
        </p:nvGrpSpPr>
        <p:grpSpPr>
          <a:xfrm>
            <a:off x="2196600" y="3164729"/>
            <a:ext cx="13813746" cy="6131071"/>
            <a:chOff x="0" y="0"/>
            <a:chExt cx="3638188" cy="1614768"/>
          </a:xfrm>
        </p:grpSpPr>
        <p:sp>
          <p:nvSpPr>
            <p:cNvPr id="4" name="Freeform 4"/>
            <p:cNvSpPr/>
            <p:nvPr/>
          </p:nvSpPr>
          <p:spPr>
            <a:xfrm>
              <a:off x="0" y="0"/>
              <a:ext cx="3638188" cy="1614768"/>
            </a:xfrm>
            <a:custGeom>
              <a:avLst/>
              <a:gdLst/>
              <a:ahLst/>
              <a:cxnLst/>
              <a:rect l="l" t="t" r="r" b="b"/>
              <a:pathLst>
                <a:path w="3638188" h="1614768">
                  <a:moveTo>
                    <a:pt x="28583" y="0"/>
                  </a:moveTo>
                  <a:lnTo>
                    <a:pt x="3609605" y="0"/>
                  </a:lnTo>
                  <a:cubicBezTo>
                    <a:pt x="3617186" y="0"/>
                    <a:pt x="3624456" y="3011"/>
                    <a:pt x="3629817" y="8372"/>
                  </a:cubicBezTo>
                  <a:cubicBezTo>
                    <a:pt x="3635177" y="13732"/>
                    <a:pt x="3638188" y="21002"/>
                    <a:pt x="3638188" y="28583"/>
                  </a:cubicBezTo>
                  <a:lnTo>
                    <a:pt x="3638188" y="1586185"/>
                  </a:lnTo>
                  <a:cubicBezTo>
                    <a:pt x="3638188" y="1593765"/>
                    <a:pt x="3635177" y="1601036"/>
                    <a:pt x="3629817" y="1606396"/>
                  </a:cubicBezTo>
                  <a:cubicBezTo>
                    <a:pt x="3624456" y="1611756"/>
                    <a:pt x="3617186" y="1614768"/>
                    <a:pt x="3609605" y="1614768"/>
                  </a:cubicBezTo>
                  <a:lnTo>
                    <a:pt x="28583" y="1614768"/>
                  </a:lnTo>
                  <a:cubicBezTo>
                    <a:pt x="21002" y="1614768"/>
                    <a:pt x="13732" y="1611756"/>
                    <a:pt x="8372" y="1606396"/>
                  </a:cubicBezTo>
                  <a:cubicBezTo>
                    <a:pt x="3011" y="1601036"/>
                    <a:pt x="0" y="1593765"/>
                    <a:pt x="0" y="1586185"/>
                  </a:cubicBezTo>
                  <a:lnTo>
                    <a:pt x="0" y="28583"/>
                  </a:lnTo>
                  <a:cubicBezTo>
                    <a:pt x="0" y="21002"/>
                    <a:pt x="3011" y="13732"/>
                    <a:pt x="8372" y="8372"/>
                  </a:cubicBezTo>
                  <a:cubicBezTo>
                    <a:pt x="13732" y="3011"/>
                    <a:pt x="21002" y="0"/>
                    <a:pt x="28583" y="0"/>
                  </a:cubicBezTo>
                  <a:close/>
                </a:path>
              </a:pathLst>
            </a:custGeom>
            <a:solidFill>
              <a:srgbClr val="FFFFFF"/>
            </a:solidFill>
          </p:spPr>
          <p:txBody>
            <a:bodyPr/>
            <a:lstStyle/>
            <a:p>
              <a:endParaRPr lang="en-GB"/>
            </a:p>
          </p:txBody>
        </p:sp>
        <p:sp>
          <p:nvSpPr>
            <p:cNvPr id="5" name="TextBox 5"/>
            <p:cNvSpPr txBox="1"/>
            <p:nvPr/>
          </p:nvSpPr>
          <p:spPr>
            <a:xfrm>
              <a:off x="0" y="-47625"/>
              <a:ext cx="3638188" cy="166239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flipH="1">
            <a:off x="14487504" y="5033254"/>
            <a:ext cx="3800500" cy="1263650"/>
          </a:xfrm>
          <a:custGeom>
            <a:avLst/>
            <a:gdLst/>
            <a:ahLst/>
            <a:cxnLst/>
            <a:rect l="l" t="t" r="r" b="b"/>
            <a:pathLst>
              <a:path w="3800500" h="1263650">
                <a:moveTo>
                  <a:pt x="3800500" y="0"/>
                </a:moveTo>
                <a:lnTo>
                  <a:pt x="0" y="0"/>
                </a:lnTo>
                <a:lnTo>
                  <a:pt x="0" y="1263650"/>
                </a:lnTo>
                <a:lnTo>
                  <a:pt x="3800500" y="1263650"/>
                </a:lnTo>
                <a:lnTo>
                  <a:pt x="3800500" y="0"/>
                </a:lnTo>
                <a:close/>
              </a:path>
            </a:pathLst>
          </a:custGeom>
          <a:blipFill>
            <a:blip r:embed="rId4"/>
            <a:stretch>
              <a:fillRect/>
            </a:stretch>
          </a:blipFill>
        </p:spPr>
        <p:txBody>
          <a:bodyPr/>
          <a:lstStyle/>
          <a:p>
            <a:endParaRPr lang="en-GB"/>
          </a:p>
        </p:txBody>
      </p:sp>
      <p:sp>
        <p:nvSpPr>
          <p:cNvPr id="7" name="Freeform 7"/>
          <p:cNvSpPr/>
          <p:nvPr/>
        </p:nvSpPr>
        <p:spPr>
          <a:xfrm>
            <a:off x="15608584" y="2686392"/>
            <a:ext cx="2679422" cy="956674"/>
          </a:xfrm>
          <a:custGeom>
            <a:avLst/>
            <a:gdLst/>
            <a:ahLst/>
            <a:cxnLst/>
            <a:rect l="l" t="t" r="r" b="b"/>
            <a:pathLst>
              <a:path w="2679422" h="956674">
                <a:moveTo>
                  <a:pt x="0" y="0"/>
                </a:moveTo>
                <a:lnTo>
                  <a:pt x="2679422" y="0"/>
                </a:lnTo>
                <a:lnTo>
                  <a:pt x="2679422" y="956674"/>
                </a:lnTo>
                <a:lnTo>
                  <a:pt x="0" y="956674"/>
                </a:lnTo>
                <a:lnTo>
                  <a:pt x="0" y="0"/>
                </a:lnTo>
                <a:close/>
              </a:path>
            </a:pathLst>
          </a:custGeom>
          <a:blipFill>
            <a:blip r:embed="rId5"/>
            <a:stretch>
              <a:fillRect/>
            </a:stretch>
          </a:blipFill>
        </p:spPr>
        <p:txBody>
          <a:bodyPr/>
          <a:lstStyle/>
          <a:p>
            <a:endParaRPr lang="en-GB"/>
          </a:p>
        </p:txBody>
      </p:sp>
      <p:sp>
        <p:nvSpPr>
          <p:cNvPr id="8" name="Freeform 8"/>
          <p:cNvSpPr/>
          <p:nvPr/>
        </p:nvSpPr>
        <p:spPr>
          <a:xfrm>
            <a:off x="-1148058" y="6691340"/>
            <a:ext cx="4480568" cy="2397100"/>
          </a:xfrm>
          <a:custGeom>
            <a:avLst/>
            <a:gdLst/>
            <a:ahLst/>
            <a:cxnLst/>
            <a:rect l="l" t="t" r="r" b="b"/>
            <a:pathLst>
              <a:path w="4480568" h="2397100">
                <a:moveTo>
                  <a:pt x="0" y="0"/>
                </a:moveTo>
                <a:lnTo>
                  <a:pt x="4480568" y="0"/>
                </a:lnTo>
                <a:lnTo>
                  <a:pt x="4480568" y="2397100"/>
                </a:lnTo>
                <a:lnTo>
                  <a:pt x="0" y="2397100"/>
                </a:lnTo>
                <a:lnTo>
                  <a:pt x="0" y="0"/>
                </a:lnTo>
                <a:close/>
              </a:path>
            </a:pathLst>
          </a:custGeom>
          <a:blipFill>
            <a:blip r:embed="rId6"/>
            <a:stretch>
              <a:fillRect/>
            </a:stretch>
          </a:blipFill>
        </p:spPr>
        <p:txBody>
          <a:bodyPr/>
          <a:lstStyle/>
          <a:p>
            <a:endParaRPr lang="en-GB"/>
          </a:p>
        </p:txBody>
      </p:sp>
      <p:sp>
        <p:nvSpPr>
          <p:cNvPr id="9" name="Freeform 9"/>
          <p:cNvSpPr/>
          <p:nvPr/>
        </p:nvSpPr>
        <p:spPr>
          <a:xfrm flipH="1">
            <a:off x="-12148" y="5499700"/>
            <a:ext cx="2208748" cy="1490000"/>
          </a:xfrm>
          <a:custGeom>
            <a:avLst/>
            <a:gdLst/>
            <a:ahLst/>
            <a:cxnLst/>
            <a:rect l="l" t="t" r="r" b="b"/>
            <a:pathLst>
              <a:path w="2208748" h="1490000">
                <a:moveTo>
                  <a:pt x="2208748" y="0"/>
                </a:moveTo>
                <a:lnTo>
                  <a:pt x="0" y="0"/>
                </a:lnTo>
                <a:lnTo>
                  <a:pt x="0" y="1490000"/>
                </a:lnTo>
                <a:lnTo>
                  <a:pt x="2208748" y="1490000"/>
                </a:lnTo>
                <a:lnTo>
                  <a:pt x="2208748" y="0"/>
                </a:lnTo>
                <a:close/>
              </a:path>
            </a:pathLst>
          </a:custGeom>
          <a:blipFill>
            <a:blip r:embed="rId7"/>
            <a:stretch>
              <a:fillRect r="-84819"/>
            </a:stretch>
          </a:blipFill>
        </p:spPr>
        <p:txBody>
          <a:bodyPr/>
          <a:lstStyle/>
          <a:p>
            <a:endParaRPr lang="en-GB"/>
          </a:p>
        </p:txBody>
      </p:sp>
      <p:sp>
        <p:nvSpPr>
          <p:cNvPr id="10" name="Freeform 10"/>
          <p:cNvSpPr/>
          <p:nvPr/>
        </p:nvSpPr>
        <p:spPr>
          <a:xfrm>
            <a:off x="13455508" y="7889890"/>
            <a:ext cx="5864492" cy="2397100"/>
          </a:xfrm>
          <a:custGeom>
            <a:avLst/>
            <a:gdLst/>
            <a:ahLst/>
            <a:cxnLst/>
            <a:rect l="l" t="t" r="r" b="b"/>
            <a:pathLst>
              <a:path w="5864492" h="2397100">
                <a:moveTo>
                  <a:pt x="0" y="0"/>
                </a:moveTo>
                <a:lnTo>
                  <a:pt x="5864492" y="0"/>
                </a:lnTo>
                <a:lnTo>
                  <a:pt x="5864492" y="2397100"/>
                </a:lnTo>
                <a:lnTo>
                  <a:pt x="0" y="2397100"/>
                </a:lnTo>
                <a:lnTo>
                  <a:pt x="0" y="0"/>
                </a:lnTo>
                <a:close/>
              </a:path>
            </a:pathLst>
          </a:custGeom>
          <a:blipFill>
            <a:blip r:embed="rId8"/>
            <a:stretch>
              <a:fillRect/>
            </a:stretch>
          </a:blipFill>
        </p:spPr>
        <p:txBody>
          <a:bodyPr/>
          <a:lstStyle/>
          <a:p>
            <a:endParaRPr lang="en-GB"/>
          </a:p>
        </p:txBody>
      </p:sp>
      <p:sp>
        <p:nvSpPr>
          <p:cNvPr id="11" name="Freeform 11"/>
          <p:cNvSpPr/>
          <p:nvPr/>
        </p:nvSpPr>
        <p:spPr>
          <a:xfrm>
            <a:off x="-1611106" y="7889890"/>
            <a:ext cx="6500716" cy="2397100"/>
          </a:xfrm>
          <a:custGeom>
            <a:avLst/>
            <a:gdLst/>
            <a:ahLst/>
            <a:cxnLst/>
            <a:rect l="l" t="t" r="r" b="b"/>
            <a:pathLst>
              <a:path w="6500716" h="2397100">
                <a:moveTo>
                  <a:pt x="0" y="0"/>
                </a:moveTo>
                <a:lnTo>
                  <a:pt x="6500716" y="0"/>
                </a:lnTo>
                <a:lnTo>
                  <a:pt x="6500716" y="2397100"/>
                </a:lnTo>
                <a:lnTo>
                  <a:pt x="0" y="2397100"/>
                </a:lnTo>
                <a:lnTo>
                  <a:pt x="0" y="0"/>
                </a:lnTo>
                <a:close/>
              </a:path>
            </a:pathLst>
          </a:custGeom>
          <a:blipFill>
            <a:blip r:embed="rId9"/>
            <a:stretch>
              <a:fillRect/>
            </a:stretch>
          </a:blipFill>
        </p:spPr>
        <p:txBody>
          <a:bodyPr/>
          <a:lstStyle/>
          <a:p>
            <a:endParaRPr lang="en-GB"/>
          </a:p>
        </p:txBody>
      </p:sp>
      <p:sp>
        <p:nvSpPr>
          <p:cNvPr id="12" name="Freeform 12"/>
          <p:cNvSpPr/>
          <p:nvPr/>
        </p:nvSpPr>
        <p:spPr>
          <a:xfrm>
            <a:off x="12209848" y="0"/>
            <a:ext cx="3800498" cy="2840778"/>
          </a:xfrm>
          <a:custGeom>
            <a:avLst/>
            <a:gdLst/>
            <a:ahLst/>
            <a:cxnLst/>
            <a:rect l="l" t="t" r="r" b="b"/>
            <a:pathLst>
              <a:path w="3800498" h="2840778">
                <a:moveTo>
                  <a:pt x="0" y="0"/>
                </a:moveTo>
                <a:lnTo>
                  <a:pt x="3800498" y="0"/>
                </a:lnTo>
                <a:lnTo>
                  <a:pt x="3800498" y="2840778"/>
                </a:lnTo>
                <a:lnTo>
                  <a:pt x="0" y="2840778"/>
                </a:lnTo>
                <a:lnTo>
                  <a:pt x="0" y="0"/>
                </a:lnTo>
                <a:close/>
              </a:path>
            </a:pathLst>
          </a:custGeom>
          <a:blipFill>
            <a:blip r:embed="rId10"/>
            <a:stretch>
              <a:fillRect/>
            </a:stretch>
          </a:blipFill>
        </p:spPr>
        <p:txBody>
          <a:bodyPr/>
          <a:lstStyle/>
          <a:p>
            <a:endParaRPr lang="en-GB"/>
          </a:p>
        </p:txBody>
      </p:sp>
      <p:sp>
        <p:nvSpPr>
          <p:cNvPr id="13" name="Freeform 13"/>
          <p:cNvSpPr/>
          <p:nvPr/>
        </p:nvSpPr>
        <p:spPr>
          <a:xfrm>
            <a:off x="14169968" y="239264"/>
            <a:ext cx="2877232" cy="1578872"/>
          </a:xfrm>
          <a:custGeom>
            <a:avLst/>
            <a:gdLst/>
            <a:ahLst/>
            <a:cxnLst/>
            <a:rect l="l" t="t" r="r" b="b"/>
            <a:pathLst>
              <a:path w="2877232" h="1578872">
                <a:moveTo>
                  <a:pt x="0" y="0"/>
                </a:moveTo>
                <a:lnTo>
                  <a:pt x="2877232" y="0"/>
                </a:lnTo>
                <a:lnTo>
                  <a:pt x="2877232" y="1578872"/>
                </a:lnTo>
                <a:lnTo>
                  <a:pt x="0" y="1578872"/>
                </a:lnTo>
                <a:lnTo>
                  <a:pt x="0" y="0"/>
                </a:lnTo>
                <a:close/>
              </a:path>
            </a:pathLst>
          </a:custGeom>
          <a:blipFill>
            <a:blip r:embed="rId11"/>
            <a:stretch>
              <a:fillRect/>
            </a:stretch>
          </a:blipFill>
        </p:spPr>
        <p:txBody>
          <a:bodyPr/>
          <a:lstStyle/>
          <a:p>
            <a:endParaRPr lang="en-GB"/>
          </a:p>
        </p:txBody>
      </p:sp>
      <p:graphicFrame>
        <p:nvGraphicFramePr>
          <p:cNvPr id="14" name="Table 14"/>
          <p:cNvGraphicFramePr>
            <a:graphicFrameLocks noGrp="1"/>
          </p:cNvGraphicFramePr>
          <p:nvPr/>
        </p:nvGraphicFramePr>
        <p:xfrm>
          <a:off x="2923490" y="3401656"/>
          <a:ext cx="12359968" cy="5657217"/>
        </p:xfrm>
        <a:graphic>
          <a:graphicData uri="http://schemas.openxmlformats.org/drawingml/2006/table">
            <a:tbl>
              <a:tblPr/>
              <a:tblGrid>
                <a:gridCol w="3089992">
                  <a:extLst>
                    <a:ext uri="{9D8B030D-6E8A-4147-A177-3AD203B41FA5}">
                      <a16:colId xmlns:a16="http://schemas.microsoft.com/office/drawing/2014/main" val="20000"/>
                    </a:ext>
                  </a:extLst>
                </a:gridCol>
                <a:gridCol w="3089992">
                  <a:extLst>
                    <a:ext uri="{9D8B030D-6E8A-4147-A177-3AD203B41FA5}">
                      <a16:colId xmlns:a16="http://schemas.microsoft.com/office/drawing/2014/main" val="20001"/>
                    </a:ext>
                  </a:extLst>
                </a:gridCol>
                <a:gridCol w="3089992">
                  <a:extLst>
                    <a:ext uri="{9D8B030D-6E8A-4147-A177-3AD203B41FA5}">
                      <a16:colId xmlns:a16="http://schemas.microsoft.com/office/drawing/2014/main" val="20002"/>
                    </a:ext>
                  </a:extLst>
                </a:gridCol>
                <a:gridCol w="3089992">
                  <a:extLst>
                    <a:ext uri="{9D8B030D-6E8A-4147-A177-3AD203B41FA5}">
                      <a16:colId xmlns:a16="http://schemas.microsoft.com/office/drawing/2014/main" val="20003"/>
                    </a:ext>
                  </a:extLst>
                </a:gridCol>
              </a:tblGrid>
              <a:tr h="1726125">
                <a:tc>
                  <a:txBody>
                    <a:bodyPr/>
                    <a:lstStyle/>
                    <a:p>
                      <a:pPr algn="ctr">
                        <a:lnSpc>
                          <a:spcPts val="4900"/>
                        </a:lnSpc>
                        <a:defRPr/>
                      </a:pPr>
                      <a:r>
                        <a:rPr lang="en-US" sz="3500">
                          <a:solidFill>
                            <a:srgbClr val="000000"/>
                          </a:solidFill>
                          <a:latin typeface="Roboto Condensed"/>
                        </a:rPr>
                        <a:t>Song thất lục bát</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Nguyễn Gia Thiều</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Người cung nữ</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Nhà vua</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extLst>
                  <a:ext uri="{0D108BD9-81ED-4DB2-BD59-A6C34878D82A}">
                    <a16:rowId xmlns:a16="http://schemas.microsoft.com/office/drawing/2014/main" val="10000"/>
                  </a:ext>
                </a:extLst>
              </a:tr>
              <a:tr h="1102802">
                <a:tc>
                  <a:txBody>
                    <a:bodyPr/>
                    <a:lstStyle/>
                    <a:p>
                      <a:pPr algn="ctr">
                        <a:lnSpc>
                          <a:spcPts val="4900"/>
                        </a:lnSpc>
                        <a:defRPr/>
                      </a:pPr>
                      <a:r>
                        <a:rPr lang="en-US" sz="3500">
                          <a:solidFill>
                            <a:srgbClr val="000000"/>
                          </a:solidFill>
                          <a:latin typeface="Roboto Condensed"/>
                        </a:rPr>
                        <a:t>Oán trách</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Phong kiến</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ẩn dụ</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Nam quyền</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extLst>
                  <a:ext uri="{0D108BD9-81ED-4DB2-BD59-A6C34878D82A}">
                    <a16:rowId xmlns:a16="http://schemas.microsoft.com/office/drawing/2014/main" val="10001"/>
                  </a:ext>
                </a:extLst>
              </a:tr>
              <a:tr h="1102802">
                <a:tc>
                  <a:txBody>
                    <a:bodyPr/>
                    <a:lstStyle/>
                    <a:p>
                      <a:pPr algn="ctr">
                        <a:lnSpc>
                          <a:spcPts val="4900"/>
                        </a:lnSpc>
                        <a:defRPr/>
                      </a:pPr>
                      <a:r>
                        <a:rPr lang="en-US" sz="3500">
                          <a:solidFill>
                            <a:srgbClr val="000000"/>
                          </a:solidFill>
                          <a:latin typeface="Roboto Condensed"/>
                        </a:rPr>
                        <a:t>Câu cảm thán</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Buồn bã</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Cô đơn</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Câu hỏi tu từ</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extLst>
                  <a:ext uri="{0D108BD9-81ED-4DB2-BD59-A6C34878D82A}">
                    <a16:rowId xmlns:a16="http://schemas.microsoft.com/office/drawing/2014/main" val="10002"/>
                  </a:ext>
                </a:extLst>
              </a:tr>
              <a:tr h="1725488">
                <a:tc>
                  <a:txBody>
                    <a:bodyPr/>
                    <a:lstStyle/>
                    <a:p>
                      <a:pPr algn="ctr">
                        <a:lnSpc>
                          <a:spcPts val="4900"/>
                        </a:lnSpc>
                        <a:defRPr/>
                      </a:pPr>
                      <a:r>
                        <a:rPr lang="en-US" sz="3500">
                          <a:solidFill>
                            <a:srgbClr val="000000"/>
                          </a:solidFill>
                          <a:latin typeface="Roboto Condensed"/>
                        </a:rPr>
                        <a:t>Ngâm khúc</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Điển tích</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Hạnh phúc</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Nghệ thuật đối</a:t>
                      </a:r>
                      <a:endParaRPr lang="en-US" sz="1100"/>
                    </a:p>
                  </a:txBody>
                  <a:tcPr marL="190500" marR="190500" marT="190500" marB="190500" anchor="ctr">
                    <a:lnL w="38100" cap="flat" cmpd="sng" algn="ctr">
                      <a:solidFill>
                        <a:srgbClr val="949A93"/>
                      </a:solidFill>
                      <a:prstDash val="solid"/>
                      <a:round/>
                      <a:headEnd type="none" w="med" len="med"/>
                      <a:tailEnd type="none" w="med" len="med"/>
                    </a:lnL>
                    <a:lnR w="38100" cap="flat" cmpd="sng" algn="ctr">
                      <a:solidFill>
                        <a:srgbClr val="949A93"/>
                      </a:solidFill>
                      <a:prstDash val="solid"/>
                      <a:round/>
                      <a:headEnd type="none" w="med" len="med"/>
                      <a:tailEnd type="none" w="med" len="med"/>
                    </a:lnR>
                    <a:lnT w="38100" cap="flat" cmpd="sng" algn="ctr">
                      <a:solidFill>
                        <a:srgbClr val="949A93"/>
                      </a:solidFill>
                      <a:prstDash val="solid"/>
                      <a:round/>
                      <a:headEnd type="none" w="med" len="med"/>
                      <a:tailEnd type="none" w="med" len="med"/>
                    </a:lnT>
                    <a:lnB w="38100" cap="flat" cmpd="sng" algn="ctr">
                      <a:solidFill>
                        <a:srgbClr val="949A93"/>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TextBox 15"/>
          <p:cNvSpPr txBox="1"/>
          <p:nvPr/>
        </p:nvSpPr>
        <p:spPr>
          <a:xfrm>
            <a:off x="1639252" y="391707"/>
            <a:ext cx="9590011" cy="1028682"/>
          </a:xfrm>
          <a:prstGeom prst="rect">
            <a:avLst/>
          </a:prstGeom>
        </p:spPr>
        <p:txBody>
          <a:bodyPr lIns="0" tIns="0" rIns="0" bIns="0" rtlCol="0" anchor="t">
            <a:spAutoFit/>
          </a:bodyPr>
          <a:lstStyle/>
          <a:p>
            <a:pPr algn="ctr">
              <a:lnSpc>
                <a:spcPts val="8400"/>
              </a:lnSpc>
            </a:pPr>
            <a:r>
              <a:rPr lang="en-US" sz="6000">
                <a:solidFill>
                  <a:srgbClr val="000000"/>
                </a:solidFill>
                <a:latin typeface="Fraunces Bold"/>
              </a:rPr>
              <a:t>4. LUYỆN TẬP</a:t>
            </a:r>
          </a:p>
        </p:txBody>
      </p:sp>
      <p:sp>
        <p:nvSpPr>
          <p:cNvPr id="16" name="TextBox 16"/>
          <p:cNvSpPr txBox="1"/>
          <p:nvPr/>
        </p:nvSpPr>
        <p:spPr>
          <a:xfrm>
            <a:off x="1639252" y="1577080"/>
            <a:ext cx="3813830" cy="1153239"/>
          </a:xfrm>
          <a:prstGeom prst="rect">
            <a:avLst/>
          </a:prstGeom>
        </p:spPr>
        <p:txBody>
          <a:bodyPr lIns="0" tIns="0" rIns="0" bIns="0" rtlCol="0" anchor="t">
            <a:spAutoFit/>
          </a:bodyPr>
          <a:lstStyle/>
          <a:p>
            <a:pPr algn="ctr">
              <a:lnSpc>
                <a:spcPts val="9291"/>
              </a:lnSpc>
            </a:pPr>
            <a:r>
              <a:rPr lang="en-US" sz="6636">
                <a:solidFill>
                  <a:srgbClr val="000000"/>
                </a:solidFill>
                <a:latin typeface="#9Slide05 VL Fadilla"/>
              </a:rPr>
              <a:t>Nhiệm  vụ 1: </a:t>
            </a:r>
          </a:p>
        </p:txBody>
      </p:sp>
      <p:sp>
        <p:nvSpPr>
          <p:cNvPr id="17" name="TextBox 17"/>
          <p:cNvSpPr txBox="1"/>
          <p:nvPr/>
        </p:nvSpPr>
        <p:spPr>
          <a:xfrm>
            <a:off x="5709100" y="1649581"/>
            <a:ext cx="8006900" cy="939168"/>
          </a:xfrm>
          <a:prstGeom prst="rect">
            <a:avLst/>
          </a:prstGeom>
        </p:spPr>
        <p:txBody>
          <a:bodyPr wrap="square" lIns="0" tIns="0" rIns="0" bIns="0" rtlCol="0" anchor="t">
            <a:spAutoFit/>
          </a:bodyPr>
          <a:lstStyle/>
          <a:p>
            <a:pPr algn="ctr">
              <a:lnSpc>
                <a:spcPts val="8422"/>
              </a:lnSpc>
            </a:pPr>
            <a:r>
              <a:rPr lang="en-US" sz="6016">
                <a:solidFill>
                  <a:srgbClr val="949A93"/>
                </a:solidFill>
                <a:latin typeface="#9Slide07 SFU Blackout"/>
              </a:rPr>
              <a:t>BINGO THÔNG THÁI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13056650" y="7459500"/>
            <a:ext cx="5231348" cy="2827500"/>
          </a:xfrm>
          <a:custGeom>
            <a:avLst/>
            <a:gdLst/>
            <a:ahLst/>
            <a:cxnLst/>
            <a:rect l="l" t="t" r="r" b="b"/>
            <a:pathLst>
              <a:path w="5231348" h="2827500">
                <a:moveTo>
                  <a:pt x="0" y="0"/>
                </a:moveTo>
                <a:lnTo>
                  <a:pt x="5231348" y="0"/>
                </a:lnTo>
                <a:lnTo>
                  <a:pt x="5231348" y="2827500"/>
                </a:lnTo>
                <a:lnTo>
                  <a:pt x="0" y="2827500"/>
                </a:lnTo>
                <a:lnTo>
                  <a:pt x="0" y="0"/>
                </a:lnTo>
                <a:close/>
              </a:path>
            </a:pathLst>
          </a:custGeom>
          <a:blipFill>
            <a:blip r:embed="rId3"/>
            <a:stretch>
              <a:fillRect b="-28124"/>
            </a:stretch>
          </a:blipFill>
        </p:spPr>
        <p:txBody>
          <a:bodyPr/>
          <a:lstStyle/>
          <a:p>
            <a:endParaRPr lang="en-GB"/>
          </a:p>
        </p:txBody>
      </p:sp>
      <p:sp>
        <p:nvSpPr>
          <p:cNvPr id="3" name="Freeform 3"/>
          <p:cNvSpPr/>
          <p:nvPr/>
        </p:nvSpPr>
        <p:spPr>
          <a:xfrm>
            <a:off x="1426474" y="1317240"/>
            <a:ext cx="2997000" cy="3375950"/>
          </a:xfrm>
          <a:custGeom>
            <a:avLst/>
            <a:gdLst/>
            <a:ahLst/>
            <a:cxnLst/>
            <a:rect l="l" t="t" r="r" b="b"/>
            <a:pathLst>
              <a:path w="2997000" h="3375950">
                <a:moveTo>
                  <a:pt x="0" y="0"/>
                </a:moveTo>
                <a:lnTo>
                  <a:pt x="2997000" y="0"/>
                </a:lnTo>
                <a:lnTo>
                  <a:pt x="2997000" y="3375950"/>
                </a:lnTo>
                <a:lnTo>
                  <a:pt x="0" y="3375950"/>
                </a:lnTo>
                <a:lnTo>
                  <a:pt x="0" y="0"/>
                </a:lnTo>
                <a:close/>
              </a:path>
            </a:pathLst>
          </a:custGeom>
          <a:blipFill>
            <a:blip r:embed="rId4"/>
            <a:stretch>
              <a:fillRect/>
            </a:stretch>
          </a:blipFill>
        </p:spPr>
        <p:txBody>
          <a:bodyPr/>
          <a:lstStyle/>
          <a:p>
            <a:endParaRPr lang="en-GB"/>
          </a:p>
        </p:txBody>
      </p:sp>
      <p:sp>
        <p:nvSpPr>
          <p:cNvPr id="4" name="Freeform 4"/>
          <p:cNvSpPr/>
          <p:nvPr/>
        </p:nvSpPr>
        <p:spPr>
          <a:xfrm flipH="1">
            <a:off x="-25400" y="3528668"/>
            <a:ext cx="6602252" cy="4712300"/>
          </a:xfrm>
          <a:custGeom>
            <a:avLst/>
            <a:gdLst/>
            <a:ahLst/>
            <a:cxnLst/>
            <a:rect l="l" t="t" r="r" b="b"/>
            <a:pathLst>
              <a:path w="6602252" h="4712300">
                <a:moveTo>
                  <a:pt x="6602252" y="0"/>
                </a:moveTo>
                <a:lnTo>
                  <a:pt x="0" y="0"/>
                </a:lnTo>
                <a:lnTo>
                  <a:pt x="0" y="4712300"/>
                </a:lnTo>
                <a:lnTo>
                  <a:pt x="6602252" y="4712300"/>
                </a:lnTo>
                <a:lnTo>
                  <a:pt x="6602252" y="0"/>
                </a:lnTo>
                <a:close/>
              </a:path>
            </a:pathLst>
          </a:custGeom>
          <a:blipFill>
            <a:blip r:embed="rId5"/>
            <a:stretch>
              <a:fillRect/>
            </a:stretch>
          </a:blipFill>
        </p:spPr>
        <p:txBody>
          <a:bodyPr/>
          <a:lstStyle/>
          <a:p>
            <a:endParaRPr lang="en-GB"/>
          </a:p>
        </p:txBody>
      </p:sp>
      <p:sp>
        <p:nvSpPr>
          <p:cNvPr id="5" name="Freeform 5"/>
          <p:cNvSpPr/>
          <p:nvPr/>
        </p:nvSpPr>
        <p:spPr>
          <a:xfrm>
            <a:off x="-12100" y="7369950"/>
            <a:ext cx="7649652" cy="2917050"/>
          </a:xfrm>
          <a:custGeom>
            <a:avLst/>
            <a:gdLst/>
            <a:ahLst/>
            <a:cxnLst/>
            <a:rect l="l" t="t" r="r" b="b"/>
            <a:pathLst>
              <a:path w="7649652" h="2917050">
                <a:moveTo>
                  <a:pt x="0" y="0"/>
                </a:moveTo>
                <a:lnTo>
                  <a:pt x="7649652" y="0"/>
                </a:lnTo>
                <a:lnTo>
                  <a:pt x="7649652" y="2917050"/>
                </a:lnTo>
                <a:lnTo>
                  <a:pt x="0" y="2917050"/>
                </a:lnTo>
                <a:lnTo>
                  <a:pt x="0" y="0"/>
                </a:lnTo>
                <a:close/>
              </a:path>
            </a:pathLst>
          </a:custGeom>
          <a:blipFill>
            <a:blip r:embed="rId6"/>
            <a:stretch>
              <a:fillRect b="-30464"/>
            </a:stretch>
          </a:blipFill>
        </p:spPr>
        <p:txBody>
          <a:bodyPr/>
          <a:lstStyle/>
          <a:p>
            <a:endParaRPr lang="en-GB"/>
          </a:p>
        </p:txBody>
      </p:sp>
      <p:sp>
        <p:nvSpPr>
          <p:cNvPr id="6" name="Freeform 6"/>
          <p:cNvSpPr/>
          <p:nvPr/>
        </p:nvSpPr>
        <p:spPr>
          <a:xfrm>
            <a:off x="1739596" y="4582940"/>
            <a:ext cx="2877232" cy="1578872"/>
          </a:xfrm>
          <a:custGeom>
            <a:avLst/>
            <a:gdLst/>
            <a:ahLst/>
            <a:cxnLst/>
            <a:rect l="l" t="t" r="r" b="b"/>
            <a:pathLst>
              <a:path w="2877232" h="1578872">
                <a:moveTo>
                  <a:pt x="0" y="0"/>
                </a:moveTo>
                <a:lnTo>
                  <a:pt x="2877232" y="0"/>
                </a:lnTo>
                <a:lnTo>
                  <a:pt x="2877232" y="1578872"/>
                </a:lnTo>
                <a:lnTo>
                  <a:pt x="0" y="1578872"/>
                </a:lnTo>
                <a:lnTo>
                  <a:pt x="0" y="0"/>
                </a:lnTo>
                <a:close/>
              </a:path>
            </a:pathLst>
          </a:custGeom>
          <a:blipFill>
            <a:blip r:embed="rId7"/>
            <a:stretch>
              <a:fillRect/>
            </a:stretch>
          </a:blipFill>
        </p:spPr>
        <p:txBody>
          <a:bodyPr/>
          <a:lstStyle/>
          <a:p>
            <a:endParaRPr lang="en-GB"/>
          </a:p>
        </p:txBody>
      </p:sp>
      <p:sp>
        <p:nvSpPr>
          <p:cNvPr id="7" name="TextBox 7"/>
          <p:cNvSpPr txBox="1"/>
          <p:nvPr/>
        </p:nvSpPr>
        <p:spPr>
          <a:xfrm>
            <a:off x="3579334" y="375881"/>
            <a:ext cx="4058218" cy="1153239"/>
          </a:xfrm>
          <a:prstGeom prst="rect">
            <a:avLst/>
          </a:prstGeom>
        </p:spPr>
        <p:txBody>
          <a:bodyPr lIns="0" tIns="0" rIns="0" bIns="0" rtlCol="0" anchor="t">
            <a:spAutoFit/>
          </a:bodyPr>
          <a:lstStyle/>
          <a:p>
            <a:pPr algn="ctr">
              <a:lnSpc>
                <a:spcPts val="9291"/>
              </a:lnSpc>
            </a:pPr>
            <a:r>
              <a:rPr lang="en-US" sz="6636">
                <a:solidFill>
                  <a:srgbClr val="000000"/>
                </a:solidFill>
                <a:latin typeface="#9Slide05 VL Fadilla"/>
              </a:rPr>
              <a:t>Nhiệm  vụ 2: </a:t>
            </a:r>
          </a:p>
        </p:txBody>
      </p:sp>
      <p:sp>
        <p:nvSpPr>
          <p:cNvPr id="8" name="TextBox 8"/>
          <p:cNvSpPr txBox="1"/>
          <p:nvPr/>
        </p:nvSpPr>
        <p:spPr>
          <a:xfrm>
            <a:off x="6576852" y="1674784"/>
            <a:ext cx="9746846" cy="1275667"/>
          </a:xfrm>
          <a:prstGeom prst="rect">
            <a:avLst/>
          </a:prstGeom>
        </p:spPr>
        <p:txBody>
          <a:bodyPr lIns="0" tIns="0" rIns="0" bIns="0" rtlCol="0" anchor="t">
            <a:spAutoFit/>
          </a:bodyPr>
          <a:lstStyle/>
          <a:p>
            <a:pPr algn="ctr">
              <a:lnSpc>
                <a:spcPts val="10470"/>
              </a:lnSpc>
              <a:spcBef>
                <a:spcPct val="0"/>
              </a:spcBef>
            </a:pPr>
            <a:r>
              <a:rPr lang="en-US" sz="7479">
                <a:solidFill>
                  <a:srgbClr val="949A93"/>
                </a:solidFill>
                <a:latin typeface="#9Slide07 SFU Blackout"/>
              </a:rPr>
              <a:t>KẾT NỐI ĐỌC - VIẾT</a:t>
            </a:r>
          </a:p>
        </p:txBody>
      </p:sp>
      <p:grpSp>
        <p:nvGrpSpPr>
          <p:cNvPr id="9" name="Group 9"/>
          <p:cNvGrpSpPr/>
          <p:nvPr/>
        </p:nvGrpSpPr>
        <p:grpSpPr>
          <a:xfrm>
            <a:off x="4423474" y="3618954"/>
            <a:ext cx="12835826" cy="5352418"/>
            <a:chOff x="0" y="0"/>
            <a:chExt cx="2447029" cy="1020388"/>
          </a:xfrm>
        </p:grpSpPr>
        <p:sp>
          <p:nvSpPr>
            <p:cNvPr id="10" name="Freeform 10"/>
            <p:cNvSpPr/>
            <p:nvPr/>
          </p:nvSpPr>
          <p:spPr>
            <a:xfrm>
              <a:off x="0" y="0"/>
              <a:ext cx="2447030" cy="1020388"/>
            </a:xfrm>
            <a:custGeom>
              <a:avLst/>
              <a:gdLst/>
              <a:ahLst/>
              <a:cxnLst/>
              <a:rect l="l" t="t" r="r" b="b"/>
              <a:pathLst>
                <a:path w="2447030" h="1020388">
                  <a:moveTo>
                    <a:pt x="22317" y="0"/>
                  </a:moveTo>
                  <a:lnTo>
                    <a:pt x="2424713" y="0"/>
                  </a:lnTo>
                  <a:cubicBezTo>
                    <a:pt x="2430632" y="0"/>
                    <a:pt x="2436308" y="2351"/>
                    <a:pt x="2440493" y="6536"/>
                  </a:cubicBezTo>
                  <a:cubicBezTo>
                    <a:pt x="2444678" y="10722"/>
                    <a:pt x="2447030" y="16398"/>
                    <a:pt x="2447030" y="22317"/>
                  </a:cubicBezTo>
                  <a:lnTo>
                    <a:pt x="2447030" y="998071"/>
                  </a:lnTo>
                  <a:cubicBezTo>
                    <a:pt x="2447030" y="1003990"/>
                    <a:pt x="2444678" y="1009666"/>
                    <a:pt x="2440493" y="1013852"/>
                  </a:cubicBezTo>
                  <a:cubicBezTo>
                    <a:pt x="2436308" y="1018037"/>
                    <a:pt x="2430632" y="1020388"/>
                    <a:pt x="2424713" y="1020388"/>
                  </a:cubicBezTo>
                  <a:lnTo>
                    <a:pt x="22317" y="1020388"/>
                  </a:lnTo>
                  <a:cubicBezTo>
                    <a:pt x="16398" y="1020388"/>
                    <a:pt x="10722" y="1018037"/>
                    <a:pt x="6536" y="1013852"/>
                  </a:cubicBezTo>
                  <a:cubicBezTo>
                    <a:pt x="2351" y="1009666"/>
                    <a:pt x="0" y="1003990"/>
                    <a:pt x="0" y="998071"/>
                  </a:cubicBezTo>
                  <a:lnTo>
                    <a:pt x="0" y="22317"/>
                  </a:lnTo>
                  <a:cubicBezTo>
                    <a:pt x="0" y="16398"/>
                    <a:pt x="2351" y="10722"/>
                    <a:pt x="6536" y="6536"/>
                  </a:cubicBezTo>
                  <a:cubicBezTo>
                    <a:pt x="10722" y="2351"/>
                    <a:pt x="16398" y="0"/>
                    <a:pt x="22317" y="0"/>
                  </a:cubicBezTo>
                  <a:close/>
                </a:path>
              </a:pathLst>
            </a:custGeom>
            <a:solidFill>
              <a:srgbClr val="FFFFFF"/>
            </a:solidFill>
          </p:spPr>
          <p:txBody>
            <a:bodyPr/>
            <a:lstStyle/>
            <a:p>
              <a:endParaRPr lang="en-GB"/>
            </a:p>
          </p:txBody>
        </p:sp>
        <p:sp>
          <p:nvSpPr>
            <p:cNvPr id="11" name="TextBox 11"/>
            <p:cNvSpPr txBox="1"/>
            <p:nvPr/>
          </p:nvSpPr>
          <p:spPr>
            <a:xfrm>
              <a:off x="0" y="-85725"/>
              <a:ext cx="2447029" cy="1106113"/>
            </a:xfrm>
            <a:prstGeom prst="rect">
              <a:avLst/>
            </a:prstGeom>
          </p:spPr>
          <p:txBody>
            <a:bodyPr lIns="228600" tIns="228600" rIns="228600" bIns="228600" rtlCol="0" anchor="ctr"/>
            <a:lstStyle/>
            <a:p>
              <a:pPr algn="just">
                <a:lnSpc>
                  <a:spcPts val="4900"/>
                </a:lnSpc>
              </a:pPr>
              <a:r>
                <a:rPr lang="en-US" sz="3500">
                  <a:solidFill>
                    <a:srgbClr val="011053"/>
                  </a:solidFill>
                  <a:latin typeface="Roboto Condensed Bold"/>
                </a:rPr>
                <a:t>Yêu cầu: </a:t>
              </a:r>
            </a:p>
            <a:p>
              <a:pPr marL="755651" lvl="1" indent="-377825" algn="just">
                <a:lnSpc>
                  <a:spcPts val="4900"/>
                </a:lnSpc>
                <a:buFont typeface="Arial"/>
                <a:buChar char="•"/>
              </a:pPr>
              <a:r>
                <a:rPr lang="en-US" sz="3500">
                  <a:solidFill>
                    <a:srgbClr val="011053"/>
                  </a:solidFill>
                  <a:latin typeface="Roboto Condensed"/>
                </a:rPr>
                <a:t>Học sinh cảm nhận và vẽ lại khung cảnh / hình ảnh ấn tượng trong trích đoạn.</a:t>
              </a:r>
            </a:p>
            <a:p>
              <a:pPr marL="755651" lvl="1" indent="-377825" algn="just">
                <a:lnSpc>
                  <a:spcPts val="4900"/>
                </a:lnSpc>
                <a:buFont typeface="Arial"/>
                <a:buChar char="•"/>
              </a:pPr>
              <a:r>
                <a:rPr lang="en-US" sz="3500">
                  <a:solidFill>
                    <a:srgbClr val="011053"/>
                  </a:solidFill>
                  <a:latin typeface="Roboto Condensed"/>
                </a:rPr>
                <a:t>Qua việc đọc hiểu đoạn trích, em hãy viết đoạn văn khoảng 10 câu làm rõ ý kiến sau:</a:t>
              </a:r>
            </a:p>
            <a:p>
              <a:pPr algn="just">
                <a:lnSpc>
                  <a:spcPts val="4900"/>
                </a:lnSpc>
              </a:pPr>
              <a:r>
                <a:rPr lang="en-US" sz="3500">
                  <a:solidFill>
                    <a:srgbClr val="011053"/>
                  </a:solidFill>
                  <a:latin typeface="Roboto Condensed"/>
                </a:rPr>
                <a:t>“</a:t>
              </a:r>
              <a:r>
                <a:rPr lang="en-US" sz="3500">
                  <a:solidFill>
                    <a:srgbClr val="011053"/>
                  </a:solidFill>
                  <a:latin typeface="Roboto Condensed Italics"/>
                </a:rPr>
                <a:t>Cung oán ngâm khúc” không chỉ là một sáng tạo độc đáo của Nguyễn Gia Thiều mà còn giúp người đọc hiểu thêm về số phận, vẻ đẹp của người phụ nữ Việt thời phong kiến.</a:t>
              </a:r>
            </a:p>
          </p:txBody>
        </p:sp>
      </p:grpSp>
      <p:grpSp>
        <p:nvGrpSpPr>
          <p:cNvPr id="12" name="Group 12"/>
          <p:cNvGrpSpPr/>
          <p:nvPr/>
        </p:nvGrpSpPr>
        <p:grpSpPr>
          <a:xfrm>
            <a:off x="1116465" y="1141942"/>
            <a:ext cx="3617019" cy="361701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6E0B9"/>
            </a:solidFill>
          </p:spPr>
          <p:txBody>
            <a:bodyPr/>
            <a:lstStyle/>
            <a:p>
              <a:endParaRPr lang="en-GB"/>
            </a:p>
          </p:txBody>
        </p:sp>
        <p:sp>
          <p:nvSpPr>
            <p:cNvPr id="14" name="TextBox 14"/>
            <p:cNvSpPr txBox="1"/>
            <p:nvPr/>
          </p:nvSpPr>
          <p:spPr>
            <a:xfrm>
              <a:off x="127000" y="79375"/>
              <a:ext cx="558800" cy="6064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130065" y="1974189"/>
            <a:ext cx="1682661" cy="2068431"/>
          </a:xfrm>
          <a:prstGeom prst="rect">
            <a:avLst/>
          </a:prstGeom>
        </p:spPr>
        <p:txBody>
          <a:bodyPr lIns="0" tIns="0" rIns="0" bIns="0" rtlCol="0" anchor="t">
            <a:spAutoFit/>
          </a:bodyPr>
          <a:lstStyle/>
          <a:p>
            <a:pPr algn="ctr">
              <a:lnSpc>
                <a:spcPts val="5511"/>
              </a:lnSpc>
            </a:pPr>
            <a:r>
              <a:rPr lang="en-US" sz="3854">
                <a:solidFill>
                  <a:srgbClr val="000000"/>
                </a:solidFill>
                <a:latin typeface="Roboto Condensed Bold"/>
              </a:rPr>
              <a:t>PHT 2,</a:t>
            </a:r>
          </a:p>
          <a:p>
            <a:pPr algn="ctr">
              <a:lnSpc>
                <a:spcPts val="5511"/>
              </a:lnSpc>
            </a:pPr>
            <a:r>
              <a:rPr lang="en-US" sz="3854">
                <a:solidFill>
                  <a:srgbClr val="000000"/>
                </a:solidFill>
                <a:latin typeface="Roboto Condensed Bold"/>
              </a:rPr>
              <a:t>cá nhân,</a:t>
            </a:r>
          </a:p>
          <a:p>
            <a:pPr algn="ctr">
              <a:lnSpc>
                <a:spcPts val="5511"/>
              </a:lnSpc>
            </a:pPr>
            <a:r>
              <a:rPr lang="en-US" sz="3854">
                <a:solidFill>
                  <a:srgbClr val="000000"/>
                </a:solidFill>
                <a:latin typeface="Roboto Condensed Bold"/>
              </a:rPr>
              <a:t>10 phút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15563252" y="8252900"/>
            <a:ext cx="2724748" cy="2034100"/>
          </a:xfrm>
          <a:custGeom>
            <a:avLst/>
            <a:gdLst/>
            <a:ahLst/>
            <a:cxnLst/>
            <a:rect l="l" t="t" r="r" b="b"/>
            <a:pathLst>
              <a:path w="2724748" h="2034100">
                <a:moveTo>
                  <a:pt x="2724748" y="0"/>
                </a:moveTo>
                <a:lnTo>
                  <a:pt x="0" y="0"/>
                </a:lnTo>
                <a:lnTo>
                  <a:pt x="0" y="2034100"/>
                </a:lnTo>
                <a:lnTo>
                  <a:pt x="2724748" y="2034100"/>
                </a:lnTo>
                <a:lnTo>
                  <a:pt x="2724748" y="0"/>
                </a:lnTo>
                <a:close/>
              </a:path>
            </a:pathLst>
          </a:custGeom>
          <a:blipFill>
            <a:blip r:embed="rId3"/>
            <a:stretch>
              <a:fillRect l="-49258" r="-797"/>
            </a:stretch>
          </a:blipFill>
        </p:spPr>
        <p:txBody>
          <a:bodyPr/>
          <a:lstStyle/>
          <a:p>
            <a:endParaRPr lang="en-GB"/>
          </a:p>
        </p:txBody>
      </p:sp>
      <p:sp>
        <p:nvSpPr>
          <p:cNvPr id="3" name="Freeform 3"/>
          <p:cNvSpPr/>
          <p:nvPr/>
        </p:nvSpPr>
        <p:spPr>
          <a:xfrm>
            <a:off x="-823648" y="374336"/>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4"/>
            <a:stretch>
              <a:fillRect/>
            </a:stretch>
          </a:blipFill>
        </p:spPr>
        <p:txBody>
          <a:bodyPr/>
          <a:lstStyle/>
          <a:p>
            <a:endParaRPr lang="en-GB"/>
          </a:p>
        </p:txBody>
      </p:sp>
      <p:sp>
        <p:nvSpPr>
          <p:cNvPr id="4" name="Freeform 4"/>
          <p:cNvSpPr/>
          <p:nvPr/>
        </p:nvSpPr>
        <p:spPr>
          <a:xfrm>
            <a:off x="355816" y="447844"/>
            <a:ext cx="1576866" cy="765612"/>
          </a:xfrm>
          <a:custGeom>
            <a:avLst/>
            <a:gdLst/>
            <a:ahLst/>
            <a:cxnLst/>
            <a:rect l="l" t="t" r="r" b="b"/>
            <a:pathLst>
              <a:path w="1576866" h="765612">
                <a:moveTo>
                  <a:pt x="0" y="0"/>
                </a:moveTo>
                <a:lnTo>
                  <a:pt x="1576866" y="0"/>
                </a:lnTo>
                <a:lnTo>
                  <a:pt x="1576866" y="765612"/>
                </a:lnTo>
                <a:lnTo>
                  <a:pt x="0" y="765612"/>
                </a:lnTo>
                <a:lnTo>
                  <a:pt x="0" y="0"/>
                </a:lnTo>
                <a:close/>
              </a:path>
            </a:pathLst>
          </a:custGeom>
          <a:blipFill>
            <a:blip r:embed="rId5"/>
            <a:stretch>
              <a:fillRect/>
            </a:stretch>
          </a:blipFill>
        </p:spPr>
        <p:txBody>
          <a:bodyPr/>
          <a:lstStyle/>
          <a:p>
            <a:endParaRPr lang="en-GB"/>
          </a:p>
        </p:txBody>
      </p:sp>
      <p:sp>
        <p:nvSpPr>
          <p:cNvPr id="5" name="Freeform 5"/>
          <p:cNvSpPr/>
          <p:nvPr/>
        </p:nvSpPr>
        <p:spPr>
          <a:xfrm>
            <a:off x="-4" y="7731852"/>
            <a:ext cx="3581150" cy="2555150"/>
          </a:xfrm>
          <a:custGeom>
            <a:avLst/>
            <a:gdLst/>
            <a:ahLst/>
            <a:cxnLst/>
            <a:rect l="l" t="t" r="r" b="b"/>
            <a:pathLst>
              <a:path w="3581150" h="2555150">
                <a:moveTo>
                  <a:pt x="0" y="0"/>
                </a:moveTo>
                <a:lnTo>
                  <a:pt x="3581150" y="0"/>
                </a:lnTo>
                <a:lnTo>
                  <a:pt x="3581150" y="2555150"/>
                </a:lnTo>
                <a:lnTo>
                  <a:pt x="0" y="2555150"/>
                </a:lnTo>
                <a:lnTo>
                  <a:pt x="0" y="0"/>
                </a:lnTo>
                <a:close/>
              </a:path>
            </a:pathLst>
          </a:custGeom>
          <a:blipFill>
            <a:blip r:embed="rId6"/>
            <a:stretch>
              <a:fillRect l="-1" r="-1"/>
            </a:stretch>
          </a:blipFill>
        </p:spPr>
        <p:txBody>
          <a:bodyPr/>
          <a:lstStyle/>
          <a:p>
            <a:endParaRPr lang="en-GB"/>
          </a:p>
        </p:txBody>
      </p:sp>
      <p:sp>
        <p:nvSpPr>
          <p:cNvPr id="6" name="Freeform 6"/>
          <p:cNvSpPr/>
          <p:nvPr/>
        </p:nvSpPr>
        <p:spPr>
          <a:xfrm>
            <a:off x="14379678" y="7562064"/>
            <a:ext cx="4009128" cy="2724950"/>
          </a:xfrm>
          <a:custGeom>
            <a:avLst/>
            <a:gdLst/>
            <a:ahLst/>
            <a:cxnLst/>
            <a:rect l="l" t="t" r="r" b="b"/>
            <a:pathLst>
              <a:path w="4009128" h="2724950">
                <a:moveTo>
                  <a:pt x="0" y="0"/>
                </a:moveTo>
                <a:lnTo>
                  <a:pt x="4009128" y="0"/>
                </a:lnTo>
                <a:lnTo>
                  <a:pt x="4009128" y="2724950"/>
                </a:lnTo>
                <a:lnTo>
                  <a:pt x="0" y="2724950"/>
                </a:lnTo>
                <a:lnTo>
                  <a:pt x="0" y="0"/>
                </a:lnTo>
                <a:close/>
              </a:path>
            </a:pathLst>
          </a:custGeom>
          <a:blipFill>
            <a:blip r:embed="rId7"/>
            <a:stretch>
              <a:fillRect/>
            </a:stretch>
          </a:blipFill>
        </p:spPr>
        <p:txBody>
          <a:bodyPr/>
          <a:lstStyle/>
          <a:p>
            <a:endParaRPr lang="en-GB"/>
          </a:p>
        </p:txBody>
      </p:sp>
      <p:sp>
        <p:nvSpPr>
          <p:cNvPr id="7" name="Freeform 7"/>
          <p:cNvSpPr/>
          <p:nvPr/>
        </p:nvSpPr>
        <p:spPr>
          <a:xfrm>
            <a:off x="16227100" y="191302"/>
            <a:ext cx="2060900" cy="1255306"/>
          </a:xfrm>
          <a:custGeom>
            <a:avLst/>
            <a:gdLst/>
            <a:ahLst/>
            <a:cxnLst/>
            <a:rect l="l" t="t" r="r" b="b"/>
            <a:pathLst>
              <a:path w="2060900" h="1255306">
                <a:moveTo>
                  <a:pt x="0" y="0"/>
                </a:moveTo>
                <a:lnTo>
                  <a:pt x="2060900" y="0"/>
                </a:lnTo>
                <a:lnTo>
                  <a:pt x="2060900" y="1255306"/>
                </a:lnTo>
                <a:lnTo>
                  <a:pt x="0" y="1255306"/>
                </a:lnTo>
                <a:lnTo>
                  <a:pt x="0" y="0"/>
                </a:lnTo>
                <a:close/>
              </a:path>
            </a:pathLst>
          </a:custGeom>
          <a:blipFill>
            <a:blip r:embed="rId8"/>
            <a:stretch>
              <a:fillRect l="-1" r="-1"/>
            </a:stretch>
          </a:blipFill>
        </p:spPr>
        <p:txBody>
          <a:bodyPr/>
          <a:lstStyle/>
          <a:p>
            <a:endParaRPr lang="en-GB"/>
          </a:p>
        </p:txBody>
      </p:sp>
      <p:sp>
        <p:nvSpPr>
          <p:cNvPr id="8" name="Freeform 8"/>
          <p:cNvSpPr/>
          <p:nvPr/>
        </p:nvSpPr>
        <p:spPr>
          <a:xfrm>
            <a:off x="16017978" y="5099872"/>
            <a:ext cx="3734950" cy="3864050"/>
          </a:xfrm>
          <a:custGeom>
            <a:avLst/>
            <a:gdLst/>
            <a:ahLst/>
            <a:cxnLst/>
            <a:rect l="l" t="t" r="r" b="b"/>
            <a:pathLst>
              <a:path w="3734950" h="3864050">
                <a:moveTo>
                  <a:pt x="0" y="0"/>
                </a:moveTo>
                <a:lnTo>
                  <a:pt x="3734950" y="0"/>
                </a:lnTo>
                <a:lnTo>
                  <a:pt x="3734950" y="3864050"/>
                </a:lnTo>
                <a:lnTo>
                  <a:pt x="0" y="3864050"/>
                </a:lnTo>
                <a:lnTo>
                  <a:pt x="0" y="0"/>
                </a:lnTo>
                <a:close/>
              </a:path>
            </a:pathLst>
          </a:custGeom>
          <a:blipFill>
            <a:blip r:embed="rId9"/>
            <a:stretch>
              <a:fillRect/>
            </a:stretch>
          </a:blipFill>
        </p:spPr>
        <p:txBody>
          <a:bodyPr/>
          <a:lstStyle/>
          <a:p>
            <a:endParaRPr lang="en-GB"/>
          </a:p>
        </p:txBody>
      </p:sp>
      <p:sp>
        <p:nvSpPr>
          <p:cNvPr id="9" name="Freeform 9"/>
          <p:cNvSpPr/>
          <p:nvPr/>
        </p:nvSpPr>
        <p:spPr>
          <a:xfrm flipH="1">
            <a:off x="-823648" y="3726136"/>
            <a:ext cx="2377250" cy="4142252"/>
          </a:xfrm>
          <a:custGeom>
            <a:avLst/>
            <a:gdLst/>
            <a:ahLst/>
            <a:cxnLst/>
            <a:rect l="l" t="t" r="r" b="b"/>
            <a:pathLst>
              <a:path w="2377250" h="4142252">
                <a:moveTo>
                  <a:pt x="2377250" y="0"/>
                </a:moveTo>
                <a:lnTo>
                  <a:pt x="0" y="0"/>
                </a:lnTo>
                <a:lnTo>
                  <a:pt x="0" y="4142252"/>
                </a:lnTo>
                <a:lnTo>
                  <a:pt x="2377250" y="4142252"/>
                </a:lnTo>
                <a:lnTo>
                  <a:pt x="2377250" y="0"/>
                </a:lnTo>
                <a:close/>
              </a:path>
            </a:pathLst>
          </a:custGeom>
          <a:blipFill>
            <a:blip r:embed="rId10"/>
            <a:stretch>
              <a:fillRect/>
            </a:stretch>
          </a:blipFill>
        </p:spPr>
        <p:txBody>
          <a:bodyPr/>
          <a:lstStyle/>
          <a:p>
            <a:endParaRPr lang="en-GB"/>
          </a:p>
        </p:txBody>
      </p:sp>
      <p:sp>
        <p:nvSpPr>
          <p:cNvPr id="10" name="Freeform 10"/>
          <p:cNvSpPr/>
          <p:nvPr/>
        </p:nvSpPr>
        <p:spPr>
          <a:xfrm>
            <a:off x="858502" y="-132921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4"/>
            <a:stretch>
              <a:fillRect/>
            </a:stretch>
          </a:blipFill>
        </p:spPr>
        <p:txBody>
          <a:bodyPr/>
          <a:lstStyle/>
          <a:p>
            <a:endParaRPr lang="en-GB"/>
          </a:p>
        </p:txBody>
      </p:sp>
      <p:sp>
        <p:nvSpPr>
          <p:cNvPr id="11" name="Freeform 11"/>
          <p:cNvSpPr/>
          <p:nvPr/>
        </p:nvSpPr>
        <p:spPr>
          <a:xfrm flipH="1">
            <a:off x="-101974" y="-115287"/>
            <a:ext cx="7366240" cy="4521147"/>
          </a:xfrm>
          <a:custGeom>
            <a:avLst/>
            <a:gdLst/>
            <a:ahLst/>
            <a:cxnLst/>
            <a:rect l="l" t="t" r="r" b="b"/>
            <a:pathLst>
              <a:path w="7366240" h="4521147">
                <a:moveTo>
                  <a:pt x="7366240" y="0"/>
                </a:moveTo>
                <a:lnTo>
                  <a:pt x="0" y="0"/>
                </a:lnTo>
                <a:lnTo>
                  <a:pt x="0" y="4521147"/>
                </a:lnTo>
                <a:lnTo>
                  <a:pt x="7366240" y="4521147"/>
                </a:lnTo>
                <a:lnTo>
                  <a:pt x="7366240" y="0"/>
                </a:lnTo>
                <a:close/>
              </a:path>
            </a:pathLst>
          </a:custGeom>
          <a:blipFill>
            <a:blip r:embed="rId11"/>
            <a:stretch>
              <a:fillRect/>
            </a:stretch>
          </a:blipFill>
        </p:spPr>
        <p:txBody>
          <a:bodyPr/>
          <a:lstStyle/>
          <a:p>
            <a:endParaRPr lang="en-GB"/>
          </a:p>
        </p:txBody>
      </p:sp>
      <p:sp>
        <p:nvSpPr>
          <p:cNvPr id="12" name="Freeform 12"/>
          <p:cNvSpPr/>
          <p:nvPr/>
        </p:nvSpPr>
        <p:spPr>
          <a:xfrm>
            <a:off x="14067325" y="5792403"/>
            <a:ext cx="4868925" cy="4920994"/>
          </a:xfrm>
          <a:custGeom>
            <a:avLst/>
            <a:gdLst/>
            <a:ahLst/>
            <a:cxnLst/>
            <a:rect l="l" t="t" r="r" b="b"/>
            <a:pathLst>
              <a:path w="4868925" h="4920994">
                <a:moveTo>
                  <a:pt x="0" y="0"/>
                </a:moveTo>
                <a:lnTo>
                  <a:pt x="4868925" y="0"/>
                </a:lnTo>
                <a:lnTo>
                  <a:pt x="4868925" y="4920994"/>
                </a:lnTo>
                <a:lnTo>
                  <a:pt x="0" y="4920994"/>
                </a:lnTo>
                <a:lnTo>
                  <a:pt x="0" y="0"/>
                </a:lnTo>
                <a:close/>
              </a:path>
            </a:pathLst>
          </a:custGeom>
          <a:blipFill>
            <a:blip r:embed="rId12"/>
            <a:stretch>
              <a:fillRect t="-68662" b="-20176"/>
            </a:stretch>
          </a:blipFill>
        </p:spPr>
        <p:txBody>
          <a:bodyPr/>
          <a:lstStyle/>
          <a:p>
            <a:endParaRPr lang="en-GB"/>
          </a:p>
        </p:txBody>
      </p:sp>
      <p:grpSp>
        <p:nvGrpSpPr>
          <p:cNvPr id="13" name="Group 13"/>
          <p:cNvGrpSpPr/>
          <p:nvPr/>
        </p:nvGrpSpPr>
        <p:grpSpPr>
          <a:xfrm>
            <a:off x="1723175" y="3716418"/>
            <a:ext cx="3892819" cy="389281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p:spPr>
          <p:txBody>
            <a:bodyPr/>
            <a:lstStyle/>
            <a:p>
              <a:endParaRPr lang="en-GB"/>
            </a:p>
          </p:txBody>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6178031" y="3762196"/>
            <a:ext cx="3892819" cy="389281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p:spPr>
          <p:txBody>
            <a:bodyPr/>
            <a:lstStyle/>
            <a:p>
              <a:endParaRPr lang="en-GB"/>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632887" y="3716418"/>
            <a:ext cx="3892819" cy="389281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p:spPr>
          <p:txBody>
            <a:bodyPr/>
            <a:lstStyle/>
            <a:p>
              <a:endParaRPr lang="en-GB"/>
            </a:p>
          </p:txBody>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3122152" y="8064590"/>
            <a:ext cx="9457145" cy="1543050"/>
            <a:chOff x="0" y="0"/>
            <a:chExt cx="2490771" cy="406400"/>
          </a:xfrm>
        </p:grpSpPr>
        <p:sp>
          <p:nvSpPr>
            <p:cNvPr id="23" name="Freeform 23"/>
            <p:cNvSpPr/>
            <p:nvPr/>
          </p:nvSpPr>
          <p:spPr>
            <a:xfrm>
              <a:off x="0" y="0"/>
              <a:ext cx="2490771" cy="406400"/>
            </a:xfrm>
            <a:custGeom>
              <a:avLst/>
              <a:gdLst/>
              <a:ahLst/>
              <a:cxnLst/>
              <a:rect l="l" t="t" r="r" b="b"/>
              <a:pathLst>
                <a:path w="2490771" h="406400">
                  <a:moveTo>
                    <a:pt x="2287571" y="0"/>
                  </a:moveTo>
                  <a:cubicBezTo>
                    <a:pt x="2399795" y="0"/>
                    <a:pt x="2490771" y="90976"/>
                    <a:pt x="2490771" y="203200"/>
                  </a:cubicBezTo>
                  <a:cubicBezTo>
                    <a:pt x="2490771" y="315424"/>
                    <a:pt x="2399795" y="406400"/>
                    <a:pt x="2287571" y="406400"/>
                  </a:cubicBezTo>
                  <a:lnTo>
                    <a:pt x="203200" y="406400"/>
                  </a:lnTo>
                  <a:cubicBezTo>
                    <a:pt x="90976" y="406400"/>
                    <a:pt x="0" y="315424"/>
                    <a:pt x="0" y="203200"/>
                  </a:cubicBezTo>
                  <a:cubicBezTo>
                    <a:pt x="0" y="90976"/>
                    <a:pt x="90976" y="0"/>
                    <a:pt x="203200" y="0"/>
                  </a:cubicBezTo>
                  <a:close/>
                </a:path>
              </a:pathLst>
            </a:custGeom>
            <a:solidFill>
              <a:srgbClr val="E2E1E8"/>
            </a:solidFill>
          </p:spPr>
          <p:txBody>
            <a:bodyPr/>
            <a:lstStyle/>
            <a:p>
              <a:endParaRPr lang="en-GB"/>
            </a:p>
          </p:txBody>
        </p:sp>
        <p:sp>
          <p:nvSpPr>
            <p:cNvPr id="24" name="TextBox 24"/>
            <p:cNvSpPr txBox="1"/>
            <p:nvPr/>
          </p:nvSpPr>
          <p:spPr>
            <a:xfrm>
              <a:off x="0" y="-47625"/>
              <a:ext cx="2490771" cy="454025"/>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6794231" y="830481"/>
            <a:ext cx="9590011" cy="1193800"/>
          </a:xfrm>
          <a:prstGeom prst="rect">
            <a:avLst/>
          </a:prstGeom>
        </p:spPr>
        <p:txBody>
          <a:bodyPr lIns="0" tIns="0" rIns="0" bIns="0" rtlCol="0" anchor="t">
            <a:spAutoFit/>
          </a:bodyPr>
          <a:lstStyle/>
          <a:p>
            <a:pPr algn="ctr">
              <a:lnSpc>
                <a:spcPts val="9799"/>
              </a:lnSpc>
            </a:pPr>
            <a:r>
              <a:rPr lang="en-US" sz="6999">
                <a:solidFill>
                  <a:srgbClr val="212529"/>
                </a:solidFill>
                <a:latin typeface="Fraunces Bold"/>
              </a:rPr>
              <a:t>1. CHUẨN BỊ ĐỌC</a:t>
            </a:r>
          </a:p>
        </p:txBody>
      </p:sp>
      <p:sp>
        <p:nvSpPr>
          <p:cNvPr id="26" name="TextBox 26"/>
          <p:cNvSpPr txBox="1"/>
          <p:nvPr/>
        </p:nvSpPr>
        <p:spPr>
          <a:xfrm>
            <a:off x="7732753" y="2252881"/>
            <a:ext cx="6334572" cy="1354419"/>
          </a:xfrm>
          <a:prstGeom prst="rect">
            <a:avLst/>
          </a:prstGeom>
        </p:spPr>
        <p:txBody>
          <a:bodyPr lIns="0" tIns="0" rIns="0" bIns="0" rtlCol="0" anchor="t">
            <a:spAutoFit/>
          </a:bodyPr>
          <a:lstStyle/>
          <a:p>
            <a:pPr algn="ctr">
              <a:lnSpc>
                <a:spcPts val="10860"/>
              </a:lnSpc>
              <a:spcBef>
                <a:spcPct val="0"/>
              </a:spcBef>
            </a:pPr>
            <a:r>
              <a:rPr lang="en-US" sz="6000" spc="258">
                <a:solidFill>
                  <a:srgbClr val="000000"/>
                </a:solidFill>
                <a:latin typeface="#9Slide05 HLT AphroditeSlimStyl"/>
              </a:rPr>
              <a:t>Đây là ai?</a:t>
            </a:r>
          </a:p>
        </p:txBody>
      </p:sp>
      <p:sp>
        <p:nvSpPr>
          <p:cNvPr id="27" name="TextBox 27"/>
          <p:cNvSpPr txBox="1"/>
          <p:nvPr/>
        </p:nvSpPr>
        <p:spPr>
          <a:xfrm>
            <a:off x="2585849" y="4407281"/>
            <a:ext cx="2167472" cy="1878802"/>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cung phi của vua Minh Mạng</a:t>
            </a:r>
          </a:p>
        </p:txBody>
      </p:sp>
      <p:sp>
        <p:nvSpPr>
          <p:cNvPr id="28" name="TextBox 28"/>
          <p:cNvSpPr txBox="1"/>
          <p:nvPr/>
        </p:nvSpPr>
        <p:spPr>
          <a:xfrm>
            <a:off x="6864495" y="4986885"/>
            <a:ext cx="2519892" cy="1250315"/>
          </a:xfrm>
          <a:prstGeom prst="rect">
            <a:avLst/>
          </a:prstGeom>
        </p:spPr>
        <p:txBody>
          <a:bodyPr lIns="0" tIns="0" rIns="0" bIns="0" rtlCol="0" anchor="t">
            <a:spAutoFit/>
          </a:bodyPr>
          <a:lstStyle/>
          <a:p>
            <a:pPr algn="ctr">
              <a:lnSpc>
                <a:spcPts val="5005"/>
              </a:lnSpc>
            </a:pPr>
            <a:r>
              <a:rPr lang="en-US" sz="3500">
                <a:solidFill>
                  <a:srgbClr val="000000"/>
                </a:solidFill>
                <a:latin typeface="Roboto Condensed"/>
              </a:rPr>
              <a:t>rất được vua yêu thương</a:t>
            </a:r>
          </a:p>
        </p:txBody>
      </p:sp>
      <p:sp>
        <p:nvSpPr>
          <p:cNvPr id="29" name="TextBox 29"/>
          <p:cNvSpPr txBox="1"/>
          <p:nvPr/>
        </p:nvSpPr>
        <p:spPr>
          <a:xfrm>
            <a:off x="11417320" y="4692040"/>
            <a:ext cx="2567725" cy="1846324"/>
          </a:xfrm>
          <a:prstGeom prst="rect">
            <a:avLst/>
          </a:prstGeom>
        </p:spPr>
        <p:txBody>
          <a:bodyPr lIns="0" tIns="0" rIns="0" bIns="0" rtlCol="0" anchor="t">
            <a:spAutoFit/>
          </a:bodyPr>
          <a:lstStyle/>
          <a:p>
            <a:pPr algn="ctr">
              <a:lnSpc>
                <a:spcPts val="4913"/>
              </a:lnSpc>
            </a:pPr>
            <a:r>
              <a:rPr lang="en-US" sz="3436">
                <a:solidFill>
                  <a:srgbClr val="000000"/>
                </a:solidFill>
                <a:latin typeface="Roboto Condensed"/>
              </a:rPr>
              <a:t>sinh cho nhà vua 15 người con. </a:t>
            </a:r>
          </a:p>
        </p:txBody>
      </p:sp>
      <p:sp>
        <p:nvSpPr>
          <p:cNvPr id="30" name="TextBox 30"/>
          <p:cNvSpPr txBox="1"/>
          <p:nvPr/>
        </p:nvSpPr>
        <p:spPr>
          <a:xfrm>
            <a:off x="3679032" y="8575634"/>
            <a:ext cx="8358045" cy="660509"/>
          </a:xfrm>
          <a:prstGeom prst="rect">
            <a:avLst/>
          </a:prstGeom>
        </p:spPr>
        <p:txBody>
          <a:bodyPr lIns="0" tIns="0" rIns="0" bIns="0" rtlCol="0" anchor="t">
            <a:spAutoFit/>
          </a:bodyPr>
          <a:lstStyle/>
          <a:p>
            <a:pPr algn="ctr">
              <a:lnSpc>
                <a:spcPts val="5433"/>
              </a:lnSpc>
            </a:pPr>
            <a:r>
              <a:rPr lang="en-US" sz="3799">
                <a:solidFill>
                  <a:srgbClr val="000000"/>
                </a:solidFill>
                <a:latin typeface="Roboto Condensed Bold"/>
              </a:rPr>
              <a:t>Tứ giai Huệ tần Trần Thị Huân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13056650" y="7459500"/>
            <a:ext cx="5231348" cy="2827500"/>
          </a:xfrm>
          <a:custGeom>
            <a:avLst/>
            <a:gdLst/>
            <a:ahLst/>
            <a:cxnLst/>
            <a:rect l="l" t="t" r="r" b="b"/>
            <a:pathLst>
              <a:path w="5231348" h="2827500">
                <a:moveTo>
                  <a:pt x="0" y="0"/>
                </a:moveTo>
                <a:lnTo>
                  <a:pt x="5231348" y="0"/>
                </a:lnTo>
                <a:lnTo>
                  <a:pt x="5231348" y="2827500"/>
                </a:lnTo>
                <a:lnTo>
                  <a:pt x="0" y="2827500"/>
                </a:lnTo>
                <a:lnTo>
                  <a:pt x="0" y="0"/>
                </a:lnTo>
                <a:close/>
              </a:path>
            </a:pathLst>
          </a:custGeom>
          <a:blipFill>
            <a:blip r:embed="rId3"/>
            <a:stretch>
              <a:fillRect b="-28124"/>
            </a:stretch>
          </a:blipFill>
        </p:spPr>
        <p:txBody>
          <a:bodyPr/>
          <a:lstStyle/>
          <a:p>
            <a:endParaRPr lang="en-GB"/>
          </a:p>
        </p:txBody>
      </p:sp>
      <p:sp>
        <p:nvSpPr>
          <p:cNvPr id="3" name="Freeform 3"/>
          <p:cNvSpPr/>
          <p:nvPr/>
        </p:nvSpPr>
        <p:spPr>
          <a:xfrm>
            <a:off x="1426474" y="1317240"/>
            <a:ext cx="2997000" cy="3375950"/>
          </a:xfrm>
          <a:custGeom>
            <a:avLst/>
            <a:gdLst/>
            <a:ahLst/>
            <a:cxnLst/>
            <a:rect l="l" t="t" r="r" b="b"/>
            <a:pathLst>
              <a:path w="2997000" h="3375950">
                <a:moveTo>
                  <a:pt x="0" y="0"/>
                </a:moveTo>
                <a:lnTo>
                  <a:pt x="2997000" y="0"/>
                </a:lnTo>
                <a:lnTo>
                  <a:pt x="2997000" y="3375950"/>
                </a:lnTo>
                <a:lnTo>
                  <a:pt x="0" y="3375950"/>
                </a:lnTo>
                <a:lnTo>
                  <a:pt x="0" y="0"/>
                </a:lnTo>
                <a:close/>
              </a:path>
            </a:pathLst>
          </a:custGeom>
          <a:blipFill>
            <a:blip r:embed="rId4"/>
            <a:stretch>
              <a:fillRect/>
            </a:stretch>
          </a:blipFill>
        </p:spPr>
        <p:txBody>
          <a:bodyPr/>
          <a:lstStyle/>
          <a:p>
            <a:endParaRPr lang="en-GB"/>
          </a:p>
        </p:txBody>
      </p:sp>
      <p:sp>
        <p:nvSpPr>
          <p:cNvPr id="4" name="Freeform 4"/>
          <p:cNvSpPr/>
          <p:nvPr/>
        </p:nvSpPr>
        <p:spPr>
          <a:xfrm flipH="1">
            <a:off x="-25400" y="3528668"/>
            <a:ext cx="6602252" cy="4712300"/>
          </a:xfrm>
          <a:custGeom>
            <a:avLst/>
            <a:gdLst/>
            <a:ahLst/>
            <a:cxnLst/>
            <a:rect l="l" t="t" r="r" b="b"/>
            <a:pathLst>
              <a:path w="6602252" h="4712300">
                <a:moveTo>
                  <a:pt x="6602252" y="0"/>
                </a:moveTo>
                <a:lnTo>
                  <a:pt x="0" y="0"/>
                </a:lnTo>
                <a:lnTo>
                  <a:pt x="0" y="4712300"/>
                </a:lnTo>
                <a:lnTo>
                  <a:pt x="6602252" y="4712300"/>
                </a:lnTo>
                <a:lnTo>
                  <a:pt x="6602252" y="0"/>
                </a:lnTo>
                <a:close/>
              </a:path>
            </a:pathLst>
          </a:custGeom>
          <a:blipFill>
            <a:blip r:embed="rId5"/>
            <a:stretch>
              <a:fillRect/>
            </a:stretch>
          </a:blipFill>
        </p:spPr>
        <p:txBody>
          <a:bodyPr/>
          <a:lstStyle/>
          <a:p>
            <a:endParaRPr lang="en-GB"/>
          </a:p>
        </p:txBody>
      </p:sp>
      <p:sp>
        <p:nvSpPr>
          <p:cNvPr id="5" name="Freeform 5"/>
          <p:cNvSpPr/>
          <p:nvPr/>
        </p:nvSpPr>
        <p:spPr>
          <a:xfrm>
            <a:off x="-12100" y="7369950"/>
            <a:ext cx="7649652" cy="2917050"/>
          </a:xfrm>
          <a:custGeom>
            <a:avLst/>
            <a:gdLst/>
            <a:ahLst/>
            <a:cxnLst/>
            <a:rect l="l" t="t" r="r" b="b"/>
            <a:pathLst>
              <a:path w="7649652" h="2917050">
                <a:moveTo>
                  <a:pt x="0" y="0"/>
                </a:moveTo>
                <a:lnTo>
                  <a:pt x="7649652" y="0"/>
                </a:lnTo>
                <a:lnTo>
                  <a:pt x="7649652" y="2917050"/>
                </a:lnTo>
                <a:lnTo>
                  <a:pt x="0" y="2917050"/>
                </a:lnTo>
                <a:lnTo>
                  <a:pt x="0" y="0"/>
                </a:lnTo>
                <a:close/>
              </a:path>
            </a:pathLst>
          </a:custGeom>
          <a:blipFill>
            <a:blip r:embed="rId6"/>
            <a:stretch>
              <a:fillRect b="-30464"/>
            </a:stretch>
          </a:blipFill>
        </p:spPr>
        <p:txBody>
          <a:bodyPr/>
          <a:lstStyle/>
          <a:p>
            <a:endParaRPr lang="en-GB"/>
          </a:p>
        </p:txBody>
      </p:sp>
      <p:sp>
        <p:nvSpPr>
          <p:cNvPr id="6" name="Freeform 6"/>
          <p:cNvSpPr/>
          <p:nvPr/>
        </p:nvSpPr>
        <p:spPr>
          <a:xfrm>
            <a:off x="1739596" y="4582940"/>
            <a:ext cx="2877232" cy="1578872"/>
          </a:xfrm>
          <a:custGeom>
            <a:avLst/>
            <a:gdLst/>
            <a:ahLst/>
            <a:cxnLst/>
            <a:rect l="l" t="t" r="r" b="b"/>
            <a:pathLst>
              <a:path w="2877232" h="1578872">
                <a:moveTo>
                  <a:pt x="0" y="0"/>
                </a:moveTo>
                <a:lnTo>
                  <a:pt x="2877232" y="0"/>
                </a:lnTo>
                <a:lnTo>
                  <a:pt x="2877232" y="1578872"/>
                </a:lnTo>
                <a:lnTo>
                  <a:pt x="0" y="1578872"/>
                </a:lnTo>
                <a:lnTo>
                  <a:pt x="0" y="0"/>
                </a:lnTo>
                <a:close/>
              </a:path>
            </a:pathLst>
          </a:custGeom>
          <a:blipFill>
            <a:blip r:embed="rId7"/>
            <a:stretch>
              <a:fillRect/>
            </a:stretch>
          </a:blipFill>
        </p:spPr>
        <p:txBody>
          <a:bodyPr/>
          <a:lstStyle/>
          <a:p>
            <a:endParaRPr lang="en-GB"/>
          </a:p>
        </p:txBody>
      </p:sp>
      <p:sp>
        <p:nvSpPr>
          <p:cNvPr id="7" name="TextBox 7"/>
          <p:cNvSpPr txBox="1"/>
          <p:nvPr/>
        </p:nvSpPr>
        <p:spPr>
          <a:xfrm>
            <a:off x="1028700" y="375881"/>
            <a:ext cx="4058218" cy="1153239"/>
          </a:xfrm>
          <a:prstGeom prst="rect">
            <a:avLst/>
          </a:prstGeom>
        </p:spPr>
        <p:txBody>
          <a:bodyPr lIns="0" tIns="0" rIns="0" bIns="0" rtlCol="0" anchor="t">
            <a:spAutoFit/>
          </a:bodyPr>
          <a:lstStyle/>
          <a:p>
            <a:pPr algn="ctr">
              <a:lnSpc>
                <a:spcPts val="9291"/>
              </a:lnSpc>
            </a:pPr>
            <a:r>
              <a:rPr lang="en-US" sz="6636">
                <a:solidFill>
                  <a:srgbClr val="000000"/>
                </a:solidFill>
                <a:latin typeface="#9Slide05 VL Fadilla"/>
              </a:rPr>
              <a:t>Nhiệm  vụ 2: </a:t>
            </a:r>
          </a:p>
        </p:txBody>
      </p:sp>
      <p:sp>
        <p:nvSpPr>
          <p:cNvPr id="8" name="TextBox 8"/>
          <p:cNvSpPr txBox="1"/>
          <p:nvPr/>
        </p:nvSpPr>
        <p:spPr>
          <a:xfrm>
            <a:off x="5714996" y="319429"/>
            <a:ext cx="9746846" cy="1275667"/>
          </a:xfrm>
          <a:prstGeom prst="rect">
            <a:avLst/>
          </a:prstGeom>
        </p:spPr>
        <p:txBody>
          <a:bodyPr lIns="0" tIns="0" rIns="0" bIns="0" rtlCol="0" anchor="t">
            <a:spAutoFit/>
          </a:bodyPr>
          <a:lstStyle/>
          <a:p>
            <a:pPr algn="ctr">
              <a:lnSpc>
                <a:spcPts val="10470"/>
              </a:lnSpc>
              <a:spcBef>
                <a:spcPct val="0"/>
              </a:spcBef>
            </a:pPr>
            <a:r>
              <a:rPr lang="en-US" sz="7479">
                <a:solidFill>
                  <a:srgbClr val="949A93"/>
                </a:solidFill>
                <a:latin typeface="#9Slide07 SFU Blackout"/>
              </a:rPr>
              <a:t>KẾT NỐI ĐỌC - VIẾT</a:t>
            </a:r>
          </a:p>
        </p:txBody>
      </p:sp>
      <p:graphicFrame>
        <p:nvGraphicFramePr>
          <p:cNvPr id="9" name="Table 9"/>
          <p:cNvGraphicFramePr>
            <a:graphicFrameLocks noGrp="1"/>
          </p:cNvGraphicFramePr>
          <p:nvPr/>
        </p:nvGraphicFramePr>
        <p:xfrm>
          <a:off x="1426474" y="1784622"/>
          <a:ext cx="16114700" cy="8200393"/>
        </p:xfrm>
        <a:graphic>
          <a:graphicData uri="http://schemas.openxmlformats.org/drawingml/2006/table">
            <a:tbl>
              <a:tblPr/>
              <a:tblGrid>
                <a:gridCol w="2207977">
                  <a:extLst>
                    <a:ext uri="{9D8B030D-6E8A-4147-A177-3AD203B41FA5}">
                      <a16:colId xmlns:a16="http://schemas.microsoft.com/office/drawing/2014/main" val="20000"/>
                    </a:ext>
                  </a:extLst>
                </a:gridCol>
                <a:gridCol w="13906723">
                  <a:extLst>
                    <a:ext uri="{9D8B030D-6E8A-4147-A177-3AD203B41FA5}">
                      <a16:colId xmlns:a16="http://schemas.microsoft.com/office/drawing/2014/main" val="20001"/>
                    </a:ext>
                  </a:extLst>
                </a:gridCol>
              </a:tblGrid>
              <a:tr h="3561098">
                <a:tc>
                  <a:txBody>
                    <a:bodyPr/>
                    <a:lstStyle/>
                    <a:p>
                      <a:pPr algn="ctr">
                        <a:lnSpc>
                          <a:spcPts val="4900"/>
                        </a:lnSpc>
                        <a:defRPr/>
                      </a:pPr>
                      <a:r>
                        <a:rPr lang="en-US" sz="3500">
                          <a:solidFill>
                            <a:srgbClr val="000000"/>
                          </a:solidFill>
                          <a:latin typeface="Roboto Condensed Bold"/>
                        </a:rPr>
                        <a:t>MĐ</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6E0B9"/>
                    </a:solidFill>
                  </a:tcPr>
                </a:tc>
                <a:tc>
                  <a:txBody>
                    <a:bodyPr/>
                    <a:lstStyle/>
                    <a:p>
                      <a:pPr algn="l">
                        <a:lnSpc>
                          <a:spcPts val="4900"/>
                        </a:lnSpc>
                        <a:defRPr/>
                      </a:pPr>
                      <a:r>
                        <a:rPr lang="en-US" sz="3500">
                          <a:solidFill>
                            <a:srgbClr val="000000"/>
                          </a:solidFill>
                          <a:latin typeface="Roboto Condensed"/>
                        </a:rPr>
                        <a:t>+ Nêu ý kiến của đề bài:</a:t>
                      </a:r>
                      <a:endParaRPr lang="en-US" sz="1100"/>
                    </a:p>
                    <a:p>
                      <a:pPr algn="l">
                        <a:lnSpc>
                          <a:spcPts val="4900"/>
                        </a:lnSpc>
                      </a:pPr>
                      <a:r>
                        <a:rPr lang="en-US" sz="3500">
                          <a:solidFill>
                            <a:srgbClr val="000000"/>
                          </a:solidFill>
                          <a:latin typeface="Roboto Condensed"/>
                        </a:rPr>
                        <a:t>“C</a:t>
                      </a:r>
                      <a:r>
                        <a:rPr lang="en-US" sz="3500">
                          <a:solidFill>
                            <a:srgbClr val="000000"/>
                          </a:solidFill>
                          <a:latin typeface="Roboto Condensed Italics"/>
                        </a:rPr>
                        <a:t>ung oán ngâm khúc” là một sáng tạo độc đáo của Nguyễn Gia Thiều, giúp người đọc hiểu thêm về số phận, vẻ đẹp của người phụ nữ Việt thời phong kiến.</a:t>
                      </a:r>
                    </a:p>
                    <a:p>
                      <a:pPr algn="l">
                        <a:lnSpc>
                          <a:spcPts val="4900"/>
                        </a:lnSpc>
                      </a:pPr>
                      <a:r>
                        <a:rPr lang="en-US" sz="3500">
                          <a:solidFill>
                            <a:srgbClr val="000000"/>
                          </a:solidFill>
                          <a:latin typeface="Roboto Condensed"/>
                        </a:rPr>
                        <a:t>+ Bày tỏ quan điểm: Ý kiến đánh giá chính xác</a:t>
                      </a:r>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FF4E2"/>
                    </a:solidFill>
                  </a:tcPr>
                </a:tc>
                <a:extLst>
                  <a:ext uri="{0D108BD9-81ED-4DB2-BD59-A6C34878D82A}">
                    <a16:rowId xmlns:a16="http://schemas.microsoft.com/office/drawing/2014/main" val="10000"/>
                  </a:ext>
                </a:extLst>
              </a:tr>
              <a:tr h="2940531">
                <a:tc>
                  <a:txBody>
                    <a:bodyPr/>
                    <a:lstStyle/>
                    <a:p>
                      <a:pPr algn="ctr">
                        <a:lnSpc>
                          <a:spcPts val="4900"/>
                        </a:lnSpc>
                        <a:defRPr/>
                      </a:pPr>
                      <a:r>
                        <a:rPr lang="en-US" sz="3500">
                          <a:solidFill>
                            <a:srgbClr val="000000"/>
                          </a:solidFill>
                          <a:latin typeface="Roboto Condensed Bold"/>
                        </a:rPr>
                        <a:t>TĐ</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6E0B9"/>
                    </a:solidFill>
                  </a:tcPr>
                </a:tc>
                <a:tc>
                  <a:txBody>
                    <a:bodyPr/>
                    <a:lstStyle/>
                    <a:p>
                      <a:pPr algn="l">
                        <a:lnSpc>
                          <a:spcPts val="4900"/>
                        </a:lnSpc>
                        <a:defRPr/>
                      </a:pPr>
                      <a:r>
                        <a:rPr lang="en-US" sz="3500">
                          <a:solidFill>
                            <a:srgbClr val="000000"/>
                          </a:solidFill>
                          <a:latin typeface="Roboto Condensed"/>
                        </a:rPr>
                        <a:t>+ Giới thiệu HCST, nội dung chính của trích đoạn “Nỗi sầu oán….”</a:t>
                      </a:r>
                      <a:endParaRPr lang="en-US" sz="1100"/>
                    </a:p>
                    <a:p>
                      <a:pPr algn="l">
                        <a:lnSpc>
                          <a:spcPts val="4900"/>
                        </a:lnSpc>
                      </a:pPr>
                      <a:r>
                        <a:rPr lang="en-US" sz="3500">
                          <a:solidFill>
                            <a:srgbClr val="000000"/>
                          </a:solidFill>
                          <a:latin typeface="Roboto Condensed"/>
                        </a:rPr>
                        <a:t>+ Cảm nhận về số phận của người phụ nữ</a:t>
                      </a:r>
                    </a:p>
                    <a:p>
                      <a:pPr algn="l">
                        <a:lnSpc>
                          <a:spcPts val="4900"/>
                        </a:lnSpc>
                      </a:pPr>
                      <a:r>
                        <a:rPr lang="en-US" sz="3500">
                          <a:solidFill>
                            <a:srgbClr val="000000"/>
                          </a:solidFill>
                          <a:latin typeface="Roboto Condensed"/>
                        </a:rPr>
                        <a:t>+ Cảm nhận về vẻ đẹp nội tâm của họ</a:t>
                      </a:r>
                    </a:p>
                    <a:p>
                      <a:pPr algn="l">
                        <a:lnSpc>
                          <a:spcPts val="4900"/>
                        </a:lnSpc>
                      </a:pPr>
                      <a:r>
                        <a:rPr lang="en-US" sz="3500">
                          <a:solidFill>
                            <a:srgbClr val="000000"/>
                          </a:solidFill>
                          <a:latin typeface="Roboto Condensed"/>
                        </a:rPr>
                        <a:t>+ Cảm nhận về cái hay trong nghệ thuật của đoạn trích</a:t>
                      </a:r>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FF4E2"/>
                    </a:solidFill>
                  </a:tcPr>
                </a:tc>
                <a:extLst>
                  <a:ext uri="{0D108BD9-81ED-4DB2-BD59-A6C34878D82A}">
                    <a16:rowId xmlns:a16="http://schemas.microsoft.com/office/drawing/2014/main" val="10001"/>
                  </a:ext>
                </a:extLst>
              </a:tr>
              <a:tr h="1698764">
                <a:tc>
                  <a:txBody>
                    <a:bodyPr/>
                    <a:lstStyle/>
                    <a:p>
                      <a:pPr algn="ctr">
                        <a:lnSpc>
                          <a:spcPts val="4900"/>
                        </a:lnSpc>
                        <a:defRPr/>
                      </a:pPr>
                      <a:r>
                        <a:rPr lang="en-US" sz="3500">
                          <a:solidFill>
                            <a:srgbClr val="000000"/>
                          </a:solidFill>
                          <a:latin typeface="Roboto Condensed Bold"/>
                        </a:rPr>
                        <a:t>KĐ</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6E0B9"/>
                    </a:solidFill>
                  </a:tcPr>
                </a:tc>
                <a:tc>
                  <a:txBody>
                    <a:bodyPr/>
                    <a:lstStyle/>
                    <a:p>
                      <a:pPr algn="l">
                        <a:lnSpc>
                          <a:spcPts val="4900"/>
                        </a:lnSpc>
                        <a:defRPr/>
                      </a:pPr>
                      <a:r>
                        <a:rPr lang="en-US" sz="3500">
                          <a:solidFill>
                            <a:srgbClr val="000000"/>
                          </a:solidFill>
                          <a:latin typeface="Roboto Condensed"/>
                        </a:rPr>
                        <a:t>Ý nghĩa / Bài học mà trích đoạn gợi ra trong em.</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FF4E2"/>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0" y="8931500"/>
            <a:ext cx="2905200" cy="1355500"/>
          </a:xfrm>
          <a:custGeom>
            <a:avLst/>
            <a:gdLst/>
            <a:ahLst/>
            <a:cxnLst/>
            <a:rect l="l" t="t" r="r" b="b"/>
            <a:pathLst>
              <a:path w="2905200" h="1355500">
                <a:moveTo>
                  <a:pt x="0" y="0"/>
                </a:moveTo>
                <a:lnTo>
                  <a:pt x="2905200" y="0"/>
                </a:lnTo>
                <a:lnTo>
                  <a:pt x="2905200" y="1355500"/>
                </a:lnTo>
                <a:lnTo>
                  <a:pt x="0" y="1355500"/>
                </a:lnTo>
                <a:lnTo>
                  <a:pt x="0" y="0"/>
                </a:lnTo>
                <a:close/>
              </a:path>
            </a:pathLst>
          </a:custGeom>
          <a:blipFill>
            <a:blip r:embed="rId3"/>
            <a:stretch>
              <a:fillRect t="-1" b="-1"/>
            </a:stretch>
          </a:blipFill>
        </p:spPr>
        <p:txBody>
          <a:bodyPr/>
          <a:lstStyle/>
          <a:p>
            <a:endParaRPr lang="en-GB"/>
          </a:p>
        </p:txBody>
      </p:sp>
      <p:sp>
        <p:nvSpPr>
          <p:cNvPr id="3" name="Freeform 3"/>
          <p:cNvSpPr/>
          <p:nvPr/>
        </p:nvSpPr>
        <p:spPr>
          <a:xfrm flipH="1">
            <a:off x="13658800" y="1231250"/>
            <a:ext cx="3075364" cy="2298748"/>
          </a:xfrm>
          <a:custGeom>
            <a:avLst/>
            <a:gdLst/>
            <a:ahLst/>
            <a:cxnLst/>
            <a:rect l="l" t="t" r="r" b="b"/>
            <a:pathLst>
              <a:path w="3075364" h="2298748">
                <a:moveTo>
                  <a:pt x="3075364" y="0"/>
                </a:moveTo>
                <a:lnTo>
                  <a:pt x="0" y="0"/>
                </a:lnTo>
                <a:lnTo>
                  <a:pt x="0" y="2298748"/>
                </a:lnTo>
                <a:lnTo>
                  <a:pt x="3075364" y="2298748"/>
                </a:lnTo>
                <a:lnTo>
                  <a:pt x="3075364" y="0"/>
                </a:lnTo>
                <a:close/>
              </a:path>
            </a:pathLst>
          </a:custGeom>
          <a:blipFill>
            <a:blip r:embed="rId4"/>
            <a:stretch>
              <a:fillRect t="-1" b="-1"/>
            </a:stretch>
          </a:blipFill>
        </p:spPr>
        <p:txBody>
          <a:bodyPr/>
          <a:lstStyle/>
          <a:p>
            <a:endParaRPr lang="en-GB"/>
          </a:p>
        </p:txBody>
      </p:sp>
      <p:sp>
        <p:nvSpPr>
          <p:cNvPr id="4" name="Freeform 4"/>
          <p:cNvSpPr/>
          <p:nvPr/>
        </p:nvSpPr>
        <p:spPr>
          <a:xfrm flipH="1">
            <a:off x="11318070" y="1231250"/>
            <a:ext cx="4417552" cy="4478750"/>
          </a:xfrm>
          <a:custGeom>
            <a:avLst/>
            <a:gdLst/>
            <a:ahLst/>
            <a:cxnLst/>
            <a:rect l="l" t="t" r="r" b="b"/>
            <a:pathLst>
              <a:path w="4417552" h="4478750">
                <a:moveTo>
                  <a:pt x="4417552" y="0"/>
                </a:moveTo>
                <a:lnTo>
                  <a:pt x="0" y="0"/>
                </a:lnTo>
                <a:lnTo>
                  <a:pt x="0" y="4478750"/>
                </a:lnTo>
                <a:lnTo>
                  <a:pt x="4417552" y="4478750"/>
                </a:lnTo>
                <a:lnTo>
                  <a:pt x="4417552" y="0"/>
                </a:lnTo>
                <a:close/>
              </a:path>
            </a:pathLst>
          </a:custGeom>
          <a:blipFill>
            <a:blip r:embed="rId5"/>
            <a:stretch>
              <a:fillRect l="-1" r="-1"/>
            </a:stretch>
          </a:blipFill>
        </p:spPr>
        <p:txBody>
          <a:bodyPr/>
          <a:lstStyle/>
          <a:p>
            <a:endParaRPr lang="en-GB"/>
          </a:p>
        </p:txBody>
      </p:sp>
      <p:sp>
        <p:nvSpPr>
          <p:cNvPr id="5" name="Freeform 5"/>
          <p:cNvSpPr/>
          <p:nvPr/>
        </p:nvSpPr>
        <p:spPr>
          <a:xfrm>
            <a:off x="12014280" y="3608350"/>
            <a:ext cx="4641706" cy="5011452"/>
          </a:xfrm>
          <a:custGeom>
            <a:avLst/>
            <a:gdLst/>
            <a:ahLst/>
            <a:cxnLst/>
            <a:rect l="l" t="t" r="r" b="b"/>
            <a:pathLst>
              <a:path w="4641706" h="5011452">
                <a:moveTo>
                  <a:pt x="0" y="0"/>
                </a:moveTo>
                <a:lnTo>
                  <a:pt x="4641706" y="0"/>
                </a:lnTo>
                <a:lnTo>
                  <a:pt x="4641706" y="5011452"/>
                </a:lnTo>
                <a:lnTo>
                  <a:pt x="0" y="5011452"/>
                </a:lnTo>
                <a:lnTo>
                  <a:pt x="0" y="0"/>
                </a:lnTo>
                <a:close/>
              </a:path>
            </a:pathLst>
          </a:custGeom>
          <a:blipFill>
            <a:blip r:embed="rId6"/>
            <a:stretch>
              <a:fillRect l="-1" r="-1"/>
            </a:stretch>
          </a:blipFill>
        </p:spPr>
        <p:txBody>
          <a:bodyPr/>
          <a:lstStyle/>
          <a:p>
            <a:endParaRPr lang="en-GB"/>
          </a:p>
        </p:txBody>
      </p:sp>
      <p:sp>
        <p:nvSpPr>
          <p:cNvPr id="6" name="Freeform 6"/>
          <p:cNvSpPr/>
          <p:nvPr/>
        </p:nvSpPr>
        <p:spPr>
          <a:xfrm>
            <a:off x="11824398" y="5275530"/>
            <a:ext cx="6463652" cy="5011482"/>
          </a:xfrm>
          <a:custGeom>
            <a:avLst/>
            <a:gdLst/>
            <a:ahLst/>
            <a:cxnLst/>
            <a:rect l="l" t="t" r="r" b="b"/>
            <a:pathLst>
              <a:path w="6463652" h="5011482">
                <a:moveTo>
                  <a:pt x="0" y="0"/>
                </a:moveTo>
                <a:lnTo>
                  <a:pt x="6463652" y="0"/>
                </a:lnTo>
                <a:lnTo>
                  <a:pt x="6463652" y="5011482"/>
                </a:lnTo>
                <a:lnTo>
                  <a:pt x="0" y="5011482"/>
                </a:lnTo>
                <a:lnTo>
                  <a:pt x="0" y="0"/>
                </a:lnTo>
                <a:close/>
              </a:path>
            </a:pathLst>
          </a:custGeom>
          <a:blipFill>
            <a:blip r:embed="rId7"/>
            <a:stretch>
              <a:fillRect/>
            </a:stretch>
          </a:blipFill>
        </p:spPr>
        <p:txBody>
          <a:bodyPr/>
          <a:lstStyle/>
          <a:p>
            <a:endParaRPr lang="en-GB"/>
          </a:p>
        </p:txBody>
      </p:sp>
      <p:sp>
        <p:nvSpPr>
          <p:cNvPr id="7" name="Freeform 7"/>
          <p:cNvSpPr/>
          <p:nvPr/>
        </p:nvSpPr>
        <p:spPr>
          <a:xfrm>
            <a:off x="11607602" y="7427946"/>
            <a:ext cx="1268300" cy="3043900"/>
          </a:xfrm>
          <a:custGeom>
            <a:avLst/>
            <a:gdLst/>
            <a:ahLst/>
            <a:cxnLst/>
            <a:rect l="l" t="t" r="r" b="b"/>
            <a:pathLst>
              <a:path w="1268300" h="3043900">
                <a:moveTo>
                  <a:pt x="0" y="0"/>
                </a:moveTo>
                <a:lnTo>
                  <a:pt x="1268300" y="0"/>
                </a:lnTo>
                <a:lnTo>
                  <a:pt x="1268300" y="3043900"/>
                </a:lnTo>
                <a:lnTo>
                  <a:pt x="0" y="3043900"/>
                </a:lnTo>
                <a:lnTo>
                  <a:pt x="0" y="0"/>
                </a:lnTo>
                <a:close/>
              </a:path>
            </a:pathLst>
          </a:custGeom>
          <a:blipFill>
            <a:blip r:embed="rId8"/>
            <a:stretch>
              <a:fillRect/>
            </a:stretch>
          </a:blipFill>
        </p:spPr>
        <p:txBody>
          <a:bodyPr/>
          <a:lstStyle/>
          <a:p>
            <a:endParaRPr lang="en-GB"/>
          </a:p>
        </p:txBody>
      </p:sp>
      <p:sp>
        <p:nvSpPr>
          <p:cNvPr id="8" name="Freeform 8"/>
          <p:cNvSpPr/>
          <p:nvPr/>
        </p:nvSpPr>
        <p:spPr>
          <a:xfrm rot="-380455" flipH="1">
            <a:off x="15640070" y="8834370"/>
            <a:ext cx="1388550" cy="1030950"/>
          </a:xfrm>
          <a:custGeom>
            <a:avLst/>
            <a:gdLst/>
            <a:ahLst/>
            <a:cxnLst/>
            <a:rect l="l" t="t" r="r" b="b"/>
            <a:pathLst>
              <a:path w="1388550" h="1030950">
                <a:moveTo>
                  <a:pt x="1388550" y="0"/>
                </a:moveTo>
                <a:lnTo>
                  <a:pt x="0" y="0"/>
                </a:lnTo>
                <a:lnTo>
                  <a:pt x="0" y="1030950"/>
                </a:lnTo>
                <a:lnTo>
                  <a:pt x="1388550" y="1030950"/>
                </a:lnTo>
                <a:lnTo>
                  <a:pt x="1388550" y="0"/>
                </a:lnTo>
                <a:close/>
              </a:path>
            </a:pathLst>
          </a:custGeom>
          <a:blipFill>
            <a:blip r:embed="rId9"/>
            <a:stretch>
              <a:fillRect t="-1" b="-1"/>
            </a:stretch>
          </a:blipFill>
        </p:spPr>
        <p:txBody>
          <a:bodyPr/>
          <a:lstStyle/>
          <a:p>
            <a:endParaRPr lang="en-GB"/>
          </a:p>
        </p:txBody>
      </p:sp>
      <p:sp>
        <p:nvSpPr>
          <p:cNvPr id="9" name="Freeform 9"/>
          <p:cNvSpPr/>
          <p:nvPr/>
        </p:nvSpPr>
        <p:spPr>
          <a:xfrm flipH="1">
            <a:off x="15451350" y="2865452"/>
            <a:ext cx="2820400" cy="3298400"/>
          </a:xfrm>
          <a:custGeom>
            <a:avLst/>
            <a:gdLst/>
            <a:ahLst/>
            <a:cxnLst/>
            <a:rect l="l" t="t" r="r" b="b"/>
            <a:pathLst>
              <a:path w="2820400" h="3298400">
                <a:moveTo>
                  <a:pt x="2820400" y="0"/>
                </a:moveTo>
                <a:lnTo>
                  <a:pt x="0" y="0"/>
                </a:lnTo>
                <a:lnTo>
                  <a:pt x="0" y="3298400"/>
                </a:lnTo>
                <a:lnTo>
                  <a:pt x="2820400" y="3298400"/>
                </a:lnTo>
                <a:lnTo>
                  <a:pt x="2820400" y="0"/>
                </a:lnTo>
                <a:close/>
              </a:path>
            </a:pathLst>
          </a:custGeom>
          <a:blipFill>
            <a:blip r:embed="rId10"/>
            <a:stretch>
              <a:fillRect l="-1" r="-1"/>
            </a:stretch>
          </a:blipFill>
        </p:spPr>
        <p:txBody>
          <a:bodyPr/>
          <a:lstStyle/>
          <a:p>
            <a:endParaRPr lang="en-GB"/>
          </a:p>
        </p:txBody>
      </p:sp>
      <p:sp>
        <p:nvSpPr>
          <p:cNvPr id="10" name="Freeform 10"/>
          <p:cNvSpPr/>
          <p:nvPr/>
        </p:nvSpPr>
        <p:spPr>
          <a:xfrm>
            <a:off x="15151280" y="1078976"/>
            <a:ext cx="1710250" cy="1041700"/>
          </a:xfrm>
          <a:custGeom>
            <a:avLst/>
            <a:gdLst/>
            <a:ahLst/>
            <a:cxnLst/>
            <a:rect l="l" t="t" r="r" b="b"/>
            <a:pathLst>
              <a:path w="1710250" h="1041700">
                <a:moveTo>
                  <a:pt x="0" y="0"/>
                </a:moveTo>
                <a:lnTo>
                  <a:pt x="1710250" y="0"/>
                </a:lnTo>
                <a:lnTo>
                  <a:pt x="1710250" y="1041700"/>
                </a:lnTo>
                <a:lnTo>
                  <a:pt x="0" y="1041700"/>
                </a:lnTo>
                <a:lnTo>
                  <a:pt x="0" y="0"/>
                </a:lnTo>
                <a:close/>
              </a:path>
            </a:pathLst>
          </a:custGeom>
          <a:blipFill>
            <a:blip r:embed="rId11"/>
            <a:stretch>
              <a:fillRect/>
            </a:stretch>
          </a:blipFill>
        </p:spPr>
        <p:txBody>
          <a:bodyPr/>
          <a:lstStyle/>
          <a:p>
            <a:endParaRPr lang="en-GB"/>
          </a:p>
        </p:txBody>
      </p:sp>
      <p:sp>
        <p:nvSpPr>
          <p:cNvPr id="11" name="TextBox 11"/>
          <p:cNvSpPr txBox="1"/>
          <p:nvPr/>
        </p:nvSpPr>
        <p:spPr>
          <a:xfrm>
            <a:off x="1028700" y="1351942"/>
            <a:ext cx="9590011" cy="1028682"/>
          </a:xfrm>
          <a:prstGeom prst="rect">
            <a:avLst/>
          </a:prstGeom>
        </p:spPr>
        <p:txBody>
          <a:bodyPr lIns="0" tIns="0" rIns="0" bIns="0" rtlCol="0" anchor="t">
            <a:spAutoFit/>
          </a:bodyPr>
          <a:lstStyle/>
          <a:p>
            <a:pPr algn="ctr">
              <a:lnSpc>
                <a:spcPts val="8400"/>
              </a:lnSpc>
            </a:pPr>
            <a:r>
              <a:rPr lang="en-US" sz="6000">
                <a:solidFill>
                  <a:srgbClr val="000000"/>
                </a:solidFill>
                <a:latin typeface="Fraunces Bold"/>
              </a:rPr>
              <a:t>5. VẬN DỤNG</a:t>
            </a:r>
          </a:p>
        </p:txBody>
      </p:sp>
      <p:sp>
        <p:nvSpPr>
          <p:cNvPr id="12" name="TextBox 12"/>
          <p:cNvSpPr txBox="1"/>
          <p:nvPr/>
        </p:nvSpPr>
        <p:spPr>
          <a:xfrm>
            <a:off x="611346" y="2779727"/>
            <a:ext cx="11213052" cy="4436745"/>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Roboto Condensed"/>
              </a:rPr>
              <a:t>GV đưa ra câu hỏi / yêu cầu:</a:t>
            </a:r>
          </a:p>
          <a:p>
            <a:pPr algn="just">
              <a:lnSpc>
                <a:spcPts val="5880"/>
              </a:lnSpc>
            </a:pPr>
            <a:r>
              <a:rPr lang="en-US" sz="4200">
                <a:solidFill>
                  <a:srgbClr val="000000"/>
                </a:solidFill>
                <a:latin typeface="Roboto Condensed"/>
              </a:rPr>
              <a:t>HS đọc mở rộng văn bản </a:t>
            </a:r>
            <a:r>
              <a:rPr lang="en-US" sz="4200">
                <a:solidFill>
                  <a:srgbClr val="000000"/>
                </a:solidFill>
                <a:latin typeface="Roboto Condensed Bold Italics"/>
              </a:rPr>
              <a:t>Một thể thơ độc đáo của người Việt </a:t>
            </a:r>
            <a:r>
              <a:rPr lang="en-US" sz="4200">
                <a:solidFill>
                  <a:srgbClr val="000000"/>
                </a:solidFill>
                <a:latin typeface="Roboto Condensed"/>
              </a:rPr>
              <a:t>ở nhà: </a:t>
            </a:r>
          </a:p>
          <a:p>
            <a:pPr marL="906782" lvl="1" indent="-453391" algn="just">
              <a:lnSpc>
                <a:spcPts val="5880"/>
              </a:lnSpc>
              <a:buFont typeface="Arial"/>
              <a:buChar char="•"/>
            </a:pPr>
            <a:r>
              <a:rPr lang="en-US" sz="4200">
                <a:solidFill>
                  <a:srgbClr val="000000"/>
                </a:solidFill>
                <a:latin typeface="Roboto Condensed"/>
              </a:rPr>
              <a:t>Đọc + khám phá văn bản </a:t>
            </a:r>
            <a:r>
              <a:rPr lang="en-US" sz="4200">
                <a:solidFill>
                  <a:srgbClr val="000000"/>
                </a:solidFill>
                <a:latin typeface="Roboto Condensed Bold Italics"/>
              </a:rPr>
              <a:t>Một thể thơ độc đáo của người Việt</a:t>
            </a:r>
            <a:r>
              <a:rPr lang="en-US" sz="4200">
                <a:solidFill>
                  <a:srgbClr val="000000"/>
                </a:solidFill>
                <a:latin typeface="Roboto Condensed"/>
              </a:rPr>
              <a:t> theo phiếu hướng dẫn</a:t>
            </a:r>
          </a:p>
          <a:p>
            <a:pPr marL="906782" lvl="1" indent="-453391" algn="just">
              <a:lnSpc>
                <a:spcPts val="5880"/>
              </a:lnSpc>
              <a:buFont typeface="Arial"/>
              <a:buChar char="•"/>
            </a:pPr>
            <a:r>
              <a:rPr lang="en-US" sz="4200">
                <a:solidFill>
                  <a:srgbClr val="000000"/>
                </a:solidFill>
                <a:latin typeface="Roboto Condensed"/>
              </a:rPr>
              <a:t>Chuẩn bị ở nhà, trình bày sản phẩm trên lớp.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15550350" y="-681350"/>
            <a:ext cx="1564700" cy="1762552"/>
          </a:xfrm>
          <a:custGeom>
            <a:avLst/>
            <a:gdLst/>
            <a:ahLst/>
            <a:cxnLst/>
            <a:rect l="l" t="t" r="r" b="b"/>
            <a:pathLst>
              <a:path w="1564700" h="1762552">
                <a:moveTo>
                  <a:pt x="0" y="0"/>
                </a:moveTo>
                <a:lnTo>
                  <a:pt x="1564700" y="0"/>
                </a:lnTo>
                <a:lnTo>
                  <a:pt x="1564700" y="1762552"/>
                </a:lnTo>
                <a:lnTo>
                  <a:pt x="0" y="1762552"/>
                </a:lnTo>
                <a:lnTo>
                  <a:pt x="0" y="0"/>
                </a:lnTo>
                <a:close/>
              </a:path>
            </a:pathLst>
          </a:custGeom>
          <a:blipFill>
            <a:blip r:embed="rId3"/>
            <a:stretch>
              <a:fillRect/>
            </a:stretch>
          </a:blipFill>
        </p:spPr>
        <p:txBody>
          <a:bodyPr/>
          <a:lstStyle/>
          <a:p>
            <a:endParaRPr lang="en-GB"/>
          </a:p>
        </p:txBody>
      </p:sp>
      <p:sp>
        <p:nvSpPr>
          <p:cNvPr id="3" name="Freeform 3"/>
          <p:cNvSpPr/>
          <p:nvPr/>
        </p:nvSpPr>
        <p:spPr>
          <a:xfrm>
            <a:off x="16107300" y="8"/>
            <a:ext cx="2180700" cy="1328256"/>
          </a:xfrm>
          <a:custGeom>
            <a:avLst/>
            <a:gdLst/>
            <a:ahLst/>
            <a:cxnLst/>
            <a:rect l="l" t="t" r="r" b="b"/>
            <a:pathLst>
              <a:path w="2180700" h="1328256">
                <a:moveTo>
                  <a:pt x="0" y="0"/>
                </a:moveTo>
                <a:lnTo>
                  <a:pt x="2180700" y="0"/>
                </a:lnTo>
                <a:lnTo>
                  <a:pt x="2180700" y="1328256"/>
                </a:lnTo>
                <a:lnTo>
                  <a:pt x="0" y="1328256"/>
                </a:lnTo>
                <a:lnTo>
                  <a:pt x="0" y="0"/>
                </a:lnTo>
                <a:close/>
              </a:path>
            </a:pathLst>
          </a:custGeom>
          <a:blipFill>
            <a:blip r:embed="rId4"/>
            <a:stretch>
              <a:fillRect/>
            </a:stretch>
          </a:blipFill>
        </p:spPr>
        <p:txBody>
          <a:bodyPr/>
          <a:lstStyle/>
          <a:p>
            <a:endParaRPr lang="en-GB"/>
          </a:p>
        </p:txBody>
      </p:sp>
      <p:sp>
        <p:nvSpPr>
          <p:cNvPr id="4" name="Freeform 4"/>
          <p:cNvSpPr/>
          <p:nvPr/>
        </p:nvSpPr>
        <p:spPr>
          <a:xfrm flipH="1">
            <a:off x="173489" y="199926"/>
            <a:ext cx="6409163" cy="3933726"/>
          </a:xfrm>
          <a:custGeom>
            <a:avLst/>
            <a:gdLst/>
            <a:ahLst/>
            <a:cxnLst/>
            <a:rect l="l" t="t" r="r" b="b"/>
            <a:pathLst>
              <a:path w="6409163" h="3933726">
                <a:moveTo>
                  <a:pt x="6409163" y="0"/>
                </a:moveTo>
                <a:lnTo>
                  <a:pt x="0" y="0"/>
                </a:lnTo>
                <a:lnTo>
                  <a:pt x="0" y="3933726"/>
                </a:lnTo>
                <a:lnTo>
                  <a:pt x="6409163" y="3933726"/>
                </a:lnTo>
                <a:lnTo>
                  <a:pt x="6409163" y="0"/>
                </a:lnTo>
                <a:close/>
              </a:path>
            </a:pathLst>
          </a:custGeom>
          <a:blipFill>
            <a:blip r:embed="rId5"/>
            <a:stretch>
              <a:fillRect/>
            </a:stretch>
          </a:blipFill>
        </p:spPr>
        <p:txBody>
          <a:bodyPr/>
          <a:lstStyle/>
          <a:p>
            <a:endParaRPr lang="en-GB"/>
          </a:p>
        </p:txBody>
      </p:sp>
      <p:sp>
        <p:nvSpPr>
          <p:cNvPr id="5" name="Freeform 5"/>
          <p:cNvSpPr/>
          <p:nvPr/>
        </p:nvSpPr>
        <p:spPr>
          <a:xfrm>
            <a:off x="9144000" y="5253884"/>
            <a:ext cx="9144000" cy="5033116"/>
          </a:xfrm>
          <a:custGeom>
            <a:avLst/>
            <a:gdLst/>
            <a:ahLst/>
            <a:cxnLst/>
            <a:rect l="l" t="t" r="r" b="b"/>
            <a:pathLst>
              <a:path w="9144000" h="5033116">
                <a:moveTo>
                  <a:pt x="0" y="0"/>
                </a:moveTo>
                <a:lnTo>
                  <a:pt x="9144000" y="0"/>
                </a:lnTo>
                <a:lnTo>
                  <a:pt x="9144000" y="5033116"/>
                </a:lnTo>
                <a:lnTo>
                  <a:pt x="0" y="5033116"/>
                </a:lnTo>
                <a:lnTo>
                  <a:pt x="0" y="0"/>
                </a:lnTo>
                <a:close/>
              </a:path>
            </a:pathLst>
          </a:custGeom>
          <a:blipFill>
            <a:blip r:embed="rId6"/>
            <a:stretch>
              <a:fillRect/>
            </a:stretch>
          </a:blipFill>
        </p:spPr>
        <p:txBody>
          <a:bodyPr/>
          <a:lstStyle/>
          <a:p>
            <a:endParaRPr lang="en-GB"/>
          </a:p>
        </p:txBody>
      </p:sp>
      <p:sp>
        <p:nvSpPr>
          <p:cNvPr id="6" name="Freeform 6"/>
          <p:cNvSpPr/>
          <p:nvPr/>
        </p:nvSpPr>
        <p:spPr>
          <a:xfrm>
            <a:off x="2732623" y="7770442"/>
            <a:ext cx="3149458" cy="2199314"/>
          </a:xfrm>
          <a:custGeom>
            <a:avLst/>
            <a:gdLst/>
            <a:ahLst/>
            <a:cxnLst/>
            <a:rect l="l" t="t" r="r" b="b"/>
            <a:pathLst>
              <a:path w="3149458" h="2199314">
                <a:moveTo>
                  <a:pt x="0" y="0"/>
                </a:moveTo>
                <a:lnTo>
                  <a:pt x="3149458" y="0"/>
                </a:lnTo>
                <a:lnTo>
                  <a:pt x="3149458" y="2199314"/>
                </a:lnTo>
                <a:lnTo>
                  <a:pt x="0" y="2199314"/>
                </a:lnTo>
                <a:lnTo>
                  <a:pt x="0" y="0"/>
                </a:lnTo>
                <a:close/>
              </a:path>
            </a:pathLst>
          </a:custGeom>
          <a:blipFill>
            <a:blip r:embed="rId7"/>
            <a:stretch>
              <a:fillRect/>
            </a:stretch>
          </a:blipFill>
        </p:spPr>
        <p:txBody>
          <a:bodyPr/>
          <a:lstStyle/>
          <a:p>
            <a:endParaRPr lang="en-GB"/>
          </a:p>
        </p:txBody>
      </p:sp>
      <p:sp>
        <p:nvSpPr>
          <p:cNvPr id="8" name="TextBox 8"/>
          <p:cNvSpPr txBox="1"/>
          <p:nvPr/>
        </p:nvSpPr>
        <p:spPr>
          <a:xfrm>
            <a:off x="5632394" y="3775112"/>
            <a:ext cx="9917956" cy="1368388"/>
          </a:xfrm>
          <a:prstGeom prst="rect">
            <a:avLst/>
          </a:prstGeom>
        </p:spPr>
        <p:txBody>
          <a:bodyPr lIns="0" tIns="0" rIns="0" bIns="0" rtlCol="0" anchor="t">
            <a:spAutoFit/>
          </a:bodyPr>
          <a:lstStyle/>
          <a:p>
            <a:pPr algn="ctr">
              <a:lnSpc>
                <a:spcPts val="11200"/>
              </a:lnSpc>
            </a:pPr>
            <a:r>
              <a:rPr lang="en-US" sz="8000">
                <a:solidFill>
                  <a:srgbClr val="535878"/>
                </a:solidFill>
                <a:latin typeface="Fraunces Bold"/>
              </a:rPr>
              <a:t>CẢM ƠN CÁC EM!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2" y="8207702"/>
            <a:ext cx="6253652" cy="2079300"/>
          </a:xfrm>
          <a:custGeom>
            <a:avLst/>
            <a:gdLst/>
            <a:ahLst/>
            <a:cxnLst/>
            <a:rect l="l" t="t" r="r" b="b"/>
            <a:pathLst>
              <a:path w="6253652" h="2079300">
                <a:moveTo>
                  <a:pt x="0" y="0"/>
                </a:moveTo>
                <a:lnTo>
                  <a:pt x="6253652" y="0"/>
                </a:lnTo>
                <a:lnTo>
                  <a:pt x="6253652" y="2079300"/>
                </a:lnTo>
                <a:lnTo>
                  <a:pt x="0" y="2079300"/>
                </a:lnTo>
                <a:lnTo>
                  <a:pt x="0" y="0"/>
                </a:lnTo>
                <a:close/>
              </a:path>
            </a:pathLst>
          </a:custGeom>
          <a:blipFill>
            <a:blip r:embed="rId3"/>
            <a:stretch>
              <a:fillRect/>
            </a:stretch>
          </a:blipFill>
        </p:spPr>
        <p:txBody>
          <a:bodyPr/>
          <a:lstStyle/>
          <a:p>
            <a:endParaRPr lang="en-GB"/>
          </a:p>
        </p:txBody>
      </p:sp>
      <p:sp>
        <p:nvSpPr>
          <p:cNvPr id="3" name="Freeform 3"/>
          <p:cNvSpPr/>
          <p:nvPr/>
        </p:nvSpPr>
        <p:spPr>
          <a:xfrm>
            <a:off x="0" y="8842050"/>
            <a:ext cx="3639036" cy="1438500"/>
          </a:xfrm>
          <a:custGeom>
            <a:avLst/>
            <a:gdLst/>
            <a:ahLst/>
            <a:cxnLst/>
            <a:rect l="l" t="t" r="r" b="b"/>
            <a:pathLst>
              <a:path w="3639036" h="1438500">
                <a:moveTo>
                  <a:pt x="0" y="0"/>
                </a:moveTo>
                <a:lnTo>
                  <a:pt x="3639036" y="0"/>
                </a:lnTo>
                <a:lnTo>
                  <a:pt x="3639036" y="1438500"/>
                </a:lnTo>
                <a:lnTo>
                  <a:pt x="0" y="1438500"/>
                </a:lnTo>
                <a:lnTo>
                  <a:pt x="0" y="0"/>
                </a:lnTo>
                <a:close/>
              </a:path>
            </a:pathLst>
          </a:custGeom>
          <a:blipFill>
            <a:blip r:embed="rId4"/>
            <a:stretch>
              <a:fillRect/>
            </a:stretch>
          </a:blipFill>
        </p:spPr>
        <p:txBody>
          <a:bodyPr/>
          <a:lstStyle/>
          <a:p>
            <a:endParaRPr lang="en-GB"/>
          </a:p>
        </p:txBody>
      </p:sp>
      <p:sp>
        <p:nvSpPr>
          <p:cNvPr id="4" name="Freeform 4"/>
          <p:cNvSpPr/>
          <p:nvPr/>
        </p:nvSpPr>
        <p:spPr>
          <a:xfrm>
            <a:off x="11554848" y="2381550"/>
            <a:ext cx="5646004" cy="4220300"/>
          </a:xfrm>
          <a:custGeom>
            <a:avLst/>
            <a:gdLst/>
            <a:ahLst/>
            <a:cxnLst/>
            <a:rect l="l" t="t" r="r" b="b"/>
            <a:pathLst>
              <a:path w="5646004" h="4220300">
                <a:moveTo>
                  <a:pt x="0" y="0"/>
                </a:moveTo>
                <a:lnTo>
                  <a:pt x="5646004" y="0"/>
                </a:lnTo>
                <a:lnTo>
                  <a:pt x="5646004" y="4220300"/>
                </a:lnTo>
                <a:lnTo>
                  <a:pt x="0" y="4220300"/>
                </a:lnTo>
                <a:lnTo>
                  <a:pt x="0" y="0"/>
                </a:lnTo>
                <a:close/>
              </a:path>
            </a:pathLst>
          </a:custGeom>
          <a:blipFill>
            <a:blip r:embed="rId5"/>
            <a:stretch>
              <a:fillRect/>
            </a:stretch>
          </a:blipFill>
        </p:spPr>
        <p:txBody>
          <a:bodyPr/>
          <a:lstStyle/>
          <a:p>
            <a:endParaRPr lang="en-GB"/>
          </a:p>
        </p:txBody>
      </p:sp>
      <p:sp>
        <p:nvSpPr>
          <p:cNvPr id="5" name="Freeform 5"/>
          <p:cNvSpPr/>
          <p:nvPr/>
        </p:nvSpPr>
        <p:spPr>
          <a:xfrm>
            <a:off x="15400454" y="1761520"/>
            <a:ext cx="3207300" cy="4949952"/>
          </a:xfrm>
          <a:custGeom>
            <a:avLst/>
            <a:gdLst/>
            <a:ahLst/>
            <a:cxnLst/>
            <a:rect l="l" t="t" r="r" b="b"/>
            <a:pathLst>
              <a:path w="3207300" h="4949952">
                <a:moveTo>
                  <a:pt x="0" y="0"/>
                </a:moveTo>
                <a:lnTo>
                  <a:pt x="3207300" y="0"/>
                </a:lnTo>
                <a:lnTo>
                  <a:pt x="3207300" y="4949952"/>
                </a:lnTo>
                <a:lnTo>
                  <a:pt x="0" y="4949952"/>
                </a:lnTo>
                <a:lnTo>
                  <a:pt x="0" y="0"/>
                </a:lnTo>
                <a:close/>
              </a:path>
            </a:pathLst>
          </a:custGeom>
          <a:blipFill>
            <a:blip r:embed="rId6"/>
            <a:stretch>
              <a:fillRect/>
            </a:stretch>
          </a:blipFill>
        </p:spPr>
        <p:txBody>
          <a:bodyPr/>
          <a:lstStyle/>
          <a:p>
            <a:endParaRPr lang="en-GB"/>
          </a:p>
        </p:txBody>
      </p:sp>
      <p:sp>
        <p:nvSpPr>
          <p:cNvPr id="6" name="Freeform 6"/>
          <p:cNvSpPr/>
          <p:nvPr/>
        </p:nvSpPr>
        <p:spPr>
          <a:xfrm>
            <a:off x="12345950" y="7615102"/>
            <a:ext cx="5942050" cy="2671900"/>
          </a:xfrm>
          <a:custGeom>
            <a:avLst/>
            <a:gdLst/>
            <a:ahLst/>
            <a:cxnLst/>
            <a:rect l="l" t="t" r="r" b="b"/>
            <a:pathLst>
              <a:path w="5942050" h="2671900">
                <a:moveTo>
                  <a:pt x="0" y="0"/>
                </a:moveTo>
                <a:lnTo>
                  <a:pt x="5942050" y="0"/>
                </a:lnTo>
                <a:lnTo>
                  <a:pt x="5942050" y="2671900"/>
                </a:lnTo>
                <a:lnTo>
                  <a:pt x="0" y="2671900"/>
                </a:lnTo>
                <a:lnTo>
                  <a:pt x="0" y="0"/>
                </a:lnTo>
                <a:close/>
              </a:path>
            </a:pathLst>
          </a:custGeom>
          <a:blipFill>
            <a:blip r:embed="rId7"/>
            <a:stretch>
              <a:fillRect/>
            </a:stretch>
          </a:blipFill>
        </p:spPr>
        <p:txBody>
          <a:bodyPr/>
          <a:lstStyle/>
          <a:p>
            <a:endParaRPr lang="en-GB"/>
          </a:p>
        </p:txBody>
      </p:sp>
      <p:sp>
        <p:nvSpPr>
          <p:cNvPr id="7" name="Freeform 7"/>
          <p:cNvSpPr/>
          <p:nvPr/>
        </p:nvSpPr>
        <p:spPr>
          <a:xfrm flipH="1">
            <a:off x="14983950" y="3965826"/>
            <a:ext cx="1620300" cy="2355350"/>
          </a:xfrm>
          <a:custGeom>
            <a:avLst/>
            <a:gdLst/>
            <a:ahLst/>
            <a:cxnLst/>
            <a:rect l="l" t="t" r="r" b="b"/>
            <a:pathLst>
              <a:path w="1620300" h="2355350">
                <a:moveTo>
                  <a:pt x="1620300" y="0"/>
                </a:moveTo>
                <a:lnTo>
                  <a:pt x="0" y="0"/>
                </a:lnTo>
                <a:lnTo>
                  <a:pt x="0" y="2355350"/>
                </a:lnTo>
                <a:lnTo>
                  <a:pt x="1620300" y="2355350"/>
                </a:lnTo>
                <a:lnTo>
                  <a:pt x="1620300" y="0"/>
                </a:lnTo>
                <a:close/>
              </a:path>
            </a:pathLst>
          </a:custGeom>
          <a:blipFill>
            <a:blip r:embed="rId8"/>
            <a:stretch>
              <a:fillRect t="-1" b="-1"/>
            </a:stretch>
          </a:blipFill>
        </p:spPr>
        <p:txBody>
          <a:bodyPr/>
          <a:lstStyle/>
          <a:p>
            <a:endParaRPr lang="en-GB"/>
          </a:p>
        </p:txBody>
      </p:sp>
      <p:sp>
        <p:nvSpPr>
          <p:cNvPr id="8" name="Freeform 8"/>
          <p:cNvSpPr/>
          <p:nvPr/>
        </p:nvSpPr>
        <p:spPr>
          <a:xfrm>
            <a:off x="10972025" y="87820"/>
            <a:ext cx="2747850" cy="1673700"/>
          </a:xfrm>
          <a:custGeom>
            <a:avLst/>
            <a:gdLst/>
            <a:ahLst/>
            <a:cxnLst/>
            <a:rect l="l" t="t" r="r" b="b"/>
            <a:pathLst>
              <a:path w="2747850" h="1673700">
                <a:moveTo>
                  <a:pt x="0" y="0"/>
                </a:moveTo>
                <a:lnTo>
                  <a:pt x="2747850" y="0"/>
                </a:lnTo>
                <a:lnTo>
                  <a:pt x="2747850" y="1673700"/>
                </a:lnTo>
                <a:lnTo>
                  <a:pt x="0" y="1673700"/>
                </a:lnTo>
                <a:lnTo>
                  <a:pt x="0" y="0"/>
                </a:lnTo>
                <a:close/>
              </a:path>
            </a:pathLst>
          </a:custGeom>
          <a:blipFill>
            <a:blip r:embed="rId9"/>
            <a:stretch>
              <a:fillRect/>
            </a:stretch>
          </a:blipFill>
        </p:spPr>
        <p:txBody>
          <a:bodyPr/>
          <a:lstStyle/>
          <a:p>
            <a:endParaRPr lang="en-GB"/>
          </a:p>
        </p:txBody>
      </p:sp>
      <p:sp>
        <p:nvSpPr>
          <p:cNvPr id="9" name="Freeform 9"/>
          <p:cNvSpPr/>
          <p:nvPr/>
        </p:nvSpPr>
        <p:spPr>
          <a:xfrm>
            <a:off x="9674900" y="5859764"/>
            <a:ext cx="8613100" cy="2988750"/>
          </a:xfrm>
          <a:custGeom>
            <a:avLst/>
            <a:gdLst/>
            <a:ahLst/>
            <a:cxnLst/>
            <a:rect l="l" t="t" r="r" b="b"/>
            <a:pathLst>
              <a:path w="8613100" h="2988750">
                <a:moveTo>
                  <a:pt x="0" y="0"/>
                </a:moveTo>
                <a:lnTo>
                  <a:pt x="8613100" y="0"/>
                </a:lnTo>
                <a:lnTo>
                  <a:pt x="8613100" y="2988750"/>
                </a:lnTo>
                <a:lnTo>
                  <a:pt x="0" y="2988750"/>
                </a:lnTo>
                <a:lnTo>
                  <a:pt x="0" y="0"/>
                </a:lnTo>
                <a:close/>
              </a:path>
            </a:pathLst>
          </a:custGeom>
          <a:blipFill>
            <a:blip r:embed="rId10"/>
            <a:stretch>
              <a:fillRect/>
            </a:stretch>
          </a:blipFill>
        </p:spPr>
        <p:txBody>
          <a:bodyPr/>
          <a:lstStyle/>
          <a:p>
            <a:endParaRPr lang="en-GB"/>
          </a:p>
        </p:txBody>
      </p:sp>
      <p:sp>
        <p:nvSpPr>
          <p:cNvPr id="10" name="Freeform 10"/>
          <p:cNvSpPr/>
          <p:nvPr/>
        </p:nvSpPr>
        <p:spPr>
          <a:xfrm rot="-852994" flipH="1">
            <a:off x="9503304" y="7456678"/>
            <a:ext cx="8105194" cy="2988750"/>
          </a:xfrm>
          <a:custGeom>
            <a:avLst/>
            <a:gdLst/>
            <a:ahLst/>
            <a:cxnLst/>
            <a:rect l="l" t="t" r="r" b="b"/>
            <a:pathLst>
              <a:path w="8105194" h="2988750">
                <a:moveTo>
                  <a:pt x="8105194" y="0"/>
                </a:moveTo>
                <a:lnTo>
                  <a:pt x="0" y="0"/>
                </a:lnTo>
                <a:lnTo>
                  <a:pt x="0" y="2988750"/>
                </a:lnTo>
                <a:lnTo>
                  <a:pt x="8105194" y="2988750"/>
                </a:lnTo>
                <a:lnTo>
                  <a:pt x="8105194" y="0"/>
                </a:lnTo>
                <a:close/>
              </a:path>
            </a:pathLst>
          </a:custGeom>
          <a:blipFill>
            <a:blip r:embed="rId11"/>
            <a:stretch>
              <a:fillRect/>
            </a:stretch>
          </a:blipFill>
        </p:spPr>
        <p:txBody>
          <a:bodyPr/>
          <a:lstStyle/>
          <a:p>
            <a:endParaRPr lang="en-GB"/>
          </a:p>
        </p:txBody>
      </p:sp>
      <p:sp>
        <p:nvSpPr>
          <p:cNvPr id="11" name="Freeform 11"/>
          <p:cNvSpPr/>
          <p:nvPr/>
        </p:nvSpPr>
        <p:spPr>
          <a:xfrm>
            <a:off x="2" y="6126161"/>
            <a:ext cx="3762572" cy="4570263"/>
          </a:xfrm>
          <a:custGeom>
            <a:avLst/>
            <a:gdLst/>
            <a:ahLst/>
            <a:cxnLst/>
            <a:rect l="l" t="t" r="r" b="b"/>
            <a:pathLst>
              <a:path w="3762572" h="4570263">
                <a:moveTo>
                  <a:pt x="0" y="0"/>
                </a:moveTo>
                <a:lnTo>
                  <a:pt x="3762572" y="0"/>
                </a:lnTo>
                <a:lnTo>
                  <a:pt x="3762572" y="4570263"/>
                </a:lnTo>
                <a:lnTo>
                  <a:pt x="0" y="4570263"/>
                </a:lnTo>
                <a:lnTo>
                  <a:pt x="0" y="0"/>
                </a:lnTo>
                <a:close/>
              </a:path>
            </a:pathLst>
          </a:custGeom>
          <a:blipFill>
            <a:blip r:embed="rId12"/>
            <a:stretch>
              <a:fillRect t="-46262"/>
            </a:stretch>
          </a:blipFill>
        </p:spPr>
        <p:txBody>
          <a:bodyPr/>
          <a:lstStyle/>
          <a:p>
            <a:endParaRPr lang="en-GB"/>
          </a:p>
        </p:txBody>
      </p:sp>
      <p:sp>
        <p:nvSpPr>
          <p:cNvPr id="12" name="TextBox 12"/>
          <p:cNvSpPr txBox="1"/>
          <p:nvPr/>
        </p:nvSpPr>
        <p:spPr>
          <a:xfrm>
            <a:off x="1028700" y="1241054"/>
            <a:ext cx="12035974" cy="1898614"/>
          </a:xfrm>
          <a:prstGeom prst="rect">
            <a:avLst/>
          </a:prstGeom>
        </p:spPr>
        <p:txBody>
          <a:bodyPr lIns="0" tIns="0" rIns="0" bIns="0" rtlCol="0" anchor="t">
            <a:spAutoFit/>
          </a:bodyPr>
          <a:lstStyle/>
          <a:p>
            <a:pPr algn="ctr">
              <a:lnSpc>
                <a:spcPts val="7699"/>
              </a:lnSpc>
            </a:pPr>
            <a:r>
              <a:rPr lang="en-US" sz="5499">
                <a:solidFill>
                  <a:srgbClr val="212529"/>
                </a:solidFill>
                <a:latin typeface="Fraunces Bold"/>
              </a:rPr>
              <a:t>BÀI 2: </a:t>
            </a:r>
          </a:p>
          <a:p>
            <a:pPr algn="ctr">
              <a:lnSpc>
                <a:spcPts val="7699"/>
              </a:lnSpc>
            </a:pPr>
            <a:r>
              <a:rPr lang="en-US" sz="5499">
                <a:solidFill>
                  <a:srgbClr val="212529"/>
                </a:solidFill>
                <a:latin typeface="Fraunces Bold"/>
              </a:rPr>
              <a:t>NHỮNG CUNG BẬC TÂM TRẠNG</a:t>
            </a:r>
          </a:p>
        </p:txBody>
      </p:sp>
      <p:sp>
        <p:nvSpPr>
          <p:cNvPr id="13" name="TextBox 13"/>
          <p:cNvSpPr txBox="1"/>
          <p:nvPr/>
        </p:nvSpPr>
        <p:spPr>
          <a:xfrm>
            <a:off x="939877" y="3399900"/>
            <a:ext cx="12616024" cy="1444592"/>
          </a:xfrm>
          <a:prstGeom prst="rect">
            <a:avLst/>
          </a:prstGeom>
        </p:spPr>
        <p:txBody>
          <a:bodyPr lIns="0" tIns="0" rIns="0" bIns="0" rtlCol="0" anchor="t">
            <a:spAutoFit/>
          </a:bodyPr>
          <a:lstStyle/>
          <a:p>
            <a:pPr algn="ctr">
              <a:lnSpc>
                <a:spcPts val="11199"/>
              </a:lnSpc>
            </a:pPr>
            <a:r>
              <a:rPr lang="en-US" sz="7999">
                <a:solidFill>
                  <a:srgbClr val="212529"/>
                </a:solidFill>
                <a:latin typeface="#9Slide06 ThuPhap Thien An"/>
              </a:rPr>
              <a:t>Nỗi sầu oán của người cung nữ</a:t>
            </a:r>
          </a:p>
        </p:txBody>
      </p:sp>
      <p:sp>
        <p:nvSpPr>
          <p:cNvPr id="14" name="TextBox 14"/>
          <p:cNvSpPr txBox="1"/>
          <p:nvPr/>
        </p:nvSpPr>
        <p:spPr>
          <a:xfrm>
            <a:off x="2866756" y="5462907"/>
            <a:ext cx="8639444" cy="718145"/>
          </a:xfrm>
          <a:prstGeom prst="rect">
            <a:avLst/>
          </a:prstGeom>
        </p:spPr>
        <p:txBody>
          <a:bodyPr wrap="square" lIns="0" tIns="0" rIns="0" bIns="0" rtlCol="0" anchor="t">
            <a:spAutoFit/>
          </a:bodyPr>
          <a:lstStyle/>
          <a:p>
            <a:pPr algn="ctr">
              <a:lnSpc>
                <a:spcPts val="5599"/>
              </a:lnSpc>
            </a:pPr>
            <a:r>
              <a:rPr lang="en-US" sz="3999">
                <a:solidFill>
                  <a:srgbClr val="212529"/>
                </a:solidFill>
                <a:latin typeface="#9Slide05 VL Fadilla"/>
              </a:rPr>
              <a:t>Trích "Cung oán ngâm khúc" - Đặng Trần Côn"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a:off x="15489952" y="-1371164"/>
            <a:ext cx="2263650" cy="2549850"/>
          </a:xfrm>
          <a:custGeom>
            <a:avLst/>
            <a:gdLst/>
            <a:ahLst/>
            <a:cxnLst/>
            <a:rect l="l" t="t" r="r" b="b"/>
            <a:pathLst>
              <a:path w="2263650" h="2549850">
                <a:moveTo>
                  <a:pt x="0" y="0"/>
                </a:moveTo>
                <a:lnTo>
                  <a:pt x="2263650" y="0"/>
                </a:lnTo>
                <a:lnTo>
                  <a:pt x="2263650" y="2549850"/>
                </a:lnTo>
                <a:lnTo>
                  <a:pt x="0" y="2549850"/>
                </a:lnTo>
                <a:lnTo>
                  <a:pt x="0" y="0"/>
                </a:lnTo>
                <a:close/>
              </a:path>
            </a:pathLst>
          </a:custGeom>
          <a:blipFill>
            <a:blip r:embed="rId3"/>
            <a:stretch>
              <a:fillRect/>
            </a:stretch>
          </a:blipFill>
        </p:spPr>
        <p:txBody>
          <a:bodyPr/>
          <a:lstStyle/>
          <a:p>
            <a:endParaRPr lang="en-GB"/>
          </a:p>
        </p:txBody>
      </p:sp>
      <p:sp>
        <p:nvSpPr>
          <p:cNvPr id="3" name="Freeform 3"/>
          <p:cNvSpPr/>
          <p:nvPr/>
        </p:nvSpPr>
        <p:spPr>
          <a:xfrm flipH="1">
            <a:off x="16875100" y="6213806"/>
            <a:ext cx="1608000" cy="3281344"/>
          </a:xfrm>
          <a:custGeom>
            <a:avLst/>
            <a:gdLst/>
            <a:ahLst/>
            <a:cxnLst/>
            <a:rect l="l" t="t" r="r" b="b"/>
            <a:pathLst>
              <a:path w="1608000" h="3281344">
                <a:moveTo>
                  <a:pt x="1608000" y="0"/>
                </a:moveTo>
                <a:lnTo>
                  <a:pt x="0" y="0"/>
                </a:lnTo>
                <a:lnTo>
                  <a:pt x="0" y="3281344"/>
                </a:lnTo>
                <a:lnTo>
                  <a:pt x="1608000" y="3281344"/>
                </a:lnTo>
                <a:lnTo>
                  <a:pt x="1608000" y="0"/>
                </a:lnTo>
                <a:close/>
              </a:path>
            </a:pathLst>
          </a:custGeom>
          <a:blipFill>
            <a:blip r:embed="rId4"/>
            <a:stretch>
              <a:fillRect/>
            </a:stretch>
          </a:blipFill>
        </p:spPr>
        <p:txBody>
          <a:bodyPr/>
          <a:lstStyle/>
          <a:p>
            <a:endParaRPr lang="en-GB"/>
          </a:p>
        </p:txBody>
      </p:sp>
      <p:sp>
        <p:nvSpPr>
          <p:cNvPr id="4" name="Freeform 4"/>
          <p:cNvSpPr/>
          <p:nvPr/>
        </p:nvSpPr>
        <p:spPr>
          <a:xfrm flipH="1">
            <a:off x="0" y="7813494"/>
            <a:ext cx="3554600" cy="2473500"/>
          </a:xfrm>
          <a:custGeom>
            <a:avLst/>
            <a:gdLst/>
            <a:ahLst/>
            <a:cxnLst/>
            <a:rect l="l" t="t" r="r" b="b"/>
            <a:pathLst>
              <a:path w="3554600" h="2473500">
                <a:moveTo>
                  <a:pt x="3554600" y="0"/>
                </a:moveTo>
                <a:lnTo>
                  <a:pt x="0" y="0"/>
                </a:lnTo>
                <a:lnTo>
                  <a:pt x="0" y="2473500"/>
                </a:lnTo>
                <a:lnTo>
                  <a:pt x="3554600" y="2473500"/>
                </a:lnTo>
                <a:lnTo>
                  <a:pt x="3554600" y="0"/>
                </a:lnTo>
                <a:close/>
              </a:path>
            </a:pathLst>
          </a:custGeom>
          <a:blipFill>
            <a:blip r:embed="rId5"/>
            <a:stretch>
              <a:fillRect b="-40540"/>
            </a:stretch>
          </a:blipFill>
        </p:spPr>
        <p:txBody>
          <a:bodyPr/>
          <a:lstStyle/>
          <a:p>
            <a:endParaRPr lang="en-GB"/>
          </a:p>
        </p:txBody>
      </p:sp>
      <p:sp>
        <p:nvSpPr>
          <p:cNvPr id="5" name="Freeform 5"/>
          <p:cNvSpPr/>
          <p:nvPr/>
        </p:nvSpPr>
        <p:spPr>
          <a:xfrm>
            <a:off x="15969496" y="8962348"/>
            <a:ext cx="1784120" cy="1324650"/>
          </a:xfrm>
          <a:custGeom>
            <a:avLst/>
            <a:gdLst/>
            <a:ahLst/>
            <a:cxnLst/>
            <a:rect l="l" t="t" r="r" b="b"/>
            <a:pathLst>
              <a:path w="1784120" h="1324650">
                <a:moveTo>
                  <a:pt x="0" y="0"/>
                </a:moveTo>
                <a:lnTo>
                  <a:pt x="1784120" y="0"/>
                </a:lnTo>
                <a:lnTo>
                  <a:pt x="1784120" y="1324650"/>
                </a:lnTo>
                <a:lnTo>
                  <a:pt x="0" y="1324650"/>
                </a:lnTo>
                <a:lnTo>
                  <a:pt x="0" y="0"/>
                </a:lnTo>
                <a:close/>
              </a:path>
            </a:pathLst>
          </a:custGeom>
          <a:blipFill>
            <a:blip r:embed="rId6"/>
            <a:stretch>
              <a:fillRect t="-1" b="-1"/>
            </a:stretch>
          </a:blipFill>
        </p:spPr>
        <p:txBody>
          <a:bodyPr/>
          <a:lstStyle/>
          <a:p>
            <a:endParaRPr lang="en-GB"/>
          </a:p>
        </p:txBody>
      </p:sp>
      <p:sp>
        <p:nvSpPr>
          <p:cNvPr id="6" name="Freeform 6"/>
          <p:cNvSpPr/>
          <p:nvPr/>
        </p:nvSpPr>
        <p:spPr>
          <a:xfrm>
            <a:off x="16638114" y="369492"/>
            <a:ext cx="1115468" cy="679416"/>
          </a:xfrm>
          <a:custGeom>
            <a:avLst/>
            <a:gdLst/>
            <a:ahLst/>
            <a:cxnLst/>
            <a:rect l="l" t="t" r="r" b="b"/>
            <a:pathLst>
              <a:path w="1115468" h="679416">
                <a:moveTo>
                  <a:pt x="0" y="0"/>
                </a:moveTo>
                <a:lnTo>
                  <a:pt x="1115468" y="0"/>
                </a:lnTo>
                <a:lnTo>
                  <a:pt x="1115468" y="679416"/>
                </a:lnTo>
                <a:lnTo>
                  <a:pt x="0" y="679416"/>
                </a:lnTo>
                <a:lnTo>
                  <a:pt x="0" y="0"/>
                </a:lnTo>
                <a:close/>
              </a:path>
            </a:pathLst>
          </a:custGeom>
          <a:blipFill>
            <a:blip r:embed="rId7"/>
            <a:stretch>
              <a:fillRect/>
            </a:stretch>
          </a:blipFill>
        </p:spPr>
        <p:txBody>
          <a:bodyPr/>
          <a:lstStyle/>
          <a:p>
            <a:endParaRPr lang="en-GB"/>
          </a:p>
        </p:txBody>
      </p:sp>
      <p:grpSp>
        <p:nvGrpSpPr>
          <p:cNvPr id="7" name="Group 7"/>
          <p:cNvGrpSpPr/>
          <p:nvPr/>
        </p:nvGrpSpPr>
        <p:grpSpPr>
          <a:xfrm>
            <a:off x="1028700" y="3168359"/>
            <a:ext cx="7621986" cy="3063394"/>
            <a:chOff x="0" y="0"/>
            <a:chExt cx="1920940" cy="772056"/>
          </a:xfrm>
        </p:grpSpPr>
        <p:sp>
          <p:nvSpPr>
            <p:cNvPr id="8" name="Freeform 8"/>
            <p:cNvSpPr/>
            <p:nvPr/>
          </p:nvSpPr>
          <p:spPr>
            <a:xfrm>
              <a:off x="0" y="0"/>
              <a:ext cx="1920940" cy="772056"/>
            </a:xfrm>
            <a:custGeom>
              <a:avLst/>
              <a:gdLst/>
              <a:ahLst/>
              <a:cxnLst/>
              <a:rect l="l" t="t" r="r" b="b"/>
              <a:pathLst>
                <a:path w="1920940" h="772056">
                  <a:moveTo>
                    <a:pt x="1717740" y="0"/>
                  </a:moveTo>
                  <a:cubicBezTo>
                    <a:pt x="1829965" y="0"/>
                    <a:pt x="1920940" y="172831"/>
                    <a:pt x="1920940" y="386028"/>
                  </a:cubicBezTo>
                  <a:cubicBezTo>
                    <a:pt x="1920940" y="599225"/>
                    <a:pt x="1829965" y="772056"/>
                    <a:pt x="1717740" y="772056"/>
                  </a:cubicBezTo>
                  <a:lnTo>
                    <a:pt x="203200" y="772056"/>
                  </a:lnTo>
                  <a:cubicBezTo>
                    <a:pt x="90976" y="772056"/>
                    <a:pt x="0" y="599225"/>
                    <a:pt x="0" y="386028"/>
                  </a:cubicBezTo>
                  <a:cubicBezTo>
                    <a:pt x="0" y="172831"/>
                    <a:pt x="90976" y="0"/>
                    <a:pt x="203200" y="0"/>
                  </a:cubicBezTo>
                  <a:close/>
                </a:path>
              </a:pathLst>
            </a:custGeom>
            <a:solidFill>
              <a:srgbClr val="F1E4CD"/>
            </a:solidFill>
          </p:spPr>
          <p:txBody>
            <a:bodyPr/>
            <a:lstStyle/>
            <a:p>
              <a:endParaRPr lang="en-GB"/>
            </a:p>
          </p:txBody>
        </p:sp>
        <p:sp>
          <p:nvSpPr>
            <p:cNvPr id="9" name="TextBox 9"/>
            <p:cNvSpPr txBox="1"/>
            <p:nvPr/>
          </p:nvSpPr>
          <p:spPr>
            <a:xfrm>
              <a:off x="0" y="-47625"/>
              <a:ext cx="1920940" cy="819681"/>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292787" y="6650853"/>
            <a:ext cx="7621986" cy="3063394"/>
            <a:chOff x="0" y="0"/>
            <a:chExt cx="1920940" cy="772056"/>
          </a:xfrm>
        </p:grpSpPr>
        <p:sp>
          <p:nvSpPr>
            <p:cNvPr id="11" name="Freeform 11"/>
            <p:cNvSpPr/>
            <p:nvPr/>
          </p:nvSpPr>
          <p:spPr>
            <a:xfrm>
              <a:off x="0" y="0"/>
              <a:ext cx="1920940" cy="772056"/>
            </a:xfrm>
            <a:custGeom>
              <a:avLst/>
              <a:gdLst/>
              <a:ahLst/>
              <a:cxnLst/>
              <a:rect l="l" t="t" r="r" b="b"/>
              <a:pathLst>
                <a:path w="1920940" h="772056">
                  <a:moveTo>
                    <a:pt x="1717740" y="0"/>
                  </a:moveTo>
                  <a:cubicBezTo>
                    <a:pt x="1829965" y="0"/>
                    <a:pt x="1920940" y="172831"/>
                    <a:pt x="1920940" y="386028"/>
                  </a:cubicBezTo>
                  <a:cubicBezTo>
                    <a:pt x="1920940" y="599225"/>
                    <a:pt x="1829965" y="772056"/>
                    <a:pt x="1717740" y="772056"/>
                  </a:cubicBezTo>
                  <a:lnTo>
                    <a:pt x="203200" y="772056"/>
                  </a:lnTo>
                  <a:cubicBezTo>
                    <a:pt x="90976" y="772056"/>
                    <a:pt x="0" y="599225"/>
                    <a:pt x="0" y="386028"/>
                  </a:cubicBezTo>
                  <a:cubicBezTo>
                    <a:pt x="0" y="172831"/>
                    <a:pt x="90976" y="0"/>
                    <a:pt x="203200" y="0"/>
                  </a:cubicBezTo>
                  <a:close/>
                </a:path>
              </a:pathLst>
            </a:custGeom>
            <a:solidFill>
              <a:srgbClr val="FEFFFE"/>
            </a:solidFill>
          </p:spPr>
          <p:txBody>
            <a:bodyPr/>
            <a:lstStyle/>
            <a:p>
              <a:endParaRPr lang="en-GB"/>
            </a:p>
          </p:txBody>
        </p:sp>
        <p:sp>
          <p:nvSpPr>
            <p:cNvPr id="12" name="TextBox 12"/>
            <p:cNvSpPr txBox="1"/>
            <p:nvPr/>
          </p:nvSpPr>
          <p:spPr>
            <a:xfrm>
              <a:off x="0" y="-47625"/>
              <a:ext cx="1920940" cy="819681"/>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637314" y="3123679"/>
            <a:ext cx="7621986" cy="3063394"/>
            <a:chOff x="0" y="0"/>
            <a:chExt cx="1920940" cy="772056"/>
          </a:xfrm>
        </p:grpSpPr>
        <p:sp>
          <p:nvSpPr>
            <p:cNvPr id="14" name="Freeform 14"/>
            <p:cNvSpPr/>
            <p:nvPr/>
          </p:nvSpPr>
          <p:spPr>
            <a:xfrm>
              <a:off x="0" y="0"/>
              <a:ext cx="1920940" cy="772056"/>
            </a:xfrm>
            <a:custGeom>
              <a:avLst/>
              <a:gdLst/>
              <a:ahLst/>
              <a:cxnLst/>
              <a:rect l="l" t="t" r="r" b="b"/>
              <a:pathLst>
                <a:path w="1920940" h="772056">
                  <a:moveTo>
                    <a:pt x="1717740" y="0"/>
                  </a:moveTo>
                  <a:cubicBezTo>
                    <a:pt x="1829965" y="0"/>
                    <a:pt x="1920940" y="172831"/>
                    <a:pt x="1920940" y="386028"/>
                  </a:cubicBezTo>
                  <a:cubicBezTo>
                    <a:pt x="1920940" y="599225"/>
                    <a:pt x="1829965" y="772056"/>
                    <a:pt x="1717740" y="772056"/>
                  </a:cubicBezTo>
                  <a:lnTo>
                    <a:pt x="203200" y="772056"/>
                  </a:lnTo>
                  <a:cubicBezTo>
                    <a:pt x="90976" y="772056"/>
                    <a:pt x="0" y="599225"/>
                    <a:pt x="0" y="386028"/>
                  </a:cubicBezTo>
                  <a:cubicBezTo>
                    <a:pt x="0" y="172831"/>
                    <a:pt x="90976" y="0"/>
                    <a:pt x="203200" y="0"/>
                  </a:cubicBezTo>
                  <a:close/>
                </a:path>
              </a:pathLst>
            </a:custGeom>
            <a:solidFill>
              <a:srgbClr val="FEFFFE"/>
            </a:solidFill>
          </p:spPr>
          <p:txBody>
            <a:bodyPr/>
            <a:lstStyle/>
            <a:p>
              <a:endParaRPr lang="en-GB"/>
            </a:p>
          </p:txBody>
        </p:sp>
        <p:sp>
          <p:nvSpPr>
            <p:cNvPr id="15" name="TextBox 15"/>
            <p:cNvSpPr txBox="1"/>
            <p:nvPr/>
          </p:nvSpPr>
          <p:spPr>
            <a:xfrm>
              <a:off x="0" y="-47625"/>
              <a:ext cx="1920940" cy="819681"/>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9637314" y="6650853"/>
            <a:ext cx="7621986" cy="3063394"/>
            <a:chOff x="0" y="0"/>
            <a:chExt cx="1920940" cy="772056"/>
          </a:xfrm>
        </p:grpSpPr>
        <p:sp>
          <p:nvSpPr>
            <p:cNvPr id="17" name="Freeform 17"/>
            <p:cNvSpPr/>
            <p:nvPr/>
          </p:nvSpPr>
          <p:spPr>
            <a:xfrm>
              <a:off x="0" y="0"/>
              <a:ext cx="1920940" cy="772056"/>
            </a:xfrm>
            <a:custGeom>
              <a:avLst/>
              <a:gdLst/>
              <a:ahLst/>
              <a:cxnLst/>
              <a:rect l="l" t="t" r="r" b="b"/>
              <a:pathLst>
                <a:path w="1920940" h="772056">
                  <a:moveTo>
                    <a:pt x="1717740" y="0"/>
                  </a:moveTo>
                  <a:cubicBezTo>
                    <a:pt x="1829965" y="0"/>
                    <a:pt x="1920940" y="172831"/>
                    <a:pt x="1920940" y="386028"/>
                  </a:cubicBezTo>
                  <a:cubicBezTo>
                    <a:pt x="1920940" y="599225"/>
                    <a:pt x="1829965" y="772056"/>
                    <a:pt x="1717740" y="772056"/>
                  </a:cubicBezTo>
                  <a:lnTo>
                    <a:pt x="203200" y="772056"/>
                  </a:lnTo>
                  <a:cubicBezTo>
                    <a:pt x="90976" y="772056"/>
                    <a:pt x="0" y="599225"/>
                    <a:pt x="0" y="386028"/>
                  </a:cubicBezTo>
                  <a:cubicBezTo>
                    <a:pt x="0" y="172831"/>
                    <a:pt x="90976" y="0"/>
                    <a:pt x="203200" y="0"/>
                  </a:cubicBezTo>
                  <a:close/>
                </a:path>
              </a:pathLst>
            </a:custGeom>
            <a:solidFill>
              <a:srgbClr val="F1E4CD"/>
            </a:solidFill>
          </p:spPr>
          <p:txBody>
            <a:bodyPr/>
            <a:lstStyle/>
            <a:p>
              <a:endParaRPr lang="en-GB"/>
            </a:p>
          </p:txBody>
        </p:sp>
        <p:sp>
          <p:nvSpPr>
            <p:cNvPr id="18" name="TextBox 18"/>
            <p:cNvSpPr txBox="1"/>
            <p:nvPr/>
          </p:nvSpPr>
          <p:spPr>
            <a:xfrm>
              <a:off x="0" y="-47625"/>
              <a:ext cx="1920940" cy="819681"/>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292787" y="575850"/>
            <a:ext cx="9590011" cy="1193800"/>
          </a:xfrm>
          <a:prstGeom prst="rect">
            <a:avLst/>
          </a:prstGeom>
        </p:spPr>
        <p:txBody>
          <a:bodyPr lIns="0" tIns="0" rIns="0" bIns="0" rtlCol="0" anchor="t">
            <a:spAutoFit/>
          </a:bodyPr>
          <a:lstStyle/>
          <a:p>
            <a:pPr algn="ctr">
              <a:lnSpc>
                <a:spcPts val="9799"/>
              </a:lnSpc>
            </a:pPr>
            <a:r>
              <a:rPr lang="en-US" sz="6999">
                <a:solidFill>
                  <a:srgbClr val="000000"/>
                </a:solidFill>
                <a:latin typeface="Fraunces Bold"/>
              </a:rPr>
              <a:t>2. ĐỌC VĂN BẢN</a:t>
            </a:r>
          </a:p>
        </p:txBody>
      </p:sp>
      <p:sp>
        <p:nvSpPr>
          <p:cNvPr id="20" name="TextBox 20"/>
          <p:cNvSpPr txBox="1"/>
          <p:nvPr/>
        </p:nvSpPr>
        <p:spPr>
          <a:xfrm>
            <a:off x="812021" y="2098804"/>
            <a:ext cx="6177433" cy="882578"/>
          </a:xfrm>
          <a:prstGeom prst="rect">
            <a:avLst/>
          </a:prstGeom>
        </p:spPr>
        <p:txBody>
          <a:bodyPr lIns="0" tIns="0" rIns="0" bIns="0" rtlCol="0" anchor="t">
            <a:spAutoFit/>
          </a:bodyPr>
          <a:lstStyle/>
          <a:p>
            <a:pPr algn="ctr">
              <a:lnSpc>
                <a:spcPts val="7000"/>
              </a:lnSpc>
            </a:pPr>
            <a:r>
              <a:rPr lang="en-US" sz="5000">
                <a:solidFill>
                  <a:srgbClr val="031207"/>
                </a:solidFill>
                <a:latin typeface="#9Slide05 VL Fadilla"/>
              </a:rPr>
              <a:t>Định hướng đọc bài:</a:t>
            </a:r>
          </a:p>
        </p:txBody>
      </p:sp>
      <p:sp>
        <p:nvSpPr>
          <p:cNvPr id="21" name="TextBox 21"/>
          <p:cNvSpPr txBox="1"/>
          <p:nvPr/>
        </p:nvSpPr>
        <p:spPr>
          <a:xfrm>
            <a:off x="6487356" y="2127379"/>
            <a:ext cx="7656555" cy="621611"/>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a:rPr>
              <a:t>Giọng ai oán, tha thiết, buồn bã</a:t>
            </a:r>
          </a:p>
        </p:txBody>
      </p:sp>
      <p:sp>
        <p:nvSpPr>
          <p:cNvPr id="22" name="TextBox 22"/>
          <p:cNvSpPr txBox="1"/>
          <p:nvPr/>
        </p:nvSpPr>
        <p:spPr>
          <a:xfrm>
            <a:off x="1580240" y="3296902"/>
            <a:ext cx="6518905" cy="2564548"/>
          </a:xfrm>
          <a:prstGeom prst="rect">
            <a:avLst/>
          </a:prstGeom>
        </p:spPr>
        <p:txBody>
          <a:bodyPr lIns="0" tIns="0" rIns="0" bIns="0" rtlCol="0" anchor="t">
            <a:spAutoFit/>
          </a:bodyPr>
          <a:lstStyle/>
          <a:p>
            <a:pPr algn="l">
              <a:lnSpc>
                <a:spcPts val="5005"/>
              </a:lnSpc>
            </a:pPr>
            <a:r>
              <a:rPr lang="en-US" sz="3500">
                <a:solidFill>
                  <a:srgbClr val="000000"/>
                </a:solidFill>
                <a:latin typeface="#9Slide05 Fourth Medium"/>
              </a:rPr>
              <a:t>Trong cung quế âm thầm chiếc bóng</a:t>
            </a:r>
          </a:p>
          <a:p>
            <a:pPr algn="l">
              <a:lnSpc>
                <a:spcPts val="5005"/>
              </a:lnSpc>
            </a:pPr>
            <a:r>
              <a:rPr lang="en-US" sz="3500">
                <a:solidFill>
                  <a:srgbClr val="000000"/>
                </a:solidFill>
                <a:latin typeface="#9Slide05 Fourth Medium"/>
              </a:rPr>
              <a:t>Đêm năm canh trông ngóng lần lần</a:t>
            </a:r>
          </a:p>
          <a:p>
            <a:pPr algn="l">
              <a:lnSpc>
                <a:spcPts val="5005"/>
              </a:lnSpc>
            </a:pPr>
            <a:r>
              <a:rPr lang="en-US" sz="3500">
                <a:solidFill>
                  <a:srgbClr val="000000"/>
                </a:solidFill>
                <a:latin typeface="#9Slide05 Fourth Medium"/>
              </a:rPr>
              <a:t>Khoảnh làm chi bấy chúa xuân</a:t>
            </a:r>
          </a:p>
          <a:p>
            <a:pPr algn="l">
              <a:lnSpc>
                <a:spcPts val="5005"/>
              </a:lnSpc>
            </a:pPr>
            <a:r>
              <a:rPr lang="en-US" sz="3500">
                <a:solidFill>
                  <a:srgbClr val="000000"/>
                </a:solidFill>
                <a:latin typeface="#9Slide05 Fourth Medium"/>
              </a:rPr>
              <a:t>Chơi hoa cho rữa nhụy dần lại thôi.</a:t>
            </a:r>
          </a:p>
        </p:txBody>
      </p:sp>
      <p:sp>
        <p:nvSpPr>
          <p:cNvPr id="23" name="TextBox 23"/>
          <p:cNvSpPr txBox="1"/>
          <p:nvPr/>
        </p:nvSpPr>
        <p:spPr>
          <a:xfrm>
            <a:off x="1844327" y="6779396"/>
            <a:ext cx="6518905" cy="2564548"/>
          </a:xfrm>
          <a:prstGeom prst="rect">
            <a:avLst/>
          </a:prstGeom>
        </p:spPr>
        <p:txBody>
          <a:bodyPr lIns="0" tIns="0" rIns="0" bIns="0" rtlCol="0" anchor="t">
            <a:spAutoFit/>
          </a:bodyPr>
          <a:lstStyle/>
          <a:p>
            <a:pPr algn="l">
              <a:lnSpc>
                <a:spcPts val="5005"/>
              </a:lnSpc>
            </a:pPr>
            <a:r>
              <a:rPr lang="en-US" sz="3500">
                <a:solidFill>
                  <a:srgbClr val="000000"/>
                </a:solidFill>
                <a:latin typeface="#9Slide05 Fourth Medium"/>
              </a:rPr>
              <a:t>Lầu đãi nguyệt đứng ngồi dạ vũ</a:t>
            </a:r>
          </a:p>
          <a:p>
            <a:pPr algn="l">
              <a:lnSpc>
                <a:spcPts val="5005"/>
              </a:lnSpc>
            </a:pPr>
            <a:r>
              <a:rPr lang="en-US" sz="3500">
                <a:solidFill>
                  <a:srgbClr val="000000"/>
                </a:solidFill>
                <a:latin typeface="#9Slide05 Fourth Medium"/>
              </a:rPr>
              <a:t>Gác thừa lương thức ngủ thu phong</a:t>
            </a:r>
          </a:p>
          <a:p>
            <a:pPr algn="l">
              <a:lnSpc>
                <a:spcPts val="5005"/>
              </a:lnSpc>
            </a:pPr>
            <a:r>
              <a:rPr lang="en-US" sz="3500">
                <a:solidFill>
                  <a:srgbClr val="000000"/>
                </a:solidFill>
                <a:latin typeface="#9Slide05 Fourth Medium"/>
              </a:rPr>
              <a:t>Phòng tiêu lạnh ngắt như đồng</a:t>
            </a:r>
          </a:p>
          <a:p>
            <a:pPr algn="l">
              <a:lnSpc>
                <a:spcPts val="5005"/>
              </a:lnSpc>
            </a:pPr>
            <a:r>
              <a:rPr lang="en-US" sz="3500">
                <a:solidFill>
                  <a:srgbClr val="000000"/>
                </a:solidFill>
                <a:latin typeface="#9Slide05 Fourth Medium"/>
              </a:rPr>
              <a:t>Gương loan bẻ nửa, dải đồng xé đôi.</a:t>
            </a:r>
          </a:p>
        </p:txBody>
      </p:sp>
      <p:sp>
        <p:nvSpPr>
          <p:cNvPr id="24" name="TextBox 24"/>
          <p:cNvSpPr txBox="1"/>
          <p:nvPr/>
        </p:nvSpPr>
        <p:spPr>
          <a:xfrm>
            <a:off x="10188855" y="3252222"/>
            <a:ext cx="6518905" cy="2564548"/>
          </a:xfrm>
          <a:prstGeom prst="rect">
            <a:avLst/>
          </a:prstGeom>
        </p:spPr>
        <p:txBody>
          <a:bodyPr lIns="0" tIns="0" rIns="0" bIns="0" rtlCol="0" anchor="t">
            <a:spAutoFit/>
          </a:bodyPr>
          <a:lstStyle/>
          <a:p>
            <a:pPr algn="l">
              <a:lnSpc>
                <a:spcPts val="5005"/>
              </a:lnSpc>
            </a:pPr>
            <a:r>
              <a:rPr lang="en-US" sz="3500">
                <a:solidFill>
                  <a:srgbClr val="000000"/>
                </a:solidFill>
                <a:latin typeface="#9Slide05 Fourth Medium"/>
              </a:rPr>
              <a:t>Chiều ủ dột giấc mai khuya sớm,</a:t>
            </a:r>
          </a:p>
          <a:p>
            <a:pPr algn="l">
              <a:lnSpc>
                <a:spcPts val="5005"/>
              </a:lnSpc>
            </a:pPr>
            <a:r>
              <a:rPr lang="en-US" sz="3500">
                <a:solidFill>
                  <a:srgbClr val="000000"/>
                </a:solidFill>
                <a:latin typeface="#9Slide05 Fourth Medium"/>
              </a:rPr>
              <a:t>Vẻ bâng khuâng hồn bướm vẩn vơ. </a:t>
            </a:r>
          </a:p>
          <a:p>
            <a:pPr algn="l">
              <a:lnSpc>
                <a:spcPts val="5005"/>
              </a:lnSpc>
            </a:pPr>
            <a:r>
              <a:rPr lang="en-US" sz="3500">
                <a:solidFill>
                  <a:srgbClr val="000000"/>
                </a:solidFill>
                <a:latin typeface="#9Slide05 Fourth Medium"/>
              </a:rPr>
              <a:t>Thâm khuê vắng ngắt như tờ,</a:t>
            </a:r>
          </a:p>
          <a:p>
            <a:pPr algn="l">
              <a:lnSpc>
                <a:spcPts val="5005"/>
              </a:lnSpc>
            </a:pPr>
            <a:r>
              <a:rPr lang="en-US" sz="3500">
                <a:solidFill>
                  <a:srgbClr val="000000"/>
                </a:solidFill>
                <a:latin typeface="#9Slide05 Fourth Medium"/>
              </a:rPr>
              <a:t>Cửa châu gió lọt, rèm ngà sương gieo.</a:t>
            </a:r>
          </a:p>
        </p:txBody>
      </p:sp>
      <p:sp>
        <p:nvSpPr>
          <p:cNvPr id="25" name="TextBox 25"/>
          <p:cNvSpPr txBox="1"/>
          <p:nvPr/>
        </p:nvSpPr>
        <p:spPr>
          <a:xfrm>
            <a:off x="10188855" y="6779396"/>
            <a:ext cx="6686245" cy="2564548"/>
          </a:xfrm>
          <a:prstGeom prst="rect">
            <a:avLst/>
          </a:prstGeom>
        </p:spPr>
        <p:txBody>
          <a:bodyPr lIns="0" tIns="0" rIns="0" bIns="0" rtlCol="0" anchor="t">
            <a:spAutoFit/>
          </a:bodyPr>
          <a:lstStyle/>
          <a:p>
            <a:pPr algn="l">
              <a:lnSpc>
                <a:spcPts val="5005"/>
              </a:lnSpc>
            </a:pPr>
            <a:r>
              <a:rPr lang="en-US" sz="3500">
                <a:solidFill>
                  <a:srgbClr val="000000"/>
                </a:solidFill>
                <a:latin typeface="#9Slide05 Fourth Medium"/>
              </a:rPr>
              <a:t>Ngấn phượng liễn chòm rêu lỗ chỗ,</a:t>
            </a:r>
          </a:p>
          <a:p>
            <a:pPr algn="l">
              <a:lnSpc>
                <a:spcPts val="5005"/>
              </a:lnSpc>
            </a:pPr>
            <a:r>
              <a:rPr lang="en-US" sz="3500">
                <a:solidFill>
                  <a:srgbClr val="000000"/>
                </a:solidFill>
                <a:latin typeface="#9Slide05 Fourth Medium"/>
              </a:rPr>
              <a:t>Dấu dương xa đám cỏ quanh co.</a:t>
            </a:r>
          </a:p>
          <a:p>
            <a:pPr algn="l">
              <a:lnSpc>
                <a:spcPts val="5005"/>
              </a:lnSpc>
            </a:pPr>
            <a:r>
              <a:rPr lang="en-US" sz="3500">
                <a:solidFill>
                  <a:srgbClr val="000000"/>
                </a:solidFill>
                <a:latin typeface="#9Slide05 Fourth Medium"/>
              </a:rPr>
              <a:t>Lầu Tần chiều nhạt vẻ thu,</a:t>
            </a:r>
          </a:p>
          <a:p>
            <a:pPr algn="l">
              <a:lnSpc>
                <a:spcPts val="5005"/>
              </a:lnSpc>
            </a:pPr>
            <a:r>
              <a:rPr lang="en-US" sz="3500">
                <a:solidFill>
                  <a:srgbClr val="000000"/>
                </a:solidFill>
                <a:latin typeface="#9Slide05 Fourth Medium"/>
              </a:rPr>
              <a:t>Gối loan tuyết đóng, chăn cù giá đông.</a:t>
            </a:r>
          </a:p>
        </p:txBody>
      </p:sp>
      <p:sp>
        <p:nvSpPr>
          <p:cNvPr id="26" name="Freeform 26"/>
          <p:cNvSpPr/>
          <p:nvPr/>
        </p:nvSpPr>
        <p:spPr>
          <a:xfrm>
            <a:off x="4839693" y="4100278"/>
            <a:ext cx="8893931" cy="3713216"/>
          </a:xfrm>
          <a:custGeom>
            <a:avLst/>
            <a:gdLst/>
            <a:ahLst/>
            <a:cxnLst/>
            <a:rect l="l" t="t" r="r" b="b"/>
            <a:pathLst>
              <a:path w="8893931" h="3713216">
                <a:moveTo>
                  <a:pt x="0" y="0"/>
                </a:moveTo>
                <a:lnTo>
                  <a:pt x="8893931" y="0"/>
                </a:lnTo>
                <a:lnTo>
                  <a:pt x="8893931" y="3713216"/>
                </a:lnTo>
                <a:lnTo>
                  <a:pt x="0" y="3713216"/>
                </a:lnTo>
                <a:lnTo>
                  <a:pt x="0" y="0"/>
                </a:lnTo>
                <a:close/>
              </a:path>
            </a:pathLst>
          </a:custGeom>
          <a:blipFill>
            <a:blip r:embed="rId8">
              <a:alphaModFix amt="93000"/>
            </a:blip>
            <a:stretch>
              <a:fillRect/>
            </a:stretch>
          </a:blipFill>
        </p:spPr>
        <p:txBody>
          <a:bodyPr/>
          <a:lstStyle/>
          <a:p>
            <a:endParaRPr lang="en-GB"/>
          </a:p>
        </p:txBody>
      </p:sp>
      <p:sp>
        <p:nvSpPr>
          <p:cNvPr id="27" name="TextBox 27"/>
          <p:cNvSpPr txBox="1"/>
          <p:nvPr/>
        </p:nvSpPr>
        <p:spPr>
          <a:xfrm>
            <a:off x="5791752" y="5195159"/>
            <a:ext cx="7656555" cy="1250207"/>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a:rPr>
              <a:t>(?) Đoạn trích là tâm trạng của ai? Cảm hứng chủ đạo của đoạn trích là gì?</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0" y="2168126"/>
            <a:ext cx="2590750" cy="5950802"/>
          </a:xfrm>
          <a:custGeom>
            <a:avLst/>
            <a:gdLst/>
            <a:ahLst/>
            <a:cxnLst/>
            <a:rect l="l" t="t" r="r" b="b"/>
            <a:pathLst>
              <a:path w="2590750" h="5950802">
                <a:moveTo>
                  <a:pt x="2590750" y="0"/>
                </a:moveTo>
                <a:lnTo>
                  <a:pt x="0" y="0"/>
                </a:lnTo>
                <a:lnTo>
                  <a:pt x="0" y="5950802"/>
                </a:lnTo>
                <a:lnTo>
                  <a:pt x="2590750" y="5950802"/>
                </a:lnTo>
                <a:lnTo>
                  <a:pt x="2590750" y="0"/>
                </a:lnTo>
                <a:close/>
              </a:path>
            </a:pathLst>
          </a:custGeom>
          <a:blipFill>
            <a:blip r:embed="rId3"/>
            <a:stretch>
              <a:fillRect r="-19242"/>
            </a:stretch>
          </a:blipFill>
        </p:spPr>
        <p:txBody>
          <a:bodyPr/>
          <a:lstStyle/>
          <a:p>
            <a:endParaRPr lang="en-GB"/>
          </a:p>
        </p:txBody>
      </p:sp>
      <p:sp>
        <p:nvSpPr>
          <p:cNvPr id="3" name="Freeform 3"/>
          <p:cNvSpPr/>
          <p:nvPr/>
        </p:nvSpPr>
        <p:spPr>
          <a:xfrm rot="195754">
            <a:off x="-1963142" y="4746380"/>
            <a:ext cx="8045602" cy="6238002"/>
          </a:xfrm>
          <a:custGeom>
            <a:avLst/>
            <a:gdLst/>
            <a:ahLst/>
            <a:cxnLst/>
            <a:rect l="l" t="t" r="r" b="b"/>
            <a:pathLst>
              <a:path w="8045602" h="6238002">
                <a:moveTo>
                  <a:pt x="0" y="0"/>
                </a:moveTo>
                <a:lnTo>
                  <a:pt x="8045602" y="0"/>
                </a:lnTo>
                <a:lnTo>
                  <a:pt x="8045602" y="6238002"/>
                </a:lnTo>
                <a:lnTo>
                  <a:pt x="0" y="6238002"/>
                </a:lnTo>
                <a:lnTo>
                  <a:pt x="0" y="0"/>
                </a:lnTo>
                <a:close/>
              </a:path>
            </a:pathLst>
          </a:custGeom>
          <a:blipFill>
            <a:blip r:embed="rId4"/>
            <a:stretch>
              <a:fillRect/>
            </a:stretch>
          </a:blipFill>
        </p:spPr>
        <p:txBody>
          <a:bodyPr/>
          <a:lstStyle/>
          <a:p>
            <a:endParaRPr lang="en-GB"/>
          </a:p>
        </p:txBody>
      </p:sp>
      <p:sp>
        <p:nvSpPr>
          <p:cNvPr id="4" name="Freeform 4"/>
          <p:cNvSpPr/>
          <p:nvPr/>
        </p:nvSpPr>
        <p:spPr>
          <a:xfrm flipH="1">
            <a:off x="15616148" y="-25400"/>
            <a:ext cx="2735150" cy="5581400"/>
          </a:xfrm>
          <a:custGeom>
            <a:avLst/>
            <a:gdLst/>
            <a:ahLst/>
            <a:cxnLst/>
            <a:rect l="l" t="t" r="r" b="b"/>
            <a:pathLst>
              <a:path w="2735150" h="5581400">
                <a:moveTo>
                  <a:pt x="2735150" y="0"/>
                </a:moveTo>
                <a:lnTo>
                  <a:pt x="0" y="0"/>
                </a:lnTo>
                <a:lnTo>
                  <a:pt x="0" y="5581400"/>
                </a:lnTo>
                <a:lnTo>
                  <a:pt x="2735150" y="5581400"/>
                </a:lnTo>
                <a:lnTo>
                  <a:pt x="2735150" y="0"/>
                </a:lnTo>
                <a:close/>
              </a:path>
            </a:pathLst>
          </a:custGeom>
          <a:blipFill>
            <a:blip r:embed="rId5"/>
            <a:stretch>
              <a:fillRect/>
            </a:stretch>
          </a:blipFill>
        </p:spPr>
        <p:txBody>
          <a:bodyPr/>
          <a:lstStyle/>
          <a:p>
            <a:endParaRPr lang="en-GB"/>
          </a:p>
        </p:txBody>
      </p:sp>
      <p:sp>
        <p:nvSpPr>
          <p:cNvPr id="5" name="Freeform 5"/>
          <p:cNvSpPr/>
          <p:nvPr/>
        </p:nvSpPr>
        <p:spPr>
          <a:xfrm>
            <a:off x="16291150" y="4275426"/>
            <a:ext cx="1140800" cy="1736150"/>
          </a:xfrm>
          <a:custGeom>
            <a:avLst/>
            <a:gdLst/>
            <a:ahLst/>
            <a:cxnLst/>
            <a:rect l="l" t="t" r="r" b="b"/>
            <a:pathLst>
              <a:path w="1140800" h="1736150">
                <a:moveTo>
                  <a:pt x="0" y="0"/>
                </a:moveTo>
                <a:lnTo>
                  <a:pt x="1140800" y="0"/>
                </a:lnTo>
                <a:lnTo>
                  <a:pt x="1140800" y="1736150"/>
                </a:lnTo>
                <a:lnTo>
                  <a:pt x="0" y="1736150"/>
                </a:lnTo>
                <a:lnTo>
                  <a:pt x="0" y="0"/>
                </a:lnTo>
                <a:close/>
              </a:path>
            </a:pathLst>
          </a:custGeom>
          <a:blipFill>
            <a:blip r:embed="rId6"/>
            <a:stretch>
              <a:fillRect b="-57700"/>
            </a:stretch>
          </a:blipFill>
        </p:spPr>
        <p:txBody>
          <a:bodyPr/>
          <a:lstStyle/>
          <a:p>
            <a:endParaRPr lang="en-GB"/>
          </a:p>
        </p:txBody>
      </p:sp>
      <p:sp>
        <p:nvSpPr>
          <p:cNvPr id="6" name="TextBox 6"/>
          <p:cNvSpPr txBox="1"/>
          <p:nvPr/>
        </p:nvSpPr>
        <p:spPr>
          <a:xfrm>
            <a:off x="1750976" y="489532"/>
            <a:ext cx="3419493" cy="882578"/>
          </a:xfrm>
          <a:prstGeom prst="rect">
            <a:avLst/>
          </a:prstGeom>
        </p:spPr>
        <p:txBody>
          <a:bodyPr lIns="0" tIns="0" rIns="0" bIns="0" rtlCol="0" anchor="t">
            <a:spAutoFit/>
          </a:bodyPr>
          <a:lstStyle/>
          <a:p>
            <a:pPr algn="ctr">
              <a:lnSpc>
                <a:spcPts val="7000"/>
              </a:lnSpc>
            </a:pPr>
            <a:r>
              <a:rPr lang="en-US" sz="5000">
                <a:solidFill>
                  <a:srgbClr val="031207"/>
                </a:solidFill>
                <a:latin typeface="#9Slide05 VL Fadilla"/>
              </a:rPr>
              <a:t>Trò chơi:</a:t>
            </a:r>
          </a:p>
        </p:txBody>
      </p:sp>
      <p:sp>
        <p:nvSpPr>
          <p:cNvPr id="7" name="TextBox 7"/>
          <p:cNvSpPr txBox="1"/>
          <p:nvPr/>
        </p:nvSpPr>
        <p:spPr>
          <a:xfrm>
            <a:off x="3004441" y="838200"/>
            <a:ext cx="11004219" cy="976362"/>
          </a:xfrm>
          <a:prstGeom prst="rect">
            <a:avLst/>
          </a:prstGeom>
        </p:spPr>
        <p:txBody>
          <a:bodyPr lIns="0" tIns="0" rIns="0" bIns="0" rtlCol="0" anchor="t">
            <a:spAutoFit/>
          </a:bodyPr>
          <a:lstStyle/>
          <a:p>
            <a:pPr algn="ctr">
              <a:lnSpc>
                <a:spcPts val="7250"/>
              </a:lnSpc>
            </a:pPr>
            <a:r>
              <a:rPr lang="en-US" sz="5178">
                <a:solidFill>
                  <a:srgbClr val="031207"/>
                </a:solidFill>
                <a:latin typeface="#9Slide05 HLT AphroditeSlimStyl"/>
              </a:rPr>
              <a:t>Giải đoán từ khó</a:t>
            </a:r>
          </a:p>
        </p:txBody>
      </p:sp>
      <p:grpSp>
        <p:nvGrpSpPr>
          <p:cNvPr id="8" name="Group 8"/>
          <p:cNvGrpSpPr/>
          <p:nvPr/>
        </p:nvGrpSpPr>
        <p:grpSpPr>
          <a:xfrm>
            <a:off x="3460723" y="2298474"/>
            <a:ext cx="11560074" cy="1543050"/>
            <a:chOff x="0" y="0"/>
            <a:chExt cx="3044629" cy="406400"/>
          </a:xfrm>
        </p:grpSpPr>
        <p:sp>
          <p:nvSpPr>
            <p:cNvPr id="9" name="Freeform 9"/>
            <p:cNvSpPr/>
            <p:nvPr/>
          </p:nvSpPr>
          <p:spPr>
            <a:xfrm>
              <a:off x="0" y="0"/>
              <a:ext cx="3044629" cy="406400"/>
            </a:xfrm>
            <a:custGeom>
              <a:avLst/>
              <a:gdLst/>
              <a:ahLst/>
              <a:cxnLst/>
              <a:rect l="l" t="t" r="r" b="b"/>
              <a:pathLst>
                <a:path w="3044629" h="406400">
                  <a:moveTo>
                    <a:pt x="2841429" y="0"/>
                  </a:moveTo>
                  <a:cubicBezTo>
                    <a:pt x="2953653" y="0"/>
                    <a:pt x="3044629" y="90976"/>
                    <a:pt x="3044629" y="203200"/>
                  </a:cubicBezTo>
                  <a:cubicBezTo>
                    <a:pt x="3044629" y="315424"/>
                    <a:pt x="2953653" y="406400"/>
                    <a:pt x="2841429" y="406400"/>
                  </a:cubicBezTo>
                  <a:lnTo>
                    <a:pt x="203200" y="406400"/>
                  </a:lnTo>
                  <a:cubicBezTo>
                    <a:pt x="90976" y="406400"/>
                    <a:pt x="0" y="315424"/>
                    <a:pt x="0" y="203200"/>
                  </a:cubicBezTo>
                  <a:cubicBezTo>
                    <a:pt x="0" y="90976"/>
                    <a:pt x="90976" y="0"/>
                    <a:pt x="203200" y="0"/>
                  </a:cubicBezTo>
                  <a:close/>
                </a:path>
              </a:pathLst>
            </a:custGeom>
            <a:solidFill>
              <a:srgbClr val="FEFFFE">
                <a:alpha val="74902"/>
              </a:srgbClr>
            </a:solidFill>
          </p:spPr>
          <p:txBody>
            <a:bodyPr/>
            <a:lstStyle/>
            <a:p>
              <a:endParaRPr lang="en-GB"/>
            </a:p>
          </p:txBody>
        </p:sp>
        <p:sp>
          <p:nvSpPr>
            <p:cNvPr id="10" name="TextBox 10"/>
            <p:cNvSpPr txBox="1"/>
            <p:nvPr/>
          </p:nvSpPr>
          <p:spPr>
            <a:xfrm>
              <a:off x="0" y="-47625"/>
              <a:ext cx="3044629" cy="454025"/>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4270868" y="2591317"/>
            <a:ext cx="10138701" cy="593111"/>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a:rPr>
              <a:t>Bảng gồm từ khó / chú thích nghĩa của từ khó</a:t>
            </a:r>
          </a:p>
        </p:txBody>
      </p:sp>
      <p:grpSp>
        <p:nvGrpSpPr>
          <p:cNvPr id="12" name="Group 12"/>
          <p:cNvGrpSpPr/>
          <p:nvPr/>
        </p:nvGrpSpPr>
        <p:grpSpPr>
          <a:xfrm>
            <a:off x="3460723" y="4327299"/>
            <a:ext cx="11560074" cy="1543050"/>
            <a:chOff x="0" y="0"/>
            <a:chExt cx="3044629" cy="406400"/>
          </a:xfrm>
        </p:grpSpPr>
        <p:sp>
          <p:nvSpPr>
            <p:cNvPr id="13" name="Freeform 13"/>
            <p:cNvSpPr/>
            <p:nvPr/>
          </p:nvSpPr>
          <p:spPr>
            <a:xfrm>
              <a:off x="0" y="0"/>
              <a:ext cx="3044629" cy="406400"/>
            </a:xfrm>
            <a:custGeom>
              <a:avLst/>
              <a:gdLst/>
              <a:ahLst/>
              <a:cxnLst/>
              <a:rect l="l" t="t" r="r" b="b"/>
              <a:pathLst>
                <a:path w="3044629" h="406400">
                  <a:moveTo>
                    <a:pt x="2841429" y="0"/>
                  </a:moveTo>
                  <a:cubicBezTo>
                    <a:pt x="2953653" y="0"/>
                    <a:pt x="3044629" y="90976"/>
                    <a:pt x="3044629" y="203200"/>
                  </a:cubicBezTo>
                  <a:cubicBezTo>
                    <a:pt x="3044629" y="315424"/>
                    <a:pt x="2953653" y="406400"/>
                    <a:pt x="2841429" y="406400"/>
                  </a:cubicBezTo>
                  <a:lnTo>
                    <a:pt x="203200" y="406400"/>
                  </a:lnTo>
                  <a:cubicBezTo>
                    <a:pt x="90976" y="406400"/>
                    <a:pt x="0" y="315424"/>
                    <a:pt x="0" y="203200"/>
                  </a:cubicBezTo>
                  <a:cubicBezTo>
                    <a:pt x="0" y="90976"/>
                    <a:pt x="90976" y="0"/>
                    <a:pt x="203200" y="0"/>
                  </a:cubicBezTo>
                  <a:close/>
                </a:path>
              </a:pathLst>
            </a:custGeom>
            <a:solidFill>
              <a:srgbClr val="FEFFFE">
                <a:alpha val="74902"/>
              </a:srgbClr>
            </a:solidFill>
          </p:spPr>
          <p:txBody>
            <a:bodyPr/>
            <a:lstStyle/>
            <a:p>
              <a:endParaRPr lang="en-GB"/>
            </a:p>
          </p:txBody>
        </p:sp>
        <p:sp>
          <p:nvSpPr>
            <p:cNvPr id="14" name="TextBox 14"/>
            <p:cNvSpPr txBox="1"/>
            <p:nvPr/>
          </p:nvSpPr>
          <p:spPr>
            <a:xfrm>
              <a:off x="0" y="-47625"/>
              <a:ext cx="3044629" cy="4540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4270868" y="4620142"/>
            <a:ext cx="10138701" cy="621611"/>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a:rPr>
              <a:t>Quay ngẫu nhiên tên HS để điền từ / giải nghĩa từ khó đó</a:t>
            </a:r>
          </a:p>
        </p:txBody>
      </p:sp>
      <p:grpSp>
        <p:nvGrpSpPr>
          <p:cNvPr id="16" name="Group 16"/>
          <p:cNvGrpSpPr/>
          <p:nvPr/>
        </p:nvGrpSpPr>
        <p:grpSpPr>
          <a:xfrm>
            <a:off x="3560181" y="6356124"/>
            <a:ext cx="12055967" cy="2902176"/>
            <a:chOff x="0" y="0"/>
            <a:chExt cx="3175234" cy="764359"/>
          </a:xfrm>
        </p:grpSpPr>
        <p:sp>
          <p:nvSpPr>
            <p:cNvPr id="17" name="Freeform 17"/>
            <p:cNvSpPr/>
            <p:nvPr/>
          </p:nvSpPr>
          <p:spPr>
            <a:xfrm>
              <a:off x="0" y="0"/>
              <a:ext cx="3175234" cy="764359"/>
            </a:xfrm>
            <a:custGeom>
              <a:avLst/>
              <a:gdLst/>
              <a:ahLst/>
              <a:cxnLst/>
              <a:rect l="l" t="t" r="r" b="b"/>
              <a:pathLst>
                <a:path w="3175234" h="764359">
                  <a:moveTo>
                    <a:pt x="2972034" y="0"/>
                  </a:moveTo>
                  <a:cubicBezTo>
                    <a:pt x="3084258" y="0"/>
                    <a:pt x="3175234" y="171108"/>
                    <a:pt x="3175234" y="382180"/>
                  </a:cubicBezTo>
                  <a:cubicBezTo>
                    <a:pt x="3175234" y="593252"/>
                    <a:pt x="3084258" y="764359"/>
                    <a:pt x="2972034" y="764359"/>
                  </a:cubicBezTo>
                  <a:lnTo>
                    <a:pt x="203200" y="764359"/>
                  </a:lnTo>
                  <a:cubicBezTo>
                    <a:pt x="90976" y="764359"/>
                    <a:pt x="0" y="593252"/>
                    <a:pt x="0" y="382180"/>
                  </a:cubicBezTo>
                  <a:cubicBezTo>
                    <a:pt x="0" y="171108"/>
                    <a:pt x="90976" y="0"/>
                    <a:pt x="203200" y="0"/>
                  </a:cubicBezTo>
                  <a:close/>
                </a:path>
              </a:pathLst>
            </a:custGeom>
            <a:solidFill>
              <a:srgbClr val="FEFFFE">
                <a:alpha val="74902"/>
              </a:srgbClr>
            </a:solidFill>
          </p:spPr>
          <p:txBody>
            <a:bodyPr/>
            <a:lstStyle/>
            <a:p>
              <a:endParaRPr lang="en-GB"/>
            </a:p>
          </p:txBody>
        </p:sp>
        <p:sp>
          <p:nvSpPr>
            <p:cNvPr id="18" name="TextBox 18"/>
            <p:cNvSpPr txBox="1"/>
            <p:nvPr/>
          </p:nvSpPr>
          <p:spPr>
            <a:xfrm>
              <a:off x="0" y="-47625"/>
              <a:ext cx="3175234" cy="811984"/>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4370326" y="6648967"/>
            <a:ext cx="10650471" cy="2507398"/>
          </a:xfrm>
          <a:prstGeom prst="rect">
            <a:avLst/>
          </a:prstGeom>
        </p:spPr>
        <p:txBody>
          <a:bodyPr lIns="0" tIns="0" rIns="0" bIns="0" rtlCol="0" anchor="t">
            <a:spAutoFit/>
          </a:bodyPr>
          <a:lstStyle/>
          <a:p>
            <a:pPr algn="l">
              <a:lnSpc>
                <a:spcPts val="5005"/>
              </a:lnSpc>
            </a:pPr>
            <a:r>
              <a:rPr lang="en-US" sz="3500">
                <a:solidFill>
                  <a:srgbClr val="000000"/>
                </a:solidFill>
                <a:latin typeface="Roboto Condensed"/>
              </a:rPr>
              <a:t>HS có 5s suy nghĩ và 15s trả lời.</a:t>
            </a:r>
          </a:p>
          <a:p>
            <a:pPr marL="755651" lvl="1" indent="-377825" algn="l">
              <a:lnSpc>
                <a:spcPts val="5005"/>
              </a:lnSpc>
              <a:buFont typeface="Arial"/>
              <a:buChar char="•"/>
            </a:pPr>
            <a:r>
              <a:rPr lang="en-US" sz="3500">
                <a:solidFill>
                  <a:srgbClr val="000000"/>
                </a:solidFill>
                <a:latin typeface="Roboto Condensed"/>
              </a:rPr>
              <a:t> Nếu đúng được + điểm tích cực.</a:t>
            </a:r>
          </a:p>
          <a:p>
            <a:pPr marL="755651" lvl="1" indent="-377825" algn="l">
              <a:lnSpc>
                <a:spcPts val="5005"/>
              </a:lnSpc>
              <a:buFont typeface="Arial"/>
              <a:buChar char="•"/>
            </a:pPr>
            <a:r>
              <a:rPr lang="en-US" sz="3500">
                <a:solidFill>
                  <a:srgbClr val="000000"/>
                </a:solidFill>
                <a:latin typeface="Roboto Condensed"/>
              </a:rPr>
              <a:t>Nếu sai hoặc không trả lời được sẽ làm theo thử thách vui của lớp.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15136552" y="2800346"/>
            <a:ext cx="3449950" cy="2461584"/>
          </a:xfrm>
          <a:custGeom>
            <a:avLst/>
            <a:gdLst/>
            <a:ahLst/>
            <a:cxnLst/>
            <a:rect l="l" t="t" r="r" b="b"/>
            <a:pathLst>
              <a:path w="3449950" h="2461584">
                <a:moveTo>
                  <a:pt x="3449950" y="0"/>
                </a:moveTo>
                <a:lnTo>
                  <a:pt x="0" y="0"/>
                </a:lnTo>
                <a:lnTo>
                  <a:pt x="0" y="2461584"/>
                </a:lnTo>
                <a:lnTo>
                  <a:pt x="3449950" y="2461584"/>
                </a:lnTo>
                <a:lnTo>
                  <a:pt x="3449950" y="0"/>
                </a:lnTo>
                <a:close/>
              </a:path>
            </a:pathLst>
          </a:custGeom>
          <a:blipFill>
            <a:blip r:embed="rId5"/>
            <a:stretch>
              <a:fillRect l="-2" r="-2"/>
            </a:stretch>
          </a:blipFill>
        </p:spPr>
        <p:txBody>
          <a:bodyPr/>
          <a:lstStyle/>
          <a:p>
            <a:endParaRPr lang="en-GB"/>
          </a:p>
        </p:txBody>
      </p:sp>
      <p:sp>
        <p:nvSpPr>
          <p:cNvPr id="3" name="Freeform 3"/>
          <p:cNvSpPr/>
          <p:nvPr/>
        </p:nvSpPr>
        <p:spPr>
          <a:xfrm>
            <a:off x="-481950" y="4715436"/>
            <a:ext cx="3449950" cy="2256222"/>
          </a:xfrm>
          <a:custGeom>
            <a:avLst/>
            <a:gdLst/>
            <a:ahLst/>
            <a:cxnLst/>
            <a:rect l="l" t="t" r="r" b="b"/>
            <a:pathLst>
              <a:path w="3449950" h="2256222">
                <a:moveTo>
                  <a:pt x="0" y="0"/>
                </a:moveTo>
                <a:lnTo>
                  <a:pt x="3449950" y="0"/>
                </a:lnTo>
                <a:lnTo>
                  <a:pt x="3449950" y="2256222"/>
                </a:lnTo>
                <a:lnTo>
                  <a:pt x="0" y="2256222"/>
                </a:lnTo>
                <a:lnTo>
                  <a:pt x="0" y="0"/>
                </a:lnTo>
                <a:close/>
              </a:path>
            </a:pathLst>
          </a:custGeom>
          <a:blipFill>
            <a:blip r:embed="rId6"/>
            <a:stretch>
              <a:fillRect t="-1" b="-1"/>
            </a:stretch>
          </a:blipFill>
        </p:spPr>
        <p:txBody>
          <a:bodyPr/>
          <a:lstStyle/>
          <a:p>
            <a:endParaRPr lang="en-GB"/>
          </a:p>
        </p:txBody>
      </p:sp>
      <p:sp>
        <p:nvSpPr>
          <p:cNvPr id="4" name="Freeform 4"/>
          <p:cNvSpPr/>
          <p:nvPr/>
        </p:nvSpPr>
        <p:spPr>
          <a:xfrm>
            <a:off x="14777776" y="5261950"/>
            <a:ext cx="4348250" cy="4238348"/>
          </a:xfrm>
          <a:custGeom>
            <a:avLst/>
            <a:gdLst/>
            <a:ahLst/>
            <a:cxnLst/>
            <a:rect l="l" t="t" r="r" b="b"/>
            <a:pathLst>
              <a:path w="4348250" h="4238348">
                <a:moveTo>
                  <a:pt x="0" y="0"/>
                </a:moveTo>
                <a:lnTo>
                  <a:pt x="4348250" y="0"/>
                </a:lnTo>
                <a:lnTo>
                  <a:pt x="4348250" y="4238348"/>
                </a:lnTo>
                <a:lnTo>
                  <a:pt x="0" y="4238348"/>
                </a:lnTo>
                <a:lnTo>
                  <a:pt x="0" y="0"/>
                </a:lnTo>
                <a:close/>
              </a:path>
            </a:pathLst>
          </a:custGeom>
          <a:blipFill>
            <a:blip r:embed="rId7"/>
            <a:stretch>
              <a:fillRect/>
            </a:stretch>
          </a:blipFill>
        </p:spPr>
        <p:txBody>
          <a:bodyPr/>
          <a:lstStyle/>
          <a:p>
            <a:endParaRPr lang="en-GB"/>
          </a:p>
        </p:txBody>
      </p:sp>
      <p:sp>
        <p:nvSpPr>
          <p:cNvPr id="5" name="Freeform 5"/>
          <p:cNvSpPr/>
          <p:nvPr/>
        </p:nvSpPr>
        <p:spPr>
          <a:xfrm>
            <a:off x="-1359644" y="5218833"/>
            <a:ext cx="6822200" cy="4238348"/>
          </a:xfrm>
          <a:custGeom>
            <a:avLst/>
            <a:gdLst/>
            <a:ahLst/>
            <a:cxnLst/>
            <a:rect l="l" t="t" r="r" b="b"/>
            <a:pathLst>
              <a:path w="6822200" h="4238348">
                <a:moveTo>
                  <a:pt x="0" y="0"/>
                </a:moveTo>
                <a:lnTo>
                  <a:pt x="6822200" y="0"/>
                </a:lnTo>
                <a:lnTo>
                  <a:pt x="6822200" y="4238348"/>
                </a:lnTo>
                <a:lnTo>
                  <a:pt x="0" y="4238348"/>
                </a:lnTo>
                <a:lnTo>
                  <a:pt x="0" y="0"/>
                </a:lnTo>
                <a:close/>
              </a:path>
            </a:pathLst>
          </a:custGeom>
          <a:blipFill>
            <a:blip r:embed="rId8"/>
            <a:stretch>
              <a:fillRect/>
            </a:stretch>
          </a:blipFill>
        </p:spPr>
        <p:txBody>
          <a:bodyPr/>
          <a:lstStyle/>
          <a:p>
            <a:endParaRPr lang="en-GB"/>
          </a:p>
        </p:txBody>
      </p:sp>
      <p:sp>
        <p:nvSpPr>
          <p:cNvPr id="6" name="Freeform 6"/>
          <p:cNvSpPr/>
          <p:nvPr/>
        </p:nvSpPr>
        <p:spPr>
          <a:xfrm>
            <a:off x="12957268" y="7894188"/>
            <a:ext cx="5317390" cy="2392800"/>
          </a:xfrm>
          <a:custGeom>
            <a:avLst/>
            <a:gdLst/>
            <a:ahLst/>
            <a:cxnLst/>
            <a:rect l="l" t="t" r="r" b="b"/>
            <a:pathLst>
              <a:path w="5317390" h="2392800">
                <a:moveTo>
                  <a:pt x="0" y="0"/>
                </a:moveTo>
                <a:lnTo>
                  <a:pt x="5317390" y="0"/>
                </a:lnTo>
                <a:lnTo>
                  <a:pt x="5317390" y="2392800"/>
                </a:lnTo>
                <a:lnTo>
                  <a:pt x="0" y="2392800"/>
                </a:lnTo>
                <a:lnTo>
                  <a:pt x="0" y="0"/>
                </a:lnTo>
                <a:close/>
              </a:path>
            </a:pathLst>
          </a:custGeom>
          <a:blipFill>
            <a:blip r:embed="rId9"/>
            <a:stretch>
              <a:fillRect/>
            </a:stretch>
          </a:blipFill>
        </p:spPr>
        <p:txBody>
          <a:bodyPr/>
          <a:lstStyle/>
          <a:p>
            <a:endParaRPr lang="en-GB"/>
          </a:p>
        </p:txBody>
      </p:sp>
      <p:sp>
        <p:nvSpPr>
          <p:cNvPr id="7" name="Freeform 7"/>
          <p:cNvSpPr/>
          <p:nvPr/>
        </p:nvSpPr>
        <p:spPr>
          <a:xfrm>
            <a:off x="0" y="8654380"/>
            <a:ext cx="6377352" cy="1632650"/>
          </a:xfrm>
          <a:custGeom>
            <a:avLst/>
            <a:gdLst/>
            <a:ahLst/>
            <a:cxnLst/>
            <a:rect l="l" t="t" r="r" b="b"/>
            <a:pathLst>
              <a:path w="6377352" h="1632650">
                <a:moveTo>
                  <a:pt x="0" y="0"/>
                </a:moveTo>
                <a:lnTo>
                  <a:pt x="6377352" y="0"/>
                </a:lnTo>
                <a:lnTo>
                  <a:pt x="6377352" y="1632650"/>
                </a:lnTo>
                <a:lnTo>
                  <a:pt x="0" y="1632650"/>
                </a:lnTo>
                <a:lnTo>
                  <a:pt x="0" y="0"/>
                </a:lnTo>
                <a:close/>
              </a:path>
            </a:pathLst>
          </a:custGeom>
          <a:blipFill>
            <a:blip r:embed="rId10"/>
            <a:stretch>
              <a:fillRect l="-1" r="-1"/>
            </a:stretch>
          </a:blipFill>
        </p:spPr>
        <p:txBody>
          <a:bodyPr/>
          <a:lstStyle/>
          <a:p>
            <a:endParaRPr lang="en-GB"/>
          </a:p>
        </p:txBody>
      </p:sp>
      <p:sp>
        <p:nvSpPr>
          <p:cNvPr id="8" name="Freeform 8"/>
          <p:cNvSpPr/>
          <p:nvPr/>
        </p:nvSpPr>
        <p:spPr>
          <a:xfrm flipH="1">
            <a:off x="1426444" y="1078990"/>
            <a:ext cx="1729750" cy="1053612"/>
          </a:xfrm>
          <a:custGeom>
            <a:avLst/>
            <a:gdLst/>
            <a:ahLst/>
            <a:cxnLst/>
            <a:rect l="l" t="t" r="r" b="b"/>
            <a:pathLst>
              <a:path w="1729750" h="1053612">
                <a:moveTo>
                  <a:pt x="1729750" y="0"/>
                </a:moveTo>
                <a:lnTo>
                  <a:pt x="0" y="0"/>
                </a:lnTo>
                <a:lnTo>
                  <a:pt x="0" y="1053612"/>
                </a:lnTo>
                <a:lnTo>
                  <a:pt x="1729750" y="1053612"/>
                </a:lnTo>
                <a:lnTo>
                  <a:pt x="1729750" y="0"/>
                </a:lnTo>
                <a:close/>
              </a:path>
            </a:pathLst>
          </a:custGeom>
          <a:blipFill>
            <a:blip r:embed="rId11"/>
            <a:stretch>
              <a:fillRect l="-1" r="-1"/>
            </a:stretch>
          </a:blipFill>
        </p:spPr>
        <p:txBody>
          <a:bodyPr/>
          <a:lstStyle/>
          <a:p>
            <a:endParaRPr lang="en-GB"/>
          </a:p>
        </p:txBody>
      </p:sp>
      <p:graphicFrame>
        <p:nvGraphicFramePr>
          <p:cNvPr id="9" name="Table 9"/>
          <p:cNvGraphicFramePr>
            <a:graphicFrameLocks noGrp="1"/>
          </p:cNvGraphicFramePr>
          <p:nvPr/>
        </p:nvGraphicFramePr>
        <p:xfrm>
          <a:off x="1243025" y="2331521"/>
          <a:ext cx="15708876" cy="7440671"/>
        </p:xfrm>
        <a:graphic>
          <a:graphicData uri="http://schemas.openxmlformats.org/drawingml/2006/table">
            <a:tbl>
              <a:tblPr/>
              <a:tblGrid>
                <a:gridCol w="4328450">
                  <a:extLst>
                    <a:ext uri="{9D8B030D-6E8A-4147-A177-3AD203B41FA5}">
                      <a16:colId xmlns:a16="http://schemas.microsoft.com/office/drawing/2014/main" val="20000"/>
                    </a:ext>
                  </a:extLst>
                </a:gridCol>
                <a:gridCol w="11380426">
                  <a:extLst>
                    <a:ext uri="{9D8B030D-6E8A-4147-A177-3AD203B41FA5}">
                      <a16:colId xmlns:a16="http://schemas.microsoft.com/office/drawing/2014/main" val="20001"/>
                    </a:ext>
                  </a:extLst>
                </a:gridCol>
              </a:tblGrid>
              <a:tr h="1447768">
                <a:tc>
                  <a:txBody>
                    <a:bodyPr/>
                    <a:lstStyle/>
                    <a:p>
                      <a:pPr algn="ctr">
                        <a:lnSpc>
                          <a:spcPts val="4900"/>
                        </a:lnSpc>
                        <a:defRPr/>
                      </a:pPr>
                      <a:r>
                        <a:rPr lang="en-US" sz="3500">
                          <a:solidFill>
                            <a:srgbClr val="FEFFFE">
                              <a:alpha val="83922"/>
                            </a:srgbClr>
                          </a:solidFill>
                          <a:latin typeface="Roboto Condensed Bold"/>
                        </a:rPr>
                        <a:t>Từ khó</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928775">
                        <a:alpha val="83922"/>
                      </a:srgbClr>
                    </a:solidFill>
                  </a:tcPr>
                </a:tc>
                <a:tc>
                  <a:txBody>
                    <a:bodyPr/>
                    <a:lstStyle/>
                    <a:p>
                      <a:pPr algn="ctr">
                        <a:lnSpc>
                          <a:spcPts val="4900"/>
                        </a:lnSpc>
                        <a:defRPr/>
                      </a:pPr>
                      <a:r>
                        <a:rPr lang="en-US" sz="3500">
                          <a:solidFill>
                            <a:srgbClr val="FEFFFE">
                              <a:alpha val="83922"/>
                            </a:srgbClr>
                          </a:solidFill>
                          <a:latin typeface="Roboto Condensed Bold"/>
                        </a:rPr>
                        <a:t>Giải nghĩa</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928775">
                        <a:alpha val="83922"/>
                      </a:srgbClr>
                    </a:solidFill>
                  </a:tcPr>
                </a:tc>
                <a:extLst>
                  <a:ext uri="{0D108BD9-81ED-4DB2-BD59-A6C34878D82A}">
                    <a16:rowId xmlns:a16="http://schemas.microsoft.com/office/drawing/2014/main" val="10000"/>
                  </a:ext>
                </a:extLst>
              </a:tr>
              <a:tr h="1448403">
                <a:tc>
                  <a:txBody>
                    <a:bodyPr/>
                    <a:lstStyle/>
                    <a:p>
                      <a:pPr algn="ctr">
                        <a:lnSpc>
                          <a:spcPts val="4900"/>
                        </a:lnSpc>
                        <a:defRPr/>
                      </a:pPr>
                      <a:r>
                        <a:rPr lang="en-US" sz="3500">
                          <a:solidFill>
                            <a:srgbClr val="000000">
                              <a:alpha val="83922"/>
                            </a:srgbClr>
                          </a:solidFill>
                          <a:latin typeface="Roboto Condensed Bold"/>
                        </a:rPr>
                        <a:t>Cung quế</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FF4E2">
                        <a:alpha val="83922"/>
                      </a:srgbClr>
                    </a:solidFill>
                  </a:tcPr>
                </a:tc>
                <a:tc>
                  <a:txBody>
                    <a:bodyPr/>
                    <a:lstStyle/>
                    <a:p>
                      <a:pPr algn="ctr">
                        <a:lnSpc>
                          <a:spcPts val="4900"/>
                        </a:lnSpc>
                        <a:defRPr/>
                      </a:pPr>
                      <a:r>
                        <a:rPr lang="en-US" sz="3500">
                          <a:solidFill>
                            <a:srgbClr val="000000">
                              <a:alpha val="83922"/>
                            </a:srgbClr>
                          </a:solidFill>
                          <a:latin typeface="Roboto Condensed"/>
                        </a:rPr>
                        <a:t>Nơi ở của cung phi, người đẹp</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tcPr>
                </a:tc>
                <a:extLst>
                  <a:ext uri="{0D108BD9-81ED-4DB2-BD59-A6C34878D82A}">
                    <a16:rowId xmlns:a16="http://schemas.microsoft.com/office/drawing/2014/main" val="10001"/>
                  </a:ext>
                </a:extLst>
              </a:tr>
              <a:tr h="1699168">
                <a:tc>
                  <a:txBody>
                    <a:bodyPr/>
                    <a:lstStyle/>
                    <a:p>
                      <a:pPr algn="ctr">
                        <a:lnSpc>
                          <a:spcPts val="4900"/>
                        </a:lnSpc>
                        <a:defRPr/>
                      </a:pPr>
                      <a:r>
                        <a:rPr lang="en-US" sz="3500">
                          <a:solidFill>
                            <a:srgbClr val="000000">
                              <a:alpha val="83922"/>
                            </a:srgbClr>
                          </a:solidFill>
                          <a:latin typeface="Roboto Condensed Bold"/>
                        </a:rPr>
                        <a:t>Gối loan</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FF4E2">
                        <a:alpha val="83922"/>
                      </a:srgbClr>
                    </a:solidFill>
                  </a:tcPr>
                </a:tc>
                <a:tc>
                  <a:txBody>
                    <a:bodyPr/>
                    <a:lstStyle/>
                    <a:p>
                      <a:pPr algn="ctr">
                        <a:lnSpc>
                          <a:spcPts val="4900"/>
                        </a:lnSpc>
                        <a:defRPr/>
                      </a:pPr>
                      <a:r>
                        <a:rPr lang="en-US" sz="3500">
                          <a:solidFill>
                            <a:srgbClr val="000000">
                              <a:alpha val="83922"/>
                            </a:srgbClr>
                          </a:solidFill>
                          <a:latin typeface="Roboto Condensed"/>
                        </a:rPr>
                        <a:t>Gối thêu hình chim loan, chỉ vợ chồng</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tcPr>
                </a:tc>
                <a:extLst>
                  <a:ext uri="{0D108BD9-81ED-4DB2-BD59-A6C34878D82A}">
                    <a16:rowId xmlns:a16="http://schemas.microsoft.com/office/drawing/2014/main" val="10002"/>
                  </a:ext>
                </a:extLst>
              </a:tr>
              <a:tr h="1699168">
                <a:tc>
                  <a:txBody>
                    <a:bodyPr/>
                    <a:lstStyle/>
                    <a:p>
                      <a:pPr algn="ctr">
                        <a:lnSpc>
                          <a:spcPts val="4900"/>
                        </a:lnSpc>
                        <a:defRPr/>
                      </a:pPr>
                      <a:r>
                        <a:rPr lang="en-US" sz="3500">
                          <a:solidFill>
                            <a:srgbClr val="000000">
                              <a:alpha val="83922"/>
                            </a:srgbClr>
                          </a:solidFill>
                          <a:latin typeface="Roboto Condensed Bold"/>
                        </a:rPr>
                        <a:t>Gác thừa lương</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FF4E2">
                        <a:alpha val="83922"/>
                      </a:srgbClr>
                    </a:solidFill>
                  </a:tcPr>
                </a:tc>
                <a:tc>
                  <a:txBody>
                    <a:bodyPr/>
                    <a:lstStyle/>
                    <a:p>
                      <a:pPr algn="ctr">
                        <a:lnSpc>
                          <a:spcPts val="4900"/>
                        </a:lnSpc>
                        <a:defRPr/>
                      </a:pPr>
                      <a:r>
                        <a:rPr lang="en-US" sz="3500">
                          <a:solidFill>
                            <a:srgbClr val="000000">
                              <a:alpha val="83922"/>
                            </a:srgbClr>
                          </a:solidFill>
                          <a:latin typeface="Roboto Condensed"/>
                        </a:rPr>
                        <a:t>Gác hóng mát</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tcPr>
                </a:tc>
                <a:extLst>
                  <a:ext uri="{0D108BD9-81ED-4DB2-BD59-A6C34878D82A}">
                    <a16:rowId xmlns:a16="http://schemas.microsoft.com/office/drawing/2014/main" val="10003"/>
                  </a:ext>
                </a:extLst>
              </a:tr>
              <a:tr h="1146164">
                <a:tc>
                  <a:txBody>
                    <a:bodyPr/>
                    <a:lstStyle/>
                    <a:p>
                      <a:pPr algn="ctr">
                        <a:lnSpc>
                          <a:spcPts val="4900"/>
                        </a:lnSpc>
                        <a:defRPr/>
                      </a:pPr>
                      <a:r>
                        <a:rPr lang="en-US" sz="3500">
                          <a:solidFill>
                            <a:srgbClr val="000000">
                              <a:alpha val="83922"/>
                            </a:srgbClr>
                          </a:solidFill>
                          <a:latin typeface="Roboto Condensed Bold"/>
                        </a:rPr>
                        <a:t>Giấc mai</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FF4E2">
                        <a:alpha val="83922"/>
                      </a:srgbClr>
                    </a:solidFill>
                  </a:tcPr>
                </a:tc>
                <a:tc>
                  <a:txBody>
                    <a:bodyPr/>
                    <a:lstStyle/>
                    <a:p>
                      <a:pPr algn="ctr">
                        <a:lnSpc>
                          <a:spcPts val="4900"/>
                        </a:lnSpc>
                        <a:defRPr/>
                      </a:pPr>
                      <a:r>
                        <a:rPr lang="en-US" sz="3500">
                          <a:solidFill>
                            <a:srgbClr val="000000">
                              <a:alpha val="83922"/>
                            </a:srgbClr>
                          </a:solidFill>
                          <a:latin typeface="Roboto Condensed"/>
                        </a:rPr>
                        <a:t>Giấc ngủ dưới gốc cây mai, chỉ mộng đẹp</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10" name="Group 10"/>
          <p:cNvGrpSpPr/>
          <p:nvPr/>
        </p:nvGrpSpPr>
        <p:grpSpPr>
          <a:xfrm>
            <a:off x="7704373" y="4031138"/>
            <a:ext cx="6809319" cy="1112362"/>
            <a:chOff x="0" y="0"/>
            <a:chExt cx="1793401" cy="292968"/>
          </a:xfrm>
        </p:grpSpPr>
        <p:sp>
          <p:nvSpPr>
            <p:cNvPr id="11" name="Freeform 11"/>
            <p:cNvSpPr/>
            <p:nvPr/>
          </p:nvSpPr>
          <p:spPr>
            <a:xfrm>
              <a:off x="0" y="0"/>
              <a:ext cx="1793401" cy="292968"/>
            </a:xfrm>
            <a:custGeom>
              <a:avLst/>
              <a:gdLst/>
              <a:ahLst/>
              <a:cxnLst/>
              <a:rect l="l" t="t" r="r" b="b"/>
              <a:pathLst>
                <a:path w="1793401" h="292968">
                  <a:moveTo>
                    <a:pt x="1590201" y="0"/>
                  </a:moveTo>
                  <a:cubicBezTo>
                    <a:pt x="1702425" y="0"/>
                    <a:pt x="1793401" y="65583"/>
                    <a:pt x="1793401" y="146484"/>
                  </a:cubicBezTo>
                  <a:cubicBezTo>
                    <a:pt x="1793401" y="227385"/>
                    <a:pt x="1702425" y="292968"/>
                    <a:pt x="1590201" y="292968"/>
                  </a:cubicBezTo>
                  <a:lnTo>
                    <a:pt x="203200" y="292968"/>
                  </a:lnTo>
                  <a:cubicBezTo>
                    <a:pt x="90976" y="292968"/>
                    <a:pt x="0" y="227385"/>
                    <a:pt x="0" y="146484"/>
                  </a:cubicBezTo>
                  <a:cubicBezTo>
                    <a:pt x="0" y="65583"/>
                    <a:pt x="90976" y="0"/>
                    <a:pt x="203200" y="0"/>
                  </a:cubicBezTo>
                  <a:close/>
                </a:path>
              </a:pathLst>
            </a:custGeom>
            <a:solidFill>
              <a:srgbClr val="DBD0BE"/>
            </a:solidFill>
          </p:spPr>
          <p:txBody>
            <a:bodyPr/>
            <a:lstStyle/>
            <a:p>
              <a:endParaRPr lang="en-GB"/>
            </a:p>
          </p:txBody>
        </p:sp>
        <p:sp>
          <p:nvSpPr>
            <p:cNvPr id="12" name="TextBox 12"/>
            <p:cNvSpPr txBox="1"/>
            <p:nvPr/>
          </p:nvSpPr>
          <p:spPr>
            <a:xfrm>
              <a:off x="0" y="-47625"/>
              <a:ext cx="1793401" cy="340593"/>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750976" y="489532"/>
            <a:ext cx="3419493" cy="882578"/>
          </a:xfrm>
          <a:prstGeom prst="rect">
            <a:avLst/>
          </a:prstGeom>
        </p:spPr>
        <p:txBody>
          <a:bodyPr lIns="0" tIns="0" rIns="0" bIns="0" rtlCol="0" anchor="t">
            <a:spAutoFit/>
          </a:bodyPr>
          <a:lstStyle/>
          <a:p>
            <a:pPr algn="ctr">
              <a:lnSpc>
                <a:spcPts val="7000"/>
              </a:lnSpc>
            </a:pPr>
            <a:r>
              <a:rPr lang="en-US" sz="5000">
                <a:solidFill>
                  <a:srgbClr val="031207"/>
                </a:solidFill>
                <a:latin typeface="#9Slide05 VL Fadilla"/>
              </a:rPr>
              <a:t>Trò chơi:</a:t>
            </a:r>
          </a:p>
        </p:txBody>
      </p:sp>
      <p:sp>
        <p:nvSpPr>
          <p:cNvPr id="14" name="TextBox 14"/>
          <p:cNvSpPr txBox="1"/>
          <p:nvPr/>
        </p:nvSpPr>
        <p:spPr>
          <a:xfrm>
            <a:off x="3004441" y="838200"/>
            <a:ext cx="11004219" cy="976362"/>
          </a:xfrm>
          <a:prstGeom prst="rect">
            <a:avLst/>
          </a:prstGeom>
        </p:spPr>
        <p:txBody>
          <a:bodyPr lIns="0" tIns="0" rIns="0" bIns="0" rtlCol="0" anchor="t">
            <a:spAutoFit/>
          </a:bodyPr>
          <a:lstStyle/>
          <a:p>
            <a:pPr algn="ctr">
              <a:lnSpc>
                <a:spcPts val="7250"/>
              </a:lnSpc>
            </a:pPr>
            <a:r>
              <a:rPr lang="en-US" sz="5178">
                <a:solidFill>
                  <a:srgbClr val="031207"/>
                </a:solidFill>
                <a:latin typeface="#9Slide05 HLT AphroditeSlimStyl"/>
              </a:rPr>
              <a:t>Giải đoán từ khó</a:t>
            </a:r>
          </a:p>
        </p:txBody>
      </p:sp>
      <p:grpSp>
        <p:nvGrpSpPr>
          <p:cNvPr id="15" name="Group 15"/>
          <p:cNvGrpSpPr/>
          <p:nvPr/>
        </p:nvGrpSpPr>
        <p:grpSpPr>
          <a:xfrm>
            <a:off x="7968457" y="7338007"/>
            <a:ext cx="6809319" cy="1112362"/>
            <a:chOff x="0" y="0"/>
            <a:chExt cx="1793401" cy="292968"/>
          </a:xfrm>
        </p:grpSpPr>
        <p:sp>
          <p:nvSpPr>
            <p:cNvPr id="16" name="Freeform 16"/>
            <p:cNvSpPr/>
            <p:nvPr/>
          </p:nvSpPr>
          <p:spPr>
            <a:xfrm>
              <a:off x="0" y="0"/>
              <a:ext cx="1793401" cy="292968"/>
            </a:xfrm>
            <a:custGeom>
              <a:avLst/>
              <a:gdLst/>
              <a:ahLst/>
              <a:cxnLst/>
              <a:rect l="l" t="t" r="r" b="b"/>
              <a:pathLst>
                <a:path w="1793401" h="292968">
                  <a:moveTo>
                    <a:pt x="1590201" y="0"/>
                  </a:moveTo>
                  <a:cubicBezTo>
                    <a:pt x="1702425" y="0"/>
                    <a:pt x="1793401" y="65583"/>
                    <a:pt x="1793401" y="146484"/>
                  </a:cubicBezTo>
                  <a:cubicBezTo>
                    <a:pt x="1793401" y="227385"/>
                    <a:pt x="1702425" y="292968"/>
                    <a:pt x="1590201" y="292968"/>
                  </a:cubicBezTo>
                  <a:lnTo>
                    <a:pt x="203200" y="292968"/>
                  </a:lnTo>
                  <a:cubicBezTo>
                    <a:pt x="90976" y="292968"/>
                    <a:pt x="0" y="227385"/>
                    <a:pt x="0" y="146484"/>
                  </a:cubicBezTo>
                  <a:cubicBezTo>
                    <a:pt x="0" y="65583"/>
                    <a:pt x="90976" y="0"/>
                    <a:pt x="203200" y="0"/>
                  </a:cubicBezTo>
                  <a:close/>
                </a:path>
              </a:pathLst>
            </a:custGeom>
            <a:solidFill>
              <a:srgbClr val="DBD0BE"/>
            </a:solidFill>
          </p:spPr>
          <p:txBody>
            <a:bodyPr/>
            <a:lstStyle/>
            <a:p>
              <a:endParaRPr lang="en-GB"/>
            </a:p>
          </p:txBody>
        </p:sp>
        <p:sp>
          <p:nvSpPr>
            <p:cNvPr id="17" name="TextBox 17"/>
            <p:cNvSpPr txBox="1"/>
            <p:nvPr/>
          </p:nvSpPr>
          <p:spPr>
            <a:xfrm>
              <a:off x="0" y="-47625"/>
              <a:ext cx="1793401" cy="340593"/>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697232" y="5495675"/>
            <a:ext cx="3473238" cy="1112362"/>
            <a:chOff x="0" y="0"/>
            <a:chExt cx="914762" cy="292968"/>
          </a:xfrm>
        </p:grpSpPr>
        <p:sp>
          <p:nvSpPr>
            <p:cNvPr id="19" name="Freeform 19"/>
            <p:cNvSpPr/>
            <p:nvPr/>
          </p:nvSpPr>
          <p:spPr>
            <a:xfrm>
              <a:off x="0" y="0"/>
              <a:ext cx="914762" cy="292968"/>
            </a:xfrm>
            <a:custGeom>
              <a:avLst/>
              <a:gdLst/>
              <a:ahLst/>
              <a:cxnLst/>
              <a:rect l="l" t="t" r="r" b="b"/>
              <a:pathLst>
                <a:path w="914762" h="292968">
                  <a:moveTo>
                    <a:pt x="711562" y="0"/>
                  </a:moveTo>
                  <a:cubicBezTo>
                    <a:pt x="823786" y="0"/>
                    <a:pt x="914762" y="65583"/>
                    <a:pt x="914762" y="146484"/>
                  </a:cubicBezTo>
                  <a:cubicBezTo>
                    <a:pt x="914762" y="227385"/>
                    <a:pt x="823786" y="292968"/>
                    <a:pt x="711562" y="292968"/>
                  </a:cubicBezTo>
                  <a:lnTo>
                    <a:pt x="203200" y="292968"/>
                  </a:lnTo>
                  <a:cubicBezTo>
                    <a:pt x="90976" y="292968"/>
                    <a:pt x="0" y="227385"/>
                    <a:pt x="0" y="146484"/>
                  </a:cubicBezTo>
                  <a:cubicBezTo>
                    <a:pt x="0" y="65583"/>
                    <a:pt x="90976" y="0"/>
                    <a:pt x="203200" y="0"/>
                  </a:cubicBezTo>
                  <a:close/>
                </a:path>
              </a:pathLst>
            </a:custGeom>
            <a:solidFill>
              <a:srgbClr val="DBD0BE"/>
            </a:solidFill>
          </p:spPr>
          <p:txBody>
            <a:bodyPr/>
            <a:lstStyle/>
            <a:p>
              <a:endParaRPr lang="en-GB"/>
            </a:p>
          </p:txBody>
        </p:sp>
        <p:sp>
          <p:nvSpPr>
            <p:cNvPr id="20" name="TextBox 20"/>
            <p:cNvSpPr txBox="1"/>
            <p:nvPr/>
          </p:nvSpPr>
          <p:spPr>
            <a:xfrm>
              <a:off x="0" y="-47625"/>
              <a:ext cx="914762" cy="340593"/>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750976" y="8654380"/>
            <a:ext cx="3473238" cy="1112362"/>
            <a:chOff x="0" y="0"/>
            <a:chExt cx="914762" cy="292968"/>
          </a:xfrm>
        </p:grpSpPr>
        <p:sp>
          <p:nvSpPr>
            <p:cNvPr id="22" name="Freeform 22"/>
            <p:cNvSpPr/>
            <p:nvPr/>
          </p:nvSpPr>
          <p:spPr>
            <a:xfrm>
              <a:off x="0" y="0"/>
              <a:ext cx="914762" cy="292968"/>
            </a:xfrm>
            <a:custGeom>
              <a:avLst/>
              <a:gdLst/>
              <a:ahLst/>
              <a:cxnLst/>
              <a:rect l="l" t="t" r="r" b="b"/>
              <a:pathLst>
                <a:path w="914762" h="292968">
                  <a:moveTo>
                    <a:pt x="711562" y="0"/>
                  </a:moveTo>
                  <a:cubicBezTo>
                    <a:pt x="823786" y="0"/>
                    <a:pt x="914762" y="65583"/>
                    <a:pt x="914762" y="146484"/>
                  </a:cubicBezTo>
                  <a:cubicBezTo>
                    <a:pt x="914762" y="227385"/>
                    <a:pt x="823786" y="292968"/>
                    <a:pt x="711562" y="292968"/>
                  </a:cubicBezTo>
                  <a:lnTo>
                    <a:pt x="203200" y="292968"/>
                  </a:lnTo>
                  <a:cubicBezTo>
                    <a:pt x="90976" y="292968"/>
                    <a:pt x="0" y="227385"/>
                    <a:pt x="0" y="146484"/>
                  </a:cubicBezTo>
                  <a:cubicBezTo>
                    <a:pt x="0" y="65583"/>
                    <a:pt x="90976" y="0"/>
                    <a:pt x="203200" y="0"/>
                  </a:cubicBezTo>
                  <a:close/>
                </a:path>
              </a:pathLst>
            </a:custGeom>
            <a:solidFill>
              <a:srgbClr val="DBD0BE"/>
            </a:solidFill>
          </p:spPr>
          <p:txBody>
            <a:bodyPr/>
            <a:lstStyle/>
            <a:p>
              <a:endParaRPr lang="en-GB"/>
            </a:p>
          </p:txBody>
        </p:sp>
        <p:sp>
          <p:nvSpPr>
            <p:cNvPr id="23" name="TextBox 23"/>
            <p:cNvSpPr txBox="1"/>
            <p:nvPr/>
          </p:nvSpPr>
          <p:spPr>
            <a:xfrm>
              <a:off x="0" y="-47625"/>
              <a:ext cx="914762" cy="340593"/>
            </a:xfrm>
            <a:prstGeom prst="rect">
              <a:avLst/>
            </a:prstGeom>
          </p:spPr>
          <p:txBody>
            <a:bodyPr lIns="50800" tIns="50800" rIns="50800" bIns="50800" rtlCol="0" anchor="ctr"/>
            <a:lstStyle/>
            <a:p>
              <a:pPr algn="ctr">
                <a:lnSpc>
                  <a:spcPts val="2659"/>
                </a:lnSpc>
              </a:pPr>
              <a:endParaRPr/>
            </a:p>
          </p:txBody>
        </p:sp>
      </p:grpSp>
      <p:pic>
        <p:nvPicPr>
          <p:cNvPr id="24" name="Countdown 5 seconds timer">
            <a:hlinkClick r:id="" action="ppaction://media"/>
            <a:extLst>
              <a:ext uri="{FF2B5EF4-FFF2-40B4-BE49-F238E27FC236}">
                <a16:creationId xmlns:a16="http://schemas.microsoft.com/office/drawing/2014/main" id="{8F330AA9-102A-836F-4FAE-DB09C6E9DD79}"/>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658600" y="571500"/>
            <a:ext cx="2514600" cy="14144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nodeType="clickEffect">
                                  <p:stCondLst>
                                    <p:cond delay="0"/>
                                  </p:stCondLst>
                                  <p:childTnLst>
                                    <p:anim calcmode="lin" valueType="num">
                                      <p:cBhvr>
                                        <p:cTn id="10" dur="1000"/>
                                        <p:tgtEl>
                                          <p:spTgt spid="10"/>
                                        </p:tgtEl>
                                        <p:attrNameLst>
                                          <p:attrName>ppt_w</p:attrName>
                                        </p:attrNameLst>
                                      </p:cBhvr>
                                      <p:tavLst>
                                        <p:tav tm="0">
                                          <p:val>
                                            <p:strVal val="ppt_w"/>
                                          </p:val>
                                        </p:tav>
                                        <p:tav tm="100000">
                                          <p:val>
                                            <p:fltVal val="0"/>
                                          </p:val>
                                        </p:tav>
                                      </p:tavLst>
                                    </p:anim>
                                    <p:anim calcmode="lin" valueType="num">
                                      <p:cBhvr>
                                        <p:cTn id="11" dur="1000"/>
                                        <p:tgtEl>
                                          <p:spTgt spid="10"/>
                                        </p:tgtEl>
                                        <p:attrNameLst>
                                          <p:attrName>ppt_h</p:attrName>
                                        </p:attrNameLst>
                                      </p:cBhvr>
                                      <p:tavLst>
                                        <p:tav tm="0">
                                          <p:val>
                                            <p:strVal val="ppt_h"/>
                                          </p:val>
                                        </p:tav>
                                        <p:tav tm="100000">
                                          <p:val>
                                            <p:fltVal val="0"/>
                                          </p:val>
                                        </p:tav>
                                      </p:tavLst>
                                    </p:anim>
                                    <p:anim calcmode="lin" valueType="num">
                                      <p:cBhvr>
                                        <p:cTn id="12" dur="1000"/>
                                        <p:tgtEl>
                                          <p:spTgt spid="10"/>
                                        </p:tgtEl>
                                        <p:attrNameLst>
                                          <p:attrName>style.rotation</p:attrName>
                                        </p:attrNameLst>
                                      </p:cBhvr>
                                      <p:tavLst>
                                        <p:tav tm="0">
                                          <p:val>
                                            <p:fltVal val="0"/>
                                          </p:val>
                                        </p:tav>
                                        <p:tav tm="100000">
                                          <p:val>
                                            <p:fltVal val="90"/>
                                          </p:val>
                                        </p:tav>
                                      </p:tavLst>
                                    </p:anim>
                                    <p:animEffect transition="out" filter="fade">
                                      <p:cBhvr>
                                        <p:cTn id="13" dur="1000"/>
                                        <p:tgtEl>
                                          <p:spTgt spid="10"/>
                                        </p:tgtEl>
                                      </p:cBhvr>
                                    </p:animEffect>
                                    <p:set>
                                      <p:cBhvr>
                                        <p:cTn id="14" dur="1" fill="hold">
                                          <p:stCondLst>
                                            <p:cond delay="9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nodeType="clickEffect">
                                  <p:stCondLst>
                                    <p:cond delay="0"/>
                                  </p:stCondLst>
                                  <p:childTnLst>
                                    <p:anim calcmode="lin" valueType="num">
                                      <p:cBhvr>
                                        <p:cTn id="18" dur="1000"/>
                                        <p:tgtEl>
                                          <p:spTgt spid="18"/>
                                        </p:tgtEl>
                                        <p:attrNameLst>
                                          <p:attrName>ppt_w</p:attrName>
                                        </p:attrNameLst>
                                      </p:cBhvr>
                                      <p:tavLst>
                                        <p:tav tm="0">
                                          <p:val>
                                            <p:strVal val="ppt_w"/>
                                          </p:val>
                                        </p:tav>
                                        <p:tav tm="100000">
                                          <p:val>
                                            <p:fltVal val="0"/>
                                          </p:val>
                                        </p:tav>
                                      </p:tavLst>
                                    </p:anim>
                                    <p:anim calcmode="lin" valueType="num">
                                      <p:cBhvr>
                                        <p:cTn id="19" dur="1000"/>
                                        <p:tgtEl>
                                          <p:spTgt spid="18"/>
                                        </p:tgtEl>
                                        <p:attrNameLst>
                                          <p:attrName>ppt_h</p:attrName>
                                        </p:attrNameLst>
                                      </p:cBhvr>
                                      <p:tavLst>
                                        <p:tav tm="0">
                                          <p:val>
                                            <p:strVal val="ppt_h"/>
                                          </p:val>
                                        </p:tav>
                                        <p:tav tm="100000">
                                          <p:val>
                                            <p:fltVal val="0"/>
                                          </p:val>
                                        </p:tav>
                                      </p:tavLst>
                                    </p:anim>
                                    <p:anim calcmode="lin" valueType="num">
                                      <p:cBhvr>
                                        <p:cTn id="20" dur="1000"/>
                                        <p:tgtEl>
                                          <p:spTgt spid="18"/>
                                        </p:tgtEl>
                                        <p:attrNameLst>
                                          <p:attrName>style.rotation</p:attrName>
                                        </p:attrNameLst>
                                      </p:cBhvr>
                                      <p:tavLst>
                                        <p:tav tm="0">
                                          <p:val>
                                            <p:fltVal val="0"/>
                                          </p:val>
                                        </p:tav>
                                        <p:tav tm="100000">
                                          <p:val>
                                            <p:fltVal val="90"/>
                                          </p:val>
                                        </p:tav>
                                      </p:tavLst>
                                    </p:anim>
                                    <p:animEffect transition="out" filter="fad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nodeType="clickEffect">
                                  <p:stCondLst>
                                    <p:cond delay="0"/>
                                  </p:stCondLst>
                                  <p:childTnLst>
                                    <p:anim calcmode="lin" valueType="num">
                                      <p:cBhvr>
                                        <p:cTn id="26" dur="1000"/>
                                        <p:tgtEl>
                                          <p:spTgt spid="15"/>
                                        </p:tgtEl>
                                        <p:attrNameLst>
                                          <p:attrName>ppt_w</p:attrName>
                                        </p:attrNameLst>
                                      </p:cBhvr>
                                      <p:tavLst>
                                        <p:tav tm="0">
                                          <p:val>
                                            <p:strVal val="ppt_w"/>
                                          </p:val>
                                        </p:tav>
                                        <p:tav tm="100000">
                                          <p:val>
                                            <p:fltVal val="0"/>
                                          </p:val>
                                        </p:tav>
                                      </p:tavLst>
                                    </p:anim>
                                    <p:anim calcmode="lin" valueType="num">
                                      <p:cBhvr>
                                        <p:cTn id="27" dur="1000"/>
                                        <p:tgtEl>
                                          <p:spTgt spid="15"/>
                                        </p:tgtEl>
                                        <p:attrNameLst>
                                          <p:attrName>ppt_h</p:attrName>
                                        </p:attrNameLst>
                                      </p:cBhvr>
                                      <p:tavLst>
                                        <p:tav tm="0">
                                          <p:val>
                                            <p:strVal val="ppt_h"/>
                                          </p:val>
                                        </p:tav>
                                        <p:tav tm="100000">
                                          <p:val>
                                            <p:fltVal val="0"/>
                                          </p:val>
                                        </p:tav>
                                      </p:tavLst>
                                    </p:anim>
                                    <p:anim calcmode="lin" valueType="num">
                                      <p:cBhvr>
                                        <p:cTn id="28" dur="1000"/>
                                        <p:tgtEl>
                                          <p:spTgt spid="15"/>
                                        </p:tgtEl>
                                        <p:attrNameLst>
                                          <p:attrName>style.rotation</p:attrName>
                                        </p:attrNameLst>
                                      </p:cBhvr>
                                      <p:tavLst>
                                        <p:tav tm="0">
                                          <p:val>
                                            <p:fltVal val="0"/>
                                          </p:val>
                                        </p:tav>
                                        <p:tav tm="100000">
                                          <p:val>
                                            <p:fltVal val="90"/>
                                          </p:val>
                                        </p:tav>
                                      </p:tavLst>
                                    </p:anim>
                                    <p:animEffect transition="out" filter="fade">
                                      <p:cBhvr>
                                        <p:cTn id="29" dur="1000"/>
                                        <p:tgtEl>
                                          <p:spTgt spid="15"/>
                                        </p:tgtEl>
                                      </p:cBhvr>
                                    </p:animEffect>
                                    <p:set>
                                      <p:cBhvr>
                                        <p:cTn id="30" dur="1" fill="hold">
                                          <p:stCondLst>
                                            <p:cond delay="999"/>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4"/>
                </p:tgtEl>
              </p:cMediaNode>
            </p:video>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2" name="Freeform 2"/>
          <p:cNvSpPr/>
          <p:nvPr/>
        </p:nvSpPr>
        <p:spPr>
          <a:xfrm flipH="1">
            <a:off x="15136552" y="2800346"/>
            <a:ext cx="3449950" cy="2461584"/>
          </a:xfrm>
          <a:custGeom>
            <a:avLst/>
            <a:gdLst/>
            <a:ahLst/>
            <a:cxnLst/>
            <a:rect l="l" t="t" r="r" b="b"/>
            <a:pathLst>
              <a:path w="3449950" h="2461584">
                <a:moveTo>
                  <a:pt x="3449950" y="0"/>
                </a:moveTo>
                <a:lnTo>
                  <a:pt x="0" y="0"/>
                </a:lnTo>
                <a:lnTo>
                  <a:pt x="0" y="2461584"/>
                </a:lnTo>
                <a:lnTo>
                  <a:pt x="3449950" y="2461584"/>
                </a:lnTo>
                <a:lnTo>
                  <a:pt x="3449950" y="0"/>
                </a:lnTo>
                <a:close/>
              </a:path>
            </a:pathLst>
          </a:custGeom>
          <a:blipFill>
            <a:blip r:embed="rId3"/>
            <a:stretch>
              <a:fillRect l="-2" r="-2"/>
            </a:stretch>
          </a:blipFill>
        </p:spPr>
        <p:txBody>
          <a:bodyPr/>
          <a:lstStyle/>
          <a:p>
            <a:endParaRPr lang="en-GB"/>
          </a:p>
        </p:txBody>
      </p:sp>
      <p:sp>
        <p:nvSpPr>
          <p:cNvPr id="3" name="Freeform 3"/>
          <p:cNvSpPr/>
          <p:nvPr/>
        </p:nvSpPr>
        <p:spPr>
          <a:xfrm>
            <a:off x="-481950" y="4715436"/>
            <a:ext cx="3449950" cy="2256222"/>
          </a:xfrm>
          <a:custGeom>
            <a:avLst/>
            <a:gdLst/>
            <a:ahLst/>
            <a:cxnLst/>
            <a:rect l="l" t="t" r="r" b="b"/>
            <a:pathLst>
              <a:path w="3449950" h="2256222">
                <a:moveTo>
                  <a:pt x="0" y="0"/>
                </a:moveTo>
                <a:lnTo>
                  <a:pt x="3449950" y="0"/>
                </a:lnTo>
                <a:lnTo>
                  <a:pt x="3449950" y="2256222"/>
                </a:lnTo>
                <a:lnTo>
                  <a:pt x="0" y="2256222"/>
                </a:lnTo>
                <a:lnTo>
                  <a:pt x="0" y="0"/>
                </a:lnTo>
                <a:close/>
              </a:path>
            </a:pathLst>
          </a:custGeom>
          <a:blipFill>
            <a:blip r:embed="rId4"/>
            <a:stretch>
              <a:fillRect t="-1" b="-1"/>
            </a:stretch>
          </a:blipFill>
        </p:spPr>
        <p:txBody>
          <a:bodyPr/>
          <a:lstStyle/>
          <a:p>
            <a:endParaRPr lang="en-GB"/>
          </a:p>
        </p:txBody>
      </p:sp>
      <p:sp>
        <p:nvSpPr>
          <p:cNvPr id="4" name="Freeform 4"/>
          <p:cNvSpPr/>
          <p:nvPr/>
        </p:nvSpPr>
        <p:spPr>
          <a:xfrm>
            <a:off x="14777776" y="5261950"/>
            <a:ext cx="4348250" cy="4238348"/>
          </a:xfrm>
          <a:custGeom>
            <a:avLst/>
            <a:gdLst/>
            <a:ahLst/>
            <a:cxnLst/>
            <a:rect l="l" t="t" r="r" b="b"/>
            <a:pathLst>
              <a:path w="4348250" h="4238348">
                <a:moveTo>
                  <a:pt x="0" y="0"/>
                </a:moveTo>
                <a:lnTo>
                  <a:pt x="4348250" y="0"/>
                </a:lnTo>
                <a:lnTo>
                  <a:pt x="4348250" y="4238348"/>
                </a:lnTo>
                <a:lnTo>
                  <a:pt x="0" y="4238348"/>
                </a:lnTo>
                <a:lnTo>
                  <a:pt x="0" y="0"/>
                </a:lnTo>
                <a:close/>
              </a:path>
            </a:pathLst>
          </a:custGeom>
          <a:blipFill>
            <a:blip r:embed="rId5"/>
            <a:stretch>
              <a:fillRect/>
            </a:stretch>
          </a:blipFill>
        </p:spPr>
        <p:txBody>
          <a:bodyPr/>
          <a:lstStyle/>
          <a:p>
            <a:endParaRPr lang="en-GB"/>
          </a:p>
        </p:txBody>
      </p:sp>
      <p:sp>
        <p:nvSpPr>
          <p:cNvPr id="5" name="Freeform 5"/>
          <p:cNvSpPr/>
          <p:nvPr/>
        </p:nvSpPr>
        <p:spPr>
          <a:xfrm>
            <a:off x="-1263802" y="6048702"/>
            <a:ext cx="6822200" cy="4238348"/>
          </a:xfrm>
          <a:custGeom>
            <a:avLst/>
            <a:gdLst/>
            <a:ahLst/>
            <a:cxnLst/>
            <a:rect l="l" t="t" r="r" b="b"/>
            <a:pathLst>
              <a:path w="6822200" h="4238348">
                <a:moveTo>
                  <a:pt x="0" y="0"/>
                </a:moveTo>
                <a:lnTo>
                  <a:pt x="6822200" y="0"/>
                </a:lnTo>
                <a:lnTo>
                  <a:pt x="6822200" y="4238348"/>
                </a:lnTo>
                <a:lnTo>
                  <a:pt x="0" y="4238348"/>
                </a:lnTo>
                <a:lnTo>
                  <a:pt x="0" y="0"/>
                </a:lnTo>
                <a:close/>
              </a:path>
            </a:pathLst>
          </a:custGeom>
          <a:blipFill>
            <a:blip r:embed="rId6"/>
            <a:stretch>
              <a:fillRect/>
            </a:stretch>
          </a:blipFill>
        </p:spPr>
        <p:txBody>
          <a:bodyPr/>
          <a:lstStyle/>
          <a:p>
            <a:endParaRPr lang="en-GB"/>
          </a:p>
        </p:txBody>
      </p:sp>
      <p:sp>
        <p:nvSpPr>
          <p:cNvPr id="6" name="Freeform 6"/>
          <p:cNvSpPr/>
          <p:nvPr/>
        </p:nvSpPr>
        <p:spPr>
          <a:xfrm>
            <a:off x="12957268" y="7894188"/>
            <a:ext cx="5317390" cy="2392800"/>
          </a:xfrm>
          <a:custGeom>
            <a:avLst/>
            <a:gdLst/>
            <a:ahLst/>
            <a:cxnLst/>
            <a:rect l="l" t="t" r="r" b="b"/>
            <a:pathLst>
              <a:path w="5317390" h="2392800">
                <a:moveTo>
                  <a:pt x="0" y="0"/>
                </a:moveTo>
                <a:lnTo>
                  <a:pt x="5317390" y="0"/>
                </a:lnTo>
                <a:lnTo>
                  <a:pt x="5317390" y="2392800"/>
                </a:lnTo>
                <a:lnTo>
                  <a:pt x="0" y="2392800"/>
                </a:lnTo>
                <a:lnTo>
                  <a:pt x="0" y="0"/>
                </a:lnTo>
                <a:close/>
              </a:path>
            </a:pathLst>
          </a:custGeom>
          <a:blipFill>
            <a:blip r:embed="rId7"/>
            <a:stretch>
              <a:fillRect/>
            </a:stretch>
          </a:blipFill>
        </p:spPr>
        <p:txBody>
          <a:bodyPr/>
          <a:lstStyle/>
          <a:p>
            <a:endParaRPr lang="en-GB"/>
          </a:p>
        </p:txBody>
      </p:sp>
      <p:sp>
        <p:nvSpPr>
          <p:cNvPr id="7" name="Freeform 7"/>
          <p:cNvSpPr/>
          <p:nvPr/>
        </p:nvSpPr>
        <p:spPr>
          <a:xfrm>
            <a:off x="0" y="8654380"/>
            <a:ext cx="6377352" cy="1632650"/>
          </a:xfrm>
          <a:custGeom>
            <a:avLst/>
            <a:gdLst/>
            <a:ahLst/>
            <a:cxnLst/>
            <a:rect l="l" t="t" r="r" b="b"/>
            <a:pathLst>
              <a:path w="6377352" h="1632650">
                <a:moveTo>
                  <a:pt x="0" y="0"/>
                </a:moveTo>
                <a:lnTo>
                  <a:pt x="6377352" y="0"/>
                </a:lnTo>
                <a:lnTo>
                  <a:pt x="6377352" y="1632650"/>
                </a:lnTo>
                <a:lnTo>
                  <a:pt x="0" y="1632650"/>
                </a:lnTo>
                <a:lnTo>
                  <a:pt x="0" y="0"/>
                </a:lnTo>
                <a:close/>
              </a:path>
            </a:pathLst>
          </a:custGeom>
          <a:blipFill>
            <a:blip r:embed="rId8"/>
            <a:stretch>
              <a:fillRect l="-1" r="-1"/>
            </a:stretch>
          </a:blipFill>
        </p:spPr>
        <p:txBody>
          <a:bodyPr/>
          <a:lstStyle/>
          <a:p>
            <a:endParaRPr lang="en-GB"/>
          </a:p>
        </p:txBody>
      </p:sp>
      <p:sp>
        <p:nvSpPr>
          <p:cNvPr id="8" name="Freeform 8"/>
          <p:cNvSpPr/>
          <p:nvPr/>
        </p:nvSpPr>
        <p:spPr>
          <a:xfrm flipH="1">
            <a:off x="1426444" y="1078990"/>
            <a:ext cx="1729750" cy="1053612"/>
          </a:xfrm>
          <a:custGeom>
            <a:avLst/>
            <a:gdLst/>
            <a:ahLst/>
            <a:cxnLst/>
            <a:rect l="l" t="t" r="r" b="b"/>
            <a:pathLst>
              <a:path w="1729750" h="1053612">
                <a:moveTo>
                  <a:pt x="1729750" y="0"/>
                </a:moveTo>
                <a:lnTo>
                  <a:pt x="0" y="0"/>
                </a:lnTo>
                <a:lnTo>
                  <a:pt x="0" y="1053612"/>
                </a:lnTo>
                <a:lnTo>
                  <a:pt x="1729750" y="1053612"/>
                </a:lnTo>
                <a:lnTo>
                  <a:pt x="1729750" y="0"/>
                </a:lnTo>
                <a:close/>
              </a:path>
            </a:pathLst>
          </a:custGeom>
          <a:blipFill>
            <a:blip r:embed="rId9"/>
            <a:stretch>
              <a:fillRect l="-1" r="-1"/>
            </a:stretch>
          </a:blipFill>
        </p:spPr>
        <p:txBody>
          <a:bodyPr/>
          <a:lstStyle/>
          <a:p>
            <a:endParaRPr lang="en-GB"/>
          </a:p>
        </p:txBody>
      </p:sp>
      <p:graphicFrame>
        <p:nvGraphicFramePr>
          <p:cNvPr id="9" name="Table 9"/>
          <p:cNvGraphicFramePr>
            <a:graphicFrameLocks noGrp="1"/>
          </p:cNvGraphicFramePr>
          <p:nvPr/>
        </p:nvGraphicFramePr>
        <p:xfrm>
          <a:off x="1243025" y="2331521"/>
          <a:ext cx="15708876" cy="7440671"/>
        </p:xfrm>
        <a:graphic>
          <a:graphicData uri="http://schemas.openxmlformats.org/drawingml/2006/table">
            <a:tbl>
              <a:tblPr/>
              <a:tblGrid>
                <a:gridCol w="4328450">
                  <a:extLst>
                    <a:ext uri="{9D8B030D-6E8A-4147-A177-3AD203B41FA5}">
                      <a16:colId xmlns:a16="http://schemas.microsoft.com/office/drawing/2014/main" val="20000"/>
                    </a:ext>
                  </a:extLst>
                </a:gridCol>
                <a:gridCol w="11380426">
                  <a:extLst>
                    <a:ext uri="{9D8B030D-6E8A-4147-A177-3AD203B41FA5}">
                      <a16:colId xmlns:a16="http://schemas.microsoft.com/office/drawing/2014/main" val="20001"/>
                    </a:ext>
                  </a:extLst>
                </a:gridCol>
              </a:tblGrid>
              <a:tr h="1447768">
                <a:tc>
                  <a:txBody>
                    <a:bodyPr/>
                    <a:lstStyle/>
                    <a:p>
                      <a:pPr algn="ctr">
                        <a:lnSpc>
                          <a:spcPts val="4900"/>
                        </a:lnSpc>
                        <a:defRPr/>
                      </a:pPr>
                      <a:r>
                        <a:rPr lang="en-US" sz="3500">
                          <a:solidFill>
                            <a:srgbClr val="FEFFFE">
                              <a:alpha val="83922"/>
                            </a:srgbClr>
                          </a:solidFill>
                          <a:latin typeface="Roboto Condensed Bold"/>
                        </a:rPr>
                        <a:t>Từ khó</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928775">
                        <a:alpha val="83922"/>
                      </a:srgbClr>
                    </a:solidFill>
                  </a:tcPr>
                </a:tc>
                <a:tc>
                  <a:txBody>
                    <a:bodyPr/>
                    <a:lstStyle/>
                    <a:p>
                      <a:pPr algn="ctr">
                        <a:lnSpc>
                          <a:spcPts val="4900"/>
                        </a:lnSpc>
                        <a:defRPr/>
                      </a:pPr>
                      <a:r>
                        <a:rPr lang="en-US" sz="3500">
                          <a:solidFill>
                            <a:srgbClr val="FEFFFE">
                              <a:alpha val="83922"/>
                            </a:srgbClr>
                          </a:solidFill>
                          <a:latin typeface="Roboto Condensed Bold"/>
                        </a:rPr>
                        <a:t>Giải nghĩa</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928775">
                        <a:alpha val="83922"/>
                      </a:srgbClr>
                    </a:solidFill>
                  </a:tcPr>
                </a:tc>
                <a:extLst>
                  <a:ext uri="{0D108BD9-81ED-4DB2-BD59-A6C34878D82A}">
                    <a16:rowId xmlns:a16="http://schemas.microsoft.com/office/drawing/2014/main" val="10000"/>
                  </a:ext>
                </a:extLst>
              </a:tr>
              <a:tr h="1448403">
                <a:tc>
                  <a:txBody>
                    <a:bodyPr/>
                    <a:lstStyle/>
                    <a:p>
                      <a:pPr algn="ctr">
                        <a:lnSpc>
                          <a:spcPts val="4900"/>
                        </a:lnSpc>
                        <a:defRPr/>
                      </a:pPr>
                      <a:r>
                        <a:rPr lang="en-US" sz="3500">
                          <a:solidFill>
                            <a:srgbClr val="000000">
                              <a:alpha val="83922"/>
                            </a:srgbClr>
                          </a:solidFill>
                          <a:latin typeface="Roboto Condensed Bold"/>
                        </a:rPr>
                        <a:t>Dạ vũ</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FF4E2">
                        <a:alpha val="83922"/>
                      </a:srgbClr>
                    </a:solidFill>
                  </a:tcPr>
                </a:tc>
                <a:tc>
                  <a:txBody>
                    <a:bodyPr/>
                    <a:lstStyle/>
                    <a:p>
                      <a:pPr algn="ctr">
                        <a:lnSpc>
                          <a:spcPts val="4900"/>
                        </a:lnSpc>
                        <a:defRPr/>
                      </a:pPr>
                      <a:r>
                        <a:rPr lang="en-US" sz="3500">
                          <a:solidFill>
                            <a:srgbClr val="000000">
                              <a:alpha val="83922"/>
                            </a:srgbClr>
                          </a:solidFill>
                          <a:latin typeface="Roboto Condensed"/>
                        </a:rPr>
                        <a:t>Mưa đêm</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tcPr>
                </a:tc>
                <a:extLst>
                  <a:ext uri="{0D108BD9-81ED-4DB2-BD59-A6C34878D82A}">
                    <a16:rowId xmlns:a16="http://schemas.microsoft.com/office/drawing/2014/main" val="10001"/>
                  </a:ext>
                </a:extLst>
              </a:tr>
              <a:tr h="1699168">
                <a:tc>
                  <a:txBody>
                    <a:bodyPr/>
                    <a:lstStyle/>
                    <a:p>
                      <a:pPr algn="ctr">
                        <a:lnSpc>
                          <a:spcPts val="4900"/>
                        </a:lnSpc>
                        <a:defRPr/>
                      </a:pPr>
                      <a:r>
                        <a:rPr lang="en-US" sz="3500">
                          <a:solidFill>
                            <a:srgbClr val="000000">
                              <a:alpha val="83922"/>
                            </a:srgbClr>
                          </a:solidFill>
                          <a:latin typeface="Roboto Condensed Bold"/>
                        </a:rPr>
                        <a:t>Thu phong</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FF4E2">
                        <a:alpha val="83922"/>
                      </a:srgbClr>
                    </a:solidFill>
                  </a:tcPr>
                </a:tc>
                <a:tc>
                  <a:txBody>
                    <a:bodyPr/>
                    <a:lstStyle/>
                    <a:p>
                      <a:pPr algn="ctr">
                        <a:lnSpc>
                          <a:spcPts val="4900"/>
                        </a:lnSpc>
                        <a:defRPr/>
                      </a:pPr>
                      <a:r>
                        <a:rPr lang="en-US" sz="3500">
                          <a:solidFill>
                            <a:srgbClr val="000000">
                              <a:alpha val="83922"/>
                            </a:srgbClr>
                          </a:solidFill>
                          <a:latin typeface="Roboto Condensed"/>
                        </a:rPr>
                        <a:t>Gió thu</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tcPr>
                </a:tc>
                <a:extLst>
                  <a:ext uri="{0D108BD9-81ED-4DB2-BD59-A6C34878D82A}">
                    <a16:rowId xmlns:a16="http://schemas.microsoft.com/office/drawing/2014/main" val="10002"/>
                  </a:ext>
                </a:extLst>
              </a:tr>
              <a:tr h="1699168">
                <a:tc>
                  <a:txBody>
                    <a:bodyPr/>
                    <a:lstStyle/>
                    <a:p>
                      <a:pPr algn="ctr">
                        <a:lnSpc>
                          <a:spcPts val="4900"/>
                        </a:lnSpc>
                        <a:defRPr/>
                      </a:pPr>
                      <a:r>
                        <a:rPr lang="en-US" sz="3500">
                          <a:solidFill>
                            <a:srgbClr val="000000">
                              <a:alpha val="83922"/>
                            </a:srgbClr>
                          </a:solidFill>
                          <a:latin typeface="Roboto Condensed Bold"/>
                        </a:rPr>
                        <a:t>Chăn cù</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FF4E2">
                        <a:alpha val="83922"/>
                      </a:srgbClr>
                    </a:solidFill>
                  </a:tcPr>
                </a:tc>
                <a:tc>
                  <a:txBody>
                    <a:bodyPr/>
                    <a:lstStyle/>
                    <a:p>
                      <a:pPr algn="ctr">
                        <a:lnSpc>
                          <a:spcPts val="4900"/>
                        </a:lnSpc>
                        <a:defRPr/>
                      </a:pPr>
                      <a:r>
                        <a:rPr lang="en-US" sz="3500">
                          <a:solidFill>
                            <a:srgbClr val="000000">
                              <a:alpha val="83922"/>
                            </a:srgbClr>
                          </a:solidFill>
                          <a:latin typeface="Roboto Condensed"/>
                        </a:rPr>
                        <a:t>Chăn dệt bằng lông thú, rất ấm</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tcPr>
                </a:tc>
                <a:extLst>
                  <a:ext uri="{0D108BD9-81ED-4DB2-BD59-A6C34878D82A}">
                    <a16:rowId xmlns:a16="http://schemas.microsoft.com/office/drawing/2014/main" val="10003"/>
                  </a:ext>
                </a:extLst>
              </a:tr>
              <a:tr h="1146164">
                <a:tc>
                  <a:txBody>
                    <a:bodyPr/>
                    <a:lstStyle/>
                    <a:p>
                      <a:pPr algn="ctr">
                        <a:lnSpc>
                          <a:spcPts val="4900"/>
                        </a:lnSpc>
                        <a:defRPr/>
                      </a:pPr>
                      <a:r>
                        <a:rPr lang="en-US" sz="3500">
                          <a:solidFill>
                            <a:srgbClr val="000000">
                              <a:alpha val="83922"/>
                            </a:srgbClr>
                          </a:solidFill>
                          <a:latin typeface="Roboto Condensed Bold"/>
                        </a:rPr>
                        <a:t>Khoảnh</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solidFill>
                      <a:srgbClr val="FFF4E2">
                        <a:alpha val="83922"/>
                      </a:srgbClr>
                    </a:solidFill>
                  </a:tcPr>
                </a:tc>
                <a:tc>
                  <a:txBody>
                    <a:bodyPr/>
                    <a:lstStyle/>
                    <a:p>
                      <a:pPr algn="ctr">
                        <a:lnSpc>
                          <a:spcPts val="4900"/>
                        </a:lnSpc>
                        <a:defRPr/>
                      </a:pPr>
                      <a:r>
                        <a:rPr lang="en-US" sz="3500">
                          <a:solidFill>
                            <a:srgbClr val="000000">
                              <a:alpha val="83922"/>
                            </a:srgbClr>
                          </a:solidFill>
                          <a:latin typeface="Roboto Condensed"/>
                        </a:rPr>
                        <a:t>Độc ác, chơi khăm</a:t>
                      </a:r>
                      <a:endParaRPr lang="en-US" sz="1100"/>
                    </a:p>
                  </a:txBody>
                  <a:tcPr marL="190500" marR="190500" marT="190500" marB="190500" anchor="ctr">
                    <a:lnL w="19050" cap="flat" cmpd="sng" algn="ctr">
                      <a:solidFill>
                        <a:srgbClr val="B8D8E4"/>
                      </a:solidFill>
                      <a:prstDash val="solid"/>
                      <a:round/>
                      <a:headEnd type="none" w="med" len="med"/>
                      <a:tailEnd type="none" w="med" len="med"/>
                    </a:lnL>
                    <a:lnR w="19050" cap="flat" cmpd="sng" algn="ctr">
                      <a:solidFill>
                        <a:srgbClr val="B8D8E4"/>
                      </a:solidFill>
                      <a:prstDash val="solid"/>
                      <a:round/>
                      <a:headEnd type="none" w="med" len="med"/>
                      <a:tailEnd type="none" w="med" len="med"/>
                    </a:lnR>
                    <a:lnT w="19050" cap="flat" cmpd="sng" algn="ctr">
                      <a:solidFill>
                        <a:srgbClr val="B8D8E4"/>
                      </a:solidFill>
                      <a:prstDash val="solid"/>
                      <a:round/>
                      <a:headEnd type="none" w="med" len="med"/>
                      <a:tailEnd type="none" w="med" len="med"/>
                    </a:lnT>
                    <a:lnB w="19050" cap="flat" cmpd="sng" algn="ctr">
                      <a:solidFill>
                        <a:srgbClr val="B8D8E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10" name="Group 10"/>
          <p:cNvGrpSpPr/>
          <p:nvPr/>
        </p:nvGrpSpPr>
        <p:grpSpPr>
          <a:xfrm>
            <a:off x="7557280" y="4031138"/>
            <a:ext cx="6809319" cy="1112362"/>
            <a:chOff x="0" y="0"/>
            <a:chExt cx="1793401" cy="292968"/>
          </a:xfrm>
        </p:grpSpPr>
        <p:sp>
          <p:nvSpPr>
            <p:cNvPr id="11" name="Freeform 11"/>
            <p:cNvSpPr/>
            <p:nvPr/>
          </p:nvSpPr>
          <p:spPr>
            <a:xfrm>
              <a:off x="0" y="0"/>
              <a:ext cx="1793401" cy="292968"/>
            </a:xfrm>
            <a:custGeom>
              <a:avLst/>
              <a:gdLst/>
              <a:ahLst/>
              <a:cxnLst/>
              <a:rect l="l" t="t" r="r" b="b"/>
              <a:pathLst>
                <a:path w="1793401" h="292968">
                  <a:moveTo>
                    <a:pt x="1590201" y="0"/>
                  </a:moveTo>
                  <a:cubicBezTo>
                    <a:pt x="1702425" y="0"/>
                    <a:pt x="1793401" y="65583"/>
                    <a:pt x="1793401" y="146484"/>
                  </a:cubicBezTo>
                  <a:cubicBezTo>
                    <a:pt x="1793401" y="227385"/>
                    <a:pt x="1702425" y="292968"/>
                    <a:pt x="1590201" y="292968"/>
                  </a:cubicBezTo>
                  <a:lnTo>
                    <a:pt x="203200" y="292968"/>
                  </a:lnTo>
                  <a:cubicBezTo>
                    <a:pt x="90976" y="292968"/>
                    <a:pt x="0" y="227385"/>
                    <a:pt x="0" y="146484"/>
                  </a:cubicBezTo>
                  <a:cubicBezTo>
                    <a:pt x="0" y="65583"/>
                    <a:pt x="90976" y="0"/>
                    <a:pt x="203200" y="0"/>
                  </a:cubicBezTo>
                  <a:close/>
                </a:path>
              </a:pathLst>
            </a:custGeom>
            <a:solidFill>
              <a:srgbClr val="DBD0BE"/>
            </a:solidFill>
          </p:spPr>
          <p:txBody>
            <a:bodyPr/>
            <a:lstStyle/>
            <a:p>
              <a:endParaRPr lang="en-GB"/>
            </a:p>
          </p:txBody>
        </p:sp>
        <p:sp>
          <p:nvSpPr>
            <p:cNvPr id="12" name="TextBox 12"/>
            <p:cNvSpPr txBox="1"/>
            <p:nvPr/>
          </p:nvSpPr>
          <p:spPr>
            <a:xfrm>
              <a:off x="0" y="-47625"/>
              <a:ext cx="1793401" cy="340593"/>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750976" y="489532"/>
            <a:ext cx="3419493" cy="882578"/>
          </a:xfrm>
          <a:prstGeom prst="rect">
            <a:avLst/>
          </a:prstGeom>
        </p:spPr>
        <p:txBody>
          <a:bodyPr lIns="0" tIns="0" rIns="0" bIns="0" rtlCol="0" anchor="t">
            <a:spAutoFit/>
          </a:bodyPr>
          <a:lstStyle/>
          <a:p>
            <a:pPr algn="ctr">
              <a:lnSpc>
                <a:spcPts val="7000"/>
              </a:lnSpc>
            </a:pPr>
            <a:r>
              <a:rPr lang="en-US" sz="5000">
                <a:solidFill>
                  <a:srgbClr val="031207"/>
                </a:solidFill>
                <a:latin typeface="#9Slide05 VL Fadilla"/>
              </a:rPr>
              <a:t>Trò chơi:</a:t>
            </a:r>
          </a:p>
        </p:txBody>
      </p:sp>
      <p:sp>
        <p:nvSpPr>
          <p:cNvPr id="14" name="TextBox 14"/>
          <p:cNvSpPr txBox="1"/>
          <p:nvPr/>
        </p:nvSpPr>
        <p:spPr>
          <a:xfrm>
            <a:off x="3004441" y="838200"/>
            <a:ext cx="11004219" cy="976362"/>
          </a:xfrm>
          <a:prstGeom prst="rect">
            <a:avLst/>
          </a:prstGeom>
        </p:spPr>
        <p:txBody>
          <a:bodyPr lIns="0" tIns="0" rIns="0" bIns="0" rtlCol="0" anchor="t">
            <a:spAutoFit/>
          </a:bodyPr>
          <a:lstStyle/>
          <a:p>
            <a:pPr algn="ctr">
              <a:lnSpc>
                <a:spcPts val="7250"/>
              </a:lnSpc>
            </a:pPr>
            <a:r>
              <a:rPr lang="en-US" sz="5178">
                <a:solidFill>
                  <a:srgbClr val="031207"/>
                </a:solidFill>
                <a:latin typeface="#9Slide05 HLT AphroditeSlimStyl"/>
              </a:rPr>
              <a:t>Giải đoán từ khó</a:t>
            </a:r>
          </a:p>
        </p:txBody>
      </p:sp>
      <p:grpSp>
        <p:nvGrpSpPr>
          <p:cNvPr id="15" name="Group 15"/>
          <p:cNvGrpSpPr/>
          <p:nvPr/>
        </p:nvGrpSpPr>
        <p:grpSpPr>
          <a:xfrm>
            <a:off x="7557280" y="5492521"/>
            <a:ext cx="6809319" cy="1112362"/>
            <a:chOff x="0" y="0"/>
            <a:chExt cx="1793401" cy="292968"/>
          </a:xfrm>
        </p:grpSpPr>
        <p:sp>
          <p:nvSpPr>
            <p:cNvPr id="16" name="Freeform 16"/>
            <p:cNvSpPr/>
            <p:nvPr/>
          </p:nvSpPr>
          <p:spPr>
            <a:xfrm>
              <a:off x="0" y="0"/>
              <a:ext cx="1793401" cy="292968"/>
            </a:xfrm>
            <a:custGeom>
              <a:avLst/>
              <a:gdLst/>
              <a:ahLst/>
              <a:cxnLst/>
              <a:rect l="l" t="t" r="r" b="b"/>
              <a:pathLst>
                <a:path w="1793401" h="292968">
                  <a:moveTo>
                    <a:pt x="1590201" y="0"/>
                  </a:moveTo>
                  <a:cubicBezTo>
                    <a:pt x="1702425" y="0"/>
                    <a:pt x="1793401" y="65583"/>
                    <a:pt x="1793401" y="146484"/>
                  </a:cubicBezTo>
                  <a:cubicBezTo>
                    <a:pt x="1793401" y="227385"/>
                    <a:pt x="1702425" y="292968"/>
                    <a:pt x="1590201" y="292968"/>
                  </a:cubicBezTo>
                  <a:lnTo>
                    <a:pt x="203200" y="292968"/>
                  </a:lnTo>
                  <a:cubicBezTo>
                    <a:pt x="90976" y="292968"/>
                    <a:pt x="0" y="227385"/>
                    <a:pt x="0" y="146484"/>
                  </a:cubicBezTo>
                  <a:cubicBezTo>
                    <a:pt x="0" y="65583"/>
                    <a:pt x="90976" y="0"/>
                    <a:pt x="203200" y="0"/>
                  </a:cubicBezTo>
                  <a:close/>
                </a:path>
              </a:pathLst>
            </a:custGeom>
            <a:solidFill>
              <a:srgbClr val="DBD0BE"/>
            </a:solidFill>
          </p:spPr>
          <p:txBody>
            <a:bodyPr/>
            <a:lstStyle/>
            <a:p>
              <a:endParaRPr lang="en-GB"/>
            </a:p>
          </p:txBody>
        </p:sp>
        <p:sp>
          <p:nvSpPr>
            <p:cNvPr id="17" name="TextBox 17"/>
            <p:cNvSpPr txBox="1"/>
            <p:nvPr/>
          </p:nvSpPr>
          <p:spPr>
            <a:xfrm>
              <a:off x="0" y="-47625"/>
              <a:ext cx="1793401" cy="340593"/>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750976" y="7256838"/>
            <a:ext cx="3473238" cy="1112362"/>
            <a:chOff x="0" y="0"/>
            <a:chExt cx="914762" cy="292968"/>
          </a:xfrm>
        </p:grpSpPr>
        <p:sp>
          <p:nvSpPr>
            <p:cNvPr id="19" name="Freeform 19"/>
            <p:cNvSpPr/>
            <p:nvPr/>
          </p:nvSpPr>
          <p:spPr>
            <a:xfrm>
              <a:off x="0" y="0"/>
              <a:ext cx="914762" cy="292968"/>
            </a:xfrm>
            <a:custGeom>
              <a:avLst/>
              <a:gdLst/>
              <a:ahLst/>
              <a:cxnLst/>
              <a:rect l="l" t="t" r="r" b="b"/>
              <a:pathLst>
                <a:path w="914762" h="292968">
                  <a:moveTo>
                    <a:pt x="711562" y="0"/>
                  </a:moveTo>
                  <a:cubicBezTo>
                    <a:pt x="823786" y="0"/>
                    <a:pt x="914762" y="65583"/>
                    <a:pt x="914762" y="146484"/>
                  </a:cubicBezTo>
                  <a:cubicBezTo>
                    <a:pt x="914762" y="227385"/>
                    <a:pt x="823786" y="292968"/>
                    <a:pt x="711562" y="292968"/>
                  </a:cubicBezTo>
                  <a:lnTo>
                    <a:pt x="203200" y="292968"/>
                  </a:lnTo>
                  <a:cubicBezTo>
                    <a:pt x="90976" y="292968"/>
                    <a:pt x="0" y="227385"/>
                    <a:pt x="0" y="146484"/>
                  </a:cubicBezTo>
                  <a:cubicBezTo>
                    <a:pt x="0" y="65583"/>
                    <a:pt x="90976" y="0"/>
                    <a:pt x="203200" y="0"/>
                  </a:cubicBezTo>
                  <a:close/>
                </a:path>
              </a:pathLst>
            </a:custGeom>
            <a:solidFill>
              <a:srgbClr val="DBD0BE"/>
            </a:solidFill>
          </p:spPr>
          <p:txBody>
            <a:bodyPr/>
            <a:lstStyle/>
            <a:p>
              <a:endParaRPr lang="en-GB"/>
            </a:p>
          </p:txBody>
        </p:sp>
        <p:sp>
          <p:nvSpPr>
            <p:cNvPr id="20" name="TextBox 20"/>
            <p:cNvSpPr txBox="1"/>
            <p:nvPr/>
          </p:nvSpPr>
          <p:spPr>
            <a:xfrm>
              <a:off x="0" y="-47625"/>
              <a:ext cx="914762" cy="340593"/>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7743986" y="8654380"/>
            <a:ext cx="6435908" cy="1112362"/>
            <a:chOff x="0" y="0"/>
            <a:chExt cx="1695054" cy="292968"/>
          </a:xfrm>
        </p:grpSpPr>
        <p:sp>
          <p:nvSpPr>
            <p:cNvPr id="22" name="Freeform 22"/>
            <p:cNvSpPr/>
            <p:nvPr/>
          </p:nvSpPr>
          <p:spPr>
            <a:xfrm>
              <a:off x="0" y="0"/>
              <a:ext cx="1695054" cy="292968"/>
            </a:xfrm>
            <a:custGeom>
              <a:avLst/>
              <a:gdLst/>
              <a:ahLst/>
              <a:cxnLst/>
              <a:rect l="l" t="t" r="r" b="b"/>
              <a:pathLst>
                <a:path w="1695054" h="292968">
                  <a:moveTo>
                    <a:pt x="1491854" y="0"/>
                  </a:moveTo>
                  <a:cubicBezTo>
                    <a:pt x="1604078" y="0"/>
                    <a:pt x="1695054" y="65583"/>
                    <a:pt x="1695054" y="146484"/>
                  </a:cubicBezTo>
                  <a:cubicBezTo>
                    <a:pt x="1695054" y="227385"/>
                    <a:pt x="1604078" y="292968"/>
                    <a:pt x="1491854" y="292968"/>
                  </a:cubicBezTo>
                  <a:lnTo>
                    <a:pt x="203200" y="292968"/>
                  </a:lnTo>
                  <a:cubicBezTo>
                    <a:pt x="90976" y="292968"/>
                    <a:pt x="0" y="227385"/>
                    <a:pt x="0" y="146484"/>
                  </a:cubicBezTo>
                  <a:cubicBezTo>
                    <a:pt x="0" y="65583"/>
                    <a:pt x="90976" y="0"/>
                    <a:pt x="203200" y="0"/>
                  </a:cubicBezTo>
                  <a:close/>
                </a:path>
              </a:pathLst>
            </a:custGeom>
            <a:solidFill>
              <a:srgbClr val="DBD0BE"/>
            </a:solidFill>
          </p:spPr>
          <p:txBody>
            <a:bodyPr/>
            <a:lstStyle/>
            <a:p>
              <a:endParaRPr lang="en-GB"/>
            </a:p>
          </p:txBody>
        </p:sp>
        <p:sp>
          <p:nvSpPr>
            <p:cNvPr id="23" name="TextBox 23"/>
            <p:cNvSpPr txBox="1"/>
            <p:nvPr/>
          </p:nvSpPr>
          <p:spPr>
            <a:xfrm>
              <a:off x="0" y="-47625"/>
              <a:ext cx="1695054" cy="340593"/>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5"/>
                                        </p:tgtEl>
                                        <p:attrNameLst>
                                          <p:attrName>ppt_x</p:attrName>
                                        </p:attrNameLst>
                                      </p:cBhvr>
                                      <p:tavLst>
                                        <p:tav tm="0">
                                          <p:val>
                                            <p:strVal val="ppt_x"/>
                                          </p:val>
                                        </p:tav>
                                        <p:tav tm="100000">
                                          <p:val>
                                            <p:strVal val="ppt_x"/>
                                          </p:val>
                                        </p:tav>
                                      </p:tavLst>
                                    </p:anim>
                                    <p:anim calcmode="lin" valueType="num">
                                      <p:cBhvr additive="base">
                                        <p:cTn id="14" dur="500"/>
                                        <p:tgtEl>
                                          <p:spTgt spid="15"/>
                                        </p:tgtEl>
                                        <p:attrNameLst>
                                          <p:attrName>ppt_y</p:attrName>
                                        </p:attrNameLst>
                                      </p:cBhvr>
                                      <p:tavLst>
                                        <p:tav tm="0">
                                          <p:val>
                                            <p:strVal val="ppt_y"/>
                                          </p:val>
                                        </p:tav>
                                        <p:tav tm="100000">
                                          <p:val>
                                            <p:strVal val="1+ppt_h/2"/>
                                          </p:val>
                                        </p:tav>
                                      </p:tavLst>
                                    </p:anim>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6" presetClass="exit" presetSubtype="0" fill="hold" nodeType="clickEffect">
                                  <p:stCondLst>
                                    <p:cond delay="0"/>
                                  </p:stCondLst>
                                  <p:childTnLst>
                                    <p:animEffect transition="out" filter="wipe(down)">
                                      <p:cBhvr>
                                        <p:cTn id="19" dur="180" accel="50000">
                                          <p:stCondLst>
                                            <p:cond delay="1820"/>
                                          </p:stCondLst>
                                        </p:cTn>
                                        <p:tgtEl>
                                          <p:spTgt spid="18"/>
                                        </p:tgtEl>
                                      </p:cBhvr>
                                    </p:animEffect>
                                    <p:anim calcmode="lin" valueType="num">
                                      <p:cBhvr>
                                        <p:cTn id="20" dur="1822" tmFilter="0,0; 0.14,0.31; 0.43,0.73; 0.71,0.91; 1.0,1.0">
                                          <p:stCondLst>
                                            <p:cond delay="0"/>
                                          </p:stCondLst>
                                        </p:cTn>
                                        <p:tgtEl>
                                          <p:spTgt spid="18"/>
                                        </p:tgtEl>
                                        <p:attrNameLst>
                                          <p:attrName>ppt_x</p:attrName>
                                        </p:attrNameLst>
                                      </p:cBhvr>
                                      <p:tavLst>
                                        <p:tav tm="0">
                                          <p:val>
                                            <p:strVal val="ppt_x"/>
                                          </p:val>
                                        </p:tav>
                                        <p:tav tm="100000">
                                          <p:val>
                                            <p:strVal val="#ppt_x+0.25"/>
                                          </p:val>
                                        </p:tav>
                                      </p:tavLst>
                                    </p:anim>
                                    <p:anim calcmode="lin" valueType="num">
                                      <p:cBhvr>
                                        <p:cTn id="21" dur="178">
                                          <p:stCondLst>
                                            <p:cond delay="1822"/>
                                          </p:stCondLst>
                                        </p:cTn>
                                        <p:tgtEl>
                                          <p:spTgt spid="18"/>
                                        </p:tgtEl>
                                        <p:attrNameLst>
                                          <p:attrName>ppt_x</p:attrName>
                                        </p:attrNameLst>
                                      </p:cBhvr>
                                      <p:tavLst>
                                        <p:tav tm="0">
                                          <p:val>
                                            <p:strVal val="ppt_x"/>
                                          </p:val>
                                        </p:tav>
                                        <p:tav tm="100000">
                                          <p:val>
                                            <p:strVal val="ppt_x"/>
                                          </p:val>
                                        </p:tav>
                                      </p:tavLst>
                                    </p:anim>
                                    <p:anim calcmode="lin" valueType="num">
                                      <p:cBhvr>
                                        <p:cTn id="22" dur="664" tmFilter="0.0,0.0;0.25,0.07;0.50,0.2;0.75,0.467;1.0,1.0">
                                          <p:stCondLst>
                                            <p:cond delay="0"/>
                                          </p:stCondLst>
                                        </p:cTn>
                                        <p:tgtEl>
                                          <p:spTgt spid="1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3" dur="664" tmFilter="0, 0; 0.125,0.2665; 0.25,0.4; 0.375,0.465; 0.5,0.5;  0.625,0.535; 0.75,0.6; 0.875,0.7335; 1,1">
                                          <p:stCondLst>
                                            <p:cond delay="664"/>
                                          </p:stCondLst>
                                        </p:cTn>
                                        <p:tgtEl>
                                          <p:spTgt spid="1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4" dur="332" tmFilter="0, 0; 0.125,0.2665; 0.25,0.4; 0.375,0.465; 0.5,0.5;  0.625,0.535; 0.75,0.6; 0.875,0.7335; 1,1">
                                          <p:stCondLst>
                                            <p:cond delay="1324"/>
                                          </p:stCondLst>
                                        </p:cTn>
                                        <p:tgtEl>
                                          <p:spTgt spid="1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 dur="164" tmFilter="0, 0; 0.125,0.2665; 0.25,0.4; 0.375,0.465; 0.5,0.5;  0.625,0.535; 0.75,0.6; 0.875,0.7335; 1,1">
                                          <p:stCondLst>
                                            <p:cond delay="1656"/>
                                          </p:stCondLst>
                                        </p:cTn>
                                        <p:tgtEl>
                                          <p:spTgt spid="1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6" dur="180" accel="50000">
                                          <p:stCondLst>
                                            <p:cond delay="1820"/>
                                          </p:stCondLst>
                                        </p:cTn>
                                        <p:tgtEl>
                                          <p:spTgt spid="18"/>
                                        </p:tgtEl>
                                        <p:attrNameLst>
                                          <p:attrName>ppt_y</p:attrName>
                                        </p:attrNameLst>
                                      </p:cBhvr>
                                      <p:tavLst>
                                        <p:tav tm="0">
                                          <p:val>
                                            <p:strVal val="ppt_y"/>
                                          </p:val>
                                        </p:tav>
                                        <p:tav tm="100000">
                                          <p:val>
                                            <p:strVal val="ppt_y+ppt_h"/>
                                          </p:val>
                                        </p:tav>
                                      </p:tavLst>
                                    </p:anim>
                                    <p:animScale>
                                      <p:cBhvr>
                                        <p:cTn id="27" dur="26">
                                          <p:stCondLst>
                                            <p:cond delay="620"/>
                                          </p:stCondLst>
                                        </p:cTn>
                                        <p:tgtEl>
                                          <p:spTgt spid="18"/>
                                        </p:tgtEl>
                                      </p:cBhvr>
                                      <p:to x="100000" y="60000"/>
                                    </p:animScale>
                                    <p:animScale>
                                      <p:cBhvr>
                                        <p:cTn id="28" dur="166" decel="50000">
                                          <p:stCondLst>
                                            <p:cond delay="646"/>
                                          </p:stCondLst>
                                        </p:cTn>
                                        <p:tgtEl>
                                          <p:spTgt spid="18"/>
                                        </p:tgtEl>
                                      </p:cBhvr>
                                      <p:to x="100000" y="100000"/>
                                    </p:animScale>
                                    <p:animScale>
                                      <p:cBhvr>
                                        <p:cTn id="29" dur="26">
                                          <p:stCondLst>
                                            <p:cond delay="1312"/>
                                          </p:stCondLst>
                                        </p:cTn>
                                        <p:tgtEl>
                                          <p:spTgt spid="18"/>
                                        </p:tgtEl>
                                      </p:cBhvr>
                                      <p:to x="100000" y="80000"/>
                                    </p:animScale>
                                    <p:animScale>
                                      <p:cBhvr>
                                        <p:cTn id="30" dur="166" decel="50000">
                                          <p:stCondLst>
                                            <p:cond delay="1338"/>
                                          </p:stCondLst>
                                        </p:cTn>
                                        <p:tgtEl>
                                          <p:spTgt spid="18"/>
                                        </p:tgtEl>
                                      </p:cBhvr>
                                      <p:to x="100000" y="100000"/>
                                    </p:animScale>
                                    <p:animScale>
                                      <p:cBhvr>
                                        <p:cTn id="31" dur="26">
                                          <p:stCondLst>
                                            <p:cond delay="1642"/>
                                          </p:stCondLst>
                                        </p:cTn>
                                        <p:tgtEl>
                                          <p:spTgt spid="18"/>
                                        </p:tgtEl>
                                      </p:cBhvr>
                                      <p:to x="100000" y="90000"/>
                                    </p:animScale>
                                    <p:animScale>
                                      <p:cBhvr>
                                        <p:cTn id="32" dur="166" decel="50000">
                                          <p:stCondLst>
                                            <p:cond delay="1668"/>
                                          </p:stCondLst>
                                        </p:cTn>
                                        <p:tgtEl>
                                          <p:spTgt spid="18"/>
                                        </p:tgtEl>
                                      </p:cBhvr>
                                      <p:to x="100000" y="100000"/>
                                    </p:animScale>
                                    <p:animScale>
                                      <p:cBhvr>
                                        <p:cTn id="33" dur="26">
                                          <p:stCondLst>
                                            <p:cond delay="1808"/>
                                          </p:stCondLst>
                                        </p:cTn>
                                        <p:tgtEl>
                                          <p:spTgt spid="18"/>
                                        </p:tgtEl>
                                      </p:cBhvr>
                                      <p:to x="100000" y="95000"/>
                                    </p:animScale>
                                    <p:animScale>
                                      <p:cBhvr>
                                        <p:cTn id="34" dur="166" decel="50000">
                                          <p:stCondLst>
                                            <p:cond delay="1834"/>
                                          </p:stCondLst>
                                        </p:cTn>
                                        <p:tgtEl>
                                          <p:spTgt spid="18"/>
                                        </p:tgtEl>
                                      </p:cBhvr>
                                      <p:to x="100000" y="100000"/>
                                    </p:animScale>
                                    <p:set>
                                      <p:cBhvr>
                                        <p:cTn id="35" dur="1" fill="hold">
                                          <p:stCondLst>
                                            <p:cond delay="1999"/>
                                          </p:stCondLst>
                                        </p:cTn>
                                        <p:tgtEl>
                                          <p:spTgt spid="1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6" presetClass="exit" presetSubtype="0" fill="hold" nodeType="clickEffect">
                                  <p:stCondLst>
                                    <p:cond delay="0"/>
                                  </p:stCondLst>
                                  <p:childTnLst>
                                    <p:animEffect transition="out" filter="wipe(down)">
                                      <p:cBhvr>
                                        <p:cTn id="39" dur="180" accel="50000">
                                          <p:stCondLst>
                                            <p:cond delay="1820"/>
                                          </p:stCondLst>
                                        </p:cTn>
                                        <p:tgtEl>
                                          <p:spTgt spid="21"/>
                                        </p:tgtEl>
                                      </p:cBhvr>
                                    </p:animEffect>
                                    <p:anim calcmode="lin" valueType="num">
                                      <p:cBhvr>
                                        <p:cTn id="40"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41"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42"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3"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4"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5"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6"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47" dur="26">
                                          <p:stCondLst>
                                            <p:cond delay="620"/>
                                          </p:stCondLst>
                                        </p:cTn>
                                        <p:tgtEl>
                                          <p:spTgt spid="21"/>
                                        </p:tgtEl>
                                      </p:cBhvr>
                                      <p:to x="100000" y="60000"/>
                                    </p:animScale>
                                    <p:animScale>
                                      <p:cBhvr>
                                        <p:cTn id="48" dur="166" decel="50000">
                                          <p:stCondLst>
                                            <p:cond delay="646"/>
                                          </p:stCondLst>
                                        </p:cTn>
                                        <p:tgtEl>
                                          <p:spTgt spid="21"/>
                                        </p:tgtEl>
                                      </p:cBhvr>
                                      <p:to x="100000" y="100000"/>
                                    </p:animScale>
                                    <p:animScale>
                                      <p:cBhvr>
                                        <p:cTn id="49" dur="26">
                                          <p:stCondLst>
                                            <p:cond delay="1312"/>
                                          </p:stCondLst>
                                        </p:cTn>
                                        <p:tgtEl>
                                          <p:spTgt spid="21"/>
                                        </p:tgtEl>
                                      </p:cBhvr>
                                      <p:to x="100000" y="80000"/>
                                    </p:animScale>
                                    <p:animScale>
                                      <p:cBhvr>
                                        <p:cTn id="50" dur="166" decel="50000">
                                          <p:stCondLst>
                                            <p:cond delay="1338"/>
                                          </p:stCondLst>
                                        </p:cTn>
                                        <p:tgtEl>
                                          <p:spTgt spid="21"/>
                                        </p:tgtEl>
                                      </p:cBhvr>
                                      <p:to x="100000" y="100000"/>
                                    </p:animScale>
                                    <p:animScale>
                                      <p:cBhvr>
                                        <p:cTn id="51" dur="26">
                                          <p:stCondLst>
                                            <p:cond delay="1642"/>
                                          </p:stCondLst>
                                        </p:cTn>
                                        <p:tgtEl>
                                          <p:spTgt spid="21"/>
                                        </p:tgtEl>
                                      </p:cBhvr>
                                      <p:to x="100000" y="90000"/>
                                    </p:animScale>
                                    <p:animScale>
                                      <p:cBhvr>
                                        <p:cTn id="52" dur="166" decel="50000">
                                          <p:stCondLst>
                                            <p:cond delay="1668"/>
                                          </p:stCondLst>
                                        </p:cTn>
                                        <p:tgtEl>
                                          <p:spTgt spid="21"/>
                                        </p:tgtEl>
                                      </p:cBhvr>
                                      <p:to x="100000" y="100000"/>
                                    </p:animScale>
                                    <p:animScale>
                                      <p:cBhvr>
                                        <p:cTn id="53" dur="26">
                                          <p:stCondLst>
                                            <p:cond delay="1808"/>
                                          </p:stCondLst>
                                        </p:cTn>
                                        <p:tgtEl>
                                          <p:spTgt spid="21"/>
                                        </p:tgtEl>
                                      </p:cBhvr>
                                      <p:to x="100000" y="95000"/>
                                    </p:animScale>
                                    <p:animScale>
                                      <p:cBhvr>
                                        <p:cTn id="54" dur="166" decel="50000">
                                          <p:stCondLst>
                                            <p:cond delay="1834"/>
                                          </p:stCondLst>
                                        </p:cTn>
                                        <p:tgtEl>
                                          <p:spTgt spid="21"/>
                                        </p:tgtEl>
                                      </p:cBhvr>
                                      <p:to x="100000" y="100000"/>
                                    </p:animScale>
                                    <p:set>
                                      <p:cBhvr>
                                        <p:cTn id="5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4258</Words>
  <Application>Microsoft Macintosh PowerPoint</Application>
  <PresentationFormat>Custom</PresentationFormat>
  <Paragraphs>470</Paragraphs>
  <Slides>42</Slides>
  <Notes>42</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42</vt:i4>
      </vt:variant>
    </vt:vector>
  </HeadingPairs>
  <TitlesOfParts>
    <vt:vector size="56" baseType="lpstr">
      <vt:lpstr>#9Slide07 SFU Blackout</vt:lpstr>
      <vt:lpstr>#9Slide05 Fourth Medium</vt:lpstr>
      <vt:lpstr>#9Slide07 SVNUT Triumph Press</vt:lpstr>
      <vt:lpstr>Fraunces Bold</vt:lpstr>
      <vt:lpstr>Roboto Condensed</vt:lpstr>
      <vt:lpstr>Roboto Condensed Bold Italics</vt:lpstr>
      <vt:lpstr>#9Slide05 VL Fadilla</vt:lpstr>
      <vt:lpstr>Roboto Condensed Italics</vt:lpstr>
      <vt:lpstr>Calibri</vt:lpstr>
      <vt:lpstr>Roboto Condensed Bold</vt:lpstr>
      <vt:lpstr>Arial</vt:lpstr>
      <vt:lpstr>#9Slide06 ThuPhap Thien An</vt:lpstr>
      <vt:lpstr>#9Slide05 HLT AphroditeSlimStyl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9KN_B2_Doc3_Noi sau oan cua nguoi cung nu</dc:title>
  <cp:lastModifiedBy>Vy Lê</cp:lastModifiedBy>
  <cp:revision>3</cp:revision>
  <dcterms:created xsi:type="dcterms:W3CDTF">2006-08-16T00:00:00Z</dcterms:created>
  <dcterms:modified xsi:type="dcterms:W3CDTF">2025-05-11T06:54:55Z</dcterms:modified>
  <dc:identifier>DAGIL3-A9OA</dc:identifier>
</cp:coreProperties>
</file>