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Lst>
  <p:sldSz cx="18288000" cy="10287000"/>
  <p:notesSz cx="6858000" cy="9144000"/>
  <p:embeddedFontLst>
    <p:embeddedFont>
      <p:font typeface="#9Slide05 Aphrodite Pro" panose="02000000000000000000" pitchFamily="2" charset="77"/>
      <p:regular r:id="rId84"/>
    </p:embeddedFont>
    <p:embeddedFont>
      <p:font typeface="#9Slide05 Fourth Medium" pitchFamily="2" charset="77"/>
      <p:regular r:id="rId85"/>
      <p:bold r:id="rId86"/>
    </p:embeddedFont>
    <p:embeddedFont>
      <p:font typeface="#9Slide05 VL Fadilla" pitchFamily="2" charset="77"/>
      <p:regular r:id="rId87"/>
    </p:embeddedFont>
    <p:embeddedFont>
      <p:font typeface="#9Slide06 ThuPhap Thien An" panose="02040603050506020204" pitchFamily="18" charset="77"/>
      <p:regular r:id="rId88"/>
    </p:embeddedFont>
    <p:embeddedFont>
      <p:font typeface="#9Slide07 SFU Blackout" pitchFamily="2" charset="77"/>
      <p:regular r:id="rId89"/>
    </p:embeddedFont>
    <p:embeddedFont>
      <p:font typeface="#9Slide07 SVNUT Triumph Press" pitchFamily="2" charset="77"/>
      <p:bold r:id="rId90"/>
      <p:italic r:id="rId91"/>
      <p:boldItalic r:id="rId92"/>
    </p:embeddedFont>
    <p:embeddedFont>
      <p:font typeface="Fraunces" pitchFamily="2" charset="77"/>
      <p:regular r:id="rId93"/>
    </p:embeddedFont>
    <p:embeddedFont>
      <p:font typeface="Fraunces Bold" pitchFamily="2" charset="77"/>
      <p:regular r:id="rId94"/>
      <p:bold r:id="rId95"/>
    </p:embeddedFont>
    <p:embeddedFont>
      <p:font typeface="Roboto Condensed" panose="020F0502020204030204" pitchFamily="34" charset="0"/>
      <p:regular r:id="rId96"/>
      <p:bold r:id="rId97"/>
      <p:italic r:id="rId98"/>
      <p:boldItalic r:id="rId99"/>
    </p:embeddedFont>
    <p:embeddedFont>
      <p:font typeface="Roboto Condensed Bold" panose="02000000000000000000" pitchFamily="2" charset="0"/>
      <p:regular r:id="rId100"/>
      <p:bold r:id="rId101"/>
    </p:embeddedFont>
    <p:embeddedFont>
      <p:font typeface="Roboto Condensed Bold Italics" panose="02000000000000000000" pitchFamily="2" charset="0"/>
      <p:regular r:id="rId102"/>
      <p:bold r:id="rId103"/>
      <p:italic r:id="rId104"/>
      <p:boldItalic r:id="rId105"/>
    </p:embeddedFont>
    <p:embeddedFont>
      <p:font typeface="Roboto Condensed Italics" panose="02000000000000000000" pitchFamily="2" charset="0"/>
      <p:regular r:id="rId106"/>
      <p:italic r:id="rId10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589" autoAdjust="0"/>
  </p:normalViewPr>
  <p:slideViewPr>
    <p:cSldViewPr>
      <p:cViewPr varScale="1">
        <p:scale>
          <a:sx n="70" d="100"/>
          <a:sy n="70" d="100"/>
        </p:scale>
        <p:origin x="1024"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07" Type="http://schemas.openxmlformats.org/officeDocument/2006/relationships/font" Target="fonts/font2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0.fntdata"/><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4.fntdata"/><Relationship Id="rId104"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7.fntdata"/><Relationship Id="rId105"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notesMaster" Target="notesMasters/notesMaster1.xml"/><Relationship Id="rId88" Type="http://schemas.openxmlformats.org/officeDocument/2006/relationships/font" Target="fonts/font5.fntdata"/><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89D9B7-0664-4493-A461-98F124AE2DD6}" type="datetimeFigureOut">
              <a:rPr lang="en-GB" smtClean="0"/>
              <a:t>11/05/2025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E3578-FD70-4F6D-B08B-C25342585D37}" type="slidenum">
              <a:rPr lang="en-GB" smtClean="0"/>
              <a:t>‹#›</a:t>
            </a:fld>
            <a:endParaRPr lang="en-GB"/>
          </a:p>
        </p:txBody>
      </p:sp>
    </p:spTree>
    <p:extLst>
      <p:ext uri="{BB962C8B-B14F-4D97-AF65-F5344CB8AC3E}">
        <p14:creationId xmlns:p14="http://schemas.microsoft.com/office/powerpoint/2010/main" val="3379419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9E3578-FD70-4F6D-B08B-C25342585D37}" type="slidenum">
              <a:rPr lang="en-GB" smtClean="0"/>
              <a:t>36</a:t>
            </a:fld>
            <a:endParaRPr lang="en-GB"/>
          </a:p>
        </p:txBody>
      </p:sp>
    </p:spTree>
    <p:extLst>
      <p:ext uri="{BB962C8B-B14F-4D97-AF65-F5344CB8AC3E}">
        <p14:creationId xmlns:p14="http://schemas.microsoft.com/office/powerpoint/2010/main" val="3304776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9E3578-FD70-4F6D-B08B-C25342585D37}" type="slidenum">
              <a:rPr lang="en-GB" smtClean="0"/>
              <a:t>38</a:t>
            </a:fld>
            <a:endParaRPr lang="en-GB"/>
          </a:p>
        </p:txBody>
      </p:sp>
    </p:spTree>
    <p:extLst>
      <p:ext uri="{BB962C8B-B14F-4D97-AF65-F5344CB8AC3E}">
        <p14:creationId xmlns:p14="http://schemas.microsoft.com/office/powerpoint/2010/main" val="1598992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8.png"/><Relationship Id="rId2" Type="http://schemas.openxmlformats.org/officeDocument/2006/relationships/image" Target="../media/image1.jpe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svg"/><Relationship Id="rId15" Type="http://schemas.openxmlformats.org/officeDocument/2006/relationships/image" Target="../media/image13.svg"/><Relationship Id="rId10" Type="http://schemas.openxmlformats.org/officeDocument/2006/relationships/image" Target="../media/image11.sv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svg"/><Relationship Id="rId17"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27.png"/><Relationship Id="rId10" Type="http://schemas.openxmlformats.org/officeDocument/2006/relationships/image" Target="../media/image9.svg"/><Relationship Id="rId19" Type="http://schemas.openxmlformats.org/officeDocument/2006/relationships/image" Target="../media/image31.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svg"/><Relationship Id="rId17"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27.png"/><Relationship Id="rId10" Type="http://schemas.openxmlformats.org/officeDocument/2006/relationships/image" Target="../media/image9.svg"/><Relationship Id="rId19" Type="http://schemas.openxmlformats.org/officeDocument/2006/relationships/image" Target="../media/image31.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svg"/><Relationship Id="rId4" Type="http://schemas.openxmlformats.org/officeDocument/2006/relationships/image" Target="../media/image4.sv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9.svg"/><Relationship Id="rId3" Type="http://schemas.openxmlformats.org/officeDocument/2006/relationships/image" Target="../media/image3.png"/><Relationship Id="rId7" Type="http://schemas.openxmlformats.org/officeDocument/2006/relationships/image" Target="../media/image32.png"/><Relationship Id="rId12"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svg"/><Relationship Id="rId4" Type="http://schemas.openxmlformats.org/officeDocument/2006/relationships/image" Target="../media/image4.sv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1.svg"/><Relationship Id="rId3" Type="http://schemas.openxmlformats.org/officeDocument/2006/relationships/image" Target="../media/image3.png"/><Relationship Id="rId7" Type="http://schemas.openxmlformats.org/officeDocument/2006/relationships/image" Target="../media/image32.png"/><Relationship Id="rId12"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svg"/><Relationship Id="rId4" Type="http://schemas.openxmlformats.org/officeDocument/2006/relationships/image" Target="../media/image4.sv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17" Type="http://schemas.openxmlformats.org/officeDocument/2006/relationships/image" Target="../media/image46.pn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1.svg"/><Relationship Id="rId19" Type="http://schemas.openxmlformats.org/officeDocument/2006/relationships/image" Target="../media/image48.pn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17" Type="http://schemas.openxmlformats.org/officeDocument/2006/relationships/image" Target="../media/image46.pn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1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17" Type="http://schemas.openxmlformats.org/officeDocument/2006/relationships/image" Target="../media/image49.pn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7.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17" Type="http://schemas.openxmlformats.org/officeDocument/2006/relationships/image" Target="../media/image50.gif"/><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2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17" Type="http://schemas.openxmlformats.org/officeDocument/2006/relationships/image" Target="../media/image50.gif"/><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2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17" Type="http://schemas.openxmlformats.org/officeDocument/2006/relationships/image" Target="../media/image49.pn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17" Type="http://schemas.openxmlformats.org/officeDocument/2006/relationships/image" Target="../media/image49.pn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2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2" Type="http://schemas.openxmlformats.org/officeDocument/2006/relationships/image" Target="../media/image1.jpeg"/><Relationship Id="rId16" Type="http://schemas.openxmlformats.org/officeDocument/2006/relationships/image" Target="../media/image50.gif"/><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49.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25.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2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17" Type="http://schemas.openxmlformats.org/officeDocument/2006/relationships/image" Target="../media/image49.pn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2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4.png"/><Relationship Id="rId5" Type="http://schemas.openxmlformats.org/officeDocument/2006/relationships/image" Target="../media/image5.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4.png"/><Relationship Id="rId5" Type="http://schemas.openxmlformats.org/officeDocument/2006/relationships/image" Target="../media/image5.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4.png"/><Relationship Id="rId5" Type="http://schemas.openxmlformats.org/officeDocument/2006/relationships/image" Target="../media/image5.png"/><Relationship Id="rId10" Type="http://schemas.openxmlformats.org/officeDocument/2006/relationships/image" Target="../media/image33.svg"/><Relationship Id="rId4" Type="http://schemas.openxmlformats.org/officeDocument/2006/relationships/image" Target="../media/image4.sv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8.png"/><Relationship Id="rId2" Type="http://schemas.openxmlformats.org/officeDocument/2006/relationships/image" Target="../media/image1.jpe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svg"/><Relationship Id="rId15" Type="http://schemas.openxmlformats.org/officeDocument/2006/relationships/image" Target="../media/image13.svg"/><Relationship Id="rId10" Type="http://schemas.openxmlformats.org/officeDocument/2006/relationships/image" Target="../media/image11.sv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2.png"/><Relationship Id="rId18" Type="http://schemas.openxmlformats.org/officeDocument/2006/relationships/image" Target="../media/image45.svg"/><Relationship Id="rId3" Type="http://schemas.openxmlformats.org/officeDocument/2006/relationships/image" Target="../media/image32.png"/><Relationship Id="rId7" Type="http://schemas.openxmlformats.org/officeDocument/2006/relationships/image" Target="../media/image53.png"/><Relationship Id="rId12" Type="http://schemas.openxmlformats.org/officeDocument/2006/relationships/image" Target="../media/image54.png"/><Relationship Id="rId17" Type="http://schemas.openxmlformats.org/officeDocument/2006/relationships/image" Target="../media/image44.png"/><Relationship Id="rId2" Type="http://schemas.openxmlformats.org/officeDocument/2006/relationships/image" Target="../media/image1.jpeg"/><Relationship Id="rId16" Type="http://schemas.openxmlformats.org/officeDocument/2006/relationships/image" Target="../media/image43.svg"/><Relationship Id="rId20"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svg"/><Relationship Id="rId5" Type="http://schemas.openxmlformats.org/officeDocument/2006/relationships/image" Target="../media/image8.png"/><Relationship Id="rId15" Type="http://schemas.openxmlformats.org/officeDocument/2006/relationships/image" Target="../media/image42.png"/><Relationship Id="rId10" Type="http://schemas.openxmlformats.org/officeDocument/2006/relationships/image" Target="../media/image5.png"/><Relationship Id="rId19" Type="http://schemas.openxmlformats.org/officeDocument/2006/relationships/image" Target="../media/image56.png"/><Relationship Id="rId4" Type="http://schemas.openxmlformats.org/officeDocument/2006/relationships/image" Target="../media/image33.svg"/><Relationship Id="rId9" Type="http://schemas.openxmlformats.org/officeDocument/2006/relationships/image" Target="../media/image4.svg"/><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18" Type="http://schemas.openxmlformats.org/officeDocument/2006/relationships/image" Target="../media/image59.sv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17" Type="http://schemas.openxmlformats.org/officeDocument/2006/relationships/image" Target="../media/image58.pn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4.svg"/><Relationship Id="rId3" Type="http://schemas.openxmlformats.org/officeDocument/2006/relationships/image" Target="../media/image3.png"/><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2.svg"/><Relationship Id="rId5" Type="http://schemas.openxmlformats.org/officeDocument/2006/relationships/image" Target="../media/image5.pn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4.svg"/><Relationship Id="rId9" Type="http://schemas.openxmlformats.org/officeDocument/2006/relationships/image" Target="../media/image45.svg"/><Relationship Id="rId1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4.png"/><Relationship Id="rId18" Type="http://schemas.openxmlformats.org/officeDocument/2006/relationships/image" Target="../media/image59.sv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33.svg"/><Relationship Id="rId17" Type="http://schemas.openxmlformats.org/officeDocument/2006/relationships/image" Target="../media/image58.pn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45.sv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0.png"/><Relationship Id="rId3" Type="http://schemas.openxmlformats.org/officeDocument/2006/relationships/image" Target="../media/image1.jpeg"/><Relationship Id="rId7" Type="http://schemas.openxmlformats.org/officeDocument/2006/relationships/image" Target="../media/image6.sv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8.svg"/><Relationship Id="rId5" Type="http://schemas.openxmlformats.org/officeDocument/2006/relationships/image" Target="../media/image4.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43.svg"/><Relationship Id="rId1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68.svg"/><Relationship Id="rId2" Type="http://schemas.openxmlformats.org/officeDocument/2006/relationships/notesSlide" Target="../notesSlides/notesSlide1.xml"/><Relationship Id="rId16"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67.png"/><Relationship Id="rId5" Type="http://schemas.openxmlformats.org/officeDocument/2006/relationships/image" Target="../media/image3.png"/><Relationship Id="rId15" Type="http://schemas.openxmlformats.org/officeDocument/2006/relationships/image" Target="../media/image71.png"/><Relationship Id="rId10" Type="http://schemas.openxmlformats.org/officeDocument/2006/relationships/image" Target="../media/image43.svg"/><Relationship Id="rId4" Type="http://schemas.openxmlformats.org/officeDocument/2006/relationships/image" Target="../media/image1.jpeg"/><Relationship Id="rId9" Type="http://schemas.openxmlformats.org/officeDocument/2006/relationships/image" Target="../media/image42.png"/><Relationship Id="rId14"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0.png"/><Relationship Id="rId3" Type="http://schemas.openxmlformats.org/officeDocument/2006/relationships/image" Target="../media/image1.jpeg"/><Relationship Id="rId7" Type="http://schemas.openxmlformats.org/officeDocument/2006/relationships/image" Target="../media/image6.sv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8.svg"/><Relationship Id="rId5" Type="http://schemas.openxmlformats.org/officeDocument/2006/relationships/image" Target="../media/image4.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43.svg"/><Relationship Id="rId14" Type="http://schemas.openxmlformats.org/officeDocument/2006/relationships/image" Target="../media/image71.png"/></Relationships>
</file>

<file path=ppt/slides/_rels/slide3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68.svg"/><Relationship Id="rId2" Type="http://schemas.openxmlformats.org/officeDocument/2006/relationships/notesSlide" Target="../notesSlides/notesSlide2.xml"/><Relationship Id="rId16"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67.png"/><Relationship Id="rId5" Type="http://schemas.openxmlformats.org/officeDocument/2006/relationships/image" Target="../media/image3.png"/><Relationship Id="rId15" Type="http://schemas.openxmlformats.org/officeDocument/2006/relationships/image" Target="../media/image71.png"/><Relationship Id="rId10" Type="http://schemas.openxmlformats.org/officeDocument/2006/relationships/image" Target="../media/image43.svg"/><Relationship Id="rId4" Type="http://schemas.openxmlformats.org/officeDocument/2006/relationships/image" Target="../media/image1.jpeg"/><Relationship Id="rId9" Type="http://schemas.openxmlformats.org/officeDocument/2006/relationships/image" Target="../media/image42.png"/><Relationship Id="rId14"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0.png"/><Relationship Id="rId3" Type="http://schemas.openxmlformats.org/officeDocument/2006/relationships/image" Target="../media/image1.jpeg"/><Relationship Id="rId7" Type="http://schemas.openxmlformats.org/officeDocument/2006/relationships/image" Target="../media/image6.sv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8.svg"/><Relationship Id="rId5" Type="http://schemas.openxmlformats.org/officeDocument/2006/relationships/image" Target="../media/image4.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43.svg"/><Relationship Id="rId1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8.png"/><Relationship Id="rId2" Type="http://schemas.openxmlformats.org/officeDocument/2006/relationships/image" Target="../media/image1.jpe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svg"/><Relationship Id="rId15" Type="http://schemas.openxmlformats.org/officeDocument/2006/relationships/image" Target="../media/image13.svg"/><Relationship Id="rId10" Type="http://schemas.openxmlformats.org/officeDocument/2006/relationships/image" Target="../media/image11.sv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9.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6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11" Type="http://schemas.openxmlformats.org/officeDocument/2006/relationships/image" Target="../media/image67.png"/><Relationship Id="rId5" Type="http://schemas.openxmlformats.org/officeDocument/2006/relationships/image" Target="../media/image3.png"/><Relationship Id="rId15" Type="http://schemas.openxmlformats.org/officeDocument/2006/relationships/image" Target="../media/image73.png"/><Relationship Id="rId10" Type="http://schemas.openxmlformats.org/officeDocument/2006/relationships/image" Target="../media/image43.svg"/><Relationship Id="rId4" Type="http://schemas.openxmlformats.org/officeDocument/2006/relationships/image" Target="../media/image1.jpeg"/><Relationship Id="rId9" Type="http://schemas.openxmlformats.org/officeDocument/2006/relationships/image" Target="../media/image42.png"/><Relationship Id="rId14" Type="http://schemas.openxmlformats.org/officeDocument/2006/relationships/image" Target="../media/image70.png"/></Relationships>
</file>

<file path=ppt/slides/_rels/slide4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9.png"/><Relationship Id="rId5" Type="http://schemas.openxmlformats.org/officeDocument/2006/relationships/image" Target="../media/image5.png"/><Relationship Id="rId10" Type="http://schemas.openxmlformats.org/officeDocument/2006/relationships/image" Target="../media/image68.svg"/><Relationship Id="rId4" Type="http://schemas.openxmlformats.org/officeDocument/2006/relationships/image" Target="../media/image4.svg"/><Relationship Id="rId9"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0.png"/><Relationship Id="rId3" Type="http://schemas.openxmlformats.org/officeDocument/2006/relationships/image" Target="../media/image1.jpeg"/><Relationship Id="rId7" Type="http://schemas.openxmlformats.org/officeDocument/2006/relationships/image" Target="../media/image6.sv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8.svg"/><Relationship Id="rId5" Type="http://schemas.openxmlformats.org/officeDocument/2006/relationships/image" Target="../media/image4.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43.svg"/><Relationship Id="rId14"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74.png"/></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8.svg"/><Relationship Id="rId3" Type="http://schemas.openxmlformats.org/officeDocument/2006/relationships/image" Target="../media/image53.png"/><Relationship Id="rId7" Type="http://schemas.openxmlformats.org/officeDocument/2006/relationships/image" Target="../media/image6.svg"/><Relationship Id="rId12" Type="http://schemas.openxmlformats.org/officeDocument/2006/relationships/image" Target="../media/image77.png"/><Relationship Id="rId17" Type="http://schemas.openxmlformats.org/officeDocument/2006/relationships/image" Target="../media/image33.svg"/><Relationship Id="rId2" Type="http://schemas.openxmlformats.org/officeDocument/2006/relationships/image" Target="../media/image1.jpe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76.svg"/><Relationship Id="rId5" Type="http://schemas.openxmlformats.org/officeDocument/2006/relationships/image" Target="../media/image4.svg"/><Relationship Id="rId15" Type="http://schemas.openxmlformats.org/officeDocument/2006/relationships/image" Target="../media/image80.svg"/><Relationship Id="rId10" Type="http://schemas.openxmlformats.org/officeDocument/2006/relationships/image" Target="../media/image75.png"/><Relationship Id="rId4" Type="http://schemas.openxmlformats.org/officeDocument/2006/relationships/image" Target="../media/image3.png"/><Relationship Id="rId9" Type="http://schemas.openxmlformats.org/officeDocument/2006/relationships/image" Target="../media/image43.svg"/><Relationship Id="rId14" Type="http://schemas.openxmlformats.org/officeDocument/2006/relationships/image" Target="../media/image79.png"/></Relationships>
</file>

<file path=ppt/slides/_rels/slide4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8.svg"/><Relationship Id="rId3" Type="http://schemas.openxmlformats.org/officeDocument/2006/relationships/image" Target="../media/image53.png"/><Relationship Id="rId7" Type="http://schemas.openxmlformats.org/officeDocument/2006/relationships/image" Target="../media/image6.svg"/><Relationship Id="rId12" Type="http://schemas.openxmlformats.org/officeDocument/2006/relationships/image" Target="../media/image77.png"/><Relationship Id="rId17" Type="http://schemas.openxmlformats.org/officeDocument/2006/relationships/image" Target="../media/image33.svg"/><Relationship Id="rId2" Type="http://schemas.openxmlformats.org/officeDocument/2006/relationships/image" Target="../media/image1.jpe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76.svg"/><Relationship Id="rId5" Type="http://schemas.openxmlformats.org/officeDocument/2006/relationships/image" Target="../media/image4.svg"/><Relationship Id="rId15" Type="http://schemas.openxmlformats.org/officeDocument/2006/relationships/image" Target="../media/image80.svg"/><Relationship Id="rId10" Type="http://schemas.openxmlformats.org/officeDocument/2006/relationships/image" Target="../media/image75.png"/><Relationship Id="rId4" Type="http://schemas.openxmlformats.org/officeDocument/2006/relationships/image" Target="../media/image3.png"/><Relationship Id="rId9" Type="http://schemas.openxmlformats.org/officeDocument/2006/relationships/image" Target="../media/image43.svg"/><Relationship Id="rId14"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8.svg"/><Relationship Id="rId3" Type="http://schemas.openxmlformats.org/officeDocument/2006/relationships/image" Target="../media/image53.png"/><Relationship Id="rId7" Type="http://schemas.openxmlformats.org/officeDocument/2006/relationships/image" Target="../media/image6.svg"/><Relationship Id="rId12" Type="http://schemas.openxmlformats.org/officeDocument/2006/relationships/image" Target="../media/image77.png"/><Relationship Id="rId17" Type="http://schemas.openxmlformats.org/officeDocument/2006/relationships/image" Target="../media/image33.svg"/><Relationship Id="rId2" Type="http://schemas.openxmlformats.org/officeDocument/2006/relationships/image" Target="../media/image1.jpe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76.svg"/><Relationship Id="rId5" Type="http://schemas.openxmlformats.org/officeDocument/2006/relationships/image" Target="../media/image4.svg"/><Relationship Id="rId15" Type="http://schemas.openxmlformats.org/officeDocument/2006/relationships/image" Target="../media/image80.svg"/><Relationship Id="rId10" Type="http://schemas.openxmlformats.org/officeDocument/2006/relationships/image" Target="../media/image75.png"/><Relationship Id="rId4" Type="http://schemas.openxmlformats.org/officeDocument/2006/relationships/image" Target="../media/image3.png"/><Relationship Id="rId9" Type="http://schemas.openxmlformats.org/officeDocument/2006/relationships/image" Target="../media/image43.svg"/><Relationship Id="rId14" Type="http://schemas.openxmlformats.org/officeDocument/2006/relationships/image" Target="../media/image79.png"/></Relationships>
</file>

<file path=ppt/slides/_rels/slide4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75.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84.svg"/><Relationship Id="rId2" Type="http://schemas.openxmlformats.org/officeDocument/2006/relationships/image" Target="../media/image1.jpe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83.png"/><Relationship Id="rId5" Type="http://schemas.openxmlformats.org/officeDocument/2006/relationships/image" Target="../media/image5.png"/><Relationship Id="rId1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4.svg"/><Relationship Id="rId9" Type="http://schemas.openxmlformats.org/officeDocument/2006/relationships/image" Target="../media/image81.png"/><Relationship Id="rId14" Type="http://schemas.openxmlformats.org/officeDocument/2006/relationships/image" Target="../media/image76.svg"/></Relationships>
</file>

<file path=ppt/slides/_rels/slide4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s>
</file>

<file path=ppt/slides/_rels/slide4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5" Type="http://schemas.openxmlformats.org/officeDocument/2006/relationships/image" Target="../media/image86.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8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69.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70.png"/></Relationships>
</file>

<file path=ppt/slides/_rels/slide5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5" Type="http://schemas.openxmlformats.org/officeDocument/2006/relationships/image" Target="../media/image70.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69.png"/></Relationships>
</file>

<file path=ppt/slides/_rels/slide5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5" Type="http://schemas.openxmlformats.org/officeDocument/2006/relationships/image" Target="../media/image70.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s>
</file>

<file path=ppt/slides/_rels/slide5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2.png"/><Relationship Id="rId7" Type="http://schemas.openxmlformats.org/officeDocument/2006/relationships/image" Target="../media/image67.pn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55.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5" Type="http://schemas.openxmlformats.org/officeDocument/2006/relationships/image" Target="../media/image53.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88.png"/></Relationships>
</file>

<file path=ppt/slides/_rels/slide5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5" Type="http://schemas.openxmlformats.org/officeDocument/2006/relationships/image" Target="../media/image53.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88.png"/></Relationships>
</file>

<file path=ppt/slides/_rels/slide5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5" Type="http://schemas.openxmlformats.org/officeDocument/2006/relationships/image" Target="../media/image53.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88.png"/></Relationships>
</file>

<file path=ppt/slides/_rels/slide5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5" Type="http://schemas.openxmlformats.org/officeDocument/2006/relationships/image" Target="../media/image53.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88.png"/></Relationships>
</file>

<file path=ppt/slides/_rels/slide5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5" Type="http://schemas.openxmlformats.org/officeDocument/2006/relationships/image" Target="../media/image53.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8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8.pn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svg"/><Relationship Id="rId15" Type="http://schemas.openxmlformats.org/officeDocument/2006/relationships/image" Target="../media/image13.svg"/><Relationship Id="rId10" Type="http://schemas.openxmlformats.org/officeDocument/2006/relationships/image" Target="../media/image11.sv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5" Type="http://schemas.openxmlformats.org/officeDocument/2006/relationships/image" Target="../media/image89.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53.png"/></Relationships>
</file>

<file path=ppt/slides/_rels/slide6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37.png"/></Relationships>
</file>

<file path=ppt/slides/_rels/slide6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70.png"/></Relationships>
</file>

<file path=ppt/slides/_rels/slide6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png"/><Relationship Id="rId7" Type="http://schemas.openxmlformats.org/officeDocument/2006/relationships/image" Target="../media/image44.png"/><Relationship Id="rId12"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53.png"/><Relationship Id="rId5" Type="http://schemas.openxmlformats.org/officeDocument/2006/relationships/image" Target="../media/image42.png"/><Relationship Id="rId10" Type="http://schemas.openxmlformats.org/officeDocument/2006/relationships/image" Target="../media/image68.svg"/><Relationship Id="rId4" Type="http://schemas.openxmlformats.org/officeDocument/2006/relationships/image" Target="../media/image6.svg"/><Relationship Id="rId9" Type="http://schemas.openxmlformats.org/officeDocument/2006/relationships/image" Target="../media/image67.png"/></Relationships>
</file>

<file path=ppt/slides/_rels/slide6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37.png"/></Relationships>
</file>

<file path=ppt/slides/_rels/slide6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png"/><Relationship Id="rId7" Type="http://schemas.openxmlformats.org/officeDocument/2006/relationships/image" Target="../media/image44.png"/><Relationship Id="rId12"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53.png"/><Relationship Id="rId5" Type="http://schemas.openxmlformats.org/officeDocument/2006/relationships/image" Target="../media/image42.png"/><Relationship Id="rId10" Type="http://schemas.openxmlformats.org/officeDocument/2006/relationships/image" Target="../media/image68.svg"/><Relationship Id="rId4" Type="http://schemas.openxmlformats.org/officeDocument/2006/relationships/image" Target="../media/image6.svg"/><Relationship Id="rId9" Type="http://schemas.openxmlformats.org/officeDocument/2006/relationships/image" Target="../media/image67.png"/></Relationships>
</file>

<file path=ppt/slides/_rels/slide6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37.png"/></Relationships>
</file>

<file path=ppt/slides/_rels/slide6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37.png"/></Relationships>
</file>

<file path=ppt/slides/_rels/slide6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 Id="rId14" Type="http://schemas.openxmlformats.org/officeDocument/2006/relationships/image" Target="../media/image37.png"/></Relationships>
</file>

<file path=ppt/slides/_rels/slide6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5.svg"/><Relationship Id="rId3" Type="http://schemas.openxmlformats.org/officeDocument/2006/relationships/image" Target="../media/image91.svg"/><Relationship Id="rId7" Type="http://schemas.openxmlformats.org/officeDocument/2006/relationships/image" Target="../media/image4.svg"/><Relationship Id="rId12" Type="http://schemas.openxmlformats.org/officeDocument/2006/relationships/image" Target="../media/image44.png"/><Relationship Id="rId17" Type="http://schemas.openxmlformats.org/officeDocument/2006/relationships/image" Target="../media/image70.png"/><Relationship Id="rId2" Type="http://schemas.openxmlformats.org/officeDocument/2006/relationships/image" Target="../media/image90.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3.svg"/><Relationship Id="rId5" Type="http://schemas.openxmlformats.org/officeDocument/2006/relationships/image" Target="../media/image78.svg"/><Relationship Id="rId15" Type="http://schemas.openxmlformats.org/officeDocument/2006/relationships/image" Target="../media/image68.svg"/><Relationship Id="rId10" Type="http://schemas.openxmlformats.org/officeDocument/2006/relationships/image" Target="../media/image42.png"/><Relationship Id="rId4" Type="http://schemas.openxmlformats.org/officeDocument/2006/relationships/image" Target="../media/image77.png"/><Relationship Id="rId9" Type="http://schemas.openxmlformats.org/officeDocument/2006/relationships/image" Target="../media/image6.svg"/><Relationship Id="rId14" Type="http://schemas.openxmlformats.org/officeDocument/2006/relationships/image" Target="../media/image6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7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5.svg"/><Relationship Id="rId18" Type="http://schemas.openxmlformats.org/officeDocument/2006/relationships/image" Target="../media/image92.png"/><Relationship Id="rId3" Type="http://schemas.openxmlformats.org/officeDocument/2006/relationships/image" Target="../media/image91.svg"/><Relationship Id="rId7" Type="http://schemas.openxmlformats.org/officeDocument/2006/relationships/image" Target="../media/image4.svg"/><Relationship Id="rId12" Type="http://schemas.openxmlformats.org/officeDocument/2006/relationships/image" Target="../media/image44.png"/><Relationship Id="rId17" Type="http://schemas.openxmlformats.org/officeDocument/2006/relationships/image" Target="../media/image70.png"/><Relationship Id="rId2" Type="http://schemas.openxmlformats.org/officeDocument/2006/relationships/image" Target="../media/image90.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3.svg"/><Relationship Id="rId5" Type="http://schemas.openxmlformats.org/officeDocument/2006/relationships/image" Target="../media/image78.svg"/><Relationship Id="rId15" Type="http://schemas.openxmlformats.org/officeDocument/2006/relationships/image" Target="../media/image68.svg"/><Relationship Id="rId10" Type="http://schemas.openxmlformats.org/officeDocument/2006/relationships/image" Target="../media/image42.png"/><Relationship Id="rId19" Type="http://schemas.openxmlformats.org/officeDocument/2006/relationships/image" Target="../media/image93.svg"/><Relationship Id="rId4" Type="http://schemas.openxmlformats.org/officeDocument/2006/relationships/image" Target="../media/image77.png"/><Relationship Id="rId9" Type="http://schemas.openxmlformats.org/officeDocument/2006/relationships/image" Target="../media/image6.svg"/><Relationship Id="rId14" Type="http://schemas.openxmlformats.org/officeDocument/2006/relationships/image" Target="../media/image67.png"/></Relationships>
</file>

<file path=ppt/slides/_rels/slide7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5.svg"/><Relationship Id="rId3" Type="http://schemas.openxmlformats.org/officeDocument/2006/relationships/image" Target="../media/image91.svg"/><Relationship Id="rId7" Type="http://schemas.openxmlformats.org/officeDocument/2006/relationships/image" Target="../media/image4.svg"/><Relationship Id="rId12" Type="http://schemas.openxmlformats.org/officeDocument/2006/relationships/image" Target="../media/image44.png"/><Relationship Id="rId17" Type="http://schemas.openxmlformats.org/officeDocument/2006/relationships/image" Target="../media/image70.png"/><Relationship Id="rId2" Type="http://schemas.openxmlformats.org/officeDocument/2006/relationships/image" Target="../media/image90.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3.svg"/><Relationship Id="rId5" Type="http://schemas.openxmlformats.org/officeDocument/2006/relationships/image" Target="../media/image78.svg"/><Relationship Id="rId15" Type="http://schemas.openxmlformats.org/officeDocument/2006/relationships/image" Target="../media/image68.svg"/><Relationship Id="rId10" Type="http://schemas.openxmlformats.org/officeDocument/2006/relationships/image" Target="../media/image42.png"/><Relationship Id="rId4" Type="http://schemas.openxmlformats.org/officeDocument/2006/relationships/image" Target="../media/image77.png"/><Relationship Id="rId9" Type="http://schemas.openxmlformats.org/officeDocument/2006/relationships/image" Target="../media/image6.svg"/><Relationship Id="rId14" Type="http://schemas.openxmlformats.org/officeDocument/2006/relationships/image" Target="../media/image67.png"/></Relationships>
</file>

<file path=ppt/slides/_rels/slide7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5.svg"/><Relationship Id="rId3" Type="http://schemas.openxmlformats.org/officeDocument/2006/relationships/image" Target="../media/image91.svg"/><Relationship Id="rId7" Type="http://schemas.openxmlformats.org/officeDocument/2006/relationships/image" Target="../media/image4.svg"/><Relationship Id="rId12" Type="http://schemas.openxmlformats.org/officeDocument/2006/relationships/image" Target="../media/image44.png"/><Relationship Id="rId17" Type="http://schemas.openxmlformats.org/officeDocument/2006/relationships/image" Target="../media/image70.png"/><Relationship Id="rId2" Type="http://schemas.openxmlformats.org/officeDocument/2006/relationships/image" Target="../media/image90.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3.svg"/><Relationship Id="rId5" Type="http://schemas.openxmlformats.org/officeDocument/2006/relationships/image" Target="../media/image78.svg"/><Relationship Id="rId15" Type="http://schemas.openxmlformats.org/officeDocument/2006/relationships/image" Target="../media/image68.svg"/><Relationship Id="rId10" Type="http://schemas.openxmlformats.org/officeDocument/2006/relationships/image" Target="../media/image42.png"/><Relationship Id="rId4" Type="http://schemas.openxmlformats.org/officeDocument/2006/relationships/image" Target="../media/image77.png"/><Relationship Id="rId9" Type="http://schemas.openxmlformats.org/officeDocument/2006/relationships/image" Target="../media/image6.svg"/><Relationship Id="rId14" Type="http://schemas.openxmlformats.org/officeDocument/2006/relationships/image" Target="../media/image67.png"/></Relationships>
</file>

<file path=ppt/slides/_rels/slide7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5.svg"/><Relationship Id="rId3" Type="http://schemas.openxmlformats.org/officeDocument/2006/relationships/image" Target="../media/image91.svg"/><Relationship Id="rId7" Type="http://schemas.openxmlformats.org/officeDocument/2006/relationships/image" Target="../media/image4.svg"/><Relationship Id="rId12" Type="http://schemas.openxmlformats.org/officeDocument/2006/relationships/image" Target="../media/image44.png"/><Relationship Id="rId17" Type="http://schemas.openxmlformats.org/officeDocument/2006/relationships/image" Target="../media/image70.png"/><Relationship Id="rId2" Type="http://schemas.openxmlformats.org/officeDocument/2006/relationships/image" Target="../media/image90.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3.svg"/><Relationship Id="rId5" Type="http://schemas.openxmlformats.org/officeDocument/2006/relationships/image" Target="../media/image78.svg"/><Relationship Id="rId15" Type="http://schemas.openxmlformats.org/officeDocument/2006/relationships/image" Target="../media/image68.svg"/><Relationship Id="rId10" Type="http://schemas.openxmlformats.org/officeDocument/2006/relationships/image" Target="../media/image42.png"/><Relationship Id="rId4" Type="http://schemas.openxmlformats.org/officeDocument/2006/relationships/image" Target="../media/image77.png"/><Relationship Id="rId9" Type="http://schemas.openxmlformats.org/officeDocument/2006/relationships/image" Target="../media/image6.svg"/><Relationship Id="rId14" Type="http://schemas.openxmlformats.org/officeDocument/2006/relationships/image" Target="../media/image67.png"/></Relationships>
</file>

<file path=ppt/slides/_rels/slide7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95.svg"/><Relationship Id="rId3" Type="http://schemas.openxmlformats.org/officeDocument/2006/relationships/image" Target="../media/image3.png"/><Relationship Id="rId7" Type="http://schemas.openxmlformats.org/officeDocument/2006/relationships/image" Target="../media/image2.png"/><Relationship Id="rId12" Type="http://schemas.openxmlformats.org/officeDocument/2006/relationships/image" Target="../media/image9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8.svg"/><Relationship Id="rId5" Type="http://schemas.openxmlformats.org/officeDocument/2006/relationships/image" Target="../media/image5.png"/><Relationship Id="rId15" Type="http://schemas.openxmlformats.org/officeDocument/2006/relationships/image" Target="../media/image43.svg"/><Relationship Id="rId10" Type="http://schemas.openxmlformats.org/officeDocument/2006/relationships/image" Target="../media/image77.png"/><Relationship Id="rId4" Type="http://schemas.openxmlformats.org/officeDocument/2006/relationships/image" Target="../media/image4.svg"/><Relationship Id="rId9" Type="http://schemas.openxmlformats.org/officeDocument/2006/relationships/image" Target="../media/image45.svg"/><Relationship Id="rId14" Type="http://schemas.openxmlformats.org/officeDocument/2006/relationships/image" Target="../media/image42.png"/></Relationships>
</file>

<file path=ppt/slides/_rels/slide7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78.svg"/><Relationship Id="rId18" Type="http://schemas.openxmlformats.org/officeDocument/2006/relationships/image" Target="../media/image9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77.png"/><Relationship Id="rId17" Type="http://schemas.openxmlformats.org/officeDocument/2006/relationships/image" Target="../media/image43.svg"/><Relationship Id="rId2" Type="http://schemas.openxmlformats.org/officeDocument/2006/relationships/video" Target="../media/media2.mp4"/><Relationship Id="rId16" Type="http://schemas.openxmlformats.org/officeDocument/2006/relationships/image" Target="../media/image42.png"/><Relationship Id="rId1" Type="http://schemas.microsoft.com/office/2007/relationships/media" Target="../media/media2.mp4"/><Relationship Id="rId6" Type="http://schemas.openxmlformats.org/officeDocument/2006/relationships/image" Target="../media/image4.svg"/><Relationship Id="rId11" Type="http://schemas.openxmlformats.org/officeDocument/2006/relationships/image" Target="../media/image45.svg"/><Relationship Id="rId5" Type="http://schemas.openxmlformats.org/officeDocument/2006/relationships/image" Target="../media/image3.png"/><Relationship Id="rId15" Type="http://schemas.openxmlformats.org/officeDocument/2006/relationships/image" Target="../media/image95.svg"/><Relationship Id="rId10" Type="http://schemas.openxmlformats.org/officeDocument/2006/relationships/image" Target="../media/image44.png"/><Relationship Id="rId19" Type="http://schemas.openxmlformats.org/officeDocument/2006/relationships/image" Target="../media/image97.png"/><Relationship Id="rId4" Type="http://schemas.openxmlformats.org/officeDocument/2006/relationships/image" Target="../media/image1.jpeg"/><Relationship Id="rId9" Type="http://schemas.openxmlformats.org/officeDocument/2006/relationships/image" Target="../media/image2.png"/><Relationship Id="rId14" Type="http://schemas.openxmlformats.org/officeDocument/2006/relationships/image" Target="../media/image94.png"/></Relationships>
</file>

<file path=ppt/slides/_rels/slide7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95.svg"/><Relationship Id="rId3" Type="http://schemas.openxmlformats.org/officeDocument/2006/relationships/image" Target="../media/image3.png"/><Relationship Id="rId7" Type="http://schemas.openxmlformats.org/officeDocument/2006/relationships/image" Target="../media/image2.png"/><Relationship Id="rId12" Type="http://schemas.openxmlformats.org/officeDocument/2006/relationships/image" Target="../media/image94.png"/><Relationship Id="rId2" Type="http://schemas.openxmlformats.org/officeDocument/2006/relationships/image" Target="../media/image1.jpeg"/><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8.svg"/><Relationship Id="rId5" Type="http://schemas.openxmlformats.org/officeDocument/2006/relationships/image" Target="../media/image5.png"/><Relationship Id="rId15" Type="http://schemas.openxmlformats.org/officeDocument/2006/relationships/image" Target="../media/image43.svg"/><Relationship Id="rId10" Type="http://schemas.openxmlformats.org/officeDocument/2006/relationships/image" Target="../media/image77.png"/><Relationship Id="rId4" Type="http://schemas.openxmlformats.org/officeDocument/2006/relationships/image" Target="../media/image4.svg"/><Relationship Id="rId9" Type="http://schemas.openxmlformats.org/officeDocument/2006/relationships/image" Target="../media/image45.svg"/><Relationship Id="rId14" Type="http://schemas.openxmlformats.org/officeDocument/2006/relationships/image" Target="../media/image42.png"/></Relationships>
</file>

<file path=ppt/slides/_rels/slide7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95.svg"/><Relationship Id="rId3" Type="http://schemas.openxmlformats.org/officeDocument/2006/relationships/image" Target="../media/image3.png"/><Relationship Id="rId7" Type="http://schemas.openxmlformats.org/officeDocument/2006/relationships/image" Target="../media/image2.png"/><Relationship Id="rId12" Type="http://schemas.openxmlformats.org/officeDocument/2006/relationships/image" Target="../media/image94.png"/><Relationship Id="rId2" Type="http://schemas.openxmlformats.org/officeDocument/2006/relationships/image" Target="../media/image1.jpeg"/><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8.svg"/><Relationship Id="rId5" Type="http://schemas.openxmlformats.org/officeDocument/2006/relationships/image" Target="../media/image5.png"/><Relationship Id="rId15" Type="http://schemas.openxmlformats.org/officeDocument/2006/relationships/image" Target="../media/image43.svg"/><Relationship Id="rId10" Type="http://schemas.openxmlformats.org/officeDocument/2006/relationships/image" Target="../media/image77.png"/><Relationship Id="rId4" Type="http://schemas.openxmlformats.org/officeDocument/2006/relationships/image" Target="../media/image4.svg"/><Relationship Id="rId9" Type="http://schemas.openxmlformats.org/officeDocument/2006/relationships/image" Target="../media/image45.svg"/><Relationship Id="rId14" Type="http://schemas.openxmlformats.org/officeDocument/2006/relationships/image" Target="../media/image42.png"/></Relationships>
</file>

<file path=ppt/slides/_rels/slide7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3.svg"/><Relationship Id="rId3" Type="http://schemas.openxmlformats.org/officeDocument/2006/relationships/image" Target="../media/image3.png"/><Relationship Id="rId7" Type="http://schemas.openxmlformats.org/officeDocument/2006/relationships/image" Target="../media/image2.png"/><Relationship Id="rId12"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95.svg"/><Relationship Id="rId5" Type="http://schemas.openxmlformats.org/officeDocument/2006/relationships/image" Target="../media/image5.png"/><Relationship Id="rId10" Type="http://schemas.openxmlformats.org/officeDocument/2006/relationships/image" Target="../media/image94.png"/><Relationship Id="rId4" Type="http://schemas.openxmlformats.org/officeDocument/2006/relationships/image" Target="../media/image4.svg"/><Relationship Id="rId9" Type="http://schemas.openxmlformats.org/officeDocument/2006/relationships/image" Target="../media/image45.svg"/></Relationships>
</file>

<file path=ppt/slides/_rels/slide7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3.svg"/><Relationship Id="rId3" Type="http://schemas.openxmlformats.org/officeDocument/2006/relationships/image" Target="../media/image3.png"/><Relationship Id="rId7" Type="http://schemas.openxmlformats.org/officeDocument/2006/relationships/image" Target="../media/image2.png"/><Relationship Id="rId12"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95.svg"/><Relationship Id="rId5" Type="http://schemas.openxmlformats.org/officeDocument/2006/relationships/image" Target="../media/image5.png"/><Relationship Id="rId10" Type="http://schemas.openxmlformats.org/officeDocument/2006/relationships/image" Target="../media/image94.png"/><Relationship Id="rId4" Type="http://schemas.openxmlformats.org/officeDocument/2006/relationships/image" Target="../media/image4.svg"/><Relationship Id="rId9"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8.pn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svg"/><Relationship Id="rId15" Type="http://schemas.openxmlformats.org/officeDocument/2006/relationships/image" Target="../media/image13.svg"/><Relationship Id="rId10" Type="http://schemas.openxmlformats.org/officeDocument/2006/relationships/image" Target="../media/image11.sv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2.png"/></Relationships>
</file>

<file path=ppt/slides/_rels/slide80.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44.png"/><Relationship Id="rId12" Type="http://schemas.openxmlformats.org/officeDocument/2006/relationships/image" Target="../media/image4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2.png"/><Relationship Id="rId5" Type="http://schemas.openxmlformats.org/officeDocument/2006/relationships/image" Target="../media/image5.png"/><Relationship Id="rId10" Type="http://schemas.openxmlformats.org/officeDocument/2006/relationships/image" Target="../media/image95.svg"/><Relationship Id="rId4" Type="http://schemas.openxmlformats.org/officeDocument/2006/relationships/image" Target="../media/image4.svg"/><Relationship Id="rId9" Type="http://schemas.openxmlformats.org/officeDocument/2006/relationships/image" Target="../media/image94.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2315848"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3"/>
            <a:stretch>
              <a:fillRect t="-35153" b="-35153"/>
            </a:stretch>
          </a:blipFill>
        </p:spPr>
        <p:txBody>
          <a:bodyPr/>
          <a:lstStyle/>
          <a:p>
            <a:endParaRPr lang="en-GB"/>
          </a:p>
        </p:txBody>
      </p:sp>
      <p:grpSp>
        <p:nvGrpSpPr>
          <p:cNvPr id="4" name="Group 4"/>
          <p:cNvGrpSpPr/>
          <p:nvPr/>
        </p:nvGrpSpPr>
        <p:grpSpPr>
          <a:xfrm>
            <a:off x="856308" y="1213714"/>
            <a:ext cx="16230600" cy="8229600"/>
            <a:chOff x="0" y="0"/>
            <a:chExt cx="21640800" cy="10972800"/>
          </a:xfrm>
        </p:grpSpPr>
        <p:sp>
          <p:nvSpPr>
            <p:cNvPr id="5" name="Freeform 5"/>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6" name="Freeform 6"/>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grpSp>
      <p:grpSp>
        <p:nvGrpSpPr>
          <p:cNvPr id="7" name="Group 7"/>
          <p:cNvGrpSpPr/>
          <p:nvPr/>
        </p:nvGrpSpPr>
        <p:grpSpPr>
          <a:xfrm>
            <a:off x="1028700" y="1028700"/>
            <a:ext cx="16230600" cy="8229600"/>
            <a:chOff x="0" y="0"/>
            <a:chExt cx="21640800" cy="10972800"/>
          </a:xfrm>
        </p:grpSpPr>
        <p:sp>
          <p:nvSpPr>
            <p:cNvPr id="8" name="Freeform 8"/>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9" name="Freeform 9"/>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grpSp>
      <p:sp>
        <p:nvSpPr>
          <p:cNvPr id="10" name="Freeform 10"/>
          <p:cNvSpPr/>
          <p:nvPr/>
        </p:nvSpPr>
        <p:spPr>
          <a:xfrm>
            <a:off x="-379355" y="0"/>
            <a:ext cx="17638655" cy="10287000"/>
          </a:xfrm>
          <a:custGeom>
            <a:avLst/>
            <a:gdLst/>
            <a:ahLst/>
            <a:cxnLst/>
            <a:rect l="l" t="t" r="r" b="b"/>
            <a:pathLst>
              <a:path w="17638655" h="10287000">
                <a:moveTo>
                  <a:pt x="0" y="0"/>
                </a:moveTo>
                <a:lnTo>
                  <a:pt x="17638655" y="0"/>
                </a:lnTo>
                <a:lnTo>
                  <a:pt x="17638655" y="10287000"/>
                </a:lnTo>
                <a:lnTo>
                  <a:pt x="0" y="10287000"/>
                </a:lnTo>
                <a:lnTo>
                  <a:pt x="0" y="0"/>
                </a:lnTo>
                <a:close/>
              </a:path>
            </a:pathLst>
          </a:custGeom>
          <a:blipFill>
            <a:blip r:embed="rId8"/>
            <a:stretch>
              <a:fillRect t="-18049" r="-5832" b="-18049"/>
            </a:stretch>
          </a:blipFill>
        </p:spPr>
        <p:txBody>
          <a:bodyPr/>
          <a:lstStyle/>
          <a:p>
            <a:endParaRPr lang="en-GB"/>
          </a:p>
        </p:txBody>
      </p:sp>
      <p:sp>
        <p:nvSpPr>
          <p:cNvPr id="11" name="Freeform 11"/>
          <p:cNvSpPr/>
          <p:nvPr/>
        </p:nvSpPr>
        <p:spPr>
          <a:xfrm rot="-5400000">
            <a:off x="-614373" y="4689692"/>
            <a:ext cx="5247212" cy="812366"/>
          </a:xfrm>
          <a:custGeom>
            <a:avLst/>
            <a:gdLst/>
            <a:ahLst/>
            <a:cxnLst/>
            <a:rect l="l" t="t" r="r" b="b"/>
            <a:pathLst>
              <a:path w="5247212" h="812366">
                <a:moveTo>
                  <a:pt x="0" y="0"/>
                </a:moveTo>
                <a:lnTo>
                  <a:pt x="5247212" y="0"/>
                </a:lnTo>
                <a:lnTo>
                  <a:pt x="5247212" y="812366"/>
                </a:lnTo>
                <a:lnTo>
                  <a:pt x="0" y="812366"/>
                </a:lnTo>
                <a:lnTo>
                  <a:pt x="0" y="0"/>
                </a:lnTo>
                <a:close/>
              </a:path>
            </a:pathLst>
          </a:custGeom>
          <a:blipFill>
            <a:blip r:embed="rId9">
              <a:extLst>
                <a:ext uri="{96DAC541-7B7A-43D3-8B79-37D633B846F1}">
                  <asvg:svgBlip xmlns:asvg="http://schemas.microsoft.com/office/drawing/2016/SVG/main" r:embed="rId10"/>
                </a:ext>
              </a:extLst>
            </a:blip>
            <a:stretch>
              <a:fillRect l="-7699"/>
            </a:stretch>
          </a:blipFill>
        </p:spPr>
        <p:txBody>
          <a:bodyPr/>
          <a:lstStyle/>
          <a:p>
            <a:endParaRPr lang="en-GB"/>
          </a:p>
        </p:txBody>
      </p:sp>
      <p:sp>
        <p:nvSpPr>
          <p:cNvPr id="12" name="Freeform 12"/>
          <p:cNvSpPr/>
          <p:nvPr/>
        </p:nvSpPr>
        <p:spPr>
          <a:xfrm rot="-2821074">
            <a:off x="13983325" y="3749506"/>
            <a:ext cx="2446597" cy="2339558"/>
          </a:xfrm>
          <a:custGeom>
            <a:avLst/>
            <a:gdLst/>
            <a:ahLst/>
            <a:cxnLst/>
            <a:rect l="l" t="t" r="r" b="b"/>
            <a:pathLst>
              <a:path w="2446597" h="2339558">
                <a:moveTo>
                  <a:pt x="0" y="0"/>
                </a:moveTo>
                <a:lnTo>
                  <a:pt x="2446598" y="0"/>
                </a:lnTo>
                <a:lnTo>
                  <a:pt x="2446598" y="2339559"/>
                </a:lnTo>
                <a:lnTo>
                  <a:pt x="0" y="23395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rot="1020924">
            <a:off x="2971551" y="1970844"/>
            <a:ext cx="428655" cy="590707"/>
          </a:xfrm>
          <a:custGeom>
            <a:avLst/>
            <a:gdLst/>
            <a:ahLst/>
            <a:cxnLst/>
            <a:rect l="l" t="t" r="r" b="b"/>
            <a:pathLst>
              <a:path w="428655" h="590707">
                <a:moveTo>
                  <a:pt x="0" y="0"/>
                </a:moveTo>
                <a:lnTo>
                  <a:pt x="428655" y="0"/>
                </a:lnTo>
                <a:lnTo>
                  <a:pt x="428655" y="590707"/>
                </a:lnTo>
                <a:lnTo>
                  <a:pt x="0" y="5907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rot="2009231">
            <a:off x="3857758" y="2110681"/>
            <a:ext cx="1212003" cy="1743890"/>
          </a:xfrm>
          <a:custGeom>
            <a:avLst/>
            <a:gdLst/>
            <a:ahLst/>
            <a:cxnLst/>
            <a:rect l="l" t="t" r="r" b="b"/>
            <a:pathLst>
              <a:path w="1212003" h="1743890">
                <a:moveTo>
                  <a:pt x="0" y="0"/>
                </a:moveTo>
                <a:lnTo>
                  <a:pt x="1212003" y="0"/>
                </a:lnTo>
                <a:lnTo>
                  <a:pt x="1212003" y="1743889"/>
                </a:lnTo>
                <a:lnTo>
                  <a:pt x="0" y="17438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nvGrpSpPr>
          <p:cNvPr id="15" name="Group 15"/>
          <p:cNvGrpSpPr/>
          <p:nvPr/>
        </p:nvGrpSpPr>
        <p:grpSpPr>
          <a:xfrm>
            <a:off x="6231433" y="3457575"/>
            <a:ext cx="8282259" cy="4327173"/>
            <a:chOff x="0" y="0"/>
            <a:chExt cx="2181336" cy="1139667"/>
          </a:xfrm>
        </p:grpSpPr>
        <p:sp>
          <p:nvSpPr>
            <p:cNvPr id="16" name="Freeform 16"/>
            <p:cNvSpPr/>
            <p:nvPr/>
          </p:nvSpPr>
          <p:spPr>
            <a:xfrm>
              <a:off x="0" y="0"/>
              <a:ext cx="2181336" cy="1139667"/>
            </a:xfrm>
            <a:custGeom>
              <a:avLst/>
              <a:gdLst/>
              <a:ahLst/>
              <a:cxnLst/>
              <a:rect l="l" t="t" r="r" b="b"/>
              <a:pathLst>
                <a:path w="2181336" h="1139667">
                  <a:moveTo>
                    <a:pt x="47673" y="0"/>
                  </a:moveTo>
                  <a:lnTo>
                    <a:pt x="2133663" y="0"/>
                  </a:lnTo>
                  <a:cubicBezTo>
                    <a:pt x="2146307" y="0"/>
                    <a:pt x="2158432" y="5023"/>
                    <a:pt x="2167373" y="13963"/>
                  </a:cubicBezTo>
                  <a:cubicBezTo>
                    <a:pt x="2176313" y="22903"/>
                    <a:pt x="2181336" y="35029"/>
                    <a:pt x="2181336" y="47673"/>
                  </a:cubicBezTo>
                  <a:lnTo>
                    <a:pt x="2181336" y="1091994"/>
                  </a:lnTo>
                  <a:cubicBezTo>
                    <a:pt x="2181336" y="1104638"/>
                    <a:pt x="2176313" y="1116764"/>
                    <a:pt x="2167373" y="1125704"/>
                  </a:cubicBezTo>
                  <a:cubicBezTo>
                    <a:pt x="2158432" y="1134644"/>
                    <a:pt x="2146307" y="1139667"/>
                    <a:pt x="2133663" y="1139667"/>
                  </a:cubicBezTo>
                  <a:lnTo>
                    <a:pt x="47673" y="1139667"/>
                  </a:lnTo>
                  <a:cubicBezTo>
                    <a:pt x="35029" y="1139667"/>
                    <a:pt x="22903" y="1134644"/>
                    <a:pt x="13963" y="1125704"/>
                  </a:cubicBezTo>
                  <a:cubicBezTo>
                    <a:pt x="5023" y="1116764"/>
                    <a:pt x="0" y="1104638"/>
                    <a:pt x="0" y="1091994"/>
                  </a:cubicBezTo>
                  <a:lnTo>
                    <a:pt x="0" y="47673"/>
                  </a:lnTo>
                  <a:cubicBezTo>
                    <a:pt x="0" y="35029"/>
                    <a:pt x="5023" y="22903"/>
                    <a:pt x="13963" y="13963"/>
                  </a:cubicBezTo>
                  <a:cubicBezTo>
                    <a:pt x="22903" y="5023"/>
                    <a:pt x="35029" y="0"/>
                    <a:pt x="47673" y="0"/>
                  </a:cubicBezTo>
                  <a:close/>
                </a:path>
              </a:pathLst>
            </a:custGeom>
            <a:solidFill>
              <a:srgbClr val="FFFFFF">
                <a:alpha val="66667"/>
              </a:srgbClr>
            </a:solidFill>
          </p:spPr>
          <p:txBody>
            <a:bodyPr/>
            <a:lstStyle/>
            <a:p>
              <a:endParaRPr lang="en-GB"/>
            </a:p>
          </p:txBody>
        </p:sp>
        <p:sp>
          <p:nvSpPr>
            <p:cNvPr id="17" name="TextBox 17"/>
            <p:cNvSpPr txBox="1"/>
            <p:nvPr/>
          </p:nvSpPr>
          <p:spPr>
            <a:xfrm>
              <a:off x="0" y="-47625"/>
              <a:ext cx="2181336" cy="1187292"/>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6231433" y="3577662"/>
            <a:ext cx="8029392" cy="3764590"/>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GV sẽ đưa ra nhan đề, tên tác giả và hoàn cảnh sáng tác của 5 tác phẩm thơ.</a:t>
            </a:r>
          </a:p>
          <a:p>
            <a:pPr marL="755651" lvl="1" indent="-377825" algn="just">
              <a:lnSpc>
                <a:spcPts val="5005"/>
              </a:lnSpc>
              <a:buFont typeface="Arial"/>
              <a:buChar char="•"/>
            </a:pPr>
            <a:r>
              <a:rPr lang="en-US" sz="3500">
                <a:solidFill>
                  <a:srgbClr val="000000"/>
                </a:solidFill>
                <a:latin typeface="Roboto Condensed"/>
              </a:rPr>
              <a:t>HS </a:t>
            </a:r>
            <a:r>
              <a:rPr lang="en-US" sz="3500" b="1">
                <a:solidFill>
                  <a:srgbClr val="000000"/>
                </a:solidFill>
                <a:latin typeface="Roboto Condensed"/>
              </a:rPr>
              <a:t>dự đoán cảm xúc chủ đạo / tâm trạng của NVTT </a:t>
            </a:r>
            <a:r>
              <a:rPr lang="en-US" sz="3500">
                <a:solidFill>
                  <a:srgbClr val="000000"/>
                </a:solidFill>
                <a:latin typeface="Roboto Condensed"/>
              </a:rPr>
              <a:t>trong văn bản thông qua những thông tin vừa được cung cấp.</a:t>
            </a:r>
          </a:p>
          <a:p>
            <a:pPr marL="755651" lvl="1" indent="-377825" algn="just">
              <a:lnSpc>
                <a:spcPts val="5005"/>
              </a:lnSpc>
              <a:buFont typeface="Arial"/>
              <a:buChar char="•"/>
            </a:pPr>
            <a:r>
              <a:rPr lang="en-US" sz="3500">
                <a:solidFill>
                  <a:srgbClr val="000000"/>
                </a:solidFill>
                <a:latin typeface="Roboto Condensed"/>
              </a:rPr>
              <a:t>Thời gian cho mỗi câu tối đa 20s.  </a:t>
            </a:r>
          </a:p>
        </p:txBody>
      </p:sp>
      <p:sp>
        <p:nvSpPr>
          <p:cNvPr id="19" name="TextBox 19"/>
          <p:cNvSpPr txBox="1"/>
          <p:nvPr/>
        </p:nvSpPr>
        <p:spPr>
          <a:xfrm>
            <a:off x="2415416" y="4307438"/>
            <a:ext cx="3816016" cy="2432050"/>
          </a:xfrm>
          <a:prstGeom prst="rect">
            <a:avLst/>
          </a:prstGeom>
        </p:spPr>
        <p:txBody>
          <a:bodyPr lIns="0" tIns="0" rIns="0" bIns="0" rtlCol="0" anchor="t">
            <a:spAutoFit/>
          </a:bodyPr>
          <a:lstStyle/>
          <a:p>
            <a:pPr algn="ctr">
              <a:lnSpc>
                <a:spcPts val="9799"/>
              </a:lnSpc>
            </a:pPr>
            <a:r>
              <a:rPr lang="en-US" sz="6999">
                <a:solidFill>
                  <a:srgbClr val="65896F"/>
                </a:solidFill>
                <a:latin typeface="Fraunces Bold"/>
              </a:rPr>
              <a:t>KHỞI</a:t>
            </a:r>
          </a:p>
          <a:p>
            <a:pPr algn="ctr">
              <a:lnSpc>
                <a:spcPts val="9799"/>
              </a:lnSpc>
            </a:pPr>
            <a:r>
              <a:rPr lang="en-US" sz="6999">
                <a:solidFill>
                  <a:srgbClr val="65896F"/>
                </a:solidFill>
                <a:latin typeface="Fraunces Bold"/>
              </a:rPr>
              <a:t> ĐỘNG</a:t>
            </a:r>
          </a:p>
        </p:txBody>
      </p:sp>
      <p:sp>
        <p:nvSpPr>
          <p:cNvPr id="20" name="TextBox 20"/>
          <p:cNvSpPr txBox="1"/>
          <p:nvPr/>
        </p:nvSpPr>
        <p:spPr>
          <a:xfrm>
            <a:off x="7265819" y="1416244"/>
            <a:ext cx="9584830" cy="1847268"/>
          </a:xfrm>
          <a:prstGeom prst="rect">
            <a:avLst/>
          </a:prstGeom>
        </p:spPr>
        <p:txBody>
          <a:bodyPr lIns="0" tIns="0" rIns="0" bIns="0" rtlCol="0" anchor="t">
            <a:spAutoFit/>
          </a:bodyPr>
          <a:lstStyle/>
          <a:p>
            <a:pPr algn="ctr">
              <a:lnSpc>
                <a:spcPts val="15622"/>
              </a:lnSpc>
              <a:spcBef>
                <a:spcPct val="0"/>
              </a:spcBef>
            </a:pPr>
            <a:r>
              <a:rPr lang="en-US" sz="8631" spc="371">
                <a:solidFill>
                  <a:srgbClr val="5B422D"/>
                </a:solidFill>
                <a:latin typeface="#9Slide05 VL Fadilla"/>
              </a:rPr>
              <a:t>Hiểu lòng thi sĩ...</a:t>
            </a:r>
          </a:p>
        </p:txBody>
      </p:sp>
      <p:sp>
        <p:nvSpPr>
          <p:cNvPr id="21" name="Freeform 21"/>
          <p:cNvSpPr/>
          <p:nvPr/>
        </p:nvSpPr>
        <p:spPr>
          <a:xfrm>
            <a:off x="3477253" y="7061800"/>
            <a:ext cx="1620506" cy="1445896"/>
          </a:xfrm>
          <a:custGeom>
            <a:avLst/>
            <a:gdLst/>
            <a:ahLst/>
            <a:cxnLst/>
            <a:rect l="l" t="t" r="r" b="b"/>
            <a:pathLst>
              <a:path w="1620506" h="1445896">
                <a:moveTo>
                  <a:pt x="0" y="0"/>
                </a:moveTo>
                <a:lnTo>
                  <a:pt x="1620506" y="0"/>
                </a:lnTo>
                <a:lnTo>
                  <a:pt x="1620506" y="1445896"/>
                </a:lnTo>
                <a:lnTo>
                  <a:pt x="0" y="1445896"/>
                </a:lnTo>
                <a:lnTo>
                  <a:pt x="0" y="0"/>
                </a:lnTo>
                <a:close/>
              </a:path>
            </a:pathLst>
          </a:custGeom>
          <a:blipFill>
            <a:blip r:embed="rId17">
              <a:alphaModFix amt="99000"/>
            </a:blip>
            <a:stretch>
              <a:fillRect/>
            </a:stretch>
          </a:blipFill>
        </p:spPr>
        <p:txBody>
          <a:bodyPr/>
          <a:lstStyle/>
          <a:p>
            <a:endParaRPr lang="en-GB"/>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2315848"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3"/>
            <a:stretch>
              <a:fillRect t="-35153" b="-35153"/>
            </a:stretch>
          </a:blipFill>
        </p:spPr>
        <p:txBody>
          <a:bodyPr/>
          <a:lstStyle/>
          <a:p>
            <a:endParaRPr lang="en-GB"/>
          </a:p>
        </p:txBody>
      </p:sp>
      <p:sp>
        <p:nvSpPr>
          <p:cNvPr id="4" name="Freeform 4"/>
          <p:cNvSpPr/>
          <p:nvPr/>
        </p:nvSpPr>
        <p:spPr>
          <a:xfrm>
            <a:off x="856308" y="1166089"/>
            <a:ext cx="16230600" cy="6431375"/>
          </a:xfrm>
          <a:custGeom>
            <a:avLst/>
            <a:gdLst/>
            <a:ahLst/>
            <a:cxnLst/>
            <a:rect l="l" t="t" r="r" b="b"/>
            <a:pathLst>
              <a:path w="16230600" h="6431375">
                <a:moveTo>
                  <a:pt x="0" y="0"/>
                </a:moveTo>
                <a:lnTo>
                  <a:pt x="16230600" y="0"/>
                </a:lnTo>
                <a:lnTo>
                  <a:pt x="16230600" y="6431376"/>
                </a:lnTo>
                <a:lnTo>
                  <a:pt x="0" y="643137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856308" y="4351691"/>
            <a:ext cx="15212164" cy="5043998"/>
          </a:xfrm>
          <a:custGeom>
            <a:avLst/>
            <a:gdLst/>
            <a:ahLst/>
            <a:cxnLst/>
            <a:rect l="l" t="t" r="r" b="b"/>
            <a:pathLst>
              <a:path w="15212164" h="5043998">
                <a:moveTo>
                  <a:pt x="0" y="0"/>
                </a:moveTo>
                <a:lnTo>
                  <a:pt x="15212164" y="0"/>
                </a:lnTo>
                <a:lnTo>
                  <a:pt x="15212164" y="5043998"/>
                </a:lnTo>
                <a:lnTo>
                  <a:pt x="0" y="5043998"/>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6" name="Freeform 6"/>
          <p:cNvSpPr/>
          <p:nvPr/>
        </p:nvSpPr>
        <p:spPr>
          <a:xfrm>
            <a:off x="1028700" y="981075"/>
            <a:ext cx="16230600" cy="6431375"/>
          </a:xfrm>
          <a:custGeom>
            <a:avLst/>
            <a:gdLst/>
            <a:ahLst/>
            <a:cxnLst/>
            <a:rect l="l" t="t" r="r" b="b"/>
            <a:pathLst>
              <a:path w="16230600" h="6431375">
                <a:moveTo>
                  <a:pt x="0" y="0"/>
                </a:moveTo>
                <a:lnTo>
                  <a:pt x="16230600" y="0"/>
                </a:lnTo>
                <a:lnTo>
                  <a:pt x="16230600" y="6431375"/>
                </a:lnTo>
                <a:lnTo>
                  <a:pt x="0" y="643137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7" name="Freeform 7"/>
          <p:cNvSpPr/>
          <p:nvPr/>
        </p:nvSpPr>
        <p:spPr>
          <a:xfrm>
            <a:off x="1028700" y="4166677"/>
            <a:ext cx="16230600" cy="5043998"/>
          </a:xfrm>
          <a:custGeom>
            <a:avLst/>
            <a:gdLst/>
            <a:ahLst/>
            <a:cxnLst/>
            <a:rect l="l" t="t" r="r" b="b"/>
            <a:pathLst>
              <a:path w="16230600" h="5043998">
                <a:moveTo>
                  <a:pt x="0" y="0"/>
                </a:moveTo>
                <a:lnTo>
                  <a:pt x="16230600" y="0"/>
                </a:lnTo>
                <a:lnTo>
                  <a:pt x="16230600" y="5043998"/>
                </a:lnTo>
                <a:lnTo>
                  <a:pt x="0" y="5043998"/>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sp>
        <p:nvSpPr>
          <p:cNvPr id="8" name="Freeform 8"/>
          <p:cNvSpPr/>
          <p:nvPr/>
        </p:nvSpPr>
        <p:spPr>
          <a:xfrm>
            <a:off x="-379355" y="-47625"/>
            <a:ext cx="17638655" cy="10287000"/>
          </a:xfrm>
          <a:custGeom>
            <a:avLst/>
            <a:gdLst/>
            <a:ahLst/>
            <a:cxnLst/>
            <a:rect l="l" t="t" r="r" b="b"/>
            <a:pathLst>
              <a:path w="17638655" h="10287000">
                <a:moveTo>
                  <a:pt x="0" y="0"/>
                </a:moveTo>
                <a:lnTo>
                  <a:pt x="17638655" y="0"/>
                </a:lnTo>
                <a:lnTo>
                  <a:pt x="17638655" y="10287000"/>
                </a:lnTo>
                <a:lnTo>
                  <a:pt x="0" y="10287000"/>
                </a:lnTo>
                <a:lnTo>
                  <a:pt x="0" y="0"/>
                </a:lnTo>
                <a:close/>
              </a:path>
            </a:pathLst>
          </a:custGeom>
          <a:blipFill>
            <a:blip r:embed="rId8"/>
            <a:stretch>
              <a:fillRect t="-18049" r="-5832" b="-18049"/>
            </a:stretch>
          </a:blipFill>
        </p:spPr>
        <p:txBody>
          <a:bodyPr/>
          <a:lstStyle/>
          <a:p>
            <a:endParaRPr lang="en-GB"/>
          </a:p>
        </p:txBody>
      </p:sp>
      <p:grpSp>
        <p:nvGrpSpPr>
          <p:cNvPr id="9" name="Group 9"/>
          <p:cNvGrpSpPr/>
          <p:nvPr/>
        </p:nvGrpSpPr>
        <p:grpSpPr>
          <a:xfrm>
            <a:off x="3185878" y="2104016"/>
            <a:ext cx="12106198" cy="6353746"/>
            <a:chOff x="0" y="0"/>
            <a:chExt cx="3188464" cy="1673415"/>
          </a:xfrm>
        </p:grpSpPr>
        <p:sp>
          <p:nvSpPr>
            <p:cNvPr id="10" name="Freeform 10"/>
            <p:cNvSpPr/>
            <p:nvPr/>
          </p:nvSpPr>
          <p:spPr>
            <a:xfrm>
              <a:off x="0" y="0"/>
              <a:ext cx="3188464" cy="1673415"/>
            </a:xfrm>
            <a:custGeom>
              <a:avLst/>
              <a:gdLst/>
              <a:ahLst/>
              <a:cxnLst/>
              <a:rect l="l" t="t" r="r" b="b"/>
              <a:pathLst>
                <a:path w="3188464" h="1673415">
                  <a:moveTo>
                    <a:pt x="8953" y="0"/>
                  </a:moveTo>
                  <a:lnTo>
                    <a:pt x="3179511" y="0"/>
                  </a:lnTo>
                  <a:cubicBezTo>
                    <a:pt x="3181885" y="0"/>
                    <a:pt x="3184162" y="943"/>
                    <a:pt x="3185841" y="2622"/>
                  </a:cubicBezTo>
                  <a:cubicBezTo>
                    <a:pt x="3187521" y="4301"/>
                    <a:pt x="3188464" y="6579"/>
                    <a:pt x="3188464" y="8953"/>
                  </a:cubicBezTo>
                  <a:lnTo>
                    <a:pt x="3188464" y="1664462"/>
                  </a:lnTo>
                  <a:cubicBezTo>
                    <a:pt x="3188464" y="1666836"/>
                    <a:pt x="3187521" y="1669113"/>
                    <a:pt x="3185841" y="1670792"/>
                  </a:cubicBezTo>
                  <a:cubicBezTo>
                    <a:pt x="3184162" y="1672471"/>
                    <a:pt x="3181885" y="1673415"/>
                    <a:pt x="3179511" y="1673415"/>
                  </a:cubicBezTo>
                  <a:lnTo>
                    <a:pt x="8953" y="1673415"/>
                  </a:lnTo>
                  <a:cubicBezTo>
                    <a:pt x="6579" y="1673415"/>
                    <a:pt x="4301" y="1672471"/>
                    <a:pt x="2622" y="1670792"/>
                  </a:cubicBezTo>
                  <a:cubicBezTo>
                    <a:pt x="943" y="1669113"/>
                    <a:pt x="0" y="1666836"/>
                    <a:pt x="0" y="1664462"/>
                  </a:cubicBezTo>
                  <a:lnTo>
                    <a:pt x="0" y="8953"/>
                  </a:lnTo>
                  <a:cubicBezTo>
                    <a:pt x="0" y="6579"/>
                    <a:pt x="943" y="4301"/>
                    <a:pt x="2622" y="2622"/>
                  </a:cubicBezTo>
                  <a:cubicBezTo>
                    <a:pt x="4301" y="943"/>
                    <a:pt x="6579" y="0"/>
                    <a:pt x="8953" y="0"/>
                  </a:cubicBezTo>
                  <a:close/>
                </a:path>
              </a:pathLst>
            </a:custGeom>
            <a:solidFill>
              <a:srgbClr val="6D9177"/>
            </a:solidFill>
          </p:spPr>
          <p:txBody>
            <a:bodyPr/>
            <a:lstStyle/>
            <a:p>
              <a:endParaRPr lang="en-GB"/>
            </a:p>
          </p:txBody>
        </p:sp>
        <p:sp>
          <p:nvSpPr>
            <p:cNvPr id="11" name="TextBox 11"/>
            <p:cNvSpPr txBox="1"/>
            <p:nvPr/>
          </p:nvSpPr>
          <p:spPr>
            <a:xfrm>
              <a:off x="0" y="-38100"/>
              <a:ext cx="3188464" cy="171151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2821074">
            <a:off x="13983325" y="3701881"/>
            <a:ext cx="2446597" cy="2339558"/>
          </a:xfrm>
          <a:custGeom>
            <a:avLst/>
            <a:gdLst/>
            <a:ahLst/>
            <a:cxnLst/>
            <a:rect l="l" t="t" r="r" b="b"/>
            <a:pathLst>
              <a:path w="2446597" h="2339558">
                <a:moveTo>
                  <a:pt x="0" y="0"/>
                </a:moveTo>
                <a:lnTo>
                  <a:pt x="2446598" y="0"/>
                </a:lnTo>
                <a:lnTo>
                  <a:pt x="2446598" y="2339559"/>
                </a:lnTo>
                <a:lnTo>
                  <a:pt x="0" y="23395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a:off x="14332865" y="5813674"/>
            <a:ext cx="1541565" cy="2950364"/>
          </a:xfrm>
          <a:custGeom>
            <a:avLst/>
            <a:gdLst/>
            <a:ahLst/>
            <a:cxnLst/>
            <a:rect l="l" t="t" r="r" b="b"/>
            <a:pathLst>
              <a:path w="1541565" h="2950364">
                <a:moveTo>
                  <a:pt x="0" y="0"/>
                </a:moveTo>
                <a:lnTo>
                  <a:pt x="1541565" y="0"/>
                </a:lnTo>
                <a:lnTo>
                  <a:pt x="1541565" y="2950363"/>
                </a:lnTo>
                <a:lnTo>
                  <a:pt x="0" y="2950363"/>
                </a:lnTo>
                <a:lnTo>
                  <a:pt x="0" y="0"/>
                </a:lnTo>
                <a:close/>
              </a:path>
            </a:pathLst>
          </a:custGeom>
          <a:blipFill>
            <a:blip r:embed="rId11"/>
            <a:stretch>
              <a:fillRect/>
            </a:stretch>
          </a:blipFill>
        </p:spPr>
        <p:txBody>
          <a:bodyPr/>
          <a:lstStyle/>
          <a:p>
            <a:endParaRPr lang="en-GB"/>
          </a:p>
        </p:txBody>
      </p:sp>
      <p:sp>
        <p:nvSpPr>
          <p:cNvPr id="14" name="Freeform 14"/>
          <p:cNvSpPr/>
          <p:nvPr/>
        </p:nvSpPr>
        <p:spPr>
          <a:xfrm rot="-5400000">
            <a:off x="-614373" y="4689692"/>
            <a:ext cx="5247212" cy="812366"/>
          </a:xfrm>
          <a:custGeom>
            <a:avLst/>
            <a:gdLst/>
            <a:ahLst/>
            <a:cxnLst/>
            <a:rect l="l" t="t" r="r" b="b"/>
            <a:pathLst>
              <a:path w="5247212" h="812366">
                <a:moveTo>
                  <a:pt x="0" y="0"/>
                </a:moveTo>
                <a:lnTo>
                  <a:pt x="5247212" y="0"/>
                </a:lnTo>
                <a:lnTo>
                  <a:pt x="5247212" y="812366"/>
                </a:lnTo>
                <a:lnTo>
                  <a:pt x="0" y="812366"/>
                </a:lnTo>
                <a:lnTo>
                  <a:pt x="0" y="0"/>
                </a:lnTo>
                <a:close/>
              </a:path>
            </a:pathLst>
          </a:custGeom>
          <a:blipFill>
            <a:blip r:embed="rId12">
              <a:extLst>
                <a:ext uri="{96DAC541-7B7A-43D3-8B79-37D633B846F1}">
                  <asvg:svgBlip xmlns:asvg="http://schemas.microsoft.com/office/drawing/2016/SVG/main" r:embed="rId13"/>
                </a:ext>
              </a:extLst>
            </a:blip>
            <a:stretch>
              <a:fillRect l="-7699"/>
            </a:stretch>
          </a:blipFill>
        </p:spPr>
        <p:txBody>
          <a:bodyPr/>
          <a:lstStyle/>
          <a:p>
            <a:endParaRPr lang="en-GB"/>
          </a:p>
        </p:txBody>
      </p:sp>
      <p:sp>
        <p:nvSpPr>
          <p:cNvPr id="15" name="Freeform 15"/>
          <p:cNvSpPr/>
          <p:nvPr/>
        </p:nvSpPr>
        <p:spPr>
          <a:xfrm rot="1020924">
            <a:off x="2971551" y="1970844"/>
            <a:ext cx="428655" cy="590707"/>
          </a:xfrm>
          <a:custGeom>
            <a:avLst/>
            <a:gdLst/>
            <a:ahLst/>
            <a:cxnLst/>
            <a:rect l="l" t="t" r="r" b="b"/>
            <a:pathLst>
              <a:path w="428655" h="590707">
                <a:moveTo>
                  <a:pt x="0" y="0"/>
                </a:moveTo>
                <a:lnTo>
                  <a:pt x="428655" y="0"/>
                </a:lnTo>
                <a:lnTo>
                  <a:pt x="428655" y="590707"/>
                </a:lnTo>
                <a:lnTo>
                  <a:pt x="0" y="5907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6" name="Group 16"/>
          <p:cNvGrpSpPr/>
          <p:nvPr/>
        </p:nvGrpSpPr>
        <p:grpSpPr>
          <a:xfrm>
            <a:off x="7591791" y="4196763"/>
            <a:ext cx="6741074" cy="3215688"/>
            <a:chOff x="0" y="0"/>
            <a:chExt cx="1594890" cy="760809"/>
          </a:xfrm>
        </p:grpSpPr>
        <p:sp>
          <p:nvSpPr>
            <p:cNvPr id="17" name="Freeform 17"/>
            <p:cNvSpPr/>
            <p:nvPr/>
          </p:nvSpPr>
          <p:spPr>
            <a:xfrm>
              <a:off x="0" y="0"/>
              <a:ext cx="1594890" cy="760809"/>
            </a:xfrm>
            <a:custGeom>
              <a:avLst/>
              <a:gdLst/>
              <a:ahLst/>
              <a:cxnLst/>
              <a:rect l="l" t="t" r="r" b="b"/>
              <a:pathLst>
                <a:path w="1594890" h="760809">
                  <a:moveTo>
                    <a:pt x="1391690" y="0"/>
                  </a:moveTo>
                  <a:cubicBezTo>
                    <a:pt x="1503915" y="0"/>
                    <a:pt x="1594890" y="170313"/>
                    <a:pt x="1594890" y="380404"/>
                  </a:cubicBezTo>
                  <a:cubicBezTo>
                    <a:pt x="1594890" y="590496"/>
                    <a:pt x="1503915" y="760809"/>
                    <a:pt x="1391690" y="760809"/>
                  </a:cubicBezTo>
                  <a:lnTo>
                    <a:pt x="203200" y="760809"/>
                  </a:lnTo>
                  <a:cubicBezTo>
                    <a:pt x="90976" y="760809"/>
                    <a:pt x="0" y="590496"/>
                    <a:pt x="0" y="380404"/>
                  </a:cubicBezTo>
                  <a:cubicBezTo>
                    <a:pt x="0" y="170313"/>
                    <a:pt x="90976" y="0"/>
                    <a:pt x="203200" y="0"/>
                  </a:cubicBezTo>
                  <a:close/>
                </a:path>
              </a:pathLst>
            </a:custGeom>
            <a:solidFill>
              <a:srgbClr val="F8E5C2">
                <a:alpha val="91765"/>
              </a:srgbClr>
            </a:solidFill>
          </p:spPr>
          <p:txBody>
            <a:bodyPr/>
            <a:lstStyle/>
            <a:p>
              <a:endParaRPr lang="en-GB"/>
            </a:p>
          </p:txBody>
        </p:sp>
        <p:sp>
          <p:nvSpPr>
            <p:cNvPr id="18" name="TextBox 18"/>
            <p:cNvSpPr txBox="1"/>
            <p:nvPr/>
          </p:nvSpPr>
          <p:spPr>
            <a:xfrm>
              <a:off x="0" y="-47625"/>
              <a:ext cx="1594890" cy="808434"/>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8089521" y="4809873"/>
            <a:ext cx="5745614" cy="1878802"/>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Ngợi ca, tự hào về </a:t>
            </a:r>
            <a:r>
              <a:rPr lang="en-US" sz="3500">
                <a:solidFill>
                  <a:srgbClr val="000000"/>
                </a:solidFill>
                <a:latin typeface="Roboto Condensed Bold"/>
              </a:rPr>
              <a:t>tình đồng chí giản dị mà cao đẹp </a:t>
            </a:r>
            <a:r>
              <a:rPr lang="en-US" sz="3500">
                <a:solidFill>
                  <a:srgbClr val="000000"/>
                </a:solidFill>
                <a:latin typeface="Roboto Condensed"/>
              </a:rPr>
              <a:t>của</a:t>
            </a:r>
          </a:p>
          <a:p>
            <a:pPr algn="ctr">
              <a:lnSpc>
                <a:spcPts val="5005"/>
              </a:lnSpc>
            </a:pPr>
            <a:r>
              <a:rPr lang="en-US" sz="3500">
                <a:solidFill>
                  <a:srgbClr val="000000"/>
                </a:solidFill>
                <a:latin typeface="Roboto Condensed"/>
              </a:rPr>
              <a:t> người lính cụ Hồ.</a:t>
            </a:r>
          </a:p>
        </p:txBody>
      </p:sp>
      <p:sp>
        <p:nvSpPr>
          <p:cNvPr id="20" name="TextBox 20"/>
          <p:cNvSpPr txBox="1"/>
          <p:nvPr/>
        </p:nvSpPr>
        <p:spPr>
          <a:xfrm>
            <a:off x="5743429" y="2212147"/>
            <a:ext cx="7773416" cy="1495988"/>
          </a:xfrm>
          <a:prstGeom prst="rect">
            <a:avLst/>
          </a:prstGeom>
        </p:spPr>
        <p:txBody>
          <a:bodyPr lIns="0" tIns="0" rIns="0" bIns="0" rtlCol="0" anchor="t">
            <a:spAutoFit/>
          </a:bodyPr>
          <a:lstStyle/>
          <a:p>
            <a:pPr algn="ctr">
              <a:lnSpc>
                <a:spcPts val="12669"/>
              </a:lnSpc>
              <a:spcBef>
                <a:spcPct val="0"/>
              </a:spcBef>
            </a:pPr>
            <a:r>
              <a:rPr lang="en-US" sz="6999" spc="300">
                <a:solidFill>
                  <a:srgbClr val="FFFFFF"/>
                </a:solidFill>
                <a:latin typeface="#9Slide05 VL Fadilla"/>
              </a:rPr>
              <a:t>Tâm trạng thi nhân</a:t>
            </a:r>
          </a:p>
        </p:txBody>
      </p:sp>
      <p:grpSp>
        <p:nvGrpSpPr>
          <p:cNvPr id="21" name="Group 21"/>
          <p:cNvGrpSpPr/>
          <p:nvPr/>
        </p:nvGrpSpPr>
        <p:grpSpPr>
          <a:xfrm>
            <a:off x="2962571" y="3530107"/>
            <a:ext cx="4808659" cy="4825174"/>
            <a:chOff x="0" y="0"/>
            <a:chExt cx="6411546" cy="6433566"/>
          </a:xfrm>
        </p:grpSpPr>
        <p:sp>
          <p:nvSpPr>
            <p:cNvPr id="22" name="Freeform 22"/>
            <p:cNvSpPr/>
            <p:nvPr/>
          </p:nvSpPr>
          <p:spPr>
            <a:xfrm>
              <a:off x="0" y="0"/>
              <a:ext cx="6411546" cy="6433566"/>
            </a:xfrm>
            <a:custGeom>
              <a:avLst/>
              <a:gdLst/>
              <a:ahLst/>
              <a:cxnLst/>
              <a:rect l="l" t="t" r="r" b="b"/>
              <a:pathLst>
                <a:path w="6411546" h="6433566">
                  <a:moveTo>
                    <a:pt x="0" y="0"/>
                  </a:moveTo>
                  <a:lnTo>
                    <a:pt x="6411546" y="0"/>
                  </a:lnTo>
                  <a:lnTo>
                    <a:pt x="6411546" y="6433566"/>
                  </a:lnTo>
                  <a:lnTo>
                    <a:pt x="0" y="6433566"/>
                  </a:lnTo>
                  <a:lnTo>
                    <a:pt x="0" y="0"/>
                  </a:lnTo>
                  <a:close/>
                </a:path>
              </a:pathLst>
            </a:custGeom>
            <a:blipFill>
              <a:blip r:embed="rId16"/>
              <a:stretch>
                <a:fillRect/>
              </a:stretch>
            </a:blipFill>
          </p:spPr>
          <p:txBody>
            <a:bodyPr/>
            <a:lstStyle/>
            <a:p>
              <a:endParaRPr lang="en-GB"/>
            </a:p>
          </p:txBody>
        </p:sp>
      </p:gr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2315848"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3"/>
            <a:stretch>
              <a:fillRect t="-35153" b="-35153"/>
            </a:stretch>
          </a:blipFill>
        </p:spPr>
        <p:txBody>
          <a:bodyPr/>
          <a:lstStyle/>
          <a:p>
            <a:endParaRPr lang="en-GB"/>
          </a:p>
        </p:txBody>
      </p:sp>
      <p:sp>
        <p:nvSpPr>
          <p:cNvPr id="4" name="Freeform 4"/>
          <p:cNvSpPr/>
          <p:nvPr/>
        </p:nvSpPr>
        <p:spPr>
          <a:xfrm>
            <a:off x="856308" y="1166089"/>
            <a:ext cx="16230600" cy="6431375"/>
          </a:xfrm>
          <a:custGeom>
            <a:avLst/>
            <a:gdLst/>
            <a:ahLst/>
            <a:cxnLst/>
            <a:rect l="l" t="t" r="r" b="b"/>
            <a:pathLst>
              <a:path w="16230600" h="6431375">
                <a:moveTo>
                  <a:pt x="0" y="0"/>
                </a:moveTo>
                <a:lnTo>
                  <a:pt x="16230600" y="0"/>
                </a:lnTo>
                <a:lnTo>
                  <a:pt x="16230600" y="6431376"/>
                </a:lnTo>
                <a:lnTo>
                  <a:pt x="0" y="643137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856308" y="4351691"/>
            <a:ext cx="15212164" cy="5043998"/>
          </a:xfrm>
          <a:custGeom>
            <a:avLst/>
            <a:gdLst/>
            <a:ahLst/>
            <a:cxnLst/>
            <a:rect l="l" t="t" r="r" b="b"/>
            <a:pathLst>
              <a:path w="15212164" h="5043998">
                <a:moveTo>
                  <a:pt x="0" y="0"/>
                </a:moveTo>
                <a:lnTo>
                  <a:pt x="15212164" y="0"/>
                </a:lnTo>
                <a:lnTo>
                  <a:pt x="15212164" y="5043998"/>
                </a:lnTo>
                <a:lnTo>
                  <a:pt x="0" y="5043998"/>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6" name="Freeform 6"/>
          <p:cNvSpPr/>
          <p:nvPr/>
        </p:nvSpPr>
        <p:spPr>
          <a:xfrm>
            <a:off x="1028700" y="981075"/>
            <a:ext cx="16230600" cy="6431375"/>
          </a:xfrm>
          <a:custGeom>
            <a:avLst/>
            <a:gdLst/>
            <a:ahLst/>
            <a:cxnLst/>
            <a:rect l="l" t="t" r="r" b="b"/>
            <a:pathLst>
              <a:path w="16230600" h="6431375">
                <a:moveTo>
                  <a:pt x="0" y="0"/>
                </a:moveTo>
                <a:lnTo>
                  <a:pt x="16230600" y="0"/>
                </a:lnTo>
                <a:lnTo>
                  <a:pt x="16230600" y="6431375"/>
                </a:lnTo>
                <a:lnTo>
                  <a:pt x="0" y="643137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7" name="Freeform 7"/>
          <p:cNvSpPr/>
          <p:nvPr/>
        </p:nvSpPr>
        <p:spPr>
          <a:xfrm>
            <a:off x="1028700" y="4166677"/>
            <a:ext cx="16230600" cy="5043998"/>
          </a:xfrm>
          <a:custGeom>
            <a:avLst/>
            <a:gdLst/>
            <a:ahLst/>
            <a:cxnLst/>
            <a:rect l="l" t="t" r="r" b="b"/>
            <a:pathLst>
              <a:path w="16230600" h="5043998">
                <a:moveTo>
                  <a:pt x="0" y="0"/>
                </a:moveTo>
                <a:lnTo>
                  <a:pt x="16230600" y="0"/>
                </a:lnTo>
                <a:lnTo>
                  <a:pt x="16230600" y="5043998"/>
                </a:lnTo>
                <a:lnTo>
                  <a:pt x="0" y="5043998"/>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sp>
        <p:nvSpPr>
          <p:cNvPr id="8" name="Freeform 8"/>
          <p:cNvSpPr/>
          <p:nvPr/>
        </p:nvSpPr>
        <p:spPr>
          <a:xfrm>
            <a:off x="-379355" y="-47625"/>
            <a:ext cx="17638655" cy="10287000"/>
          </a:xfrm>
          <a:custGeom>
            <a:avLst/>
            <a:gdLst/>
            <a:ahLst/>
            <a:cxnLst/>
            <a:rect l="l" t="t" r="r" b="b"/>
            <a:pathLst>
              <a:path w="17638655" h="10287000">
                <a:moveTo>
                  <a:pt x="0" y="0"/>
                </a:moveTo>
                <a:lnTo>
                  <a:pt x="17638655" y="0"/>
                </a:lnTo>
                <a:lnTo>
                  <a:pt x="17638655" y="10287000"/>
                </a:lnTo>
                <a:lnTo>
                  <a:pt x="0" y="10287000"/>
                </a:lnTo>
                <a:lnTo>
                  <a:pt x="0" y="0"/>
                </a:lnTo>
                <a:close/>
              </a:path>
            </a:pathLst>
          </a:custGeom>
          <a:blipFill>
            <a:blip r:embed="rId8"/>
            <a:stretch>
              <a:fillRect t="-18049" r="-5832" b="-18049"/>
            </a:stretch>
          </a:blipFill>
        </p:spPr>
        <p:txBody>
          <a:bodyPr/>
          <a:lstStyle/>
          <a:p>
            <a:endParaRPr lang="en-GB"/>
          </a:p>
        </p:txBody>
      </p:sp>
      <p:grpSp>
        <p:nvGrpSpPr>
          <p:cNvPr id="9" name="Group 9"/>
          <p:cNvGrpSpPr/>
          <p:nvPr/>
        </p:nvGrpSpPr>
        <p:grpSpPr>
          <a:xfrm>
            <a:off x="3185878" y="1921054"/>
            <a:ext cx="12106198" cy="6536708"/>
            <a:chOff x="0" y="0"/>
            <a:chExt cx="3188464" cy="1721602"/>
          </a:xfrm>
        </p:grpSpPr>
        <p:sp>
          <p:nvSpPr>
            <p:cNvPr id="10" name="Freeform 10"/>
            <p:cNvSpPr/>
            <p:nvPr/>
          </p:nvSpPr>
          <p:spPr>
            <a:xfrm>
              <a:off x="0" y="0"/>
              <a:ext cx="3188464" cy="1721602"/>
            </a:xfrm>
            <a:custGeom>
              <a:avLst/>
              <a:gdLst/>
              <a:ahLst/>
              <a:cxnLst/>
              <a:rect l="l" t="t" r="r" b="b"/>
              <a:pathLst>
                <a:path w="3188464" h="1721602">
                  <a:moveTo>
                    <a:pt x="8953" y="0"/>
                  </a:moveTo>
                  <a:lnTo>
                    <a:pt x="3179511" y="0"/>
                  </a:lnTo>
                  <a:cubicBezTo>
                    <a:pt x="3181885" y="0"/>
                    <a:pt x="3184162" y="943"/>
                    <a:pt x="3185841" y="2622"/>
                  </a:cubicBezTo>
                  <a:cubicBezTo>
                    <a:pt x="3187521" y="4301"/>
                    <a:pt x="3188464" y="6579"/>
                    <a:pt x="3188464" y="8953"/>
                  </a:cubicBezTo>
                  <a:lnTo>
                    <a:pt x="3188464" y="1712649"/>
                  </a:lnTo>
                  <a:cubicBezTo>
                    <a:pt x="3188464" y="1715024"/>
                    <a:pt x="3187521" y="1717301"/>
                    <a:pt x="3185841" y="1718980"/>
                  </a:cubicBezTo>
                  <a:cubicBezTo>
                    <a:pt x="3184162" y="1720659"/>
                    <a:pt x="3181885" y="1721602"/>
                    <a:pt x="3179511" y="1721602"/>
                  </a:cubicBezTo>
                  <a:lnTo>
                    <a:pt x="8953" y="1721602"/>
                  </a:lnTo>
                  <a:cubicBezTo>
                    <a:pt x="6579" y="1721602"/>
                    <a:pt x="4301" y="1720659"/>
                    <a:pt x="2622" y="1718980"/>
                  </a:cubicBezTo>
                  <a:cubicBezTo>
                    <a:pt x="943" y="1717301"/>
                    <a:pt x="0" y="1715024"/>
                    <a:pt x="0" y="1712649"/>
                  </a:cubicBezTo>
                  <a:lnTo>
                    <a:pt x="0" y="8953"/>
                  </a:lnTo>
                  <a:cubicBezTo>
                    <a:pt x="0" y="6579"/>
                    <a:pt x="943" y="4301"/>
                    <a:pt x="2622" y="2622"/>
                  </a:cubicBezTo>
                  <a:cubicBezTo>
                    <a:pt x="4301" y="943"/>
                    <a:pt x="6579" y="0"/>
                    <a:pt x="8953" y="0"/>
                  </a:cubicBezTo>
                  <a:close/>
                </a:path>
              </a:pathLst>
            </a:custGeom>
            <a:solidFill>
              <a:srgbClr val="6D9177"/>
            </a:solidFill>
          </p:spPr>
          <p:txBody>
            <a:bodyPr/>
            <a:lstStyle/>
            <a:p>
              <a:endParaRPr lang="en-GB"/>
            </a:p>
          </p:txBody>
        </p:sp>
        <p:sp>
          <p:nvSpPr>
            <p:cNvPr id="11" name="TextBox 11"/>
            <p:cNvSpPr txBox="1"/>
            <p:nvPr/>
          </p:nvSpPr>
          <p:spPr>
            <a:xfrm>
              <a:off x="0" y="-38100"/>
              <a:ext cx="3188464" cy="1759702"/>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5400000">
            <a:off x="-614373" y="4689692"/>
            <a:ext cx="5247212" cy="812366"/>
          </a:xfrm>
          <a:custGeom>
            <a:avLst/>
            <a:gdLst/>
            <a:ahLst/>
            <a:cxnLst/>
            <a:rect l="l" t="t" r="r" b="b"/>
            <a:pathLst>
              <a:path w="5247212" h="812366">
                <a:moveTo>
                  <a:pt x="0" y="0"/>
                </a:moveTo>
                <a:lnTo>
                  <a:pt x="5247212" y="0"/>
                </a:lnTo>
                <a:lnTo>
                  <a:pt x="5247212" y="812366"/>
                </a:lnTo>
                <a:lnTo>
                  <a:pt x="0" y="812366"/>
                </a:lnTo>
                <a:lnTo>
                  <a:pt x="0" y="0"/>
                </a:lnTo>
                <a:close/>
              </a:path>
            </a:pathLst>
          </a:custGeom>
          <a:blipFill>
            <a:blip r:embed="rId9">
              <a:extLst>
                <a:ext uri="{96DAC541-7B7A-43D3-8B79-37D633B846F1}">
                  <asvg:svgBlip xmlns:asvg="http://schemas.microsoft.com/office/drawing/2016/SVG/main" r:embed="rId10"/>
                </a:ext>
              </a:extLst>
            </a:blip>
            <a:stretch>
              <a:fillRect l="-7699"/>
            </a:stretch>
          </a:blipFill>
        </p:spPr>
        <p:txBody>
          <a:bodyPr/>
          <a:lstStyle/>
          <a:p>
            <a:endParaRPr lang="en-GB"/>
          </a:p>
        </p:txBody>
      </p:sp>
      <p:sp>
        <p:nvSpPr>
          <p:cNvPr id="13" name="Freeform 13"/>
          <p:cNvSpPr/>
          <p:nvPr/>
        </p:nvSpPr>
        <p:spPr>
          <a:xfrm rot="1020924">
            <a:off x="2971551" y="1970844"/>
            <a:ext cx="428655" cy="590707"/>
          </a:xfrm>
          <a:custGeom>
            <a:avLst/>
            <a:gdLst/>
            <a:ahLst/>
            <a:cxnLst/>
            <a:rect l="l" t="t" r="r" b="b"/>
            <a:pathLst>
              <a:path w="428655" h="590707">
                <a:moveTo>
                  <a:pt x="0" y="0"/>
                </a:moveTo>
                <a:lnTo>
                  <a:pt x="428655" y="0"/>
                </a:lnTo>
                <a:lnTo>
                  <a:pt x="428655" y="590707"/>
                </a:lnTo>
                <a:lnTo>
                  <a:pt x="0" y="5907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4" name="Group 14"/>
          <p:cNvGrpSpPr/>
          <p:nvPr/>
        </p:nvGrpSpPr>
        <p:grpSpPr>
          <a:xfrm>
            <a:off x="7383859" y="3101860"/>
            <a:ext cx="7733619" cy="1064816"/>
            <a:chOff x="0" y="0"/>
            <a:chExt cx="1829719" cy="251928"/>
          </a:xfrm>
        </p:grpSpPr>
        <p:sp>
          <p:nvSpPr>
            <p:cNvPr id="15" name="Freeform 15"/>
            <p:cNvSpPr/>
            <p:nvPr/>
          </p:nvSpPr>
          <p:spPr>
            <a:xfrm>
              <a:off x="0" y="0"/>
              <a:ext cx="1829719" cy="251928"/>
            </a:xfrm>
            <a:custGeom>
              <a:avLst/>
              <a:gdLst/>
              <a:ahLst/>
              <a:cxnLst/>
              <a:rect l="l" t="t" r="r" b="b"/>
              <a:pathLst>
                <a:path w="1829719" h="251928">
                  <a:moveTo>
                    <a:pt x="1626519" y="0"/>
                  </a:moveTo>
                  <a:cubicBezTo>
                    <a:pt x="1738744" y="0"/>
                    <a:pt x="1829719" y="56396"/>
                    <a:pt x="1829719" y="125964"/>
                  </a:cubicBezTo>
                  <a:cubicBezTo>
                    <a:pt x="1829719" y="195532"/>
                    <a:pt x="1738744" y="251928"/>
                    <a:pt x="1626519" y="251928"/>
                  </a:cubicBezTo>
                  <a:lnTo>
                    <a:pt x="203200" y="251928"/>
                  </a:lnTo>
                  <a:cubicBezTo>
                    <a:pt x="90976" y="251928"/>
                    <a:pt x="0" y="195532"/>
                    <a:pt x="0" y="125964"/>
                  </a:cubicBezTo>
                  <a:cubicBezTo>
                    <a:pt x="0" y="56396"/>
                    <a:pt x="90976" y="0"/>
                    <a:pt x="203200" y="0"/>
                  </a:cubicBezTo>
                  <a:close/>
                </a:path>
              </a:pathLst>
            </a:custGeom>
            <a:solidFill>
              <a:srgbClr val="FFFFFF">
                <a:alpha val="91765"/>
              </a:srgbClr>
            </a:solidFill>
          </p:spPr>
          <p:txBody>
            <a:bodyPr/>
            <a:lstStyle/>
            <a:p>
              <a:endParaRPr lang="en-GB"/>
            </a:p>
          </p:txBody>
        </p:sp>
        <p:sp>
          <p:nvSpPr>
            <p:cNvPr id="16" name="TextBox 16"/>
            <p:cNvSpPr txBox="1"/>
            <p:nvPr/>
          </p:nvSpPr>
          <p:spPr>
            <a:xfrm>
              <a:off x="0" y="-47625"/>
              <a:ext cx="1829719" cy="299553"/>
            </a:xfrm>
            <a:prstGeom prst="rect">
              <a:avLst/>
            </a:prstGeom>
          </p:spPr>
          <p:txBody>
            <a:bodyPr lIns="50800" tIns="50800" rIns="50800" bIns="50800" rtlCol="0" anchor="ctr"/>
            <a:lstStyle/>
            <a:p>
              <a:pPr algn="ctr">
                <a:lnSpc>
                  <a:spcPts val="2800"/>
                </a:lnSpc>
              </a:pPr>
              <a:endParaRPr/>
            </a:p>
          </p:txBody>
        </p:sp>
      </p:grpSp>
      <p:grpSp>
        <p:nvGrpSpPr>
          <p:cNvPr id="17" name="Group 17"/>
          <p:cNvGrpSpPr/>
          <p:nvPr/>
        </p:nvGrpSpPr>
        <p:grpSpPr>
          <a:xfrm>
            <a:off x="7363960" y="4381777"/>
            <a:ext cx="7733619" cy="1064816"/>
            <a:chOff x="0" y="0"/>
            <a:chExt cx="1829719" cy="251928"/>
          </a:xfrm>
        </p:grpSpPr>
        <p:sp>
          <p:nvSpPr>
            <p:cNvPr id="18" name="Freeform 18"/>
            <p:cNvSpPr/>
            <p:nvPr/>
          </p:nvSpPr>
          <p:spPr>
            <a:xfrm>
              <a:off x="0" y="0"/>
              <a:ext cx="1829719" cy="251928"/>
            </a:xfrm>
            <a:custGeom>
              <a:avLst/>
              <a:gdLst/>
              <a:ahLst/>
              <a:cxnLst/>
              <a:rect l="l" t="t" r="r" b="b"/>
              <a:pathLst>
                <a:path w="1829719" h="251928">
                  <a:moveTo>
                    <a:pt x="1626519" y="0"/>
                  </a:moveTo>
                  <a:cubicBezTo>
                    <a:pt x="1738744" y="0"/>
                    <a:pt x="1829719" y="56396"/>
                    <a:pt x="1829719" y="125964"/>
                  </a:cubicBezTo>
                  <a:cubicBezTo>
                    <a:pt x="1829719" y="195532"/>
                    <a:pt x="1738744" y="251928"/>
                    <a:pt x="1626519" y="251928"/>
                  </a:cubicBezTo>
                  <a:lnTo>
                    <a:pt x="203200" y="251928"/>
                  </a:lnTo>
                  <a:cubicBezTo>
                    <a:pt x="90976" y="251928"/>
                    <a:pt x="0" y="195532"/>
                    <a:pt x="0" y="125964"/>
                  </a:cubicBezTo>
                  <a:cubicBezTo>
                    <a:pt x="0" y="56396"/>
                    <a:pt x="90976" y="0"/>
                    <a:pt x="203200" y="0"/>
                  </a:cubicBezTo>
                  <a:close/>
                </a:path>
              </a:pathLst>
            </a:custGeom>
            <a:solidFill>
              <a:srgbClr val="FFFFFF">
                <a:alpha val="91765"/>
              </a:srgbClr>
            </a:solidFill>
          </p:spPr>
          <p:txBody>
            <a:bodyPr/>
            <a:lstStyle/>
            <a:p>
              <a:endParaRPr lang="en-GB"/>
            </a:p>
          </p:txBody>
        </p:sp>
        <p:sp>
          <p:nvSpPr>
            <p:cNvPr id="19" name="TextBox 19"/>
            <p:cNvSpPr txBox="1"/>
            <p:nvPr/>
          </p:nvSpPr>
          <p:spPr>
            <a:xfrm>
              <a:off x="0" y="-47625"/>
              <a:ext cx="1829719" cy="299553"/>
            </a:xfrm>
            <a:prstGeom prst="rect">
              <a:avLst/>
            </a:prstGeom>
          </p:spPr>
          <p:txBody>
            <a:bodyPr lIns="50800" tIns="50800" rIns="50800" bIns="50800" rtlCol="0" anchor="ctr"/>
            <a:lstStyle/>
            <a:p>
              <a:pPr algn="ctr">
                <a:lnSpc>
                  <a:spcPts val="2800"/>
                </a:lnSpc>
              </a:pPr>
              <a:endParaRPr/>
            </a:p>
          </p:txBody>
        </p:sp>
      </p:grpSp>
      <p:grpSp>
        <p:nvGrpSpPr>
          <p:cNvPr id="20" name="Group 20"/>
          <p:cNvGrpSpPr/>
          <p:nvPr/>
        </p:nvGrpSpPr>
        <p:grpSpPr>
          <a:xfrm>
            <a:off x="6523485" y="5590138"/>
            <a:ext cx="8768591" cy="2388447"/>
            <a:chOff x="0" y="0"/>
            <a:chExt cx="2074586" cy="565090"/>
          </a:xfrm>
        </p:grpSpPr>
        <p:sp>
          <p:nvSpPr>
            <p:cNvPr id="21" name="Freeform 21"/>
            <p:cNvSpPr/>
            <p:nvPr/>
          </p:nvSpPr>
          <p:spPr>
            <a:xfrm>
              <a:off x="0" y="0"/>
              <a:ext cx="2074587" cy="565090"/>
            </a:xfrm>
            <a:custGeom>
              <a:avLst/>
              <a:gdLst/>
              <a:ahLst/>
              <a:cxnLst/>
              <a:rect l="l" t="t" r="r" b="b"/>
              <a:pathLst>
                <a:path w="2074587" h="565090">
                  <a:moveTo>
                    <a:pt x="1871387" y="0"/>
                  </a:moveTo>
                  <a:cubicBezTo>
                    <a:pt x="1983611" y="0"/>
                    <a:pt x="2074587" y="126500"/>
                    <a:pt x="2074587" y="282545"/>
                  </a:cubicBezTo>
                  <a:cubicBezTo>
                    <a:pt x="2074587" y="438590"/>
                    <a:pt x="1983611" y="565090"/>
                    <a:pt x="1871387" y="565090"/>
                  </a:cubicBezTo>
                  <a:lnTo>
                    <a:pt x="203200" y="565090"/>
                  </a:lnTo>
                  <a:cubicBezTo>
                    <a:pt x="90976" y="565090"/>
                    <a:pt x="0" y="438590"/>
                    <a:pt x="0" y="282545"/>
                  </a:cubicBezTo>
                  <a:cubicBezTo>
                    <a:pt x="0" y="126500"/>
                    <a:pt x="90976" y="0"/>
                    <a:pt x="203200" y="0"/>
                  </a:cubicBezTo>
                  <a:close/>
                </a:path>
              </a:pathLst>
            </a:custGeom>
            <a:solidFill>
              <a:srgbClr val="FFFFFF">
                <a:alpha val="91765"/>
              </a:srgbClr>
            </a:solidFill>
          </p:spPr>
          <p:txBody>
            <a:bodyPr/>
            <a:lstStyle/>
            <a:p>
              <a:endParaRPr lang="en-GB"/>
            </a:p>
          </p:txBody>
        </p:sp>
        <p:sp>
          <p:nvSpPr>
            <p:cNvPr id="22" name="TextBox 22"/>
            <p:cNvSpPr txBox="1"/>
            <p:nvPr/>
          </p:nvSpPr>
          <p:spPr>
            <a:xfrm>
              <a:off x="0" y="-47625"/>
              <a:ext cx="2074586" cy="612715"/>
            </a:xfrm>
            <a:prstGeom prst="rect">
              <a:avLst/>
            </a:prstGeom>
          </p:spPr>
          <p:txBody>
            <a:bodyPr lIns="50800" tIns="50800" rIns="50800" bIns="50800" rtlCol="0" anchor="ctr"/>
            <a:lstStyle/>
            <a:p>
              <a:pPr algn="ctr">
                <a:lnSpc>
                  <a:spcPts val="2800"/>
                </a:lnSpc>
              </a:pPr>
              <a:endParaRPr/>
            </a:p>
          </p:txBody>
        </p:sp>
      </p:grpSp>
      <p:grpSp>
        <p:nvGrpSpPr>
          <p:cNvPr id="23" name="Group 23"/>
          <p:cNvGrpSpPr>
            <a:grpSpLocks noChangeAspect="1"/>
          </p:cNvGrpSpPr>
          <p:nvPr/>
        </p:nvGrpSpPr>
        <p:grpSpPr>
          <a:xfrm rot="983291">
            <a:off x="3495342" y="2028224"/>
            <a:ext cx="3290465" cy="5854311"/>
            <a:chOff x="0" y="0"/>
            <a:chExt cx="3536950" cy="6292850"/>
          </a:xfrm>
        </p:grpSpPr>
        <p:sp>
          <p:nvSpPr>
            <p:cNvPr id="24" name="Freeform 24"/>
            <p:cNvSpPr/>
            <p:nvPr/>
          </p:nvSpPr>
          <p:spPr>
            <a:xfrm>
              <a:off x="0" y="4133850"/>
              <a:ext cx="3530600" cy="2159000"/>
            </a:xfrm>
            <a:custGeom>
              <a:avLst/>
              <a:gdLst/>
              <a:ahLst/>
              <a:cxnLst/>
              <a:rect l="l" t="t" r="r" b="b"/>
              <a:pathLst>
                <a:path w="3530600" h="2159000">
                  <a:moveTo>
                    <a:pt x="3530600" y="2159000"/>
                  </a:moveTo>
                  <a:lnTo>
                    <a:pt x="0" y="2159000"/>
                  </a:lnTo>
                  <a:lnTo>
                    <a:pt x="0" y="0"/>
                  </a:lnTo>
                  <a:lnTo>
                    <a:pt x="3530600" y="0"/>
                  </a:lnTo>
                  <a:lnTo>
                    <a:pt x="3530600" y="2159000"/>
                  </a:lnTo>
                  <a:close/>
                </a:path>
              </a:pathLst>
            </a:custGeom>
            <a:blipFill>
              <a:blip r:embed="rId13"/>
              <a:stretch>
                <a:fillRect l="-10004" r="-10004"/>
              </a:stretch>
            </a:blipFill>
          </p:spPr>
          <p:txBody>
            <a:bodyPr/>
            <a:lstStyle/>
            <a:p>
              <a:endParaRPr lang="en-GB"/>
            </a:p>
          </p:txBody>
        </p:sp>
        <p:sp>
          <p:nvSpPr>
            <p:cNvPr id="25" name="Freeform 25"/>
            <p:cNvSpPr/>
            <p:nvPr/>
          </p:nvSpPr>
          <p:spPr>
            <a:xfrm>
              <a:off x="0" y="1898650"/>
              <a:ext cx="3530600" cy="2559050"/>
            </a:xfrm>
            <a:custGeom>
              <a:avLst/>
              <a:gdLst/>
              <a:ahLst/>
              <a:cxnLst/>
              <a:rect l="l" t="t" r="r" b="b"/>
              <a:pathLst>
                <a:path w="3530600" h="2559050">
                  <a:moveTo>
                    <a:pt x="3530600" y="0"/>
                  </a:moveTo>
                  <a:lnTo>
                    <a:pt x="3530600" y="217170"/>
                  </a:lnTo>
                  <a:lnTo>
                    <a:pt x="3530600" y="717550"/>
                  </a:lnTo>
                  <a:lnTo>
                    <a:pt x="3530600" y="2546350"/>
                  </a:lnTo>
                  <a:lnTo>
                    <a:pt x="3479800" y="2533650"/>
                  </a:lnTo>
                  <a:cubicBezTo>
                    <a:pt x="3479800" y="2533650"/>
                    <a:pt x="3429000" y="2508250"/>
                    <a:pt x="3403600" y="2508250"/>
                  </a:cubicBezTo>
                  <a:cubicBezTo>
                    <a:pt x="3378200" y="2508250"/>
                    <a:pt x="3302000" y="2520950"/>
                    <a:pt x="3302000" y="2520950"/>
                  </a:cubicBezTo>
                  <a:cubicBezTo>
                    <a:pt x="3302000" y="2520950"/>
                    <a:pt x="3200400" y="2520950"/>
                    <a:pt x="3149600" y="2533650"/>
                  </a:cubicBezTo>
                  <a:cubicBezTo>
                    <a:pt x="3098800" y="2546350"/>
                    <a:pt x="2971800" y="2520950"/>
                    <a:pt x="2971800" y="2520950"/>
                  </a:cubicBezTo>
                  <a:lnTo>
                    <a:pt x="2908300" y="2482850"/>
                  </a:lnTo>
                  <a:cubicBezTo>
                    <a:pt x="2908300" y="2482850"/>
                    <a:pt x="2768600" y="2444750"/>
                    <a:pt x="2743200" y="2457450"/>
                  </a:cubicBezTo>
                  <a:cubicBezTo>
                    <a:pt x="2717800" y="2470150"/>
                    <a:pt x="2705100" y="2432050"/>
                    <a:pt x="2705100" y="2432050"/>
                  </a:cubicBezTo>
                  <a:cubicBezTo>
                    <a:pt x="2705100" y="2432050"/>
                    <a:pt x="2514600" y="2355850"/>
                    <a:pt x="2476500" y="2343150"/>
                  </a:cubicBezTo>
                  <a:cubicBezTo>
                    <a:pt x="2438400" y="2330450"/>
                    <a:pt x="2387600" y="2368550"/>
                    <a:pt x="2362200" y="2355850"/>
                  </a:cubicBezTo>
                  <a:cubicBezTo>
                    <a:pt x="2336800" y="2343150"/>
                    <a:pt x="2222500" y="2343150"/>
                    <a:pt x="2133600" y="2368550"/>
                  </a:cubicBezTo>
                  <a:cubicBezTo>
                    <a:pt x="2044700" y="2393950"/>
                    <a:pt x="1993900" y="2343150"/>
                    <a:pt x="1993900" y="2343150"/>
                  </a:cubicBezTo>
                  <a:cubicBezTo>
                    <a:pt x="1955800" y="2279650"/>
                    <a:pt x="1879600" y="2305050"/>
                    <a:pt x="1841500" y="2317750"/>
                  </a:cubicBezTo>
                  <a:cubicBezTo>
                    <a:pt x="1803400" y="2330450"/>
                    <a:pt x="1701800" y="2317750"/>
                    <a:pt x="1689100" y="2317750"/>
                  </a:cubicBezTo>
                  <a:cubicBezTo>
                    <a:pt x="1676400" y="2317750"/>
                    <a:pt x="1485900" y="2292350"/>
                    <a:pt x="1460500" y="2279650"/>
                  </a:cubicBezTo>
                  <a:cubicBezTo>
                    <a:pt x="1435100" y="2266950"/>
                    <a:pt x="1358900" y="2305050"/>
                    <a:pt x="1333500" y="2317750"/>
                  </a:cubicBezTo>
                  <a:cubicBezTo>
                    <a:pt x="1308100" y="2330450"/>
                    <a:pt x="1054100" y="2381250"/>
                    <a:pt x="1054100" y="2381250"/>
                  </a:cubicBezTo>
                  <a:lnTo>
                    <a:pt x="850900" y="2432050"/>
                  </a:lnTo>
                  <a:cubicBezTo>
                    <a:pt x="850900" y="2432050"/>
                    <a:pt x="762000" y="2457450"/>
                    <a:pt x="723900" y="2470150"/>
                  </a:cubicBezTo>
                  <a:cubicBezTo>
                    <a:pt x="685800" y="2482850"/>
                    <a:pt x="609600" y="2495550"/>
                    <a:pt x="609600" y="2495550"/>
                  </a:cubicBezTo>
                  <a:cubicBezTo>
                    <a:pt x="571500" y="2508250"/>
                    <a:pt x="520700" y="2495550"/>
                    <a:pt x="520700" y="2495550"/>
                  </a:cubicBezTo>
                  <a:cubicBezTo>
                    <a:pt x="520700" y="2495550"/>
                    <a:pt x="406400" y="2482850"/>
                    <a:pt x="381000" y="2495550"/>
                  </a:cubicBezTo>
                  <a:cubicBezTo>
                    <a:pt x="355600" y="2508250"/>
                    <a:pt x="330200" y="2495550"/>
                    <a:pt x="330200" y="2495550"/>
                  </a:cubicBezTo>
                  <a:cubicBezTo>
                    <a:pt x="330200" y="2495550"/>
                    <a:pt x="330200" y="2495550"/>
                    <a:pt x="304800" y="2482850"/>
                  </a:cubicBezTo>
                  <a:cubicBezTo>
                    <a:pt x="279400" y="2470150"/>
                    <a:pt x="215900" y="2508250"/>
                    <a:pt x="165100" y="2533650"/>
                  </a:cubicBezTo>
                  <a:cubicBezTo>
                    <a:pt x="114300" y="2559050"/>
                    <a:pt x="0" y="2533650"/>
                    <a:pt x="0" y="2533650"/>
                  </a:cubicBezTo>
                  <a:lnTo>
                    <a:pt x="0" y="717550"/>
                  </a:lnTo>
                  <a:lnTo>
                    <a:pt x="0" y="217170"/>
                  </a:lnTo>
                  <a:lnTo>
                    <a:pt x="0" y="0"/>
                  </a:lnTo>
                  <a:lnTo>
                    <a:pt x="3530600" y="0"/>
                  </a:lnTo>
                  <a:close/>
                </a:path>
              </a:pathLst>
            </a:custGeom>
            <a:blipFill>
              <a:blip r:embed="rId14"/>
              <a:stretch>
                <a:fillRect l="-18039" r="-18039"/>
              </a:stretch>
            </a:blipFill>
          </p:spPr>
          <p:txBody>
            <a:bodyPr/>
            <a:lstStyle/>
            <a:p>
              <a:endParaRPr lang="en-GB"/>
            </a:p>
          </p:txBody>
        </p:sp>
        <p:sp>
          <p:nvSpPr>
            <p:cNvPr id="26" name="Freeform 26"/>
            <p:cNvSpPr/>
            <p:nvPr/>
          </p:nvSpPr>
          <p:spPr>
            <a:xfrm>
              <a:off x="0" y="0"/>
              <a:ext cx="3536950" cy="2305050"/>
            </a:xfrm>
            <a:custGeom>
              <a:avLst/>
              <a:gdLst/>
              <a:ahLst/>
              <a:cxnLst/>
              <a:rect l="l" t="t" r="r" b="b"/>
              <a:pathLst>
                <a:path w="3536950" h="2305050">
                  <a:moveTo>
                    <a:pt x="3530600" y="2025650"/>
                  </a:moveTo>
                  <a:cubicBezTo>
                    <a:pt x="3530600" y="2025650"/>
                    <a:pt x="3517900" y="2025650"/>
                    <a:pt x="3479800" y="2038350"/>
                  </a:cubicBezTo>
                  <a:cubicBezTo>
                    <a:pt x="3441700" y="2051050"/>
                    <a:pt x="3390900" y="2012950"/>
                    <a:pt x="3340100" y="2000250"/>
                  </a:cubicBezTo>
                  <a:cubicBezTo>
                    <a:pt x="3289300" y="1987550"/>
                    <a:pt x="3149600" y="2012950"/>
                    <a:pt x="3149600" y="2012950"/>
                  </a:cubicBezTo>
                  <a:lnTo>
                    <a:pt x="2908300" y="2038350"/>
                  </a:lnTo>
                  <a:cubicBezTo>
                    <a:pt x="2908300" y="2038350"/>
                    <a:pt x="2578100" y="2152650"/>
                    <a:pt x="2540000" y="2178050"/>
                  </a:cubicBezTo>
                  <a:cubicBezTo>
                    <a:pt x="2501900" y="2203450"/>
                    <a:pt x="2336800" y="2190750"/>
                    <a:pt x="2336800" y="2190750"/>
                  </a:cubicBezTo>
                  <a:lnTo>
                    <a:pt x="2108200" y="2190750"/>
                  </a:lnTo>
                  <a:cubicBezTo>
                    <a:pt x="2108200" y="2190750"/>
                    <a:pt x="1981200" y="2216150"/>
                    <a:pt x="1943100" y="2216150"/>
                  </a:cubicBezTo>
                  <a:cubicBezTo>
                    <a:pt x="1905000" y="2216150"/>
                    <a:pt x="1828800" y="2216150"/>
                    <a:pt x="1828800" y="2216150"/>
                  </a:cubicBezTo>
                  <a:cubicBezTo>
                    <a:pt x="1778000" y="2203450"/>
                    <a:pt x="1600200" y="2279650"/>
                    <a:pt x="1600200" y="2279650"/>
                  </a:cubicBezTo>
                  <a:cubicBezTo>
                    <a:pt x="1536700" y="2305050"/>
                    <a:pt x="1308100" y="2228850"/>
                    <a:pt x="1308100" y="2228850"/>
                  </a:cubicBezTo>
                  <a:cubicBezTo>
                    <a:pt x="1270000" y="2241550"/>
                    <a:pt x="1079500" y="2190750"/>
                    <a:pt x="1079500" y="2190750"/>
                  </a:cubicBezTo>
                  <a:cubicBezTo>
                    <a:pt x="1079500" y="2190750"/>
                    <a:pt x="876300" y="2139950"/>
                    <a:pt x="838200" y="2139950"/>
                  </a:cubicBezTo>
                  <a:cubicBezTo>
                    <a:pt x="800100" y="2139950"/>
                    <a:pt x="723900" y="2089150"/>
                    <a:pt x="723900" y="2089150"/>
                  </a:cubicBezTo>
                  <a:lnTo>
                    <a:pt x="622300" y="2063750"/>
                  </a:lnTo>
                  <a:cubicBezTo>
                    <a:pt x="571500" y="2101850"/>
                    <a:pt x="431800" y="2063750"/>
                    <a:pt x="431800" y="2063750"/>
                  </a:cubicBezTo>
                  <a:cubicBezTo>
                    <a:pt x="342900" y="2101850"/>
                    <a:pt x="355600" y="2076450"/>
                    <a:pt x="355600" y="2076450"/>
                  </a:cubicBezTo>
                  <a:lnTo>
                    <a:pt x="317500" y="2076450"/>
                  </a:lnTo>
                  <a:cubicBezTo>
                    <a:pt x="317500" y="2076450"/>
                    <a:pt x="203200" y="2089150"/>
                    <a:pt x="165100" y="2076450"/>
                  </a:cubicBezTo>
                  <a:cubicBezTo>
                    <a:pt x="127000" y="2063750"/>
                    <a:pt x="12700" y="2063750"/>
                    <a:pt x="12700" y="2063750"/>
                  </a:cubicBezTo>
                  <a:lnTo>
                    <a:pt x="0" y="2038350"/>
                  </a:lnTo>
                  <a:lnTo>
                    <a:pt x="0" y="0"/>
                  </a:lnTo>
                  <a:lnTo>
                    <a:pt x="3536950" y="0"/>
                  </a:lnTo>
                  <a:lnTo>
                    <a:pt x="3530600" y="2025650"/>
                  </a:lnTo>
                  <a:close/>
                </a:path>
              </a:pathLst>
            </a:custGeom>
            <a:blipFill>
              <a:blip r:embed="rId15"/>
              <a:stretch>
                <a:fillRect t="-1701" b="-1701"/>
              </a:stretch>
            </a:blipFill>
          </p:spPr>
          <p:txBody>
            <a:bodyPr/>
            <a:lstStyle/>
            <a:p>
              <a:endParaRPr lang="en-GB"/>
            </a:p>
          </p:txBody>
        </p:sp>
        <p:sp>
          <p:nvSpPr>
            <p:cNvPr id="27" name="Freeform 27"/>
            <p:cNvSpPr/>
            <p:nvPr/>
          </p:nvSpPr>
          <p:spPr>
            <a:xfrm>
              <a:off x="0" y="4133850"/>
              <a:ext cx="3530600" cy="355600"/>
            </a:xfrm>
            <a:custGeom>
              <a:avLst/>
              <a:gdLst/>
              <a:ahLst/>
              <a:cxnLst/>
              <a:rect l="l" t="t" r="r" b="b"/>
              <a:pathLst>
                <a:path w="3530600" h="355600">
                  <a:moveTo>
                    <a:pt x="3530600" y="355600"/>
                  </a:moveTo>
                  <a:lnTo>
                    <a:pt x="0" y="355600"/>
                  </a:lnTo>
                  <a:lnTo>
                    <a:pt x="0" y="0"/>
                  </a:lnTo>
                  <a:lnTo>
                    <a:pt x="3530600" y="0"/>
                  </a:lnTo>
                  <a:lnTo>
                    <a:pt x="3530600" y="355600"/>
                  </a:lnTo>
                  <a:close/>
                </a:path>
              </a:pathLst>
            </a:custGeom>
            <a:blipFill>
              <a:blip r:embed="rId16"/>
              <a:stretch>
                <a:fillRect l="-1876" t="-7373" r="-1092" b="-24252"/>
              </a:stretch>
            </a:blipFill>
          </p:spPr>
          <p:txBody>
            <a:bodyPr/>
            <a:lstStyle/>
            <a:p>
              <a:endParaRPr lang="en-GB"/>
            </a:p>
          </p:txBody>
        </p:sp>
        <p:sp>
          <p:nvSpPr>
            <p:cNvPr id="28" name="Freeform 28"/>
            <p:cNvSpPr/>
            <p:nvPr/>
          </p:nvSpPr>
          <p:spPr>
            <a:xfrm>
              <a:off x="0" y="1962150"/>
              <a:ext cx="3530600" cy="368300"/>
            </a:xfrm>
            <a:custGeom>
              <a:avLst/>
              <a:gdLst/>
              <a:ahLst/>
              <a:cxnLst/>
              <a:rect l="l" t="t" r="r" b="b"/>
              <a:pathLst>
                <a:path w="3530600" h="368300">
                  <a:moveTo>
                    <a:pt x="3530600" y="368300"/>
                  </a:moveTo>
                  <a:lnTo>
                    <a:pt x="0" y="368300"/>
                  </a:lnTo>
                  <a:lnTo>
                    <a:pt x="0" y="0"/>
                  </a:lnTo>
                  <a:lnTo>
                    <a:pt x="3530600" y="0"/>
                  </a:lnTo>
                  <a:lnTo>
                    <a:pt x="3530600" y="368300"/>
                  </a:lnTo>
                  <a:close/>
                </a:path>
              </a:pathLst>
            </a:custGeom>
            <a:blipFill>
              <a:blip r:embed="rId17"/>
              <a:stretch>
                <a:fillRect b="-86931"/>
              </a:stretch>
            </a:blipFill>
          </p:spPr>
          <p:txBody>
            <a:bodyPr/>
            <a:lstStyle/>
            <a:p>
              <a:endParaRPr lang="en-GB"/>
            </a:p>
          </p:txBody>
        </p:sp>
      </p:grpSp>
      <p:sp>
        <p:nvSpPr>
          <p:cNvPr id="29" name="TextBox 29"/>
          <p:cNvSpPr txBox="1"/>
          <p:nvPr/>
        </p:nvSpPr>
        <p:spPr>
          <a:xfrm>
            <a:off x="7802136" y="3338328"/>
            <a:ext cx="6857267"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Italics"/>
              </a:rPr>
              <a:t>Sang thu</a:t>
            </a:r>
          </a:p>
        </p:txBody>
      </p:sp>
      <p:sp>
        <p:nvSpPr>
          <p:cNvPr id="30" name="TextBox 30"/>
          <p:cNvSpPr txBox="1"/>
          <p:nvPr/>
        </p:nvSpPr>
        <p:spPr>
          <a:xfrm>
            <a:off x="7822035" y="4555755"/>
            <a:ext cx="6857267"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Hữu Thỉnh</a:t>
            </a:r>
          </a:p>
        </p:txBody>
      </p:sp>
      <p:sp>
        <p:nvSpPr>
          <p:cNvPr id="31" name="TextBox 31"/>
          <p:cNvSpPr txBox="1"/>
          <p:nvPr/>
        </p:nvSpPr>
        <p:spPr>
          <a:xfrm>
            <a:off x="7045502" y="6277276"/>
            <a:ext cx="7669568" cy="1250207"/>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HCST: 1977, một trong những mùa thu đầu tiên mà đất nước được thanh bình.</a:t>
            </a:r>
          </a:p>
        </p:txBody>
      </p:sp>
      <p:sp>
        <p:nvSpPr>
          <p:cNvPr id="32" name="TextBox 32"/>
          <p:cNvSpPr txBox="1"/>
          <p:nvPr/>
        </p:nvSpPr>
        <p:spPr>
          <a:xfrm>
            <a:off x="9517303" y="1605872"/>
            <a:ext cx="7773416" cy="1495988"/>
          </a:xfrm>
          <a:prstGeom prst="rect">
            <a:avLst/>
          </a:prstGeom>
        </p:spPr>
        <p:txBody>
          <a:bodyPr lIns="0" tIns="0" rIns="0" bIns="0" rtlCol="0" anchor="t">
            <a:spAutoFit/>
          </a:bodyPr>
          <a:lstStyle/>
          <a:p>
            <a:pPr algn="l">
              <a:lnSpc>
                <a:spcPts val="12669"/>
              </a:lnSpc>
              <a:spcBef>
                <a:spcPct val="0"/>
              </a:spcBef>
            </a:pPr>
            <a:r>
              <a:rPr lang="en-US" sz="6999" spc="300">
                <a:solidFill>
                  <a:srgbClr val="FFFFFF"/>
                </a:solidFill>
                <a:latin typeface="#9Slide05 VL Fadilla"/>
              </a:rPr>
              <a:t>Dữ kiện 5</a:t>
            </a:r>
          </a:p>
        </p:txBody>
      </p:sp>
      <p:sp>
        <p:nvSpPr>
          <p:cNvPr id="33" name="Freeform 33"/>
          <p:cNvSpPr/>
          <p:nvPr/>
        </p:nvSpPr>
        <p:spPr>
          <a:xfrm>
            <a:off x="13404011" y="6372526"/>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2315848"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3"/>
            <a:stretch>
              <a:fillRect t="-35153" b="-35153"/>
            </a:stretch>
          </a:blipFill>
        </p:spPr>
        <p:txBody>
          <a:bodyPr/>
          <a:lstStyle/>
          <a:p>
            <a:endParaRPr lang="en-GB"/>
          </a:p>
        </p:txBody>
      </p:sp>
      <p:sp>
        <p:nvSpPr>
          <p:cNvPr id="4" name="Freeform 4"/>
          <p:cNvSpPr/>
          <p:nvPr/>
        </p:nvSpPr>
        <p:spPr>
          <a:xfrm>
            <a:off x="856308" y="1166089"/>
            <a:ext cx="16230600" cy="6431375"/>
          </a:xfrm>
          <a:custGeom>
            <a:avLst/>
            <a:gdLst/>
            <a:ahLst/>
            <a:cxnLst/>
            <a:rect l="l" t="t" r="r" b="b"/>
            <a:pathLst>
              <a:path w="16230600" h="6431375">
                <a:moveTo>
                  <a:pt x="0" y="0"/>
                </a:moveTo>
                <a:lnTo>
                  <a:pt x="16230600" y="0"/>
                </a:lnTo>
                <a:lnTo>
                  <a:pt x="16230600" y="6431376"/>
                </a:lnTo>
                <a:lnTo>
                  <a:pt x="0" y="643137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856308" y="4351691"/>
            <a:ext cx="15212164" cy="5043998"/>
          </a:xfrm>
          <a:custGeom>
            <a:avLst/>
            <a:gdLst/>
            <a:ahLst/>
            <a:cxnLst/>
            <a:rect l="l" t="t" r="r" b="b"/>
            <a:pathLst>
              <a:path w="15212164" h="5043998">
                <a:moveTo>
                  <a:pt x="0" y="0"/>
                </a:moveTo>
                <a:lnTo>
                  <a:pt x="15212164" y="0"/>
                </a:lnTo>
                <a:lnTo>
                  <a:pt x="15212164" y="5043998"/>
                </a:lnTo>
                <a:lnTo>
                  <a:pt x="0" y="5043998"/>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6" name="Freeform 6"/>
          <p:cNvSpPr/>
          <p:nvPr/>
        </p:nvSpPr>
        <p:spPr>
          <a:xfrm>
            <a:off x="1028700" y="981075"/>
            <a:ext cx="16230600" cy="6431375"/>
          </a:xfrm>
          <a:custGeom>
            <a:avLst/>
            <a:gdLst/>
            <a:ahLst/>
            <a:cxnLst/>
            <a:rect l="l" t="t" r="r" b="b"/>
            <a:pathLst>
              <a:path w="16230600" h="6431375">
                <a:moveTo>
                  <a:pt x="0" y="0"/>
                </a:moveTo>
                <a:lnTo>
                  <a:pt x="16230600" y="0"/>
                </a:lnTo>
                <a:lnTo>
                  <a:pt x="16230600" y="6431375"/>
                </a:lnTo>
                <a:lnTo>
                  <a:pt x="0" y="643137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7" name="Freeform 7"/>
          <p:cNvSpPr/>
          <p:nvPr/>
        </p:nvSpPr>
        <p:spPr>
          <a:xfrm>
            <a:off x="1028700" y="4166677"/>
            <a:ext cx="16230600" cy="5043998"/>
          </a:xfrm>
          <a:custGeom>
            <a:avLst/>
            <a:gdLst/>
            <a:ahLst/>
            <a:cxnLst/>
            <a:rect l="l" t="t" r="r" b="b"/>
            <a:pathLst>
              <a:path w="16230600" h="5043998">
                <a:moveTo>
                  <a:pt x="0" y="0"/>
                </a:moveTo>
                <a:lnTo>
                  <a:pt x="16230600" y="0"/>
                </a:lnTo>
                <a:lnTo>
                  <a:pt x="16230600" y="5043998"/>
                </a:lnTo>
                <a:lnTo>
                  <a:pt x="0" y="5043998"/>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sp>
        <p:nvSpPr>
          <p:cNvPr id="8" name="Freeform 8"/>
          <p:cNvSpPr/>
          <p:nvPr/>
        </p:nvSpPr>
        <p:spPr>
          <a:xfrm>
            <a:off x="-379355" y="-47625"/>
            <a:ext cx="17638655" cy="10287000"/>
          </a:xfrm>
          <a:custGeom>
            <a:avLst/>
            <a:gdLst/>
            <a:ahLst/>
            <a:cxnLst/>
            <a:rect l="l" t="t" r="r" b="b"/>
            <a:pathLst>
              <a:path w="17638655" h="10287000">
                <a:moveTo>
                  <a:pt x="0" y="0"/>
                </a:moveTo>
                <a:lnTo>
                  <a:pt x="17638655" y="0"/>
                </a:lnTo>
                <a:lnTo>
                  <a:pt x="17638655" y="10287000"/>
                </a:lnTo>
                <a:lnTo>
                  <a:pt x="0" y="10287000"/>
                </a:lnTo>
                <a:lnTo>
                  <a:pt x="0" y="0"/>
                </a:lnTo>
                <a:close/>
              </a:path>
            </a:pathLst>
          </a:custGeom>
          <a:blipFill>
            <a:blip r:embed="rId8"/>
            <a:stretch>
              <a:fillRect t="-18049" r="-5832" b="-18049"/>
            </a:stretch>
          </a:blipFill>
        </p:spPr>
        <p:txBody>
          <a:bodyPr/>
          <a:lstStyle/>
          <a:p>
            <a:endParaRPr lang="en-GB"/>
          </a:p>
        </p:txBody>
      </p:sp>
      <p:grpSp>
        <p:nvGrpSpPr>
          <p:cNvPr id="9" name="Group 9"/>
          <p:cNvGrpSpPr/>
          <p:nvPr/>
        </p:nvGrpSpPr>
        <p:grpSpPr>
          <a:xfrm>
            <a:off x="3185878" y="1921054"/>
            <a:ext cx="12106198" cy="6536708"/>
            <a:chOff x="0" y="0"/>
            <a:chExt cx="3188464" cy="1721602"/>
          </a:xfrm>
        </p:grpSpPr>
        <p:sp>
          <p:nvSpPr>
            <p:cNvPr id="10" name="Freeform 10"/>
            <p:cNvSpPr/>
            <p:nvPr/>
          </p:nvSpPr>
          <p:spPr>
            <a:xfrm>
              <a:off x="0" y="0"/>
              <a:ext cx="3188464" cy="1721602"/>
            </a:xfrm>
            <a:custGeom>
              <a:avLst/>
              <a:gdLst/>
              <a:ahLst/>
              <a:cxnLst/>
              <a:rect l="l" t="t" r="r" b="b"/>
              <a:pathLst>
                <a:path w="3188464" h="1721602">
                  <a:moveTo>
                    <a:pt x="8953" y="0"/>
                  </a:moveTo>
                  <a:lnTo>
                    <a:pt x="3179511" y="0"/>
                  </a:lnTo>
                  <a:cubicBezTo>
                    <a:pt x="3181885" y="0"/>
                    <a:pt x="3184162" y="943"/>
                    <a:pt x="3185841" y="2622"/>
                  </a:cubicBezTo>
                  <a:cubicBezTo>
                    <a:pt x="3187521" y="4301"/>
                    <a:pt x="3188464" y="6579"/>
                    <a:pt x="3188464" y="8953"/>
                  </a:cubicBezTo>
                  <a:lnTo>
                    <a:pt x="3188464" y="1712649"/>
                  </a:lnTo>
                  <a:cubicBezTo>
                    <a:pt x="3188464" y="1715024"/>
                    <a:pt x="3187521" y="1717301"/>
                    <a:pt x="3185841" y="1718980"/>
                  </a:cubicBezTo>
                  <a:cubicBezTo>
                    <a:pt x="3184162" y="1720659"/>
                    <a:pt x="3181885" y="1721602"/>
                    <a:pt x="3179511" y="1721602"/>
                  </a:cubicBezTo>
                  <a:lnTo>
                    <a:pt x="8953" y="1721602"/>
                  </a:lnTo>
                  <a:cubicBezTo>
                    <a:pt x="6579" y="1721602"/>
                    <a:pt x="4301" y="1720659"/>
                    <a:pt x="2622" y="1718980"/>
                  </a:cubicBezTo>
                  <a:cubicBezTo>
                    <a:pt x="943" y="1717301"/>
                    <a:pt x="0" y="1715024"/>
                    <a:pt x="0" y="1712649"/>
                  </a:cubicBezTo>
                  <a:lnTo>
                    <a:pt x="0" y="8953"/>
                  </a:lnTo>
                  <a:cubicBezTo>
                    <a:pt x="0" y="6579"/>
                    <a:pt x="943" y="4301"/>
                    <a:pt x="2622" y="2622"/>
                  </a:cubicBezTo>
                  <a:cubicBezTo>
                    <a:pt x="4301" y="943"/>
                    <a:pt x="6579" y="0"/>
                    <a:pt x="8953" y="0"/>
                  </a:cubicBezTo>
                  <a:close/>
                </a:path>
              </a:pathLst>
            </a:custGeom>
            <a:solidFill>
              <a:srgbClr val="6D9177"/>
            </a:solidFill>
          </p:spPr>
          <p:txBody>
            <a:bodyPr/>
            <a:lstStyle/>
            <a:p>
              <a:endParaRPr lang="en-GB"/>
            </a:p>
          </p:txBody>
        </p:sp>
        <p:sp>
          <p:nvSpPr>
            <p:cNvPr id="11" name="TextBox 11"/>
            <p:cNvSpPr txBox="1"/>
            <p:nvPr/>
          </p:nvSpPr>
          <p:spPr>
            <a:xfrm>
              <a:off x="0" y="-38100"/>
              <a:ext cx="3188464" cy="1759702"/>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5400000">
            <a:off x="-614373" y="4689692"/>
            <a:ext cx="5247212" cy="812366"/>
          </a:xfrm>
          <a:custGeom>
            <a:avLst/>
            <a:gdLst/>
            <a:ahLst/>
            <a:cxnLst/>
            <a:rect l="l" t="t" r="r" b="b"/>
            <a:pathLst>
              <a:path w="5247212" h="812366">
                <a:moveTo>
                  <a:pt x="0" y="0"/>
                </a:moveTo>
                <a:lnTo>
                  <a:pt x="5247212" y="0"/>
                </a:lnTo>
                <a:lnTo>
                  <a:pt x="5247212" y="812366"/>
                </a:lnTo>
                <a:lnTo>
                  <a:pt x="0" y="812366"/>
                </a:lnTo>
                <a:lnTo>
                  <a:pt x="0" y="0"/>
                </a:lnTo>
                <a:close/>
              </a:path>
            </a:pathLst>
          </a:custGeom>
          <a:blipFill>
            <a:blip r:embed="rId9">
              <a:extLst>
                <a:ext uri="{96DAC541-7B7A-43D3-8B79-37D633B846F1}">
                  <asvg:svgBlip xmlns:asvg="http://schemas.microsoft.com/office/drawing/2016/SVG/main" r:embed="rId10"/>
                </a:ext>
              </a:extLst>
            </a:blip>
            <a:stretch>
              <a:fillRect l="-7699"/>
            </a:stretch>
          </a:blipFill>
        </p:spPr>
        <p:txBody>
          <a:bodyPr/>
          <a:lstStyle/>
          <a:p>
            <a:endParaRPr lang="en-GB"/>
          </a:p>
        </p:txBody>
      </p:sp>
      <p:sp>
        <p:nvSpPr>
          <p:cNvPr id="13" name="Freeform 13"/>
          <p:cNvSpPr/>
          <p:nvPr/>
        </p:nvSpPr>
        <p:spPr>
          <a:xfrm rot="1020924">
            <a:off x="2971551" y="1970844"/>
            <a:ext cx="428655" cy="590707"/>
          </a:xfrm>
          <a:custGeom>
            <a:avLst/>
            <a:gdLst/>
            <a:ahLst/>
            <a:cxnLst/>
            <a:rect l="l" t="t" r="r" b="b"/>
            <a:pathLst>
              <a:path w="428655" h="590707">
                <a:moveTo>
                  <a:pt x="0" y="0"/>
                </a:moveTo>
                <a:lnTo>
                  <a:pt x="428655" y="0"/>
                </a:lnTo>
                <a:lnTo>
                  <a:pt x="428655" y="590707"/>
                </a:lnTo>
                <a:lnTo>
                  <a:pt x="0" y="5907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4" name="Group 14"/>
          <p:cNvGrpSpPr>
            <a:grpSpLocks noChangeAspect="1"/>
          </p:cNvGrpSpPr>
          <p:nvPr/>
        </p:nvGrpSpPr>
        <p:grpSpPr>
          <a:xfrm rot="983291">
            <a:off x="3495342" y="2028224"/>
            <a:ext cx="3290465" cy="5854311"/>
            <a:chOff x="0" y="0"/>
            <a:chExt cx="3536950" cy="6292850"/>
          </a:xfrm>
        </p:grpSpPr>
        <p:sp>
          <p:nvSpPr>
            <p:cNvPr id="15" name="Freeform 15"/>
            <p:cNvSpPr/>
            <p:nvPr/>
          </p:nvSpPr>
          <p:spPr>
            <a:xfrm>
              <a:off x="0" y="4133850"/>
              <a:ext cx="3530600" cy="2159000"/>
            </a:xfrm>
            <a:custGeom>
              <a:avLst/>
              <a:gdLst/>
              <a:ahLst/>
              <a:cxnLst/>
              <a:rect l="l" t="t" r="r" b="b"/>
              <a:pathLst>
                <a:path w="3530600" h="2159000">
                  <a:moveTo>
                    <a:pt x="3530600" y="2159000"/>
                  </a:moveTo>
                  <a:lnTo>
                    <a:pt x="0" y="2159000"/>
                  </a:lnTo>
                  <a:lnTo>
                    <a:pt x="0" y="0"/>
                  </a:lnTo>
                  <a:lnTo>
                    <a:pt x="3530600" y="0"/>
                  </a:lnTo>
                  <a:lnTo>
                    <a:pt x="3530600" y="2159000"/>
                  </a:lnTo>
                  <a:close/>
                </a:path>
              </a:pathLst>
            </a:custGeom>
            <a:blipFill>
              <a:blip r:embed="rId13"/>
              <a:stretch>
                <a:fillRect l="-10004" r="-10004"/>
              </a:stretch>
            </a:blipFill>
          </p:spPr>
          <p:txBody>
            <a:bodyPr/>
            <a:lstStyle/>
            <a:p>
              <a:endParaRPr lang="en-GB"/>
            </a:p>
          </p:txBody>
        </p:sp>
        <p:sp>
          <p:nvSpPr>
            <p:cNvPr id="16" name="Freeform 16"/>
            <p:cNvSpPr/>
            <p:nvPr/>
          </p:nvSpPr>
          <p:spPr>
            <a:xfrm>
              <a:off x="0" y="1898650"/>
              <a:ext cx="3530600" cy="2559050"/>
            </a:xfrm>
            <a:custGeom>
              <a:avLst/>
              <a:gdLst/>
              <a:ahLst/>
              <a:cxnLst/>
              <a:rect l="l" t="t" r="r" b="b"/>
              <a:pathLst>
                <a:path w="3530600" h="2559050">
                  <a:moveTo>
                    <a:pt x="3530600" y="0"/>
                  </a:moveTo>
                  <a:lnTo>
                    <a:pt x="3530600" y="217170"/>
                  </a:lnTo>
                  <a:lnTo>
                    <a:pt x="3530600" y="717550"/>
                  </a:lnTo>
                  <a:lnTo>
                    <a:pt x="3530600" y="2546350"/>
                  </a:lnTo>
                  <a:lnTo>
                    <a:pt x="3479800" y="2533650"/>
                  </a:lnTo>
                  <a:cubicBezTo>
                    <a:pt x="3479800" y="2533650"/>
                    <a:pt x="3429000" y="2508250"/>
                    <a:pt x="3403600" y="2508250"/>
                  </a:cubicBezTo>
                  <a:cubicBezTo>
                    <a:pt x="3378200" y="2508250"/>
                    <a:pt x="3302000" y="2520950"/>
                    <a:pt x="3302000" y="2520950"/>
                  </a:cubicBezTo>
                  <a:cubicBezTo>
                    <a:pt x="3302000" y="2520950"/>
                    <a:pt x="3200400" y="2520950"/>
                    <a:pt x="3149600" y="2533650"/>
                  </a:cubicBezTo>
                  <a:cubicBezTo>
                    <a:pt x="3098800" y="2546350"/>
                    <a:pt x="2971800" y="2520950"/>
                    <a:pt x="2971800" y="2520950"/>
                  </a:cubicBezTo>
                  <a:lnTo>
                    <a:pt x="2908300" y="2482850"/>
                  </a:lnTo>
                  <a:cubicBezTo>
                    <a:pt x="2908300" y="2482850"/>
                    <a:pt x="2768600" y="2444750"/>
                    <a:pt x="2743200" y="2457450"/>
                  </a:cubicBezTo>
                  <a:cubicBezTo>
                    <a:pt x="2717800" y="2470150"/>
                    <a:pt x="2705100" y="2432050"/>
                    <a:pt x="2705100" y="2432050"/>
                  </a:cubicBezTo>
                  <a:cubicBezTo>
                    <a:pt x="2705100" y="2432050"/>
                    <a:pt x="2514600" y="2355850"/>
                    <a:pt x="2476500" y="2343150"/>
                  </a:cubicBezTo>
                  <a:cubicBezTo>
                    <a:pt x="2438400" y="2330450"/>
                    <a:pt x="2387600" y="2368550"/>
                    <a:pt x="2362200" y="2355850"/>
                  </a:cubicBezTo>
                  <a:cubicBezTo>
                    <a:pt x="2336800" y="2343150"/>
                    <a:pt x="2222500" y="2343150"/>
                    <a:pt x="2133600" y="2368550"/>
                  </a:cubicBezTo>
                  <a:cubicBezTo>
                    <a:pt x="2044700" y="2393950"/>
                    <a:pt x="1993900" y="2343150"/>
                    <a:pt x="1993900" y="2343150"/>
                  </a:cubicBezTo>
                  <a:cubicBezTo>
                    <a:pt x="1955800" y="2279650"/>
                    <a:pt x="1879600" y="2305050"/>
                    <a:pt x="1841500" y="2317750"/>
                  </a:cubicBezTo>
                  <a:cubicBezTo>
                    <a:pt x="1803400" y="2330450"/>
                    <a:pt x="1701800" y="2317750"/>
                    <a:pt x="1689100" y="2317750"/>
                  </a:cubicBezTo>
                  <a:cubicBezTo>
                    <a:pt x="1676400" y="2317750"/>
                    <a:pt x="1485900" y="2292350"/>
                    <a:pt x="1460500" y="2279650"/>
                  </a:cubicBezTo>
                  <a:cubicBezTo>
                    <a:pt x="1435100" y="2266950"/>
                    <a:pt x="1358900" y="2305050"/>
                    <a:pt x="1333500" y="2317750"/>
                  </a:cubicBezTo>
                  <a:cubicBezTo>
                    <a:pt x="1308100" y="2330450"/>
                    <a:pt x="1054100" y="2381250"/>
                    <a:pt x="1054100" y="2381250"/>
                  </a:cubicBezTo>
                  <a:lnTo>
                    <a:pt x="850900" y="2432050"/>
                  </a:lnTo>
                  <a:cubicBezTo>
                    <a:pt x="850900" y="2432050"/>
                    <a:pt x="762000" y="2457450"/>
                    <a:pt x="723900" y="2470150"/>
                  </a:cubicBezTo>
                  <a:cubicBezTo>
                    <a:pt x="685800" y="2482850"/>
                    <a:pt x="609600" y="2495550"/>
                    <a:pt x="609600" y="2495550"/>
                  </a:cubicBezTo>
                  <a:cubicBezTo>
                    <a:pt x="571500" y="2508250"/>
                    <a:pt x="520700" y="2495550"/>
                    <a:pt x="520700" y="2495550"/>
                  </a:cubicBezTo>
                  <a:cubicBezTo>
                    <a:pt x="520700" y="2495550"/>
                    <a:pt x="406400" y="2482850"/>
                    <a:pt x="381000" y="2495550"/>
                  </a:cubicBezTo>
                  <a:cubicBezTo>
                    <a:pt x="355600" y="2508250"/>
                    <a:pt x="330200" y="2495550"/>
                    <a:pt x="330200" y="2495550"/>
                  </a:cubicBezTo>
                  <a:cubicBezTo>
                    <a:pt x="330200" y="2495550"/>
                    <a:pt x="330200" y="2495550"/>
                    <a:pt x="304800" y="2482850"/>
                  </a:cubicBezTo>
                  <a:cubicBezTo>
                    <a:pt x="279400" y="2470150"/>
                    <a:pt x="215900" y="2508250"/>
                    <a:pt x="165100" y="2533650"/>
                  </a:cubicBezTo>
                  <a:cubicBezTo>
                    <a:pt x="114300" y="2559050"/>
                    <a:pt x="0" y="2533650"/>
                    <a:pt x="0" y="2533650"/>
                  </a:cubicBezTo>
                  <a:lnTo>
                    <a:pt x="0" y="717550"/>
                  </a:lnTo>
                  <a:lnTo>
                    <a:pt x="0" y="217170"/>
                  </a:lnTo>
                  <a:lnTo>
                    <a:pt x="0" y="0"/>
                  </a:lnTo>
                  <a:lnTo>
                    <a:pt x="3530600" y="0"/>
                  </a:lnTo>
                  <a:close/>
                </a:path>
              </a:pathLst>
            </a:custGeom>
            <a:blipFill>
              <a:blip r:embed="rId14"/>
              <a:stretch>
                <a:fillRect l="-18039" r="-18039"/>
              </a:stretch>
            </a:blipFill>
          </p:spPr>
          <p:txBody>
            <a:bodyPr/>
            <a:lstStyle/>
            <a:p>
              <a:endParaRPr lang="en-GB"/>
            </a:p>
          </p:txBody>
        </p:sp>
        <p:sp>
          <p:nvSpPr>
            <p:cNvPr id="17" name="Freeform 17"/>
            <p:cNvSpPr/>
            <p:nvPr/>
          </p:nvSpPr>
          <p:spPr>
            <a:xfrm>
              <a:off x="0" y="0"/>
              <a:ext cx="3536950" cy="2305050"/>
            </a:xfrm>
            <a:custGeom>
              <a:avLst/>
              <a:gdLst/>
              <a:ahLst/>
              <a:cxnLst/>
              <a:rect l="l" t="t" r="r" b="b"/>
              <a:pathLst>
                <a:path w="3536950" h="2305050">
                  <a:moveTo>
                    <a:pt x="3530600" y="2025650"/>
                  </a:moveTo>
                  <a:cubicBezTo>
                    <a:pt x="3530600" y="2025650"/>
                    <a:pt x="3517900" y="2025650"/>
                    <a:pt x="3479800" y="2038350"/>
                  </a:cubicBezTo>
                  <a:cubicBezTo>
                    <a:pt x="3441700" y="2051050"/>
                    <a:pt x="3390900" y="2012950"/>
                    <a:pt x="3340100" y="2000250"/>
                  </a:cubicBezTo>
                  <a:cubicBezTo>
                    <a:pt x="3289300" y="1987550"/>
                    <a:pt x="3149600" y="2012950"/>
                    <a:pt x="3149600" y="2012950"/>
                  </a:cubicBezTo>
                  <a:lnTo>
                    <a:pt x="2908300" y="2038350"/>
                  </a:lnTo>
                  <a:cubicBezTo>
                    <a:pt x="2908300" y="2038350"/>
                    <a:pt x="2578100" y="2152650"/>
                    <a:pt x="2540000" y="2178050"/>
                  </a:cubicBezTo>
                  <a:cubicBezTo>
                    <a:pt x="2501900" y="2203450"/>
                    <a:pt x="2336800" y="2190750"/>
                    <a:pt x="2336800" y="2190750"/>
                  </a:cubicBezTo>
                  <a:lnTo>
                    <a:pt x="2108200" y="2190750"/>
                  </a:lnTo>
                  <a:cubicBezTo>
                    <a:pt x="2108200" y="2190750"/>
                    <a:pt x="1981200" y="2216150"/>
                    <a:pt x="1943100" y="2216150"/>
                  </a:cubicBezTo>
                  <a:cubicBezTo>
                    <a:pt x="1905000" y="2216150"/>
                    <a:pt x="1828800" y="2216150"/>
                    <a:pt x="1828800" y="2216150"/>
                  </a:cubicBezTo>
                  <a:cubicBezTo>
                    <a:pt x="1778000" y="2203450"/>
                    <a:pt x="1600200" y="2279650"/>
                    <a:pt x="1600200" y="2279650"/>
                  </a:cubicBezTo>
                  <a:cubicBezTo>
                    <a:pt x="1536700" y="2305050"/>
                    <a:pt x="1308100" y="2228850"/>
                    <a:pt x="1308100" y="2228850"/>
                  </a:cubicBezTo>
                  <a:cubicBezTo>
                    <a:pt x="1270000" y="2241550"/>
                    <a:pt x="1079500" y="2190750"/>
                    <a:pt x="1079500" y="2190750"/>
                  </a:cubicBezTo>
                  <a:cubicBezTo>
                    <a:pt x="1079500" y="2190750"/>
                    <a:pt x="876300" y="2139950"/>
                    <a:pt x="838200" y="2139950"/>
                  </a:cubicBezTo>
                  <a:cubicBezTo>
                    <a:pt x="800100" y="2139950"/>
                    <a:pt x="723900" y="2089150"/>
                    <a:pt x="723900" y="2089150"/>
                  </a:cubicBezTo>
                  <a:lnTo>
                    <a:pt x="622300" y="2063750"/>
                  </a:lnTo>
                  <a:cubicBezTo>
                    <a:pt x="571500" y="2101850"/>
                    <a:pt x="431800" y="2063750"/>
                    <a:pt x="431800" y="2063750"/>
                  </a:cubicBezTo>
                  <a:cubicBezTo>
                    <a:pt x="342900" y="2101850"/>
                    <a:pt x="355600" y="2076450"/>
                    <a:pt x="355600" y="2076450"/>
                  </a:cubicBezTo>
                  <a:lnTo>
                    <a:pt x="317500" y="2076450"/>
                  </a:lnTo>
                  <a:cubicBezTo>
                    <a:pt x="317500" y="2076450"/>
                    <a:pt x="203200" y="2089150"/>
                    <a:pt x="165100" y="2076450"/>
                  </a:cubicBezTo>
                  <a:cubicBezTo>
                    <a:pt x="127000" y="2063750"/>
                    <a:pt x="12700" y="2063750"/>
                    <a:pt x="12700" y="2063750"/>
                  </a:cubicBezTo>
                  <a:lnTo>
                    <a:pt x="0" y="2038350"/>
                  </a:lnTo>
                  <a:lnTo>
                    <a:pt x="0" y="0"/>
                  </a:lnTo>
                  <a:lnTo>
                    <a:pt x="3536950" y="0"/>
                  </a:lnTo>
                  <a:lnTo>
                    <a:pt x="3530600" y="2025650"/>
                  </a:lnTo>
                  <a:close/>
                </a:path>
              </a:pathLst>
            </a:custGeom>
            <a:blipFill>
              <a:blip r:embed="rId15"/>
              <a:stretch>
                <a:fillRect t="-1701" b="-1701"/>
              </a:stretch>
            </a:blipFill>
          </p:spPr>
          <p:txBody>
            <a:bodyPr/>
            <a:lstStyle/>
            <a:p>
              <a:endParaRPr lang="en-GB"/>
            </a:p>
          </p:txBody>
        </p:sp>
        <p:sp>
          <p:nvSpPr>
            <p:cNvPr id="18" name="Freeform 18"/>
            <p:cNvSpPr/>
            <p:nvPr/>
          </p:nvSpPr>
          <p:spPr>
            <a:xfrm>
              <a:off x="0" y="4133850"/>
              <a:ext cx="3530600" cy="355600"/>
            </a:xfrm>
            <a:custGeom>
              <a:avLst/>
              <a:gdLst/>
              <a:ahLst/>
              <a:cxnLst/>
              <a:rect l="l" t="t" r="r" b="b"/>
              <a:pathLst>
                <a:path w="3530600" h="355600">
                  <a:moveTo>
                    <a:pt x="3530600" y="355600"/>
                  </a:moveTo>
                  <a:lnTo>
                    <a:pt x="0" y="355600"/>
                  </a:lnTo>
                  <a:lnTo>
                    <a:pt x="0" y="0"/>
                  </a:lnTo>
                  <a:lnTo>
                    <a:pt x="3530600" y="0"/>
                  </a:lnTo>
                  <a:lnTo>
                    <a:pt x="3530600" y="355600"/>
                  </a:lnTo>
                  <a:close/>
                </a:path>
              </a:pathLst>
            </a:custGeom>
            <a:blipFill>
              <a:blip r:embed="rId16"/>
              <a:stretch>
                <a:fillRect l="-1876" t="-7373" r="-1092" b="-24252"/>
              </a:stretch>
            </a:blipFill>
          </p:spPr>
          <p:txBody>
            <a:bodyPr/>
            <a:lstStyle/>
            <a:p>
              <a:endParaRPr lang="en-GB"/>
            </a:p>
          </p:txBody>
        </p:sp>
        <p:sp>
          <p:nvSpPr>
            <p:cNvPr id="19" name="Freeform 19"/>
            <p:cNvSpPr/>
            <p:nvPr/>
          </p:nvSpPr>
          <p:spPr>
            <a:xfrm>
              <a:off x="0" y="1962150"/>
              <a:ext cx="3530600" cy="368300"/>
            </a:xfrm>
            <a:custGeom>
              <a:avLst/>
              <a:gdLst/>
              <a:ahLst/>
              <a:cxnLst/>
              <a:rect l="l" t="t" r="r" b="b"/>
              <a:pathLst>
                <a:path w="3530600" h="368300">
                  <a:moveTo>
                    <a:pt x="3530600" y="368300"/>
                  </a:moveTo>
                  <a:lnTo>
                    <a:pt x="0" y="368300"/>
                  </a:lnTo>
                  <a:lnTo>
                    <a:pt x="0" y="0"/>
                  </a:lnTo>
                  <a:lnTo>
                    <a:pt x="3530600" y="0"/>
                  </a:lnTo>
                  <a:lnTo>
                    <a:pt x="3530600" y="368300"/>
                  </a:lnTo>
                  <a:close/>
                </a:path>
              </a:pathLst>
            </a:custGeom>
            <a:blipFill>
              <a:blip r:embed="rId17"/>
              <a:stretch>
                <a:fillRect b="-86931"/>
              </a:stretch>
            </a:blipFill>
          </p:spPr>
          <p:txBody>
            <a:bodyPr/>
            <a:lstStyle/>
            <a:p>
              <a:endParaRPr lang="en-GB"/>
            </a:p>
          </p:txBody>
        </p:sp>
      </p:grpSp>
      <p:grpSp>
        <p:nvGrpSpPr>
          <p:cNvPr id="20" name="Group 20"/>
          <p:cNvGrpSpPr/>
          <p:nvPr/>
        </p:nvGrpSpPr>
        <p:grpSpPr>
          <a:xfrm>
            <a:off x="7344062" y="4100271"/>
            <a:ext cx="7394166" cy="3215688"/>
            <a:chOff x="0" y="0"/>
            <a:chExt cx="1749407" cy="760809"/>
          </a:xfrm>
        </p:grpSpPr>
        <p:sp>
          <p:nvSpPr>
            <p:cNvPr id="21" name="Freeform 21"/>
            <p:cNvSpPr/>
            <p:nvPr/>
          </p:nvSpPr>
          <p:spPr>
            <a:xfrm>
              <a:off x="0" y="0"/>
              <a:ext cx="1749407" cy="760809"/>
            </a:xfrm>
            <a:custGeom>
              <a:avLst/>
              <a:gdLst/>
              <a:ahLst/>
              <a:cxnLst/>
              <a:rect l="l" t="t" r="r" b="b"/>
              <a:pathLst>
                <a:path w="1749407" h="760809">
                  <a:moveTo>
                    <a:pt x="1546207" y="0"/>
                  </a:moveTo>
                  <a:cubicBezTo>
                    <a:pt x="1658432" y="0"/>
                    <a:pt x="1749407" y="170313"/>
                    <a:pt x="1749407" y="380404"/>
                  </a:cubicBezTo>
                  <a:cubicBezTo>
                    <a:pt x="1749407" y="590496"/>
                    <a:pt x="1658432" y="760809"/>
                    <a:pt x="1546207" y="760809"/>
                  </a:cubicBezTo>
                  <a:lnTo>
                    <a:pt x="203200" y="760809"/>
                  </a:lnTo>
                  <a:cubicBezTo>
                    <a:pt x="90976" y="760809"/>
                    <a:pt x="0" y="590496"/>
                    <a:pt x="0" y="380404"/>
                  </a:cubicBezTo>
                  <a:cubicBezTo>
                    <a:pt x="0" y="170313"/>
                    <a:pt x="90976" y="0"/>
                    <a:pt x="203200" y="0"/>
                  </a:cubicBezTo>
                  <a:close/>
                </a:path>
              </a:pathLst>
            </a:custGeom>
            <a:solidFill>
              <a:srgbClr val="F8E5C2">
                <a:alpha val="91765"/>
              </a:srgbClr>
            </a:solidFill>
          </p:spPr>
          <p:txBody>
            <a:bodyPr/>
            <a:lstStyle/>
            <a:p>
              <a:endParaRPr lang="en-GB"/>
            </a:p>
          </p:txBody>
        </p:sp>
        <p:sp>
          <p:nvSpPr>
            <p:cNvPr id="22" name="TextBox 22"/>
            <p:cNvSpPr txBox="1"/>
            <p:nvPr/>
          </p:nvSpPr>
          <p:spPr>
            <a:xfrm>
              <a:off x="0" y="-47625"/>
              <a:ext cx="1749407" cy="808434"/>
            </a:xfrm>
            <a:prstGeom prst="rect">
              <a:avLst/>
            </a:prstGeom>
          </p:spPr>
          <p:txBody>
            <a:bodyPr lIns="50800" tIns="50800" rIns="50800" bIns="50800" rtlCol="0" anchor="ctr"/>
            <a:lstStyle/>
            <a:p>
              <a:pPr algn="ctr">
                <a:lnSpc>
                  <a:spcPts val="2800"/>
                </a:lnSpc>
              </a:pPr>
              <a:endParaRPr/>
            </a:p>
          </p:txBody>
        </p:sp>
      </p:grpSp>
      <p:sp>
        <p:nvSpPr>
          <p:cNvPr id="23" name="Freeform 23"/>
          <p:cNvSpPr/>
          <p:nvPr/>
        </p:nvSpPr>
        <p:spPr>
          <a:xfrm>
            <a:off x="12922918" y="6400362"/>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24" name="TextBox 24"/>
          <p:cNvSpPr txBox="1"/>
          <p:nvPr/>
        </p:nvSpPr>
        <p:spPr>
          <a:xfrm>
            <a:off x="7344062" y="2173190"/>
            <a:ext cx="7773416" cy="1495988"/>
          </a:xfrm>
          <a:prstGeom prst="rect">
            <a:avLst/>
          </a:prstGeom>
        </p:spPr>
        <p:txBody>
          <a:bodyPr lIns="0" tIns="0" rIns="0" bIns="0" rtlCol="0" anchor="t">
            <a:spAutoFit/>
          </a:bodyPr>
          <a:lstStyle/>
          <a:p>
            <a:pPr algn="ctr">
              <a:lnSpc>
                <a:spcPts val="12669"/>
              </a:lnSpc>
              <a:spcBef>
                <a:spcPct val="0"/>
              </a:spcBef>
            </a:pPr>
            <a:r>
              <a:rPr lang="en-US" sz="6999" spc="300">
                <a:solidFill>
                  <a:srgbClr val="FFFFFF"/>
                </a:solidFill>
                <a:latin typeface="#9Slide05 VL Fadilla"/>
              </a:rPr>
              <a:t>Tâm trạng thi nhân</a:t>
            </a:r>
          </a:p>
        </p:txBody>
      </p:sp>
      <p:sp>
        <p:nvSpPr>
          <p:cNvPr id="25" name="TextBox 25"/>
          <p:cNvSpPr txBox="1"/>
          <p:nvPr/>
        </p:nvSpPr>
        <p:spPr>
          <a:xfrm>
            <a:off x="7959308" y="4721089"/>
            <a:ext cx="6163674" cy="1878802"/>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Yêu mến thiên nhiên mùa thu.</a:t>
            </a:r>
          </a:p>
          <a:p>
            <a:pPr marL="755651" lvl="1" indent="-377825" algn="just">
              <a:lnSpc>
                <a:spcPts val="5005"/>
              </a:lnSpc>
              <a:buFont typeface="Arial"/>
              <a:buChar char="•"/>
            </a:pPr>
            <a:r>
              <a:rPr lang="en-US" sz="3500">
                <a:solidFill>
                  <a:srgbClr val="000000"/>
                </a:solidFill>
                <a:latin typeface="Roboto Condensed"/>
              </a:rPr>
              <a:t>Chiêm nghiệm sâu sắc về cuộc đời.</a:t>
            </a: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841640" y="1263522"/>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028700"/>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sp>
        <p:nvSpPr>
          <p:cNvPr id="9" name="Freeform 9"/>
          <p:cNvSpPr/>
          <p:nvPr/>
        </p:nvSpPr>
        <p:spPr>
          <a:xfrm>
            <a:off x="13499786" y="-851028"/>
            <a:ext cx="5343896" cy="4114800"/>
          </a:xfrm>
          <a:custGeom>
            <a:avLst/>
            <a:gdLst/>
            <a:ahLst/>
            <a:cxnLst/>
            <a:rect l="l" t="t" r="r" b="b"/>
            <a:pathLst>
              <a:path w="5343896" h="4114800">
                <a:moveTo>
                  <a:pt x="0" y="0"/>
                </a:moveTo>
                <a:lnTo>
                  <a:pt x="5343896" y="0"/>
                </a:lnTo>
                <a:lnTo>
                  <a:pt x="534389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flipH="1">
            <a:off x="11967950" y="7517708"/>
            <a:ext cx="2600452" cy="773634"/>
          </a:xfrm>
          <a:custGeom>
            <a:avLst/>
            <a:gdLst/>
            <a:ahLst/>
            <a:cxnLst/>
            <a:rect l="l" t="t" r="r" b="b"/>
            <a:pathLst>
              <a:path w="2600452" h="773634">
                <a:moveTo>
                  <a:pt x="2600452" y="0"/>
                </a:moveTo>
                <a:lnTo>
                  <a:pt x="0" y="0"/>
                </a:lnTo>
                <a:lnTo>
                  <a:pt x="0" y="773634"/>
                </a:lnTo>
                <a:lnTo>
                  <a:pt x="2600452" y="773634"/>
                </a:lnTo>
                <a:lnTo>
                  <a:pt x="260045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Freeform 11"/>
          <p:cNvSpPr/>
          <p:nvPr/>
        </p:nvSpPr>
        <p:spPr>
          <a:xfrm>
            <a:off x="-47625" y="-143501"/>
            <a:ext cx="6600507" cy="5890952"/>
          </a:xfrm>
          <a:custGeom>
            <a:avLst/>
            <a:gdLst/>
            <a:ahLst/>
            <a:cxnLst/>
            <a:rect l="l" t="t" r="r" b="b"/>
            <a:pathLst>
              <a:path w="6600507" h="5890952">
                <a:moveTo>
                  <a:pt x="0" y="0"/>
                </a:moveTo>
                <a:lnTo>
                  <a:pt x="6600507" y="0"/>
                </a:lnTo>
                <a:lnTo>
                  <a:pt x="6600507" y="5890952"/>
                </a:lnTo>
                <a:lnTo>
                  <a:pt x="0" y="5890952"/>
                </a:lnTo>
                <a:lnTo>
                  <a:pt x="0" y="0"/>
                </a:lnTo>
                <a:close/>
              </a:path>
            </a:pathLst>
          </a:custGeom>
          <a:blipFill>
            <a:blip r:embed="rId11">
              <a:alphaModFix amt="50000"/>
            </a:blip>
            <a:stretch>
              <a:fillRect/>
            </a:stretch>
          </a:blipFill>
        </p:spPr>
        <p:txBody>
          <a:bodyPr/>
          <a:lstStyle/>
          <a:p>
            <a:endParaRPr lang="en-GB"/>
          </a:p>
        </p:txBody>
      </p:sp>
      <p:sp>
        <p:nvSpPr>
          <p:cNvPr id="12" name="Freeform 12"/>
          <p:cNvSpPr/>
          <p:nvPr/>
        </p:nvSpPr>
        <p:spPr>
          <a:xfrm>
            <a:off x="13994971" y="4351120"/>
            <a:ext cx="2176763" cy="4321117"/>
          </a:xfrm>
          <a:custGeom>
            <a:avLst/>
            <a:gdLst/>
            <a:ahLst/>
            <a:cxnLst/>
            <a:rect l="l" t="t" r="r" b="b"/>
            <a:pathLst>
              <a:path w="2176763" h="4321117">
                <a:moveTo>
                  <a:pt x="0" y="0"/>
                </a:moveTo>
                <a:lnTo>
                  <a:pt x="2176763" y="0"/>
                </a:lnTo>
                <a:lnTo>
                  <a:pt x="2176763" y="4321118"/>
                </a:lnTo>
                <a:lnTo>
                  <a:pt x="0" y="4321118"/>
                </a:lnTo>
                <a:lnTo>
                  <a:pt x="0" y="0"/>
                </a:lnTo>
                <a:close/>
              </a:path>
            </a:pathLst>
          </a:custGeom>
          <a:blipFill>
            <a:blip r:embed="rId12"/>
            <a:stretch>
              <a:fillRect/>
            </a:stretch>
          </a:blipFill>
        </p:spPr>
        <p:txBody>
          <a:bodyPr/>
          <a:lstStyle/>
          <a:p>
            <a:endParaRPr lang="en-GB"/>
          </a:p>
        </p:txBody>
      </p:sp>
      <p:sp>
        <p:nvSpPr>
          <p:cNvPr id="13" name="TextBox 13"/>
          <p:cNvSpPr txBox="1"/>
          <p:nvPr/>
        </p:nvSpPr>
        <p:spPr>
          <a:xfrm>
            <a:off x="2511915" y="2439771"/>
            <a:ext cx="12357524" cy="3679824"/>
          </a:xfrm>
          <a:prstGeom prst="rect">
            <a:avLst/>
          </a:prstGeom>
        </p:spPr>
        <p:txBody>
          <a:bodyPr lIns="0" tIns="0" rIns="0" bIns="0" rtlCol="0" anchor="t">
            <a:spAutoFit/>
          </a:bodyPr>
          <a:lstStyle/>
          <a:p>
            <a:pPr algn="ctr">
              <a:lnSpc>
                <a:spcPts val="9800"/>
              </a:lnSpc>
            </a:pPr>
            <a:r>
              <a:rPr lang="en-US" sz="7000">
                <a:solidFill>
                  <a:srgbClr val="BA802B"/>
                </a:solidFill>
                <a:latin typeface="Fraunces Bold"/>
              </a:rPr>
              <a:t>BÀI 2: </a:t>
            </a:r>
          </a:p>
          <a:p>
            <a:pPr algn="ctr">
              <a:lnSpc>
                <a:spcPts val="9800"/>
              </a:lnSpc>
            </a:pPr>
            <a:r>
              <a:rPr lang="en-US" sz="7000">
                <a:solidFill>
                  <a:srgbClr val="BA802B"/>
                </a:solidFill>
                <a:latin typeface="Fraunces Bold"/>
              </a:rPr>
              <a:t>NHỮNG CUNG BẬC </a:t>
            </a:r>
          </a:p>
          <a:p>
            <a:pPr algn="ctr">
              <a:lnSpc>
                <a:spcPts val="9800"/>
              </a:lnSpc>
            </a:pPr>
            <a:r>
              <a:rPr lang="en-US" sz="7000">
                <a:solidFill>
                  <a:srgbClr val="BA802B"/>
                </a:solidFill>
                <a:latin typeface="Fraunces Bold"/>
              </a:rPr>
              <a:t>TÂM TRẠNG</a:t>
            </a:r>
          </a:p>
        </p:txBody>
      </p:sp>
      <p:sp>
        <p:nvSpPr>
          <p:cNvPr id="14" name="TextBox 14"/>
          <p:cNvSpPr txBox="1"/>
          <p:nvPr/>
        </p:nvSpPr>
        <p:spPr>
          <a:xfrm>
            <a:off x="3252628" y="6429714"/>
            <a:ext cx="10324510" cy="1626235"/>
          </a:xfrm>
          <a:prstGeom prst="rect">
            <a:avLst/>
          </a:prstGeom>
        </p:spPr>
        <p:txBody>
          <a:bodyPr lIns="0" tIns="0" rIns="0" bIns="0" rtlCol="0" anchor="t">
            <a:spAutoFit/>
          </a:bodyPr>
          <a:lstStyle/>
          <a:p>
            <a:pPr algn="ctr">
              <a:lnSpc>
                <a:spcPts val="6439"/>
              </a:lnSpc>
            </a:pPr>
            <a:r>
              <a:rPr lang="en-US" sz="4599" spc="197">
                <a:solidFill>
                  <a:srgbClr val="65896F"/>
                </a:solidFill>
                <a:latin typeface="#9Slide05 Aphrodite Pro"/>
              </a:rPr>
              <a:t>Kĩ năng đọc hiểu văn bản </a:t>
            </a:r>
          </a:p>
          <a:p>
            <a:pPr algn="ctr">
              <a:lnSpc>
                <a:spcPts val="6439"/>
              </a:lnSpc>
            </a:pPr>
            <a:r>
              <a:rPr lang="en-US" sz="4599" spc="197">
                <a:solidFill>
                  <a:srgbClr val="65896F"/>
                </a:solidFill>
                <a:latin typeface="#9Slide05 Aphrodite Pro"/>
              </a:rPr>
              <a:t>thơ song thất lục bát</a:t>
            </a: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841640" y="14983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263522"/>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sp>
        <p:nvSpPr>
          <p:cNvPr id="9" name="Freeform 9"/>
          <p:cNvSpPr/>
          <p:nvPr/>
        </p:nvSpPr>
        <p:spPr>
          <a:xfrm>
            <a:off x="14805648" y="-1426835"/>
            <a:ext cx="5343896" cy="4114800"/>
          </a:xfrm>
          <a:custGeom>
            <a:avLst/>
            <a:gdLst/>
            <a:ahLst/>
            <a:cxnLst/>
            <a:rect l="l" t="t" r="r" b="b"/>
            <a:pathLst>
              <a:path w="5343896" h="4114800">
                <a:moveTo>
                  <a:pt x="0" y="0"/>
                </a:moveTo>
                <a:lnTo>
                  <a:pt x="5343896" y="0"/>
                </a:lnTo>
                <a:lnTo>
                  <a:pt x="534389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flipH="1">
            <a:off x="11967950" y="7517708"/>
            <a:ext cx="2600452" cy="773634"/>
          </a:xfrm>
          <a:custGeom>
            <a:avLst/>
            <a:gdLst/>
            <a:ahLst/>
            <a:cxnLst/>
            <a:rect l="l" t="t" r="r" b="b"/>
            <a:pathLst>
              <a:path w="2600452" h="773634">
                <a:moveTo>
                  <a:pt x="2600452" y="0"/>
                </a:moveTo>
                <a:lnTo>
                  <a:pt x="0" y="0"/>
                </a:lnTo>
                <a:lnTo>
                  <a:pt x="0" y="773634"/>
                </a:lnTo>
                <a:lnTo>
                  <a:pt x="2600452" y="773634"/>
                </a:lnTo>
                <a:lnTo>
                  <a:pt x="260045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Freeform 11"/>
          <p:cNvSpPr/>
          <p:nvPr/>
        </p:nvSpPr>
        <p:spPr>
          <a:xfrm>
            <a:off x="-1943709" y="-1681954"/>
            <a:ext cx="6600507" cy="5890952"/>
          </a:xfrm>
          <a:custGeom>
            <a:avLst/>
            <a:gdLst/>
            <a:ahLst/>
            <a:cxnLst/>
            <a:rect l="l" t="t" r="r" b="b"/>
            <a:pathLst>
              <a:path w="6600507" h="5890952">
                <a:moveTo>
                  <a:pt x="0" y="0"/>
                </a:moveTo>
                <a:lnTo>
                  <a:pt x="6600507" y="0"/>
                </a:lnTo>
                <a:lnTo>
                  <a:pt x="6600507" y="5890952"/>
                </a:lnTo>
                <a:lnTo>
                  <a:pt x="0" y="5890952"/>
                </a:lnTo>
                <a:lnTo>
                  <a:pt x="0" y="0"/>
                </a:lnTo>
                <a:close/>
              </a:path>
            </a:pathLst>
          </a:custGeom>
          <a:blipFill>
            <a:blip r:embed="rId11">
              <a:alphaModFix amt="50000"/>
            </a:blip>
            <a:stretch>
              <a:fillRect/>
            </a:stretch>
          </a:blipFill>
        </p:spPr>
        <p:txBody>
          <a:bodyPr/>
          <a:lstStyle/>
          <a:p>
            <a:endParaRPr lang="en-GB"/>
          </a:p>
        </p:txBody>
      </p:sp>
      <p:grpSp>
        <p:nvGrpSpPr>
          <p:cNvPr id="12" name="Group 12"/>
          <p:cNvGrpSpPr/>
          <p:nvPr/>
        </p:nvGrpSpPr>
        <p:grpSpPr>
          <a:xfrm>
            <a:off x="5534434" y="2922618"/>
            <a:ext cx="7219132" cy="1006347"/>
            <a:chOff x="0" y="0"/>
            <a:chExt cx="1088226" cy="151699"/>
          </a:xfrm>
        </p:grpSpPr>
        <p:sp>
          <p:nvSpPr>
            <p:cNvPr id="13" name="Freeform 13"/>
            <p:cNvSpPr/>
            <p:nvPr/>
          </p:nvSpPr>
          <p:spPr>
            <a:xfrm>
              <a:off x="0" y="0"/>
              <a:ext cx="1088226" cy="151699"/>
            </a:xfrm>
            <a:custGeom>
              <a:avLst/>
              <a:gdLst/>
              <a:ahLst/>
              <a:cxnLst/>
              <a:rect l="l" t="t" r="r" b="b"/>
              <a:pathLst>
                <a:path w="1088226" h="151699">
                  <a:moveTo>
                    <a:pt x="885026" y="0"/>
                  </a:moveTo>
                  <a:cubicBezTo>
                    <a:pt x="997250" y="0"/>
                    <a:pt x="1088226" y="33959"/>
                    <a:pt x="1088226" y="75849"/>
                  </a:cubicBezTo>
                  <a:cubicBezTo>
                    <a:pt x="1088226" y="117740"/>
                    <a:pt x="997250" y="151699"/>
                    <a:pt x="885026" y="151699"/>
                  </a:cubicBezTo>
                  <a:lnTo>
                    <a:pt x="203200" y="151699"/>
                  </a:lnTo>
                  <a:cubicBezTo>
                    <a:pt x="90976" y="151699"/>
                    <a:pt x="0" y="117740"/>
                    <a:pt x="0" y="75849"/>
                  </a:cubicBezTo>
                  <a:cubicBezTo>
                    <a:pt x="0" y="33959"/>
                    <a:pt x="90976" y="0"/>
                    <a:pt x="203200" y="0"/>
                  </a:cubicBezTo>
                  <a:close/>
                </a:path>
              </a:pathLst>
            </a:custGeom>
            <a:solidFill>
              <a:srgbClr val="FFFFFF"/>
            </a:solidFill>
          </p:spPr>
          <p:txBody>
            <a:bodyPr/>
            <a:lstStyle/>
            <a:p>
              <a:endParaRPr lang="en-GB"/>
            </a:p>
          </p:txBody>
        </p:sp>
        <p:sp>
          <p:nvSpPr>
            <p:cNvPr id="14" name="TextBox 14"/>
            <p:cNvSpPr txBox="1"/>
            <p:nvPr/>
          </p:nvSpPr>
          <p:spPr>
            <a:xfrm>
              <a:off x="0" y="-47625"/>
              <a:ext cx="1088226" cy="199324"/>
            </a:xfrm>
            <a:prstGeom prst="rect">
              <a:avLst/>
            </a:prstGeom>
          </p:spPr>
          <p:txBody>
            <a:bodyPr lIns="50800" tIns="50800" rIns="50800" bIns="50800" rtlCol="0" anchor="ctr"/>
            <a:lstStyle/>
            <a:p>
              <a:pPr algn="ctr">
                <a:lnSpc>
                  <a:spcPts val="2800"/>
                </a:lnSpc>
              </a:pPr>
              <a:endParaRPr/>
            </a:p>
          </p:txBody>
        </p:sp>
      </p:grpSp>
      <p:sp>
        <p:nvSpPr>
          <p:cNvPr id="15" name="Freeform 15"/>
          <p:cNvSpPr/>
          <p:nvPr/>
        </p:nvSpPr>
        <p:spPr>
          <a:xfrm>
            <a:off x="4846692" y="4525737"/>
            <a:ext cx="9721710" cy="3325105"/>
          </a:xfrm>
          <a:custGeom>
            <a:avLst/>
            <a:gdLst/>
            <a:ahLst/>
            <a:cxnLst/>
            <a:rect l="l" t="t" r="r" b="b"/>
            <a:pathLst>
              <a:path w="9721710" h="3325105">
                <a:moveTo>
                  <a:pt x="0" y="0"/>
                </a:moveTo>
                <a:lnTo>
                  <a:pt x="9721710" y="0"/>
                </a:lnTo>
                <a:lnTo>
                  <a:pt x="9721710" y="3325105"/>
                </a:lnTo>
                <a:lnTo>
                  <a:pt x="0" y="3325105"/>
                </a:lnTo>
                <a:lnTo>
                  <a:pt x="0" y="0"/>
                </a:lnTo>
                <a:close/>
              </a:path>
            </a:pathLst>
          </a:custGeom>
          <a:blipFill>
            <a:blip r:embed="rId12">
              <a:extLst>
                <a:ext uri="{96DAC541-7B7A-43D3-8B79-37D633B846F1}">
                  <asvg:svgBlip xmlns:asvg="http://schemas.microsoft.com/office/drawing/2016/SVG/main" r:embed="rId13"/>
                </a:ext>
              </a:extLst>
            </a:blip>
            <a:stretch>
              <a:fillRect r="-33474"/>
            </a:stretch>
          </a:blipFill>
        </p:spPr>
        <p:txBody>
          <a:bodyPr/>
          <a:lstStyle/>
          <a:p>
            <a:endParaRPr lang="en-GB"/>
          </a:p>
        </p:txBody>
      </p:sp>
      <p:grpSp>
        <p:nvGrpSpPr>
          <p:cNvPr id="16" name="Group 16"/>
          <p:cNvGrpSpPr/>
          <p:nvPr/>
        </p:nvGrpSpPr>
        <p:grpSpPr>
          <a:xfrm>
            <a:off x="1028700" y="3259821"/>
            <a:ext cx="3767357" cy="376735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D3A29D"/>
            </a:solidFill>
          </p:spPr>
          <p:txBody>
            <a:bodyPr/>
            <a:lstStyle/>
            <a:p>
              <a:endParaRPr lang="en-GB"/>
            </a:p>
          </p:txBody>
        </p:sp>
        <p:sp>
          <p:nvSpPr>
            <p:cNvPr id="18" name="TextBox 18"/>
            <p:cNvSpPr txBox="1"/>
            <p:nvPr/>
          </p:nvSpPr>
          <p:spPr>
            <a:xfrm>
              <a:off x="139700" y="92075"/>
              <a:ext cx="533400" cy="581025"/>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2778178" y="1849540"/>
            <a:ext cx="12357524" cy="854003"/>
          </a:xfrm>
          <a:prstGeom prst="rect">
            <a:avLst/>
          </a:prstGeom>
        </p:spPr>
        <p:txBody>
          <a:bodyPr lIns="0" tIns="0" rIns="0" bIns="0" rtlCol="0" anchor="t">
            <a:spAutoFit/>
          </a:bodyPr>
          <a:lstStyle/>
          <a:p>
            <a:pPr algn="ctr">
              <a:lnSpc>
                <a:spcPts val="6999"/>
              </a:lnSpc>
            </a:pPr>
            <a:r>
              <a:rPr lang="en-US" sz="4999">
                <a:solidFill>
                  <a:srgbClr val="BA802B"/>
                </a:solidFill>
                <a:latin typeface="Fraunces Bold"/>
              </a:rPr>
              <a:t>A. KHÁM PHÁ TRI THỨC NGỮ VĂN</a:t>
            </a:r>
          </a:p>
        </p:txBody>
      </p:sp>
      <p:sp>
        <p:nvSpPr>
          <p:cNvPr id="20" name="TextBox 20"/>
          <p:cNvSpPr txBox="1"/>
          <p:nvPr/>
        </p:nvSpPr>
        <p:spPr>
          <a:xfrm>
            <a:off x="6477000" y="2926532"/>
            <a:ext cx="4790777" cy="884858"/>
          </a:xfrm>
          <a:prstGeom prst="rect">
            <a:avLst/>
          </a:prstGeom>
        </p:spPr>
        <p:txBody>
          <a:bodyPr wrap="square" lIns="0" tIns="0" rIns="0" bIns="0" rtlCol="0" anchor="t">
            <a:spAutoFit/>
          </a:bodyPr>
          <a:lstStyle/>
          <a:p>
            <a:pPr algn="ctr">
              <a:lnSpc>
                <a:spcPts val="6912"/>
              </a:lnSpc>
              <a:spcBef>
                <a:spcPct val="0"/>
              </a:spcBef>
            </a:pPr>
            <a:r>
              <a:rPr lang="en-US" sz="4937">
                <a:solidFill>
                  <a:srgbClr val="000000"/>
                </a:solidFill>
                <a:latin typeface="#9Slide05 VL Fadilla"/>
              </a:rPr>
              <a:t>Think – pair - share</a:t>
            </a:r>
          </a:p>
        </p:txBody>
      </p:sp>
      <p:sp>
        <p:nvSpPr>
          <p:cNvPr id="21" name="TextBox 21"/>
          <p:cNvSpPr txBox="1"/>
          <p:nvPr/>
        </p:nvSpPr>
        <p:spPr>
          <a:xfrm>
            <a:off x="1028700" y="4307232"/>
            <a:ext cx="3457042" cy="1643961"/>
          </a:xfrm>
          <a:prstGeom prst="rect">
            <a:avLst/>
          </a:prstGeom>
        </p:spPr>
        <p:txBody>
          <a:bodyPr lIns="0" tIns="0" rIns="0" bIns="0" rtlCol="0" anchor="t">
            <a:spAutoFit/>
          </a:bodyPr>
          <a:lstStyle/>
          <a:p>
            <a:pPr algn="ctr">
              <a:lnSpc>
                <a:spcPts val="4305"/>
              </a:lnSpc>
            </a:pPr>
            <a:r>
              <a:rPr lang="en-US" sz="3500">
                <a:solidFill>
                  <a:srgbClr val="000000"/>
                </a:solidFill>
                <a:latin typeface="Roboto Condensed Bold"/>
              </a:rPr>
              <a:t>PHT </a:t>
            </a:r>
          </a:p>
          <a:p>
            <a:pPr algn="ctr">
              <a:lnSpc>
                <a:spcPts val="4305"/>
              </a:lnSpc>
            </a:pPr>
            <a:r>
              <a:rPr lang="en-US" sz="3500">
                <a:solidFill>
                  <a:srgbClr val="000000"/>
                </a:solidFill>
                <a:latin typeface="Roboto Condensed Bold"/>
              </a:rPr>
              <a:t>Khám phá</a:t>
            </a:r>
          </a:p>
          <a:p>
            <a:pPr algn="ctr">
              <a:lnSpc>
                <a:spcPts val="4305"/>
              </a:lnSpc>
            </a:pPr>
            <a:r>
              <a:rPr lang="en-US" sz="3500">
                <a:solidFill>
                  <a:srgbClr val="000000"/>
                </a:solidFill>
                <a:latin typeface="Roboto Condensed Bold"/>
              </a:rPr>
              <a:t> Tri thức</a:t>
            </a:r>
          </a:p>
        </p:txBody>
      </p:sp>
      <p:sp>
        <p:nvSpPr>
          <p:cNvPr id="22" name="TextBox 22"/>
          <p:cNvSpPr txBox="1"/>
          <p:nvPr/>
        </p:nvSpPr>
        <p:spPr>
          <a:xfrm>
            <a:off x="4846692" y="5517894"/>
            <a:ext cx="2405981" cy="1878802"/>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Làm việc cá nhân</a:t>
            </a:r>
          </a:p>
          <a:p>
            <a:pPr marL="755651" lvl="1" indent="-377825" algn="just">
              <a:lnSpc>
                <a:spcPts val="5005"/>
              </a:lnSpc>
              <a:buFont typeface="Arial"/>
              <a:buChar char="•"/>
            </a:pPr>
            <a:r>
              <a:rPr lang="en-US" sz="3500">
                <a:solidFill>
                  <a:srgbClr val="000000"/>
                </a:solidFill>
                <a:latin typeface="Roboto Condensed"/>
              </a:rPr>
              <a:t>5 phút</a:t>
            </a:r>
          </a:p>
        </p:txBody>
      </p:sp>
      <p:sp>
        <p:nvSpPr>
          <p:cNvPr id="23" name="TextBox 23"/>
          <p:cNvSpPr txBox="1"/>
          <p:nvPr/>
        </p:nvSpPr>
        <p:spPr>
          <a:xfrm>
            <a:off x="8205197" y="5406897"/>
            <a:ext cx="2405981" cy="1878802"/>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Trao đổi theo cặp</a:t>
            </a:r>
          </a:p>
          <a:p>
            <a:pPr marL="755651" lvl="1" indent="-377825" algn="just">
              <a:lnSpc>
                <a:spcPts val="5005"/>
              </a:lnSpc>
              <a:buFont typeface="Arial"/>
              <a:buChar char="•"/>
            </a:pPr>
            <a:r>
              <a:rPr lang="en-US" sz="3500">
                <a:solidFill>
                  <a:srgbClr val="000000"/>
                </a:solidFill>
                <a:latin typeface="Roboto Condensed"/>
              </a:rPr>
              <a:t>3 phút</a:t>
            </a:r>
          </a:p>
        </p:txBody>
      </p:sp>
      <p:sp>
        <p:nvSpPr>
          <p:cNvPr id="24" name="TextBox 24"/>
          <p:cNvSpPr txBox="1"/>
          <p:nvPr/>
        </p:nvSpPr>
        <p:spPr>
          <a:xfrm>
            <a:off x="11563677" y="5517894"/>
            <a:ext cx="2612826" cy="1878802"/>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Chia sẻ với cả lớp</a:t>
            </a:r>
          </a:p>
          <a:p>
            <a:pPr marL="755651" lvl="1" indent="-377825" algn="just">
              <a:lnSpc>
                <a:spcPts val="5005"/>
              </a:lnSpc>
              <a:buFont typeface="Arial"/>
              <a:buChar char="•"/>
            </a:pPr>
            <a:r>
              <a:rPr lang="en-US" sz="3500">
                <a:solidFill>
                  <a:srgbClr val="000000"/>
                </a:solidFill>
                <a:latin typeface="Roboto Condensed"/>
              </a:rPr>
              <a:t>5 phút</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841640" y="1263522"/>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028700"/>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sp>
        <p:nvSpPr>
          <p:cNvPr id="9" name="Freeform 9"/>
          <p:cNvSpPr/>
          <p:nvPr/>
        </p:nvSpPr>
        <p:spPr>
          <a:xfrm>
            <a:off x="14805648" y="-1426835"/>
            <a:ext cx="5343896" cy="4114800"/>
          </a:xfrm>
          <a:custGeom>
            <a:avLst/>
            <a:gdLst/>
            <a:ahLst/>
            <a:cxnLst/>
            <a:rect l="l" t="t" r="r" b="b"/>
            <a:pathLst>
              <a:path w="5343896" h="4114800">
                <a:moveTo>
                  <a:pt x="0" y="0"/>
                </a:moveTo>
                <a:lnTo>
                  <a:pt x="5343896" y="0"/>
                </a:lnTo>
                <a:lnTo>
                  <a:pt x="534389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flipH="1">
            <a:off x="11967950" y="7517708"/>
            <a:ext cx="2600452" cy="773634"/>
          </a:xfrm>
          <a:custGeom>
            <a:avLst/>
            <a:gdLst/>
            <a:ahLst/>
            <a:cxnLst/>
            <a:rect l="l" t="t" r="r" b="b"/>
            <a:pathLst>
              <a:path w="2600452" h="773634">
                <a:moveTo>
                  <a:pt x="2600452" y="0"/>
                </a:moveTo>
                <a:lnTo>
                  <a:pt x="0" y="0"/>
                </a:lnTo>
                <a:lnTo>
                  <a:pt x="0" y="773634"/>
                </a:lnTo>
                <a:lnTo>
                  <a:pt x="2600452" y="773634"/>
                </a:lnTo>
                <a:lnTo>
                  <a:pt x="260045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Freeform 11"/>
          <p:cNvSpPr/>
          <p:nvPr/>
        </p:nvSpPr>
        <p:spPr>
          <a:xfrm>
            <a:off x="-1527090" y="1263522"/>
            <a:ext cx="6600507" cy="5890952"/>
          </a:xfrm>
          <a:custGeom>
            <a:avLst/>
            <a:gdLst/>
            <a:ahLst/>
            <a:cxnLst/>
            <a:rect l="l" t="t" r="r" b="b"/>
            <a:pathLst>
              <a:path w="6600507" h="5890952">
                <a:moveTo>
                  <a:pt x="0" y="0"/>
                </a:moveTo>
                <a:lnTo>
                  <a:pt x="6600507" y="0"/>
                </a:lnTo>
                <a:lnTo>
                  <a:pt x="6600507" y="5890952"/>
                </a:lnTo>
                <a:lnTo>
                  <a:pt x="0" y="5890952"/>
                </a:lnTo>
                <a:lnTo>
                  <a:pt x="0" y="0"/>
                </a:lnTo>
                <a:close/>
              </a:path>
            </a:pathLst>
          </a:custGeom>
          <a:blipFill>
            <a:blip r:embed="rId11">
              <a:alphaModFix amt="50000"/>
            </a:blip>
            <a:stretch>
              <a:fillRect/>
            </a:stretch>
          </a:blipFill>
        </p:spPr>
        <p:txBody>
          <a:bodyPr/>
          <a:lstStyle/>
          <a:p>
            <a:endParaRPr lang="en-GB"/>
          </a:p>
        </p:txBody>
      </p:sp>
      <p:sp>
        <p:nvSpPr>
          <p:cNvPr id="12" name="TextBox 12"/>
          <p:cNvSpPr txBox="1"/>
          <p:nvPr/>
        </p:nvSpPr>
        <p:spPr>
          <a:xfrm>
            <a:off x="2778178" y="1652987"/>
            <a:ext cx="12357524" cy="854003"/>
          </a:xfrm>
          <a:prstGeom prst="rect">
            <a:avLst/>
          </a:prstGeom>
        </p:spPr>
        <p:txBody>
          <a:bodyPr lIns="0" tIns="0" rIns="0" bIns="0" rtlCol="0" anchor="t">
            <a:spAutoFit/>
          </a:bodyPr>
          <a:lstStyle/>
          <a:p>
            <a:pPr algn="ctr">
              <a:lnSpc>
                <a:spcPts val="6999"/>
              </a:lnSpc>
            </a:pPr>
            <a:r>
              <a:rPr lang="en-US" sz="4999">
                <a:solidFill>
                  <a:srgbClr val="BA802B"/>
                </a:solidFill>
                <a:latin typeface="Fraunces Bold"/>
              </a:rPr>
              <a:t>A. KHÁM PHÁ TRI THỨC NGỮ VĂN</a:t>
            </a:r>
          </a:p>
        </p:txBody>
      </p:sp>
      <p:sp>
        <p:nvSpPr>
          <p:cNvPr id="13" name="TextBox 13"/>
          <p:cNvSpPr txBox="1"/>
          <p:nvPr/>
        </p:nvSpPr>
        <p:spPr>
          <a:xfrm>
            <a:off x="3131224" y="2549505"/>
            <a:ext cx="11437178" cy="679414"/>
          </a:xfrm>
          <a:prstGeom prst="rect">
            <a:avLst/>
          </a:prstGeom>
        </p:spPr>
        <p:txBody>
          <a:bodyPr lIns="0" tIns="0" rIns="0" bIns="0" rtlCol="0" anchor="t">
            <a:spAutoFit/>
          </a:bodyPr>
          <a:lstStyle/>
          <a:p>
            <a:pPr algn="ctr">
              <a:lnSpc>
                <a:spcPts val="5599"/>
              </a:lnSpc>
              <a:spcBef>
                <a:spcPct val="0"/>
              </a:spcBef>
            </a:pPr>
            <a:r>
              <a:rPr lang="en-US" sz="3999">
                <a:solidFill>
                  <a:srgbClr val="4B463A"/>
                </a:solidFill>
                <a:latin typeface="#9Slide07 SVNUT Triumph Press"/>
              </a:rPr>
              <a:t>1. Khái niệm thơ song thất lục bát</a:t>
            </a:r>
          </a:p>
        </p:txBody>
      </p:sp>
      <p:grpSp>
        <p:nvGrpSpPr>
          <p:cNvPr id="14" name="Group 14"/>
          <p:cNvGrpSpPr/>
          <p:nvPr/>
        </p:nvGrpSpPr>
        <p:grpSpPr>
          <a:xfrm>
            <a:off x="1882555" y="4140037"/>
            <a:ext cx="6967258" cy="3764488"/>
            <a:chOff x="0" y="0"/>
            <a:chExt cx="2845410" cy="1537407"/>
          </a:xfrm>
        </p:grpSpPr>
        <p:sp>
          <p:nvSpPr>
            <p:cNvPr id="15" name="Freeform 15"/>
            <p:cNvSpPr/>
            <p:nvPr/>
          </p:nvSpPr>
          <p:spPr>
            <a:xfrm>
              <a:off x="0" y="0"/>
              <a:ext cx="2845409" cy="1537407"/>
            </a:xfrm>
            <a:custGeom>
              <a:avLst/>
              <a:gdLst/>
              <a:ahLst/>
              <a:cxnLst/>
              <a:rect l="l" t="t" r="r" b="b"/>
              <a:pathLst>
                <a:path w="2845409" h="1537407">
                  <a:moveTo>
                    <a:pt x="2642209" y="0"/>
                  </a:moveTo>
                  <a:cubicBezTo>
                    <a:pt x="2754434" y="0"/>
                    <a:pt x="2845409" y="344160"/>
                    <a:pt x="2845409" y="768703"/>
                  </a:cubicBezTo>
                  <a:cubicBezTo>
                    <a:pt x="2845409" y="1193247"/>
                    <a:pt x="2754434" y="1537407"/>
                    <a:pt x="2642209" y="1537407"/>
                  </a:cubicBezTo>
                  <a:lnTo>
                    <a:pt x="203200" y="1537407"/>
                  </a:lnTo>
                  <a:cubicBezTo>
                    <a:pt x="90976" y="1537407"/>
                    <a:pt x="0" y="1193247"/>
                    <a:pt x="0" y="768703"/>
                  </a:cubicBezTo>
                  <a:cubicBezTo>
                    <a:pt x="0" y="344160"/>
                    <a:pt x="90976" y="0"/>
                    <a:pt x="203200" y="0"/>
                  </a:cubicBezTo>
                  <a:close/>
                </a:path>
              </a:pathLst>
            </a:custGeom>
            <a:solidFill>
              <a:srgbClr val="FFFFFF">
                <a:alpha val="91765"/>
              </a:srgbClr>
            </a:solidFill>
          </p:spPr>
          <p:txBody>
            <a:bodyPr/>
            <a:lstStyle/>
            <a:p>
              <a:endParaRPr lang="en-GB"/>
            </a:p>
          </p:txBody>
        </p:sp>
        <p:sp>
          <p:nvSpPr>
            <p:cNvPr id="16" name="TextBox 16"/>
            <p:cNvSpPr txBox="1"/>
            <p:nvPr/>
          </p:nvSpPr>
          <p:spPr>
            <a:xfrm>
              <a:off x="0" y="-47625"/>
              <a:ext cx="2845410" cy="1585032"/>
            </a:xfrm>
            <a:prstGeom prst="rect">
              <a:avLst/>
            </a:prstGeom>
          </p:spPr>
          <p:txBody>
            <a:bodyPr lIns="50800" tIns="50800" rIns="50800" bIns="50800" rtlCol="0" anchor="ctr"/>
            <a:lstStyle/>
            <a:p>
              <a:pPr algn="ctr">
                <a:lnSpc>
                  <a:spcPts val="2800"/>
                </a:lnSpc>
              </a:pPr>
              <a:endParaRPr/>
            </a:p>
          </p:txBody>
        </p:sp>
      </p:grpSp>
      <p:sp>
        <p:nvSpPr>
          <p:cNvPr id="17" name="TextBox 17"/>
          <p:cNvSpPr txBox="1"/>
          <p:nvPr/>
        </p:nvSpPr>
        <p:spPr>
          <a:xfrm>
            <a:off x="2330367" y="4381714"/>
            <a:ext cx="5486100" cy="3135994"/>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Song thất lục bát là thể thơ có nguồn gốc dân tộc, kết hợp đan xen từng cặp câu 7 tiếng </a:t>
            </a:r>
            <a:r>
              <a:rPr lang="en-US" sz="3500">
                <a:solidFill>
                  <a:srgbClr val="000000"/>
                </a:solidFill>
                <a:latin typeface="Roboto Condensed Bold"/>
              </a:rPr>
              <a:t>(song thất)</a:t>
            </a:r>
            <a:r>
              <a:rPr lang="en-US" sz="3500">
                <a:solidFill>
                  <a:srgbClr val="000000"/>
                </a:solidFill>
                <a:latin typeface="Roboto Condensed"/>
              </a:rPr>
              <a:t> với từng cặp câu có 6 và 8 tiếng </a:t>
            </a:r>
            <a:r>
              <a:rPr lang="en-US" sz="3500">
                <a:solidFill>
                  <a:srgbClr val="000000"/>
                </a:solidFill>
                <a:latin typeface="Roboto Condensed Bold"/>
              </a:rPr>
              <a:t>(lục bát).</a:t>
            </a:r>
          </a:p>
        </p:txBody>
      </p:sp>
      <p:grpSp>
        <p:nvGrpSpPr>
          <p:cNvPr id="18" name="Group 18"/>
          <p:cNvGrpSpPr/>
          <p:nvPr/>
        </p:nvGrpSpPr>
        <p:grpSpPr>
          <a:xfrm>
            <a:off x="10546028" y="3382783"/>
            <a:ext cx="6243826" cy="1652430"/>
            <a:chOff x="0" y="0"/>
            <a:chExt cx="2549962" cy="674848"/>
          </a:xfrm>
        </p:grpSpPr>
        <p:sp>
          <p:nvSpPr>
            <p:cNvPr id="19" name="Freeform 19"/>
            <p:cNvSpPr/>
            <p:nvPr/>
          </p:nvSpPr>
          <p:spPr>
            <a:xfrm>
              <a:off x="0" y="0"/>
              <a:ext cx="2549962" cy="674848"/>
            </a:xfrm>
            <a:custGeom>
              <a:avLst/>
              <a:gdLst/>
              <a:ahLst/>
              <a:cxnLst/>
              <a:rect l="l" t="t" r="r" b="b"/>
              <a:pathLst>
                <a:path w="2549962" h="674848">
                  <a:moveTo>
                    <a:pt x="2346762" y="0"/>
                  </a:moveTo>
                  <a:cubicBezTo>
                    <a:pt x="2458986" y="0"/>
                    <a:pt x="2549962" y="151070"/>
                    <a:pt x="2549962" y="337424"/>
                  </a:cubicBezTo>
                  <a:cubicBezTo>
                    <a:pt x="2549962" y="523778"/>
                    <a:pt x="2458986" y="674848"/>
                    <a:pt x="2346762" y="674848"/>
                  </a:cubicBezTo>
                  <a:lnTo>
                    <a:pt x="203200" y="674848"/>
                  </a:lnTo>
                  <a:cubicBezTo>
                    <a:pt x="90976" y="674848"/>
                    <a:pt x="0" y="523778"/>
                    <a:pt x="0" y="337424"/>
                  </a:cubicBezTo>
                  <a:cubicBezTo>
                    <a:pt x="0" y="151070"/>
                    <a:pt x="90976" y="0"/>
                    <a:pt x="203200" y="0"/>
                  </a:cubicBezTo>
                  <a:close/>
                </a:path>
              </a:pathLst>
            </a:custGeom>
            <a:solidFill>
              <a:srgbClr val="FFFFFF">
                <a:alpha val="91765"/>
              </a:srgbClr>
            </a:solidFill>
          </p:spPr>
          <p:txBody>
            <a:bodyPr/>
            <a:lstStyle/>
            <a:p>
              <a:endParaRPr lang="en-GB"/>
            </a:p>
          </p:txBody>
        </p:sp>
        <p:sp>
          <p:nvSpPr>
            <p:cNvPr id="20" name="TextBox 20"/>
            <p:cNvSpPr txBox="1"/>
            <p:nvPr/>
          </p:nvSpPr>
          <p:spPr>
            <a:xfrm>
              <a:off x="0" y="-47625"/>
              <a:ext cx="2549962" cy="722473"/>
            </a:xfrm>
            <a:prstGeom prst="rect">
              <a:avLst/>
            </a:prstGeom>
          </p:spPr>
          <p:txBody>
            <a:bodyPr lIns="50800" tIns="50800" rIns="50800" bIns="50800" rtlCol="0" anchor="ctr"/>
            <a:lstStyle/>
            <a:p>
              <a:pPr algn="ctr">
                <a:lnSpc>
                  <a:spcPts val="2800"/>
                </a:lnSpc>
              </a:pPr>
              <a:endParaRPr/>
            </a:p>
          </p:txBody>
        </p:sp>
      </p:grpSp>
      <p:sp>
        <p:nvSpPr>
          <p:cNvPr id="21" name="TextBox 21"/>
          <p:cNvSpPr txBox="1"/>
          <p:nvPr/>
        </p:nvSpPr>
        <p:spPr>
          <a:xfrm>
            <a:off x="11068744" y="3527878"/>
            <a:ext cx="5198395" cy="1250207"/>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ra đời vào khoảng thế kỉ XV – XVI tại nước ta</a:t>
            </a:r>
          </a:p>
        </p:txBody>
      </p:sp>
      <p:grpSp>
        <p:nvGrpSpPr>
          <p:cNvPr id="22" name="Group 22"/>
          <p:cNvGrpSpPr/>
          <p:nvPr/>
        </p:nvGrpSpPr>
        <p:grpSpPr>
          <a:xfrm>
            <a:off x="10546028" y="5765139"/>
            <a:ext cx="6243826" cy="2139386"/>
            <a:chOff x="0" y="0"/>
            <a:chExt cx="2549962" cy="873719"/>
          </a:xfrm>
        </p:grpSpPr>
        <p:sp>
          <p:nvSpPr>
            <p:cNvPr id="23" name="Freeform 23"/>
            <p:cNvSpPr/>
            <p:nvPr/>
          </p:nvSpPr>
          <p:spPr>
            <a:xfrm>
              <a:off x="0" y="0"/>
              <a:ext cx="2549962" cy="873719"/>
            </a:xfrm>
            <a:custGeom>
              <a:avLst/>
              <a:gdLst/>
              <a:ahLst/>
              <a:cxnLst/>
              <a:rect l="l" t="t" r="r" b="b"/>
              <a:pathLst>
                <a:path w="2549962" h="873719">
                  <a:moveTo>
                    <a:pt x="2346762" y="0"/>
                  </a:moveTo>
                  <a:cubicBezTo>
                    <a:pt x="2458986" y="0"/>
                    <a:pt x="2549962" y="195589"/>
                    <a:pt x="2549962" y="436860"/>
                  </a:cubicBezTo>
                  <a:cubicBezTo>
                    <a:pt x="2549962" y="678131"/>
                    <a:pt x="2458986" y="873719"/>
                    <a:pt x="2346762" y="873719"/>
                  </a:cubicBezTo>
                  <a:lnTo>
                    <a:pt x="203200" y="873719"/>
                  </a:lnTo>
                  <a:cubicBezTo>
                    <a:pt x="90976" y="873719"/>
                    <a:pt x="0" y="678131"/>
                    <a:pt x="0" y="436860"/>
                  </a:cubicBezTo>
                  <a:cubicBezTo>
                    <a:pt x="0" y="195589"/>
                    <a:pt x="90976" y="0"/>
                    <a:pt x="203200" y="0"/>
                  </a:cubicBezTo>
                  <a:close/>
                </a:path>
              </a:pathLst>
            </a:custGeom>
            <a:solidFill>
              <a:srgbClr val="FFFFFF">
                <a:alpha val="91765"/>
              </a:srgbClr>
            </a:solidFill>
          </p:spPr>
          <p:txBody>
            <a:bodyPr/>
            <a:lstStyle/>
            <a:p>
              <a:endParaRPr lang="en-GB"/>
            </a:p>
          </p:txBody>
        </p:sp>
        <p:sp>
          <p:nvSpPr>
            <p:cNvPr id="24" name="TextBox 24"/>
            <p:cNvSpPr txBox="1"/>
            <p:nvPr/>
          </p:nvSpPr>
          <p:spPr>
            <a:xfrm>
              <a:off x="0" y="-47625"/>
              <a:ext cx="2549962" cy="921344"/>
            </a:xfrm>
            <a:prstGeom prst="rect">
              <a:avLst/>
            </a:prstGeom>
          </p:spPr>
          <p:txBody>
            <a:bodyPr lIns="50800" tIns="50800" rIns="50800" bIns="50800" rtlCol="0" anchor="ctr"/>
            <a:lstStyle/>
            <a:p>
              <a:pPr algn="ctr">
                <a:lnSpc>
                  <a:spcPts val="2800"/>
                </a:lnSpc>
              </a:pPr>
              <a:endParaRPr/>
            </a:p>
          </p:txBody>
        </p:sp>
      </p:grpSp>
      <p:sp>
        <p:nvSpPr>
          <p:cNvPr id="25" name="Freeform 25"/>
          <p:cNvSpPr/>
          <p:nvPr/>
        </p:nvSpPr>
        <p:spPr>
          <a:xfrm>
            <a:off x="8264278" y="4072493"/>
            <a:ext cx="2804466" cy="2611659"/>
          </a:xfrm>
          <a:custGeom>
            <a:avLst/>
            <a:gdLst/>
            <a:ahLst/>
            <a:cxnLst/>
            <a:rect l="l" t="t" r="r" b="b"/>
            <a:pathLst>
              <a:path w="2804466" h="2611659">
                <a:moveTo>
                  <a:pt x="0" y="0"/>
                </a:moveTo>
                <a:lnTo>
                  <a:pt x="2804466" y="0"/>
                </a:lnTo>
                <a:lnTo>
                  <a:pt x="2804466" y="2611659"/>
                </a:lnTo>
                <a:lnTo>
                  <a:pt x="0" y="26116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6" name="TextBox 26"/>
          <p:cNvSpPr txBox="1"/>
          <p:nvPr/>
        </p:nvSpPr>
        <p:spPr>
          <a:xfrm>
            <a:off x="11068744" y="5847806"/>
            <a:ext cx="5198395"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được sử dụng để sáng tác các thể loại thơ, ngâm khúc, ca trù, văn tế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900030" y="776287"/>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10" name="Freeform 10"/>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1" name="Group 11"/>
          <p:cNvGrpSpPr/>
          <p:nvPr/>
        </p:nvGrpSpPr>
        <p:grpSpPr>
          <a:xfrm>
            <a:off x="-1397244" y="5824866"/>
            <a:ext cx="21082488" cy="5570928"/>
            <a:chOff x="0" y="0"/>
            <a:chExt cx="28109984" cy="7427904"/>
          </a:xfrm>
        </p:grpSpPr>
        <p:sp>
          <p:nvSpPr>
            <p:cNvPr id="12" name="Freeform 12"/>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4" name="Freeform 14"/>
          <p:cNvSpPr/>
          <p:nvPr/>
        </p:nvSpPr>
        <p:spPr>
          <a:xfrm>
            <a:off x="1348418" y="3599241"/>
            <a:ext cx="1557049" cy="1937504"/>
          </a:xfrm>
          <a:custGeom>
            <a:avLst/>
            <a:gdLst/>
            <a:ahLst/>
            <a:cxnLst/>
            <a:rect l="l" t="t" r="r" b="b"/>
            <a:pathLst>
              <a:path w="1557049" h="1937504">
                <a:moveTo>
                  <a:pt x="0" y="0"/>
                </a:moveTo>
                <a:lnTo>
                  <a:pt x="1557048" y="0"/>
                </a:lnTo>
                <a:lnTo>
                  <a:pt x="1557048" y="1937503"/>
                </a:lnTo>
                <a:lnTo>
                  <a:pt x="0" y="19375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5" name="Group 15"/>
          <p:cNvGrpSpPr/>
          <p:nvPr/>
        </p:nvGrpSpPr>
        <p:grpSpPr>
          <a:xfrm>
            <a:off x="5156871" y="8605567"/>
            <a:ext cx="7974259" cy="382100"/>
            <a:chOff x="0" y="0"/>
            <a:chExt cx="10632345" cy="509467"/>
          </a:xfrm>
        </p:grpSpPr>
        <p:sp>
          <p:nvSpPr>
            <p:cNvPr id="16" name="Freeform 16"/>
            <p:cNvSpPr/>
            <p:nvPr/>
          </p:nvSpPr>
          <p:spPr>
            <a:xfrm>
              <a:off x="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7" name="Freeform 17"/>
            <p:cNvSpPr/>
            <p:nvPr/>
          </p:nvSpPr>
          <p:spPr>
            <a:xfrm>
              <a:off x="3544115"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Freeform 18"/>
            <p:cNvSpPr/>
            <p:nvPr/>
          </p:nvSpPr>
          <p:spPr>
            <a:xfrm>
              <a:off x="708823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grpSp>
        <p:nvGrpSpPr>
          <p:cNvPr id="19" name="Group 19"/>
          <p:cNvGrpSpPr/>
          <p:nvPr/>
        </p:nvGrpSpPr>
        <p:grpSpPr>
          <a:xfrm>
            <a:off x="3351657" y="3673651"/>
            <a:ext cx="3610427" cy="3726187"/>
            <a:chOff x="0" y="0"/>
            <a:chExt cx="4813902" cy="4968249"/>
          </a:xfrm>
        </p:grpSpPr>
        <p:sp>
          <p:nvSpPr>
            <p:cNvPr id="20" name="Freeform 20"/>
            <p:cNvSpPr/>
            <p:nvPr/>
          </p:nvSpPr>
          <p:spPr>
            <a:xfrm>
              <a:off x="0" y="0"/>
              <a:ext cx="4813902" cy="4968249"/>
            </a:xfrm>
            <a:custGeom>
              <a:avLst/>
              <a:gdLst/>
              <a:ahLst/>
              <a:cxnLst/>
              <a:rect l="l" t="t" r="r" b="b"/>
              <a:pathLst>
                <a:path w="4813902" h="4968249">
                  <a:moveTo>
                    <a:pt x="0" y="0"/>
                  </a:moveTo>
                  <a:lnTo>
                    <a:pt x="4813902" y="0"/>
                  </a:lnTo>
                  <a:lnTo>
                    <a:pt x="4813902" y="4968249"/>
                  </a:lnTo>
                  <a:lnTo>
                    <a:pt x="0" y="4968249"/>
                  </a:lnTo>
                  <a:lnTo>
                    <a:pt x="0" y="0"/>
                  </a:lnTo>
                  <a:close/>
                </a:path>
              </a:pathLst>
            </a:custGeom>
            <a:blipFill>
              <a:blip r:embed="rId17"/>
              <a:stretch>
                <a:fillRect/>
              </a:stretch>
            </a:blipFill>
          </p:spPr>
          <p:txBody>
            <a:bodyPr/>
            <a:lstStyle/>
            <a:p>
              <a:endParaRPr lang="en-GB"/>
            </a:p>
          </p:txBody>
        </p:sp>
      </p:grpSp>
      <p:grpSp>
        <p:nvGrpSpPr>
          <p:cNvPr id="21" name="Group 21"/>
          <p:cNvGrpSpPr/>
          <p:nvPr/>
        </p:nvGrpSpPr>
        <p:grpSpPr>
          <a:xfrm>
            <a:off x="7761780" y="2956821"/>
            <a:ext cx="2507101" cy="4373359"/>
            <a:chOff x="0" y="0"/>
            <a:chExt cx="3342801" cy="5831145"/>
          </a:xfrm>
        </p:grpSpPr>
        <p:sp>
          <p:nvSpPr>
            <p:cNvPr id="22" name="Freeform 22"/>
            <p:cNvSpPr/>
            <p:nvPr/>
          </p:nvSpPr>
          <p:spPr>
            <a:xfrm>
              <a:off x="0" y="0"/>
              <a:ext cx="3342801" cy="5831145"/>
            </a:xfrm>
            <a:custGeom>
              <a:avLst/>
              <a:gdLst/>
              <a:ahLst/>
              <a:cxnLst/>
              <a:rect l="l" t="t" r="r" b="b"/>
              <a:pathLst>
                <a:path w="3342801" h="5831145">
                  <a:moveTo>
                    <a:pt x="0" y="0"/>
                  </a:moveTo>
                  <a:lnTo>
                    <a:pt x="3342801" y="0"/>
                  </a:lnTo>
                  <a:lnTo>
                    <a:pt x="3342801" y="5831145"/>
                  </a:lnTo>
                  <a:lnTo>
                    <a:pt x="0" y="5831145"/>
                  </a:lnTo>
                  <a:lnTo>
                    <a:pt x="0" y="0"/>
                  </a:lnTo>
                  <a:close/>
                </a:path>
              </a:pathLst>
            </a:custGeom>
            <a:blipFill>
              <a:blip r:embed="rId18"/>
              <a:stretch>
                <a:fillRect/>
              </a:stretch>
            </a:blipFill>
          </p:spPr>
          <p:txBody>
            <a:bodyPr/>
            <a:lstStyle/>
            <a:p>
              <a:endParaRPr lang="en-GB"/>
            </a:p>
          </p:txBody>
        </p:sp>
      </p:grpSp>
      <p:grpSp>
        <p:nvGrpSpPr>
          <p:cNvPr id="23" name="Group 23"/>
          <p:cNvGrpSpPr/>
          <p:nvPr/>
        </p:nvGrpSpPr>
        <p:grpSpPr>
          <a:xfrm>
            <a:off x="11875312" y="3770497"/>
            <a:ext cx="3449095" cy="3559682"/>
            <a:chOff x="0" y="0"/>
            <a:chExt cx="4598793" cy="4746243"/>
          </a:xfrm>
        </p:grpSpPr>
        <p:sp>
          <p:nvSpPr>
            <p:cNvPr id="24" name="Freeform 24"/>
            <p:cNvSpPr/>
            <p:nvPr/>
          </p:nvSpPr>
          <p:spPr>
            <a:xfrm>
              <a:off x="0" y="0"/>
              <a:ext cx="4598793" cy="4746243"/>
            </a:xfrm>
            <a:custGeom>
              <a:avLst/>
              <a:gdLst/>
              <a:ahLst/>
              <a:cxnLst/>
              <a:rect l="l" t="t" r="r" b="b"/>
              <a:pathLst>
                <a:path w="4598793" h="4746243">
                  <a:moveTo>
                    <a:pt x="0" y="0"/>
                  </a:moveTo>
                  <a:lnTo>
                    <a:pt x="4598793" y="0"/>
                  </a:lnTo>
                  <a:lnTo>
                    <a:pt x="4598793" y="4746243"/>
                  </a:lnTo>
                  <a:lnTo>
                    <a:pt x="0" y="4746243"/>
                  </a:lnTo>
                  <a:lnTo>
                    <a:pt x="0" y="0"/>
                  </a:lnTo>
                  <a:close/>
                </a:path>
              </a:pathLst>
            </a:custGeom>
            <a:blipFill>
              <a:blip r:embed="rId19"/>
              <a:stretch>
                <a:fillRect/>
              </a:stretch>
            </a:blipFill>
          </p:spPr>
          <p:txBody>
            <a:bodyPr/>
            <a:lstStyle/>
            <a:p>
              <a:endParaRPr lang="en-GB"/>
            </a:p>
          </p:txBody>
        </p:sp>
      </p:grpSp>
      <p:sp>
        <p:nvSpPr>
          <p:cNvPr id="25" name="TextBox 25"/>
          <p:cNvSpPr txBox="1"/>
          <p:nvPr/>
        </p:nvSpPr>
        <p:spPr>
          <a:xfrm>
            <a:off x="4388009" y="1317169"/>
            <a:ext cx="11437178" cy="936607"/>
          </a:xfrm>
          <a:prstGeom prst="rect">
            <a:avLst/>
          </a:prstGeom>
        </p:spPr>
        <p:txBody>
          <a:bodyPr lIns="0" tIns="0" rIns="0" bIns="0" rtlCol="0" anchor="t">
            <a:spAutoFit/>
          </a:bodyPr>
          <a:lstStyle/>
          <a:p>
            <a:pPr algn="ctr">
              <a:lnSpc>
                <a:spcPts val="7699"/>
              </a:lnSpc>
              <a:spcBef>
                <a:spcPct val="0"/>
              </a:spcBef>
            </a:pPr>
            <a:r>
              <a:rPr lang="en-US" sz="5499">
                <a:solidFill>
                  <a:srgbClr val="FFFFFF"/>
                </a:solidFill>
                <a:latin typeface="#9Slide07 SVNUT Triumph Press"/>
              </a:rPr>
              <a:t>Một số tác phẩm tiêu biểu</a:t>
            </a:r>
          </a:p>
        </p:txBody>
      </p:sp>
      <p:sp>
        <p:nvSpPr>
          <p:cNvPr id="26" name="TextBox 26"/>
          <p:cNvSpPr txBox="1"/>
          <p:nvPr/>
        </p:nvSpPr>
        <p:spPr>
          <a:xfrm>
            <a:off x="3351657" y="7234929"/>
            <a:ext cx="3784951" cy="1250207"/>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Chinh phụ ngâm</a:t>
            </a:r>
          </a:p>
          <a:p>
            <a:pPr algn="just">
              <a:lnSpc>
                <a:spcPts val="5005"/>
              </a:lnSpc>
            </a:pPr>
            <a:r>
              <a:rPr lang="en-US" sz="3500">
                <a:solidFill>
                  <a:srgbClr val="000000"/>
                </a:solidFill>
                <a:latin typeface="Roboto Condensed"/>
              </a:rPr>
              <a:t>(Đặng Trần Côn)</a:t>
            </a:r>
          </a:p>
        </p:txBody>
      </p:sp>
      <p:sp>
        <p:nvSpPr>
          <p:cNvPr id="27" name="TextBox 27"/>
          <p:cNvSpPr txBox="1"/>
          <p:nvPr/>
        </p:nvSpPr>
        <p:spPr>
          <a:xfrm>
            <a:off x="7122855" y="7304588"/>
            <a:ext cx="3784951" cy="1250207"/>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Italics"/>
              </a:rPr>
              <a:t>Khóc Dương Khuê</a:t>
            </a:r>
          </a:p>
          <a:p>
            <a:pPr algn="ctr">
              <a:lnSpc>
                <a:spcPts val="5005"/>
              </a:lnSpc>
            </a:pPr>
            <a:r>
              <a:rPr lang="en-US" sz="3500">
                <a:solidFill>
                  <a:srgbClr val="000000"/>
                </a:solidFill>
                <a:latin typeface="Roboto Condensed"/>
              </a:rPr>
              <a:t>(Nguyễn Khuyến)</a:t>
            </a:r>
          </a:p>
        </p:txBody>
      </p:sp>
      <p:sp>
        <p:nvSpPr>
          <p:cNvPr id="28" name="TextBox 28"/>
          <p:cNvSpPr txBox="1"/>
          <p:nvPr/>
        </p:nvSpPr>
        <p:spPr>
          <a:xfrm>
            <a:off x="11374530" y="7234929"/>
            <a:ext cx="4450657" cy="1250207"/>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Italics"/>
              </a:rPr>
              <a:t>Ai tư vãn</a:t>
            </a:r>
          </a:p>
          <a:p>
            <a:pPr algn="ctr">
              <a:lnSpc>
                <a:spcPts val="5005"/>
              </a:lnSpc>
            </a:pPr>
            <a:r>
              <a:rPr lang="en-US" sz="3500">
                <a:solidFill>
                  <a:srgbClr val="000000"/>
                </a:solidFill>
                <a:latin typeface="Roboto Condensed"/>
              </a:rPr>
              <a:t>(Lê Ngọc Hân)</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900030" y="776287"/>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10" name="Freeform 10"/>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1" name="Group 11"/>
          <p:cNvGrpSpPr/>
          <p:nvPr/>
        </p:nvGrpSpPr>
        <p:grpSpPr>
          <a:xfrm>
            <a:off x="-1397244" y="5824866"/>
            <a:ext cx="21082488" cy="5570928"/>
            <a:chOff x="0" y="0"/>
            <a:chExt cx="28109984" cy="7427904"/>
          </a:xfrm>
        </p:grpSpPr>
        <p:sp>
          <p:nvSpPr>
            <p:cNvPr id="12" name="Freeform 12"/>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4" name="Freeform 14"/>
          <p:cNvSpPr/>
          <p:nvPr/>
        </p:nvSpPr>
        <p:spPr>
          <a:xfrm>
            <a:off x="1348418" y="3599241"/>
            <a:ext cx="1557049" cy="1937504"/>
          </a:xfrm>
          <a:custGeom>
            <a:avLst/>
            <a:gdLst/>
            <a:ahLst/>
            <a:cxnLst/>
            <a:rect l="l" t="t" r="r" b="b"/>
            <a:pathLst>
              <a:path w="1557049" h="1937504">
                <a:moveTo>
                  <a:pt x="0" y="0"/>
                </a:moveTo>
                <a:lnTo>
                  <a:pt x="1557048" y="0"/>
                </a:lnTo>
                <a:lnTo>
                  <a:pt x="1557048" y="1937503"/>
                </a:lnTo>
                <a:lnTo>
                  <a:pt x="0" y="19375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5" name="Group 15"/>
          <p:cNvGrpSpPr/>
          <p:nvPr/>
        </p:nvGrpSpPr>
        <p:grpSpPr>
          <a:xfrm>
            <a:off x="5156871" y="8605567"/>
            <a:ext cx="7974259" cy="382100"/>
            <a:chOff x="0" y="0"/>
            <a:chExt cx="10632345" cy="509467"/>
          </a:xfrm>
        </p:grpSpPr>
        <p:sp>
          <p:nvSpPr>
            <p:cNvPr id="16" name="Freeform 16"/>
            <p:cNvSpPr/>
            <p:nvPr/>
          </p:nvSpPr>
          <p:spPr>
            <a:xfrm>
              <a:off x="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7" name="Freeform 17"/>
            <p:cNvSpPr/>
            <p:nvPr/>
          </p:nvSpPr>
          <p:spPr>
            <a:xfrm>
              <a:off x="3544115"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Freeform 18"/>
            <p:cNvSpPr/>
            <p:nvPr/>
          </p:nvSpPr>
          <p:spPr>
            <a:xfrm>
              <a:off x="708823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grpSp>
        <p:nvGrpSpPr>
          <p:cNvPr id="19" name="Group 19"/>
          <p:cNvGrpSpPr/>
          <p:nvPr/>
        </p:nvGrpSpPr>
        <p:grpSpPr>
          <a:xfrm>
            <a:off x="3351657" y="3673651"/>
            <a:ext cx="3610427" cy="3726187"/>
            <a:chOff x="0" y="0"/>
            <a:chExt cx="4813902" cy="4968249"/>
          </a:xfrm>
        </p:grpSpPr>
        <p:sp>
          <p:nvSpPr>
            <p:cNvPr id="20" name="Freeform 20"/>
            <p:cNvSpPr/>
            <p:nvPr/>
          </p:nvSpPr>
          <p:spPr>
            <a:xfrm>
              <a:off x="0" y="0"/>
              <a:ext cx="4813902" cy="4968249"/>
            </a:xfrm>
            <a:custGeom>
              <a:avLst/>
              <a:gdLst/>
              <a:ahLst/>
              <a:cxnLst/>
              <a:rect l="l" t="t" r="r" b="b"/>
              <a:pathLst>
                <a:path w="4813902" h="4968249">
                  <a:moveTo>
                    <a:pt x="0" y="0"/>
                  </a:moveTo>
                  <a:lnTo>
                    <a:pt x="4813902" y="0"/>
                  </a:lnTo>
                  <a:lnTo>
                    <a:pt x="4813902" y="4968249"/>
                  </a:lnTo>
                  <a:lnTo>
                    <a:pt x="0" y="4968249"/>
                  </a:lnTo>
                  <a:lnTo>
                    <a:pt x="0" y="0"/>
                  </a:lnTo>
                  <a:close/>
                </a:path>
              </a:pathLst>
            </a:custGeom>
            <a:blipFill>
              <a:blip r:embed="rId17"/>
              <a:stretch>
                <a:fillRect/>
              </a:stretch>
            </a:blipFill>
          </p:spPr>
          <p:txBody>
            <a:bodyPr/>
            <a:lstStyle/>
            <a:p>
              <a:endParaRPr lang="en-GB"/>
            </a:p>
          </p:txBody>
        </p:sp>
      </p:grpSp>
      <p:sp>
        <p:nvSpPr>
          <p:cNvPr id="21" name="TextBox 21"/>
          <p:cNvSpPr txBox="1"/>
          <p:nvPr/>
        </p:nvSpPr>
        <p:spPr>
          <a:xfrm>
            <a:off x="3351657" y="7234929"/>
            <a:ext cx="3784951" cy="1250207"/>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Chinh phụ ngâm</a:t>
            </a:r>
          </a:p>
          <a:p>
            <a:pPr algn="just">
              <a:lnSpc>
                <a:spcPts val="5005"/>
              </a:lnSpc>
            </a:pPr>
            <a:r>
              <a:rPr lang="en-US" sz="3500">
                <a:solidFill>
                  <a:srgbClr val="000000"/>
                </a:solidFill>
                <a:latin typeface="Roboto Condensed"/>
              </a:rPr>
              <a:t>(Đặng Trần Côn)</a:t>
            </a:r>
          </a:p>
        </p:txBody>
      </p:sp>
      <p:grpSp>
        <p:nvGrpSpPr>
          <p:cNvPr id="22" name="Group 22"/>
          <p:cNvGrpSpPr/>
          <p:nvPr/>
        </p:nvGrpSpPr>
        <p:grpSpPr>
          <a:xfrm>
            <a:off x="6962084" y="3942622"/>
            <a:ext cx="8561750" cy="3764488"/>
            <a:chOff x="0" y="0"/>
            <a:chExt cx="3496596" cy="1537407"/>
          </a:xfrm>
        </p:grpSpPr>
        <p:sp>
          <p:nvSpPr>
            <p:cNvPr id="23" name="Freeform 23"/>
            <p:cNvSpPr/>
            <p:nvPr/>
          </p:nvSpPr>
          <p:spPr>
            <a:xfrm>
              <a:off x="0" y="0"/>
              <a:ext cx="3496596" cy="1537407"/>
            </a:xfrm>
            <a:custGeom>
              <a:avLst/>
              <a:gdLst/>
              <a:ahLst/>
              <a:cxnLst/>
              <a:rect l="l" t="t" r="r" b="b"/>
              <a:pathLst>
                <a:path w="3496596" h="1537407">
                  <a:moveTo>
                    <a:pt x="3293396" y="0"/>
                  </a:moveTo>
                  <a:cubicBezTo>
                    <a:pt x="3405620" y="0"/>
                    <a:pt x="3496596" y="344160"/>
                    <a:pt x="3496596" y="768703"/>
                  </a:cubicBezTo>
                  <a:cubicBezTo>
                    <a:pt x="3496596" y="1193247"/>
                    <a:pt x="3405620" y="1537407"/>
                    <a:pt x="3293396" y="1537407"/>
                  </a:cubicBezTo>
                  <a:lnTo>
                    <a:pt x="203200" y="1537407"/>
                  </a:lnTo>
                  <a:cubicBezTo>
                    <a:pt x="90976" y="1537407"/>
                    <a:pt x="0" y="1193247"/>
                    <a:pt x="0" y="768703"/>
                  </a:cubicBezTo>
                  <a:cubicBezTo>
                    <a:pt x="0" y="344160"/>
                    <a:pt x="90976" y="0"/>
                    <a:pt x="203200" y="0"/>
                  </a:cubicBezTo>
                  <a:close/>
                </a:path>
              </a:pathLst>
            </a:custGeom>
            <a:solidFill>
              <a:srgbClr val="FFFFFF">
                <a:alpha val="91765"/>
              </a:srgbClr>
            </a:solidFill>
          </p:spPr>
          <p:txBody>
            <a:bodyPr/>
            <a:lstStyle/>
            <a:p>
              <a:endParaRPr lang="en-GB"/>
            </a:p>
          </p:txBody>
        </p:sp>
        <p:sp>
          <p:nvSpPr>
            <p:cNvPr id="24" name="TextBox 24"/>
            <p:cNvSpPr txBox="1"/>
            <p:nvPr/>
          </p:nvSpPr>
          <p:spPr>
            <a:xfrm>
              <a:off x="0" y="-47625"/>
              <a:ext cx="3496596" cy="1585032"/>
            </a:xfrm>
            <a:prstGeom prst="rect">
              <a:avLst/>
            </a:prstGeom>
          </p:spPr>
          <p:txBody>
            <a:bodyPr lIns="50800" tIns="50800" rIns="50800" bIns="50800" rtlCol="0" anchor="ctr"/>
            <a:lstStyle/>
            <a:p>
              <a:pPr algn="ctr">
                <a:lnSpc>
                  <a:spcPts val="2800"/>
                </a:lnSpc>
              </a:pPr>
              <a:endParaRPr/>
            </a:p>
          </p:txBody>
        </p:sp>
      </p:grpSp>
      <p:sp>
        <p:nvSpPr>
          <p:cNvPr id="25" name="Freeform 25"/>
          <p:cNvSpPr/>
          <p:nvPr/>
        </p:nvSpPr>
        <p:spPr>
          <a:xfrm>
            <a:off x="14451796" y="4867274"/>
            <a:ext cx="2144076" cy="2839835"/>
          </a:xfrm>
          <a:custGeom>
            <a:avLst/>
            <a:gdLst/>
            <a:ahLst/>
            <a:cxnLst/>
            <a:rect l="l" t="t" r="r" b="b"/>
            <a:pathLst>
              <a:path w="2144076" h="2839835">
                <a:moveTo>
                  <a:pt x="0" y="0"/>
                </a:moveTo>
                <a:lnTo>
                  <a:pt x="2144076" y="0"/>
                </a:lnTo>
                <a:lnTo>
                  <a:pt x="2144076" y="2839835"/>
                </a:lnTo>
                <a:lnTo>
                  <a:pt x="0" y="2839835"/>
                </a:lnTo>
                <a:lnTo>
                  <a:pt x="0" y="0"/>
                </a:lnTo>
                <a:close/>
              </a:path>
            </a:pathLst>
          </a:custGeom>
          <a:blipFill>
            <a:blip r:embed="rId18"/>
            <a:stretch>
              <a:fillRect/>
            </a:stretch>
          </a:blipFill>
        </p:spPr>
        <p:txBody>
          <a:bodyPr/>
          <a:lstStyle/>
          <a:p>
            <a:endParaRPr lang="en-GB"/>
          </a:p>
        </p:txBody>
      </p:sp>
      <p:sp>
        <p:nvSpPr>
          <p:cNvPr id="26" name="TextBox 26"/>
          <p:cNvSpPr txBox="1"/>
          <p:nvPr/>
        </p:nvSpPr>
        <p:spPr>
          <a:xfrm>
            <a:off x="4388009" y="1317169"/>
            <a:ext cx="11437178" cy="936607"/>
          </a:xfrm>
          <a:prstGeom prst="rect">
            <a:avLst/>
          </a:prstGeom>
        </p:spPr>
        <p:txBody>
          <a:bodyPr lIns="0" tIns="0" rIns="0" bIns="0" rtlCol="0" anchor="t">
            <a:spAutoFit/>
          </a:bodyPr>
          <a:lstStyle/>
          <a:p>
            <a:pPr algn="ctr">
              <a:lnSpc>
                <a:spcPts val="7699"/>
              </a:lnSpc>
              <a:spcBef>
                <a:spcPct val="0"/>
              </a:spcBef>
            </a:pPr>
            <a:r>
              <a:rPr lang="en-US" sz="5499">
                <a:solidFill>
                  <a:srgbClr val="FFFFFF"/>
                </a:solidFill>
                <a:latin typeface="#9Slide07 SVNUT Triumph Press"/>
              </a:rPr>
              <a:t>Nhận định về thể thơ</a:t>
            </a:r>
          </a:p>
        </p:txBody>
      </p:sp>
      <p:sp>
        <p:nvSpPr>
          <p:cNvPr id="27" name="TextBox 27"/>
          <p:cNvSpPr txBox="1"/>
          <p:nvPr/>
        </p:nvSpPr>
        <p:spPr>
          <a:xfrm>
            <a:off x="7588103" y="4398767"/>
            <a:ext cx="7309711" cy="2507398"/>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Được các các giả yêu thích do có </a:t>
            </a:r>
            <a:r>
              <a:rPr lang="en-US" sz="3500">
                <a:solidFill>
                  <a:srgbClr val="000000"/>
                </a:solidFill>
                <a:latin typeface="Roboto Condensed Bold Italics"/>
              </a:rPr>
              <a:t>âm hưởng du dương, giàu nhạc tính</a:t>
            </a:r>
            <a:r>
              <a:rPr lang="en-US" sz="3500">
                <a:solidFill>
                  <a:srgbClr val="000000"/>
                </a:solidFill>
                <a:latin typeface="Roboto Condensed Italics"/>
              </a:rPr>
              <a:t>, góp phần thể hiện những </a:t>
            </a:r>
            <a:r>
              <a:rPr lang="en-US" sz="3500">
                <a:solidFill>
                  <a:srgbClr val="000000"/>
                </a:solidFill>
                <a:latin typeface="Roboto Condensed Bold Italics"/>
              </a:rPr>
              <a:t>tình cảm thân thương</a:t>
            </a:r>
            <a:r>
              <a:rPr lang="en-US" sz="3500">
                <a:solidFill>
                  <a:srgbClr val="000000"/>
                </a:solidFill>
                <a:latin typeface="Roboto Condensed Italics"/>
              </a:rPr>
              <a:t> của người Việt Nam ta.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8"/>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28598"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2" name="Group 12"/>
          <p:cNvGrpSpPr/>
          <p:nvPr/>
        </p:nvGrpSpPr>
        <p:grpSpPr>
          <a:xfrm>
            <a:off x="-1397244" y="5824866"/>
            <a:ext cx="21082488" cy="5570928"/>
            <a:chOff x="0" y="0"/>
            <a:chExt cx="28109984" cy="7427904"/>
          </a:xfrm>
        </p:grpSpPr>
        <p:sp>
          <p:nvSpPr>
            <p:cNvPr id="13" name="Freeform 13"/>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5" name="Freeform 15"/>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6" name="Group 16"/>
          <p:cNvGrpSpPr/>
          <p:nvPr/>
        </p:nvGrpSpPr>
        <p:grpSpPr>
          <a:xfrm>
            <a:off x="5156871" y="8605567"/>
            <a:ext cx="7974259" cy="382100"/>
            <a:chOff x="0" y="0"/>
            <a:chExt cx="10632345" cy="509467"/>
          </a:xfrm>
        </p:grpSpPr>
        <p:sp>
          <p:nvSpPr>
            <p:cNvPr id="17" name="Freeform 17"/>
            <p:cNvSpPr/>
            <p:nvPr/>
          </p:nvSpPr>
          <p:spPr>
            <a:xfrm>
              <a:off x="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Freeform 18"/>
            <p:cNvSpPr/>
            <p:nvPr/>
          </p:nvSpPr>
          <p:spPr>
            <a:xfrm>
              <a:off x="3544115"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9" name="Freeform 19"/>
            <p:cNvSpPr/>
            <p:nvPr/>
          </p:nvSpPr>
          <p:spPr>
            <a:xfrm>
              <a:off x="708823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grpSp>
        <p:nvGrpSpPr>
          <p:cNvPr id="20" name="Group 20"/>
          <p:cNvGrpSpPr/>
          <p:nvPr/>
        </p:nvGrpSpPr>
        <p:grpSpPr>
          <a:xfrm>
            <a:off x="2635330" y="3752671"/>
            <a:ext cx="12760001" cy="4612809"/>
            <a:chOff x="0" y="0"/>
            <a:chExt cx="3360659" cy="1214896"/>
          </a:xfrm>
        </p:grpSpPr>
        <p:sp>
          <p:nvSpPr>
            <p:cNvPr id="21" name="Freeform 21"/>
            <p:cNvSpPr/>
            <p:nvPr/>
          </p:nvSpPr>
          <p:spPr>
            <a:xfrm>
              <a:off x="0" y="0"/>
              <a:ext cx="3360659" cy="1214896"/>
            </a:xfrm>
            <a:custGeom>
              <a:avLst/>
              <a:gdLst/>
              <a:ahLst/>
              <a:cxnLst/>
              <a:rect l="l" t="t" r="r" b="b"/>
              <a:pathLst>
                <a:path w="3360659" h="1214896">
                  <a:moveTo>
                    <a:pt x="3157459" y="0"/>
                  </a:moveTo>
                  <a:cubicBezTo>
                    <a:pt x="3269683" y="0"/>
                    <a:pt x="3360659" y="271964"/>
                    <a:pt x="3360659" y="607448"/>
                  </a:cubicBezTo>
                  <a:cubicBezTo>
                    <a:pt x="3360659" y="942932"/>
                    <a:pt x="3269683" y="1214896"/>
                    <a:pt x="3157459" y="1214896"/>
                  </a:cubicBezTo>
                  <a:lnTo>
                    <a:pt x="203200" y="1214896"/>
                  </a:lnTo>
                  <a:cubicBezTo>
                    <a:pt x="90976" y="1214896"/>
                    <a:pt x="0" y="942932"/>
                    <a:pt x="0" y="607448"/>
                  </a:cubicBezTo>
                  <a:cubicBezTo>
                    <a:pt x="0" y="271964"/>
                    <a:pt x="90976" y="0"/>
                    <a:pt x="203200" y="0"/>
                  </a:cubicBezTo>
                  <a:close/>
                </a:path>
              </a:pathLst>
            </a:custGeom>
            <a:solidFill>
              <a:srgbClr val="FFFFFF">
                <a:alpha val="84706"/>
              </a:srgbClr>
            </a:solidFill>
          </p:spPr>
          <p:txBody>
            <a:bodyPr/>
            <a:lstStyle/>
            <a:p>
              <a:endParaRPr lang="en-GB"/>
            </a:p>
          </p:txBody>
        </p:sp>
        <p:sp>
          <p:nvSpPr>
            <p:cNvPr id="22" name="TextBox 22"/>
            <p:cNvSpPr txBox="1"/>
            <p:nvPr/>
          </p:nvSpPr>
          <p:spPr>
            <a:xfrm>
              <a:off x="0" y="-47625"/>
              <a:ext cx="3360659" cy="1262521"/>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3425411" y="1039795"/>
            <a:ext cx="11437178" cy="1552431"/>
          </a:xfrm>
          <a:prstGeom prst="rect">
            <a:avLst/>
          </a:prstGeom>
        </p:spPr>
        <p:txBody>
          <a:bodyPr lIns="0" tIns="0" rIns="0" bIns="0" rtlCol="0" anchor="t">
            <a:spAutoFit/>
          </a:bodyPr>
          <a:lstStyle/>
          <a:p>
            <a:pPr algn="ctr">
              <a:lnSpc>
                <a:spcPts val="6299"/>
              </a:lnSpc>
            </a:pPr>
            <a:r>
              <a:rPr lang="en-US" sz="4499">
                <a:solidFill>
                  <a:srgbClr val="FFFFFF"/>
                </a:solidFill>
                <a:latin typeface="#9Slide07 SVNUT Triumph Press"/>
              </a:rPr>
              <a:t>2. Một số đặc điểm </a:t>
            </a:r>
          </a:p>
          <a:p>
            <a:pPr algn="ctr">
              <a:lnSpc>
                <a:spcPts val="6299"/>
              </a:lnSpc>
              <a:spcBef>
                <a:spcPct val="0"/>
              </a:spcBef>
            </a:pPr>
            <a:r>
              <a:rPr lang="en-US" sz="4499">
                <a:solidFill>
                  <a:srgbClr val="FFFFFF"/>
                </a:solidFill>
                <a:latin typeface="#9Slide07 SVNUT Triumph Press"/>
              </a:rPr>
              <a:t>của thơ song thất lục bát </a:t>
            </a:r>
          </a:p>
        </p:txBody>
      </p:sp>
      <p:sp>
        <p:nvSpPr>
          <p:cNvPr id="24" name="TextBox 24"/>
          <p:cNvSpPr txBox="1"/>
          <p:nvPr/>
        </p:nvSpPr>
        <p:spPr>
          <a:xfrm>
            <a:off x="6450256" y="2870093"/>
            <a:ext cx="5387487" cy="882578"/>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9Slide05 VL Fadilla"/>
              </a:rPr>
              <a:t>a.Về số câu chữ, số dòng </a:t>
            </a:r>
          </a:p>
        </p:txBody>
      </p:sp>
      <p:sp>
        <p:nvSpPr>
          <p:cNvPr id="25" name="TextBox 25"/>
          <p:cNvSpPr txBox="1"/>
          <p:nvPr/>
        </p:nvSpPr>
        <p:spPr>
          <a:xfrm>
            <a:off x="3002277" y="4000869"/>
            <a:ext cx="11860312" cy="3764590"/>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Số câu / khổ: </a:t>
            </a:r>
            <a:r>
              <a:rPr lang="en-US" sz="3500">
                <a:solidFill>
                  <a:srgbClr val="000000"/>
                </a:solidFill>
                <a:latin typeface="Roboto Condensed Bold"/>
              </a:rPr>
              <a:t>4 câu</a:t>
            </a:r>
          </a:p>
          <a:p>
            <a:pPr marL="755651" lvl="1" indent="-377825" algn="just">
              <a:lnSpc>
                <a:spcPts val="5005"/>
              </a:lnSpc>
              <a:buFont typeface="Arial"/>
              <a:buChar char="•"/>
            </a:pPr>
            <a:r>
              <a:rPr lang="en-US" sz="3500">
                <a:solidFill>
                  <a:srgbClr val="000000"/>
                </a:solidFill>
                <a:latin typeface="Roboto Condensed"/>
              </a:rPr>
              <a:t>Số khổ / bài: </a:t>
            </a:r>
            <a:r>
              <a:rPr lang="en-US" sz="3500">
                <a:solidFill>
                  <a:srgbClr val="000000"/>
                </a:solidFill>
                <a:latin typeface="Roboto Condensed Bold"/>
              </a:rPr>
              <a:t>không hạn định</a:t>
            </a:r>
            <a:r>
              <a:rPr lang="en-US" sz="3500">
                <a:solidFill>
                  <a:srgbClr val="000000"/>
                </a:solidFill>
                <a:latin typeface="Roboto Condensed"/>
              </a:rPr>
              <a:t> (bài có thể chia khổ hoặc không chia)</a:t>
            </a:r>
          </a:p>
          <a:p>
            <a:pPr marL="755651" lvl="1" indent="-377825" algn="just">
              <a:lnSpc>
                <a:spcPts val="5005"/>
              </a:lnSpc>
              <a:buFont typeface="Arial"/>
              <a:buChar char="•"/>
            </a:pPr>
            <a:r>
              <a:rPr lang="en-US" sz="3500">
                <a:solidFill>
                  <a:srgbClr val="000000"/>
                </a:solidFill>
                <a:latin typeface="Roboto Condensed"/>
              </a:rPr>
              <a:t>Số chữ / câu: </a:t>
            </a:r>
          </a:p>
          <a:p>
            <a:pPr algn="just">
              <a:lnSpc>
                <a:spcPts val="5005"/>
              </a:lnSpc>
            </a:pPr>
            <a:r>
              <a:rPr lang="en-US" sz="3500">
                <a:solidFill>
                  <a:srgbClr val="000000"/>
                </a:solidFill>
                <a:latin typeface="Roboto Condensed"/>
              </a:rPr>
              <a:t>      + hai câu mở đầu: </a:t>
            </a:r>
            <a:r>
              <a:rPr lang="en-US" sz="3500">
                <a:solidFill>
                  <a:srgbClr val="000000"/>
                </a:solidFill>
                <a:latin typeface="Roboto Condensed Bold"/>
              </a:rPr>
              <a:t>7 chữ / câu</a:t>
            </a:r>
          </a:p>
          <a:p>
            <a:pPr algn="just">
              <a:lnSpc>
                <a:spcPts val="5005"/>
              </a:lnSpc>
            </a:pPr>
            <a:r>
              <a:rPr lang="en-US" sz="3500">
                <a:solidFill>
                  <a:srgbClr val="000000"/>
                </a:solidFill>
                <a:latin typeface="Roboto Condensed Bold"/>
              </a:rPr>
              <a:t>     </a:t>
            </a:r>
            <a:r>
              <a:rPr lang="en-US" sz="3500">
                <a:solidFill>
                  <a:srgbClr val="000000"/>
                </a:solidFill>
                <a:latin typeface="Roboto Condensed"/>
              </a:rPr>
              <a:t>+ hai câu sau: </a:t>
            </a:r>
            <a:r>
              <a:rPr lang="en-US" sz="3500">
                <a:solidFill>
                  <a:srgbClr val="000000"/>
                </a:solidFill>
                <a:latin typeface="Roboto Condensed Bold"/>
              </a:rPr>
              <a:t>1 câu 6 chữ, 1 câu 8 chữ</a:t>
            </a: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8"/>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28598"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2" name="Group 12"/>
          <p:cNvGrpSpPr/>
          <p:nvPr/>
        </p:nvGrpSpPr>
        <p:grpSpPr>
          <a:xfrm>
            <a:off x="-1397244" y="5824866"/>
            <a:ext cx="21082488" cy="5570928"/>
            <a:chOff x="0" y="0"/>
            <a:chExt cx="28109984" cy="7427904"/>
          </a:xfrm>
        </p:grpSpPr>
        <p:sp>
          <p:nvSpPr>
            <p:cNvPr id="13" name="Freeform 13"/>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5" name="Freeform 15"/>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6" name="Group 16"/>
          <p:cNvGrpSpPr/>
          <p:nvPr/>
        </p:nvGrpSpPr>
        <p:grpSpPr>
          <a:xfrm>
            <a:off x="5156871" y="8605567"/>
            <a:ext cx="7974259" cy="382100"/>
            <a:chOff x="0" y="0"/>
            <a:chExt cx="10632345" cy="509467"/>
          </a:xfrm>
        </p:grpSpPr>
        <p:sp>
          <p:nvSpPr>
            <p:cNvPr id="17" name="Freeform 17"/>
            <p:cNvSpPr/>
            <p:nvPr/>
          </p:nvSpPr>
          <p:spPr>
            <a:xfrm>
              <a:off x="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Freeform 18"/>
            <p:cNvSpPr/>
            <p:nvPr/>
          </p:nvSpPr>
          <p:spPr>
            <a:xfrm>
              <a:off x="3544115"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9" name="Freeform 19"/>
            <p:cNvSpPr/>
            <p:nvPr/>
          </p:nvSpPr>
          <p:spPr>
            <a:xfrm>
              <a:off x="708823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grpSp>
        <p:nvGrpSpPr>
          <p:cNvPr id="20" name="Group 20"/>
          <p:cNvGrpSpPr/>
          <p:nvPr/>
        </p:nvGrpSpPr>
        <p:grpSpPr>
          <a:xfrm>
            <a:off x="6450256" y="3891765"/>
            <a:ext cx="8536298" cy="4612809"/>
            <a:chOff x="0" y="0"/>
            <a:chExt cx="2248243" cy="1214896"/>
          </a:xfrm>
        </p:grpSpPr>
        <p:sp>
          <p:nvSpPr>
            <p:cNvPr id="21" name="Freeform 21"/>
            <p:cNvSpPr/>
            <p:nvPr/>
          </p:nvSpPr>
          <p:spPr>
            <a:xfrm>
              <a:off x="0" y="0"/>
              <a:ext cx="2248243" cy="1214896"/>
            </a:xfrm>
            <a:custGeom>
              <a:avLst/>
              <a:gdLst/>
              <a:ahLst/>
              <a:cxnLst/>
              <a:rect l="l" t="t" r="r" b="b"/>
              <a:pathLst>
                <a:path w="2248243" h="1214896">
                  <a:moveTo>
                    <a:pt x="2045043" y="0"/>
                  </a:moveTo>
                  <a:cubicBezTo>
                    <a:pt x="2157267" y="0"/>
                    <a:pt x="2248243" y="271964"/>
                    <a:pt x="2248243" y="607448"/>
                  </a:cubicBezTo>
                  <a:cubicBezTo>
                    <a:pt x="2248243" y="942932"/>
                    <a:pt x="2157267" y="1214896"/>
                    <a:pt x="2045043" y="1214896"/>
                  </a:cubicBezTo>
                  <a:lnTo>
                    <a:pt x="203200" y="1214896"/>
                  </a:lnTo>
                  <a:cubicBezTo>
                    <a:pt x="90976" y="1214896"/>
                    <a:pt x="0" y="942932"/>
                    <a:pt x="0" y="607448"/>
                  </a:cubicBezTo>
                  <a:cubicBezTo>
                    <a:pt x="0" y="271964"/>
                    <a:pt x="90976" y="0"/>
                    <a:pt x="203200" y="0"/>
                  </a:cubicBezTo>
                  <a:close/>
                </a:path>
              </a:pathLst>
            </a:custGeom>
            <a:solidFill>
              <a:srgbClr val="FFFFFF">
                <a:alpha val="63922"/>
              </a:srgbClr>
            </a:solidFill>
          </p:spPr>
          <p:txBody>
            <a:bodyPr/>
            <a:lstStyle/>
            <a:p>
              <a:endParaRPr lang="en-GB"/>
            </a:p>
          </p:txBody>
        </p:sp>
        <p:sp>
          <p:nvSpPr>
            <p:cNvPr id="22" name="TextBox 22"/>
            <p:cNvSpPr txBox="1"/>
            <p:nvPr/>
          </p:nvSpPr>
          <p:spPr>
            <a:xfrm>
              <a:off x="0" y="-47625"/>
              <a:ext cx="2248243" cy="1262521"/>
            </a:xfrm>
            <a:prstGeom prst="rect">
              <a:avLst/>
            </a:prstGeom>
          </p:spPr>
          <p:txBody>
            <a:bodyPr lIns="50800" tIns="50800" rIns="50800" bIns="50800" rtlCol="0" anchor="ctr"/>
            <a:lstStyle/>
            <a:p>
              <a:pPr algn="ctr">
                <a:lnSpc>
                  <a:spcPts val="2800"/>
                </a:lnSpc>
              </a:pPr>
              <a:endParaRPr/>
            </a:p>
          </p:txBody>
        </p:sp>
      </p:grpSp>
      <p:graphicFrame>
        <p:nvGraphicFramePr>
          <p:cNvPr id="23" name="Table 23"/>
          <p:cNvGraphicFramePr>
            <a:graphicFrameLocks noGrp="1"/>
          </p:cNvGraphicFramePr>
          <p:nvPr>
            <p:extLst>
              <p:ext uri="{D42A27DB-BD31-4B8C-83A1-F6EECF244321}">
                <p14:modId xmlns:p14="http://schemas.microsoft.com/office/powerpoint/2010/main" val="2838513772"/>
              </p:ext>
            </p:extLst>
          </p:nvPr>
        </p:nvGraphicFramePr>
        <p:xfrm>
          <a:off x="2819400" y="3924300"/>
          <a:ext cx="3399876" cy="4419600"/>
        </p:xfrm>
        <a:graphic>
          <a:graphicData uri="http://schemas.openxmlformats.org/drawingml/2006/table">
            <a:tbl>
              <a:tblPr/>
              <a:tblGrid>
                <a:gridCol w="3399876">
                  <a:extLst>
                    <a:ext uri="{9D8B030D-6E8A-4147-A177-3AD203B41FA5}">
                      <a16:colId xmlns:a16="http://schemas.microsoft.com/office/drawing/2014/main" val="20000"/>
                    </a:ext>
                  </a:extLst>
                </a:gridCol>
              </a:tblGrid>
              <a:tr h="1104900">
                <a:tc>
                  <a:txBody>
                    <a:bodyPr/>
                    <a:lstStyle/>
                    <a:p>
                      <a:pPr algn="ctr">
                        <a:lnSpc>
                          <a:spcPts val="4900"/>
                        </a:lnSpc>
                        <a:defRPr/>
                      </a:pPr>
                      <a:r>
                        <a:rPr lang="en-US" sz="3500">
                          <a:solidFill>
                            <a:srgbClr val="000000"/>
                          </a:solidFill>
                          <a:latin typeface="Roboto Condensed"/>
                        </a:rPr>
                        <a:t>4 dòng/khổ</a:t>
                      </a:r>
                      <a:endParaRPr lang="en-US" sz="1100"/>
                    </a:p>
                  </a:txBody>
                  <a:tcPr marL="190500" marR="190500" marT="190500" marB="190500" anchor="ctr">
                    <a:lnL w="38100" cap="flat" cmpd="sng" algn="ctr">
                      <a:solidFill>
                        <a:srgbClr val="65896F"/>
                      </a:solidFill>
                      <a:prstDash val="solid"/>
                      <a:round/>
                      <a:headEnd type="none" w="med" len="med"/>
                      <a:tailEnd type="none" w="med" len="med"/>
                    </a:lnL>
                    <a:lnR w="38100" cap="flat" cmpd="sng" algn="ctr">
                      <a:solidFill>
                        <a:srgbClr val="65896F"/>
                      </a:solidFill>
                      <a:prstDash val="solid"/>
                      <a:round/>
                      <a:headEnd type="none" w="med" len="med"/>
                      <a:tailEnd type="none" w="med" len="med"/>
                    </a:lnR>
                    <a:lnT w="38100" cap="flat" cmpd="sng" algn="ctr">
                      <a:solidFill>
                        <a:srgbClr val="65896F"/>
                      </a:solidFill>
                      <a:prstDash val="solid"/>
                      <a:round/>
                      <a:headEnd type="none" w="med" len="med"/>
                      <a:tailEnd type="none" w="med" len="med"/>
                    </a:lnT>
                    <a:lnB w="38100" cap="flat" cmpd="sng" algn="ctr">
                      <a:solidFill>
                        <a:srgbClr val="65896F"/>
                      </a:solidFill>
                      <a:prstDash val="solid"/>
                      <a:round/>
                      <a:headEnd type="none" w="med" len="med"/>
                      <a:tailEnd type="none" w="med" len="med"/>
                    </a:lnB>
                  </a:tcPr>
                </a:tc>
                <a:extLst>
                  <a:ext uri="{0D108BD9-81ED-4DB2-BD59-A6C34878D82A}">
                    <a16:rowId xmlns:a16="http://schemas.microsoft.com/office/drawing/2014/main" val="10000"/>
                  </a:ext>
                </a:extLst>
              </a:tr>
              <a:tr h="1104900">
                <a:tc>
                  <a:txBody>
                    <a:bodyPr/>
                    <a:lstStyle/>
                    <a:p>
                      <a:pPr algn="ctr">
                        <a:lnSpc>
                          <a:spcPts val="4900"/>
                        </a:lnSpc>
                        <a:defRPr/>
                      </a:pPr>
                      <a:r>
                        <a:rPr lang="en-US" sz="3500">
                          <a:solidFill>
                            <a:srgbClr val="000000"/>
                          </a:solidFill>
                          <a:latin typeface="Roboto Condensed"/>
                        </a:rPr>
                        <a:t>hai câu 7 chữ</a:t>
                      </a:r>
                      <a:endParaRPr lang="en-US" sz="1100"/>
                    </a:p>
                  </a:txBody>
                  <a:tcPr marL="190500" marR="190500" marT="190500" marB="190500" anchor="ctr">
                    <a:lnL w="38100" cap="flat" cmpd="sng" algn="ctr">
                      <a:solidFill>
                        <a:srgbClr val="65896F"/>
                      </a:solidFill>
                      <a:prstDash val="solid"/>
                      <a:round/>
                      <a:headEnd type="none" w="med" len="med"/>
                      <a:tailEnd type="none" w="med" len="med"/>
                    </a:lnL>
                    <a:lnR w="38100" cap="flat" cmpd="sng" algn="ctr">
                      <a:solidFill>
                        <a:srgbClr val="65896F"/>
                      </a:solidFill>
                      <a:prstDash val="solid"/>
                      <a:round/>
                      <a:headEnd type="none" w="med" len="med"/>
                      <a:tailEnd type="none" w="med" len="med"/>
                    </a:lnR>
                    <a:lnT w="38100" cap="flat" cmpd="sng" algn="ctr">
                      <a:solidFill>
                        <a:srgbClr val="65896F"/>
                      </a:solidFill>
                      <a:prstDash val="solid"/>
                      <a:round/>
                      <a:headEnd type="none" w="med" len="med"/>
                      <a:tailEnd type="none" w="med" len="med"/>
                    </a:lnT>
                    <a:lnB w="38100" cap="flat" cmpd="sng" algn="ctr">
                      <a:solidFill>
                        <a:srgbClr val="65896F"/>
                      </a:solidFill>
                      <a:prstDash val="solid"/>
                      <a:round/>
                      <a:headEnd type="none" w="med" len="med"/>
                      <a:tailEnd type="none" w="med" len="med"/>
                    </a:lnB>
                  </a:tcPr>
                </a:tc>
                <a:extLst>
                  <a:ext uri="{0D108BD9-81ED-4DB2-BD59-A6C34878D82A}">
                    <a16:rowId xmlns:a16="http://schemas.microsoft.com/office/drawing/2014/main" val="10001"/>
                  </a:ext>
                </a:extLst>
              </a:tr>
              <a:tr h="1104900">
                <a:tc>
                  <a:txBody>
                    <a:bodyPr/>
                    <a:lstStyle/>
                    <a:p>
                      <a:pPr algn="ctr">
                        <a:lnSpc>
                          <a:spcPts val="4900"/>
                        </a:lnSpc>
                        <a:defRPr/>
                      </a:pPr>
                      <a:r>
                        <a:rPr lang="en-US" sz="3500">
                          <a:solidFill>
                            <a:srgbClr val="000000"/>
                          </a:solidFill>
                          <a:latin typeface="Roboto Condensed"/>
                        </a:rPr>
                        <a:t>1 câu 6 chữ</a:t>
                      </a:r>
                      <a:endParaRPr lang="en-US" sz="1100"/>
                    </a:p>
                  </a:txBody>
                  <a:tcPr marL="190500" marR="190500" marT="190500" marB="190500" anchor="ctr">
                    <a:lnL w="38100" cap="flat" cmpd="sng" algn="ctr">
                      <a:solidFill>
                        <a:srgbClr val="65896F"/>
                      </a:solidFill>
                      <a:prstDash val="solid"/>
                      <a:round/>
                      <a:headEnd type="none" w="med" len="med"/>
                      <a:tailEnd type="none" w="med" len="med"/>
                    </a:lnL>
                    <a:lnR w="38100" cap="flat" cmpd="sng" algn="ctr">
                      <a:solidFill>
                        <a:srgbClr val="65896F"/>
                      </a:solidFill>
                      <a:prstDash val="solid"/>
                      <a:round/>
                      <a:headEnd type="none" w="med" len="med"/>
                      <a:tailEnd type="none" w="med" len="med"/>
                    </a:lnR>
                    <a:lnT w="38100" cap="flat" cmpd="sng" algn="ctr">
                      <a:solidFill>
                        <a:srgbClr val="65896F"/>
                      </a:solidFill>
                      <a:prstDash val="solid"/>
                      <a:round/>
                      <a:headEnd type="none" w="med" len="med"/>
                      <a:tailEnd type="none" w="med" len="med"/>
                    </a:lnT>
                    <a:lnB w="38100" cap="flat" cmpd="sng" algn="ctr">
                      <a:solidFill>
                        <a:srgbClr val="65896F"/>
                      </a:solidFill>
                      <a:prstDash val="solid"/>
                      <a:round/>
                      <a:headEnd type="none" w="med" len="med"/>
                      <a:tailEnd type="none" w="med" len="med"/>
                    </a:lnB>
                  </a:tcPr>
                </a:tc>
                <a:extLst>
                  <a:ext uri="{0D108BD9-81ED-4DB2-BD59-A6C34878D82A}">
                    <a16:rowId xmlns:a16="http://schemas.microsoft.com/office/drawing/2014/main" val="10002"/>
                  </a:ext>
                </a:extLst>
              </a:tr>
              <a:tr h="1104900">
                <a:tc>
                  <a:txBody>
                    <a:bodyPr/>
                    <a:lstStyle/>
                    <a:p>
                      <a:pPr algn="ctr">
                        <a:lnSpc>
                          <a:spcPts val="4900"/>
                        </a:lnSpc>
                        <a:defRPr/>
                      </a:pPr>
                      <a:r>
                        <a:rPr lang="en-US" sz="3500">
                          <a:solidFill>
                            <a:srgbClr val="000000"/>
                          </a:solidFill>
                          <a:latin typeface="Roboto Condensed"/>
                        </a:rPr>
                        <a:t>1 câu 8 chữ</a:t>
                      </a:r>
                      <a:endParaRPr lang="en-US" sz="1100"/>
                    </a:p>
                  </a:txBody>
                  <a:tcPr marL="190500" marR="190500" marT="190500" marB="190500" anchor="ctr">
                    <a:lnL w="38100" cap="flat" cmpd="sng" algn="ctr">
                      <a:solidFill>
                        <a:srgbClr val="65896F"/>
                      </a:solidFill>
                      <a:prstDash val="solid"/>
                      <a:round/>
                      <a:headEnd type="none" w="med" len="med"/>
                      <a:tailEnd type="none" w="med" len="med"/>
                    </a:lnL>
                    <a:lnR w="38100" cap="flat" cmpd="sng" algn="ctr">
                      <a:solidFill>
                        <a:srgbClr val="65896F"/>
                      </a:solidFill>
                      <a:prstDash val="solid"/>
                      <a:round/>
                      <a:headEnd type="none" w="med" len="med"/>
                      <a:tailEnd type="none" w="med" len="med"/>
                    </a:lnR>
                    <a:lnT w="38100" cap="flat" cmpd="sng" algn="ctr">
                      <a:solidFill>
                        <a:srgbClr val="65896F"/>
                      </a:solidFill>
                      <a:prstDash val="solid"/>
                      <a:round/>
                      <a:headEnd type="none" w="med" len="med"/>
                      <a:tailEnd type="none" w="med" len="med"/>
                    </a:lnT>
                    <a:lnB w="38100" cap="flat" cmpd="sng" algn="ctr">
                      <a:solidFill>
                        <a:srgbClr val="65896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4" name="Freeform 24"/>
          <p:cNvSpPr/>
          <p:nvPr/>
        </p:nvSpPr>
        <p:spPr>
          <a:xfrm>
            <a:off x="14318025" y="5071312"/>
            <a:ext cx="2812605" cy="3725305"/>
          </a:xfrm>
          <a:custGeom>
            <a:avLst/>
            <a:gdLst/>
            <a:ahLst/>
            <a:cxnLst/>
            <a:rect l="l" t="t" r="r" b="b"/>
            <a:pathLst>
              <a:path w="2812605" h="3725305">
                <a:moveTo>
                  <a:pt x="0" y="0"/>
                </a:moveTo>
                <a:lnTo>
                  <a:pt x="2812605" y="0"/>
                </a:lnTo>
                <a:lnTo>
                  <a:pt x="2812605" y="3725305"/>
                </a:lnTo>
                <a:lnTo>
                  <a:pt x="0" y="3725305"/>
                </a:lnTo>
                <a:lnTo>
                  <a:pt x="0" y="0"/>
                </a:lnTo>
                <a:close/>
              </a:path>
            </a:pathLst>
          </a:custGeom>
          <a:blipFill>
            <a:blip r:embed="rId17"/>
            <a:stretch>
              <a:fillRect/>
            </a:stretch>
          </a:blipFill>
        </p:spPr>
        <p:txBody>
          <a:bodyPr/>
          <a:lstStyle/>
          <a:p>
            <a:endParaRPr lang="en-GB"/>
          </a:p>
        </p:txBody>
      </p:sp>
      <p:sp>
        <p:nvSpPr>
          <p:cNvPr id="25" name="TextBox 25"/>
          <p:cNvSpPr txBox="1"/>
          <p:nvPr/>
        </p:nvSpPr>
        <p:spPr>
          <a:xfrm>
            <a:off x="3425411" y="1039795"/>
            <a:ext cx="11437178" cy="1552431"/>
          </a:xfrm>
          <a:prstGeom prst="rect">
            <a:avLst/>
          </a:prstGeom>
        </p:spPr>
        <p:txBody>
          <a:bodyPr lIns="0" tIns="0" rIns="0" bIns="0" rtlCol="0" anchor="t">
            <a:spAutoFit/>
          </a:bodyPr>
          <a:lstStyle/>
          <a:p>
            <a:pPr algn="ctr">
              <a:lnSpc>
                <a:spcPts val="6299"/>
              </a:lnSpc>
            </a:pPr>
            <a:r>
              <a:rPr lang="en-US" sz="4499">
                <a:solidFill>
                  <a:srgbClr val="FFFFFF"/>
                </a:solidFill>
                <a:latin typeface="#9Slide07 SVNUT Triumph Press"/>
              </a:rPr>
              <a:t>2. Một số đặc điểm </a:t>
            </a:r>
          </a:p>
          <a:p>
            <a:pPr algn="ctr">
              <a:lnSpc>
                <a:spcPts val="6299"/>
              </a:lnSpc>
              <a:spcBef>
                <a:spcPct val="0"/>
              </a:spcBef>
            </a:pPr>
            <a:r>
              <a:rPr lang="en-US" sz="4499">
                <a:solidFill>
                  <a:srgbClr val="FFFFFF"/>
                </a:solidFill>
                <a:latin typeface="#9Slide07 SVNUT Triumph Press"/>
              </a:rPr>
              <a:t>của thơ song thất lục bát </a:t>
            </a:r>
          </a:p>
        </p:txBody>
      </p:sp>
      <p:sp>
        <p:nvSpPr>
          <p:cNvPr id="26" name="TextBox 26"/>
          <p:cNvSpPr txBox="1"/>
          <p:nvPr/>
        </p:nvSpPr>
        <p:spPr>
          <a:xfrm>
            <a:off x="6450256" y="2908193"/>
            <a:ext cx="5387487" cy="882578"/>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9Slide05 VL Fadilla"/>
              </a:rPr>
              <a:t>a.Về số câu chữ, số dòng </a:t>
            </a:r>
          </a:p>
        </p:txBody>
      </p:sp>
      <p:sp>
        <p:nvSpPr>
          <p:cNvPr id="27" name="TextBox 27"/>
          <p:cNvSpPr txBox="1"/>
          <p:nvPr/>
        </p:nvSpPr>
        <p:spPr>
          <a:xfrm>
            <a:off x="7094061" y="4440751"/>
            <a:ext cx="7248688" cy="3378223"/>
          </a:xfrm>
          <a:prstGeom prst="rect">
            <a:avLst/>
          </a:prstGeom>
        </p:spPr>
        <p:txBody>
          <a:bodyPr lIns="0" tIns="0" rIns="0" bIns="0" rtlCol="0" anchor="t">
            <a:spAutoFit/>
          </a:bodyPr>
          <a:lstStyle/>
          <a:p>
            <a:pPr algn="just">
              <a:lnSpc>
                <a:spcPts val="5283"/>
              </a:lnSpc>
            </a:pPr>
            <a:r>
              <a:rPr lang="en-US" sz="3694">
                <a:solidFill>
                  <a:srgbClr val="000000"/>
                </a:solidFill>
                <a:latin typeface="#9Slide05 Fourth Medium"/>
              </a:rPr>
              <a:t>Gió hiu hắt phòng tiêu lạnh lẽo</a:t>
            </a:r>
          </a:p>
          <a:p>
            <a:pPr algn="just">
              <a:lnSpc>
                <a:spcPts val="5283"/>
              </a:lnSpc>
            </a:pPr>
            <a:r>
              <a:rPr lang="en-US" sz="3694">
                <a:solidFill>
                  <a:srgbClr val="000000"/>
                </a:solidFill>
                <a:latin typeface="#9Slide05 Fourth Medium"/>
              </a:rPr>
              <a:t>Trước thềm lan hoa héo ron ron.</a:t>
            </a:r>
          </a:p>
          <a:p>
            <a:pPr algn="ctr">
              <a:lnSpc>
                <a:spcPts val="5283"/>
              </a:lnSpc>
            </a:pPr>
            <a:r>
              <a:rPr lang="en-US" sz="3694">
                <a:solidFill>
                  <a:srgbClr val="000000"/>
                </a:solidFill>
                <a:latin typeface="#9Slide05 Fourth Medium"/>
              </a:rPr>
              <a:t>Cầu tiên khói tỏa đỉnh non</a:t>
            </a:r>
          </a:p>
          <a:p>
            <a:pPr algn="just">
              <a:lnSpc>
                <a:spcPts val="5283"/>
              </a:lnSpc>
            </a:pPr>
            <a:r>
              <a:rPr lang="en-US" sz="3694">
                <a:solidFill>
                  <a:srgbClr val="000000"/>
                </a:solidFill>
                <a:latin typeface="#9Slide05 Fourth Medium"/>
              </a:rPr>
              <a:t>Xe rồng thăm thẳm, bóng loan dàu dàu.</a:t>
            </a:r>
          </a:p>
          <a:p>
            <a:pPr algn="r">
              <a:lnSpc>
                <a:spcPts val="5283"/>
              </a:lnSpc>
            </a:pPr>
            <a:r>
              <a:rPr lang="en-US" sz="3694">
                <a:solidFill>
                  <a:srgbClr val="000000"/>
                </a:solidFill>
                <a:latin typeface="#9Slide05 Fourth Medium"/>
              </a:rPr>
              <a:t>(Ai tư vãn, Ngọc Hân)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2315848"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3"/>
            <a:stretch>
              <a:fillRect t="-35153" b="-35153"/>
            </a:stretch>
          </a:blipFill>
        </p:spPr>
        <p:txBody>
          <a:bodyPr/>
          <a:lstStyle/>
          <a:p>
            <a:endParaRPr lang="en-GB"/>
          </a:p>
        </p:txBody>
      </p:sp>
      <p:grpSp>
        <p:nvGrpSpPr>
          <p:cNvPr id="4" name="Group 4"/>
          <p:cNvGrpSpPr/>
          <p:nvPr/>
        </p:nvGrpSpPr>
        <p:grpSpPr>
          <a:xfrm>
            <a:off x="856308" y="1213714"/>
            <a:ext cx="16230600" cy="8229600"/>
            <a:chOff x="0" y="0"/>
            <a:chExt cx="21640800" cy="10972800"/>
          </a:xfrm>
        </p:grpSpPr>
        <p:sp>
          <p:nvSpPr>
            <p:cNvPr id="5" name="Freeform 5"/>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6" name="Freeform 6"/>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grpSp>
      <p:grpSp>
        <p:nvGrpSpPr>
          <p:cNvPr id="7" name="Group 7"/>
          <p:cNvGrpSpPr/>
          <p:nvPr/>
        </p:nvGrpSpPr>
        <p:grpSpPr>
          <a:xfrm>
            <a:off x="1028700" y="1028700"/>
            <a:ext cx="16230600" cy="8229600"/>
            <a:chOff x="0" y="0"/>
            <a:chExt cx="21640800" cy="10972800"/>
          </a:xfrm>
        </p:grpSpPr>
        <p:sp>
          <p:nvSpPr>
            <p:cNvPr id="8" name="Freeform 8"/>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9" name="Freeform 9"/>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grpSp>
      <p:sp>
        <p:nvSpPr>
          <p:cNvPr id="10" name="Freeform 10"/>
          <p:cNvSpPr/>
          <p:nvPr/>
        </p:nvSpPr>
        <p:spPr>
          <a:xfrm>
            <a:off x="-379355" y="0"/>
            <a:ext cx="17638655" cy="10287000"/>
          </a:xfrm>
          <a:custGeom>
            <a:avLst/>
            <a:gdLst/>
            <a:ahLst/>
            <a:cxnLst/>
            <a:rect l="l" t="t" r="r" b="b"/>
            <a:pathLst>
              <a:path w="17638655" h="10287000">
                <a:moveTo>
                  <a:pt x="0" y="0"/>
                </a:moveTo>
                <a:lnTo>
                  <a:pt x="17638655" y="0"/>
                </a:lnTo>
                <a:lnTo>
                  <a:pt x="17638655" y="10287000"/>
                </a:lnTo>
                <a:lnTo>
                  <a:pt x="0" y="10287000"/>
                </a:lnTo>
                <a:lnTo>
                  <a:pt x="0" y="0"/>
                </a:lnTo>
                <a:close/>
              </a:path>
            </a:pathLst>
          </a:custGeom>
          <a:blipFill>
            <a:blip r:embed="rId8"/>
            <a:stretch>
              <a:fillRect t="-18049" r="-5832" b="-18049"/>
            </a:stretch>
          </a:blipFill>
        </p:spPr>
        <p:txBody>
          <a:bodyPr/>
          <a:lstStyle/>
          <a:p>
            <a:endParaRPr lang="en-GB"/>
          </a:p>
        </p:txBody>
      </p:sp>
      <p:sp>
        <p:nvSpPr>
          <p:cNvPr id="11" name="Freeform 11"/>
          <p:cNvSpPr/>
          <p:nvPr/>
        </p:nvSpPr>
        <p:spPr>
          <a:xfrm rot="-5400000">
            <a:off x="-614373" y="4689692"/>
            <a:ext cx="5247212" cy="812366"/>
          </a:xfrm>
          <a:custGeom>
            <a:avLst/>
            <a:gdLst/>
            <a:ahLst/>
            <a:cxnLst/>
            <a:rect l="l" t="t" r="r" b="b"/>
            <a:pathLst>
              <a:path w="5247212" h="812366">
                <a:moveTo>
                  <a:pt x="0" y="0"/>
                </a:moveTo>
                <a:lnTo>
                  <a:pt x="5247212" y="0"/>
                </a:lnTo>
                <a:lnTo>
                  <a:pt x="5247212" y="812366"/>
                </a:lnTo>
                <a:lnTo>
                  <a:pt x="0" y="812366"/>
                </a:lnTo>
                <a:lnTo>
                  <a:pt x="0" y="0"/>
                </a:lnTo>
                <a:close/>
              </a:path>
            </a:pathLst>
          </a:custGeom>
          <a:blipFill>
            <a:blip r:embed="rId9">
              <a:extLst>
                <a:ext uri="{96DAC541-7B7A-43D3-8B79-37D633B846F1}">
                  <asvg:svgBlip xmlns:asvg="http://schemas.microsoft.com/office/drawing/2016/SVG/main" r:embed="rId10"/>
                </a:ext>
              </a:extLst>
            </a:blip>
            <a:stretch>
              <a:fillRect l="-7699"/>
            </a:stretch>
          </a:blipFill>
        </p:spPr>
        <p:txBody>
          <a:bodyPr/>
          <a:lstStyle/>
          <a:p>
            <a:endParaRPr lang="en-GB"/>
          </a:p>
        </p:txBody>
      </p:sp>
      <p:sp>
        <p:nvSpPr>
          <p:cNvPr id="12" name="Freeform 12"/>
          <p:cNvSpPr/>
          <p:nvPr/>
        </p:nvSpPr>
        <p:spPr>
          <a:xfrm rot="-2821074">
            <a:off x="14346222" y="3973721"/>
            <a:ext cx="2446597" cy="2339558"/>
          </a:xfrm>
          <a:custGeom>
            <a:avLst/>
            <a:gdLst/>
            <a:ahLst/>
            <a:cxnLst/>
            <a:rect l="l" t="t" r="r" b="b"/>
            <a:pathLst>
              <a:path w="2446597" h="2339558">
                <a:moveTo>
                  <a:pt x="0" y="0"/>
                </a:moveTo>
                <a:lnTo>
                  <a:pt x="2446597" y="0"/>
                </a:lnTo>
                <a:lnTo>
                  <a:pt x="2446597" y="2339558"/>
                </a:lnTo>
                <a:lnTo>
                  <a:pt x="0" y="23395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rot="1020924">
            <a:off x="2971551" y="1970844"/>
            <a:ext cx="428655" cy="590707"/>
          </a:xfrm>
          <a:custGeom>
            <a:avLst/>
            <a:gdLst/>
            <a:ahLst/>
            <a:cxnLst/>
            <a:rect l="l" t="t" r="r" b="b"/>
            <a:pathLst>
              <a:path w="428655" h="590707">
                <a:moveTo>
                  <a:pt x="0" y="0"/>
                </a:moveTo>
                <a:lnTo>
                  <a:pt x="428655" y="0"/>
                </a:lnTo>
                <a:lnTo>
                  <a:pt x="428655" y="590707"/>
                </a:lnTo>
                <a:lnTo>
                  <a:pt x="0" y="5907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4" name="Group 14"/>
          <p:cNvGrpSpPr/>
          <p:nvPr/>
        </p:nvGrpSpPr>
        <p:grpSpPr>
          <a:xfrm>
            <a:off x="6231433" y="3457575"/>
            <a:ext cx="8833847" cy="3760410"/>
            <a:chOff x="0" y="0"/>
            <a:chExt cx="2326610" cy="990396"/>
          </a:xfrm>
        </p:grpSpPr>
        <p:sp>
          <p:nvSpPr>
            <p:cNvPr id="15" name="Freeform 15"/>
            <p:cNvSpPr/>
            <p:nvPr/>
          </p:nvSpPr>
          <p:spPr>
            <a:xfrm>
              <a:off x="0" y="0"/>
              <a:ext cx="2326610" cy="990396"/>
            </a:xfrm>
            <a:custGeom>
              <a:avLst/>
              <a:gdLst/>
              <a:ahLst/>
              <a:cxnLst/>
              <a:rect l="l" t="t" r="r" b="b"/>
              <a:pathLst>
                <a:path w="2326610" h="990396">
                  <a:moveTo>
                    <a:pt x="44696" y="0"/>
                  </a:moveTo>
                  <a:lnTo>
                    <a:pt x="2281914" y="0"/>
                  </a:lnTo>
                  <a:cubicBezTo>
                    <a:pt x="2293768" y="0"/>
                    <a:pt x="2305137" y="4709"/>
                    <a:pt x="2313519" y="13091"/>
                  </a:cubicBezTo>
                  <a:cubicBezTo>
                    <a:pt x="2321901" y="21473"/>
                    <a:pt x="2326610" y="32842"/>
                    <a:pt x="2326610" y="44696"/>
                  </a:cubicBezTo>
                  <a:lnTo>
                    <a:pt x="2326610" y="945700"/>
                  </a:lnTo>
                  <a:cubicBezTo>
                    <a:pt x="2326610" y="970385"/>
                    <a:pt x="2306599" y="990396"/>
                    <a:pt x="2281914" y="990396"/>
                  </a:cubicBezTo>
                  <a:lnTo>
                    <a:pt x="44696" y="990396"/>
                  </a:lnTo>
                  <a:cubicBezTo>
                    <a:pt x="20011" y="990396"/>
                    <a:pt x="0" y="970385"/>
                    <a:pt x="0" y="945700"/>
                  </a:cubicBezTo>
                  <a:lnTo>
                    <a:pt x="0" y="44696"/>
                  </a:lnTo>
                  <a:cubicBezTo>
                    <a:pt x="0" y="20011"/>
                    <a:pt x="20011" y="0"/>
                    <a:pt x="44696" y="0"/>
                  </a:cubicBezTo>
                  <a:close/>
                </a:path>
              </a:pathLst>
            </a:custGeom>
            <a:solidFill>
              <a:srgbClr val="FFFFFF">
                <a:alpha val="66667"/>
              </a:srgbClr>
            </a:solidFill>
          </p:spPr>
          <p:txBody>
            <a:bodyPr/>
            <a:lstStyle/>
            <a:p>
              <a:endParaRPr lang="en-GB"/>
            </a:p>
          </p:txBody>
        </p:sp>
        <p:sp>
          <p:nvSpPr>
            <p:cNvPr id="16" name="TextBox 16"/>
            <p:cNvSpPr txBox="1"/>
            <p:nvPr/>
          </p:nvSpPr>
          <p:spPr>
            <a:xfrm>
              <a:off x="0" y="-47625"/>
              <a:ext cx="2326610" cy="1038021"/>
            </a:xfrm>
            <a:prstGeom prst="rect">
              <a:avLst/>
            </a:prstGeom>
          </p:spPr>
          <p:txBody>
            <a:bodyPr lIns="50800" tIns="50800" rIns="50800" bIns="50800" rtlCol="0" anchor="ctr"/>
            <a:lstStyle/>
            <a:p>
              <a:pPr algn="ctr">
                <a:lnSpc>
                  <a:spcPts val="2800"/>
                </a:lnSpc>
              </a:pPr>
              <a:endParaRPr/>
            </a:p>
          </p:txBody>
        </p:sp>
      </p:grpSp>
      <p:sp>
        <p:nvSpPr>
          <p:cNvPr id="17" name="Freeform 17"/>
          <p:cNvSpPr/>
          <p:nvPr/>
        </p:nvSpPr>
        <p:spPr>
          <a:xfrm>
            <a:off x="3477253" y="5651452"/>
            <a:ext cx="1970268" cy="2068029"/>
          </a:xfrm>
          <a:custGeom>
            <a:avLst/>
            <a:gdLst/>
            <a:ahLst/>
            <a:cxnLst/>
            <a:rect l="l" t="t" r="r" b="b"/>
            <a:pathLst>
              <a:path w="1970268" h="2068029">
                <a:moveTo>
                  <a:pt x="0" y="0"/>
                </a:moveTo>
                <a:lnTo>
                  <a:pt x="1970268" y="0"/>
                </a:lnTo>
                <a:lnTo>
                  <a:pt x="1970268" y="2068029"/>
                </a:lnTo>
                <a:lnTo>
                  <a:pt x="0" y="20680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TextBox 18"/>
          <p:cNvSpPr txBox="1"/>
          <p:nvPr/>
        </p:nvSpPr>
        <p:spPr>
          <a:xfrm>
            <a:off x="2415416" y="2711450"/>
            <a:ext cx="3816016" cy="2432050"/>
          </a:xfrm>
          <a:prstGeom prst="rect">
            <a:avLst/>
          </a:prstGeom>
        </p:spPr>
        <p:txBody>
          <a:bodyPr lIns="0" tIns="0" rIns="0" bIns="0" rtlCol="0" anchor="t">
            <a:spAutoFit/>
          </a:bodyPr>
          <a:lstStyle/>
          <a:p>
            <a:pPr algn="ctr">
              <a:lnSpc>
                <a:spcPts val="9799"/>
              </a:lnSpc>
            </a:pPr>
            <a:r>
              <a:rPr lang="en-US" sz="6999">
                <a:solidFill>
                  <a:srgbClr val="65896F"/>
                </a:solidFill>
                <a:latin typeface="Fraunces Bold"/>
              </a:rPr>
              <a:t>KHỞI</a:t>
            </a:r>
          </a:p>
          <a:p>
            <a:pPr algn="ctr">
              <a:lnSpc>
                <a:spcPts val="9799"/>
              </a:lnSpc>
            </a:pPr>
            <a:r>
              <a:rPr lang="en-US" sz="6999">
                <a:solidFill>
                  <a:srgbClr val="65896F"/>
                </a:solidFill>
                <a:latin typeface="Fraunces Bold"/>
              </a:rPr>
              <a:t> ĐỘNG</a:t>
            </a:r>
          </a:p>
        </p:txBody>
      </p:sp>
      <p:sp>
        <p:nvSpPr>
          <p:cNvPr id="19" name="TextBox 19"/>
          <p:cNvSpPr txBox="1"/>
          <p:nvPr/>
        </p:nvSpPr>
        <p:spPr>
          <a:xfrm>
            <a:off x="5855941" y="1416244"/>
            <a:ext cx="9584830" cy="1847268"/>
          </a:xfrm>
          <a:prstGeom prst="rect">
            <a:avLst/>
          </a:prstGeom>
        </p:spPr>
        <p:txBody>
          <a:bodyPr lIns="0" tIns="0" rIns="0" bIns="0" rtlCol="0" anchor="t">
            <a:spAutoFit/>
          </a:bodyPr>
          <a:lstStyle/>
          <a:p>
            <a:pPr algn="ctr">
              <a:lnSpc>
                <a:spcPts val="15622"/>
              </a:lnSpc>
              <a:spcBef>
                <a:spcPct val="0"/>
              </a:spcBef>
            </a:pPr>
            <a:r>
              <a:rPr lang="en-US" sz="8631" spc="371">
                <a:solidFill>
                  <a:srgbClr val="5B422D"/>
                </a:solidFill>
                <a:latin typeface="#9Slide05 VL Fadilla"/>
              </a:rPr>
              <a:t>Hiểu lòng thi sĩ...</a:t>
            </a:r>
          </a:p>
        </p:txBody>
      </p:sp>
      <p:sp>
        <p:nvSpPr>
          <p:cNvPr id="20" name="TextBox 20"/>
          <p:cNvSpPr txBox="1"/>
          <p:nvPr/>
        </p:nvSpPr>
        <p:spPr>
          <a:xfrm>
            <a:off x="6231433" y="3722158"/>
            <a:ext cx="8615454" cy="3135994"/>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HS giơ tay nhanh nhất được lựa chọn trả lời. </a:t>
            </a:r>
          </a:p>
          <a:p>
            <a:pPr marL="755651" lvl="1" indent="-377825" algn="just">
              <a:lnSpc>
                <a:spcPts val="5005"/>
              </a:lnSpc>
              <a:buFont typeface="Arial"/>
              <a:buChar char="•"/>
            </a:pPr>
            <a:r>
              <a:rPr lang="en-US" sz="3500">
                <a:solidFill>
                  <a:srgbClr val="000000"/>
                </a:solidFill>
                <a:latin typeface="Roboto Condensed"/>
              </a:rPr>
              <a:t>Trả lời đúng được ghi nhận phát biểu tích cực</a:t>
            </a:r>
          </a:p>
          <a:p>
            <a:pPr marL="755651" lvl="1" indent="-377825" algn="just">
              <a:lnSpc>
                <a:spcPts val="5005"/>
              </a:lnSpc>
              <a:buFont typeface="Arial"/>
              <a:buChar char="•"/>
            </a:pPr>
            <a:r>
              <a:rPr lang="en-US" sz="3500">
                <a:solidFill>
                  <a:srgbClr val="000000"/>
                </a:solidFill>
                <a:latin typeface="Roboto Condensed"/>
              </a:rPr>
              <a:t>Cuối giờ tổng kết sự tích cực cả tiết học và GV trao thưởng</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8"/>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28598"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2" name="Group 12"/>
          <p:cNvGrpSpPr/>
          <p:nvPr/>
        </p:nvGrpSpPr>
        <p:grpSpPr>
          <a:xfrm>
            <a:off x="-1525914" y="5536744"/>
            <a:ext cx="21082488" cy="5570928"/>
            <a:chOff x="0" y="0"/>
            <a:chExt cx="28109984" cy="7427904"/>
          </a:xfrm>
        </p:grpSpPr>
        <p:sp>
          <p:nvSpPr>
            <p:cNvPr id="13" name="Freeform 13"/>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5" name="Freeform 15"/>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6" name="Group 16"/>
          <p:cNvGrpSpPr/>
          <p:nvPr/>
        </p:nvGrpSpPr>
        <p:grpSpPr>
          <a:xfrm>
            <a:off x="5156871" y="8605567"/>
            <a:ext cx="7974259" cy="382100"/>
            <a:chOff x="0" y="0"/>
            <a:chExt cx="10632345" cy="509467"/>
          </a:xfrm>
        </p:grpSpPr>
        <p:sp>
          <p:nvSpPr>
            <p:cNvPr id="17" name="Freeform 17"/>
            <p:cNvSpPr/>
            <p:nvPr/>
          </p:nvSpPr>
          <p:spPr>
            <a:xfrm>
              <a:off x="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Freeform 18"/>
            <p:cNvSpPr/>
            <p:nvPr/>
          </p:nvSpPr>
          <p:spPr>
            <a:xfrm>
              <a:off x="3544115"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9" name="Freeform 19"/>
            <p:cNvSpPr/>
            <p:nvPr/>
          </p:nvSpPr>
          <p:spPr>
            <a:xfrm>
              <a:off x="708823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grpSp>
        <p:nvGrpSpPr>
          <p:cNvPr id="20" name="Group 20"/>
          <p:cNvGrpSpPr/>
          <p:nvPr/>
        </p:nvGrpSpPr>
        <p:grpSpPr>
          <a:xfrm>
            <a:off x="1919713" y="4702288"/>
            <a:ext cx="5947853" cy="3903279"/>
            <a:chOff x="0" y="0"/>
            <a:chExt cx="812800" cy="533400"/>
          </a:xfrm>
        </p:grpSpPr>
        <p:sp>
          <p:nvSpPr>
            <p:cNvPr id="21" name="Freeform 21"/>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EFD6A8"/>
            </a:solidFill>
          </p:spPr>
          <p:txBody>
            <a:bodyPr/>
            <a:lstStyle/>
            <a:p>
              <a:endParaRPr lang="en-GB"/>
            </a:p>
          </p:txBody>
        </p:sp>
        <p:sp>
          <p:nvSpPr>
            <p:cNvPr id="22" name="TextBox 22"/>
            <p:cNvSpPr txBox="1"/>
            <p:nvPr/>
          </p:nvSpPr>
          <p:spPr>
            <a:xfrm>
              <a:off x="38100" y="41275"/>
              <a:ext cx="736600" cy="415925"/>
            </a:xfrm>
            <a:prstGeom prst="rect">
              <a:avLst/>
            </a:prstGeom>
          </p:spPr>
          <p:txBody>
            <a:bodyPr lIns="50800" tIns="50800" rIns="50800" bIns="50800" rtlCol="0" anchor="ctr"/>
            <a:lstStyle/>
            <a:p>
              <a:pPr algn="ctr">
                <a:lnSpc>
                  <a:spcPts val="2800"/>
                </a:lnSpc>
              </a:pPr>
              <a:endParaRPr/>
            </a:p>
          </p:txBody>
        </p:sp>
      </p:grpSp>
      <p:pic>
        <p:nvPicPr>
          <p:cNvPr id="23" name="Picture 23"/>
          <p:cNvPicPr>
            <a:picLocks noChangeAspect="1"/>
          </p:cNvPicPr>
          <p:nvPr/>
        </p:nvPicPr>
        <p:blipFill>
          <a:blip r:embed="rId17"/>
          <a:srcRect/>
          <a:stretch>
            <a:fillRect/>
          </a:stretch>
        </p:blipFill>
        <p:spPr>
          <a:xfrm rot="1330489">
            <a:off x="1328713" y="4603133"/>
            <a:ext cx="1181999" cy="1140629"/>
          </a:xfrm>
          <a:prstGeom prst="rect">
            <a:avLst/>
          </a:prstGeom>
        </p:spPr>
      </p:pic>
      <p:sp>
        <p:nvSpPr>
          <p:cNvPr id="24" name="TextBox 24"/>
          <p:cNvSpPr txBox="1"/>
          <p:nvPr/>
        </p:nvSpPr>
        <p:spPr>
          <a:xfrm>
            <a:off x="3425411" y="1039795"/>
            <a:ext cx="11437178" cy="1552431"/>
          </a:xfrm>
          <a:prstGeom prst="rect">
            <a:avLst/>
          </a:prstGeom>
        </p:spPr>
        <p:txBody>
          <a:bodyPr lIns="0" tIns="0" rIns="0" bIns="0" rtlCol="0" anchor="t">
            <a:spAutoFit/>
          </a:bodyPr>
          <a:lstStyle/>
          <a:p>
            <a:pPr algn="ctr">
              <a:lnSpc>
                <a:spcPts val="6299"/>
              </a:lnSpc>
            </a:pPr>
            <a:r>
              <a:rPr lang="en-US" sz="4499">
                <a:solidFill>
                  <a:srgbClr val="FFFFFF"/>
                </a:solidFill>
                <a:latin typeface="#9Slide07 SVNUT Triumph Press"/>
              </a:rPr>
              <a:t>2. Một số đặc điểm </a:t>
            </a:r>
          </a:p>
          <a:p>
            <a:pPr algn="ctr">
              <a:lnSpc>
                <a:spcPts val="6299"/>
              </a:lnSpc>
              <a:spcBef>
                <a:spcPct val="0"/>
              </a:spcBef>
            </a:pPr>
            <a:r>
              <a:rPr lang="en-US" sz="4499">
                <a:solidFill>
                  <a:srgbClr val="FFFFFF"/>
                </a:solidFill>
                <a:latin typeface="#9Slide07 SVNUT Triumph Press"/>
              </a:rPr>
              <a:t>của thơ song thất lục bát </a:t>
            </a:r>
          </a:p>
        </p:txBody>
      </p:sp>
      <p:sp>
        <p:nvSpPr>
          <p:cNvPr id="25" name="TextBox 25"/>
          <p:cNvSpPr txBox="1"/>
          <p:nvPr/>
        </p:nvSpPr>
        <p:spPr>
          <a:xfrm>
            <a:off x="6450256" y="2812943"/>
            <a:ext cx="5387487" cy="882578"/>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9Slide05 VL Fadilla"/>
              </a:rPr>
              <a:t>a.Về số câu chữ, số dòng </a:t>
            </a:r>
          </a:p>
        </p:txBody>
      </p:sp>
      <p:sp>
        <p:nvSpPr>
          <p:cNvPr id="26" name="TextBox 26"/>
          <p:cNvSpPr txBox="1"/>
          <p:nvPr/>
        </p:nvSpPr>
        <p:spPr>
          <a:xfrm>
            <a:off x="2955043" y="5469573"/>
            <a:ext cx="3896760" cy="3135994"/>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bài thơ có thể mở đầu bằng cặp lục bát chứ không phải cặp song thất.</a:t>
            </a:r>
          </a:p>
          <a:p>
            <a:pPr algn="just">
              <a:lnSpc>
                <a:spcPts val="5005"/>
              </a:lnSpc>
            </a:pPr>
            <a:endParaRPr lang="en-US" sz="3500">
              <a:solidFill>
                <a:srgbClr val="000000"/>
              </a:solidFill>
              <a:latin typeface="Roboto Condensed Italics"/>
            </a:endParaRPr>
          </a:p>
        </p:txBody>
      </p:sp>
      <p:sp>
        <p:nvSpPr>
          <p:cNvPr id="27" name="TextBox 27"/>
          <p:cNvSpPr txBox="1"/>
          <p:nvPr/>
        </p:nvSpPr>
        <p:spPr>
          <a:xfrm>
            <a:off x="3157964" y="3823102"/>
            <a:ext cx="3471350" cy="1433661"/>
          </a:xfrm>
          <a:prstGeom prst="rect">
            <a:avLst/>
          </a:prstGeom>
        </p:spPr>
        <p:txBody>
          <a:bodyPr lIns="0" tIns="0" rIns="0" bIns="0" rtlCol="0" anchor="t">
            <a:spAutoFit/>
          </a:bodyPr>
          <a:lstStyle/>
          <a:p>
            <a:pPr algn="just">
              <a:lnSpc>
                <a:spcPts val="9571"/>
              </a:lnSpc>
            </a:pPr>
            <a:r>
              <a:rPr lang="en-US" sz="6693">
                <a:solidFill>
                  <a:srgbClr val="EA540A"/>
                </a:solidFill>
                <a:latin typeface="#9Slide07 SVNUT Triumph Press"/>
              </a:rPr>
              <a:t>Biến thể</a:t>
            </a:r>
          </a:p>
        </p:txBody>
      </p:sp>
      <p:grpSp>
        <p:nvGrpSpPr>
          <p:cNvPr id="28" name="Group 28"/>
          <p:cNvGrpSpPr/>
          <p:nvPr/>
        </p:nvGrpSpPr>
        <p:grpSpPr>
          <a:xfrm>
            <a:off x="7867566" y="3975502"/>
            <a:ext cx="8260935" cy="4675728"/>
            <a:chOff x="0" y="0"/>
            <a:chExt cx="2175720" cy="1231467"/>
          </a:xfrm>
        </p:grpSpPr>
        <p:sp>
          <p:nvSpPr>
            <p:cNvPr id="29" name="Freeform 29"/>
            <p:cNvSpPr/>
            <p:nvPr/>
          </p:nvSpPr>
          <p:spPr>
            <a:xfrm>
              <a:off x="0" y="0"/>
              <a:ext cx="2175720" cy="1231467"/>
            </a:xfrm>
            <a:custGeom>
              <a:avLst/>
              <a:gdLst/>
              <a:ahLst/>
              <a:cxnLst/>
              <a:rect l="l" t="t" r="r" b="b"/>
              <a:pathLst>
                <a:path w="2175720" h="1231467">
                  <a:moveTo>
                    <a:pt x="1972520" y="0"/>
                  </a:moveTo>
                  <a:cubicBezTo>
                    <a:pt x="2084744" y="0"/>
                    <a:pt x="2175720" y="275673"/>
                    <a:pt x="2175720" y="615734"/>
                  </a:cubicBezTo>
                  <a:cubicBezTo>
                    <a:pt x="2175720" y="955794"/>
                    <a:pt x="2084744" y="1231467"/>
                    <a:pt x="1972520" y="1231467"/>
                  </a:cubicBezTo>
                  <a:lnTo>
                    <a:pt x="203200" y="1231467"/>
                  </a:lnTo>
                  <a:cubicBezTo>
                    <a:pt x="90976" y="1231467"/>
                    <a:pt x="0" y="955794"/>
                    <a:pt x="0" y="615734"/>
                  </a:cubicBezTo>
                  <a:cubicBezTo>
                    <a:pt x="0" y="275673"/>
                    <a:pt x="90976" y="0"/>
                    <a:pt x="203200" y="0"/>
                  </a:cubicBezTo>
                  <a:close/>
                </a:path>
              </a:pathLst>
            </a:custGeom>
            <a:solidFill>
              <a:srgbClr val="FFFFFF">
                <a:alpha val="63922"/>
              </a:srgbClr>
            </a:solidFill>
          </p:spPr>
          <p:txBody>
            <a:bodyPr/>
            <a:lstStyle/>
            <a:p>
              <a:endParaRPr lang="en-GB"/>
            </a:p>
          </p:txBody>
        </p:sp>
        <p:sp>
          <p:nvSpPr>
            <p:cNvPr id="30" name="TextBox 30"/>
            <p:cNvSpPr txBox="1"/>
            <p:nvPr/>
          </p:nvSpPr>
          <p:spPr>
            <a:xfrm>
              <a:off x="0" y="-47625"/>
              <a:ext cx="2175720" cy="1279092"/>
            </a:xfrm>
            <a:prstGeom prst="rect">
              <a:avLst/>
            </a:prstGeom>
          </p:spPr>
          <p:txBody>
            <a:bodyPr lIns="50800" tIns="50800" rIns="50800" bIns="50800" rtlCol="0" anchor="ctr"/>
            <a:lstStyle/>
            <a:p>
              <a:pPr algn="ctr">
                <a:lnSpc>
                  <a:spcPts val="2800"/>
                </a:lnSpc>
              </a:pPr>
              <a:endParaRPr/>
            </a:p>
          </p:txBody>
        </p:sp>
      </p:grpSp>
      <p:sp>
        <p:nvSpPr>
          <p:cNvPr id="31" name="TextBox 31"/>
          <p:cNvSpPr txBox="1"/>
          <p:nvPr/>
        </p:nvSpPr>
        <p:spPr>
          <a:xfrm>
            <a:off x="8343816" y="4353529"/>
            <a:ext cx="7380512" cy="1377973"/>
          </a:xfrm>
          <a:prstGeom prst="rect">
            <a:avLst/>
          </a:prstGeom>
        </p:spPr>
        <p:txBody>
          <a:bodyPr lIns="0" tIns="0" rIns="0" bIns="0" rtlCol="0" anchor="t">
            <a:spAutoFit/>
          </a:bodyPr>
          <a:lstStyle/>
          <a:p>
            <a:pPr algn="ctr">
              <a:lnSpc>
                <a:spcPts val="5283"/>
              </a:lnSpc>
            </a:pPr>
            <a:r>
              <a:rPr lang="en-US" sz="3694">
                <a:solidFill>
                  <a:srgbClr val="000000"/>
                </a:solidFill>
                <a:latin typeface="#9Slide05 Fourth Medium"/>
              </a:rPr>
              <a:t>Bác Dương thôi đã thôi rồi</a:t>
            </a:r>
          </a:p>
          <a:p>
            <a:pPr algn="ctr">
              <a:lnSpc>
                <a:spcPts val="5283"/>
              </a:lnSpc>
            </a:pPr>
            <a:r>
              <a:rPr lang="en-US" sz="3694">
                <a:solidFill>
                  <a:srgbClr val="000000"/>
                </a:solidFill>
                <a:latin typeface="#9Slide05 Fourth Medium"/>
              </a:rPr>
              <a:t>Nước mây man mác ngậm ngùi lòng ta</a:t>
            </a:r>
          </a:p>
        </p:txBody>
      </p:sp>
      <p:sp>
        <p:nvSpPr>
          <p:cNvPr id="32" name="TextBox 32"/>
          <p:cNvSpPr txBox="1"/>
          <p:nvPr/>
        </p:nvSpPr>
        <p:spPr>
          <a:xfrm>
            <a:off x="8343816" y="5769602"/>
            <a:ext cx="7380512" cy="2711473"/>
          </a:xfrm>
          <a:prstGeom prst="rect">
            <a:avLst/>
          </a:prstGeom>
        </p:spPr>
        <p:txBody>
          <a:bodyPr lIns="0" tIns="0" rIns="0" bIns="0" rtlCol="0" anchor="t">
            <a:spAutoFit/>
          </a:bodyPr>
          <a:lstStyle/>
          <a:p>
            <a:pPr algn="l">
              <a:lnSpc>
                <a:spcPts val="5283"/>
              </a:lnSpc>
            </a:pPr>
            <a:r>
              <a:rPr lang="en-US" sz="3694">
                <a:solidFill>
                  <a:srgbClr val="000000"/>
                </a:solidFill>
                <a:latin typeface="#9Slide05 Fourth Medium"/>
              </a:rPr>
              <a:t>Nhớ từ thuở đăng khoa ngày trước</a:t>
            </a:r>
          </a:p>
          <a:p>
            <a:pPr algn="l">
              <a:lnSpc>
                <a:spcPts val="5283"/>
              </a:lnSpc>
            </a:pPr>
            <a:r>
              <a:rPr lang="en-US" sz="3694">
                <a:solidFill>
                  <a:srgbClr val="000000"/>
                </a:solidFill>
                <a:latin typeface="#9Slide05 Fourth Medium"/>
              </a:rPr>
              <a:t>Vẫn sớm hôm tôi bác cùng nhau,</a:t>
            </a:r>
          </a:p>
          <a:p>
            <a:pPr algn="ctr">
              <a:lnSpc>
                <a:spcPts val="5283"/>
              </a:lnSpc>
            </a:pPr>
            <a:r>
              <a:rPr lang="en-US" sz="3694">
                <a:solidFill>
                  <a:srgbClr val="000000"/>
                </a:solidFill>
                <a:latin typeface="#9Slide05 Fourth Medium"/>
              </a:rPr>
              <a:t>[...]</a:t>
            </a:r>
          </a:p>
          <a:p>
            <a:pPr algn="r">
              <a:lnSpc>
                <a:spcPts val="5283"/>
              </a:lnSpc>
            </a:pPr>
            <a:r>
              <a:rPr lang="en-US" sz="3694">
                <a:solidFill>
                  <a:srgbClr val="000000"/>
                </a:solidFill>
                <a:latin typeface="#9Slide05 Fourth Medium"/>
              </a:rPr>
              <a:t>(Khóc Dương Khuê, Nguyễn Khuyến)</a:t>
            </a: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8"/>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28598"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2" name="Group 12"/>
          <p:cNvGrpSpPr/>
          <p:nvPr/>
        </p:nvGrpSpPr>
        <p:grpSpPr>
          <a:xfrm>
            <a:off x="-1525914" y="5536744"/>
            <a:ext cx="21082488" cy="5570928"/>
            <a:chOff x="0" y="0"/>
            <a:chExt cx="28109984" cy="7427904"/>
          </a:xfrm>
        </p:grpSpPr>
        <p:sp>
          <p:nvSpPr>
            <p:cNvPr id="13" name="Freeform 13"/>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5" name="Freeform 15"/>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6" name="Group 16"/>
          <p:cNvGrpSpPr/>
          <p:nvPr/>
        </p:nvGrpSpPr>
        <p:grpSpPr>
          <a:xfrm>
            <a:off x="5156871" y="8605567"/>
            <a:ext cx="7974259" cy="382100"/>
            <a:chOff x="0" y="0"/>
            <a:chExt cx="10632345" cy="509467"/>
          </a:xfrm>
        </p:grpSpPr>
        <p:sp>
          <p:nvSpPr>
            <p:cNvPr id="17" name="Freeform 17"/>
            <p:cNvSpPr/>
            <p:nvPr/>
          </p:nvSpPr>
          <p:spPr>
            <a:xfrm>
              <a:off x="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Freeform 18"/>
            <p:cNvSpPr/>
            <p:nvPr/>
          </p:nvSpPr>
          <p:spPr>
            <a:xfrm>
              <a:off x="3544115"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9" name="Freeform 19"/>
            <p:cNvSpPr/>
            <p:nvPr/>
          </p:nvSpPr>
          <p:spPr>
            <a:xfrm>
              <a:off x="708823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grpSp>
        <p:nvGrpSpPr>
          <p:cNvPr id="20" name="Group 20"/>
          <p:cNvGrpSpPr/>
          <p:nvPr/>
        </p:nvGrpSpPr>
        <p:grpSpPr>
          <a:xfrm>
            <a:off x="1157170" y="4422252"/>
            <a:ext cx="6415725" cy="4531875"/>
            <a:chOff x="0" y="0"/>
            <a:chExt cx="876737" cy="619300"/>
          </a:xfrm>
        </p:grpSpPr>
        <p:sp>
          <p:nvSpPr>
            <p:cNvPr id="21" name="Freeform 21"/>
            <p:cNvSpPr/>
            <p:nvPr/>
          </p:nvSpPr>
          <p:spPr>
            <a:xfrm>
              <a:off x="0" y="0"/>
              <a:ext cx="891926" cy="623538"/>
            </a:xfrm>
            <a:custGeom>
              <a:avLst/>
              <a:gdLst/>
              <a:ahLst/>
              <a:cxnLst/>
              <a:rect l="l" t="t" r="r" b="b"/>
              <a:pathLst>
                <a:path w="891926" h="623538">
                  <a:moveTo>
                    <a:pt x="497792" y="0"/>
                  </a:moveTo>
                  <a:cubicBezTo>
                    <a:pt x="507409" y="0"/>
                    <a:pt x="517083" y="0"/>
                    <a:pt x="526680" y="0"/>
                  </a:cubicBezTo>
                  <a:cubicBezTo>
                    <a:pt x="603199" y="10344"/>
                    <a:pt x="651020" y="44775"/>
                    <a:pt x="672801" y="101115"/>
                  </a:cubicBezTo>
                  <a:cubicBezTo>
                    <a:pt x="800370" y="93601"/>
                    <a:pt x="891926" y="200133"/>
                    <a:pt x="836596" y="304688"/>
                  </a:cubicBezTo>
                  <a:cubicBezTo>
                    <a:pt x="855392" y="326659"/>
                    <a:pt x="871074" y="351235"/>
                    <a:pt x="876737" y="384220"/>
                  </a:cubicBezTo>
                  <a:cubicBezTo>
                    <a:pt x="876737" y="393669"/>
                    <a:pt x="876737" y="403095"/>
                    <a:pt x="876737" y="412543"/>
                  </a:cubicBezTo>
                  <a:cubicBezTo>
                    <a:pt x="859860" y="496493"/>
                    <a:pt x="787237" y="553221"/>
                    <a:pt x="668010" y="537949"/>
                  </a:cubicBezTo>
                  <a:cubicBezTo>
                    <a:pt x="637334" y="581054"/>
                    <a:pt x="582749" y="623538"/>
                    <a:pt x="497810" y="618845"/>
                  </a:cubicBezTo>
                  <a:cubicBezTo>
                    <a:pt x="453906" y="616015"/>
                    <a:pt x="423362" y="599624"/>
                    <a:pt x="396621" y="579711"/>
                  </a:cubicBezTo>
                  <a:cubicBezTo>
                    <a:pt x="368454" y="596264"/>
                    <a:pt x="337949" y="609254"/>
                    <a:pt x="293874" y="609397"/>
                  </a:cubicBezTo>
                  <a:cubicBezTo>
                    <a:pt x="191905" y="609642"/>
                    <a:pt x="123692" y="545871"/>
                    <a:pt x="122039" y="458397"/>
                  </a:cubicBezTo>
                  <a:cubicBezTo>
                    <a:pt x="56486" y="437934"/>
                    <a:pt x="12088" y="399736"/>
                    <a:pt x="0" y="334375"/>
                  </a:cubicBezTo>
                  <a:cubicBezTo>
                    <a:pt x="0" y="324928"/>
                    <a:pt x="0" y="315460"/>
                    <a:pt x="0" y="306052"/>
                  </a:cubicBezTo>
                  <a:cubicBezTo>
                    <a:pt x="13342" y="241284"/>
                    <a:pt x="55327" y="200600"/>
                    <a:pt x="125232" y="183354"/>
                  </a:cubicBezTo>
                  <a:cubicBezTo>
                    <a:pt x="121031" y="74095"/>
                    <a:pt x="260861" y="5823"/>
                    <a:pt x="375734" y="53958"/>
                  </a:cubicBezTo>
                  <a:cubicBezTo>
                    <a:pt x="403084" y="30155"/>
                    <a:pt x="441779" y="4194"/>
                    <a:pt x="497792" y="0"/>
                  </a:cubicBezTo>
                  <a:close/>
                </a:path>
              </a:pathLst>
            </a:custGeom>
            <a:solidFill>
              <a:srgbClr val="EFD6A8"/>
            </a:solidFill>
          </p:spPr>
          <p:txBody>
            <a:bodyPr/>
            <a:lstStyle/>
            <a:p>
              <a:endParaRPr lang="en-GB"/>
            </a:p>
          </p:txBody>
        </p:sp>
        <p:sp>
          <p:nvSpPr>
            <p:cNvPr id="22" name="TextBox 22"/>
            <p:cNvSpPr txBox="1"/>
            <p:nvPr/>
          </p:nvSpPr>
          <p:spPr>
            <a:xfrm>
              <a:off x="41097" y="55592"/>
              <a:ext cx="794543" cy="475237"/>
            </a:xfrm>
            <a:prstGeom prst="rect">
              <a:avLst/>
            </a:prstGeom>
          </p:spPr>
          <p:txBody>
            <a:bodyPr lIns="50800" tIns="50800" rIns="50800" bIns="50800" rtlCol="0" anchor="ctr"/>
            <a:lstStyle/>
            <a:p>
              <a:pPr algn="ctr">
                <a:lnSpc>
                  <a:spcPts val="2800"/>
                </a:lnSpc>
              </a:pPr>
              <a:endParaRPr/>
            </a:p>
          </p:txBody>
        </p:sp>
      </p:grpSp>
      <p:pic>
        <p:nvPicPr>
          <p:cNvPr id="23" name="Picture 23"/>
          <p:cNvPicPr>
            <a:picLocks noChangeAspect="1"/>
          </p:cNvPicPr>
          <p:nvPr/>
        </p:nvPicPr>
        <p:blipFill>
          <a:blip r:embed="rId17"/>
          <a:srcRect/>
          <a:stretch>
            <a:fillRect/>
          </a:stretch>
        </p:blipFill>
        <p:spPr>
          <a:xfrm rot="1330489">
            <a:off x="1328713" y="4603133"/>
            <a:ext cx="1181999" cy="1140629"/>
          </a:xfrm>
          <a:prstGeom prst="rect">
            <a:avLst/>
          </a:prstGeom>
        </p:spPr>
      </p:pic>
      <p:sp>
        <p:nvSpPr>
          <p:cNvPr id="24" name="TextBox 24"/>
          <p:cNvSpPr txBox="1"/>
          <p:nvPr/>
        </p:nvSpPr>
        <p:spPr>
          <a:xfrm>
            <a:off x="3425411" y="1039795"/>
            <a:ext cx="11437178" cy="1552431"/>
          </a:xfrm>
          <a:prstGeom prst="rect">
            <a:avLst/>
          </a:prstGeom>
        </p:spPr>
        <p:txBody>
          <a:bodyPr lIns="0" tIns="0" rIns="0" bIns="0" rtlCol="0" anchor="t">
            <a:spAutoFit/>
          </a:bodyPr>
          <a:lstStyle/>
          <a:p>
            <a:pPr algn="ctr">
              <a:lnSpc>
                <a:spcPts val="6299"/>
              </a:lnSpc>
            </a:pPr>
            <a:r>
              <a:rPr lang="en-US" sz="4499">
                <a:solidFill>
                  <a:srgbClr val="FFFFFF"/>
                </a:solidFill>
                <a:latin typeface="#9Slide07 SVNUT Triumph Press"/>
              </a:rPr>
              <a:t>2. Một số đặc điểm </a:t>
            </a:r>
          </a:p>
          <a:p>
            <a:pPr algn="ctr">
              <a:lnSpc>
                <a:spcPts val="6299"/>
              </a:lnSpc>
              <a:spcBef>
                <a:spcPct val="0"/>
              </a:spcBef>
            </a:pPr>
            <a:r>
              <a:rPr lang="en-US" sz="4499">
                <a:solidFill>
                  <a:srgbClr val="FFFFFF"/>
                </a:solidFill>
                <a:latin typeface="#9Slide07 SVNUT Triumph Press"/>
              </a:rPr>
              <a:t>của thơ song thất lục bát </a:t>
            </a:r>
          </a:p>
        </p:txBody>
      </p:sp>
      <p:sp>
        <p:nvSpPr>
          <p:cNvPr id="25" name="TextBox 25"/>
          <p:cNvSpPr txBox="1"/>
          <p:nvPr/>
        </p:nvSpPr>
        <p:spPr>
          <a:xfrm>
            <a:off x="6450256" y="2812943"/>
            <a:ext cx="5387487" cy="882578"/>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9Slide05 VL Fadilla"/>
              </a:rPr>
              <a:t>a.Về số câu chữ, số dòng </a:t>
            </a:r>
          </a:p>
        </p:txBody>
      </p:sp>
      <p:sp>
        <p:nvSpPr>
          <p:cNvPr id="26" name="TextBox 26"/>
          <p:cNvSpPr txBox="1"/>
          <p:nvPr/>
        </p:nvSpPr>
        <p:spPr>
          <a:xfrm>
            <a:off x="2387585" y="5223077"/>
            <a:ext cx="4379400" cy="3764590"/>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 có thể có một số cặp lục bát liền nhau rồi mới đến cặp song thất</a:t>
            </a:r>
          </a:p>
          <a:p>
            <a:pPr algn="just">
              <a:lnSpc>
                <a:spcPts val="5005"/>
              </a:lnSpc>
            </a:pPr>
            <a:r>
              <a:rPr lang="en-US" sz="3500">
                <a:solidFill>
                  <a:srgbClr val="000000"/>
                </a:solidFill>
                <a:latin typeface="Roboto Condensed Italics"/>
              </a:rPr>
              <a:t>+ số chữ của câu thơ có thể không theo quy định.</a:t>
            </a:r>
          </a:p>
          <a:p>
            <a:pPr algn="just">
              <a:lnSpc>
                <a:spcPts val="5005"/>
              </a:lnSpc>
            </a:pPr>
            <a:endParaRPr lang="en-US" sz="3500">
              <a:solidFill>
                <a:srgbClr val="000000"/>
              </a:solidFill>
              <a:latin typeface="Roboto Condensed Italics"/>
            </a:endParaRPr>
          </a:p>
        </p:txBody>
      </p:sp>
      <p:sp>
        <p:nvSpPr>
          <p:cNvPr id="27" name="TextBox 27"/>
          <p:cNvSpPr txBox="1"/>
          <p:nvPr/>
        </p:nvSpPr>
        <p:spPr>
          <a:xfrm>
            <a:off x="2978906" y="3520011"/>
            <a:ext cx="3471350" cy="1433661"/>
          </a:xfrm>
          <a:prstGeom prst="rect">
            <a:avLst/>
          </a:prstGeom>
        </p:spPr>
        <p:txBody>
          <a:bodyPr lIns="0" tIns="0" rIns="0" bIns="0" rtlCol="0" anchor="t">
            <a:spAutoFit/>
          </a:bodyPr>
          <a:lstStyle/>
          <a:p>
            <a:pPr algn="just">
              <a:lnSpc>
                <a:spcPts val="9571"/>
              </a:lnSpc>
            </a:pPr>
            <a:r>
              <a:rPr lang="en-US" sz="6693">
                <a:solidFill>
                  <a:srgbClr val="EA540A"/>
                </a:solidFill>
                <a:latin typeface="#9Slide07 SVNUT Triumph Press"/>
              </a:rPr>
              <a:t>Biến thể</a:t>
            </a:r>
          </a:p>
        </p:txBody>
      </p:sp>
      <p:grpSp>
        <p:nvGrpSpPr>
          <p:cNvPr id="28" name="Group 28"/>
          <p:cNvGrpSpPr/>
          <p:nvPr/>
        </p:nvGrpSpPr>
        <p:grpSpPr>
          <a:xfrm>
            <a:off x="7791366" y="3882214"/>
            <a:ext cx="8594535" cy="4675728"/>
            <a:chOff x="0" y="0"/>
            <a:chExt cx="2263581" cy="1231467"/>
          </a:xfrm>
        </p:grpSpPr>
        <p:sp>
          <p:nvSpPr>
            <p:cNvPr id="29" name="Freeform 29"/>
            <p:cNvSpPr/>
            <p:nvPr/>
          </p:nvSpPr>
          <p:spPr>
            <a:xfrm>
              <a:off x="0" y="0"/>
              <a:ext cx="2263581" cy="1231467"/>
            </a:xfrm>
            <a:custGeom>
              <a:avLst/>
              <a:gdLst/>
              <a:ahLst/>
              <a:cxnLst/>
              <a:rect l="l" t="t" r="r" b="b"/>
              <a:pathLst>
                <a:path w="2263581" h="1231467">
                  <a:moveTo>
                    <a:pt x="2060381" y="0"/>
                  </a:moveTo>
                  <a:cubicBezTo>
                    <a:pt x="2172606" y="0"/>
                    <a:pt x="2263581" y="275673"/>
                    <a:pt x="2263581" y="615734"/>
                  </a:cubicBezTo>
                  <a:cubicBezTo>
                    <a:pt x="2263581" y="955794"/>
                    <a:pt x="2172606" y="1231467"/>
                    <a:pt x="2060381" y="1231467"/>
                  </a:cubicBezTo>
                  <a:lnTo>
                    <a:pt x="203200" y="1231467"/>
                  </a:lnTo>
                  <a:cubicBezTo>
                    <a:pt x="90976" y="1231467"/>
                    <a:pt x="0" y="955794"/>
                    <a:pt x="0" y="615734"/>
                  </a:cubicBezTo>
                  <a:cubicBezTo>
                    <a:pt x="0" y="275673"/>
                    <a:pt x="90976" y="0"/>
                    <a:pt x="203200" y="0"/>
                  </a:cubicBezTo>
                  <a:close/>
                </a:path>
              </a:pathLst>
            </a:custGeom>
            <a:solidFill>
              <a:srgbClr val="FFFFFF">
                <a:alpha val="63922"/>
              </a:srgbClr>
            </a:solidFill>
          </p:spPr>
          <p:txBody>
            <a:bodyPr/>
            <a:lstStyle/>
            <a:p>
              <a:endParaRPr lang="en-GB"/>
            </a:p>
          </p:txBody>
        </p:sp>
        <p:sp>
          <p:nvSpPr>
            <p:cNvPr id="30" name="TextBox 30"/>
            <p:cNvSpPr txBox="1"/>
            <p:nvPr/>
          </p:nvSpPr>
          <p:spPr>
            <a:xfrm>
              <a:off x="0" y="-47625"/>
              <a:ext cx="2263581" cy="1279092"/>
            </a:xfrm>
            <a:prstGeom prst="rect">
              <a:avLst/>
            </a:prstGeom>
          </p:spPr>
          <p:txBody>
            <a:bodyPr lIns="50800" tIns="50800" rIns="50800" bIns="50800" rtlCol="0" anchor="ctr"/>
            <a:lstStyle/>
            <a:p>
              <a:pPr algn="ctr">
                <a:lnSpc>
                  <a:spcPts val="2800"/>
                </a:lnSpc>
              </a:pPr>
              <a:endParaRPr/>
            </a:p>
          </p:txBody>
        </p:sp>
      </p:grpSp>
      <p:sp>
        <p:nvSpPr>
          <p:cNvPr id="31" name="TextBox 31"/>
          <p:cNvSpPr txBox="1"/>
          <p:nvPr/>
        </p:nvSpPr>
        <p:spPr>
          <a:xfrm>
            <a:off x="8246869" y="4208267"/>
            <a:ext cx="7932100" cy="4044973"/>
          </a:xfrm>
          <a:prstGeom prst="rect">
            <a:avLst/>
          </a:prstGeom>
        </p:spPr>
        <p:txBody>
          <a:bodyPr lIns="0" tIns="0" rIns="0" bIns="0" rtlCol="0" anchor="t">
            <a:spAutoFit/>
          </a:bodyPr>
          <a:lstStyle/>
          <a:p>
            <a:pPr algn="l">
              <a:lnSpc>
                <a:spcPts val="5283"/>
              </a:lnSpc>
            </a:pPr>
            <a:r>
              <a:rPr lang="en-US" sz="3694">
                <a:solidFill>
                  <a:srgbClr val="000000"/>
                </a:solidFill>
                <a:latin typeface="#9Slide05 Fourth Medium"/>
              </a:rPr>
              <a:t>Bên chợ Đông Ba tiếng gà gáy sáng</a:t>
            </a:r>
          </a:p>
          <a:p>
            <a:pPr algn="l">
              <a:lnSpc>
                <a:spcPts val="5283"/>
              </a:lnSpc>
            </a:pPr>
            <a:r>
              <a:rPr lang="en-US" sz="3694">
                <a:solidFill>
                  <a:srgbClr val="000000"/>
                </a:solidFill>
                <a:latin typeface="#9Slide05 Fourth Medium"/>
              </a:rPr>
              <a:t>Bên làng Thọ Lộc tiếng trống sang canh</a:t>
            </a:r>
          </a:p>
          <a:p>
            <a:pPr algn="l">
              <a:lnSpc>
                <a:spcPts val="5283"/>
              </a:lnSpc>
            </a:pPr>
            <a:r>
              <a:rPr lang="en-US" sz="3694">
                <a:solidFill>
                  <a:srgbClr val="000000"/>
                </a:solidFill>
                <a:latin typeface="#9Slide05 Fourth Medium"/>
              </a:rPr>
              <a:t>Giữa sông Hương tiếng sóng khuynh thành</a:t>
            </a:r>
          </a:p>
          <a:p>
            <a:pPr algn="l">
              <a:lnSpc>
                <a:spcPts val="5283"/>
              </a:lnSpc>
            </a:pPr>
            <a:r>
              <a:rPr lang="en-US" sz="3694">
                <a:solidFill>
                  <a:srgbClr val="000000"/>
                </a:solidFill>
                <a:latin typeface="#9Slide05 Fourth Medium"/>
              </a:rPr>
              <a:t>Đêm khuya một chiếc thuyền tình ngửa nghiêng...</a:t>
            </a:r>
          </a:p>
          <a:p>
            <a:pPr algn="ctr">
              <a:lnSpc>
                <a:spcPts val="5283"/>
              </a:lnSpc>
            </a:pPr>
            <a:r>
              <a:rPr lang="en-US" sz="3694">
                <a:solidFill>
                  <a:srgbClr val="000000"/>
                </a:solidFill>
                <a:latin typeface="#9Slide05 Fourth Medium"/>
              </a:rPr>
              <a:t>(Hò Huế)</a:t>
            </a: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8"/>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28598"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2" name="Group 12"/>
          <p:cNvGrpSpPr/>
          <p:nvPr/>
        </p:nvGrpSpPr>
        <p:grpSpPr>
          <a:xfrm>
            <a:off x="-1397244" y="5824866"/>
            <a:ext cx="21082488" cy="5570928"/>
            <a:chOff x="0" y="0"/>
            <a:chExt cx="28109984" cy="7427904"/>
          </a:xfrm>
        </p:grpSpPr>
        <p:sp>
          <p:nvSpPr>
            <p:cNvPr id="13" name="Freeform 13"/>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5" name="Freeform 15"/>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6" name="Group 16"/>
          <p:cNvGrpSpPr/>
          <p:nvPr/>
        </p:nvGrpSpPr>
        <p:grpSpPr>
          <a:xfrm>
            <a:off x="5156871" y="8605567"/>
            <a:ext cx="7974259" cy="382100"/>
            <a:chOff x="0" y="0"/>
            <a:chExt cx="10632345" cy="509467"/>
          </a:xfrm>
        </p:grpSpPr>
        <p:sp>
          <p:nvSpPr>
            <p:cNvPr id="17" name="Freeform 17"/>
            <p:cNvSpPr/>
            <p:nvPr/>
          </p:nvSpPr>
          <p:spPr>
            <a:xfrm>
              <a:off x="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Freeform 18"/>
            <p:cNvSpPr/>
            <p:nvPr/>
          </p:nvSpPr>
          <p:spPr>
            <a:xfrm>
              <a:off x="3544115"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9" name="Freeform 19"/>
            <p:cNvSpPr/>
            <p:nvPr/>
          </p:nvSpPr>
          <p:spPr>
            <a:xfrm>
              <a:off x="708823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grpSp>
        <p:nvGrpSpPr>
          <p:cNvPr id="20" name="Group 20"/>
          <p:cNvGrpSpPr/>
          <p:nvPr/>
        </p:nvGrpSpPr>
        <p:grpSpPr>
          <a:xfrm>
            <a:off x="2229654" y="4228921"/>
            <a:ext cx="6782822" cy="3665273"/>
            <a:chOff x="0" y="0"/>
            <a:chExt cx="2248243" cy="1214896"/>
          </a:xfrm>
        </p:grpSpPr>
        <p:sp>
          <p:nvSpPr>
            <p:cNvPr id="21" name="Freeform 21"/>
            <p:cNvSpPr/>
            <p:nvPr/>
          </p:nvSpPr>
          <p:spPr>
            <a:xfrm>
              <a:off x="0" y="0"/>
              <a:ext cx="2248243" cy="1214896"/>
            </a:xfrm>
            <a:custGeom>
              <a:avLst/>
              <a:gdLst/>
              <a:ahLst/>
              <a:cxnLst/>
              <a:rect l="l" t="t" r="r" b="b"/>
              <a:pathLst>
                <a:path w="2248243" h="1214896">
                  <a:moveTo>
                    <a:pt x="2045043" y="0"/>
                  </a:moveTo>
                  <a:cubicBezTo>
                    <a:pt x="2157267" y="0"/>
                    <a:pt x="2248243" y="271964"/>
                    <a:pt x="2248243" y="607448"/>
                  </a:cubicBezTo>
                  <a:cubicBezTo>
                    <a:pt x="2248243" y="942932"/>
                    <a:pt x="2157267" y="1214896"/>
                    <a:pt x="2045043" y="1214896"/>
                  </a:cubicBezTo>
                  <a:lnTo>
                    <a:pt x="203200" y="1214896"/>
                  </a:lnTo>
                  <a:cubicBezTo>
                    <a:pt x="90976" y="1214896"/>
                    <a:pt x="0" y="942932"/>
                    <a:pt x="0" y="607448"/>
                  </a:cubicBezTo>
                  <a:cubicBezTo>
                    <a:pt x="0" y="271964"/>
                    <a:pt x="90976" y="0"/>
                    <a:pt x="203200" y="0"/>
                  </a:cubicBezTo>
                  <a:close/>
                </a:path>
              </a:pathLst>
            </a:custGeom>
            <a:solidFill>
              <a:srgbClr val="FFFFFF">
                <a:alpha val="63922"/>
              </a:srgbClr>
            </a:solidFill>
          </p:spPr>
          <p:txBody>
            <a:bodyPr/>
            <a:lstStyle/>
            <a:p>
              <a:endParaRPr lang="en-GB"/>
            </a:p>
          </p:txBody>
        </p:sp>
        <p:sp>
          <p:nvSpPr>
            <p:cNvPr id="22" name="TextBox 22"/>
            <p:cNvSpPr txBox="1"/>
            <p:nvPr/>
          </p:nvSpPr>
          <p:spPr>
            <a:xfrm>
              <a:off x="0" y="-47625"/>
              <a:ext cx="2248243" cy="1262521"/>
            </a:xfrm>
            <a:prstGeom prst="rect">
              <a:avLst/>
            </a:prstGeom>
          </p:spPr>
          <p:txBody>
            <a:bodyPr lIns="50800" tIns="50800" rIns="50800" bIns="50800" rtlCol="0" anchor="ctr"/>
            <a:lstStyle/>
            <a:p>
              <a:pPr algn="ctr">
                <a:lnSpc>
                  <a:spcPts val="2800"/>
                </a:lnSpc>
              </a:pPr>
              <a:endParaRPr/>
            </a:p>
          </p:txBody>
        </p:sp>
      </p:grpSp>
      <p:sp>
        <p:nvSpPr>
          <p:cNvPr id="23" name="Freeform 23"/>
          <p:cNvSpPr/>
          <p:nvPr/>
        </p:nvSpPr>
        <p:spPr>
          <a:xfrm>
            <a:off x="13687925" y="5314839"/>
            <a:ext cx="2772985" cy="3672828"/>
          </a:xfrm>
          <a:custGeom>
            <a:avLst/>
            <a:gdLst/>
            <a:ahLst/>
            <a:cxnLst/>
            <a:rect l="l" t="t" r="r" b="b"/>
            <a:pathLst>
              <a:path w="2772985" h="3672828">
                <a:moveTo>
                  <a:pt x="0" y="0"/>
                </a:moveTo>
                <a:lnTo>
                  <a:pt x="2772985" y="0"/>
                </a:lnTo>
                <a:lnTo>
                  <a:pt x="2772985" y="3672828"/>
                </a:lnTo>
                <a:lnTo>
                  <a:pt x="0" y="3672828"/>
                </a:lnTo>
                <a:lnTo>
                  <a:pt x="0" y="0"/>
                </a:lnTo>
                <a:close/>
              </a:path>
            </a:pathLst>
          </a:custGeom>
          <a:blipFill>
            <a:blip r:embed="rId17"/>
            <a:stretch>
              <a:fillRect/>
            </a:stretch>
          </a:blipFill>
        </p:spPr>
        <p:txBody>
          <a:bodyPr/>
          <a:lstStyle/>
          <a:p>
            <a:endParaRPr lang="en-GB"/>
          </a:p>
        </p:txBody>
      </p:sp>
      <p:sp>
        <p:nvSpPr>
          <p:cNvPr id="24" name="TextBox 24"/>
          <p:cNvSpPr txBox="1"/>
          <p:nvPr/>
        </p:nvSpPr>
        <p:spPr>
          <a:xfrm>
            <a:off x="3425411" y="1039795"/>
            <a:ext cx="11437178" cy="1552431"/>
          </a:xfrm>
          <a:prstGeom prst="rect">
            <a:avLst/>
          </a:prstGeom>
        </p:spPr>
        <p:txBody>
          <a:bodyPr lIns="0" tIns="0" rIns="0" bIns="0" rtlCol="0" anchor="t">
            <a:spAutoFit/>
          </a:bodyPr>
          <a:lstStyle/>
          <a:p>
            <a:pPr algn="ctr">
              <a:lnSpc>
                <a:spcPts val="6299"/>
              </a:lnSpc>
            </a:pPr>
            <a:r>
              <a:rPr lang="en-US" sz="4499">
                <a:solidFill>
                  <a:srgbClr val="FFFFFF"/>
                </a:solidFill>
                <a:latin typeface="#9Slide07 SVNUT Triumph Press"/>
              </a:rPr>
              <a:t>2. Một số đặc điểm </a:t>
            </a:r>
          </a:p>
          <a:p>
            <a:pPr algn="ctr">
              <a:lnSpc>
                <a:spcPts val="6299"/>
              </a:lnSpc>
              <a:spcBef>
                <a:spcPct val="0"/>
              </a:spcBef>
            </a:pPr>
            <a:r>
              <a:rPr lang="en-US" sz="4499">
                <a:solidFill>
                  <a:srgbClr val="FFFFFF"/>
                </a:solidFill>
                <a:latin typeface="#9Slide07 SVNUT Triumph Press"/>
              </a:rPr>
              <a:t>của thơ song thất lục bát </a:t>
            </a:r>
          </a:p>
        </p:txBody>
      </p:sp>
      <p:sp>
        <p:nvSpPr>
          <p:cNvPr id="25" name="TextBox 25"/>
          <p:cNvSpPr txBox="1"/>
          <p:nvPr/>
        </p:nvSpPr>
        <p:spPr>
          <a:xfrm>
            <a:off x="7467600" y="2908193"/>
            <a:ext cx="2670843" cy="897682"/>
          </a:xfrm>
          <a:prstGeom prst="rect">
            <a:avLst/>
          </a:prstGeom>
        </p:spPr>
        <p:txBody>
          <a:bodyPr wrap="square" lIns="0" tIns="0" rIns="0" bIns="0" rtlCol="0" anchor="t">
            <a:spAutoFit/>
          </a:bodyPr>
          <a:lstStyle/>
          <a:p>
            <a:pPr algn="ctr">
              <a:lnSpc>
                <a:spcPts val="7000"/>
              </a:lnSpc>
              <a:spcBef>
                <a:spcPct val="0"/>
              </a:spcBef>
            </a:pPr>
            <a:r>
              <a:rPr lang="en-US" sz="5000">
                <a:solidFill>
                  <a:srgbClr val="000000"/>
                </a:solidFill>
                <a:latin typeface="#9Slide05 VL Fadilla"/>
              </a:rPr>
              <a:t>b. Về vần</a:t>
            </a:r>
          </a:p>
        </p:txBody>
      </p:sp>
      <p:grpSp>
        <p:nvGrpSpPr>
          <p:cNvPr id="26" name="Group 26"/>
          <p:cNvGrpSpPr/>
          <p:nvPr/>
        </p:nvGrpSpPr>
        <p:grpSpPr>
          <a:xfrm>
            <a:off x="9012477" y="5181122"/>
            <a:ext cx="7770468" cy="2034094"/>
            <a:chOff x="0" y="0"/>
            <a:chExt cx="2258315" cy="591165"/>
          </a:xfrm>
        </p:grpSpPr>
        <p:sp>
          <p:nvSpPr>
            <p:cNvPr id="27" name="Freeform 27"/>
            <p:cNvSpPr/>
            <p:nvPr/>
          </p:nvSpPr>
          <p:spPr>
            <a:xfrm>
              <a:off x="0" y="0"/>
              <a:ext cx="2258315" cy="591165"/>
            </a:xfrm>
            <a:custGeom>
              <a:avLst/>
              <a:gdLst/>
              <a:ahLst/>
              <a:cxnLst/>
              <a:rect l="l" t="t" r="r" b="b"/>
              <a:pathLst>
                <a:path w="2258315" h="591165">
                  <a:moveTo>
                    <a:pt x="2055115" y="0"/>
                  </a:moveTo>
                  <a:cubicBezTo>
                    <a:pt x="2167340" y="0"/>
                    <a:pt x="2258315" y="132337"/>
                    <a:pt x="2258315" y="295582"/>
                  </a:cubicBezTo>
                  <a:cubicBezTo>
                    <a:pt x="2258315" y="458828"/>
                    <a:pt x="2167340" y="591165"/>
                    <a:pt x="2055115" y="591165"/>
                  </a:cubicBezTo>
                  <a:lnTo>
                    <a:pt x="203200" y="591165"/>
                  </a:lnTo>
                  <a:cubicBezTo>
                    <a:pt x="90976" y="591165"/>
                    <a:pt x="0" y="458828"/>
                    <a:pt x="0" y="295582"/>
                  </a:cubicBezTo>
                  <a:cubicBezTo>
                    <a:pt x="0" y="132337"/>
                    <a:pt x="90976" y="0"/>
                    <a:pt x="203200" y="0"/>
                  </a:cubicBezTo>
                  <a:close/>
                </a:path>
              </a:pathLst>
            </a:custGeom>
            <a:solidFill>
              <a:srgbClr val="FC9B31">
                <a:alpha val="63922"/>
              </a:srgbClr>
            </a:solidFill>
          </p:spPr>
          <p:txBody>
            <a:bodyPr/>
            <a:lstStyle/>
            <a:p>
              <a:endParaRPr lang="en-GB"/>
            </a:p>
          </p:txBody>
        </p:sp>
        <p:sp>
          <p:nvSpPr>
            <p:cNvPr id="28" name="TextBox 28"/>
            <p:cNvSpPr txBox="1"/>
            <p:nvPr/>
          </p:nvSpPr>
          <p:spPr>
            <a:xfrm>
              <a:off x="0" y="-47625"/>
              <a:ext cx="2258315" cy="638790"/>
            </a:xfrm>
            <a:prstGeom prst="rect">
              <a:avLst/>
            </a:prstGeom>
          </p:spPr>
          <p:txBody>
            <a:bodyPr lIns="50800" tIns="50800" rIns="50800" bIns="50800" rtlCol="0" anchor="ctr"/>
            <a:lstStyle/>
            <a:p>
              <a:pPr algn="ctr">
                <a:lnSpc>
                  <a:spcPts val="2800"/>
                </a:lnSpc>
              </a:pPr>
              <a:endParaRPr/>
            </a:p>
          </p:txBody>
        </p:sp>
      </p:grpSp>
      <p:sp>
        <p:nvSpPr>
          <p:cNvPr id="29" name="TextBox 29"/>
          <p:cNvSpPr txBox="1"/>
          <p:nvPr/>
        </p:nvSpPr>
        <p:spPr>
          <a:xfrm>
            <a:off x="2862541" y="4363774"/>
            <a:ext cx="5517050" cy="3764590"/>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Bold Italics"/>
              </a:rPr>
              <a:t>Vai trò của vần: </a:t>
            </a:r>
          </a:p>
          <a:p>
            <a:pPr algn="just">
              <a:lnSpc>
                <a:spcPts val="5005"/>
              </a:lnSpc>
            </a:pPr>
            <a:r>
              <a:rPr lang="en-US" sz="3500">
                <a:solidFill>
                  <a:srgbClr val="000000"/>
                </a:solidFill>
                <a:latin typeface="Roboto Condensed Italics"/>
              </a:rPr>
              <a:t>+ Liên kết các dòng và câu thơ, </a:t>
            </a:r>
          </a:p>
          <a:p>
            <a:pPr algn="just">
              <a:lnSpc>
                <a:spcPts val="5005"/>
              </a:lnSpc>
            </a:pPr>
            <a:r>
              <a:rPr lang="en-US" sz="3500">
                <a:solidFill>
                  <a:srgbClr val="000000"/>
                </a:solidFill>
                <a:latin typeface="Roboto Condensed Italics"/>
              </a:rPr>
              <a:t>+ Đánh dấu nhịp thơ, tạo nhạc điệu, sự hài hòa, sức âm vang</a:t>
            </a:r>
          </a:p>
          <a:p>
            <a:pPr algn="just">
              <a:lnSpc>
                <a:spcPts val="5005"/>
              </a:lnSpc>
            </a:pPr>
            <a:r>
              <a:rPr lang="en-US" sz="3500">
                <a:solidFill>
                  <a:srgbClr val="000000"/>
                </a:solidFill>
                <a:latin typeface="Roboto Condensed Italics"/>
              </a:rPr>
              <a:t>+ Giúp dễ nhớ, dễ thuộc câu thơ</a:t>
            </a:r>
          </a:p>
          <a:p>
            <a:pPr algn="just">
              <a:lnSpc>
                <a:spcPts val="5005"/>
              </a:lnSpc>
            </a:pPr>
            <a:endParaRPr lang="en-US" sz="3500">
              <a:solidFill>
                <a:srgbClr val="000000"/>
              </a:solidFill>
              <a:latin typeface="Roboto Condensed Italics"/>
            </a:endParaRPr>
          </a:p>
        </p:txBody>
      </p:sp>
      <p:sp>
        <p:nvSpPr>
          <p:cNvPr id="30" name="TextBox 30"/>
          <p:cNvSpPr txBox="1"/>
          <p:nvPr/>
        </p:nvSpPr>
        <p:spPr>
          <a:xfrm>
            <a:off x="9334512" y="5388829"/>
            <a:ext cx="7126398" cy="1250207"/>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Italics"/>
              </a:rPr>
              <a:t>Gieo vần của thơ STLB: </a:t>
            </a:r>
          </a:p>
          <a:p>
            <a:pPr algn="ctr">
              <a:lnSpc>
                <a:spcPts val="5005"/>
              </a:lnSpc>
            </a:pPr>
            <a:r>
              <a:rPr lang="en-US" sz="3500">
                <a:solidFill>
                  <a:srgbClr val="000000"/>
                </a:solidFill>
                <a:latin typeface="Roboto Condensed Bold Italics"/>
              </a:rPr>
              <a:t>sử dụng cả vần lưng và vần chân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8"/>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28598"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2" name="Group 12"/>
          <p:cNvGrpSpPr/>
          <p:nvPr/>
        </p:nvGrpSpPr>
        <p:grpSpPr>
          <a:xfrm>
            <a:off x="-1397244" y="5824866"/>
            <a:ext cx="21082488" cy="5570928"/>
            <a:chOff x="0" y="0"/>
            <a:chExt cx="28109984" cy="7427904"/>
          </a:xfrm>
        </p:grpSpPr>
        <p:sp>
          <p:nvSpPr>
            <p:cNvPr id="13" name="Freeform 13"/>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5" name="Freeform 15"/>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6" name="Group 16"/>
          <p:cNvGrpSpPr/>
          <p:nvPr/>
        </p:nvGrpSpPr>
        <p:grpSpPr>
          <a:xfrm>
            <a:off x="5156871" y="8605567"/>
            <a:ext cx="7974259" cy="382100"/>
            <a:chOff x="0" y="0"/>
            <a:chExt cx="10632345" cy="509467"/>
          </a:xfrm>
        </p:grpSpPr>
        <p:sp>
          <p:nvSpPr>
            <p:cNvPr id="17" name="Freeform 17"/>
            <p:cNvSpPr/>
            <p:nvPr/>
          </p:nvSpPr>
          <p:spPr>
            <a:xfrm>
              <a:off x="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Freeform 18"/>
            <p:cNvSpPr/>
            <p:nvPr/>
          </p:nvSpPr>
          <p:spPr>
            <a:xfrm>
              <a:off x="3544115"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9" name="Freeform 19"/>
            <p:cNvSpPr/>
            <p:nvPr/>
          </p:nvSpPr>
          <p:spPr>
            <a:xfrm>
              <a:off x="708823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grpSp>
        <p:nvGrpSpPr>
          <p:cNvPr id="20" name="Group 20"/>
          <p:cNvGrpSpPr/>
          <p:nvPr/>
        </p:nvGrpSpPr>
        <p:grpSpPr>
          <a:xfrm>
            <a:off x="1890612" y="4617309"/>
            <a:ext cx="9065153" cy="3681381"/>
            <a:chOff x="0" y="0"/>
            <a:chExt cx="3004747" cy="1220235"/>
          </a:xfrm>
        </p:grpSpPr>
        <p:sp>
          <p:nvSpPr>
            <p:cNvPr id="21" name="Freeform 21"/>
            <p:cNvSpPr/>
            <p:nvPr/>
          </p:nvSpPr>
          <p:spPr>
            <a:xfrm>
              <a:off x="0" y="0"/>
              <a:ext cx="3004747" cy="1220235"/>
            </a:xfrm>
            <a:custGeom>
              <a:avLst/>
              <a:gdLst/>
              <a:ahLst/>
              <a:cxnLst/>
              <a:rect l="l" t="t" r="r" b="b"/>
              <a:pathLst>
                <a:path w="3004747" h="1220235">
                  <a:moveTo>
                    <a:pt x="2801547" y="0"/>
                  </a:moveTo>
                  <a:cubicBezTo>
                    <a:pt x="2913772" y="0"/>
                    <a:pt x="3004747" y="273159"/>
                    <a:pt x="3004747" y="610118"/>
                  </a:cubicBezTo>
                  <a:cubicBezTo>
                    <a:pt x="3004747" y="947076"/>
                    <a:pt x="2913772" y="1220235"/>
                    <a:pt x="2801547" y="1220235"/>
                  </a:cubicBezTo>
                  <a:lnTo>
                    <a:pt x="203200" y="1220235"/>
                  </a:lnTo>
                  <a:cubicBezTo>
                    <a:pt x="90976" y="1220235"/>
                    <a:pt x="0" y="947076"/>
                    <a:pt x="0" y="610118"/>
                  </a:cubicBezTo>
                  <a:cubicBezTo>
                    <a:pt x="0" y="273159"/>
                    <a:pt x="90976" y="0"/>
                    <a:pt x="203200" y="0"/>
                  </a:cubicBezTo>
                  <a:close/>
                </a:path>
              </a:pathLst>
            </a:custGeom>
            <a:solidFill>
              <a:srgbClr val="FFFFFF">
                <a:alpha val="84706"/>
              </a:srgbClr>
            </a:solidFill>
          </p:spPr>
          <p:txBody>
            <a:bodyPr/>
            <a:lstStyle/>
            <a:p>
              <a:endParaRPr lang="en-GB"/>
            </a:p>
          </p:txBody>
        </p:sp>
        <p:sp>
          <p:nvSpPr>
            <p:cNvPr id="22" name="TextBox 22"/>
            <p:cNvSpPr txBox="1"/>
            <p:nvPr/>
          </p:nvSpPr>
          <p:spPr>
            <a:xfrm>
              <a:off x="0" y="-47625"/>
              <a:ext cx="3004747" cy="1267860"/>
            </a:xfrm>
            <a:prstGeom prst="rect">
              <a:avLst/>
            </a:prstGeom>
          </p:spPr>
          <p:txBody>
            <a:bodyPr lIns="50800" tIns="50800" rIns="50800" bIns="50800" rtlCol="0" anchor="ctr"/>
            <a:lstStyle/>
            <a:p>
              <a:pPr algn="ctr">
                <a:lnSpc>
                  <a:spcPts val="2800"/>
                </a:lnSpc>
              </a:pPr>
              <a:endParaRPr/>
            </a:p>
          </p:txBody>
        </p:sp>
      </p:grpSp>
      <p:sp>
        <p:nvSpPr>
          <p:cNvPr id="23" name="Freeform 23"/>
          <p:cNvSpPr/>
          <p:nvPr/>
        </p:nvSpPr>
        <p:spPr>
          <a:xfrm>
            <a:off x="13687925" y="5314839"/>
            <a:ext cx="2772985" cy="3672828"/>
          </a:xfrm>
          <a:custGeom>
            <a:avLst/>
            <a:gdLst/>
            <a:ahLst/>
            <a:cxnLst/>
            <a:rect l="l" t="t" r="r" b="b"/>
            <a:pathLst>
              <a:path w="2772985" h="3672828">
                <a:moveTo>
                  <a:pt x="0" y="0"/>
                </a:moveTo>
                <a:lnTo>
                  <a:pt x="2772985" y="0"/>
                </a:lnTo>
                <a:lnTo>
                  <a:pt x="2772985" y="3672828"/>
                </a:lnTo>
                <a:lnTo>
                  <a:pt x="0" y="3672828"/>
                </a:lnTo>
                <a:lnTo>
                  <a:pt x="0" y="0"/>
                </a:lnTo>
                <a:close/>
              </a:path>
            </a:pathLst>
          </a:custGeom>
          <a:blipFill>
            <a:blip r:embed="rId17"/>
            <a:stretch>
              <a:fillRect/>
            </a:stretch>
          </a:blipFill>
        </p:spPr>
        <p:txBody>
          <a:bodyPr/>
          <a:lstStyle/>
          <a:p>
            <a:endParaRPr lang="en-GB"/>
          </a:p>
        </p:txBody>
      </p:sp>
      <p:sp>
        <p:nvSpPr>
          <p:cNvPr id="24" name="TextBox 24"/>
          <p:cNvSpPr txBox="1"/>
          <p:nvPr/>
        </p:nvSpPr>
        <p:spPr>
          <a:xfrm>
            <a:off x="3425411" y="1039795"/>
            <a:ext cx="11437178" cy="1552431"/>
          </a:xfrm>
          <a:prstGeom prst="rect">
            <a:avLst/>
          </a:prstGeom>
        </p:spPr>
        <p:txBody>
          <a:bodyPr lIns="0" tIns="0" rIns="0" bIns="0" rtlCol="0" anchor="t">
            <a:spAutoFit/>
          </a:bodyPr>
          <a:lstStyle/>
          <a:p>
            <a:pPr algn="ctr">
              <a:lnSpc>
                <a:spcPts val="6299"/>
              </a:lnSpc>
            </a:pPr>
            <a:r>
              <a:rPr lang="en-US" sz="4499">
                <a:solidFill>
                  <a:srgbClr val="FFFFFF"/>
                </a:solidFill>
                <a:latin typeface="#9Slide07 SVNUT Triumph Press"/>
              </a:rPr>
              <a:t>2. Một số đặc điểm </a:t>
            </a:r>
          </a:p>
          <a:p>
            <a:pPr algn="ctr">
              <a:lnSpc>
                <a:spcPts val="6299"/>
              </a:lnSpc>
              <a:spcBef>
                <a:spcPct val="0"/>
              </a:spcBef>
            </a:pPr>
            <a:r>
              <a:rPr lang="en-US" sz="4499">
                <a:solidFill>
                  <a:srgbClr val="FFFFFF"/>
                </a:solidFill>
                <a:latin typeface="#9Slide07 SVNUT Triumph Press"/>
              </a:rPr>
              <a:t>của thơ song thất lục bát </a:t>
            </a:r>
          </a:p>
        </p:txBody>
      </p:sp>
      <p:sp>
        <p:nvSpPr>
          <p:cNvPr id="25" name="TextBox 25"/>
          <p:cNvSpPr txBox="1"/>
          <p:nvPr/>
        </p:nvSpPr>
        <p:spPr>
          <a:xfrm>
            <a:off x="7620000" y="2908193"/>
            <a:ext cx="2518443" cy="897682"/>
          </a:xfrm>
          <a:prstGeom prst="rect">
            <a:avLst/>
          </a:prstGeom>
        </p:spPr>
        <p:txBody>
          <a:bodyPr wrap="square" lIns="0" tIns="0" rIns="0" bIns="0" rtlCol="0" anchor="t">
            <a:spAutoFit/>
          </a:bodyPr>
          <a:lstStyle/>
          <a:p>
            <a:pPr algn="ctr">
              <a:lnSpc>
                <a:spcPts val="7000"/>
              </a:lnSpc>
              <a:spcBef>
                <a:spcPct val="0"/>
              </a:spcBef>
            </a:pPr>
            <a:r>
              <a:rPr lang="en-US" sz="5000">
                <a:solidFill>
                  <a:srgbClr val="000000"/>
                </a:solidFill>
                <a:latin typeface="#9Slide05 VL Fadilla"/>
              </a:rPr>
              <a:t>b. Về vần</a:t>
            </a:r>
          </a:p>
        </p:txBody>
      </p:sp>
      <p:grpSp>
        <p:nvGrpSpPr>
          <p:cNvPr id="26" name="Group 26"/>
          <p:cNvGrpSpPr/>
          <p:nvPr/>
        </p:nvGrpSpPr>
        <p:grpSpPr>
          <a:xfrm>
            <a:off x="3670974" y="3622048"/>
            <a:ext cx="4118652" cy="817526"/>
            <a:chOff x="0" y="0"/>
            <a:chExt cx="1196996" cy="237596"/>
          </a:xfrm>
        </p:grpSpPr>
        <p:sp>
          <p:nvSpPr>
            <p:cNvPr id="27" name="Freeform 27"/>
            <p:cNvSpPr/>
            <p:nvPr/>
          </p:nvSpPr>
          <p:spPr>
            <a:xfrm>
              <a:off x="0" y="0"/>
              <a:ext cx="1196996" cy="237596"/>
            </a:xfrm>
            <a:custGeom>
              <a:avLst/>
              <a:gdLst/>
              <a:ahLst/>
              <a:cxnLst/>
              <a:rect l="l" t="t" r="r" b="b"/>
              <a:pathLst>
                <a:path w="1196996" h="237596">
                  <a:moveTo>
                    <a:pt x="993796" y="0"/>
                  </a:moveTo>
                  <a:cubicBezTo>
                    <a:pt x="1106020" y="0"/>
                    <a:pt x="1196996" y="53188"/>
                    <a:pt x="1196996" y="118798"/>
                  </a:cubicBezTo>
                  <a:cubicBezTo>
                    <a:pt x="1196996" y="184408"/>
                    <a:pt x="1106020" y="237596"/>
                    <a:pt x="993796" y="237596"/>
                  </a:cubicBezTo>
                  <a:lnTo>
                    <a:pt x="203200" y="237596"/>
                  </a:lnTo>
                  <a:cubicBezTo>
                    <a:pt x="90976" y="237596"/>
                    <a:pt x="0" y="184408"/>
                    <a:pt x="0" y="118798"/>
                  </a:cubicBezTo>
                  <a:cubicBezTo>
                    <a:pt x="0" y="53188"/>
                    <a:pt x="90976" y="0"/>
                    <a:pt x="203200" y="0"/>
                  </a:cubicBezTo>
                  <a:close/>
                </a:path>
              </a:pathLst>
            </a:custGeom>
            <a:solidFill>
              <a:srgbClr val="F8D3AA">
                <a:alpha val="63922"/>
              </a:srgbClr>
            </a:solidFill>
          </p:spPr>
          <p:txBody>
            <a:bodyPr/>
            <a:lstStyle/>
            <a:p>
              <a:endParaRPr lang="en-GB"/>
            </a:p>
          </p:txBody>
        </p:sp>
        <p:sp>
          <p:nvSpPr>
            <p:cNvPr id="28" name="TextBox 28"/>
            <p:cNvSpPr txBox="1"/>
            <p:nvPr/>
          </p:nvSpPr>
          <p:spPr>
            <a:xfrm>
              <a:off x="0" y="-47625"/>
              <a:ext cx="1196996" cy="285221"/>
            </a:xfrm>
            <a:prstGeom prst="rect">
              <a:avLst/>
            </a:prstGeom>
          </p:spPr>
          <p:txBody>
            <a:bodyPr lIns="50800" tIns="50800" rIns="50800" bIns="50800" rtlCol="0" anchor="ctr"/>
            <a:lstStyle/>
            <a:p>
              <a:pPr algn="ctr">
                <a:lnSpc>
                  <a:spcPts val="2800"/>
                </a:lnSpc>
              </a:pPr>
              <a:endParaRPr/>
            </a:p>
          </p:txBody>
        </p:sp>
      </p:grpSp>
      <p:sp>
        <p:nvSpPr>
          <p:cNvPr id="29" name="TextBox 29"/>
          <p:cNvSpPr txBox="1"/>
          <p:nvPr/>
        </p:nvSpPr>
        <p:spPr>
          <a:xfrm>
            <a:off x="2424630" y="4842377"/>
            <a:ext cx="7997117" cy="3135994"/>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Vần lưng gieo ở tiếng thứ 4 hoặc tiếng thứ 6 của câu 8 chữ (hiệp vần với tiếng cuối của câu 6 tiếng bên trên, ngay trước nó). Tiếng thứ 3 hoặc thứ 5 của câu thơ 7 tiếng (hiệp vần với câu thơ 7 tiếng liền trước nó).</a:t>
            </a:r>
          </a:p>
        </p:txBody>
      </p:sp>
      <p:sp>
        <p:nvSpPr>
          <p:cNvPr id="30" name="TextBox 30"/>
          <p:cNvSpPr txBox="1"/>
          <p:nvPr/>
        </p:nvSpPr>
        <p:spPr>
          <a:xfrm>
            <a:off x="4356216" y="3788285"/>
            <a:ext cx="2748169"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Italics"/>
              </a:rPr>
              <a:t>Vần lưng</a:t>
            </a:r>
          </a:p>
        </p:txBody>
      </p:sp>
      <p:grpSp>
        <p:nvGrpSpPr>
          <p:cNvPr id="31" name="Group 31"/>
          <p:cNvGrpSpPr/>
          <p:nvPr/>
        </p:nvGrpSpPr>
        <p:grpSpPr>
          <a:xfrm>
            <a:off x="11563367" y="3799782"/>
            <a:ext cx="4118652" cy="817526"/>
            <a:chOff x="0" y="0"/>
            <a:chExt cx="1196996" cy="237596"/>
          </a:xfrm>
        </p:grpSpPr>
        <p:sp>
          <p:nvSpPr>
            <p:cNvPr id="32" name="Freeform 32"/>
            <p:cNvSpPr/>
            <p:nvPr/>
          </p:nvSpPr>
          <p:spPr>
            <a:xfrm>
              <a:off x="0" y="0"/>
              <a:ext cx="1196996" cy="237596"/>
            </a:xfrm>
            <a:custGeom>
              <a:avLst/>
              <a:gdLst/>
              <a:ahLst/>
              <a:cxnLst/>
              <a:rect l="l" t="t" r="r" b="b"/>
              <a:pathLst>
                <a:path w="1196996" h="237596">
                  <a:moveTo>
                    <a:pt x="993796" y="0"/>
                  </a:moveTo>
                  <a:cubicBezTo>
                    <a:pt x="1106020" y="0"/>
                    <a:pt x="1196996" y="53188"/>
                    <a:pt x="1196996" y="118798"/>
                  </a:cubicBezTo>
                  <a:cubicBezTo>
                    <a:pt x="1196996" y="184408"/>
                    <a:pt x="1106020" y="237596"/>
                    <a:pt x="993796" y="237596"/>
                  </a:cubicBezTo>
                  <a:lnTo>
                    <a:pt x="203200" y="237596"/>
                  </a:lnTo>
                  <a:cubicBezTo>
                    <a:pt x="90976" y="237596"/>
                    <a:pt x="0" y="184408"/>
                    <a:pt x="0" y="118798"/>
                  </a:cubicBezTo>
                  <a:cubicBezTo>
                    <a:pt x="0" y="53188"/>
                    <a:pt x="90976" y="0"/>
                    <a:pt x="203200" y="0"/>
                  </a:cubicBezTo>
                  <a:close/>
                </a:path>
              </a:pathLst>
            </a:custGeom>
            <a:solidFill>
              <a:srgbClr val="F8D3AA">
                <a:alpha val="63922"/>
              </a:srgbClr>
            </a:solidFill>
          </p:spPr>
          <p:txBody>
            <a:bodyPr/>
            <a:lstStyle/>
            <a:p>
              <a:endParaRPr lang="en-GB"/>
            </a:p>
          </p:txBody>
        </p:sp>
        <p:sp>
          <p:nvSpPr>
            <p:cNvPr id="33" name="TextBox 33"/>
            <p:cNvSpPr txBox="1"/>
            <p:nvPr/>
          </p:nvSpPr>
          <p:spPr>
            <a:xfrm>
              <a:off x="0" y="-47625"/>
              <a:ext cx="1196996" cy="285221"/>
            </a:xfrm>
            <a:prstGeom prst="rect">
              <a:avLst/>
            </a:prstGeom>
          </p:spPr>
          <p:txBody>
            <a:bodyPr lIns="50800" tIns="50800" rIns="50800" bIns="50800" rtlCol="0" anchor="ctr"/>
            <a:lstStyle/>
            <a:p>
              <a:pPr algn="ctr">
                <a:lnSpc>
                  <a:spcPts val="2800"/>
                </a:lnSpc>
              </a:pPr>
              <a:endParaRPr/>
            </a:p>
          </p:txBody>
        </p:sp>
      </p:grpSp>
      <p:sp>
        <p:nvSpPr>
          <p:cNvPr id="34" name="TextBox 34"/>
          <p:cNvSpPr txBox="1"/>
          <p:nvPr/>
        </p:nvSpPr>
        <p:spPr>
          <a:xfrm>
            <a:off x="12313841" y="3817964"/>
            <a:ext cx="2748169"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Italics"/>
              </a:rPr>
              <a:t>Vần chân</a:t>
            </a:r>
          </a:p>
        </p:txBody>
      </p:sp>
      <p:grpSp>
        <p:nvGrpSpPr>
          <p:cNvPr id="35" name="Group 35"/>
          <p:cNvGrpSpPr/>
          <p:nvPr/>
        </p:nvGrpSpPr>
        <p:grpSpPr>
          <a:xfrm>
            <a:off x="11128244" y="5380186"/>
            <a:ext cx="5333857" cy="2227067"/>
            <a:chOff x="0" y="0"/>
            <a:chExt cx="1767967" cy="738186"/>
          </a:xfrm>
        </p:grpSpPr>
        <p:sp>
          <p:nvSpPr>
            <p:cNvPr id="36" name="Freeform 36"/>
            <p:cNvSpPr/>
            <p:nvPr/>
          </p:nvSpPr>
          <p:spPr>
            <a:xfrm>
              <a:off x="0" y="0"/>
              <a:ext cx="1767967" cy="738186"/>
            </a:xfrm>
            <a:custGeom>
              <a:avLst/>
              <a:gdLst/>
              <a:ahLst/>
              <a:cxnLst/>
              <a:rect l="l" t="t" r="r" b="b"/>
              <a:pathLst>
                <a:path w="1767967" h="738186">
                  <a:moveTo>
                    <a:pt x="1564767" y="0"/>
                  </a:moveTo>
                  <a:cubicBezTo>
                    <a:pt x="1676991" y="0"/>
                    <a:pt x="1767967" y="165249"/>
                    <a:pt x="1767967" y="369093"/>
                  </a:cubicBezTo>
                  <a:cubicBezTo>
                    <a:pt x="1767967" y="572938"/>
                    <a:pt x="1676991" y="738186"/>
                    <a:pt x="1564767" y="738186"/>
                  </a:cubicBezTo>
                  <a:lnTo>
                    <a:pt x="203200" y="738186"/>
                  </a:lnTo>
                  <a:cubicBezTo>
                    <a:pt x="90976" y="738186"/>
                    <a:pt x="0" y="572938"/>
                    <a:pt x="0" y="369093"/>
                  </a:cubicBezTo>
                  <a:cubicBezTo>
                    <a:pt x="0" y="165249"/>
                    <a:pt x="90976" y="0"/>
                    <a:pt x="203200" y="0"/>
                  </a:cubicBezTo>
                  <a:close/>
                </a:path>
              </a:pathLst>
            </a:custGeom>
            <a:solidFill>
              <a:srgbClr val="FFFFFF">
                <a:alpha val="84706"/>
              </a:srgbClr>
            </a:solidFill>
          </p:spPr>
          <p:txBody>
            <a:bodyPr/>
            <a:lstStyle/>
            <a:p>
              <a:endParaRPr lang="en-GB"/>
            </a:p>
          </p:txBody>
        </p:sp>
        <p:sp>
          <p:nvSpPr>
            <p:cNvPr id="37" name="TextBox 37"/>
            <p:cNvSpPr txBox="1"/>
            <p:nvPr/>
          </p:nvSpPr>
          <p:spPr>
            <a:xfrm>
              <a:off x="0" y="-47625"/>
              <a:ext cx="1767967" cy="785811"/>
            </a:xfrm>
            <a:prstGeom prst="rect">
              <a:avLst/>
            </a:prstGeom>
          </p:spPr>
          <p:txBody>
            <a:bodyPr lIns="50800" tIns="50800" rIns="50800" bIns="50800" rtlCol="0" anchor="ctr"/>
            <a:lstStyle/>
            <a:p>
              <a:pPr algn="ctr">
                <a:lnSpc>
                  <a:spcPts val="2800"/>
                </a:lnSpc>
              </a:pPr>
              <a:endParaRPr/>
            </a:p>
          </p:txBody>
        </p:sp>
      </p:grpSp>
      <p:sp>
        <p:nvSpPr>
          <p:cNvPr id="38" name="TextBox 38"/>
          <p:cNvSpPr txBox="1"/>
          <p:nvPr/>
        </p:nvSpPr>
        <p:spPr>
          <a:xfrm>
            <a:off x="11451270" y="5820991"/>
            <a:ext cx="4342846" cy="1250207"/>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được gieo ở tiếng cuối của tất cả các câu thơ.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8"/>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28598"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2" name="Group 12"/>
          <p:cNvGrpSpPr/>
          <p:nvPr/>
        </p:nvGrpSpPr>
        <p:grpSpPr>
          <a:xfrm>
            <a:off x="-1397244" y="5824866"/>
            <a:ext cx="21082488" cy="5570928"/>
            <a:chOff x="0" y="0"/>
            <a:chExt cx="28109984" cy="7427904"/>
          </a:xfrm>
        </p:grpSpPr>
        <p:sp>
          <p:nvSpPr>
            <p:cNvPr id="13" name="Freeform 13"/>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5" name="Freeform 15"/>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6" name="Freeform 16"/>
          <p:cNvSpPr/>
          <p:nvPr/>
        </p:nvSpPr>
        <p:spPr>
          <a:xfrm>
            <a:off x="13687925" y="5314839"/>
            <a:ext cx="2772985" cy="3672828"/>
          </a:xfrm>
          <a:custGeom>
            <a:avLst/>
            <a:gdLst/>
            <a:ahLst/>
            <a:cxnLst/>
            <a:rect l="l" t="t" r="r" b="b"/>
            <a:pathLst>
              <a:path w="2772985" h="3672828">
                <a:moveTo>
                  <a:pt x="0" y="0"/>
                </a:moveTo>
                <a:lnTo>
                  <a:pt x="2772985" y="0"/>
                </a:lnTo>
                <a:lnTo>
                  <a:pt x="2772985" y="3672828"/>
                </a:lnTo>
                <a:lnTo>
                  <a:pt x="0" y="3672828"/>
                </a:lnTo>
                <a:lnTo>
                  <a:pt x="0" y="0"/>
                </a:lnTo>
                <a:close/>
              </a:path>
            </a:pathLst>
          </a:custGeom>
          <a:blipFill>
            <a:blip r:embed="rId15"/>
            <a:stretch>
              <a:fillRect/>
            </a:stretch>
          </a:blipFill>
        </p:spPr>
        <p:txBody>
          <a:bodyPr/>
          <a:lstStyle/>
          <a:p>
            <a:endParaRPr lang="en-GB"/>
          </a:p>
        </p:txBody>
      </p:sp>
      <p:grpSp>
        <p:nvGrpSpPr>
          <p:cNvPr id="17" name="Group 17"/>
          <p:cNvGrpSpPr/>
          <p:nvPr/>
        </p:nvGrpSpPr>
        <p:grpSpPr>
          <a:xfrm>
            <a:off x="2387585" y="3917145"/>
            <a:ext cx="11881195" cy="3962007"/>
            <a:chOff x="0" y="0"/>
            <a:chExt cx="1525568" cy="508729"/>
          </a:xfrm>
        </p:grpSpPr>
        <p:sp>
          <p:nvSpPr>
            <p:cNvPr id="18" name="Freeform 18"/>
            <p:cNvSpPr/>
            <p:nvPr/>
          </p:nvSpPr>
          <p:spPr>
            <a:xfrm>
              <a:off x="0" y="0"/>
              <a:ext cx="1525568" cy="508729"/>
            </a:xfrm>
            <a:custGeom>
              <a:avLst/>
              <a:gdLst/>
              <a:ahLst/>
              <a:cxnLst/>
              <a:rect l="l" t="t" r="r" b="b"/>
              <a:pathLst>
                <a:path w="1525568" h="508729">
                  <a:moveTo>
                    <a:pt x="1322368" y="0"/>
                  </a:moveTo>
                  <a:cubicBezTo>
                    <a:pt x="1434592" y="0"/>
                    <a:pt x="1525568" y="113883"/>
                    <a:pt x="1525568" y="254365"/>
                  </a:cubicBezTo>
                  <a:cubicBezTo>
                    <a:pt x="1525568" y="394846"/>
                    <a:pt x="1434592" y="508729"/>
                    <a:pt x="1322368" y="508729"/>
                  </a:cubicBezTo>
                  <a:lnTo>
                    <a:pt x="203200" y="508729"/>
                  </a:lnTo>
                  <a:cubicBezTo>
                    <a:pt x="90976" y="508729"/>
                    <a:pt x="0" y="394846"/>
                    <a:pt x="0" y="254365"/>
                  </a:cubicBezTo>
                  <a:cubicBezTo>
                    <a:pt x="0" y="113883"/>
                    <a:pt x="90976" y="0"/>
                    <a:pt x="203200" y="0"/>
                  </a:cubicBezTo>
                  <a:close/>
                </a:path>
              </a:pathLst>
            </a:custGeom>
            <a:solidFill>
              <a:srgbClr val="F8D3AA">
                <a:alpha val="63922"/>
              </a:srgbClr>
            </a:solidFill>
          </p:spPr>
          <p:txBody>
            <a:bodyPr/>
            <a:lstStyle/>
            <a:p>
              <a:endParaRPr lang="en-GB"/>
            </a:p>
          </p:txBody>
        </p:sp>
        <p:sp>
          <p:nvSpPr>
            <p:cNvPr id="19" name="TextBox 19"/>
            <p:cNvSpPr txBox="1"/>
            <p:nvPr/>
          </p:nvSpPr>
          <p:spPr>
            <a:xfrm>
              <a:off x="0" y="-47625"/>
              <a:ext cx="1525568" cy="556354"/>
            </a:xfrm>
            <a:prstGeom prst="rect">
              <a:avLst/>
            </a:prstGeom>
          </p:spPr>
          <p:txBody>
            <a:bodyPr lIns="50800" tIns="50800" rIns="50800" bIns="50800" rtlCol="0" anchor="ctr"/>
            <a:lstStyle/>
            <a:p>
              <a:pPr algn="ctr">
                <a:lnSpc>
                  <a:spcPts val="2800"/>
                </a:lnSpc>
              </a:pPr>
              <a:endParaRPr/>
            </a:p>
          </p:txBody>
        </p:sp>
      </p:grpSp>
      <p:grpSp>
        <p:nvGrpSpPr>
          <p:cNvPr id="20" name="Group 20"/>
          <p:cNvGrpSpPr/>
          <p:nvPr/>
        </p:nvGrpSpPr>
        <p:grpSpPr>
          <a:xfrm>
            <a:off x="9400968" y="4360667"/>
            <a:ext cx="1455899" cy="597638"/>
            <a:chOff x="0" y="0"/>
            <a:chExt cx="495013" cy="203200"/>
          </a:xfrm>
        </p:grpSpPr>
        <p:sp>
          <p:nvSpPr>
            <p:cNvPr id="21" name="Freeform 21"/>
            <p:cNvSpPr/>
            <p:nvPr/>
          </p:nvSpPr>
          <p:spPr>
            <a:xfrm>
              <a:off x="0" y="0"/>
              <a:ext cx="495013" cy="203200"/>
            </a:xfrm>
            <a:custGeom>
              <a:avLst/>
              <a:gdLst/>
              <a:ahLst/>
              <a:cxnLst/>
              <a:rect l="l" t="t" r="r" b="b"/>
              <a:pathLst>
                <a:path w="495013" h="203200">
                  <a:moveTo>
                    <a:pt x="291813" y="0"/>
                  </a:moveTo>
                  <a:cubicBezTo>
                    <a:pt x="404037" y="0"/>
                    <a:pt x="495013" y="45488"/>
                    <a:pt x="495013" y="101600"/>
                  </a:cubicBezTo>
                  <a:cubicBezTo>
                    <a:pt x="495013" y="157712"/>
                    <a:pt x="404037" y="203200"/>
                    <a:pt x="291813" y="203200"/>
                  </a:cubicBezTo>
                  <a:lnTo>
                    <a:pt x="203200" y="203200"/>
                  </a:lnTo>
                  <a:cubicBezTo>
                    <a:pt x="90976" y="203200"/>
                    <a:pt x="0" y="157712"/>
                    <a:pt x="0" y="101600"/>
                  </a:cubicBezTo>
                  <a:cubicBezTo>
                    <a:pt x="0" y="45488"/>
                    <a:pt x="90976" y="0"/>
                    <a:pt x="203200" y="0"/>
                  </a:cubicBezTo>
                  <a:close/>
                </a:path>
              </a:pathLst>
            </a:custGeom>
            <a:solidFill>
              <a:srgbClr val="FFFFFF"/>
            </a:solidFill>
          </p:spPr>
          <p:txBody>
            <a:bodyPr/>
            <a:lstStyle/>
            <a:p>
              <a:endParaRPr lang="en-GB"/>
            </a:p>
          </p:txBody>
        </p:sp>
        <p:sp>
          <p:nvSpPr>
            <p:cNvPr id="22" name="TextBox 22"/>
            <p:cNvSpPr txBox="1"/>
            <p:nvPr/>
          </p:nvSpPr>
          <p:spPr>
            <a:xfrm>
              <a:off x="0" y="-47625"/>
              <a:ext cx="495013" cy="250825"/>
            </a:xfrm>
            <a:prstGeom prst="rect">
              <a:avLst/>
            </a:prstGeom>
          </p:spPr>
          <p:txBody>
            <a:bodyPr lIns="50800" tIns="50800" rIns="50800" bIns="50800" rtlCol="0" anchor="ctr"/>
            <a:lstStyle/>
            <a:p>
              <a:pPr algn="ctr">
                <a:lnSpc>
                  <a:spcPts val="2800"/>
                </a:lnSpc>
              </a:pPr>
              <a:endParaRPr/>
            </a:p>
          </p:txBody>
        </p:sp>
      </p:grpSp>
      <p:grpSp>
        <p:nvGrpSpPr>
          <p:cNvPr id="23" name="Group 23"/>
          <p:cNvGrpSpPr/>
          <p:nvPr/>
        </p:nvGrpSpPr>
        <p:grpSpPr>
          <a:xfrm>
            <a:off x="7945069" y="5016020"/>
            <a:ext cx="1455899" cy="683824"/>
            <a:chOff x="0" y="0"/>
            <a:chExt cx="495013" cy="232504"/>
          </a:xfrm>
        </p:grpSpPr>
        <p:sp>
          <p:nvSpPr>
            <p:cNvPr id="24" name="Freeform 24"/>
            <p:cNvSpPr/>
            <p:nvPr/>
          </p:nvSpPr>
          <p:spPr>
            <a:xfrm>
              <a:off x="0" y="0"/>
              <a:ext cx="495013" cy="232504"/>
            </a:xfrm>
            <a:custGeom>
              <a:avLst/>
              <a:gdLst/>
              <a:ahLst/>
              <a:cxnLst/>
              <a:rect l="l" t="t" r="r" b="b"/>
              <a:pathLst>
                <a:path w="495013" h="232504">
                  <a:moveTo>
                    <a:pt x="291813" y="0"/>
                  </a:moveTo>
                  <a:cubicBezTo>
                    <a:pt x="404037" y="0"/>
                    <a:pt x="495013" y="52048"/>
                    <a:pt x="495013" y="116252"/>
                  </a:cubicBezTo>
                  <a:cubicBezTo>
                    <a:pt x="495013" y="180456"/>
                    <a:pt x="404037" y="232504"/>
                    <a:pt x="291813" y="232504"/>
                  </a:cubicBezTo>
                  <a:lnTo>
                    <a:pt x="203200" y="232504"/>
                  </a:lnTo>
                  <a:cubicBezTo>
                    <a:pt x="90976" y="232504"/>
                    <a:pt x="0" y="180456"/>
                    <a:pt x="0" y="116252"/>
                  </a:cubicBezTo>
                  <a:cubicBezTo>
                    <a:pt x="0" y="52048"/>
                    <a:pt x="90976" y="0"/>
                    <a:pt x="203200" y="0"/>
                  </a:cubicBezTo>
                  <a:close/>
                </a:path>
              </a:pathLst>
            </a:custGeom>
            <a:solidFill>
              <a:srgbClr val="FFFFFF"/>
            </a:solidFill>
          </p:spPr>
          <p:txBody>
            <a:bodyPr/>
            <a:lstStyle/>
            <a:p>
              <a:endParaRPr lang="en-GB"/>
            </a:p>
          </p:txBody>
        </p:sp>
        <p:sp>
          <p:nvSpPr>
            <p:cNvPr id="25" name="TextBox 25"/>
            <p:cNvSpPr txBox="1"/>
            <p:nvPr/>
          </p:nvSpPr>
          <p:spPr>
            <a:xfrm>
              <a:off x="0" y="-47625"/>
              <a:ext cx="495013" cy="280129"/>
            </a:xfrm>
            <a:prstGeom prst="rect">
              <a:avLst/>
            </a:prstGeom>
          </p:spPr>
          <p:txBody>
            <a:bodyPr lIns="50800" tIns="50800" rIns="50800" bIns="50800" rtlCol="0" anchor="ctr"/>
            <a:lstStyle/>
            <a:p>
              <a:pPr algn="ctr">
                <a:lnSpc>
                  <a:spcPts val="2800"/>
                </a:lnSpc>
              </a:pPr>
              <a:endParaRPr/>
            </a:p>
          </p:txBody>
        </p:sp>
      </p:grpSp>
      <p:grpSp>
        <p:nvGrpSpPr>
          <p:cNvPr id="26" name="Group 26"/>
          <p:cNvGrpSpPr/>
          <p:nvPr/>
        </p:nvGrpSpPr>
        <p:grpSpPr>
          <a:xfrm>
            <a:off x="10138442" y="5059113"/>
            <a:ext cx="1809364" cy="597638"/>
            <a:chOff x="0" y="0"/>
            <a:chExt cx="615193" cy="203200"/>
          </a:xfrm>
        </p:grpSpPr>
        <p:sp>
          <p:nvSpPr>
            <p:cNvPr id="27" name="Freeform 27"/>
            <p:cNvSpPr/>
            <p:nvPr/>
          </p:nvSpPr>
          <p:spPr>
            <a:xfrm>
              <a:off x="0" y="0"/>
              <a:ext cx="615193" cy="203200"/>
            </a:xfrm>
            <a:custGeom>
              <a:avLst/>
              <a:gdLst/>
              <a:ahLst/>
              <a:cxnLst/>
              <a:rect l="l" t="t" r="r" b="b"/>
              <a:pathLst>
                <a:path w="615193" h="203200">
                  <a:moveTo>
                    <a:pt x="411993" y="0"/>
                  </a:moveTo>
                  <a:cubicBezTo>
                    <a:pt x="524217" y="0"/>
                    <a:pt x="615193" y="45488"/>
                    <a:pt x="615193" y="101600"/>
                  </a:cubicBezTo>
                  <a:cubicBezTo>
                    <a:pt x="615193" y="157712"/>
                    <a:pt x="524217" y="203200"/>
                    <a:pt x="411993" y="203200"/>
                  </a:cubicBezTo>
                  <a:lnTo>
                    <a:pt x="203200" y="203200"/>
                  </a:lnTo>
                  <a:cubicBezTo>
                    <a:pt x="90976" y="203200"/>
                    <a:pt x="0" y="157712"/>
                    <a:pt x="0" y="101600"/>
                  </a:cubicBezTo>
                  <a:cubicBezTo>
                    <a:pt x="0" y="45488"/>
                    <a:pt x="90976" y="0"/>
                    <a:pt x="203200" y="0"/>
                  </a:cubicBezTo>
                  <a:close/>
                </a:path>
              </a:pathLst>
            </a:custGeom>
            <a:solidFill>
              <a:srgbClr val="CADFDF"/>
            </a:solidFill>
          </p:spPr>
          <p:txBody>
            <a:bodyPr/>
            <a:lstStyle/>
            <a:p>
              <a:endParaRPr lang="en-GB"/>
            </a:p>
          </p:txBody>
        </p:sp>
        <p:sp>
          <p:nvSpPr>
            <p:cNvPr id="28" name="TextBox 28"/>
            <p:cNvSpPr txBox="1"/>
            <p:nvPr/>
          </p:nvSpPr>
          <p:spPr>
            <a:xfrm>
              <a:off x="0" y="-47625"/>
              <a:ext cx="615193" cy="250825"/>
            </a:xfrm>
            <a:prstGeom prst="rect">
              <a:avLst/>
            </a:prstGeom>
          </p:spPr>
          <p:txBody>
            <a:bodyPr lIns="50800" tIns="50800" rIns="50800" bIns="50800" rtlCol="0" anchor="ctr"/>
            <a:lstStyle/>
            <a:p>
              <a:pPr algn="ctr">
                <a:lnSpc>
                  <a:spcPts val="2800"/>
                </a:lnSpc>
              </a:pPr>
              <a:endParaRPr/>
            </a:p>
          </p:txBody>
        </p:sp>
      </p:grpSp>
      <p:grpSp>
        <p:nvGrpSpPr>
          <p:cNvPr id="29" name="Group 29"/>
          <p:cNvGrpSpPr/>
          <p:nvPr/>
        </p:nvGrpSpPr>
        <p:grpSpPr>
          <a:xfrm>
            <a:off x="9620477" y="6393794"/>
            <a:ext cx="1809364" cy="597638"/>
            <a:chOff x="0" y="0"/>
            <a:chExt cx="615193" cy="203200"/>
          </a:xfrm>
        </p:grpSpPr>
        <p:sp>
          <p:nvSpPr>
            <p:cNvPr id="30" name="Freeform 30"/>
            <p:cNvSpPr/>
            <p:nvPr/>
          </p:nvSpPr>
          <p:spPr>
            <a:xfrm>
              <a:off x="0" y="0"/>
              <a:ext cx="615193" cy="203200"/>
            </a:xfrm>
            <a:custGeom>
              <a:avLst/>
              <a:gdLst/>
              <a:ahLst/>
              <a:cxnLst/>
              <a:rect l="l" t="t" r="r" b="b"/>
              <a:pathLst>
                <a:path w="615193" h="203200">
                  <a:moveTo>
                    <a:pt x="411993" y="0"/>
                  </a:moveTo>
                  <a:cubicBezTo>
                    <a:pt x="524217" y="0"/>
                    <a:pt x="615193" y="45488"/>
                    <a:pt x="615193" y="101600"/>
                  </a:cubicBezTo>
                  <a:cubicBezTo>
                    <a:pt x="615193" y="157712"/>
                    <a:pt x="524217" y="203200"/>
                    <a:pt x="411993" y="203200"/>
                  </a:cubicBezTo>
                  <a:lnTo>
                    <a:pt x="203200" y="203200"/>
                  </a:lnTo>
                  <a:cubicBezTo>
                    <a:pt x="90976" y="203200"/>
                    <a:pt x="0" y="157712"/>
                    <a:pt x="0" y="101600"/>
                  </a:cubicBezTo>
                  <a:cubicBezTo>
                    <a:pt x="0" y="45488"/>
                    <a:pt x="90976" y="0"/>
                    <a:pt x="203200" y="0"/>
                  </a:cubicBezTo>
                  <a:close/>
                </a:path>
              </a:pathLst>
            </a:custGeom>
            <a:solidFill>
              <a:srgbClr val="CADFDF"/>
            </a:solidFill>
          </p:spPr>
          <p:txBody>
            <a:bodyPr/>
            <a:lstStyle/>
            <a:p>
              <a:endParaRPr lang="en-GB"/>
            </a:p>
          </p:txBody>
        </p:sp>
        <p:sp>
          <p:nvSpPr>
            <p:cNvPr id="31" name="TextBox 31"/>
            <p:cNvSpPr txBox="1"/>
            <p:nvPr/>
          </p:nvSpPr>
          <p:spPr>
            <a:xfrm>
              <a:off x="0" y="-47625"/>
              <a:ext cx="615193" cy="250825"/>
            </a:xfrm>
            <a:prstGeom prst="rect">
              <a:avLst/>
            </a:prstGeom>
          </p:spPr>
          <p:txBody>
            <a:bodyPr lIns="50800" tIns="50800" rIns="50800" bIns="50800" rtlCol="0" anchor="ctr"/>
            <a:lstStyle/>
            <a:p>
              <a:pPr algn="ctr">
                <a:lnSpc>
                  <a:spcPts val="2800"/>
                </a:lnSpc>
              </a:pPr>
              <a:endParaRPr/>
            </a:p>
          </p:txBody>
        </p:sp>
      </p:grpSp>
      <p:pic>
        <p:nvPicPr>
          <p:cNvPr id="32" name="Picture 32"/>
          <p:cNvPicPr>
            <a:picLocks noChangeAspect="1"/>
          </p:cNvPicPr>
          <p:nvPr/>
        </p:nvPicPr>
        <p:blipFill>
          <a:blip r:embed="rId16"/>
          <a:srcRect/>
          <a:stretch>
            <a:fillRect/>
          </a:stretch>
        </p:blipFill>
        <p:spPr>
          <a:xfrm>
            <a:off x="4092166" y="8466130"/>
            <a:ext cx="1080906" cy="1043074"/>
          </a:xfrm>
          <a:prstGeom prst="rect">
            <a:avLst/>
          </a:prstGeom>
        </p:spPr>
      </p:pic>
      <p:sp>
        <p:nvSpPr>
          <p:cNvPr id="33" name="TextBox 33"/>
          <p:cNvSpPr txBox="1"/>
          <p:nvPr/>
        </p:nvSpPr>
        <p:spPr>
          <a:xfrm>
            <a:off x="3081211" y="4300874"/>
            <a:ext cx="10606714" cy="4044973"/>
          </a:xfrm>
          <a:prstGeom prst="rect">
            <a:avLst/>
          </a:prstGeom>
        </p:spPr>
        <p:txBody>
          <a:bodyPr lIns="0" tIns="0" rIns="0" bIns="0" rtlCol="0" anchor="t">
            <a:spAutoFit/>
          </a:bodyPr>
          <a:lstStyle/>
          <a:p>
            <a:pPr algn="just">
              <a:lnSpc>
                <a:spcPts val="5283"/>
              </a:lnSpc>
            </a:pPr>
            <a:r>
              <a:rPr lang="en-US" sz="3694">
                <a:solidFill>
                  <a:srgbClr val="000000"/>
                </a:solidFill>
                <a:latin typeface="#9Slide05 Fourth Medium"/>
              </a:rPr>
              <a:t>     Chàng tuổi trẻ vốn dòng (B) hào kiệt (T),</a:t>
            </a:r>
          </a:p>
          <a:p>
            <a:pPr algn="just">
              <a:lnSpc>
                <a:spcPts val="5283"/>
              </a:lnSpc>
            </a:pPr>
            <a:r>
              <a:rPr lang="en-US" sz="3694">
                <a:solidFill>
                  <a:srgbClr val="000000"/>
                </a:solidFill>
                <a:latin typeface="#9Slide05 Fourth Medium"/>
              </a:rPr>
              <a:t>     Xếp bút nghiên (B) theo việc (T) đao cung (B).</a:t>
            </a:r>
          </a:p>
          <a:p>
            <a:pPr algn="ctr">
              <a:lnSpc>
                <a:spcPts val="5283"/>
              </a:lnSpc>
            </a:pPr>
            <a:r>
              <a:rPr lang="en-US" sz="3694">
                <a:solidFill>
                  <a:srgbClr val="000000"/>
                </a:solidFill>
                <a:latin typeface="#9Slide05 Fourth Medium"/>
              </a:rPr>
              <a:t>Thành liền (B) mong tiến (T) bệ rồng (B),</a:t>
            </a:r>
          </a:p>
          <a:p>
            <a:pPr algn="ctr">
              <a:lnSpc>
                <a:spcPts val="5283"/>
              </a:lnSpc>
            </a:pPr>
            <a:r>
              <a:rPr lang="en-US" sz="3694">
                <a:solidFill>
                  <a:srgbClr val="000000"/>
                </a:solidFill>
                <a:latin typeface="#9Slide05 Fourth Medium"/>
              </a:rPr>
              <a:t>Thước gươm (B) đã quyết (T), chẳng dung (B) giặc trời (B).</a:t>
            </a:r>
          </a:p>
          <a:p>
            <a:pPr algn="r">
              <a:lnSpc>
                <a:spcPts val="5283"/>
              </a:lnSpc>
            </a:pPr>
            <a:r>
              <a:rPr lang="en-US" sz="3694">
                <a:solidFill>
                  <a:srgbClr val="000000"/>
                </a:solidFill>
                <a:latin typeface="#9Slide05 Fourth Medium"/>
              </a:rPr>
              <a:t>(Buổi tiễn đưa, Trích Chinh phụ ngâm khúc)</a:t>
            </a:r>
          </a:p>
          <a:p>
            <a:pPr algn="r">
              <a:lnSpc>
                <a:spcPts val="5283"/>
              </a:lnSpc>
            </a:pPr>
            <a:endParaRPr lang="en-US" sz="3694">
              <a:solidFill>
                <a:srgbClr val="000000"/>
              </a:solidFill>
              <a:latin typeface="#9Slide05 Fourth Medium"/>
            </a:endParaRPr>
          </a:p>
        </p:txBody>
      </p:sp>
      <p:sp>
        <p:nvSpPr>
          <p:cNvPr id="34" name="TextBox 34"/>
          <p:cNvSpPr txBox="1"/>
          <p:nvPr/>
        </p:nvSpPr>
        <p:spPr>
          <a:xfrm>
            <a:off x="3425411" y="1039795"/>
            <a:ext cx="11437178" cy="1552431"/>
          </a:xfrm>
          <a:prstGeom prst="rect">
            <a:avLst/>
          </a:prstGeom>
        </p:spPr>
        <p:txBody>
          <a:bodyPr lIns="0" tIns="0" rIns="0" bIns="0" rtlCol="0" anchor="t">
            <a:spAutoFit/>
          </a:bodyPr>
          <a:lstStyle/>
          <a:p>
            <a:pPr algn="ctr">
              <a:lnSpc>
                <a:spcPts val="6299"/>
              </a:lnSpc>
            </a:pPr>
            <a:r>
              <a:rPr lang="en-US" sz="4499">
                <a:solidFill>
                  <a:srgbClr val="FFFFFF"/>
                </a:solidFill>
                <a:latin typeface="#9Slide07 SVNUT Triumph Press"/>
              </a:rPr>
              <a:t>2. Một số đặc điểm </a:t>
            </a:r>
          </a:p>
          <a:p>
            <a:pPr algn="ctr">
              <a:lnSpc>
                <a:spcPts val="6299"/>
              </a:lnSpc>
              <a:spcBef>
                <a:spcPct val="0"/>
              </a:spcBef>
            </a:pPr>
            <a:r>
              <a:rPr lang="en-US" sz="4499">
                <a:solidFill>
                  <a:srgbClr val="FFFFFF"/>
                </a:solidFill>
                <a:latin typeface="#9Slide07 SVNUT Triumph Press"/>
              </a:rPr>
              <a:t>của thơ song thất lục bát </a:t>
            </a:r>
          </a:p>
        </p:txBody>
      </p:sp>
      <p:sp>
        <p:nvSpPr>
          <p:cNvPr id="35" name="TextBox 35"/>
          <p:cNvSpPr txBox="1"/>
          <p:nvPr/>
        </p:nvSpPr>
        <p:spPr>
          <a:xfrm>
            <a:off x="7155115" y="2910742"/>
            <a:ext cx="3055685" cy="897682"/>
          </a:xfrm>
          <a:prstGeom prst="rect">
            <a:avLst/>
          </a:prstGeom>
        </p:spPr>
        <p:txBody>
          <a:bodyPr wrap="square" lIns="0" tIns="0" rIns="0" bIns="0" rtlCol="0" anchor="t">
            <a:spAutoFit/>
          </a:bodyPr>
          <a:lstStyle/>
          <a:p>
            <a:pPr algn="ctr">
              <a:lnSpc>
                <a:spcPts val="7000"/>
              </a:lnSpc>
              <a:spcBef>
                <a:spcPct val="0"/>
              </a:spcBef>
            </a:pPr>
            <a:r>
              <a:rPr lang="en-US" sz="5000">
                <a:solidFill>
                  <a:srgbClr val="000000"/>
                </a:solidFill>
                <a:latin typeface="#9Slide05 VL Fadilla"/>
              </a:rPr>
              <a:t>b. Về vần</a:t>
            </a:r>
          </a:p>
        </p:txBody>
      </p:sp>
      <p:sp>
        <p:nvSpPr>
          <p:cNvPr id="36" name="TextBox 36"/>
          <p:cNvSpPr txBox="1"/>
          <p:nvPr/>
        </p:nvSpPr>
        <p:spPr>
          <a:xfrm>
            <a:off x="5410200" y="8115300"/>
            <a:ext cx="7174492" cy="621611"/>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Bold"/>
              </a:rPr>
              <a:t>Gieo vần lưng: </a:t>
            </a:r>
            <a:r>
              <a:rPr lang="en-US" sz="3500">
                <a:solidFill>
                  <a:srgbClr val="000000"/>
                </a:solidFill>
                <a:latin typeface="Roboto Condensed Bold Italics"/>
              </a:rPr>
              <a:t>kiệt - việc; cung - dung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8"/>
            <a:ext cx="16791763" cy="9036412"/>
            <a:chOff x="0" y="0"/>
            <a:chExt cx="22389017" cy="12048550"/>
          </a:xfrm>
        </p:grpSpPr>
        <p:sp>
          <p:nvSpPr>
            <p:cNvPr id="7" name="Freeform 7"/>
            <p:cNvSpPr/>
            <p:nvPr/>
          </p:nvSpPr>
          <p:spPr>
            <a:xfrm>
              <a:off x="0" y="696372"/>
              <a:ext cx="22389017" cy="8871648"/>
            </a:xfrm>
            <a:custGeom>
              <a:avLst/>
              <a:gdLst/>
              <a:ahLst/>
              <a:cxnLst/>
              <a:rect l="l" t="t" r="r" b="b"/>
              <a:pathLst>
                <a:path w="22389017" h="8871648">
                  <a:moveTo>
                    <a:pt x="0" y="0"/>
                  </a:moveTo>
                  <a:lnTo>
                    <a:pt x="22389017" y="0"/>
                  </a:lnTo>
                  <a:lnTo>
                    <a:pt x="22389017" y="8871648"/>
                  </a:lnTo>
                  <a:lnTo>
                    <a:pt x="0" y="887164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5090695"/>
              <a:ext cx="22389017" cy="6957855"/>
            </a:xfrm>
            <a:custGeom>
              <a:avLst/>
              <a:gdLst/>
              <a:ahLst/>
              <a:cxnLst/>
              <a:rect l="l" t="t" r="r" b="b"/>
              <a:pathLst>
                <a:path w="22389017" h="6957855">
                  <a:moveTo>
                    <a:pt x="0" y="0"/>
                  </a:moveTo>
                  <a:lnTo>
                    <a:pt x="22389017" y="0"/>
                  </a:lnTo>
                  <a:lnTo>
                    <a:pt x="22389017" y="6957855"/>
                  </a:lnTo>
                  <a:lnTo>
                    <a:pt x="0" y="6957855"/>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850729" y="0"/>
              <a:ext cx="13715351" cy="2760214"/>
            </a:xfrm>
            <a:custGeom>
              <a:avLst/>
              <a:gdLst/>
              <a:ahLst/>
              <a:cxnLst/>
              <a:rect l="l" t="t" r="r" b="b"/>
              <a:pathLst>
                <a:path w="13715351" h="2760214">
                  <a:moveTo>
                    <a:pt x="0" y="0"/>
                  </a:moveTo>
                  <a:lnTo>
                    <a:pt x="13715350" y="0"/>
                  </a:lnTo>
                  <a:lnTo>
                    <a:pt x="13715350" y="2760214"/>
                  </a:lnTo>
                  <a:lnTo>
                    <a:pt x="0" y="27602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822938" y="0"/>
              <a:ext cx="11564645" cy="2760214"/>
            </a:xfrm>
            <a:custGeom>
              <a:avLst/>
              <a:gdLst/>
              <a:ahLst/>
              <a:cxnLst/>
              <a:rect l="l" t="t" r="r" b="b"/>
              <a:pathLst>
                <a:path w="11564645" h="2760214">
                  <a:moveTo>
                    <a:pt x="0" y="0"/>
                  </a:moveTo>
                  <a:lnTo>
                    <a:pt x="11564645" y="0"/>
                  </a:lnTo>
                  <a:lnTo>
                    <a:pt x="11564645" y="2760214"/>
                  </a:lnTo>
                  <a:lnTo>
                    <a:pt x="0" y="2760214"/>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6202947" y="5584709"/>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2" name="Group 12"/>
          <p:cNvGrpSpPr/>
          <p:nvPr/>
        </p:nvGrpSpPr>
        <p:grpSpPr>
          <a:xfrm>
            <a:off x="-1525914" y="9387717"/>
            <a:ext cx="21082488" cy="5570928"/>
            <a:chOff x="0" y="0"/>
            <a:chExt cx="28109984" cy="7427904"/>
          </a:xfrm>
        </p:grpSpPr>
        <p:sp>
          <p:nvSpPr>
            <p:cNvPr id="13" name="Freeform 13"/>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5" name="Freeform 15"/>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6" name="Group 16"/>
          <p:cNvGrpSpPr/>
          <p:nvPr/>
        </p:nvGrpSpPr>
        <p:grpSpPr>
          <a:xfrm>
            <a:off x="6127240" y="3032018"/>
            <a:ext cx="10333670" cy="724595"/>
            <a:chOff x="0" y="0"/>
            <a:chExt cx="3425212" cy="240175"/>
          </a:xfrm>
        </p:grpSpPr>
        <p:sp>
          <p:nvSpPr>
            <p:cNvPr id="17" name="Freeform 17"/>
            <p:cNvSpPr/>
            <p:nvPr/>
          </p:nvSpPr>
          <p:spPr>
            <a:xfrm>
              <a:off x="0" y="0"/>
              <a:ext cx="3425211" cy="240175"/>
            </a:xfrm>
            <a:custGeom>
              <a:avLst/>
              <a:gdLst/>
              <a:ahLst/>
              <a:cxnLst/>
              <a:rect l="l" t="t" r="r" b="b"/>
              <a:pathLst>
                <a:path w="3425211" h="240175">
                  <a:moveTo>
                    <a:pt x="3222012" y="0"/>
                  </a:moveTo>
                  <a:cubicBezTo>
                    <a:pt x="3334236" y="0"/>
                    <a:pt x="3425211" y="53765"/>
                    <a:pt x="3425211" y="120088"/>
                  </a:cubicBezTo>
                  <a:cubicBezTo>
                    <a:pt x="3425211" y="186410"/>
                    <a:pt x="3334236" y="240175"/>
                    <a:pt x="3222012" y="240175"/>
                  </a:cubicBezTo>
                  <a:lnTo>
                    <a:pt x="203200" y="240175"/>
                  </a:lnTo>
                  <a:cubicBezTo>
                    <a:pt x="90976" y="240175"/>
                    <a:pt x="0" y="186410"/>
                    <a:pt x="0" y="120088"/>
                  </a:cubicBezTo>
                  <a:cubicBezTo>
                    <a:pt x="0" y="53765"/>
                    <a:pt x="90976" y="0"/>
                    <a:pt x="203200" y="0"/>
                  </a:cubicBezTo>
                  <a:close/>
                </a:path>
              </a:pathLst>
            </a:custGeom>
            <a:solidFill>
              <a:srgbClr val="FFFFFF">
                <a:alpha val="63922"/>
              </a:srgbClr>
            </a:solidFill>
          </p:spPr>
          <p:txBody>
            <a:bodyPr/>
            <a:lstStyle/>
            <a:p>
              <a:endParaRPr lang="en-GB"/>
            </a:p>
          </p:txBody>
        </p:sp>
        <p:sp>
          <p:nvSpPr>
            <p:cNvPr id="18" name="TextBox 18"/>
            <p:cNvSpPr txBox="1"/>
            <p:nvPr/>
          </p:nvSpPr>
          <p:spPr>
            <a:xfrm>
              <a:off x="0" y="-47625"/>
              <a:ext cx="3425212" cy="287800"/>
            </a:xfrm>
            <a:prstGeom prst="rect">
              <a:avLst/>
            </a:prstGeom>
          </p:spPr>
          <p:txBody>
            <a:bodyPr lIns="50800" tIns="50800" rIns="50800" bIns="50800" rtlCol="0" anchor="ctr"/>
            <a:lstStyle/>
            <a:p>
              <a:pPr algn="ctr">
                <a:lnSpc>
                  <a:spcPts val="2800"/>
                </a:lnSpc>
              </a:pPr>
              <a:endParaRPr/>
            </a:p>
          </p:txBody>
        </p:sp>
      </p:grpSp>
      <p:graphicFrame>
        <p:nvGraphicFramePr>
          <p:cNvPr id="19" name="Table 19"/>
          <p:cNvGraphicFramePr>
            <a:graphicFrameLocks noGrp="1"/>
          </p:cNvGraphicFramePr>
          <p:nvPr/>
        </p:nvGraphicFramePr>
        <p:xfrm>
          <a:off x="2250512" y="4030636"/>
          <a:ext cx="14211589" cy="4848225"/>
        </p:xfrm>
        <a:graphic>
          <a:graphicData uri="http://schemas.openxmlformats.org/drawingml/2006/table">
            <a:tbl>
              <a:tblPr/>
              <a:tblGrid>
                <a:gridCol w="3126845">
                  <a:extLst>
                    <a:ext uri="{9D8B030D-6E8A-4147-A177-3AD203B41FA5}">
                      <a16:colId xmlns:a16="http://schemas.microsoft.com/office/drawing/2014/main" val="20000"/>
                    </a:ext>
                  </a:extLst>
                </a:gridCol>
                <a:gridCol w="1385593">
                  <a:extLst>
                    <a:ext uri="{9D8B030D-6E8A-4147-A177-3AD203B41FA5}">
                      <a16:colId xmlns:a16="http://schemas.microsoft.com/office/drawing/2014/main" val="20001"/>
                    </a:ext>
                  </a:extLst>
                </a:gridCol>
                <a:gridCol w="1385593">
                  <a:extLst>
                    <a:ext uri="{9D8B030D-6E8A-4147-A177-3AD203B41FA5}">
                      <a16:colId xmlns:a16="http://schemas.microsoft.com/office/drawing/2014/main" val="20002"/>
                    </a:ext>
                  </a:extLst>
                </a:gridCol>
                <a:gridCol w="1385593">
                  <a:extLst>
                    <a:ext uri="{9D8B030D-6E8A-4147-A177-3AD203B41FA5}">
                      <a16:colId xmlns:a16="http://schemas.microsoft.com/office/drawing/2014/main" val="20003"/>
                    </a:ext>
                  </a:extLst>
                </a:gridCol>
                <a:gridCol w="1385593">
                  <a:extLst>
                    <a:ext uri="{9D8B030D-6E8A-4147-A177-3AD203B41FA5}">
                      <a16:colId xmlns:a16="http://schemas.microsoft.com/office/drawing/2014/main" val="20004"/>
                    </a:ext>
                  </a:extLst>
                </a:gridCol>
                <a:gridCol w="1385593">
                  <a:extLst>
                    <a:ext uri="{9D8B030D-6E8A-4147-A177-3AD203B41FA5}">
                      <a16:colId xmlns:a16="http://schemas.microsoft.com/office/drawing/2014/main" val="20005"/>
                    </a:ext>
                  </a:extLst>
                </a:gridCol>
                <a:gridCol w="1385593">
                  <a:extLst>
                    <a:ext uri="{9D8B030D-6E8A-4147-A177-3AD203B41FA5}">
                      <a16:colId xmlns:a16="http://schemas.microsoft.com/office/drawing/2014/main" val="20006"/>
                    </a:ext>
                  </a:extLst>
                </a:gridCol>
                <a:gridCol w="1385593">
                  <a:extLst>
                    <a:ext uri="{9D8B030D-6E8A-4147-A177-3AD203B41FA5}">
                      <a16:colId xmlns:a16="http://schemas.microsoft.com/office/drawing/2014/main" val="20007"/>
                    </a:ext>
                  </a:extLst>
                </a:gridCol>
                <a:gridCol w="1385593">
                  <a:extLst>
                    <a:ext uri="{9D8B030D-6E8A-4147-A177-3AD203B41FA5}">
                      <a16:colId xmlns:a16="http://schemas.microsoft.com/office/drawing/2014/main" val="20008"/>
                    </a:ext>
                  </a:extLst>
                </a:gridCol>
              </a:tblGrid>
              <a:tr h="969645">
                <a:tc>
                  <a:txBody>
                    <a:bodyPr/>
                    <a:lstStyle/>
                    <a:p>
                      <a:pPr algn="ctr">
                        <a:lnSpc>
                          <a:spcPts val="3919"/>
                        </a:lnSpc>
                        <a:defRPr/>
                      </a:pPr>
                      <a:r>
                        <a:rPr lang="en-US" sz="2799">
                          <a:solidFill>
                            <a:srgbClr val="000000"/>
                          </a:solidFill>
                          <a:latin typeface="Roboto Condensed Bold"/>
                        </a:rPr>
                        <a:t>Vị trí tiếng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Bold"/>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Bold"/>
                        </a:rPr>
                        <a:t>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Bold"/>
                        </a:rPr>
                        <a:t>3</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Bold"/>
                        </a:rPr>
                        <a:t>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Bold"/>
                        </a:rPr>
                        <a:t>5</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Bold"/>
                        </a:rPr>
                        <a:t>6</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Bold"/>
                        </a:rPr>
                        <a:t>7</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Bold"/>
                        </a:rPr>
                        <a:t>8</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69645">
                <a:tc>
                  <a:txBody>
                    <a:bodyPr/>
                    <a:lstStyle/>
                    <a:p>
                      <a:pPr algn="ctr">
                        <a:lnSpc>
                          <a:spcPts val="3919"/>
                        </a:lnSpc>
                        <a:defRPr/>
                      </a:pPr>
                      <a:r>
                        <a:rPr lang="en-US" sz="2799">
                          <a:solidFill>
                            <a:srgbClr val="000000"/>
                          </a:solidFill>
                          <a:latin typeface="Roboto Condensed"/>
                        </a:rPr>
                        <a:t>Câu thất 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a:rPr>
                        <a:t>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6A42C"/>
                    </a:solidFill>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a:rPr>
                        <a:t>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DD1C5"/>
                    </a:solidFill>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9645">
                <a:tc>
                  <a:txBody>
                    <a:bodyPr/>
                    <a:lstStyle/>
                    <a:p>
                      <a:pPr algn="ctr">
                        <a:lnSpc>
                          <a:spcPts val="3919"/>
                        </a:lnSpc>
                        <a:defRPr/>
                      </a:pPr>
                      <a:r>
                        <a:rPr lang="en-US" sz="2799">
                          <a:solidFill>
                            <a:srgbClr val="000000"/>
                          </a:solidFill>
                          <a:latin typeface="Roboto Condensed"/>
                        </a:rPr>
                        <a:t>Câu thất 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a:rPr>
                        <a:t>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AA41A"/>
                    </a:solidFill>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a:rPr>
                        <a:t>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DD1C5"/>
                    </a:solidFill>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a:rPr>
                        <a:t>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AA41A"/>
                    </a:solidFill>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69645">
                <a:tc>
                  <a:txBody>
                    <a:bodyPr/>
                    <a:lstStyle/>
                    <a:p>
                      <a:pPr algn="ctr">
                        <a:lnSpc>
                          <a:spcPts val="3919"/>
                        </a:lnSpc>
                        <a:defRPr/>
                      </a:pPr>
                      <a:r>
                        <a:rPr lang="en-US" sz="2799">
                          <a:solidFill>
                            <a:srgbClr val="000000"/>
                          </a:solidFill>
                          <a:latin typeface="Roboto Condensed"/>
                        </a:rPr>
                        <a:t>Câu lục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a:rPr>
                        <a:t>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AA41A"/>
                    </a:solidFill>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a:rPr>
                        <a:t>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DD1C5"/>
                    </a:solidFill>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a:rPr>
                        <a:t>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AA41A"/>
                    </a:solidFill>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69645">
                <a:tc>
                  <a:txBody>
                    <a:bodyPr/>
                    <a:lstStyle/>
                    <a:p>
                      <a:pPr algn="ctr">
                        <a:lnSpc>
                          <a:spcPts val="3919"/>
                        </a:lnSpc>
                        <a:defRPr/>
                      </a:pPr>
                      <a:r>
                        <a:rPr lang="en-US" sz="2799">
                          <a:solidFill>
                            <a:srgbClr val="000000"/>
                          </a:solidFill>
                          <a:latin typeface="Roboto Condensed"/>
                        </a:rPr>
                        <a:t>Câu bát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a:rPr>
                        <a:t>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AA41A"/>
                    </a:solidFill>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a:rPr>
                        <a:t>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DD1C5"/>
                    </a:solidFill>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a:rPr>
                        <a:t>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AA41A"/>
                    </a:solidFill>
                  </a:tcPr>
                </a:tc>
                <a:tc>
                  <a:txBody>
                    <a:bodyPr/>
                    <a:lstStyle/>
                    <a:p>
                      <a:pPr algn="ctr">
                        <a:lnSpc>
                          <a:spcPts val="391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a:rPr>
                        <a:t>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AA41A"/>
                    </a:solidFill>
                  </a:tcPr>
                </a:tc>
                <a:extLst>
                  <a:ext uri="{0D108BD9-81ED-4DB2-BD59-A6C34878D82A}">
                    <a16:rowId xmlns:a16="http://schemas.microsoft.com/office/drawing/2014/main" val="10004"/>
                  </a:ext>
                </a:extLst>
              </a:tr>
            </a:tbl>
          </a:graphicData>
        </a:graphic>
      </p:graphicFrame>
      <p:sp>
        <p:nvSpPr>
          <p:cNvPr id="20" name="TextBox 20"/>
          <p:cNvSpPr txBox="1"/>
          <p:nvPr/>
        </p:nvSpPr>
        <p:spPr>
          <a:xfrm>
            <a:off x="3425411" y="1039795"/>
            <a:ext cx="11437178" cy="1552431"/>
          </a:xfrm>
          <a:prstGeom prst="rect">
            <a:avLst/>
          </a:prstGeom>
        </p:spPr>
        <p:txBody>
          <a:bodyPr lIns="0" tIns="0" rIns="0" bIns="0" rtlCol="0" anchor="t">
            <a:spAutoFit/>
          </a:bodyPr>
          <a:lstStyle/>
          <a:p>
            <a:pPr algn="ctr">
              <a:lnSpc>
                <a:spcPts val="6299"/>
              </a:lnSpc>
            </a:pPr>
            <a:r>
              <a:rPr lang="en-US" sz="4499">
                <a:solidFill>
                  <a:srgbClr val="FFFFFF"/>
                </a:solidFill>
                <a:latin typeface="#9Slide07 SVNUT Triumph Press"/>
              </a:rPr>
              <a:t>2. Một số đặc điểm </a:t>
            </a:r>
          </a:p>
          <a:p>
            <a:pPr algn="ctr">
              <a:lnSpc>
                <a:spcPts val="6299"/>
              </a:lnSpc>
              <a:spcBef>
                <a:spcPct val="0"/>
              </a:spcBef>
            </a:pPr>
            <a:r>
              <a:rPr lang="en-US" sz="4499">
                <a:solidFill>
                  <a:srgbClr val="FFFFFF"/>
                </a:solidFill>
                <a:latin typeface="#9Slide07 SVNUT Triumph Press"/>
              </a:rPr>
              <a:t>của thơ song thất lục bát </a:t>
            </a:r>
          </a:p>
        </p:txBody>
      </p:sp>
      <p:sp>
        <p:nvSpPr>
          <p:cNvPr id="21" name="TextBox 21"/>
          <p:cNvSpPr txBox="1"/>
          <p:nvPr/>
        </p:nvSpPr>
        <p:spPr>
          <a:xfrm>
            <a:off x="2209801" y="2908193"/>
            <a:ext cx="3596682" cy="897682"/>
          </a:xfrm>
          <a:prstGeom prst="rect">
            <a:avLst/>
          </a:prstGeom>
        </p:spPr>
        <p:txBody>
          <a:bodyPr wrap="square" lIns="0" tIns="0" rIns="0" bIns="0" rtlCol="0" anchor="t">
            <a:spAutoFit/>
          </a:bodyPr>
          <a:lstStyle/>
          <a:p>
            <a:pPr algn="ctr">
              <a:lnSpc>
                <a:spcPts val="7000"/>
              </a:lnSpc>
              <a:spcBef>
                <a:spcPct val="0"/>
              </a:spcBef>
            </a:pPr>
            <a:r>
              <a:rPr lang="en-US" sz="5000">
                <a:solidFill>
                  <a:srgbClr val="000000"/>
                </a:solidFill>
                <a:latin typeface="#9Slide05 VL Fadilla"/>
              </a:rPr>
              <a:t>c. Về thanh điệu</a:t>
            </a:r>
          </a:p>
        </p:txBody>
      </p:sp>
      <p:sp>
        <p:nvSpPr>
          <p:cNvPr id="22" name="TextBox 22"/>
          <p:cNvSpPr txBox="1"/>
          <p:nvPr/>
        </p:nvSpPr>
        <p:spPr>
          <a:xfrm>
            <a:off x="6456848" y="3052964"/>
            <a:ext cx="9674453" cy="621611"/>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Một số vị trí trong câu thơ có thanh điệu B- T cố định.</a:t>
            </a:r>
          </a:p>
        </p:txBody>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8"/>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28598"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2" name="Group 12"/>
          <p:cNvGrpSpPr/>
          <p:nvPr/>
        </p:nvGrpSpPr>
        <p:grpSpPr>
          <a:xfrm>
            <a:off x="-1397244" y="5824866"/>
            <a:ext cx="21082488" cy="5570928"/>
            <a:chOff x="0" y="0"/>
            <a:chExt cx="28109984" cy="7427904"/>
          </a:xfrm>
        </p:grpSpPr>
        <p:sp>
          <p:nvSpPr>
            <p:cNvPr id="13" name="Freeform 13"/>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5" name="Freeform 15"/>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6" name="Group 16"/>
          <p:cNvGrpSpPr/>
          <p:nvPr/>
        </p:nvGrpSpPr>
        <p:grpSpPr>
          <a:xfrm>
            <a:off x="5156871" y="8605567"/>
            <a:ext cx="7974259" cy="382100"/>
            <a:chOff x="0" y="0"/>
            <a:chExt cx="10632345" cy="509467"/>
          </a:xfrm>
        </p:grpSpPr>
        <p:sp>
          <p:nvSpPr>
            <p:cNvPr id="17" name="Freeform 17"/>
            <p:cNvSpPr/>
            <p:nvPr/>
          </p:nvSpPr>
          <p:spPr>
            <a:xfrm>
              <a:off x="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Freeform 18"/>
            <p:cNvSpPr/>
            <p:nvPr/>
          </p:nvSpPr>
          <p:spPr>
            <a:xfrm>
              <a:off x="3544115"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9" name="Freeform 19"/>
            <p:cNvSpPr/>
            <p:nvPr/>
          </p:nvSpPr>
          <p:spPr>
            <a:xfrm>
              <a:off x="708823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sp>
        <p:nvSpPr>
          <p:cNvPr id="20" name="Freeform 20"/>
          <p:cNvSpPr/>
          <p:nvPr/>
        </p:nvSpPr>
        <p:spPr>
          <a:xfrm>
            <a:off x="13687925" y="5314839"/>
            <a:ext cx="2772985" cy="3672828"/>
          </a:xfrm>
          <a:custGeom>
            <a:avLst/>
            <a:gdLst/>
            <a:ahLst/>
            <a:cxnLst/>
            <a:rect l="l" t="t" r="r" b="b"/>
            <a:pathLst>
              <a:path w="2772985" h="3672828">
                <a:moveTo>
                  <a:pt x="0" y="0"/>
                </a:moveTo>
                <a:lnTo>
                  <a:pt x="2772985" y="0"/>
                </a:lnTo>
                <a:lnTo>
                  <a:pt x="2772985" y="3672828"/>
                </a:lnTo>
                <a:lnTo>
                  <a:pt x="0" y="3672828"/>
                </a:lnTo>
                <a:lnTo>
                  <a:pt x="0" y="0"/>
                </a:lnTo>
                <a:close/>
              </a:path>
            </a:pathLst>
          </a:custGeom>
          <a:blipFill>
            <a:blip r:embed="rId17"/>
            <a:stretch>
              <a:fillRect/>
            </a:stretch>
          </a:blipFill>
        </p:spPr>
        <p:txBody>
          <a:bodyPr/>
          <a:lstStyle/>
          <a:p>
            <a:endParaRPr lang="en-GB"/>
          </a:p>
        </p:txBody>
      </p:sp>
      <p:grpSp>
        <p:nvGrpSpPr>
          <p:cNvPr id="21" name="Group 21"/>
          <p:cNvGrpSpPr/>
          <p:nvPr/>
        </p:nvGrpSpPr>
        <p:grpSpPr>
          <a:xfrm>
            <a:off x="1542375" y="3225107"/>
            <a:ext cx="5762560" cy="576256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8D3AA"/>
            </a:solidFill>
          </p:spPr>
          <p:txBody>
            <a:bodyPr/>
            <a:lstStyle/>
            <a:p>
              <a:endParaRPr lang="en-GB"/>
            </a:p>
          </p:txBody>
        </p:sp>
        <p:sp>
          <p:nvSpPr>
            <p:cNvPr id="23" name="TextBox 23"/>
            <p:cNvSpPr txBox="1"/>
            <p:nvPr/>
          </p:nvSpPr>
          <p:spPr>
            <a:xfrm>
              <a:off x="139700" y="92075"/>
              <a:ext cx="533400" cy="581025"/>
            </a:xfrm>
            <a:prstGeom prst="rect">
              <a:avLst/>
            </a:prstGeom>
          </p:spPr>
          <p:txBody>
            <a:bodyPr lIns="50800" tIns="50800" rIns="50800" bIns="50800" rtlCol="0" anchor="ctr"/>
            <a:lstStyle/>
            <a:p>
              <a:pPr algn="ctr">
                <a:lnSpc>
                  <a:spcPts val="2800"/>
                </a:lnSpc>
              </a:pPr>
              <a:endParaRPr/>
            </a:p>
          </p:txBody>
        </p:sp>
      </p:grpSp>
      <p:sp>
        <p:nvSpPr>
          <p:cNvPr id="24" name="TextBox 24"/>
          <p:cNvSpPr txBox="1"/>
          <p:nvPr/>
        </p:nvSpPr>
        <p:spPr>
          <a:xfrm>
            <a:off x="3425411" y="1039795"/>
            <a:ext cx="11437178" cy="1552431"/>
          </a:xfrm>
          <a:prstGeom prst="rect">
            <a:avLst/>
          </a:prstGeom>
        </p:spPr>
        <p:txBody>
          <a:bodyPr lIns="0" tIns="0" rIns="0" bIns="0" rtlCol="0" anchor="t">
            <a:spAutoFit/>
          </a:bodyPr>
          <a:lstStyle/>
          <a:p>
            <a:pPr algn="ctr">
              <a:lnSpc>
                <a:spcPts val="6299"/>
              </a:lnSpc>
            </a:pPr>
            <a:r>
              <a:rPr lang="en-US" sz="4499">
                <a:solidFill>
                  <a:srgbClr val="FFFFFF"/>
                </a:solidFill>
                <a:latin typeface="#9Slide07 SVNUT Triumph Press"/>
              </a:rPr>
              <a:t>2. Một số đặc điểm </a:t>
            </a:r>
          </a:p>
          <a:p>
            <a:pPr algn="ctr">
              <a:lnSpc>
                <a:spcPts val="6299"/>
              </a:lnSpc>
              <a:spcBef>
                <a:spcPct val="0"/>
              </a:spcBef>
            </a:pPr>
            <a:r>
              <a:rPr lang="en-US" sz="4499">
                <a:solidFill>
                  <a:srgbClr val="FFFFFF"/>
                </a:solidFill>
                <a:latin typeface="#9Slide07 SVNUT Triumph Press"/>
              </a:rPr>
              <a:t>của thơ song thất lục bát </a:t>
            </a:r>
          </a:p>
        </p:txBody>
      </p:sp>
      <p:sp>
        <p:nvSpPr>
          <p:cNvPr id="25" name="TextBox 25"/>
          <p:cNvSpPr txBox="1"/>
          <p:nvPr/>
        </p:nvSpPr>
        <p:spPr>
          <a:xfrm>
            <a:off x="8001271" y="2908193"/>
            <a:ext cx="2285459" cy="882578"/>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9Slide05 VL Fadilla"/>
              </a:rPr>
              <a:t>d. Về nhịp </a:t>
            </a:r>
          </a:p>
        </p:txBody>
      </p:sp>
      <p:sp>
        <p:nvSpPr>
          <p:cNvPr id="26" name="TextBox 26"/>
          <p:cNvSpPr txBox="1"/>
          <p:nvPr/>
        </p:nvSpPr>
        <p:spPr>
          <a:xfrm>
            <a:off x="2931880" y="4553997"/>
            <a:ext cx="3606871" cy="3764590"/>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Nhịp là chỗ ngắt chia dòng và câu thơ thành từng vế hoặc ở cách xuống dòng.</a:t>
            </a:r>
          </a:p>
          <a:p>
            <a:pPr algn="just">
              <a:lnSpc>
                <a:spcPts val="5005"/>
              </a:lnSpc>
            </a:pPr>
            <a:endParaRPr lang="en-US" sz="3500">
              <a:solidFill>
                <a:srgbClr val="000000"/>
              </a:solidFill>
              <a:latin typeface="Roboto Condensed"/>
            </a:endParaRPr>
          </a:p>
        </p:txBody>
      </p:sp>
      <p:grpSp>
        <p:nvGrpSpPr>
          <p:cNvPr id="27" name="Group 27"/>
          <p:cNvGrpSpPr/>
          <p:nvPr/>
        </p:nvGrpSpPr>
        <p:grpSpPr>
          <a:xfrm>
            <a:off x="7367673" y="4228921"/>
            <a:ext cx="7904289" cy="1307823"/>
            <a:chOff x="0" y="0"/>
            <a:chExt cx="3235617" cy="535357"/>
          </a:xfrm>
        </p:grpSpPr>
        <p:sp>
          <p:nvSpPr>
            <p:cNvPr id="28" name="Freeform 28"/>
            <p:cNvSpPr/>
            <p:nvPr/>
          </p:nvSpPr>
          <p:spPr>
            <a:xfrm>
              <a:off x="0" y="0"/>
              <a:ext cx="3235617" cy="535357"/>
            </a:xfrm>
            <a:custGeom>
              <a:avLst/>
              <a:gdLst/>
              <a:ahLst/>
              <a:cxnLst/>
              <a:rect l="l" t="t" r="r" b="b"/>
              <a:pathLst>
                <a:path w="3235617" h="535357">
                  <a:moveTo>
                    <a:pt x="3032417" y="0"/>
                  </a:moveTo>
                  <a:cubicBezTo>
                    <a:pt x="3144641" y="0"/>
                    <a:pt x="3235617" y="119844"/>
                    <a:pt x="3235617" y="267678"/>
                  </a:cubicBezTo>
                  <a:cubicBezTo>
                    <a:pt x="3235617" y="415513"/>
                    <a:pt x="3144641" y="535357"/>
                    <a:pt x="3032417" y="535357"/>
                  </a:cubicBezTo>
                  <a:lnTo>
                    <a:pt x="203200" y="535357"/>
                  </a:lnTo>
                  <a:cubicBezTo>
                    <a:pt x="90976" y="535357"/>
                    <a:pt x="0" y="415513"/>
                    <a:pt x="0" y="267678"/>
                  </a:cubicBezTo>
                  <a:cubicBezTo>
                    <a:pt x="0" y="119844"/>
                    <a:pt x="90976" y="0"/>
                    <a:pt x="203200" y="0"/>
                  </a:cubicBezTo>
                  <a:close/>
                </a:path>
              </a:pathLst>
            </a:custGeom>
            <a:solidFill>
              <a:srgbClr val="FFFFFF">
                <a:alpha val="63922"/>
              </a:srgbClr>
            </a:solidFill>
          </p:spPr>
          <p:txBody>
            <a:bodyPr/>
            <a:lstStyle/>
            <a:p>
              <a:endParaRPr lang="en-GB"/>
            </a:p>
          </p:txBody>
        </p:sp>
        <p:sp>
          <p:nvSpPr>
            <p:cNvPr id="29" name="TextBox 29"/>
            <p:cNvSpPr txBox="1"/>
            <p:nvPr/>
          </p:nvSpPr>
          <p:spPr>
            <a:xfrm>
              <a:off x="0" y="-47625"/>
              <a:ext cx="3235617" cy="582982"/>
            </a:xfrm>
            <a:prstGeom prst="rect">
              <a:avLst/>
            </a:prstGeom>
          </p:spPr>
          <p:txBody>
            <a:bodyPr lIns="50800" tIns="50800" rIns="50800" bIns="50800" rtlCol="0" anchor="ctr"/>
            <a:lstStyle/>
            <a:p>
              <a:pPr algn="ctr">
                <a:lnSpc>
                  <a:spcPts val="2800"/>
                </a:lnSpc>
              </a:pPr>
              <a:endParaRPr/>
            </a:p>
          </p:txBody>
        </p:sp>
      </p:grpSp>
      <p:sp>
        <p:nvSpPr>
          <p:cNvPr id="30" name="TextBox 30"/>
          <p:cNvSpPr txBox="1"/>
          <p:nvPr/>
        </p:nvSpPr>
        <p:spPr>
          <a:xfrm>
            <a:off x="7789981" y="4217792"/>
            <a:ext cx="7733853" cy="1250207"/>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Tạo tiết tấu, làm nên nhạc điệu của</a:t>
            </a:r>
          </a:p>
          <a:p>
            <a:pPr algn="just">
              <a:lnSpc>
                <a:spcPts val="5005"/>
              </a:lnSpc>
            </a:pPr>
            <a:r>
              <a:rPr lang="en-US" sz="3500">
                <a:solidFill>
                  <a:srgbClr val="000000"/>
                </a:solidFill>
                <a:latin typeface="Roboto Condensed"/>
              </a:rPr>
              <a:t> bài thơ</a:t>
            </a:r>
          </a:p>
        </p:txBody>
      </p:sp>
      <p:grpSp>
        <p:nvGrpSpPr>
          <p:cNvPr id="31" name="Group 31"/>
          <p:cNvGrpSpPr/>
          <p:nvPr/>
        </p:nvGrpSpPr>
        <p:grpSpPr>
          <a:xfrm>
            <a:off x="7367673" y="5697315"/>
            <a:ext cx="7904289" cy="1307823"/>
            <a:chOff x="0" y="0"/>
            <a:chExt cx="3235617" cy="535357"/>
          </a:xfrm>
        </p:grpSpPr>
        <p:sp>
          <p:nvSpPr>
            <p:cNvPr id="32" name="Freeform 32"/>
            <p:cNvSpPr/>
            <p:nvPr/>
          </p:nvSpPr>
          <p:spPr>
            <a:xfrm>
              <a:off x="0" y="0"/>
              <a:ext cx="3235617" cy="535357"/>
            </a:xfrm>
            <a:custGeom>
              <a:avLst/>
              <a:gdLst/>
              <a:ahLst/>
              <a:cxnLst/>
              <a:rect l="l" t="t" r="r" b="b"/>
              <a:pathLst>
                <a:path w="3235617" h="535357">
                  <a:moveTo>
                    <a:pt x="3032417" y="0"/>
                  </a:moveTo>
                  <a:cubicBezTo>
                    <a:pt x="3144641" y="0"/>
                    <a:pt x="3235617" y="119844"/>
                    <a:pt x="3235617" y="267678"/>
                  </a:cubicBezTo>
                  <a:cubicBezTo>
                    <a:pt x="3235617" y="415513"/>
                    <a:pt x="3144641" y="535357"/>
                    <a:pt x="3032417" y="535357"/>
                  </a:cubicBezTo>
                  <a:lnTo>
                    <a:pt x="203200" y="535357"/>
                  </a:lnTo>
                  <a:cubicBezTo>
                    <a:pt x="90976" y="535357"/>
                    <a:pt x="0" y="415513"/>
                    <a:pt x="0" y="267678"/>
                  </a:cubicBezTo>
                  <a:cubicBezTo>
                    <a:pt x="0" y="119844"/>
                    <a:pt x="90976" y="0"/>
                    <a:pt x="203200" y="0"/>
                  </a:cubicBezTo>
                  <a:close/>
                </a:path>
              </a:pathLst>
            </a:custGeom>
            <a:solidFill>
              <a:srgbClr val="FFFFFF">
                <a:alpha val="63922"/>
              </a:srgbClr>
            </a:solidFill>
          </p:spPr>
          <p:txBody>
            <a:bodyPr/>
            <a:lstStyle/>
            <a:p>
              <a:endParaRPr lang="en-GB"/>
            </a:p>
          </p:txBody>
        </p:sp>
        <p:sp>
          <p:nvSpPr>
            <p:cNvPr id="33" name="TextBox 33"/>
            <p:cNvSpPr txBox="1"/>
            <p:nvPr/>
          </p:nvSpPr>
          <p:spPr>
            <a:xfrm>
              <a:off x="0" y="-47625"/>
              <a:ext cx="3235617" cy="582982"/>
            </a:xfrm>
            <a:prstGeom prst="rect">
              <a:avLst/>
            </a:prstGeom>
          </p:spPr>
          <p:txBody>
            <a:bodyPr lIns="50800" tIns="50800" rIns="50800" bIns="50800" rtlCol="0" anchor="ctr"/>
            <a:lstStyle/>
            <a:p>
              <a:pPr algn="ctr">
                <a:lnSpc>
                  <a:spcPts val="2800"/>
                </a:lnSpc>
              </a:pPr>
              <a:endParaRPr/>
            </a:p>
          </p:txBody>
        </p:sp>
      </p:grpSp>
      <p:sp>
        <p:nvSpPr>
          <p:cNvPr id="34" name="TextBox 34"/>
          <p:cNvSpPr txBox="1"/>
          <p:nvPr/>
        </p:nvSpPr>
        <p:spPr>
          <a:xfrm>
            <a:off x="8001271" y="5898694"/>
            <a:ext cx="7733853" cy="621611"/>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Biểu đạt nội dung thơ</a:t>
            </a: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7"/>
            <a:ext cx="16492299" cy="8875257"/>
            <a:chOff x="0" y="0"/>
            <a:chExt cx="21989732" cy="11833676"/>
          </a:xfrm>
        </p:grpSpPr>
        <p:sp>
          <p:nvSpPr>
            <p:cNvPr id="7" name="Freeform 7"/>
            <p:cNvSpPr/>
            <p:nvPr/>
          </p:nvSpPr>
          <p:spPr>
            <a:xfrm>
              <a:off x="0" y="683953"/>
              <a:ext cx="21989732" cy="8713431"/>
            </a:xfrm>
            <a:custGeom>
              <a:avLst/>
              <a:gdLst/>
              <a:ahLst/>
              <a:cxnLst/>
              <a:rect l="l" t="t" r="r" b="b"/>
              <a:pathLst>
                <a:path w="21989732" h="8713431">
                  <a:moveTo>
                    <a:pt x="0" y="0"/>
                  </a:moveTo>
                  <a:lnTo>
                    <a:pt x="21989732" y="0"/>
                  </a:lnTo>
                  <a:lnTo>
                    <a:pt x="21989732" y="8713431"/>
                  </a:lnTo>
                  <a:lnTo>
                    <a:pt x="0" y="8713431"/>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99907"/>
              <a:ext cx="21989732" cy="6833769"/>
            </a:xfrm>
            <a:custGeom>
              <a:avLst/>
              <a:gdLst/>
              <a:ahLst/>
              <a:cxnLst/>
              <a:rect l="l" t="t" r="r" b="b"/>
              <a:pathLst>
                <a:path w="21989732" h="6833769">
                  <a:moveTo>
                    <a:pt x="0" y="0"/>
                  </a:moveTo>
                  <a:lnTo>
                    <a:pt x="21989732" y="0"/>
                  </a:lnTo>
                  <a:lnTo>
                    <a:pt x="21989732" y="6833769"/>
                  </a:lnTo>
                  <a:lnTo>
                    <a:pt x="0" y="6833769"/>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746387" y="0"/>
              <a:ext cx="13470751" cy="2710989"/>
            </a:xfrm>
            <a:custGeom>
              <a:avLst/>
              <a:gdLst/>
              <a:ahLst/>
              <a:cxnLst/>
              <a:rect l="l" t="t" r="r" b="b"/>
              <a:pathLst>
                <a:path w="13470751" h="2710989">
                  <a:moveTo>
                    <a:pt x="0" y="0"/>
                  </a:moveTo>
                  <a:lnTo>
                    <a:pt x="13470751" y="0"/>
                  </a:lnTo>
                  <a:lnTo>
                    <a:pt x="13470751" y="2710989"/>
                  </a:lnTo>
                  <a:lnTo>
                    <a:pt x="0" y="27109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72593" y="0"/>
              <a:ext cx="11358401" cy="2710989"/>
            </a:xfrm>
            <a:custGeom>
              <a:avLst/>
              <a:gdLst/>
              <a:ahLst/>
              <a:cxnLst/>
              <a:rect l="l" t="t" r="r" b="b"/>
              <a:pathLst>
                <a:path w="11358401" h="2710989">
                  <a:moveTo>
                    <a:pt x="0" y="0"/>
                  </a:moveTo>
                  <a:lnTo>
                    <a:pt x="11358402" y="0"/>
                  </a:lnTo>
                  <a:lnTo>
                    <a:pt x="11358402" y="2710989"/>
                  </a:lnTo>
                  <a:lnTo>
                    <a:pt x="0" y="2710989"/>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12"/>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3" name="Group 13"/>
          <p:cNvGrpSpPr/>
          <p:nvPr/>
        </p:nvGrpSpPr>
        <p:grpSpPr>
          <a:xfrm>
            <a:off x="1979922" y="3537300"/>
            <a:ext cx="14070815" cy="1221632"/>
            <a:chOff x="0" y="0"/>
            <a:chExt cx="5759881" cy="500074"/>
          </a:xfrm>
        </p:grpSpPr>
        <p:sp>
          <p:nvSpPr>
            <p:cNvPr id="14" name="Freeform 14"/>
            <p:cNvSpPr/>
            <p:nvPr/>
          </p:nvSpPr>
          <p:spPr>
            <a:xfrm>
              <a:off x="0" y="0"/>
              <a:ext cx="5759881" cy="500074"/>
            </a:xfrm>
            <a:custGeom>
              <a:avLst/>
              <a:gdLst/>
              <a:ahLst/>
              <a:cxnLst/>
              <a:rect l="l" t="t" r="r" b="b"/>
              <a:pathLst>
                <a:path w="5759881" h="500074">
                  <a:moveTo>
                    <a:pt x="5556681" y="0"/>
                  </a:moveTo>
                  <a:cubicBezTo>
                    <a:pt x="5668906" y="0"/>
                    <a:pt x="5759881" y="111945"/>
                    <a:pt x="5759881" y="250037"/>
                  </a:cubicBezTo>
                  <a:cubicBezTo>
                    <a:pt x="5759881" y="388129"/>
                    <a:pt x="5668906" y="500074"/>
                    <a:pt x="5556681" y="500074"/>
                  </a:cubicBezTo>
                  <a:lnTo>
                    <a:pt x="203200" y="500074"/>
                  </a:lnTo>
                  <a:cubicBezTo>
                    <a:pt x="90976" y="500074"/>
                    <a:pt x="0" y="388129"/>
                    <a:pt x="0" y="250037"/>
                  </a:cubicBezTo>
                  <a:cubicBezTo>
                    <a:pt x="0" y="111945"/>
                    <a:pt x="90976" y="0"/>
                    <a:pt x="203200" y="0"/>
                  </a:cubicBezTo>
                  <a:close/>
                </a:path>
              </a:pathLst>
            </a:custGeom>
            <a:solidFill>
              <a:srgbClr val="FFFFFF">
                <a:alpha val="63922"/>
              </a:srgbClr>
            </a:solidFill>
          </p:spPr>
          <p:txBody>
            <a:bodyPr/>
            <a:lstStyle/>
            <a:p>
              <a:endParaRPr lang="en-GB"/>
            </a:p>
          </p:txBody>
        </p:sp>
        <p:sp>
          <p:nvSpPr>
            <p:cNvPr id="15" name="TextBox 15"/>
            <p:cNvSpPr txBox="1"/>
            <p:nvPr/>
          </p:nvSpPr>
          <p:spPr>
            <a:xfrm>
              <a:off x="0" y="-47625"/>
              <a:ext cx="5759881" cy="547699"/>
            </a:xfrm>
            <a:prstGeom prst="rect">
              <a:avLst/>
            </a:prstGeom>
          </p:spPr>
          <p:txBody>
            <a:bodyPr lIns="50800" tIns="50800" rIns="50800" bIns="50800" rtlCol="0" anchor="ctr"/>
            <a:lstStyle/>
            <a:p>
              <a:pPr marL="431801" lvl="1" indent="-215900" algn="ctr">
                <a:lnSpc>
                  <a:spcPts val="2800"/>
                </a:lnSpc>
                <a:buFont typeface="Arial"/>
                <a:buChar char="•"/>
              </a:pPr>
              <a:endParaRPr/>
            </a:p>
          </p:txBody>
        </p:sp>
      </p:grpSp>
      <p:graphicFrame>
        <p:nvGraphicFramePr>
          <p:cNvPr id="16" name="Table 16"/>
          <p:cNvGraphicFramePr>
            <a:graphicFrameLocks noGrp="1"/>
          </p:cNvGraphicFramePr>
          <p:nvPr/>
        </p:nvGraphicFramePr>
        <p:xfrm>
          <a:off x="3455324" y="4863134"/>
          <a:ext cx="11666349" cy="4267200"/>
        </p:xfrm>
        <a:graphic>
          <a:graphicData uri="http://schemas.openxmlformats.org/drawingml/2006/table">
            <a:tbl>
              <a:tblPr/>
              <a:tblGrid>
                <a:gridCol w="9135624">
                  <a:extLst>
                    <a:ext uri="{9D8B030D-6E8A-4147-A177-3AD203B41FA5}">
                      <a16:colId xmlns:a16="http://schemas.microsoft.com/office/drawing/2014/main" val="20000"/>
                    </a:ext>
                  </a:extLst>
                </a:gridCol>
                <a:gridCol w="2530725">
                  <a:extLst>
                    <a:ext uri="{9D8B030D-6E8A-4147-A177-3AD203B41FA5}">
                      <a16:colId xmlns:a16="http://schemas.microsoft.com/office/drawing/2014/main" val="20001"/>
                    </a:ext>
                  </a:extLst>
                </a:gridCol>
              </a:tblGrid>
              <a:tr h="1066800">
                <a:tc>
                  <a:txBody>
                    <a:bodyPr/>
                    <a:lstStyle/>
                    <a:p>
                      <a:pPr algn="ctr">
                        <a:lnSpc>
                          <a:spcPts val="4479"/>
                        </a:lnSpc>
                        <a:defRPr/>
                      </a:pPr>
                      <a:r>
                        <a:rPr lang="en-US" sz="3199">
                          <a:solidFill>
                            <a:srgbClr val="000000"/>
                          </a:solidFill>
                          <a:latin typeface="#9Slide05 Fourth Medium"/>
                        </a:rPr>
                        <a:t> Chàng tuổi trẻ// vốn dòng hào kiệt,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r>
                        <a:rPr lang="en-US" sz="3199">
                          <a:solidFill>
                            <a:srgbClr val="000000"/>
                          </a:solidFill>
                          <a:latin typeface="#9Slide05 Fourth Medium"/>
                        </a:rPr>
                        <a:t>3/4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800">
                <a:tc>
                  <a:txBody>
                    <a:bodyPr/>
                    <a:lstStyle/>
                    <a:p>
                      <a:pPr algn="ctr">
                        <a:lnSpc>
                          <a:spcPts val="4479"/>
                        </a:lnSpc>
                        <a:defRPr/>
                      </a:pPr>
                      <a:r>
                        <a:rPr lang="en-US" sz="3199">
                          <a:solidFill>
                            <a:srgbClr val="000000"/>
                          </a:solidFill>
                          <a:latin typeface="#9Slide05 Fourth Medium"/>
                        </a:rPr>
                        <a:t> Xếp bút nghiên//theo việc đao cung.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r>
                        <a:rPr lang="en-US" sz="3199">
                          <a:solidFill>
                            <a:srgbClr val="000000"/>
                          </a:solidFill>
                          <a:latin typeface="#9Slide05 Fourth Medium"/>
                        </a:rPr>
                        <a:t>3/4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6800">
                <a:tc>
                  <a:txBody>
                    <a:bodyPr/>
                    <a:lstStyle/>
                    <a:p>
                      <a:pPr algn="ctr">
                        <a:lnSpc>
                          <a:spcPts val="4479"/>
                        </a:lnSpc>
                        <a:defRPr/>
                      </a:pPr>
                      <a:r>
                        <a:rPr lang="en-US" sz="3199">
                          <a:solidFill>
                            <a:srgbClr val="000000"/>
                          </a:solidFill>
                          <a:latin typeface="#9Slide05 Fourth Medium"/>
                        </a:rPr>
                        <a:t>Thành liền // mong tiến // bệ rồng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r>
                        <a:rPr lang="en-US" sz="3199">
                          <a:solidFill>
                            <a:srgbClr val="000000"/>
                          </a:solidFill>
                          <a:latin typeface="#9Slide05 Fourth Medium"/>
                        </a:rPr>
                        <a:t>2/2/2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66800">
                <a:tc>
                  <a:txBody>
                    <a:bodyPr/>
                    <a:lstStyle/>
                    <a:p>
                      <a:pPr algn="ctr">
                        <a:lnSpc>
                          <a:spcPts val="4479"/>
                        </a:lnSpc>
                        <a:defRPr/>
                      </a:pPr>
                      <a:r>
                        <a:rPr lang="en-US" sz="3199">
                          <a:solidFill>
                            <a:srgbClr val="000000"/>
                          </a:solidFill>
                          <a:latin typeface="#9Slide05 Fourth Medium"/>
                        </a:rPr>
                        <a:t>Thước gươm đã quyết, //chẳng dung giặc trời.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r>
                        <a:rPr lang="en-US" sz="3199">
                          <a:solidFill>
                            <a:srgbClr val="000000"/>
                          </a:solidFill>
                          <a:latin typeface="#9Slide05 Fourth Medium"/>
                        </a:rPr>
                        <a:t>4/4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7" name="TextBox 17"/>
          <p:cNvSpPr txBox="1"/>
          <p:nvPr/>
        </p:nvSpPr>
        <p:spPr>
          <a:xfrm>
            <a:off x="3425411" y="1039795"/>
            <a:ext cx="11437178" cy="1552431"/>
          </a:xfrm>
          <a:prstGeom prst="rect">
            <a:avLst/>
          </a:prstGeom>
        </p:spPr>
        <p:txBody>
          <a:bodyPr lIns="0" tIns="0" rIns="0" bIns="0" rtlCol="0" anchor="t">
            <a:spAutoFit/>
          </a:bodyPr>
          <a:lstStyle/>
          <a:p>
            <a:pPr algn="ctr">
              <a:lnSpc>
                <a:spcPts val="6299"/>
              </a:lnSpc>
            </a:pPr>
            <a:r>
              <a:rPr lang="en-US" sz="4499">
                <a:solidFill>
                  <a:srgbClr val="FFFFFF"/>
                </a:solidFill>
                <a:latin typeface="#9Slide07 SVNUT Triumph Press"/>
              </a:rPr>
              <a:t>2. Một số đặc điểm </a:t>
            </a:r>
          </a:p>
          <a:p>
            <a:pPr algn="ctr">
              <a:lnSpc>
                <a:spcPts val="6299"/>
              </a:lnSpc>
              <a:spcBef>
                <a:spcPct val="0"/>
              </a:spcBef>
            </a:pPr>
            <a:r>
              <a:rPr lang="en-US" sz="4499">
                <a:solidFill>
                  <a:srgbClr val="FFFFFF"/>
                </a:solidFill>
                <a:latin typeface="#9Slide07 SVNUT Triumph Press"/>
              </a:rPr>
              <a:t>của thơ song thất lục bát </a:t>
            </a:r>
          </a:p>
        </p:txBody>
      </p:sp>
      <p:sp>
        <p:nvSpPr>
          <p:cNvPr id="18" name="TextBox 18"/>
          <p:cNvSpPr txBox="1"/>
          <p:nvPr/>
        </p:nvSpPr>
        <p:spPr>
          <a:xfrm>
            <a:off x="7812391" y="2721398"/>
            <a:ext cx="2285459" cy="882578"/>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9Slide05 VL Fadilla"/>
              </a:rPr>
              <a:t>d. Về nhịp </a:t>
            </a:r>
          </a:p>
        </p:txBody>
      </p:sp>
      <p:sp>
        <p:nvSpPr>
          <p:cNvPr id="19" name="TextBox 19"/>
          <p:cNvSpPr txBox="1"/>
          <p:nvPr/>
        </p:nvSpPr>
        <p:spPr>
          <a:xfrm>
            <a:off x="2297139" y="3508725"/>
            <a:ext cx="13315963" cy="1250207"/>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Câu thơ 7 tiếng có cách ngắt nhịp lẻ trước, chẵn sau (3/2/2 hoặc ¾); </a:t>
            </a:r>
          </a:p>
          <a:p>
            <a:pPr marL="755651" lvl="1" indent="-377825" algn="just">
              <a:lnSpc>
                <a:spcPts val="5005"/>
              </a:lnSpc>
              <a:buFont typeface="Arial"/>
              <a:buChar char="•"/>
            </a:pPr>
            <a:r>
              <a:rPr lang="en-US" sz="3500">
                <a:solidFill>
                  <a:srgbClr val="000000"/>
                </a:solidFill>
                <a:latin typeface="Roboto Condensed"/>
              </a:rPr>
              <a:t>Hai câu 6 – 8 ngắt theo thể lục bát (nhịp chẵn).</a:t>
            </a:r>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7"/>
            <a:ext cx="16492299" cy="8875257"/>
            <a:chOff x="0" y="0"/>
            <a:chExt cx="21989732" cy="11833676"/>
          </a:xfrm>
        </p:grpSpPr>
        <p:sp>
          <p:nvSpPr>
            <p:cNvPr id="7" name="Freeform 7"/>
            <p:cNvSpPr/>
            <p:nvPr/>
          </p:nvSpPr>
          <p:spPr>
            <a:xfrm>
              <a:off x="0" y="683953"/>
              <a:ext cx="21989732" cy="8713431"/>
            </a:xfrm>
            <a:custGeom>
              <a:avLst/>
              <a:gdLst/>
              <a:ahLst/>
              <a:cxnLst/>
              <a:rect l="l" t="t" r="r" b="b"/>
              <a:pathLst>
                <a:path w="21989732" h="8713431">
                  <a:moveTo>
                    <a:pt x="0" y="0"/>
                  </a:moveTo>
                  <a:lnTo>
                    <a:pt x="21989732" y="0"/>
                  </a:lnTo>
                  <a:lnTo>
                    <a:pt x="21989732" y="8713431"/>
                  </a:lnTo>
                  <a:lnTo>
                    <a:pt x="0" y="8713431"/>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99907"/>
              <a:ext cx="21989732" cy="6833769"/>
            </a:xfrm>
            <a:custGeom>
              <a:avLst/>
              <a:gdLst/>
              <a:ahLst/>
              <a:cxnLst/>
              <a:rect l="l" t="t" r="r" b="b"/>
              <a:pathLst>
                <a:path w="21989732" h="6833769">
                  <a:moveTo>
                    <a:pt x="0" y="0"/>
                  </a:moveTo>
                  <a:lnTo>
                    <a:pt x="21989732" y="0"/>
                  </a:lnTo>
                  <a:lnTo>
                    <a:pt x="21989732" y="6833769"/>
                  </a:lnTo>
                  <a:lnTo>
                    <a:pt x="0" y="6833769"/>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746387" y="0"/>
              <a:ext cx="13470751" cy="2710989"/>
            </a:xfrm>
            <a:custGeom>
              <a:avLst/>
              <a:gdLst/>
              <a:ahLst/>
              <a:cxnLst/>
              <a:rect l="l" t="t" r="r" b="b"/>
              <a:pathLst>
                <a:path w="13470751" h="2710989">
                  <a:moveTo>
                    <a:pt x="0" y="0"/>
                  </a:moveTo>
                  <a:lnTo>
                    <a:pt x="13470751" y="0"/>
                  </a:lnTo>
                  <a:lnTo>
                    <a:pt x="13470751" y="2710989"/>
                  </a:lnTo>
                  <a:lnTo>
                    <a:pt x="0" y="27109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72593" y="0"/>
              <a:ext cx="11358401" cy="2710989"/>
            </a:xfrm>
            <a:custGeom>
              <a:avLst/>
              <a:gdLst/>
              <a:ahLst/>
              <a:cxnLst/>
              <a:rect l="l" t="t" r="r" b="b"/>
              <a:pathLst>
                <a:path w="11358401" h="2710989">
                  <a:moveTo>
                    <a:pt x="0" y="0"/>
                  </a:moveTo>
                  <a:lnTo>
                    <a:pt x="11358402" y="0"/>
                  </a:lnTo>
                  <a:lnTo>
                    <a:pt x="11358402" y="2710989"/>
                  </a:lnTo>
                  <a:lnTo>
                    <a:pt x="0" y="2710989"/>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12"/>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3" name="Group 13"/>
          <p:cNvGrpSpPr/>
          <p:nvPr/>
        </p:nvGrpSpPr>
        <p:grpSpPr>
          <a:xfrm>
            <a:off x="1979922" y="4692257"/>
            <a:ext cx="14070815" cy="2033334"/>
            <a:chOff x="0" y="0"/>
            <a:chExt cx="5759881" cy="832344"/>
          </a:xfrm>
        </p:grpSpPr>
        <p:sp>
          <p:nvSpPr>
            <p:cNvPr id="14" name="Freeform 14"/>
            <p:cNvSpPr/>
            <p:nvPr/>
          </p:nvSpPr>
          <p:spPr>
            <a:xfrm>
              <a:off x="0" y="0"/>
              <a:ext cx="5759881" cy="832344"/>
            </a:xfrm>
            <a:custGeom>
              <a:avLst/>
              <a:gdLst/>
              <a:ahLst/>
              <a:cxnLst/>
              <a:rect l="l" t="t" r="r" b="b"/>
              <a:pathLst>
                <a:path w="5759881" h="832344">
                  <a:moveTo>
                    <a:pt x="5556681" y="0"/>
                  </a:moveTo>
                  <a:cubicBezTo>
                    <a:pt x="5668906" y="0"/>
                    <a:pt x="5759881" y="186327"/>
                    <a:pt x="5759881" y="416172"/>
                  </a:cubicBezTo>
                  <a:cubicBezTo>
                    <a:pt x="5759881" y="646018"/>
                    <a:pt x="5668906" y="832344"/>
                    <a:pt x="5556681" y="832344"/>
                  </a:cubicBezTo>
                  <a:lnTo>
                    <a:pt x="203200" y="832344"/>
                  </a:lnTo>
                  <a:cubicBezTo>
                    <a:pt x="90976" y="832344"/>
                    <a:pt x="0" y="646018"/>
                    <a:pt x="0" y="416172"/>
                  </a:cubicBezTo>
                  <a:cubicBezTo>
                    <a:pt x="0" y="186327"/>
                    <a:pt x="90976" y="0"/>
                    <a:pt x="203200" y="0"/>
                  </a:cubicBezTo>
                  <a:close/>
                </a:path>
              </a:pathLst>
            </a:custGeom>
            <a:solidFill>
              <a:srgbClr val="FFFFFF">
                <a:alpha val="63922"/>
              </a:srgbClr>
            </a:solidFill>
          </p:spPr>
          <p:txBody>
            <a:bodyPr/>
            <a:lstStyle/>
            <a:p>
              <a:endParaRPr lang="en-GB"/>
            </a:p>
          </p:txBody>
        </p:sp>
        <p:sp>
          <p:nvSpPr>
            <p:cNvPr id="15" name="TextBox 15"/>
            <p:cNvSpPr txBox="1"/>
            <p:nvPr/>
          </p:nvSpPr>
          <p:spPr>
            <a:xfrm>
              <a:off x="0" y="-47625"/>
              <a:ext cx="5759881" cy="879969"/>
            </a:xfrm>
            <a:prstGeom prst="rect">
              <a:avLst/>
            </a:prstGeom>
          </p:spPr>
          <p:txBody>
            <a:bodyPr lIns="50800" tIns="50800" rIns="50800" bIns="50800" rtlCol="0" anchor="ctr"/>
            <a:lstStyle/>
            <a:p>
              <a:pPr marL="431801" lvl="1" indent="-215900" algn="ctr">
                <a:lnSpc>
                  <a:spcPts val="2800"/>
                </a:lnSpc>
                <a:buFont typeface="Arial"/>
                <a:buChar char="•"/>
              </a:pPr>
              <a:endParaRPr/>
            </a:p>
          </p:txBody>
        </p:sp>
      </p:grpSp>
      <p:sp>
        <p:nvSpPr>
          <p:cNvPr id="16" name="TextBox 16"/>
          <p:cNvSpPr txBox="1"/>
          <p:nvPr/>
        </p:nvSpPr>
        <p:spPr>
          <a:xfrm>
            <a:off x="3425411" y="1039795"/>
            <a:ext cx="11437178" cy="1552431"/>
          </a:xfrm>
          <a:prstGeom prst="rect">
            <a:avLst/>
          </a:prstGeom>
        </p:spPr>
        <p:txBody>
          <a:bodyPr lIns="0" tIns="0" rIns="0" bIns="0" rtlCol="0" anchor="t">
            <a:spAutoFit/>
          </a:bodyPr>
          <a:lstStyle/>
          <a:p>
            <a:pPr algn="ctr">
              <a:lnSpc>
                <a:spcPts val="6299"/>
              </a:lnSpc>
            </a:pPr>
            <a:r>
              <a:rPr lang="en-US" sz="4499">
                <a:solidFill>
                  <a:srgbClr val="FFFFFF"/>
                </a:solidFill>
                <a:latin typeface="#9Slide07 SVNUT Triumph Press"/>
              </a:rPr>
              <a:t>2. Một số đặc điểm </a:t>
            </a:r>
          </a:p>
          <a:p>
            <a:pPr algn="ctr">
              <a:lnSpc>
                <a:spcPts val="6299"/>
              </a:lnSpc>
              <a:spcBef>
                <a:spcPct val="0"/>
              </a:spcBef>
            </a:pPr>
            <a:r>
              <a:rPr lang="en-US" sz="4499">
                <a:solidFill>
                  <a:srgbClr val="FFFFFF"/>
                </a:solidFill>
                <a:latin typeface="#9Slide07 SVNUT Triumph Press"/>
              </a:rPr>
              <a:t>của thơ song thất lục bát </a:t>
            </a:r>
          </a:p>
        </p:txBody>
      </p:sp>
      <p:sp>
        <p:nvSpPr>
          <p:cNvPr id="17" name="TextBox 17"/>
          <p:cNvSpPr txBox="1"/>
          <p:nvPr/>
        </p:nvSpPr>
        <p:spPr>
          <a:xfrm>
            <a:off x="5791200" y="3253412"/>
            <a:ext cx="5862962" cy="897682"/>
          </a:xfrm>
          <a:prstGeom prst="rect">
            <a:avLst/>
          </a:prstGeom>
        </p:spPr>
        <p:txBody>
          <a:bodyPr wrap="square" lIns="0" tIns="0" rIns="0" bIns="0" rtlCol="0" anchor="t">
            <a:spAutoFit/>
          </a:bodyPr>
          <a:lstStyle/>
          <a:p>
            <a:pPr algn="ctr">
              <a:lnSpc>
                <a:spcPts val="7000"/>
              </a:lnSpc>
              <a:spcBef>
                <a:spcPct val="0"/>
              </a:spcBef>
            </a:pPr>
            <a:r>
              <a:rPr lang="en-US" sz="5000">
                <a:solidFill>
                  <a:srgbClr val="000000"/>
                </a:solidFill>
                <a:latin typeface="#9Slide05 VL Fadilla"/>
              </a:rPr>
              <a:t>e. Về các biện pháp tu từ</a:t>
            </a:r>
          </a:p>
        </p:txBody>
      </p:sp>
      <p:sp>
        <p:nvSpPr>
          <p:cNvPr id="18" name="TextBox 18"/>
          <p:cNvSpPr txBox="1"/>
          <p:nvPr/>
        </p:nvSpPr>
        <p:spPr>
          <a:xfrm>
            <a:off x="2387585" y="5118666"/>
            <a:ext cx="13315963" cy="1250207"/>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Thường sử dụng các biện pháp tu từ; đặc biệt là điệp ngữ (điệp thanh, điệp vần, …) tạo tính nhạc cho tác phẩm.</a:t>
            </a: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8"/>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28598"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grpSp>
        <p:nvGrpSpPr>
          <p:cNvPr id="11" name="Group 11"/>
          <p:cNvGrpSpPr/>
          <p:nvPr/>
        </p:nvGrpSpPr>
        <p:grpSpPr>
          <a:xfrm>
            <a:off x="-1397244" y="5824866"/>
            <a:ext cx="21082488" cy="5570928"/>
            <a:chOff x="0" y="0"/>
            <a:chExt cx="28109984" cy="7427904"/>
          </a:xfrm>
        </p:grpSpPr>
        <p:sp>
          <p:nvSpPr>
            <p:cNvPr id="12" name="Freeform 12"/>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sp>
        <p:nvSpPr>
          <p:cNvPr id="14" name="Freeform 14"/>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Freeform 15"/>
          <p:cNvSpPr/>
          <p:nvPr/>
        </p:nvSpPr>
        <p:spPr>
          <a:xfrm>
            <a:off x="14862589" y="5107940"/>
            <a:ext cx="3089320" cy="5372730"/>
          </a:xfrm>
          <a:custGeom>
            <a:avLst/>
            <a:gdLst/>
            <a:ahLst/>
            <a:cxnLst/>
            <a:rect l="l" t="t" r="r" b="b"/>
            <a:pathLst>
              <a:path w="3089320" h="5372730">
                <a:moveTo>
                  <a:pt x="0" y="0"/>
                </a:moveTo>
                <a:lnTo>
                  <a:pt x="3089320" y="0"/>
                </a:lnTo>
                <a:lnTo>
                  <a:pt x="3089320" y="5372730"/>
                </a:lnTo>
                <a:lnTo>
                  <a:pt x="0" y="5372730"/>
                </a:lnTo>
                <a:lnTo>
                  <a:pt x="0" y="0"/>
                </a:lnTo>
                <a:close/>
              </a:path>
            </a:pathLst>
          </a:custGeom>
          <a:blipFill>
            <a:blip r:embed="rId13"/>
            <a:stretch>
              <a:fillRect/>
            </a:stretch>
          </a:blipFill>
        </p:spPr>
        <p:txBody>
          <a:bodyPr/>
          <a:lstStyle/>
          <a:p>
            <a:endParaRPr lang="en-GB"/>
          </a:p>
        </p:txBody>
      </p:sp>
      <p:grpSp>
        <p:nvGrpSpPr>
          <p:cNvPr id="16" name="Group 16"/>
          <p:cNvGrpSpPr/>
          <p:nvPr/>
        </p:nvGrpSpPr>
        <p:grpSpPr>
          <a:xfrm>
            <a:off x="5028104" y="3496961"/>
            <a:ext cx="9526782" cy="5113368"/>
            <a:chOff x="0" y="0"/>
            <a:chExt cx="1455268" cy="781095"/>
          </a:xfrm>
        </p:grpSpPr>
        <p:sp>
          <p:nvSpPr>
            <p:cNvPr id="17" name="Freeform 17"/>
            <p:cNvSpPr/>
            <p:nvPr/>
          </p:nvSpPr>
          <p:spPr>
            <a:xfrm>
              <a:off x="0" y="0"/>
              <a:ext cx="1455279" cy="781095"/>
            </a:xfrm>
            <a:custGeom>
              <a:avLst/>
              <a:gdLst/>
              <a:ahLst/>
              <a:cxnLst/>
              <a:rect l="l" t="t" r="r" b="b"/>
              <a:pathLst>
                <a:path w="1455279" h="781095">
                  <a:moveTo>
                    <a:pt x="1161894" y="0"/>
                  </a:moveTo>
                  <a:lnTo>
                    <a:pt x="282407" y="0"/>
                  </a:lnTo>
                  <a:cubicBezTo>
                    <a:pt x="126426" y="0"/>
                    <a:pt x="0" y="123512"/>
                    <a:pt x="0" y="313923"/>
                  </a:cubicBezTo>
                  <a:cubicBezTo>
                    <a:pt x="0" y="456064"/>
                    <a:pt x="66279" y="551204"/>
                    <a:pt x="162037" y="595346"/>
                  </a:cubicBezTo>
                  <a:lnTo>
                    <a:pt x="162037" y="781095"/>
                  </a:lnTo>
                  <a:lnTo>
                    <a:pt x="353844" y="621627"/>
                  </a:lnTo>
                  <a:lnTo>
                    <a:pt x="1161894" y="621627"/>
                  </a:lnTo>
                  <a:cubicBezTo>
                    <a:pt x="1328830" y="621627"/>
                    <a:pt x="1455268" y="498115"/>
                    <a:pt x="1455268" y="313901"/>
                  </a:cubicBezTo>
                  <a:cubicBezTo>
                    <a:pt x="1455279" y="123512"/>
                    <a:pt x="1328830" y="0"/>
                    <a:pt x="1161894" y="0"/>
                  </a:cubicBezTo>
                  <a:close/>
                </a:path>
              </a:pathLst>
            </a:custGeom>
            <a:solidFill>
              <a:srgbClr val="6D9177"/>
            </a:solidFill>
          </p:spPr>
          <p:txBody>
            <a:bodyPr/>
            <a:lstStyle/>
            <a:p>
              <a:endParaRPr lang="en-GB"/>
            </a:p>
          </p:txBody>
        </p:sp>
        <p:sp>
          <p:nvSpPr>
            <p:cNvPr id="18" name="TextBox 18"/>
            <p:cNvSpPr txBox="1"/>
            <p:nvPr/>
          </p:nvSpPr>
          <p:spPr>
            <a:xfrm>
              <a:off x="0" y="-9525"/>
              <a:ext cx="1455268" cy="600120"/>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5977639" y="3976023"/>
            <a:ext cx="7627712" cy="2949994"/>
          </a:xfrm>
          <a:prstGeom prst="rect">
            <a:avLst/>
          </a:prstGeom>
        </p:spPr>
        <p:txBody>
          <a:bodyPr lIns="0" tIns="0" rIns="0" bIns="0" rtlCol="0" anchor="t">
            <a:spAutoFit/>
          </a:bodyPr>
          <a:lstStyle/>
          <a:p>
            <a:pPr algn="just">
              <a:lnSpc>
                <a:spcPts val="5719"/>
              </a:lnSpc>
            </a:pPr>
            <a:r>
              <a:rPr lang="en-US" sz="3999">
                <a:solidFill>
                  <a:srgbClr val="FFFFFF"/>
                </a:solidFill>
                <a:latin typeface="#9Slide05 Fourth Medium"/>
              </a:rPr>
              <a:t>1.Trong cuộc sống, đã khi nào em phải chia xa / tiễn đưa người thân, bạn bè của mình? </a:t>
            </a:r>
          </a:p>
          <a:p>
            <a:pPr algn="just">
              <a:lnSpc>
                <a:spcPts val="5719"/>
              </a:lnSpc>
            </a:pPr>
            <a:r>
              <a:rPr lang="en-US" sz="3999">
                <a:solidFill>
                  <a:srgbClr val="FFFFFF"/>
                </a:solidFill>
                <a:latin typeface="#9Slide05 Fourth Medium"/>
              </a:rPr>
              <a:t>Cảm xúc của em khi đó như thế nào?</a:t>
            </a:r>
          </a:p>
        </p:txBody>
      </p:sp>
      <p:sp>
        <p:nvSpPr>
          <p:cNvPr id="20" name="TextBox 20"/>
          <p:cNvSpPr txBox="1"/>
          <p:nvPr/>
        </p:nvSpPr>
        <p:spPr>
          <a:xfrm>
            <a:off x="2541436" y="3366088"/>
            <a:ext cx="2332816" cy="5719447"/>
          </a:xfrm>
          <a:prstGeom prst="rect">
            <a:avLst/>
          </a:prstGeom>
        </p:spPr>
        <p:txBody>
          <a:bodyPr lIns="0" tIns="0" rIns="0" bIns="0" rtlCol="0" anchor="t">
            <a:spAutoFit/>
          </a:bodyPr>
          <a:lstStyle/>
          <a:p>
            <a:pPr algn="ctr">
              <a:lnSpc>
                <a:spcPts val="11439"/>
              </a:lnSpc>
            </a:pPr>
            <a:r>
              <a:rPr lang="en-US" sz="6499">
                <a:solidFill>
                  <a:srgbClr val="055D1D"/>
                </a:solidFill>
                <a:latin typeface="#9Slide05 Aphrodite Pro"/>
              </a:rPr>
              <a:t>Cùng </a:t>
            </a:r>
          </a:p>
          <a:p>
            <a:pPr algn="ctr">
              <a:lnSpc>
                <a:spcPts val="11439"/>
              </a:lnSpc>
            </a:pPr>
            <a:r>
              <a:rPr lang="en-US" sz="6499">
                <a:solidFill>
                  <a:srgbClr val="055D1D"/>
                </a:solidFill>
                <a:latin typeface="#9Slide05 Aphrodite Pro"/>
              </a:rPr>
              <a:t>chia </a:t>
            </a:r>
          </a:p>
          <a:p>
            <a:pPr algn="ctr">
              <a:lnSpc>
                <a:spcPts val="11439"/>
              </a:lnSpc>
            </a:pPr>
            <a:r>
              <a:rPr lang="en-US" sz="6499">
                <a:solidFill>
                  <a:srgbClr val="055D1D"/>
                </a:solidFill>
                <a:latin typeface="#9Slide05 Aphrodite Pro"/>
              </a:rPr>
              <a:t>sẻ</a:t>
            </a:r>
          </a:p>
        </p:txBody>
      </p:sp>
      <p:sp>
        <p:nvSpPr>
          <p:cNvPr id="21" name="TextBox 21"/>
          <p:cNvSpPr txBox="1"/>
          <p:nvPr/>
        </p:nvSpPr>
        <p:spPr>
          <a:xfrm>
            <a:off x="3296741" y="1721804"/>
            <a:ext cx="11437178" cy="927082"/>
          </a:xfrm>
          <a:prstGeom prst="rect">
            <a:avLst/>
          </a:prstGeom>
        </p:spPr>
        <p:txBody>
          <a:bodyPr lIns="0" tIns="0" rIns="0" bIns="0" rtlCol="0" anchor="t">
            <a:spAutoFit/>
          </a:bodyPr>
          <a:lstStyle/>
          <a:p>
            <a:pPr algn="ctr">
              <a:lnSpc>
                <a:spcPts val="7699"/>
              </a:lnSpc>
              <a:spcBef>
                <a:spcPct val="0"/>
              </a:spcBef>
            </a:pPr>
            <a:r>
              <a:rPr lang="en-US" sz="5499">
                <a:solidFill>
                  <a:srgbClr val="FFFFFF"/>
                </a:solidFill>
                <a:latin typeface="Fraunces"/>
              </a:rPr>
              <a:t>1. CHUẨN BỊ ĐỌC</a:t>
            </a:r>
          </a:p>
        </p:txBody>
      </p:sp>
      <p:sp>
        <p:nvSpPr>
          <p:cNvPr id="22" name="TextBox 22"/>
          <p:cNvSpPr txBox="1"/>
          <p:nvPr/>
        </p:nvSpPr>
        <p:spPr>
          <a:xfrm>
            <a:off x="3707844" y="814387"/>
            <a:ext cx="11437178" cy="1002666"/>
          </a:xfrm>
          <a:prstGeom prst="rect">
            <a:avLst/>
          </a:prstGeom>
        </p:spPr>
        <p:txBody>
          <a:bodyPr lIns="0" tIns="0" rIns="0" bIns="0" rtlCol="0" anchor="t">
            <a:spAutoFit/>
          </a:bodyPr>
          <a:lstStyle/>
          <a:p>
            <a:pPr algn="ctr">
              <a:lnSpc>
                <a:spcPts val="8259"/>
              </a:lnSpc>
              <a:spcBef>
                <a:spcPct val="0"/>
              </a:spcBef>
            </a:pPr>
            <a:r>
              <a:rPr lang="en-US" sz="5899">
                <a:solidFill>
                  <a:srgbClr val="FFFFFF"/>
                </a:solidFill>
                <a:latin typeface="Fraunces Bold"/>
              </a:rPr>
              <a:t>B. ĐỌC HIỂU VĂN BẢN </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2315848"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3"/>
            <a:stretch>
              <a:fillRect t="-35153" b="-35153"/>
            </a:stretch>
          </a:blipFill>
        </p:spPr>
        <p:txBody>
          <a:bodyPr/>
          <a:lstStyle/>
          <a:p>
            <a:endParaRPr lang="en-GB"/>
          </a:p>
        </p:txBody>
      </p:sp>
      <p:sp>
        <p:nvSpPr>
          <p:cNvPr id="4" name="Freeform 4"/>
          <p:cNvSpPr/>
          <p:nvPr/>
        </p:nvSpPr>
        <p:spPr>
          <a:xfrm>
            <a:off x="856308" y="1166089"/>
            <a:ext cx="16230600" cy="6431375"/>
          </a:xfrm>
          <a:custGeom>
            <a:avLst/>
            <a:gdLst/>
            <a:ahLst/>
            <a:cxnLst/>
            <a:rect l="l" t="t" r="r" b="b"/>
            <a:pathLst>
              <a:path w="16230600" h="6431375">
                <a:moveTo>
                  <a:pt x="0" y="0"/>
                </a:moveTo>
                <a:lnTo>
                  <a:pt x="16230600" y="0"/>
                </a:lnTo>
                <a:lnTo>
                  <a:pt x="16230600" y="6431376"/>
                </a:lnTo>
                <a:lnTo>
                  <a:pt x="0" y="643137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856308" y="4351691"/>
            <a:ext cx="15212164" cy="5043998"/>
          </a:xfrm>
          <a:custGeom>
            <a:avLst/>
            <a:gdLst/>
            <a:ahLst/>
            <a:cxnLst/>
            <a:rect l="l" t="t" r="r" b="b"/>
            <a:pathLst>
              <a:path w="15212164" h="5043998">
                <a:moveTo>
                  <a:pt x="0" y="0"/>
                </a:moveTo>
                <a:lnTo>
                  <a:pt x="15212164" y="0"/>
                </a:lnTo>
                <a:lnTo>
                  <a:pt x="15212164" y="5043998"/>
                </a:lnTo>
                <a:lnTo>
                  <a:pt x="0" y="5043998"/>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6" name="Freeform 6"/>
          <p:cNvSpPr/>
          <p:nvPr/>
        </p:nvSpPr>
        <p:spPr>
          <a:xfrm>
            <a:off x="1028700" y="981075"/>
            <a:ext cx="16230600" cy="6431375"/>
          </a:xfrm>
          <a:custGeom>
            <a:avLst/>
            <a:gdLst/>
            <a:ahLst/>
            <a:cxnLst/>
            <a:rect l="l" t="t" r="r" b="b"/>
            <a:pathLst>
              <a:path w="16230600" h="6431375">
                <a:moveTo>
                  <a:pt x="0" y="0"/>
                </a:moveTo>
                <a:lnTo>
                  <a:pt x="16230600" y="0"/>
                </a:lnTo>
                <a:lnTo>
                  <a:pt x="16230600" y="6431375"/>
                </a:lnTo>
                <a:lnTo>
                  <a:pt x="0" y="643137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7" name="Freeform 7"/>
          <p:cNvSpPr/>
          <p:nvPr/>
        </p:nvSpPr>
        <p:spPr>
          <a:xfrm>
            <a:off x="1028700" y="4166677"/>
            <a:ext cx="16230600" cy="5043998"/>
          </a:xfrm>
          <a:custGeom>
            <a:avLst/>
            <a:gdLst/>
            <a:ahLst/>
            <a:cxnLst/>
            <a:rect l="l" t="t" r="r" b="b"/>
            <a:pathLst>
              <a:path w="16230600" h="5043998">
                <a:moveTo>
                  <a:pt x="0" y="0"/>
                </a:moveTo>
                <a:lnTo>
                  <a:pt x="16230600" y="0"/>
                </a:lnTo>
                <a:lnTo>
                  <a:pt x="16230600" y="5043998"/>
                </a:lnTo>
                <a:lnTo>
                  <a:pt x="0" y="5043998"/>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sp>
        <p:nvSpPr>
          <p:cNvPr id="8" name="Freeform 8"/>
          <p:cNvSpPr/>
          <p:nvPr/>
        </p:nvSpPr>
        <p:spPr>
          <a:xfrm>
            <a:off x="-379355" y="-47625"/>
            <a:ext cx="17638655" cy="10287000"/>
          </a:xfrm>
          <a:custGeom>
            <a:avLst/>
            <a:gdLst/>
            <a:ahLst/>
            <a:cxnLst/>
            <a:rect l="l" t="t" r="r" b="b"/>
            <a:pathLst>
              <a:path w="17638655" h="10287000">
                <a:moveTo>
                  <a:pt x="0" y="0"/>
                </a:moveTo>
                <a:lnTo>
                  <a:pt x="17638655" y="0"/>
                </a:lnTo>
                <a:lnTo>
                  <a:pt x="17638655" y="10287000"/>
                </a:lnTo>
                <a:lnTo>
                  <a:pt x="0" y="10287000"/>
                </a:lnTo>
                <a:lnTo>
                  <a:pt x="0" y="0"/>
                </a:lnTo>
                <a:close/>
              </a:path>
            </a:pathLst>
          </a:custGeom>
          <a:blipFill>
            <a:blip r:embed="rId8"/>
            <a:stretch>
              <a:fillRect t="-18049" r="-5832" b="-18049"/>
            </a:stretch>
          </a:blipFill>
        </p:spPr>
        <p:txBody>
          <a:bodyPr/>
          <a:lstStyle/>
          <a:p>
            <a:endParaRPr lang="en-GB"/>
          </a:p>
        </p:txBody>
      </p:sp>
      <p:grpSp>
        <p:nvGrpSpPr>
          <p:cNvPr id="9" name="Group 9"/>
          <p:cNvGrpSpPr/>
          <p:nvPr/>
        </p:nvGrpSpPr>
        <p:grpSpPr>
          <a:xfrm>
            <a:off x="3185878" y="2104016"/>
            <a:ext cx="12106198" cy="6353746"/>
            <a:chOff x="0" y="0"/>
            <a:chExt cx="3188464" cy="1673415"/>
          </a:xfrm>
        </p:grpSpPr>
        <p:sp>
          <p:nvSpPr>
            <p:cNvPr id="10" name="Freeform 10"/>
            <p:cNvSpPr/>
            <p:nvPr/>
          </p:nvSpPr>
          <p:spPr>
            <a:xfrm>
              <a:off x="0" y="0"/>
              <a:ext cx="3188464" cy="1673415"/>
            </a:xfrm>
            <a:custGeom>
              <a:avLst/>
              <a:gdLst/>
              <a:ahLst/>
              <a:cxnLst/>
              <a:rect l="l" t="t" r="r" b="b"/>
              <a:pathLst>
                <a:path w="3188464" h="1673415">
                  <a:moveTo>
                    <a:pt x="8953" y="0"/>
                  </a:moveTo>
                  <a:lnTo>
                    <a:pt x="3179511" y="0"/>
                  </a:lnTo>
                  <a:cubicBezTo>
                    <a:pt x="3181885" y="0"/>
                    <a:pt x="3184162" y="943"/>
                    <a:pt x="3185841" y="2622"/>
                  </a:cubicBezTo>
                  <a:cubicBezTo>
                    <a:pt x="3187521" y="4301"/>
                    <a:pt x="3188464" y="6579"/>
                    <a:pt x="3188464" y="8953"/>
                  </a:cubicBezTo>
                  <a:lnTo>
                    <a:pt x="3188464" y="1664462"/>
                  </a:lnTo>
                  <a:cubicBezTo>
                    <a:pt x="3188464" y="1666836"/>
                    <a:pt x="3187521" y="1669113"/>
                    <a:pt x="3185841" y="1670792"/>
                  </a:cubicBezTo>
                  <a:cubicBezTo>
                    <a:pt x="3184162" y="1672471"/>
                    <a:pt x="3181885" y="1673415"/>
                    <a:pt x="3179511" y="1673415"/>
                  </a:cubicBezTo>
                  <a:lnTo>
                    <a:pt x="8953" y="1673415"/>
                  </a:lnTo>
                  <a:cubicBezTo>
                    <a:pt x="6579" y="1673415"/>
                    <a:pt x="4301" y="1672471"/>
                    <a:pt x="2622" y="1670792"/>
                  </a:cubicBezTo>
                  <a:cubicBezTo>
                    <a:pt x="943" y="1669113"/>
                    <a:pt x="0" y="1666836"/>
                    <a:pt x="0" y="1664462"/>
                  </a:cubicBezTo>
                  <a:lnTo>
                    <a:pt x="0" y="8953"/>
                  </a:lnTo>
                  <a:cubicBezTo>
                    <a:pt x="0" y="6579"/>
                    <a:pt x="943" y="4301"/>
                    <a:pt x="2622" y="2622"/>
                  </a:cubicBezTo>
                  <a:cubicBezTo>
                    <a:pt x="4301" y="943"/>
                    <a:pt x="6579" y="0"/>
                    <a:pt x="8953" y="0"/>
                  </a:cubicBezTo>
                  <a:close/>
                </a:path>
              </a:pathLst>
            </a:custGeom>
            <a:solidFill>
              <a:srgbClr val="6D9177"/>
            </a:solidFill>
          </p:spPr>
          <p:txBody>
            <a:bodyPr/>
            <a:lstStyle/>
            <a:p>
              <a:endParaRPr lang="en-GB"/>
            </a:p>
          </p:txBody>
        </p:sp>
        <p:sp>
          <p:nvSpPr>
            <p:cNvPr id="11" name="TextBox 11"/>
            <p:cNvSpPr txBox="1"/>
            <p:nvPr/>
          </p:nvSpPr>
          <p:spPr>
            <a:xfrm>
              <a:off x="0" y="-38100"/>
              <a:ext cx="3188464" cy="171151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2821074">
            <a:off x="13983325" y="3701881"/>
            <a:ext cx="2446597" cy="2339558"/>
          </a:xfrm>
          <a:custGeom>
            <a:avLst/>
            <a:gdLst/>
            <a:ahLst/>
            <a:cxnLst/>
            <a:rect l="l" t="t" r="r" b="b"/>
            <a:pathLst>
              <a:path w="2446597" h="2339558">
                <a:moveTo>
                  <a:pt x="0" y="0"/>
                </a:moveTo>
                <a:lnTo>
                  <a:pt x="2446598" y="0"/>
                </a:lnTo>
                <a:lnTo>
                  <a:pt x="2446598" y="2339559"/>
                </a:lnTo>
                <a:lnTo>
                  <a:pt x="0" y="23395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a:off x="14332865" y="5813674"/>
            <a:ext cx="1541565" cy="2950364"/>
          </a:xfrm>
          <a:custGeom>
            <a:avLst/>
            <a:gdLst/>
            <a:ahLst/>
            <a:cxnLst/>
            <a:rect l="l" t="t" r="r" b="b"/>
            <a:pathLst>
              <a:path w="1541565" h="2950364">
                <a:moveTo>
                  <a:pt x="0" y="0"/>
                </a:moveTo>
                <a:lnTo>
                  <a:pt x="1541565" y="0"/>
                </a:lnTo>
                <a:lnTo>
                  <a:pt x="1541565" y="2950363"/>
                </a:lnTo>
                <a:lnTo>
                  <a:pt x="0" y="2950363"/>
                </a:lnTo>
                <a:lnTo>
                  <a:pt x="0" y="0"/>
                </a:lnTo>
                <a:close/>
              </a:path>
            </a:pathLst>
          </a:custGeom>
          <a:blipFill>
            <a:blip r:embed="rId11"/>
            <a:stretch>
              <a:fillRect/>
            </a:stretch>
          </a:blipFill>
        </p:spPr>
        <p:txBody>
          <a:bodyPr/>
          <a:lstStyle/>
          <a:p>
            <a:endParaRPr lang="en-GB"/>
          </a:p>
        </p:txBody>
      </p:sp>
      <p:sp>
        <p:nvSpPr>
          <p:cNvPr id="14" name="Freeform 14"/>
          <p:cNvSpPr/>
          <p:nvPr/>
        </p:nvSpPr>
        <p:spPr>
          <a:xfrm rot="-5400000">
            <a:off x="-614373" y="4689692"/>
            <a:ext cx="5247212" cy="812366"/>
          </a:xfrm>
          <a:custGeom>
            <a:avLst/>
            <a:gdLst/>
            <a:ahLst/>
            <a:cxnLst/>
            <a:rect l="l" t="t" r="r" b="b"/>
            <a:pathLst>
              <a:path w="5247212" h="812366">
                <a:moveTo>
                  <a:pt x="0" y="0"/>
                </a:moveTo>
                <a:lnTo>
                  <a:pt x="5247212" y="0"/>
                </a:lnTo>
                <a:lnTo>
                  <a:pt x="5247212" y="812366"/>
                </a:lnTo>
                <a:lnTo>
                  <a:pt x="0" y="812366"/>
                </a:lnTo>
                <a:lnTo>
                  <a:pt x="0" y="0"/>
                </a:lnTo>
                <a:close/>
              </a:path>
            </a:pathLst>
          </a:custGeom>
          <a:blipFill>
            <a:blip r:embed="rId12">
              <a:extLst>
                <a:ext uri="{96DAC541-7B7A-43D3-8B79-37D633B846F1}">
                  <asvg:svgBlip xmlns:asvg="http://schemas.microsoft.com/office/drawing/2016/SVG/main" r:embed="rId13"/>
                </a:ext>
              </a:extLst>
            </a:blip>
            <a:stretch>
              <a:fillRect l="-7699"/>
            </a:stretch>
          </a:blipFill>
        </p:spPr>
        <p:txBody>
          <a:bodyPr/>
          <a:lstStyle/>
          <a:p>
            <a:endParaRPr lang="en-GB"/>
          </a:p>
        </p:txBody>
      </p:sp>
      <p:sp>
        <p:nvSpPr>
          <p:cNvPr id="15" name="Freeform 15"/>
          <p:cNvSpPr/>
          <p:nvPr/>
        </p:nvSpPr>
        <p:spPr>
          <a:xfrm rot="1020924">
            <a:off x="2971551" y="1970844"/>
            <a:ext cx="428655" cy="590707"/>
          </a:xfrm>
          <a:custGeom>
            <a:avLst/>
            <a:gdLst/>
            <a:ahLst/>
            <a:cxnLst/>
            <a:rect l="l" t="t" r="r" b="b"/>
            <a:pathLst>
              <a:path w="428655" h="590707">
                <a:moveTo>
                  <a:pt x="0" y="0"/>
                </a:moveTo>
                <a:lnTo>
                  <a:pt x="428655" y="0"/>
                </a:lnTo>
                <a:lnTo>
                  <a:pt x="428655" y="590707"/>
                </a:lnTo>
                <a:lnTo>
                  <a:pt x="0" y="5907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6" name="Group 16"/>
          <p:cNvGrpSpPr/>
          <p:nvPr/>
        </p:nvGrpSpPr>
        <p:grpSpPr>
          <a:xfrm>
            <a:off x="5670392" y="3226841"/>
            <a:ext cx="7733619" cy="1064816"/>
            <a:chOff x="0" y="0"/>
            <a:chExt cx="1829719" cy="251928"/>
          </a:xfrm>
        </p:grpSpPr>
        <p:sp>
          <p:nvSpPr>
            <p:cNvPr id="17" name="Freeform 17"/>
            <p:cNvSpPr/>
            <p:nvPr/>
          </p:nvSpPr>
          <p:spPr>
            <a:xfrm>
              <a:off x="0" y="0"/>
              <a:ext cx="1829719" cy="251928"/>
            </a:xfrm>
            <a:custGeom>
              <a:avLst/>
              <a:gdLst/>
              <a:ahLst/>
              <a:cxnLst/>
              <a:rect l="l" t="t" r="r" b="b"/>
              <a:pathLst>
                <a:path w="1829719" h="251928">
                  <a:moveTo>
                    <a:pt x="1626519" y="0"/>
                  </a:moveTo>
                  <a:cubicBezTo>
                    <a:pt x="1738744" y="0"/>
                    <a:pt x="1829719" y="56396"/>
                    <a:pt x="1829719" y="125964"/>
                  </a:cubicBezTo>
                  <a:cubicBezTo>
                    <a:pt x="1829719" y="195532"/>
                    <a:pt x="1738744" y="251928"/>
                    <a:pt x="1626519" y="251928"/>
                  </a:cubicBezTo>
                  <a:lnTo>
                    <a:pt x="203200" y="251928"/>
                  </a:lnTo>
                  <a:cubicBezTo>
                    <a:pt x="90976" y="251928"/>
                    <a:pt x="0" y="195532"/>
                    <a:pt x="0" y="125964"/>
                  </a:cubicBezTo>
                  <a:cubicBezTo>
                    <a:pt x="0" y="56396"/>
                    <a:pt x="90976" y="0"/>
                    <a:pt x="203200" y="0"/>
                  </a:cubicBezTo>
                  <a:close/>
                </a:path>
              </a:pathLst>
            </a:custGeom>
            <a:solidFill>
              <a:srgbClr val="FFFFFF">
                <a:alpha val="91765"/>
              </a:srgbClr>
            </a:solidFill>
          </p:spPr>
          <p:txBody>
            <a:bodyPr/>
            <a:lstStyle/>
            <a:p>
              <a:endParaRPr lang="en-GB"/>
            </a:p>
          </p:txBody>
        </p:sp>
        <p:sp>
          <p:nvSpPr>
            <p:cNvPr id="18" name="TextBox 18"/>
            <p:cNvSpPr txBox="1"/>
            <p:nvPr/>
          </p:nvSpPr>
          <p:spPr>
            <a:xfrm>
              <a:off x="0" y="-47625"/>
              <a:ext cx="1829719" cy="299553"/>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5670392" y="4520257"/>
            <a:ext cx="7733619" cy="1064816"/>
            <a:chOff x="0" y="0"/>
            <a:chExt cx="1829719" cy="251928"/>
          </a:xfrm>
        </p:grpSpPr>
        <p:sp>
          <p:nvSpPr>
            <p:cNvPr id="20" name="Freeform 20"/>
            <p:cNvSpPr/>
            <p:nvPr/>
          </p:nvSpPr>
          <p:spPr>
            <a:xfrm>
              <a:off x="0" y="0"/>
              <a:ext cx="1829719" cy="251928"/>
            </a:xfrm>
            <a:custGeom>
              <a:avLst/>
              <a:gdLst/>
              <a:ahLst/>
              <a:cxnLst/>
              <a:rect l="l" t="t" r="r" b="b"/>
              <a:pathLst>
                <a:path w="1829719" h="251928">
                  <a:moveTo>
                    <a:pt x="1626519" y="0"/>
                  </a:moveTo>
                  <a:cubicBezTo>
                    <a:pt x="1738744" y="0"/>
                    <a:pt x="1829719" y="56396"/>
                    <a:pt x="1829719" y="125964"/>
                  </a:cubicBezTo>
                  <a:cubicBezTo>
                    <a:pt x="1829719" y="195532"/>
                    <a:pt x="1738744" y="251928"/>
                    <a:pt x="1626519" y="251928"/>
                  </a:cubicBezTo>
                  <a:lnTo>
                    <a:pt x="203200" y="251928"/>
                  </a:lnTo>
                  <a:cubicBezTo>
                    <a:pt x="90976" y="251928"/>
                    <a:pt x="0" y="195532"/>
                    <a:pt x="0" y="125964"/>
                  </a:cubicBezTo>
                  <a:cubicBezTo>
                    <a:pt x="0" y="56396"/>
                    <a:pt x="90976" y="0"/>
                    <a:pt x="203200" y="0"/>
                  </a:cubicBezTo>
                  <a:close/>
                </a:path>
              </a:pathLst>
            </a:custGeom>
            <a:solidFill>
              <a:srgbClr val="FFFFFF">
                <a:alpha val="91765"/>
              </a:srgbClr>
            </a:solidFill>
          </p:spPr>
          <p:txBody>
            <a:bodyPr/>
            <a:lstStyle/>
            <a:p>
              <a:endParaRPr lang="en-GB"/>
            </a:p>
          </p:txBody>
        </p:sp>
        <p:sp>
          <p:nvSpPr>
            <p:cNvPr id="21" name="TextBox 21"/>
            <p:cNvSpPr txBox="1"/>
            <p:nvPr/>
          </p:nvSpPr>
          <p:spPr>
            <a:xfrm>
              <a:off x="0" y="-47625"/>
              <a:ext cx="1829719" cy="299553"/>
            </a:xfrm>
            <a:prstGeom prst="rect">
              <a:avLst/>
            </a:prstGeom>
          </p:spPr>
          <p:txBody>
            <a:bodyPr lIns="50800" tIns="50800" rIns="50800" bIns="50800" rtlCol="0" anchor="ctr"/>
            <a:lstStyle/>
            <a:p>
              <a:pPr algn="ctr">
                <a:lnSpc>
                  <a:spcPts val="2800"/>
                </a:lnSpc>
              </a:pPr>
              <a:endParaRPr/>
            </a:p>
          </p:txBody>
        </p:sp>
      </p:grpSp>
      <p:grpSp>
        <p:nvGrpSpPr>
          <p:cNvPr id="22" name="Group 22"/>
          <p:cNvGrpSpPr/>
          <p:nvPr/>
        </p:nvGrpSpPr>
        <p:grpSpPr>
          <a:xfrm>
            <a:off x="4774062" y="5813674"/>
            <a:ext cx="9319434" cy="2388447"/>
            <a:chOff x="0" y="0"/>
            <a:chExt cx="2204912" cy="565090"/>
          </a:xfrm>
        </p:grpSpPr>
        <p:sp>
          <p:nvSpPr>
            <p:cNvPr id="23" name="Freeform 23"/>
            <p:cNvSpPr/>
            <p:nvPr/>
          </p:nvSpPr>
          <p:spPr>
            <a:xfrm>
              <a:off x="0" y="0"/>
              <a:ext cx="2204912" cy="565090"/>
            </a:xfrm>
            <a:custGeom>
              <a:avLst/>
              <a:gdLst/>
              <a:ahLst/>
              <a:cxnLst/>
              <a:rect l="l" t="t" r="r" b="b"/>
              <a:pathLst>
                <a:path w="2204912" h="565090">
                  <a:moveTo>
                    <a:pt x="2001712" y="0"/>
                  </a:moveTo>
                  <a:cubicBezTo>
                    <a:pt x="2113936" y="0"/>
                    <a:pt x="2204912" y="126500"/>
                    <a:pt x="2204912" y="282545"/>
                  </a:cubicBezTo>
                  <a:cubicBezTo>
                    <a:pt x="2204912" y="438590"/>
                    <a:pt x="2113936" y="565090"/>
                    <a:pt x="2001712" y="565090"/>
                  </a:cubicBezTo>
                  <a:lnTo>
                    <a:pt x="203200" y="565090"/>
                  </a:lnTo>
                  <a:cubicBezTo>
                    <a:pt x="90976" y="565090"/>
                    <a:pt x="0" y="438590"/>
                    <a:pt x="0" y="282545"/>
                  </a:cubicBezTo>
                  <a:cubicBezTo>
                    <a:pt x="0" y="126500"/>
                    <a:pt x="90976" y="0"/>
                    <a:pt x="203200" y="0"/>
                  </a:cubicBezTo>
                  <a:close/>
                </a:path>
              </a:pathLst>
            </a:custGeom>
            <a:solidFill>
              <a:srgbClr val="FFFFFF">
                <a:alpha val="91765"/>
              </a:srgbClr>
            </a:solidFill>
          </p:spPr>
          <p:txBody>
            <a:bodyPr/>
            <a:lstStyle/>
            <a:p>
              <a:endParaRPr lang="en-GB"/>
            </a:p>
          </p:txBody>
        </p:sp>
        <p:sp>
          <p:nvSpPr>
            <p:cNvPr id="24" name="TextBox 24"/>
            <p:cNvSpPr txBox="1"/>
            <p:nvPr/>
          </p:nvSpPr>
          <p:spPr>
            <a:xfrm>
              <a:off x="0" y="-47625"/>
              <a:ext cx="2204912" cy="612715"/>
            </a:xfrm>
            <a:prstGeom prst="rect">
              <a:avLst/>
            </a:prstGeom>
          </p:spPr>
          <p:txBody>
            <a:bodyPr lIns="50800" tIns="50800" rIns="50800" bIns="50800" rtlCol="0" anchor="ctr"/>
            <a:lstStyle/>
            <a:p>
              <a:pPr algn="ctr">
                <a:lnSpc>
                  <a:spcPts val="2800"/>
                </a:lnSpc>
              </a:pPr>
              <a:endParaRPr/>
            </a:p>
          </p:txBody>
        </p:sp>
      </p:grpSp>
      <p:sp>
        <p:nvSpPr>
          <p:cNvPr id="25" name="Freeform 25"/>
          <p:cNvSpPr/>
          <p:nvPr/>
        </p:nvSpPr>
        <p:spPr>
          <a:xfrm flipH="1">
            <a:off x="-1003747" y="5590138"/>
            <a:ext cx="8379250" cy="5417490"/>
          </a:xfrm>
          <a:custGeom>
            <a:avLst/>
            <a:gdLst/>
            <a:ahLst/>
            <a:cxnLst/>
            <a:rect l="l" t="t" r="r" b="b"/>
            <a:pathLst>
              <a:path w="8379250" h="5417490">
                <a:moveTo>
                  <a:pt x="8379250" y="0"/>
                </a:moveTo>
                <a:lnTo>
                  <a:pt x="0" y="0"/>
                </a:lnTo>
                <a:lnTo>
                  <a:pt x="0" y="5417490"/>
                </a:lnTo>
                <a:lnTo>
                  <a:pt x="8379250" y="5417490"/>
                </a:lnTo>
                <a:lnTo>
                  <a:pt x="8379250" y="0"/>
                </a:lnTo>
                <a:close/>
              </a:path>
            </a:pathLst>
          </a:custGeom>
          <a:blipFill>
            <a:blip r:embed="rId16"/>
            <a:stretch>
              <a:fillRect/>
            </a:stretch>
          </a:blipFill>
        </p:spPr>
        <p:txBody>
          <a:bodyPr/>
          <a:lstStyle/>
          <a:p>
            <a:endParaRPr lang="en-GB"/>
          </a:p>
        </p:txBody>
      </p:sp>
      <p:sp>
        <p:nvSpPr>
          <p:cNvPr id="26" name="TextBox 26"/>
          <p:cNvSpPr txBox="1"/>
          <p:nvPr/>
        </p:nvSpPr>
        <p:spPr>
          <a:xfrm>
            <a:off x="3488795" y="1644271"/>
            <a:ext cx="7773416" cy="1495988"/>
          </a:xfrm>
          <a:prstGeom prst="rect">
            <a:avLst/>
          </a:prstGeom>
        </p:spPr>
        <p:txBody>
          <a:bodyPr lIns="0" tIns="0" rIns="0" bIns="0" rtlCol="0" anchor="t">
            <a:spAutoFit/>
          </a:bodyPr>
          <a:lstStyle/>
          <a:p>
            <a:pPr algn="l">
              <a:lnSpc>
                <a:spcPts val="12669"/>
              </a:lnSpc>
              <a:spcBef>
                <a:spcPct val="0"/>
              </a:spcBef>
            </a:pPr>
            <a:r>
              <a:rPr lang="en-US" sz="6999" spc="300">
                <a:solidFill>
                  <a:srgbClr val="FFFFFF"/>
                </a:solidFill>
                <a:latin typeface="#9Slide05 VL Fadilla"/>
              </a:rPr>
              <a:t>Dữ kiện 1</a:t>
            </a:r>
          </a:p>
        </p:txBody>
      </p:sp>
      <p:sp>
        <p:nvSpPr>
          <p:cNvPr id="27" name="TextBox 27"/>
          <p:cNvSpPr txBox="1"/>
          <p:nvPr/>
        </p:nvSpPr>
        <p:spPr>
          <a:xfrm>
            <a:off x="6088670" y="3400818"/>
            <a:ext cx="6857267"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Thu điếu (Câu cá mùa thu)</a:t>
            </a:r>
          </a:p>
        </p:txBody>
      </p:sp>
      <p:sp>
        <p:nvSpPr>
          <p:cNvPr id="28" name="TextBox 28"/>
          <p:cNvSpPr txBox="1"/>
          <p:nvPr/>
        </p:nvSpPr>
        <p:spPr>
          <a:xfrm>
            <a:off x="6108568" y="4737445"/>
            <a:ext cx="6857267"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Nguyễn Khuyến</a:t>
            </a:r>
          </a:p>
        </p:txBody>
      </p:sp>
      <p:sp>
        <p:nvSpPr>
          <p:cNvPr id="29" name="TextBox 29"/>
          <p:cNvSpPr txBox="1"/>
          <p:nvPr/>
        </p:nvSpPr>
        <p:spPr>
          <a:xfrm>
            <a:off x="5217330" y="5962864"/>
            <a:ext cx="8186681" cy="1878802"/>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HCST:</a:t>
            </a:r>
          </a:p>
          <a:p>
            <a:pPr algn="ctr">
              <a:lnSpc>
                <a:spcPts val="5005"/>
              </a:lnSpc>
            </a:pPr>
            <a:r>
              <a:rPr lang="en-US" sz="3500">
                <a:solidFill>
                  <a:srgbClr val="000000"/>
                </a:solidFill>
                <a:latin typeface="Roboto Condensed"/>
              </a:rPr>
              <a:t> Khi nước nhà bị thực dân đô hộ, Nguyễn Khuyến cáo quan về quê nhà ở ẩn.</a:t>
            </a: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028700"/>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28598"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2" name="Group 12"/>
          <p:cNvGrpSpPr/>
          <p:nvPr/>
        </p:nvGrpSpPr>
        <p:grpSpPr>
          <a:xfrm>
            <a:off x="-1397244" y="5824866"/>
            <a:ext cx="21082488" cy="5570928"/>
            <a:chOff x="0" y="0"/>
            <a:chExt cx="28109984" cy="7427904"/>
          </a:xfrm>
        </p:grpSpPr>
        <p:sp>
          <p:nvSpPr>
            <p:cNvPr id="13" name="Freeform 13"/>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5" name="Freeform 15"/>
          <p:cNvSpPr/>
          <p:nvPr/>
        </p:nvSpPr>
        <p:spPr>
          <a:xfrm>
            <a:off x="1451841" y="2592226"/>
            <a:ext cx="935744" cy="1164387"/>
          </a:xfrm>
          <a:custGeom>
            <a:avLst/>
            <a:gdLst/>
            <a:ahLst/>
            <a:cxnLst/>
            <a:rect l="l" t="t" r="r" b="b"/>
            <a:pathLst>
              <a:path w="935744" h="1164387">
                <a:moveTo>
                  <a:pt x="0" y="0"/>
                </a:moveTo>
                <a:lnTo>
                  <a:pt x="935744" y="0"/>
                </a:lnTo>
                <a:lnTo>
                  <a:pt x="935744" y="1164387"/>
                </a:lnTo>
                <a:lnTo>
                  <a:pt x="0" y="11643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6" name="Group 16"/>
          <p:cNvGrpSpPr/>
          <p:nvPr/>
        </p:nvGrpSpPr>
        <p:grpSpPr>
          <a:xfrm>
            <a:off x="10341091" y="4001189"/>
            <a:ext cx="6121010" cy="5246370"/>
            <a:chOff x="0" y="0"/>
            <a:chExt cx="6339713" cy="5433822"/>
          </a:xfrm>
        </p:grpSpPr>
        <p:sp>
          <p:nvSpPr>
            <p:cNvPr id="17" name="Freeform 17"/>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15"/>
              <a:stretch>
                <a:fillRect l="-7139" r="-7139"/>
              </a:stretch>
            </a:blipFill>
          </p:spPr>
          <p:txBody>
            <a:bodyPr/>
            <a:lstStyle/>
            <a:p>
              <a:endParaRPr lang="en-GB"/>
            </a:p>
          </p:txBody>
        </p:sp>
      </p:grpSp>
      <p:sp>
        <p:nvSpPr>
          <p:cNvPr id="18" name="TextBox 18"/>
          <p:cNvSpPr txBox="1"/>
          <p:nvPr/>
        </p:nvSpPr>
        <p:spPr>
          <a:xfrm>
            <a:off x="3967072" y="1193344"/>
            <a:ext cx="10353855" cy="1149297"/>
          </a:xfrm>
          <a:prstGeom prst="rect">
            <a:avLst/>
          </a:prstGeom>
        </p:spPr>
        <p:txBody>
          <a:bodyPr lIns="0" tIns="0" rIns="0" bIns="0" rtlCol="0" anchor="t">
            <a:spAutoFit/>
          </a:bodyPr>
          <a:lstStyle/>
          <a:p>
            <a:pPr algn="ctr">
              <a:lnSpc>
                <a:spcPts val="9099"/>
              </a:lnSpc>
              <a:spcBef>
                <a:spcPct val="0"/>
              </a:spcBef>
            </a:pPr>
            <a:r>
              <a:rPr lang="en-US" sz="6499">
                <a:solidFill>
                  <a:srgbClr val="FFFFFF"/>
                </a:solidFill>
                <a:latin typeface="#9Slide05 Aphrodite Pro"/>
              </a:rPr>
              <a:t>Cùng chia sẻ</a:t>
            </a:r>
          </a:p>
        </p:txBody>
      </p:sp>
      <p:grpSp>
        <p:nvGrpSpPr>
          <p:cNvPr id="19" name="Group 19"/>
          <p:cNvGrpSpPr/>
          <p:nvPr/>
        </p:nvGrpSpPr>
        <p:grpSpPr>
          <a:xfrm>
            <a:off x="2387585" y="4313042"/>
            <a:ext cx="7561211" cy="3894942"/>
            <a:chOff x="0" y="0"/>
            <a:chExt cx="3095178" cy="1594392"/>
          </a:xfrm>
        </p:grpSpPr>
        <p:sp>
          <p:nvSpPr>
            <p:cNvPr id="20" name="Freeform 20"/>
            <p:cNvSpPr/>
            <p:nvPr/>
          </p:nvSpPr>
          <p:spPr>
            <a:xfrm>
              <a:off x="0" y="0"/>
              <a:ext cx="3095178" cy="1594393"/>
            </a:xfrm>
            <a:custGeom>
              <a:avLst/>
              <a:gdLst/>
              <a:ahLst/>
              <a:cxnLst/>
              <a:rect l="l" t="t" r="r" b="b"/>
              <a:pathLst>
                <a:path w="3095178" h="1594393">
                  <a:moveTo>
                    <a:pt x="2891978" y="0"/>
                  </a:moveTo>
                  <a:cubicBezTo>
                    <a:pt x="3004202" y="0"/>
                    <a:pt x="3095178" y="356917"/>
                    <a:pt x="3095178" y="797196"/>
                  </a:cubicBezTo>
                  <a:cubicBezTo>
                    <a:pt x="3095178" y="1237476"/>
                    <a:pt x="3004202" y="1594393"/>
                    <a:pt x="2891978" y="1594393"/>
                  </a:cubicBezTo>
                  <a:lnTo>
                    <a:pt x="203200" y="1594393"/>
                  </a:lnTo>
                  <a:cubicBezTo>
                    <a:pt x="90976" y="1594393"/>
                    <a:pt x="0" y="1237476"/>
                    <a:pt x="0" y="797196"/>
                  </a:cubicBezTo>
                  <a:cubicBezTo>
                    <a:pt x="0" y="356917"/>
                    <a:pt x="90976" y="0"/>
                    <a:pt x="203200" y="0"/>
                  </a:cubicBezTo>
                  <a:close/>
                </a:path>
              </a:pathLst>
            </a:custGeom>
            <a:solidFill>
              <a:srgbClr val="FFFFFF">
                <a:alpha val="63922"/>
              </a:srgbClr>
            </a:solidFill>
          </p:spPr>
          <p:txBody>
            <a:bodyPr/>
            <a:lstStyle/>
            <a:p>
              <a:endParaRPr lang="en-GB"/>
            </a:p>
          </p:txBody>
        </p:sp>
        <p:sp>
          <p:nvSpPr>
            <p:cNvPr id="21" name="TextBox 21"/>
            <p:cNvSpPr txBox="1"/>
            <p:nvPr/>
          </p:nvSpPr>
          <p:spPr>
            <a:xfrm>
              <a:off x="0" y="-47625"/>
              <a:ext cx="3095178" cy="1642017"/>
            </a:xfrm>
            <a:prstGeom prst="rect">
              <a:avLst/>
            </a:prstGeom>
          </p:spPr>
          <p:txBody>
            <a:bodyPr lIns="50800" tIns="50800" rIns="50800" bIns="50800" rtlCol="0" anchor="ctr"/>
            <a:lstStyle/>
            <a:p>
              <a:pPr marL="431801" lvl="1" indent="-215900" algn="ctr">
                <a:lnSpc>
                  <a:spcPts val="2800"/>
                </a:lnSpc>
                <a:buFont typeface="Arial"/>
                <a:buChar char="•"/>
              </a:pPr>
              <a:endParaRPr/>
            </a:p>
          </p:txBody>
        </p:sp>
      </p:grpSp>
      <p:sp>
        <p:nvSpPr>
          <p:cNvPr id="22" name="TextBox 22"/>
          <p:cNvSpPr txBox="1"/>
          <p:nvPr/>
        </p:nvSpPr>
        <p:spPr>
          <a:xfrm>
            <a:off x="2939173" y="4050577"/>
            <a:ext cx="6627745" cy="3577152"/>
          </a:xfrm>
          <a:prstGeom prst="rect">
            <a:avLst/>
          </a:prstGeom>
        </p:spPr>
        <p:txBody>
          <a:bodyPr lIns="0" tIns="0" rIns="0" bIns="0" rtlCol="0" anchor="t">
            <a:spAutoFit/>
          </a:bodyPr>
          <a:lstStyle/>
          <a:p>
            <a:pPr algn="just">
              <a:lnSpc>
                <a:spcPts val="5465"/>
              </a:lnSpc>
            </a:pPr>
            <a:endParaRPr/>
          </a:p>
          <a:p>
            <a:pPr algn="just">
              <a:lnSpc>
                <a:spcPts val="5605"/>
              </a:lnSpc>
            </a:pPr>
            <a:r>
              <a:rPr lang="en-US" sz="3920">
                <a:solidFill>
                  <a:srgbClr val="000000"/>
                </a:solidFill>
                <a:latin typeface="#9Slide05 Fourth Medium"/>
              </a:rPr>
              <a:t>2. Theo em, những cuộc tiễn đưa trong chiến tranh có gì khác biệt so với tiễn đưa trong hoàn cảnh bình thường của cuộc sống?</a:t>
            </a:r>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flipH="1">
            <a:off x="-1397244" y="5824866"/>
            <a:ext cx="7234972" cy="5570928"/>
          </a:xfrm>
          <a:custGeom>
            <a:avLst/>
            <a:gdLst/>
            <a:ahLst/>
            <a:cxnLst/>
            <a:rect l="l" t="t" r="r" b="b"/>
            <a:pathLst>
              <a:path w="7234972" h="5570928">
                <a:moveTo>
                  <a:pt x="7234972" y="0"/>
                </a:moveTo>
                <a:lnTo>
                  <a:pt x="0" y="0"/>
                </a:lnTo>
                <a:lnTo>
                  <a:pt x="0" y="5570928"/>
                </a:lnTo>
                <a:lnTo>
                  <a:pt x="7234972" y="5570928"/>
                </a:lnTo>
                <a:lnTo>
                  <a:pt x="723497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5156871" y="8605567"/>
            <a:ext cx="2658086" cy="382100"/>
          </a:xfrm>
          <a:custGeom>
            <a:avLst/>
            <a:gdLst/>
            <a:ahLst/>
            <a:cxnLst/>
            <a:rect l="l" t="t" r="r" b="b"/>
            <a:pathLst>
              <a:path w="2658086" h="382100">
                <a:moveTo>
                  <a:pt x="0" y="0"/>
                </a:moveTo>
                <a:lnTo>
                  <a:pt x="2658086" y="0"/>
                </a:lnTo>
                <a:lnTo>
                  <a:pt x="2658086" y="382100"/>
                </a:lnTo>
                <a:lnTo>
                  <a:pt x="0" y="382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7814957" y="8605567"/>
            <a:ext cx="2658086" cy="382100"/>
          </a:xfrm>
          <a:custGeom>
            <a:avLst/>
            <a:gdLst/>
            <a:ahLst/>
            <a:cxnLst/>
            <a:rect l="l" t="t" r="r" b="b"/>
            <a:pathLst>
              <a:path w="2658086" h="382100">
                <a:moveTo>
                  <a:pt x="0" y="0"/>
                </a:moveTo>
                <a:lnTo>
                  <a:pt x="2658086" y="0"/>
                </a:lnTo>
                <a:lnTo>
                  <a:pt x="2658086" y="382100"/>
                </a:lnTo>
                <a:lnTo>
                  <a:pt x="0" y="382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6" name="Group 6"/>
          <p:cNvGrpSpPr/>
          <p:nvPr/>
        </p:nvGrpSpPr>
        <p:grpSpPr>
          <a:xfrm rot="-73172">
            <a:off x="6649558" y="-4369381"/>
            <a:ext cx="12860823" cy="14882138"/>
            <a:chOff x="0" y="0"/>
            <a:chExt cx="6334760" cy="7330384"/>
          </a:xfrm>
        </p:grpSpPr>
        <p:sp>
          <p:nvSpPr>
            <p:cNvPr id="7" name="Freeform 7"/>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7">
                <a:alphaModFix amt="10999"/>
              </a:blip>
              <a:stretch>
                <a:fillRect t="-5160" b="-5174"/>
              </a:stretch>
            </a:blipFill>
          </p:spPr>
          <p:txBody>
            <a:bodyPr/>
            <a:lstStyle/>
            <a:p>
              <a:endParaRPr lang="en-GB"/>
            </a:p>
          </p:txBody>
        </p:sp>
      </p:grpSp>
      <p:sp>
        <p:nvSpPr>
          <p:cNvPr id="8" name="Freeform 8"/>
          <p:cNvSpPr/>
          <p:nvPr/>
        </p:nvSpPr>
        <p:spPr>
          <a:xfrm>
            <a:off x="848870" y="1680226"/>
            <a:ext cx="16230600" cy="6431375"/>
          </a:xfrm>
          <a:custGeom>
            <a:avLst/>
            <a:gdLst/>
            <a:ahLst/>
            <a:cxnLst/>
            <a:rect l="l" t="t" r="r" b="b"/>
            <a:pathLst>
              <a:path w="16230600" h="6431375">
                <a:moveTo>
                  <a:pt x="0" y="0"/>
                </a:moveTo>
                <a:lnTo>
                  <a:pt x="16230600" y="0"/>
                </a:lnTo>
                <a:lnTo>
                  <a:pt x="16230600" y="6431375"/>
                </a:lnTo>
                <a:lnTo>
                  <a:pt x="0" y="643137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9" name="Freeform 9"/>
          <p:cNvSpPr/>
          <p:nvPr/>
        </p:nvSpPr>
        <p:spPr>
          <a:xfrm>
            <a:off x="848870" y="4865827"/>
            <a:ext cx="15212164" cy="5043998"/>
          </a:xfrm>
          <a:custGeom>
            <a:avLst/>
            <a:gdLst/>
            <a:ahLst/>
            <a:cxnLst/>
            <a:rect l="l" t="t" r="r" b="b"/>
            <a:pathLst>
              <a:path w="15212164" h="5043998">
                <a:moveTo>
                  <a:pt x="0" y="0"/>
                </a:moveTo>
                <a:lnTo>
                  <a:pt x="15212164" y="0"/>
                </a:lnTo>
                <a:lnTo>
                  <a:pt x="15212164" y="5043999"/>
                </a:lnTo>
                <a:lnTo>
                  <a:pt x="0" y="5043999"/>
                </a:lnTo>
                <a:lnTo>
                  <a:pt x="0" y="0"/>
                </a:lnTo>
                <a:close/>
              </a:path>
            </a:pathLst>
          </a:custGeom>
          <a:blipFill>
            <a:blip r:embed="rId8">
              <a:extLst>
                <a:ext uri="{96DAC541-7B7A-43D3-8B79-37D633B846F1}">
                  <asvg:svgBlip xmlns:asvg="http://schemas.microsoft.com/office/drawing/2016/SVG/main" r:embed="rId9"/>
                </a:ext>
              </a:extLst>
            </a:blip>
            <a:stretch>
              <a:fillRect t="-27505" r="-6694"/>
            </a:stretch>
          </a:blipFill>
          <a:ln cap="sq">
            <a:noFill/>
            <a:prstDash val="solid"/>
            <a:miter/>
          </a:ln>
        </p:spPr>
        <p:txBody>
          <a:bodyPr/>
          <a:lstStyle/>
          <a:p>
            <a:endParaRPr lang="en-GB"/>
          </a:p>
        </p:txBody>
      </p:sp>
      <p:sp>
        <p:nvSpPr>
          <p:cNvPr id="10" name="Freeform 10"/>
          <p:cNvSpPr/>
          <p:nvPr/>
        </p:nvSpPr>
        <p:spPr>
          <a:xfrm>
            <a:off x="977540" y="1539394"/>
            <a:ext cx="16230600" cy="6431375"/>
          </a:xfrm>
          <a:custGeom>
            <a:avLst/>
            <a:gdLst/>
            <a:ahLst/>
            <a:cxnLst/>
            <a:rect l="l" t="t" r="r" b="b"/>
            <a:pathLst>
              <a:path w="16230600" h="6431375">
                <a:moveTo>
                  <a:pt x="0" y="0"/>
                </a:moveTo>
                <a:lnTo>
                  <a:pt x="16230600" y="0"/>
                </a:lnTo>
                <a:lnTo>
                  <a:pt x="16230600" y="6431375"/>
                </a:lnTo>
                <a:lnTo>
                  <a:pt x="0" y="643137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GB"/>
          </a:p>
        </p:txBody>
      </p:sp>
      <p:sp>
        <p:nvSpPr>
          <p:cNvPr id="11" name="Freeform 11"/>
          <p:cNvSpPr/>
          <p:nvPr/>
        </p:nvSpPr>
        <p:spPr>
          <a:xfrm>
            <a:off x="1028700" y="4125715"/>
            <a:ext cx="16230600" cy="5043998"/>
          </a:xfrm>
          <a:custGeom>
            <a:avLst/>
            <a:gdLst/>
            <a:ahLst/>
            <a:cxnLst/>
            <a:rect l="l" t="t" r="r" b="b"/>
            <a:pathLst>
              <a:path w="16230600" h="5043998">
                <a:moveTo>
                  <a:pt x="0" y="0"/>
                </a:moveTo>
                <a:lnTo>
                  <a:pt x="16230600" y="0"/>
                </a:lnTo>
                <a:lnTo>
                  <a:pt x="16230600" y="5043999"/>
                </a:lnTo>
                <a:lnTo>
                  <a:pt x="0" y="5043999"/>
                </a:lnTo>
                <a:lnTo>
                  <a:pt x="0" y="0"/>
                </a:lnTo>
                <a:close/>
              </a:path>
            </a:pathLst>
          </a:custGeom>
          <a:blipFill>
            <a:blip r:embed="rId10">
              <a:extLst>
                <a:ext uri="{96DAC541-7B7A-43D3-8B79-37D633B846F1}">
                  <asvg:svgBlip xmlns:asvg="http://schemas.microsoft.com/office/drawing/2016/SVG/main" r:embed="rId11"/>
                </a:ext>
              </a:extLst>
            </a:blip>
            <a:stretch>
              <a:fillRect t="-27505"/>
            </a:stretch>
          </a:blipFill>
          <a:ln cap="sq">
            <a:noFill/>
            <a:prstDash val="solid"/>
            <a:miter/>
          </a:ln>
        </p:spPr>
        <p:txBody>
          <a:bodyPr/>
          <a:lstStyle/>
          <a:p>
            <a:endParaRPr lang="en-GB"/>
          </a:p>
        </p:txBody>
      </p:sp>
      <p:sp>
        <p:nvSpPr>
          <p:cNvPr id="12" name="Freeform 12"/>
          <p:cNvSpPr/>
          <p:nvPr/>
        </p:nvSpPr>
        <p:spPr>
          <a:xfrm>
            <a:off x="12399112" y="6083147"/>
            <a:ext cx="7234972" cy="5570928"/>
          </a:xfrm>
          <a:custGeom>
            <a:avLst/>
            <a:gdLst/>
            <a:ahLst/>
            <a:cxnLst/>
            <a:rect l="l" t="t" r="r" b="b"/>
            <a:pathLst>
              <a:path w="7234972" h="5570928">
                <a:moveTo>
                  <a:pt x="0" y="0"/>
                </a:moveTo>
                <a:lnTo>
                  <a:pt x="7234972" y="0"/>
                </a:lnTo>
                <a:lnTo>
                  <a:pt x="7234972" y="5570928"/>
                </a:lnTo>
                <a:lnTo>
                  <a:pt x="0" y="55709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0421883" y="8863848"/>
            <a:ext cx="2658086" cy="382100"/>
          </a:xfrm>
          <a:custGeom>
            <a:avLst/>
            <a:gdLst/>
            <a:ahLst/>
            <a:cxnLst/>
            <a:rect l="l" t="t" r="r" b="b"/>
            <a:pathLst>
              <a:path w="2658086" h="382100">
                <a:moveTo>
                  <a:pt x="0" y="0"/>
                </a:moveTo>
                <a:lnTo>
                  <a:pt x="2658086" y="0"/>
                </a:lnTo>
                <a:lnTo>
                  <a:pt x="2658086" y="382100"/>
                </a:lnTo>
                <a:lnTo>
                  <a:pt x="0" y="382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Freeform 14"/>
          <p:cNvSpPr/>
          <p:nvPr/>
        </p:nvSpPr>
        <p:spPr>
          <a:xfrm>
            <a:off x="11333980" y="6097096"/>
            <a:ext cx="5925320" cy="12126469"/>
          </a:xfrm>
          <a:custGeom>
            <a:avLst/>
            <a:gdLst/>
            <a:ahLst/>
            <a:cxnLst/>
            <a:rect l="l" t="t" r="r" b="b"/>
            <a:pathLst>
              <a:path w="5925320" h="12126469">
                <a:moveTo>
                  <a:pt x="0" y="0"/>
                </a:moveTo>
                <a:lnTo>
                  <a:pt x="5925320" y="0"/>
                </a:lnTo>
                <a:lnTo>
                  <a:pt x="5925320" y="12126469"/>
                </a:lnTo>
                <a:lnTo>
                  <a:pt x="0" y="12126469"/>
                </a:lnTo>
                <a:lnTo>
                  <a:pt x="0" y="0"/>
                </a:lnTo>
                <a:close/>
              </a:path>
            </a:pathLst>
          </a:custGeom>
          <a:blipFill>
            <a:blip r:embed="rId12"/>
            <a:stretch>
              <a:fillRect l="-1163" r="-1163"/>
            </a:stretch>
          </a:blipFill>
        </p:spPr>
        <p:txBody>
          <a:bodyPr/>
          <a:lstStyle/>
          <a:p>
            <a:endParaRPr lang="en-GB"/>
          </a:p>
        </p:txBody>
      </p:sp>
      <p:grpSp>
        <p:nvGrpSpPr>
          <p:cNvPr id="15" name="Group 15"/>
          <p:cNvGrpSpPr>
            <a:grpSpLocks noChangeAspect="1"/>
          </p:cNvGrpSpPr>
          <p:nvPr/>
        </p:nvGrpSpPr>
        <p:grpSpPr>
          <a:xfrm>
            <a:off x="10886759" y="6083147"/>
            <a:ext cx="2953832" cy="2953832"/>
            <a:chOff x="0" y="0"/>
            <a:chExt cx="19050000" cy="19050000"/>
          </a:xfrm>
        </p:grpSpPr>
        <p:sp>
          <p:nvSpPr>
            <p:cNvPr id="16" name="Freeform 16"/>
            <p:cNvSpPr/>
            <p:nvPr/>
          </p:nvSpPr>
          <p:spPr>
            <a:xfrm>
              <a:off x="365895" y="438086"/>
              <a:ext cx="18105386" cy="18375162"/>
            </a:xfrm>
            <a:custGeom>
              <a:avLst/>
              <a:gdLst/>
              <a:ahLst/>
              <a:cxnLst/>
              <a:rect l="l" t="t" r="r" b="b"/>
              <a:pathLst>
                <a:path w="18105386" h="18375162">
                  <a:moveTo>
                    <a:pt x="18105385" y="9187581"/>
                  </a:moveTo>
                  <a:cubicBezTo>
                    <a:pt x="18105385" y="7798839"/>
                    <a:pt x="16969622" y="6796297"/>
                    <a:pt x="15603491" y="6546709"/>
                  </a:cubicBezTo>
                  <a:cubicBezTo>
                    <a:pt x="16393006" y="5404225"/>
                    <a:pt x="16396395" y="3672970"/>
                    <a:pt x="15414405" y="2690982"/>
                  </a:cubicBezTo>
                  <a:cubicBezTo>
                    <a:pt x="14432416" y="1708994"/>
                    <a:pt x="12769604" y="1780822"/>
                    <a:pt x="11627118" y="2570337"/>
                  </a:cubicBezTo>
                  <a:cubicBezTo>
                    <a:pt x="11377529" y="1204206"/>
                    <a:pt x="10306547" y="0"/>
                    <a:pt x="8917805" y="0"/>
                  </a:cubicBezTo>
                  <a:cubicBezTo>
                    <a:pt x="7529063" y="0"/>
                    <a:pt x="6338762" y="992537"/>
                    <a:pt x="6089177" y="2358667"/>
                  </a:cubicBezTo>
                  <a:cubicBezTo>
                    <a:pt x="4946692" y="1569153"/>
                    <a:pt x="3403194" y="1708991"/>
                    <a:pt x="2421205" y="2690981"/>
                  </a:cubicBezTo>
                  <a:cubicBezTo>
                    <a:pt x="1439217" y="3672970"/>
                    <a:pt x="2029181" y="5655893"/>
                    <a:pt x="2818696" y="6798378"/>
                  </a:cubicBezTo>
                  <a:cubicBezTo>
                    <a:pt x="1452565" y="7047966"/>
                    <a:pt x="0" y="7698172"/>
                    <a:pt x="0" y="9086914"/>
                  </a:cubicBezTo>
                  <a:cubicBezTo>
                    <a:pt x="0" y="10475656"/>
                    <a:pt x="1150561" y="11632510"/>
                    <a:pt x="2516691" y="11882096"/>
                  </a:cubicBezTo>
                  <a:cubicBezTo>
                    <a:pt x="1727177" y="13024582"/>
                    <a:pt x="1439215" y="14702193"/>
                    <a:pt x="2421204" y="15684181"/>
                  </a:cubicBezTo>
                  <a:cubicBezTo>
                    <a:pt x="3403193" y="16666171"/>
                    <a:pt x="4946690" y="16806009"/>
                    <a:pt x="6089176" y="16016494"/>
                  </a:cubicBezTo>
                  <a:cubicBezTo>
                    <a:pt x="6338762" y="17382626"/>
                    <a:pt x="7529063" y="18375163"/>
                    <a:pt x="8917805" y="18375163"/>
                  </a:cubicBezTo>
                  <a:cubicBezTo>
                    <a:pt x="10306547" y="18375163"/>
                    <a:pt x="11931202" y="17149099"/>
                    <a:pt x="12180790" y="15782970"/>
                  </a:cubicBezTo>
                  <a:cubicBezTo>
                    <a:pt x="13323276" y="16572485"/>
                    <a:pt x="14772503" y="16764959"/>
                    <a:pt x="15754493" y="15782970"/>
                  </a:cubicBezTo>
                  <a:cubicBezTo>
                    <a:pt x="16736483" y="14800981"/>
                    <a:pt x="16393006" y="12873581"/>
                    <a:pt x="15603491" y="11731095"/>
                  </a:cubicBezTo>
                  <a:cubicBezTo>
                    <a:pt x="16969622" y="11481508"/>
                    <a:pt x="18105385" y="10576325"/>
                    <a:pt x="18105385" y="9187581"/>
                  </a:cubicBezTo>
                  <a:close/>
                </a:path>
              </a:pathLst>
            </a:custGeom>
            <a:blipFill>
              <a:blip r:embed="rId13"/>
              <a:stretch>
                <a:fillRect r="-35320"/>
              </a:stretch>
            </a:blipFill>
          </p:spPr>
          <p:txBody>
            <a:bodyPr/>
            <a:lstStyle/>
            <a:p>
              <a:endParaRPr lang="en-GB"/>
            </a:p>
          </p:txBody>
        </p:sp>
        <p:sp>
          <p:nvSpPr>
            <p:cNvPr id="17" name="Freeform 17"/>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14"/>
              <a:stretch>
                <a:fillRect l="-188" r="-188"/>
              </a:stretch>
            </a:blipFill>
          </p:spPr>
          <p:txBody>
            <a:bodyPr/>
            <a:lstStyle/>
            <a:p>
              <a:endParaRPr lang="en-GB"/>
            </a:p>
          </p:txBody>
        </p:sp>
      </p:grpSp>
      <p:grpSp>
        <p:nvGrpSpPr>
          <p:cNvPr id="18" name="Group 18"/>
          <p:cNvGrpSpPr>
            <a:grpSpLocks noChangeAspect="1"/>
          </p:cNvGrpSpPr>
          <p:nvPr/>
        </p:nvGrpSpPr>
        <p:grpSpPr>
          <a:xfrm>
            <a:off x="14305468" y="6097096"/>
            <a:ext cx="2953832" cy="2953832"/>
            <a:chOff x="0" y="0"/>
            <a:chExt cx="19050000" cy="19050000"/>
          </a:xfrm>
        </p:grpSpPr>
        <p:sp>
          <p:nvSpPr>
            <p:cNvPr id="19" name="Freeform 19"/>
            <p:cNvSpPr/>
            <p:nvPr/>
          </p:nvSpPr>
          <p:spPr>
            <a:xfrm>
              <a:off x="365895" y="438086"/>
              <a:ext cx="18105386" cy="18375162"/>
            </a:xfrm>
            <a:custGeom>
              <a:avLst/>
              <a:gdLst/>
              <a:ahLst/>
              <a:cxnLst/>
              <a:rect l="l" t="t" r="r" b="b"/>
              <a:pathLst>
                <a:path w="18105386" h="18375162">
                  <a:moveTo>
                    <a:pt x="18105385" y="9187581"/>
                  </a:moveTo>
                  <a:cubicBezTo>
                    <a:pt x="18105385" y="7798839"/>
                    <a:pt x="16969622" y="6796297"/>
                    <a:pt x="15603491" y="6546709"/>
                  </a:cubicBezTo>
                  <a:cubicBezTo>
                    <a:pt x="16393006" y="5404225"/>
                    <a:pt x="16396395" y="3672970"/>
                    <a:pt x="15414405" y="2690982"/>
                  </a:cubicBezTo>
                  <a:cubicBezTo>
                    <a:pt x="14432416" y="1708994"/>
                    <a:pt x="12769604" y="1780822"/>
                    <a:pt x="11627118" y="2570337"/>
                  </a:cubicBezTo>
                  <a:cubicBezTo>
                    <a:pt x="11377529" y="1204206"/>
                    <a:pt x="10306547" y="0"/>
                    <a:pt x="8917805" y="0"/>
                  </a:cubicBezTo>
                  <a:cubicBezTo>
                    <a:pt x="7529063" y="0"/>
                    <a:pt x="6338762" y="992537"/>
                    <a:pt x="6089177" y="2358667"/>
                  </a:cubicBezTo>
                  <a:cubicBezTo>
                    <a:pt x="4946692" y="1569153"/>
                    <a:pt x="3403194" y="1708991"/>
                    <a:pt x="2421205" y="2690981"/>
                  </a:cubicBezTo>
                  <a:cubicBezTo>
                    <a:pt x="1439217" y="3672970"/>
                    <a:pt x="2029181" y="5655893"/>
                    <a:pt x="2818696" y="6798378"/>
                  </a:cubicBezTo>
                  <a:cubicBezTo>
                    <a:pt x="1452565" y="7047966"/>
                    <a:pt x="0" y="7698172"/>
                    <a:pt x="0" y="9086914"/>
                  </a:cubicBezTo>
                  <a:cubicBezTo>
                    <a:pt x="0" y="10475656"/>
                    <a:pt x="1150561" y="11632510"/>
                    <a:pt x="2516691" y="11882096"/>
                  </a:cubicBezTo>
                  <a:cubicBezTo>
                    <a:pt x="1727177" y="13024582"/>
                    <a:pt x="1439215" y="14702193"/>
                    <a:pt x="2421204" y="15684181"/>
                  </a:cubicBezTo>
                  <a:cubicBezTo>
                    <a:pt x="3403193" y="16666171"/>
                    <a:pt x="4946690" y="16806009"/>
                    <a:pt x="6089176" y="16016494"/>
                  </a:cubicBezTo>
                  <a:cubicBezTo>
                    <a:pt x="6338762" y="17382626"/>
                    <a:pt x="7529063" y="18375163"/>
                    <a:pt x="8917805" y="18375163"/>
                  </a:cubicBezTo>
                  <a:cubicBezTo>
                    <a:pt x="10306547" y="18375163"/>
                    <a:pt x="11931202" y="17149099"/>
                    <a:pt x="12180790" y="15782970"/>
                  </a:cubicBezTo>
                  <a:cubicBezTo>
                    <a:pt x="13323276" y="16572485"/>
                    <a:pt x="14772503" y="16764959"/>
                    <a:pt x="15754493" y="15782970"/>
                  </a:cubicBezTo>
                  <a:cubicBezTo>
                    <a:pt x="16736483" y="14800981"/>
                    <a:pt x="16393006" y="12873581"/>
                    <a:pt x="15603491" y="11731095"/>
                  </a:cubicBezTo>
                  <a:cubicBezTo>
                    <a:pt x="16969622" y="11481508"/>
                    <a:pt x="18105385" y="10576325"/>
                    <a:pt x="18105385" y="9187581"/>
                  </a:cubicBezTo>
                  <a:close/>
                </a:path>
              </a:pathLst>
            </a:custGeom>
            <a:blipFill>
              <a:blip r:embed="rId13"/>
              <a:stretch>
                <a:fillRect l="-74763" t="-17955" r="-1227" b="-12099"/>
              </a:stretch>
            </a:blipFill>
          </p:spPr>
          <p:txBody>
            <a:bodyPr/>
            <a:lstStyle/>
            <a:p>
              <a:endParaRPr lang="en-GB"/>
            </a:p>
          </p:txBody>
        </p:sp>
        <p:sp>
          <p:nvSpPr>
            <p:cNvPr id="20" name="Freeform 20"/>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14"/>
              <a:stretch>
                <a:fillRect l="-188" r="-188"/>
              </a:stretch>
            </a:blipFill>
          </p:spPr>
          <p:txBody>
            <a:bodyPr/>
            <a:lstStyle/>
            <a:p>
              <a:endParaRPr lang="en-GB"/>
            </a:p>
          </p:txBody>
        </p:sp>
      </p:grpSp>
      <p:sp>
        <p:nvSpPr>
          <p:cNvPr id="21" name="Freeform 21"/>
          <p:cNvSpPr/>
          <p:nvPr/>
        </p:nvSpPr>
        <p:spPr>
          <a:xfrm>
            <a:off x="5270103" y="776287"/>
            <a:ext cx="9942749" cy="2000978"/>
          </a:xfrm>
          <a:custGeom>
            <a:avLst/>
            <a:gdLst/>
            <a:ahLst/>
            <a:cxnLst/>
            <a:rect l="l" t="t" r="r" b="b"/>
            <a:pathLst>
              <a:path w="9942749" h="2000978">
                <a:moveTo>
                  <a:pt x="0" y="0"/>
                </a:moveTo>
                <a:lnTo>
                  <a:pt x="9942748" y="0"/>
                </a:lnTo>
                <a:lnTo>
                  <a:pt x="9942748" y="2000979"/>
                </a:lnTo>
                <a:lnTo>
                  <a:pt x="0" y="20009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2" name="Freeform 22"/>
          <p:cNvSpPr/>
          <p:nvPr/>
        </p:nvSpPr>
        <p:spPr>
          <a:xfrm>
            <a:off x="1451841" y="2592226"/>
            <a:ext cx="1557049" cy="1937504"/>
          </a:xfrm>
          <a:custGeom>
            <a:avLst/>
            <a:gdLst/>
            <a:ahLst/>
            <a:cxnLst/>
            <a:rect l="l" t="t" r="r" b="b"/>
            <a:pathLst>
              <a:path w="1557049" h="1937504">
                <a:moveTo>
                  <a:pt x="0" y="0"/>
                </a:moveTo>
                <a:lnTo>
                  <a:pt x="1557048" y="0"/>
                </a:lnTo>
                <a:lnTo>
                  <a:pt x="1557048" y="1937504"/>
                </a:lnTo>
                <a:lnTo>
                  <a:pt x="0" y="19375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23" name="Freeform 23"/>
          <p:cNvSpPr/>
          <p:nvPr/>
        </p:nvSpPr>
        <p:spPr>
          <a:xfrm>
            <a:off x="3075149" y="776287"/>
            <a:ext cx="8383625" cy="2000978"/>
          </a:xfrm>
          <a:custGeom>
            <a:avLst/>
            <a:gdLst/>
            <a:ahLst/>
            <a:cxnLst/>
            <a:rect l="l" t="t" r="r" b="b"/>
            <a:pathLst>
              <a:path w="8383625" h="2000978">
                <a:moveTo>
                  <a:pt x="0" y="0"/>
                </a:moveTo>
                <a:lnTo>
                  <a:pt x="8383625" y="0"/>
                </a:lnTo>
                <a:lnTo>
                  <a:pt x="8383625" y="2000979"/>
                </a:lnTo>
                <a:lnTo>
                  <a:pt x="0" y="2000979"/>
                </a:lnTo>
                <a:lnTo>
                  <a:pt x="0" y="0"/>
                </a:lnTo>
                <a:close/>
              </a:path>
            </a:pathLst>
          </a:custGeom>
          <a:blipFill>
            <a:blip r:embed="rId15">
              <a:extLst>
                <a:ext uri="{96DAC541-7B7A-43D3-8B79-37D633B846F1}">
                  <asvg:svgBlip xmlns:asvg="http://schemas.microsoft.com/office/drawing/2016/SVG/main" r:embed="rId16"/>
                </a:ext>
              </a:extLst>
            </a:blip>
            <a:stretch>
              <a:fillRect r="-18597"/>
            </a:stretch>
          </a:blipFill>
        </p:spPr>
        <p:txBody>
          <a:bodyPr/>
          <a:lstStyle/>
          <a:p>
            <a:endParaRPr lang="en-GB"/>
          </a:p>
        </p:txBody>
      </p:sp>
      <p:sp>
        <p:nvSpPr>
          <p:cNvPr id="24" name="TextBox 24"/>
          <p:cNvSpPr txBox="1"/>
          <p:nvPr/>
        </p:nvSpPr>
        <p:spPr>
          <a:xfrm>
            <a:off x="4237978" y="5032857"/>
            <a:ext cx="10624611" cy="1050290"/>
          </a:xfrm>
          <a:prstGeom prst="rect">
            <a:avLst/>
          </a:prstGeom>
        </p:spPr>
        <p:txBody>
          <a:bodyPr lIns="0" tIns="0" rIns="0" bIns="0" rtlCol="0" anchor="t">
            <a:spAutoFit/>
          </a:bodyPr>
          <a:lstStyle/>
          <a:p>
            <a:pPr algn="ctr">
              <a:lnSpc>
                <a:spcPts val="8260"/>
              </a:lnSpc>
            </a:pPr>
            <a:r>
              <a:rPr lang="en-US" sz="5900">
                <a:solidFill>
                  <a:srgbClr val="031207"/>
                </a:solidFill>
                <a:latin typeface="#9Slide05 VL Fadilla"/>
              </a:rPr>
              <a:t>Trích "Chinh phụ ngâm", Đặng Trần Côn</a:t>
            </a:r>
          </a:p>
        </p:txBody>
      </p:sp>
      <p:grpSp>
        <p:nvGrpSpPr>
          <p:cNvPr id="25" name="Group 25"/>
          <p:cNvGrpSpPr/>
          <p:nvPr/>
        </p:nvGrpSpPr>
        <p:grpSpPr>
          <a:xfrm rot="1089053">
            <a:off x="-1049912" y="6208630"/>
            <a:ext cx="10575780" cy="12237959"/>
            <a:chOff x="0" y="0"/>
            <a:chExt cx="6334760" cy="7330384"/>
          </a:xfrm>
        </p:grpSpPr>
        <p:sp>
          <p:nvSpPr>
            <p:cNvPr id="26" name="Freeform 26"/>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7">
                <a:alphaModFix amt="10999"/>
              </a:blip>
              <a:stretch>
                <a:fillRect t="-5160" b="-5174"/>
              </a:stretch>
            </a:blipFill>
          </p:spPr>
          <p:txBody>
            <a:bodyPr/>
            <a:lstStyle/>
            <a:p>
              <a:endParaRPr lang="en-GB"/>
            </a:p>
          </p:txBody>
        </p:sp>
      </p:grpSp>
      <p:sp>
        <p:nvSpPr>
          <p:cNvPr id="27" name="Freeform 27"/>
          <p:cNvSpPr/>
          <p:nvPr/>
        </p:nvSpPr>
        <p:spPr>
          <a:xfrm>
            <a:off x="13840591" y="2777266"/>
            <a:ext cx="2411411" cy="1104865"/>
          </a:xfrm>
          <a:custGeom>
            <a:avLst/>
            <a:gdLst/>
            <a:ahLst/>
            <a:cxnLst/>
            <a:rect l="l" t="t" r="r" b="b"/>
            <a:pathLst>
              <a:path w="2411411" h="1104865">
                <a:moveTo>
                  <a:pt x="0" y="0"/>
                </a:moveTo>
                <a:lnTo>
                  <a:pt x="2411411" y="0"/>
                </a:lnTo>
                <a:lnTo>
                  <a:pt x="2411411" y="1104864"/>
                </a:lnTo>
                <a:lnTo>
                  <a:pt x="0" y="110486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28" name="TextBox 28"/>
          <p:cNvSpPr txBox="1"/>
          <p:nvPr/>
        </p:nvSpPr>
        <p:spPr>
          <a:xfrm>
            <a:off x="3425411" y="1240969"/>
            <a:ext cx="11437178" cy="1111197"/>
          </a:xfrm>
          <a:prstGeom prst="rect">
            <a:avLst/>
          </a:prstGeom>
        </p:spPr>
        <p:txBody>
          <a:bodyPr lIns="0" tIns="0" rIns="0" bIns="0" rtlCol="0" anchor="t">
            <a:spAutoFit/>
          </a:bodyPr>
          <a:lstStyle/>
          <a:p>
            <a:pPr algn="ctr">
              <a:lnSpc>
                <a:spcPts val="9099"/>
              </a:lnSpc>
              <a:spcBef>
                <a:spcPct val="0"/>
              </a:spcBef>
            </a:pPr>
            <a:r>
              <a:rPr lang="en-US" sz="6499">
                <a:solidFill>
                  <a:srgbClr val="FFFFFF"/>
                </a:solidFill>
                <a:latin typeface="Fraunces Bold"/>
              </a:rPr>
              <a:t>B. ĐỌC HIỂU VĂN BẢN </a:t>
            </a:r>
          </a:p>
        </p:txBody>
      </p:sp>
      <p:sp>
        <p:nvSpPr>
          <p:cNvPr id="29" name="TextBox 29"/>
          <p:cNvSpPr txBox="1"/>
          <p:nvPr/>
        </p:nvSpPr>
        <p:spPr>
          <a:xfrm>
            <a:off x="3572854" y="2947863"/>
            <a:ext cx="2247936" cy="882578"/>
          </a:xfrm>
          <a:prstGeom prst="rect">
            <a:avLst/>
          </a:prstGeom>
        </p:spPr>
        <p:txBody>
          <a:bodyPr lIns="0" tIns="0" rIns="0" bIns="0" rtlCol="0" anchor="t">
            <a:spAutoFit/>
          </a:bodyPr>
          <a:lstStyle/>
          <a:p>
            <a:pPr algn="ctr">
              <a:lnSpc>
                <a:spcPts val="7000"/>
              </a:lnSpc>
            </a:pPr>
            <a:r>
              <a:rPr lang="en-US" sz="5000">
                <a:solidFill>
                  <a:srgbClr val="000000"/>
                </a:solidFill>
                <a:latin typeface="#9Slide05 VL Fadilla"/>
              </a:rPr>
              <a:t>Văn bản 1:</a:t>
            </a:r>
          </a:p>
        </p:txBody>
      </p:sp>
      <p:sp>
        <p:nvSpPr>
          <p:cNvPr id="30" name="TextBox 30"/>
          <p:cNvSpPr txBox="1"/>
          <p:nvPr/>
        </p:nvSpPr>
        <p:spPr>
          <a:xfrm>
            <a:off x="4561560" y="3212919"/>
            <a:ext cx="10301029" cy="1928494"/>
          </a:xfrm>
          <a:prstGeom prst="rect">
            <a:avLst/>
          </a:prstGeom>
        </p:spPr>
        <p:txBody>
          <a:bodyPr lIns="0" tIns="0" rIns="0" bIns="0" rtlCol="0" anchor="t">
            <a:spAutoFit/>
          </a:bodyPr>
          <a:lstStyle/>
          <a:p>
            <a:pPr algn="ctr">
              <a:lnSpc>
                <a:spcPts val="14980"/>
              </a:lnSpc>
            </a:pPr>
            <a:r>
              <a:rPr lang="en-US" sz="10700">
                <a:solidFill>
                  <a:srgbClr val="322A2A"/>
                </a:solidFill>
                <a:latin typeface="#9Slide06 ThuPhap Thien An"/>
              </a:rPr>
              <a:t>Buổi tiễn đưa</a:t>
            </a: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776288"/>
            <a:ext cx="16230600" cy="8734425"/>
            <a:chOff x="0" y="0"/>
            <a:chExt cx="21640800" cy="11645900"/>
          </a:xfrm>
        </p:grpSpPr>
        <p:sp>
          <p:nvSpPr>
            <p:cNvPr id="7" name="Freeform 7"/>
            <p:cNvSpPr/>
            <p:nvPr/>
          </p:nvSpPr>
          <p:spPr>
            <a:xfrm>
              <a:off x="0" y="67310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9205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655203"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728598"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2" name="Group 12"/>
          <p:cNvGrpSpPr/>
          <p:nvPr/>
        </p:nvGrpSpPr>
        <p:grpSpPr>
          <a:xfrm>
            <a:off x="-1397244" y="5824866"/>
            <a:ext cx="21082488" cy="5570928"/>
            <a:chOff x="0" y="0"/>
            <a:chExt cx="28109984" cy="7427904"/>
          </a:xfrm>
        </p:grpSpPr>
        <p:sp>
          <p:nvSpPr>
            <p:cNvPr id="13" name="Freeform 13"/>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5" name="Freeform 15"/>
          <p:cNvSpPr/>
          <p:nvPr/>
        </p:nvSpPr>
        <p:spPr>
          <a:xfrm>
            <a:off x="1934480" y="3012759"/>
            <a:ext cx="1557049" cy="1937504"/>
          </a:xfrm>
          <a:custGeom>
            <a:avLst/>
            <a:gdLst/>
            <a:ahLst/>
            <a:cxnLst/>
            <a:rect l="l" t="t" r="r" b="b"/>
            <a:pathLst>
              <a:path w="1557049" h="1937504">
                <a:moveTo>
                  <a:pt x="0" y="0"/>
                </a:moveTo>
                <a:lnTo>
                  <a:pt x="1557049" y="0"/>
                </a:lnTo>
                <a:lnTo>
                  <a:pt x="1557049" y="1937504"/>
                </a:lnTo>
                <a:lnTo>
                  <a:pt x="0" y="19375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6" name="Group 16"/>
          <p:cNvGrpSpPr/>
          <p:nvPr/>
        </p:nvGrpSpPr>
        <p:grpSpPr>
          <a:xfrm>
            <a:off x="5156871" y="8605567"/>
            <a:ext cx="7974259" cy="382100"/>
            <a:chOff x="0" y="0"/>
            <a:chExt cx="10632345" cy="509467"/>
          </a:xfrm>
        </p:grpSpPr>
        <p:sp>
          <p:nvSpPr>
            <p:cNvPr id="17" name="Freeform 17"/>
            <p:cNvSpPr/>
            <p:nvPr/>
          </p:nvSpPr>
          <p:spPr>
            <a:xfrm>
              <a:off x="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Freeform 18"/>
            <p:cNvSpPr/>
            <p:nvPr/>
          </p:nvSpPr>
          <p:spPr>
            <a:xfrm>
              <a:off x="3544115"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9" name="Freeform 19"/>
            <p:cNvSpPr/>
            <p:nvPr/>
          </p:nvSpPr>
          <p:spPr>
            <a:xfrm>
              <a:off x="708823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grpSp>
        <p:nvGrpSpPr>
          <p:cNvPr id="20" name="Group 20"/>
          <p:cNvGrpSpPr/>
          <p:nvPr/>
        </p:nvGrpSpPr>
        <p:grpSpPr>
          <a:xfrm>
            <a:off x="3491529" y="3981511"/>
            <a:ext cx="12032305" cy="5113368"/>
            <a:chOff x="0" y="0"/>
            <a:chExt cx="1838000" cy="781095"/>
          </a:xfrm>
        </p:grpSpPr>
        <p:sp>
          <p:nvSpPr>
            <p:cNvPr id="21" name="Freeform 21"/>
            <p:cNvSpPr/>
            <p:nvPr/>
          </p:nvSpPr>
          <p:spPr>
            <a:xfrm>
              <a:off x="0" y="0"/>
              <a:ext cx="1838011" cy="781095"/>
            </a:xfrm>
            <a:custGeom>
              <a:avLst/>
              <a:gdLst/>
              <a:ahLst/>
              <a:cxnLst/>
              <a:rect l="l" t="t" r="r" b="b"/>
              <a:pathLst>
                <a:path w="1838011" h="781095">
                  <a:moveTo>
                    <a:pt x="1538106" y="0"/>
                  </a:moveTo>
                  <a:lnTo>
                    <a:pt x="282407" y="0"/>
                  </a:lnTo>
                  <a:cubicBezTo>
                    <a:pt x="126426" y="0"/>
                    <a:pt x="0" y="123512"/>
                    <a:pt x="0" y="313923"/>
                  </a:cubicBezTo>
                  <a:cubicBezTo>
                    <a:pt x="0" y="456064"/>
                    <a:pt x="66279" y="551204"/>
                    <a:pt x="162037" y="595346"/>
                  </a:cubicBezTo>
                  <a:lnTo>
                    <a:pt x="162037" y="781095"/>
                  </a:lnTo>
                  <a:lnTo>
                    <a:pt x="353844" y="621627"/>
                  </a:lnTo>
                  <a:lnTo>
                    <a:pt x="1538106" y="621627"/>
                  </a:lnTo>
                  <a:cubicBezTo>
                    <a:pt x="1711563" y="621627"/>
                    <a:pt x="1838000" y="498115"/>
                    <a:pt x="1838000" y="313901"/>
                  </a:cubicBezTo>
                  <a:cubicBezTo>
                    <a:pt x="1838011" y="123512"/>
                    <a:pt x="1711563" y="0"/>
                    <a:pt x="1538106" y="0"/>
                  </a:cubicBezTo>
                  <a:close/>
                </a:path>
              </a:pathLst>
            </a:custGeom>
            <a:solidFill>
              <a:srgbClr val="F8D3AA"/>
            </a:solidFill>
          </p:spPr>
          <p:txBody>
            <a:bodyPr/>
            <a:lstStyle/>
            <a:p>
              <a:endParaRPr lang="en-GB"/>
            </a:p>
          </p:txBody>
        </p:sp>
        <p:sp>
          <p:nvSpPr>
            <p:cNvPr id="22" name="TextBox 22"/>
            <p:cNvSpPr txBox="1"/>
            <p:nvPr/>
          </p:nvSpPr>
          <p:spPr>
            <a:xfrm>
              <a:off x="0" y="-9525"/>
              <a:ext cx="1838000" cy="600120"/>
            </a:xfrm>
            <a:prstGeom prst="rect">
              <a:avLst/>
            </a:prstGeom>
          </p:spPr>
          <p:txBody>
            <a:bodyPr lIns="50800" tIns="50800" rIns="50800" bIns="50800" rtlCol="0" anchor="ctr"/>
            <a:lstStyle/>
            <a:p>
              <a:pPr algn="ctr">
                <a:lnSpc>
                  <a:spcPts val="2800"/>
                </a:lnSpc>
              </a:pPr>
              <a:endParaRPr/>
            </a:p>
          </p:txBody>
        </p:sp>
      </p:grpSp>
      <p:sp>
        <p:nvSpPr>
          <p:cNvPr id="23" name="Freeform 23"/>
          <p:cNvSpPr/>
          <p:nvPr/>
        </p:nvSpPr>
        <p:spPr>
          <a:xfrm>
            <a:off x="12809001" y="6881119"/>
            <a:ext cx="5429665" cy="3405881"/>
          </a:xfrm>
          <a:custGeom>
            <a:avLst/>
            <a:gdLst/>
            <a:ahLst/>
            <a:cxnLst/>
            <a:rect l="l" t="t" r="r" b="b"/>
            <a:pathLst>
              <a:path w="5429665" h="3405881">
                <a:moveTo>
                  <a:pt x="0" y="0"/>
                </a:moveTo>
                <a:lnTo>
                  <a:pt x="5429665" y="0"/>
                </a:lnTo>
                <a:lnTo>
                  <a:pt x="5429665" y="3405881"/>
                </a:lnTo>
                <a:lnTo>
                  <a:pt x="0" y="3405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24" name="TextBox 24"/>
          <p:cNvSpPr txBox="1"/>
          <p:nvPr/>
        </p:nvSpPr>
        <p:spPr>
          <a:xfrm>
            <a:off x="4348995" y="1125448"/>
            <a:ext cx="9590011" cy="1193800"/>
          </a:xfrm>
          <a:prstGeom prst="rect">
            <a:avLst/>
          </a:prstGeom>
        </p:spPr>
        <p:txBody>
          <a:bodyPr lIns="0" tIns="0" rIns="0" bIns="0" rtlCol="0" anchor="t">
            <a:spAutoFit/>
          </a:bodyPr>
          <a:lstStyle/>
          <a:p>
            <a:pPr algn="ctr">
              <a:lnSpc>
                <a:spcPts val="9799"/>
              </a:lnSpc>
            </a:pPr>
            <a:r>
              <a:rPr lang="en-US" sz="6999">
                <a:solidFill>
                  <a:srgbClr val="FFFFFF"/>
                </a:solidFill>
                <a:latin typeface="Fraunces Bold"/>
              </a:rPr>
              <a:t>2. ĐỌC VĂN BẢN</a:t>
            </a:r>
          </a:p>
        </p:txBody>
      </p:sp>
      <p:sp>
        <p:nvSpPr>
          <p:cNvPr id="25" name="TextBox 25"/>
          <p:cNvSpPr txBox="1"/>
          <p:nvPr/>
        </p:nvSpPr>
        <p:spPr>
          <a:xfrm>
            <a:off x="4237978" y="2930679"/>
            <a:ext cx="10624611" cy="882578"/>
          </a:xfrm>
          <a:prstGeom prst="rect">
            <a:avLst/>
          </a:prstGeom>
        </p:spPr>
        <p:txBody>
          <a:bodyPr lIns="0" tIns="0" rIns="0" bIns="0" rtlCol="0" anchor="t">
            <a:spAutoFit/>
          </a:bodyPr>
          <a:lstStyle/>
          <a:p>
            <a:pPr algn="ctr">
              <a:lnSpc>
                <a:spcPts val="7000"/>
              </a:lnSpc>
            </a:pPr>
            <a:r>
              <a:rPr lang="en-US" sz="5000">
                <a:solidFill>
                  <a:srgbClr val="031207"/>
                </a:solidFill>
                <a:latin typeface="#9Slide05 VL Fadilla"/>
              </a:rPr>
              <a:t>Định hướng:</a:t>
            </a:r>
          </a:p>
        </p:txBody>
      </p:sp>
      <p:sp>
        <p:nvSpPr>
          <p:cNvPr id="26" name="TextBox 26"/>
          <p:cNvSpPr txBox="1"/>
          <p:nvPr/>
        </p:nvSpPr>
        <p:spPr>
          <a:xfrm>
            <a:off x="4209731" y="4508719"/>
            <a:ext cx="9868538" cy="2507398"/>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Quan sát bài thơ và thử phán đoán nhịp của mỗi câu thơ được ngắt như thế nào.</a:t>
            </a:r>
          </a:p>
          <a:p>
            <a:pPr marL="755651" lvl="1" indent="-377825" algn="just">
              <a:lnSpc>
                <a:spcPts val="5005"/>
              </a:lnSpc>
              <a:buFont typeface="Arial"/>
              <a:buChar char="•"/>
            </a:pPr>
            <a:r>
              <a:rPr lang="en-US" sz="3500">
                <a:solidFill>
                  <a:srgbClr val="000000"/>
                </a:solidFill>
                <a:latin typeface="Roboto Condensed"/>
              </a:rPr>
              <a:t>Dựa vào nhan đề “</a:t>
            </a:r>
            <a:r>
              <a:rPr lang="en-US" sz="3500">
                <a:solidFill>
                  <a:srgbClr val="000000"/>
                </a:solidFill>
                <a:latin typeface="Roboto Condensed Italics"/>
              </a:rPr>
              <a:t>Buổi tiễn đưa</a:t>
            </a:r>
            <a:r>
              <a:rPr lang="en-US" sz="3500">
                <a:solidFill>
                  <a:srgbClr val="000000"/>
                </a:solidFill>
                <a:latin typeface="Roboto Condensed"/>
              </a:rPr>
              <a:t>”, em cho rằng bài thơ này sẽ được đọc với giọng điệu ra sao?</a:t>
            </a: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7220829" cy="8229600"/>
            <a:chOff x="0" y="0"/>
            <a:chExt cx="9627773" cy="10972800"/>
          </a:xfrm>
        </p:grpSpPr>
        <p:sp>
          <p:nvSpPr>
            <p:cNvPr id="4" name="Freeform 4"/>
            <p:cNvSpPr/>
            <p:nvPr/>
          </p:nvSpPr>
          <p:spPr>
            <a:xfrm>
              <a:off x="0" y="0"/>
              <a:ext cx="9627773" cy="8228576"/>
            </a:xfrm>
            <a:custGeom>
              <a:avLst/>
              <a:gdLst/>
              <a:ahLst/>
              <a:cxnLst/>
              <a:rect l="l" t="t" r="r" b="b"/>
              <a:pathLst>
                <a:path w="9627773" h="8228576">
                  <a:moveTo>
                    <a:pt x="0" y="0"/>
                  </a:moveTo>
                  <a:lnTo>
                    <a:pt x="9627773" y="0"/>
                  </a:lnTo>
                  <a:lnTo>
                    <a:pt x="9627773" y="8228576"/>
                  </a:lnTo>
                  <a:lnTo>
                    <a:pt x="0" y="8228576"/>
                  </a:lnTo>
                  <a:lnTo>
                    <a:pt x="0" y="0"/>
                  </a:lnTo>
                  <a:close/>
                </a:path>
              </a:pathLst>
            </a:custGeom>
            <a:blipFill>
              <a:blip r:embed="rId3">
                <a:extLst>
                  <a:ext uri="{96DAC541-7B7A-43D3-8B79-37D633B846F1}">
                    <asvg:svgBlip xmlns:asvg="http://schemas.microsoft.com/office/drawing/2016/SVG/main" r:embed="rId4"/>
                  </a:ext>
                </a:extLst>
              </a:blip>
              <a:stretch>
                <a:fillRect r="-124774" b="-4212"/>
              </a:stretch>
            </a:blipFill>
            <a:ln cap="sq">
              <a:noFill/>
              <a:prstDash val="solid"/>
              <a:miter/>
            </a:ln>
          </p:spPr>
          <p:txBody>
            <a:bodyPr/>
            <a:lstStyle/>
            <a:p>
              <a:endParaRPr lang="en-GB"/>
            </a:p>
          </p:txBody>
        </p:sp>
        <p:sp>
          <p:nvSpPr>
            <p:cNvPr id="5" name="Freeform 5"/>
            <p:cNvSpPr/>
            <p:nvPr/>
          </p:nvSpPr>
          <p:spPr>
            <a:xfrm>
              <a:off x="0" y="4247469"/>
              <a:ext cx="9551265" cy="6725331"/>
            </a:xfrm>
            <a:custGeom>
              <a:avLst/>
              <a:gdLst/>
              <a:ahLst/>
              <a:cxnLst/>
              <a:rect l="l" t="t" r="r" b="b"/>
              <a:pathLst>
                <a:path w="9551265" h="6725331">
                  <a:moveTo>
                    <a:pt x="0" y="0"/>
                  </a:moveTo>
                  <a:lnTo>
                    <a:pt x="9551265" y="0"/>
                  </a:lnTo>
                  <a:lnTo>
                    <a:pt x="9551265"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126575"/>
              </a:stretch>
            </a:blipFill>
            <a:ln cap="sq">
              <a:noFill/>
              <a:prstDash val="solid"/>
              <a:miter/>
            </a:ln>
          </p:spPr>
          <p:txBody>
            <a:bodyPr/>
            <a:lstStyle/>
            <a:p>
              <a:endParaRPr lang="en-GB"/>
            </a:p>
          </p:txBody>
        </p:sp>
      </p:grpSp>
      <p:grpSp>
        <p:nvGrpSpPr>
          <p:cNvPr id="6" name="Group 6"/>
          <p:cNvGrpSpPr/>
          <p:nvPr/>
        </p:nvGrpSpPr>
        <p:grpSpPr>
          <a:xfrm>
            <a:off x="727334" y="823857"/>
            <a:ext cx="13776305" cy="9200562"/>
            <a:chOff x="0" y="0"/>
            <a:chExt cx="18368406" cy="12267416"/>
          </a:xfrm>
        </p:grpSpPr>
        <p:sp>
          <p:nvSpPr>
            <p:cNvPr id="7" name="Freeform 7"/>
            <p:cNvSpPr/>
            <p:nvPr/>
          </p:nvSpPr>
          <p:spPr>
            <a:xfrm>
              <a:off x="0" y="0"/>
              <a:ext cx="18206680" cy="9586901"/>
            </a:xfrm>
            <a:custGeom>
              <a:avLst/>
              <a:gdLst/>
              <a:ahLst/>
              <a:cxnLst/>
              <a:rect l="l" t="t" r="r" b="b"/>
              <a:pathLst>
                <a:path w="18206680" h="9586901">
                  <a:moveTo>
                    <a:pt x="0" y="0"/>
                  </a:moveTo>
                  <a:lnTo>
                    <a:pt x="18206680" y="0"/>
                  </a:lnTo>
                  <a:lnTo>
                    <a:pt x="18206680" y="9586901"/>
                  </a:lnTo>
                  <a:lnTo>
                    <a:pt x="0" y="9586901"/>
                  </a:lnTo>
                  <a:lnTo>
                    <a:pt x="0" y="0"/>
                  </a:lnTo>
                  <a:close/>
                </a:path>
              </a:pathLst>
            </a:custGeom>
            <a:blipFill>
              <a:blip r:embed="rId5">
                <a:extLst>
                  <a:ext uri="{96DAC541-7B7A-43D3-8B79-37D633B846F1}">
                    <asvg:svgBlip xmlns:asvg="http://schemas.microsoft.com/office/drawing/2016/SVG/main" r:embed="rId6"/>
                  </a:ext>
                </a:extLst>
              </a:blip>
              <a:stretch>
                <a:fillRect r="-32885"/>
              </a:stretch>
            </a:blipFill>
            <a:ln cap="sq">
              <a:noFill/>
              <a:prstDash val="solid"/>
              <a:miter/>
            </a:ln>
          </p:spPr>
          <p:txBody>
            <a:bodyPr/>
            <a:lstStyle/>
            <a:p>
              <a:endParaRPr lang="en-GB"/>
            </a:p>
          </p:txBody>
        </p:sp>
        <p:sp>
          <p:nvSpPr>
            <p:cNvPr id="8" name="Freeform 8"/>
            <p:cNvSpPr/>
            <p:nvPr/>
          </p:nvSpPr>
          <p:spPr>
            <a:xfrm>
              <a:off x="0" y="4748603"/>
              <a:ext cx="18368406" cy="7518813"/>
            </a:xfrm>
            <a:custGeom>
              <a:avLst/>
              <a:gdLst/>
              <a:ahLst/>
              <a:cxnLst/>
              <a:rect l="l" t="t" r="r" b="b"/>
              <a:pathLst>
                <a:path w="18368406" h="7518813">
                  <a:moveTo>
                    <a:pt x="0" y="0"/>
                  </a:moveTo>
                  <a:lnTo>
                    <a:pt x="18368406" y="0"/>
                  </a:lnTo>
                  <a:lnTo>
                    <a:pt x="18368406" y="7518813"/>
                  </a:lnTo>
                  <a:lnTo>
                    <a:pt x="0" y="7518813"/>
                  </a:lnTo>
                  <a:lnTo>
                    <a:pt x="0" y="0"/>
                  </a:lnTo>
                  <a:close/>
                </a:path>
              </a:pathLst>
            </a:custGeom>
            <a:blipFill>
              <a:blip r:embed="rId5">
                <a:extLst>
                  <a:ext uri="{96DAC541-7B7A-43D3-8B79-37D633B846F1}">
                    <asvg:svgBlip xmlns:asvg="http://schemas.microsoft.com/office/drawing/2016/SVG/main" r:embed="rId6"/>
                  </a:ext>
                </a:extLst>
              </a:blip>
              <a:stretch>
                <a:fillRect t="-27505" r="-31715"/>
              </a:stretch>
            </a:blipFill>
            <a:ln cap="sq">
              <a:noFill/>
              <a:prstDash val="solid"/>
              <a:miter/>
            </a:ln>
          </p:spPr>
          <p:txBody>
            <a:bodyPr/>
            <a:lstStyle/>
            <a:p>
              <a:endParaRPr lang="en-GB"/>
            </a:p>
          </p:txBody>
        </p:sp>
      </p:grpSp>
      <p:grpSp>
        <p:nvGrpSpPr>
          <p:cNvPr id="9" name="Group 9"/>
          <p:cNvGrpSpPr/>
          <p:nvPr/>
        </p:nvGrpSpPr>
        <p:grpSpPr>
          <a:xfrm>
            <a:off x="10876279" y="1467303"/>
            <a:ext cx="5957691" cy="8043410"/>
            <a:chOff x="0" y="0"/>
            <a:chExt cx="2431655" cy="3282950"/>
          </a:xfrm>
        </p:grpSpPr>
        <p:sp>
          <p:nvSpPr>
            <p:cNvPr id="10" name="Freeform 10"/>
            <p:cNvSpPr/>
            <p:nvPr/>
          </p:nvSpPr>
          <p:spPr>
            <a:xfrm>
              <a:off x="0" y="0"/>
              <a:ext cx="2431655" cy="3282950"/>
            </a:xfrm>
            <a:custGeom>
              <a:avLst/>
              <a:gdLst/>
              <a:ahLst/>
              <a:cxnLst/>
              <a:rect l="l" t="t" r="r" b="b"/>
              <a:pathLst>
                <a:path w="2431655" h="3282950">
                  <a:moveTo>
                    <a:pt x="0" y="0"/>
                  </a:moveTo>
                  <a:lnTo>
                    <a:pt x="1875714" y="0"/>
                  </a:lnTo>
                  <a:cubicBezTo>
                    <a:pt x="2182376" y="0"/>
                    <a:pt x="2431655" y="336550"/>
                    <a:pt x="2431655" y="750570"/>
                  </a:cubicBezTo>
                  <a:lnTo>
                    <a:pt x="2431655" y="3282950"/>
                  </a:lnTo>
                  <a:lnTo>
                    <a:pt x="0" y="3282950"/>
                  </a:lnTo>
                  <a:lnTo>
                    <a:pt x="0" y="0"/>
                  </a:lnTo>
                  <a:close/>
                </a:path>
              </a:pathLst>
            </a:custGeom>
            <a:solidFill>
              <a:srgbClr val="9B6941"/>
            </a:solidFill>
            <a:ln w="12700">
              <a:solidFill>
                <a:srgbClr val="000000"/>
              </a:solidFill>
            </a:ln>
          </p:spPr>
          <p:txBody>
            <a:bodyPr/>
            <a:lstStyle/>
            <a:p>
              <a:endParaRPr lang="en-GB"/>
            </a:p>
          </p:txBody>
        </p:sp>
      </p:grpSp>
      <p:grpSp>
        <p:nvGrpSpPr>
          <p:cNvPr id="11" name="Group 11"/>
          <p:cNvGrpSpPr/>
          <p:nvPr/>
        </p:nvGrpSpPr>
        <p:grpSpPr>
          <a:xfrm>
            <a:off x="10551969" y="823857"/>
            <a:ext cx="5768110" cy="9200562"/>
            <a:chOff x="0" y="0"/>
            <a:chExt cx="2354277" cy="3755246"/>
          </a:xfrm>
        </p:grpSpPr>
        <p:sp>
          <p:nvSpPr>
            <p:cNvPr id="12" name="Freeform 12"/>
            <p:cNvSpPr/>
            <p:nvPr/>
          </p:nvSpPr>
          <p:spPr>
            <a:xfrm>
              <a:off x="0" y="0"/>
              <a:ext cx="2354277" cy="3755246"/>
            </a:xfrm>
            <a:custGeom>
              <a:avLst/>
              <a:gdLst/>
              <a:ahLst/>
              <a:cxnLst/>
              <a:rect l="l" t="t" r="r" b="b"/>
              <a:pathLst>
                <a:path w="2354277" h="3755246">
                  <a:moveTo>
                    <a:pt x="0" y="0"/>
                  </a:moveTo>
                  <a:lnTo>
                    <a:pt x="1816026" y="0"/>
                  </a:lnTo>
                  <a:cubicBezTo>
                    <a:pt x="2112930" y="0"/>
                    <a:pt x="2354277" y="384967"/>
                    <a:pt x="2354277" y="858550"/>
                  </a:cubicBezTo>
                  <a:lnTo>
                    <a:pt x="2354277" y="3755246"/>
                  </a:lnTo>
                  <a:lnTo>
                    <a:pt x="0" y="3755246"/>
                  </a:lnTo>
                  <a:lnTo>
                    <a:pt x="0" y="0"/>
                  </a:lnTo>
                  <a:close/>
                </a:path>
              </a:pathLst>
            </a:custGeom>
            <a:blipFill>
              <a:blip r:embed="rId7"/>
              <a:stretch>
                <a:fillRect l="-44233" r="-160181"/>
              </a:stretch>
            </a:blipFill>
          </p:spPr>
          <p:txBody>
            <a:bodyPr/>
            <a:lstStyle/>
            <a:p>
              <a:endParaRPr lang="en-GB"/>
            </a:p>
          </p:txBody>
        </p:sp>
      </p:grpSp>
      <p:sp>
        <p:nvSpPr>
          <p:cNvPr id="13" name="Freeform 13"/>
          <p:cNvSpPr/>
          <p:nvPr/>
        </p:nvSpPr>
        <p:spPr>
          <a:xfrm>
            <a:off x="7615487" y="8176191"/>
            <a:ext cx="505373" cy="628858"/>
          </a:xfrm>
          <a:custGeom>
            <a:avLst/>
            <a:gdLst/>
            <a:ahLst/>
            <a:cxnLst/>
            <a:rect l="l" t="t" r="r" b="b"/>
            <a:pathLst>
              <a:path w="505373" h="628858">
                <a:moveTo>
                  <a:pt x="0" y="0"/>
                </a:moveTo>
                <a:lnTo>
                  <a:pt x="505373" y="0"/>
                </a:lnTo>
                <a:lnTo>
                  <a:pt x="505373" y="628858"/>
                </a:lnTo>
                <a:lnTo>
                  <a:pt x="0" y="6288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4" name="Freeform 14"/>
          <p:cNvSpPr/>
          <p:nvPr/>
        </p:nvSpPr>
        <p:spPr>
          <a:xfrm rot="-7811807">
            <a:off x="3643672" y="-1028700"/>
            <a:ext cx="2400300" cy="4114800"/>
          </a:xfrm>
          <a:custGeom>
            <a:avLst/>
            <a:gdLst/>
            <a:ahLst/>
            <a:cxnLst/>
            <a:rect l="l" t="t" r="r" b="b"/>
            <a:pathLst>
              <a:path w="2400300" h="4114800">
                <a:moveTo>
                  <a:pt x="0" y="0"/>
                </a:moveTo>
                <a:lnTo>
                  <a:pt x="2400300" y="0"/>
                </a:lnTo>
                <a:lnTo>
                  <a:pt x="24003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5" name="Freeform 15"/>
          <p:cNvSpPr/>
          <p:nvPr/>
        </p:nvSpPr>
        <p:spPr>
          <a:xfrm>
            <a:off x="9004879" y="8643675"/>
            <a:ext cx="7315200" cy="1380744"/>
          </a:xfrm>
          <a:custGeom>
            <a:avLst/>
            <a:gdLst/>
            <a:ahLst/>
            <a:cxnLst/>
            <a:rect l="l" t="t" r="r" b="b"/>
            <a:pathLst>
              <a:path w="7315200" h="1380744">
                <a:moveTo>
                  <a:pt x="0" y="0"/>
                </a:moveTo>
                <a:lnTo>
                  <a:pt x="7315200" y="0"/>
                </a:lnTo>
                <a:lnTo>
                  <a:pt x="7315200" y="1380744"/>
                </a:lnTo>
                <a:lnTo>
                  <a:pt x="0" y="13807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6" name="Freeform 16"/>
          <p:cNvSpPr/>
          <p:nvPr/>
        </p:nvSpPr>
        <p:spPr>
          <a:xfrm>
            <a:off x="13601700" y="-470916"/>
            <a:ext cx="7315200" cy="2999232"/>
          </a:xfrm>
          <a:custGeom>
            <a:avLst/>
            <a:gdLst/>
            <a:ahLst/>
            <a:cxnLst/>
            <a:rect l="l" t="t" r="r" b="b"/>
            <a:pathLst>
              <a:path w="7315200" h="2999232">
                <a:moveTo>
                  <a:pt x="0" y="0"/>
                </a:moveTo>
                <a:lnTo>
                  <a:pt x="7315200" y="0"/>
                </a:lnTo>
                <a:lnTo>
                  <a:pt x="7315200" y="2999232"/>
                </a:lnTo>
                <a:lnTo>
                  <a:pt x="0" y="29992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7" name="TextBox 17"/>
          <p:cNvSpPr txBox="1"/>
          <p:nvPr/>
        </p:nvSpPr>
        <p:spPr>
          <a:xfrm>
            <a:off x="2259202" y="3178040"/>
            <a:ext cx="7688793" cy="5650378"/>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Đọc diễn cảm hoàn chỉnh bài thơ, chú ý:</a:t>
            </a:r>
          </a:p>
          <a:p>
            <a:pPr marL="755651" lvl="1" indent="-377825" algn="just">
              <a:lnSpc>
                <a:spcPts val="5005"/>
              </a:lnSpc>
              <a:buFont typeface="Arial"/>
              <a:buChar char="•"/>
            </a:pPr>
            <a:r>
              <a:rPr lang="en-US" sz="3500">
                <a:solidFill>
                  <a:srgbClr val="000000"/>
                </a:solidFill>
                <a:latin typeface="Roboto Condensed"/>
              </a:rPr>
              <a:t>Ngắt nhịp ở các câu thất: ¾; ngắt nhịp chẵn ở các câu lục bát (2/2/2; 2/4 với câu lục; 2/2/2/2 hoặc 4/4 với câu bát)</a:t>
            </a:r>
          </a:p>
          <a:p>
            <a:pPr marL="755651" lvl="1" indent="-377825" algn="just">
              <a:lnSpc>
                <a:spcPts val="5005"/>
              </a:lnSpc>
              <a:buFont typeface="Arial"/>
              <a:buChar char="•"/>
            </a:pPr>
            <a:r>
              <a:rPr lang="en-US" sz="3500">
                <a:solidFill>
                  <a:srgbClr val="000000"/>
                </a:solidFill>
                <a:latin typeface="Roboto Condensed"/>
              </a:rPr>
              <a:t>Giọng điệu: </a:t>
            </a:r>
            <a:r>
              <a:rPr lang="en-US" sz="3500">
                <a:solidFill>
                  <a:srgbClr val="000000"/>
                </a:solidFill>
                <a:latin typeface="Roboto Condensed Bold"/>
              </a:rPr>
              <a:t>sôi nổi, mạnh mẽ </a:t>
            </a:r>
            <a:r>
              <a:rPr lang="en-US" sz="3500">
                <a:solidFill>
                  <a:srgbClr val="000000"/>
                </a:solidFill>
                <a:latin typeface="Roboto Condensed"/>
              </a:rPr>
              <a:t>khi nói về hình ảnh, lí tưởng người chinh phu; </a:t>
            </a:r>
            <a:r>
              <a:rPr lang="en-US" sz="3500">
                <a:solidFill>
                  <a:srgbClr val="000000"/>
                </a:solidFill>
                <a:latin typeface="Roboto Condensed Bold"/>
              </a:rPr>
              <a:t>Tâm tình, ưu tư, nhớ thương </a:t>
            </a:r>
            <a:r>
              <a:rPr lang="en-US" sz="3500">
                <a:solidFill>
                  <a:srgbClr val="000000"/>
                </a:solidFill>
                <a:latin typeface="Roboto Condensed"/>
              </a:rPr>
              <a:t>khi đọc những câu về tâm trạng của hai vợ chồng.</a:t>
            </a:r>
          </a:p>
          <a:p>
            <a:pPr algn="just">
              <a:lnSpc>
                <a:spcPts val="5005"/>
              </a:lnSpc>
            </a:pPr>
            <a:endParaRPr lang="en-US" sz="3500">
              <a:solidFill>
                <a:srgbClr val="000000"/>
              </a:solidFill>
              <a:latin typeface="Roboto Condensed"/>
            </a:endParaRPr>
          </a:p>
        </p:txBody>
      </p:sp>
      <p:sp>
        <p:nvSpPr>
          <p:cNvPr id="18" name="TextBox 18"/>
          <p:cNvSpPr txBox="1"/>
          <p:nvPr/>
        </p:nvSpPr>
        <p:spPr>
          <a:xfrm>
            <a:off x="2721851" y="2025115"/>
            <a:ext cx="6763495" cy="882578"/>
          </a:xfrm>
          <a:prstGeom prst="rect">
            <a:avLst/>
          </a:prstGeom>
        </p:spPr>
        <p:txBody>
          <a:bodyPr lIns="0" tIns="0" rIns="0" bIns="0" rtlCol="0" anchor="t">
            <a:spAutoFit/>
          </a:bodyPr>
          <a:lstStyle/>
          <a:p>
            <a:pPr algn="ctr">
              <a:lnSpc>
                <a:spcPts val="7000"/>
              </a:lnSpc>
            </a:pPr>
            <a:r>
              <a:rPr lang="en-US" sz="5000">
                <a:solidFill>
                  <a:srgbClr val="031207"/>
                </a:solidFill>
                <a:latin typeface="#9Slide05 VL Fadilla"/>
              </a:rPr>
              <a:t>Định hướng: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barn(inVertical)">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barn(inVertical)">
                                      <p:cBhvr>
                                        <p:cTn id="12"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76923" y="776287"/>
            <a:ext cx="16882377" cy="9085176"/>
            <a:chOff x="0" y="0"/>
            <a:chExt cx="22509836" cy="12113568"/>
          </a:xfrm>
        </p:grpSpPr>
        <p:sp>
          <p:nvSpPr>
            <p:cNvPr id="7" name="Freeform 7"/>
            <p:cNvSpPr/>
            <p:nvPr/>
          </p:nvSpPr>
          <p:spPr>
            <a:xfrm>
              <a:off x="0" y="700130"/>
              <a:ext cx="22509836" cy="8919523"/>
            </a:xfrm>
            <a:custGeom>
              <a:avLst/>
              <a:gdLst/>
              <a:ahLst/>
              <a:cxnLst/>
              <a:rect l="l" t="t" r="r" b="b"/>
              <a:pathLst>
                <a:path w="22509836" h="8919523">
                  <a:moveTo>
                    <a:pt x="0" y="0"/>
                  </a:moveTo>
                  <a:lnTo>
                    <a:pt x="22509836" y="0"/>
                  </a:lnTo>
                  <a:lnTo>
                    <a:pt x="22509836" y="8919523"/>
                  </a:lnTo>
                  <a:lnTo>
                    <a:pt x="0" y="8919523"/>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5118166"/>
              <a:ext cx="22509836" cy="6995402"/>
            </a:xfrm>
            <a:custGeom>
              <a:avLst/>
              <a:gdLst/>
              <a:ahLst/>
              <a:cxnLst/>
              <a:rect l="l" t="t" r="r" b="b"/>
              <a:pathLst>
                <a:path w="22509836" h="6995402">
                  <a:moveTo>
                    <a:pt x="0" y="0"/>
                  </a:moveTo>
                  <a:lnTo>
                    <a:pt x="22509836" y="0"/>
                  </a:lnTo>
                  <a:lnTo>
                    <a:pt x="22509836" y="6995402"/>
                  </a:lnTo>
                  <a:lnTo>
                    <a:pt x="0" y="6995402"/>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sp>
          <p:nvSpPr>
            <p:cNvPr id="9" name="Freeform 9"/>
            <p:cNvSpPr/>
            <p:nvPr/>
          </p:nvSpPr>
          <p:spPr>
            <a:xfrm>
              <a:off x="5882301" y="0"/>
              <a:ext cx="13789364" cy="2775109"/>
            </a:xfrm>
            <a:custGeom>
              <a:avLst/>
              <a:gdLst/>
              <a:ahLst/>
              <a:cxnLst/>
              <a:rect l="l" t="t" r="r" b="b"/>
              <a:pathLst>
                <a:path w="13789364" h="2775109">
                  <a:moveTo>
                    <a:pt x="0" y="0"/>
                  </a:moveTo>
                  <a:lnTo>
                    <a:pt x="13789364" y="0"/>
                  </a:lnTo>
                  <a:lnTo>
                    <a:pt x="13789364" y="2775109"/>
                  </a:lnTo>
                  <a:lnTo>
                    <a:pt x="0" y="2775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838171" y="0"/>
              <a:ext cx="11627052" cy="2775109"/>
            </a:xfrm>
            <a:custGeom>
              <a:avLst/>
              <a:gdLst/>
              <a:ahLst/>
              <a:cxnLst/>
              <a:rect l="l" t="t" r="r" b="b"/>
              <a:pathLst>
                <a:path w="11627052" h="2775109">
                  <a:moveTo>
                    <a:pt x="0" y="0"/>
                  </a:moveTo>
                  <a:lnTo>
                    <a:pt x="11627052" y="0"/>
                  </a:lnTo>
                  <a:lnTo>
                    <a:pt x="11627052" y="2775109"/>
                  </a:lnTo>
                  <a:lnTo>
                    <a:pt x="0" y="2775109"/>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1" name="Freeform 11"/>
          <p:cNvSpPr/>
          <p:nvPr/>
        </p:nvSpPr>
        <p:spPr>
          <a:xfrm rot="-2821074">
            <a:off x="14844585" y="2723763"/>
            <a:ext cx="1358498" cy="1299063"/>
          </a:xfrm>
          <a:custGeom>
            <a:avLst/>
            <a:gdLst/>
            <a:ahLst/>
            <a:cxnLst/>
            <a:rect l="l" t="t" r="r" b="b"/>
            <a:pathLst>
              <a:path w="1358498" h="1299063">
                <a:moveTo>
                  <a:pt x="0" y="0"/>
                </a:moveTo>
                <a:lnTo>
                  <a:pt x="1358498" y="0"/>
                </a:lnTo>
                <a:lnTo>
                  <a:pt x="1358498" y="1299063"/>
                </a:lnTo>
                <a:lnTo>
                  <a:pt x="0" y="1299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2" name="Group 12"/>
          <p:cNvGrpSpPr/>
          <p:nvPr/>
        </p:nvGrpSpPr>
        <p:grpSpPr>
          <a:xfrm>
            <a:off x="-1397244" y="5824866"/>
            <a:ext cx="21082488" cy="5570928"/>
            <a:chOff x="0" y="0"/>
            <a:chExt cx="28109984" cy="7427904"/>
          </a:xfrm>
        </p:grpSpPr>
        <p:sp>
          <p:nvSpPr>
            <p:cNvPr id="13" name="Freeform 13"/>
            <p:cNvSpPr/>
            <p:nvPr/>
          </p:nvSpPr>
          <p:spPr>
            <a:xfrm flipH="1">
              <a:off x="0" y="0"/>
              <a:ext cx="9646629" cy="7427904"/>
            </a:xfrm>
            <a:custGeom>
              <a:avLst/>
              <a:gdLst/>
              <a:ahLst/>
              <a:cxnLst/>
              <a:rect l="l" t="t" r="r" b="b"/>
              <a:pathLst>
                <a:path w="9646629" h="7427904">
                  <a:moveTo>
                    <a:pt x="9646629" y="0"/>
                  </a:moveTo>
                  <a:lnTo>
                    <a:pt x="0" y="0"/>
                  </a:lnTo>
                  <a:lnTo>
                    <a:pt x="0" y="7427904"/>
                  </a:lnTo>
                  <a:lnTo>
                    <a:pt x="9646629" y="7427904"/>
                  </a:lnTo>
                  <a:lnTo>
                    <a:pt x="9646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8463355" y="0"/>
              <a:ext cx="9646629" cy="7427904"/>
            </a:xfrm>
            <a:custGeom>
              <a:avLst/>
              <a:gdLst/>
              <a:ahLst/>
              <a:cxnLst/>
              <a:rect l="l" t="t" r="r" b="b"/>
              <a:pathLst>
                <a:path w="9646629" h="7427904">
                  <a:moveTo>
                    <a:pt x="0" y="0"/>
                  </a:moveTo>
                  <a:lnTo>
                    <a:pt x="9646629" y="0"/>
                  </a:lnTo>
                  <a:lnTo>
                    <a:pt x="9646629" y="7427904"/>
                  </a:lnTo>
                  <a:lnTo>
                    <a:pt x="0" y="742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15" name="Freeform 15"/>
          <p:cNvSpPr/>
          <p:nvPr/>
        </p:nvSpPr>
        <p:spPr>
          <a:xfrm>
            <a:off x="1934480" y="3012759"/>
            <a:ext cx="1557049" cy="1937504"/>
          </a:xfrm>
          <a:custGeom>
            <a:avLst/>
            <a:gdLst/>
            <a:ahLst/>
            <a:cxnLst/>
            <a:rect l="l" t="t" r="r" b="b"/>
            <a:pathLst>
              <a:path w="1557049" h="1937504">
                <a:moveTo>
                  <a:pt x="0" y="0"/>
                </a:moveTo>
                <a:lnTo>
                  <a:pt x="1557049" y="0"/>
                </a:lnTo>
                <a:lnTo>
                  <a:pt x="1557049" y="1937504"/>
                </a:lnTo>
                <a:lnTo>
                  <a:pt x="0" y="19375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6" name="Group 16"/>
          <p:cNvGrpSpPr/>
          <p:nvPr/>
        </p:nvGrpSpPr>
        <p:grpSpPr>
          <a:xfrm>
            <a:off x="5156871" y="8605567"/>
            <a:ext cx="7974259" cy="382100"/>
            <a:chOff x="0" y="0"/>
            <a:chExt cx="10632345" cy="509467"/>
          </a:xfrm>
        </p:grpSpPr>
        <p:sp>
          <p:nvSpPr>
            <p:cNvPr id="17" name="Freeform 17"/>
            <p:cNvSpPr/>
            <p:nvPr/>
          </p:nvSpPr>
          <p:spPr>
            <a:xfrm>
              <a:off x="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Freeform 18"/>
            <p:cNvSpPr/>
            <p:nvPr/>
          </p:nvSpPr>
          <p:spPr>
            <a:xfrm>
              <a:off x="3544115"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9" name="Freeform 19"/>
            <p:cNvSpPr/>
            <p:nvPr/>
          </p:nvSpPr>
          <p:spPr>
            <a:xfrm>
              <a:off x="7088230" y="0"/>
              <a:ext cx="3544115" cy="509467"/>
            </a:xfrm>
            <a:custGeom>
              <a:avLst/>
              <a:gdLst/>
              <a:ahLst/>
              <a:cxnLst/>
              <a:rect l="l" t="t" r="r" b="b"/>
              <a:pathLst>
                <a:path w="3544115" h="509467">
                  <a:moveTo>
                    <a:pt x="0" y="0"/>
                  </a:moveTo>
                  <a:lnTo>
                    <a:pt x="3544115" y="0"/>
                  </a:lnTo>
                  <a:lnTo>
                    <a:pt x="3544115" y="509467"/>
                  </a:lnTo>
                  <a:lnTo>
                    <a:pt x="0" y="5094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sp>
        <p:nvSpPr>
          <p:cNvPr id="20" name="TextBox 20"/>
          <p:cNvSpPr txBox="1"/>
          <p:nvPr/>
        </p:nvSpPr>
        <p:spPr>
          <a:xfrm>
            <a:off x="4348995" y="1192123"/>
            <a:ext cx="9590011" cy="1193800"/>
          </a:xfrm>
          <a:prstGeom prst="rect">
            <a:avLst/>
          </a:prstGeom>
        </p:spPr>
        <p:txBody>
          <a:bodyPr lIns="0" tIns="0" rIns="0" bIns="0" rtlCol="0" anchor="t">
            <a:spAutoFit/>
          </a:bodyPr>
          <a:lstStyle/>
          <a:p>
            <a:pPr algn="ctr">
              <a:lnSpc>
                <a:spcPts val="9799"/>
              </a:lnSpc>
            </a:pPr>
            <a:r>
              <a:rPr lang="en-US" sz="6999">
                <a:solidFill>
                  <a:srgbClr val="FFFFFF"/>
                </a:solidFill>
                <a:latin typeface="Fraunces Bold"/>
              </a:rPr>
              <a:t>2. ĐỌC VĂN BẢN</a:t>
            </a:r>
          </a:p>
        </p:txBody>
      </p:sp>
      <p:graphicFrame>
        <p:nvGraphicFramePr>
          <p:cNvPr id="21" name="Table 21"/>
          <p:cNvGraphicFramePr>
            <a:graphicFrameLocks noGrp="1"/>
          </p:cNvGraphicFramePr>
          <p:nvPr/>
        </p:nvGraphicFramePr>
        <p:xfrm>
          <a:off x="1570545" y="3140076"/>
          <a:ext cx="14495133" cy="5675591"/>
        </p:xfrm>
        <a:graphic>
          <a:graphicData uri="http://schemas.openxmlformats.org/drawingml/2006/table">
            <a:tbl>
              <a:tblPr/>
              <a:tblGrid>
                <a:gridCol w="11362765">
                  <a:extLst>
                    <a:ext uri="{9D8B030D-6E8A-4147-A177-3AD203B41FA5}">
                      <a16:colId xmlns:a16="http://schemas.microsoft.com/office/drawing/2014/main" val="20000"/>
                    </a:ext>
                  </a:extLst>
                </a:gridCol>
                <a:gridCol w="1543611">
                  <a:extLst>
                    <a:ext uri="{9D8B030D-6E8A-4147-A177-3AD203B41FA5}">
                      <a16:colId xmlns:a16="http://schemas.microsoft.com/office/drawing/2014/main" val="20001"/>
                    </a:ext>
                  </a:extLst>
                </a:gridCol>
                <a:gridCol w="1588757">
                  <a:extLst>
                    <a:ext uri="{9D8B030D-6E8A-4147-A177-3AD203B41FA5}">
                      <a16:colId xmlns:a16="http://schemas.microsoft.com/office/drawing/2014/main" val="20002"/>
                    </a:ext>
                  </a:extLst>
                </a:gridCol>
              </a:tblGrid>
              <a:tr h="823295">
                <a:tc>
                  <a:txBody>
                    <a:bodyPr/>
                    <a:lstStyle/>
                    <a:p>
                      <a:pPr algn="ctr">
                        <a:lnSpc>
                          <a:spcPts val="4340"/>
                        </a:lnSpc>
                        <a:defRPr/>
                      </a:pPr>
                      <a:r>
                        <a:rPr lang="en-US" sz="3100">
                          <a:solidFill>
                            <a:srgbClr val="FFFFFF">
                              <a:alpha val="90980"/>
                            </a:srgbClr>
                          </a:solidFill>
                          <a:latin typeface="Roboto Condensed Bold"/>
                        </a:rPr>
                        <a:t>Tiêu chí bảng kiểm kĩ năng đọc</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6D9177">
                        <a:alpha val="90980"/>
                      </a:srgbClr>
                    </a:solidFill>
                  </a:tcPr>
                </a:tc>
                <a:tc>
                  <a:txBody>
                    <a:bodyPr/>
                    <a:lstStyle/>
                    <a:p>
                      <a:pPr algn="ctr">
                        <a:lnSpc>
                          <a:spcPts val="4340"/>
                        </a:lnSpc>
                        <a:defRPr/>
                      </a:pPr>
                      <a:r>
                        <a:rPr lang="en-US" sz="3100">
                          <a:solidFill>
                            <a:srgbClr val="FFFFFF">
                              <a:alpha val="90980"/>
                            </a:srgbClr>
                          </a:solidFill>
                          <a:latin typeface="Roboto Condensed Bold"/>
                        </a:rPr>
                        <a:t>Có </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6D9177">
                        <a:alpha val="90980"/>
                      </a:srgbClr>
                    </a:solidFill>
                  </a:tcPr>
                </a:tc>
                <a:tc>
                  <a:txBody>
                    <a:bodyPr/>
                    <a:lstStyle/>
                    <a:p>
                      <a:pPr algn="ctr">
                        <a:lnSpc>
                          <a:spcPts val="4340"/>
                        </a:lnSpc>
                        <a:defRPr/>
                      </a:pPr>
                      <a:r>
                        <a:rPr lang="en-US" sz="3100">
                          <a:solidFill>
                            <a:srgbClr val="FFFFFF">
                              <a:alpha val="90980"/>
                            </a:srgbClr>
                          </a:solidFill>
                          <a:latin typeface="Roboto Condensed Bold"/>
                        </a:rPr>
                        <a:t>Không</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6D9177">
                        <a:alpha val="90980"/>
                      </a:srgbClr>
                    </a:solidFill>
                  </a:tcPr>
                </a:tc>
                <a:extLst>
                  <a:ext uri="{0D108BD9-81ED-4DB2-BD59-A6C34878D82A}">
                    <a16:rowId xmlns:a16="http://schemas.microsoft.com/office/drawing/2014/main" val="10000"/>
                  </a:ext>
                </a:extLst>
              </a:tr>
              <a:tr h="823295">
                <a:tc>
                  <a:txBody>
                    <a:bodyPr/>
                    <a:lstStyle/>
                    <a:p>
                      <a:pPr algn="l">
                        <a:lnSpc>
                          <a:spcPts val="4340"/>
                        </a:lnSpc>
                        <a:defRPr/>
                      </a:pPr>
                      <a:r>
                        <a:rPr lang="en-US" sz="3100">
                          <a:solidFill>
                            <a:srgbClr val="000000">
                              <a:alpha val="90980"/>
                            </a:srgbClr>
                          </a:solidFill>
                          <a:latin typeface="Roboto Condensed"/>
                        </a:rPr>
                        <a:t>Đọc trôi chảy, không bỏ từ, thêm từ.</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34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34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1"/>
                  </a:ext>
                </a:extLst>
              </a:tr>
              <a:tr h="1265668">
                <a:tc>
                  <a:txBody>
                    <a:bodyPr/>
                    <a:lstStyle/>
                    <a:p>
                      <a:pPr algn="l">
                        <a:lnSpc>
                          <a:spcPts val="4340"/>
                        </a:lnSpc>
                        <a:defRPr/>
                      </a:pPr>
                      <a:r>
                        <a:rPr lang="en-US" sz="3100">
                          <a:solidFill>
                            <a:srgbClr val="000000">
                              <a:alpha val="90980"/>
                            </a:srgbClr>
                          </a:solidFill>
                          <a:latin typeface="Roboto Condensed"/>
                        </a:rPr>
                        <a:t>Đọc to, rõ bảo đảm trong không gian lớp học, cả lớp cùng nghe được.</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34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34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2"/>
                  </a:ext>
                </a:extLst>
              </a:tr>
              <a:tr h="906186">
                <a:tc>
                  <a:txBody>
                    <a:bodyPr/>
                    <a:lstStyle/>
                    <a:p>
                      <a:pPr algn="l">
                        <a:lnSpc>
                          <a:spcPts val="4340"/>
                        </a:lnSpc>
                        <a:defRPr/>
                      </a:pPr>
                      <a:r>
                        <a:rPr lang="en-US" sz="3100">
                          <a:solidFill>
                            <a:srgbClr val="000000">
                              <a:alpha val="90980"/>
                            </a:srgbClr>
                          </a:solidFill>
                          <a:latin typeface="Roboto Condensed"/>
                        </a:rPr>
                        <a:t>Tốc độ đọc phù hợp.</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34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34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3"/>
                  </a:ext>
                </a:extLst>
              </a:tr>
              <a:tr h="1857147">
                <a:tc>
                  <a:txBody>
                    <a:bodyPr/>
                    <a:lstStyle/>
                    <a:p>
                      <a:pPr algn="just">
                        <a:lnSpc>
                          <a:spcPts val="4340"/>
                        </a:lnSpc>
                        <a:defRPr/>
                      </a:pPr>
                      <a:r>
                        <a:rPr lang="en-US" sz="3100">
                          <a:solidFill>
                            <a:srgbClr val="000000">
                              <a:alpha val="90980"/>
                            </a:srgbClr>
                          </a:solidFill>
                          <a:latin typeface="Roboto Condensed"/>
                        </a:rPr>
                        <a:t>Sử dụng giọng điệu khác nhau để thể hiện được cảm xúc của nhân vật trữ tình.</a:t>
                      </a: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34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tc>
                  <a:txBody>
                    <a:bodyPr/>
                    <a:lstStyle/>
                    <a:p>
                      <a:pPr algn="l">
                        <a:lnSpc>
                          <a:spcPts val="4340"/>
                        </a:lnSpc>
                        <a:defRPr/>
                      </a:pPr>
                      <a:endParaRPr lang="en-US" sz="1100"/>
                    </a:p>
                  </a:txBody>
                  <a:tcPr marL="95250" marR="95250" marT="95250" marB="95250" anchor="ctr">
                    <a:lnL w="28575" cap="flat" cmpd="sng" algn="ctr">
                      <a:solidFill>
                        <a:srgbClr val="04737F"/>
                      </a:solidFill>
                      <a:prstDash val="solid"/>
                      <a:round/>
                      <a:headEnd type="none" w="med" len="med"/>
                      <a:tailEnd type="none" w="med" len="med"/>
                    </a:lnL>
                    <a:lnR w="28575" cap="flat" cmpd="sng" algn="ctr">
                      <a:solidFill>
                        <a:srgbClr val="04737F"/>
                      </a:solidFill>
                      <a:prstDash val="solid"/>
                      <a:round/>
                      <a:headEnd type="none" w="med" len="med"/>
                      <a:tailEnd type="none" w="med" len="med"/>
                    </a:lnR>
                    <a:lnT w="28575" cap="flat" cmpd="sng" algn="ctr">
                      <a:solidFill>
                        <a:srgbClr val="04737F"/>
                      </a:solidFill>
                      <a:prstDash val="solid"/>
                      <a:round/>
                      <a:headEnd type="none" w="med" len="med"/>
                      <a:tailEnd type="none" w="med" len="med"/>
                    </a:lnT>
                    <a:lnB w="28575" cap="flat" cmpd="sng" algn="ctr">
                      <a:solidFill>
                        <a:srgbClr val="04737F"/>
                      </a:solidFill>
                      <a:prstDash val="solid"/>
                      <a:round/>
                      <a:headEnd type="none" w="med" len="med"/>
                      <a:tailEnd type="none" w="med" len="med"/>
                    </a:lnB>
                    <a:solidFill>
                      <a:srgbClr val="FFFFFF">
                        <a:alpha val="90980"/>
                      </a:srgbClr>
                    </a:solidFill>
                  </a:tcPr>
                </a:tc>
                <a:extLst>
                  <a:ext uri="{0D108BD9-81ED-4DB2-BD59-A6C34878D82A}">
                    <a16:rowId xmlns:a16="http://schemas.microsoft.com/office/drawing/2014/main" val="10004"/>
                  </a:ext>
                </a:extLst>
              </a:tr>
            </a:tbl>
          </a:graphicData>
        </a:graphic>
      </p:graphicFrame>
      <p:sp>
        <p:nvSpPr>
          <p:cNvPr id="22" name="Freeform 22"/>
          <p:cNvSpPr/>
          <p:nvPr/>
        </p:nvSpPr>
        <p:spPr>
          <a:xfrm>
            <a:off x="14585567" y="7995510"/>
            <a:ext cx="3653100" cy="2291490"/>
          </a:xfrm>
          <a:custGeom>
            <a:avLst/>
            <a:gdLst/>
            <a:ahLst/>
            <a:cxnLst/>
            <a:rect l="l" t="t" r="r" b="b"/>
            <a:pathLst>
              <a:path w="3653100" h="2291490">
                <a:moveTo>
                  <a:pt x="0" y="0"/>
                </a:moveTo>
                <a:lnTo>
                  <a:pt x="3653099" y="0"/>
                </a:lnTo>
                <a:lnTo>
                  <a:pt x="3653099" y="2291490"/>
                </a:lnTo>
                <a:lnTo>
                  <a:pt x="0" y="229149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281112"/>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8">
                <a:extLst>
                  <a:ext uri="{96DAC541-7B7A-43D3-8B79-37D633B846F1}">
                    <asvg:svgBlip xmlns:asvg="http://schemas.microsoft.com/office/drawing/2016/SVG/main" r:embed="rId9"/>
                  </a:ext>
                </a:extLst>
              </a:blip>
              <a:stretch>
                <a:fillRect r="-18597"/>
              </a:stretch>
            </a:blipFill>
          </p:spPr>
          <p:txBody>
            <a:bodyPr/>
            <a:lstStyle/>
            <a:p>
              <a:endParaRPr lang="en-GB"/>
            </a:p>
          </p:txBody>
        </p:sp>
      </p:grpSp>
      <p:sp>
        <p:nvSpPr>
          <p:cNvPr id="12" name="Freeform 12"/>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3" name="Freeform 13"/>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a:grpSpLocks noChangeAspect="1"/>
          </p:cNvGrpSpPr>
          <p:nvPr/>
        </p:nvGrpSpPr>
        <p:grpSpPr>
          <a:xfrm>
            <a:off x="1477083" y="3592413"/>
            <a:ext cx="6021851" cy="4854147"/>
            <a:chOff x="0" y="0"/>
            <a:chExt cx="4605527" cy="3712464"/>
          </a:xfrm>
        </p:grpSpPr>
        <p:sp>
          <p:nvSpPr>
            <p:cNvPr id="15" name="Freeform 15"/>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2"/>
              <a:stretch>
                <a:fillRect l="-67" r="-67"/>
              </a:stretch>
            </a:blipFill>
          </p:spPr>
          <p:txBody>
            <a:bodyPr/>
            <a:lstStyle/>
            <a:p>
              <a:endParaRPr lang="en-GB"/>
            </a:p>
          </p:txBody>
        </p:sp>
        <p:sp>
          <p:nvSpPr>
            <p:cNvPr id="16" name="Freeform 16"/>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3"/>
              <a:stretch>
                <a:fillRect l="-20833" r="-20833"/>
              </a:stretch>
            </a:blipFill>
          </p:spPr>
          <p:txBody>
            <a:bodyPr/>
            <a:lstStyle/>
            <a:p>
              <a:endParaRPr lang="en-GB"/>
            </a:p>
          </p:txBody>
        </p:sp>
      </p:grpSp>
      <p:grpSp>
        <p:nvGrpSpPr>
          <p:cNvPr id="17" name="Group 17"/>
          <p:cNvGrpSpPr/>
          <p:nvPr/>
        </p:nvGrpSpPr>
        <p:grpSpPr>
          <a:xfrm>
            <a:off x="7778663" y="3592413"/>
            <a:ext cx="8357533" cy="4086336"/>
            <a:chOff x="0" y="0"/>
            <a:chExt cx="3421152" cy="1672739"/>
          </a:xfrm>
        </p:grpSpPr>
        <p:sp>
          <p:nvSpPr>
            <p:cNvPr id="18" name="Freeform 18"/>
            <p:cNvSpPr/>
            <p:nvPr/>
          </p:nvSpPr>
          <p:spPr>
            <a:xfrm>
              <a:off x="0" y="0"/>
              <a:ext cx="3421152" cy="1672740"/>
            </a:xfrm>
            <a:custGeom>
              <a:avLst/>
              <a:gdLst/>
              <a:ahLst/>
              <a:cxnLst/>
              <a:rect l="l" t="t" r="r" b="b"/>
              <a:pathLst>
                <a:path w="3421152" h="1672740">
                  <a:moveTo>
                    <a:pt x="3217952" y="0"/>
                  </a:moveTo>
                  <a:cubicBezTo>
                    <a:pt x="3330177" y="0"/>
                    <a:pt x="3421152" y="374455"/>
                    <a:pt x="3421152" y="836370"/>
                  </a:cubicBezTo>
                  <a:cubicBezTo>
                    <a:pt x="3421152" y="1298284"/>
                    <a:pt x="3330177" y="1672740"/>
                    <a:pt x="3217952" y="1672740"/>
                  </a:cubicBezTo>
                  <a:lnTo>
                    <a:pt x="203200" y="1672740"/>
                  </a:lnTo>
                  <a:cubicBezTo>
                    <a:pt x="90976" y="1672740"/>
                    <a:pt x="0" y="1298284"/>
                    <a:pt x="0" y="836370"/>
                  </a:cubicBezTo>
                  <a:cubicBezTo>
                    <a:pt x="0" y="374455"/>
                    <a:pt x="90976" y="0"/>
                    <a:pt x="203200" y="0"/>
                  </a:cubicBezTo>
                  <a:close/>
                </a:path>
              </a:pathLst>
            </a:custGeom>
            <a:solidFill>
              <a:srgbClr val="FFFFFF">
                <a:alpha val="63922"/>
              </a:srgbClr>
            </a:solidFill>
          </p:spPr>
          <p:txBody>
            <a:bodyPr/>
            <a:lstStyle/>
            <a:p>
              <a:endParaRPr lang="en-GB"/>
            </a:p>
          </p:txBody>
        </p:sp>
        <p:sp>
          <p:nvSpPr>
            <p:cNvPr id="19" name="TextBox 19"/>
            <p:cNvSpPr txBox="1"/>
            <p:nvPr/>
          </p:nvSpPr>
          <p:spPr>
            <a:xfrm>
              <a:off x="0" y="-47625"/>
              <a:ext cx="3421152" cy="1720364"/>
            </a:xfrm>
            <a:prstGeom prst="rect">
              <a:avLst/>
            </a:prstGeom>
          </p:spPr>
          <p:txBody>
            <a:bodyPr lIns="50800" tIns="50800" rIns="50800" bIns="50800" rtlCol="0" anchor="ctr"/>
            <a:lstStyle/>
            <a:p>
              <a:pPr marL="431801" lvl="1" indent="-215900" algn="ctr">
                <a:lnSpc>
                  <a:spcPts val="2800"/>
                </a:lnSpc>
                <a:buFont typeface="Arial"/>
                <a:buChar char="•"/>
              </a:pPr>
              <a:endParaRPr/>
            </a:p>
          </p:txBody>
        </p:sp>
      </p:grpSp>
      <p:sp>
        <p:nvSpPr>
          <p:cNvPr id="20" name="Freeform 20"/>
          <p:cNvSpPr/>
          <p:nvPr/>
        </p:nvSpPr>
        <p:spPr>
          <a:xfrm>
            <a:off x="7326333" y="6423386"/>
            <a:ext cx="904662" cy="872999"/>
          </a:xfrm>
          <a:custGeom>
            <a:avLst/>
            <a:gdLst/>
            <a:ahLst/>
            <a:cxnLst/>
            <a:rect l="l" t="t" r="r" b="b"/>
            <a:pathLst>
              <a:path w="904662" h="872999">
                <a:moveTo>
                  <a:pt x="0" y="0"/>
                </a:moveTo>
                <a:lnTo>
                  <a:pt x="904661" y="0"/>
                </a:lnTo>
                <a:lnTo>
                  <a:pt x="904661" y="872999"/>
                </a:lnTo>
                <a:lnTo>
                  <a:pt x="0" y="8729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1" name="TextBox 21"/>
          <p:cNvSpPr txBox="1"/>
          <p:nvPr/>
        </p:nvSpPr>
        <p:spPr>
          <a:xfrm>
            <a:off x="5707115" y="1004887"/>
            <a:ext cx="6616431" cy="1326052"/>
          </a:xfrm>
          <a:prstGeom prst="rect">
            <a:avLst/>
          </a:prstGeom>
        </p:spPr>
        <p:txBody>
          <a:bodyPr lIns="0" tIns="0" rIns="0" bIns="0" rtlCol="0" anchor="t">
            <a:spAutoFit/>
          </a:bodyPr>
          <a:lstStyle/>
          <a:p>
            <a:pPr algn="ctr">
              <a:lnSpc>
                <a:spcPts val="9717"/>
              </a:lnSpc>
            </a:pPr>
            <a:r>
              <a:rPr lang="en-US" sz="6941">
                <a:solidFill>
                  <a:srgbClr val="FFFFFF"/>
                </a:solidFill>
                <a:latin typeface="#9Slide05 Fourth Medium"/>
              </a:rPr>
              <a:t>Trắc nghiệm nhanh</a:t>
            </a:r>
          </a:p>
        </p:txBody>
      </p:sp>
      <p:sp>
        <p:nvSpPr>
          <p:cNvPr id="22" name="TextBox 22"/>
          <p:cNvSpPr txBox="1"/>
          <p:nvPr/>
        </p:nvSpPr>
        <p:spPr>
          <a:xfrm>
            <a:off x="8272175" y="3914159"/>
            <a:ext cx="7370510" cy="3764590"/>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Bold"/>
              </a:rPr>
              <a:t>Câu 1: Ý nào sau đây giải nghĩa đúng về </a:t>
            </a:r>
            <a:r>
              <a:rPr lang="en-US" sz="3500">
                <a:solidFill>
                  <a:srgbClr val="055D1D"/>
                </a:solidFill>
                <a:latin typeface="Roboto Condensed Bold Italics"/>
              </a:rPr>
              <a:t>chinh phụ</a:t>
            </a:r>
            <a:r>
              <a:rPr lang="en-US" sz="3500">
                <a:solidFill>
                  <a:srgbClr val="000000"/>
                </a:solidFill>
                <a:latin typeface="Roboto Condensed Bold"/>
              </a:rPr>
              <a:t>?</a:t>
            </a:r>
          </a:p>
          <a:p>
            <a:pPr algn="just">
              <a:lnSpc>
                <a:spcPts val="5005"/>
              </a:lnSpc>
            </a:pPr>
            <a:r>
              <a:rPr lang="en-US" sz="3500">
                <a:solidFill>
                  <a:srgbClr val="000000"/>
                </a:solidFill>
                <a:latin typeface="Roboto Condensed"/>
              </a:rPr>
              <a:t>A.  Người đàn ông ra chiến trận</a:t>
            </a:r>
          </a:p>
          <a:p>
            <a:pPr algn="just">
              <a:lnSpc>
                <a:spcPts val="5005"/>
              </a:lnSpc>
            </a:pPr>
            <a:r>
              <a:rPr lang="en-US" sz="3500">
                <a:solidFill>
                  <a:srgbClr val="000000"/>
                </a:solidFill>
                <a:latin typeface="Roboto Condensed"/>
              </a:rPr>
              <a:t>B</a:t>
            </a:r>
            <a:r>
              <a:rPr lang="en-US" sz="3500">
                <a:solidFill>
                  <a:srgbClr val="000000"/>
                </a:solidFill>
                <a:latin typeface="Roboto Condensed Bold"/>
              </a:rPr>
              <a:t>. </a:t>
            </a:r>
            <a:r>
              <a:rPr lang="en-US" sz="3500">
                <a:solidFill>
                  <a:srgbClr val="000000"/>
                </a:solidFill>
                <a:latin typeface="Roboto Condensed"/>
              </a:rPr>
              <a:t>Người mẹ có con ra trận</a:t>
            </a:r>
          </a:p>
          <a:p>
            <a:pPr algn="just">
              <a:lnSpc>
                <a:spcPts val="5005"/>
              </a:lnSpc>
            </a:pPr>
            <a:r>
              <a:rPr lang="en-US" sz="3500">
                <a:solidFill>
                  <a:srgbClr val="000000"/>
                </a:solidFill>
                <a:latin typeface="Roboto Condensed"/>
              </a:rPr>
              <a:t>C. Người vợ có chồng ra trận</a:t>
            </a:r>
          </a:p>
          <a:p>
            <a:pPr algn="just">
              <a:lnSpc>
                <a:spcPts val="5005"/>
              </a:lnSpc>
            </a:pPr>
            <a:endParaRPr lang="en-US" sz="3500">
              <a:solidFill>
                <a:srgbClr val="000000"/>
              </a:solidFill>
              <a:latin typeface="Roboto Conden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990600" y="1104900"/>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7">
                <a:extLst>
                  <a:ext uri="{96DAC541-7B7A-43D3-8B79-37D633B846F1}">
                    <asvg:svgBlip xmlns:asvg="http://schemas.microsoft.com/office/drawing/2016/SVG/main" r:embed="rId8"/>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9">
                <a:extLst>
                  <a:ext uri="{96DAC541-7B7A-43D3-8B79-37D633B846F1}">
                    <asvg:svgBlip xmlns:asvg="http://schemas.microsoft.com/office/drawing/2016/SVG/main" r:embed="rId10"/>
                  </a:ext>
                </a:extLst>
              </a:blip>
              <a:stretch>
                <a:fillRect r="-18597"/>
              </a:stretch>
            </a:blipFill>
          </p:spPr>
          <p:txBody>
            <a:bodyPr/>
            <a:lstStyle/>
            <a:p>
              <a:endParaRPr lang="en-GB"/>
            </a:p>
          </p:txBody>
        </p:sp>
      </p:grpSp>
      <p:sp>
        <p:nvSpPr>
          <p:cNvPr id="12" name="Freeform 12"/>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4" name="Group 14"/>
          <p:cNvGrpSpPr>
            <a:grpSpLocks noChangeAspect="1"/>
          </p:cNvGrpSpPr>
          <p:nvPr/>
        </p:nvGrpSpPr>
        <p:grpSpPr>
          <a:xfrm>
            <a:off x="1477083" y="3592413"/>
            <a:ext cx="6021851" cy="4854147"/>
            <a:chOff x="0" y="0"/>
            <a:chExt cx="4605527" cy="3712464"/>
          </a:xfrm>
        </p:grpSpPr>
        <p:sp>
          <p:nvSpPr>
            <p:cNvPr id="15" name="Freeform 15"/>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3"/>
              <a:stretch>
                <a:fillRect l="-67" r="-67"/>
              </a:stretch>
            </a:blipFill>
          </p:spPr>
          <p:txBody>
            <a:bodyPr/>
            <a:lstStyle/>
            <a:p>
              <a:endParaRPr lang="en-GB"/>
            </a:p>
          </p:txBody>
        </p:sp>
        <p:sp>
          <p:nvSpPr>
            <p:cNvPr id="16" name="Freeform 16"/>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4"/>
              <a:stretch>
                <a:fillRect l="-20833" r="-20833"/>
              </a:stretch>
            </a:blipFill>
          </p:spPr>
          <p:txBody>
            <a:bodyPr/>
            <a:lstStyle/>
            <a:p>
              <a:endParaRPr lang="en-GB"/>
            </a:p>
          </p:txBody>
        </p:sp>
      </p:grpSp>
      <p:grpSp>
        <p:nvGrpSpPr>
          <p:cNvPr id="17" name="Group 17"/>
          <p:cNvGrpSpPr/>
          <p:nvPr/>
        </p:nvGrpSpPr>
        <p:grpSpPr>
          <a:xfrm>
            <a:off x="7778663" y="3592413"/>
            <a:ext cx="8357533" cy="4086336"/>
            <a:chOff x="0" y="0"/>
            <a:chExt cx="3421152" cy="1672739"/>
          </a:xfrm>
        </p:grpSpPr>
        <p:sp>
          <p:nvSpPr>
            <p:cNvPr id="18" name="Freeform 18"/>
            <p:cNvSpPr/>
            <p:nvPr/>
          </p:nvSpPr>
          <p:spPr>
            <a:xfrm>
              <a:off x="0" y="0"/>
              <a:ext cx="3421152" cy="1672740"/>
            </a:xfrm>
            <a:custGeom>
              <a:avLst/>
              <a:gdLst/>
              <a:ahLst/>
              <a:cxnLst/>
              <a:rect l="l" t="t" r="r" b="b"/>
              <a:pathLst>
                <a:path w="3421152" h="1672740">
                  <a:moveTo>
                    <a:pt x="3217952" y="0"/>
                  </a:moveTo>
                  <a:cubicBezTo>
                    <a:pt x="3330177" y="0"/>
                    <a:pt x="3421152" y="374455"/>
                    <a:pt x="3421152" y="836370"/>
                  </a:cubicBezTo>
                  <a:cubicBezTo>
                    <a:pt x="3421152" y="1298284"/>
                    <a:pt x="3330177" y="1672740"/>
                    <a:pt x="3217952" y="1672740"/>
                  </a:cubicBezTo>
                  <a:lnTo>
                    <a:pt x="203200" y="1672740"/>
                  </a:lnTo>
                  <a:cubicBezTo>
                    <a:pt x="90976" y="1672740"/>
                    <a:pt x="0" y="1298284"/>
                    <a:pt x="0" y="836370"/>
                  </a:cubicBezTo>
                  <a:cubicBezTo>
                    <a:pt x="0" y="374455"/>
                    <a:pt x="90976" y="0"/>
                    <a:pt x="203200" y="0"/>
                  </a:cubicBezTo>
                  <a:close/>
                </a:path>
              </a:pathLst>
            </a:custGeom>
            <a:solidFill>
              <a:srgbClr val="FFFFFF">
                <a:alpha val="63922"/>
              </a:srgbClr>
            </a:solidFill>
          </p:spPr>
          <p:txBody>
            <a:bodyPr/>
            <a:lstStyle/>
            <a:p>
              <a:endParaRPr lang="en-GB"/>
            </a:p>
          </p:txBody>
        </p:sp>
        <p:sp>
          <p:nvSpPr>
            <p:cNvPr id="19" name="TextBox 19"/>
            <p:cNvSpPr txBox="1"/>
            <p:nvPr/>
          </p:nvSpPr>
          <p:spPr>
            <a:xfrm>
              <a:off x="0" y="-47625"/>
              <a:ext cx="3421152" cy="1720364"/>
            </a:xfrm>
            <a:prstGeom prst="rect">
              <a:avLst/>
            </a:prstGeom>
          </p:spPr>
          <p:txBody>
            <a:bodyPr lIns="50800" tIns="50800" rIns="50800" bIns="50800" rtlCol="0" anchor="ctr"/>
            <a:lstStyle/>
            <a:p>
              <a:pPr marL="431801" lvl="1" indent="-215900" algn="ctr">
                <a:lnSpc>
                  <a:spcPts val="2800"/>
                </a:lnSpc>
                <a:buFont typeface="Arial"/>
                <a:buChar char="•"/>
              </a:pPr>
              <a:endParaRPr/>
            </a:p>
          </p:txBody>
        </p:sp>
      </p:grpSp>
      <p:sp>
        <p:nvSpPr>
          <p:cNvPr id="21" name="TextBox 21"/>
          <p:cNvSpPr txBox="1"/>
          <p:nvPr/>
        </p:nvSpPr>
        <p:spPr>
          <a:xfrm>
            <a:off x="5707115" y="1004887"/>
            <a:ext cx="6616431" cy="1326052"/>
          </a:xfrm>
          <a:prstGeom prst="rect">
            <a:avLst/>
          </a:prstGeom>
        </p:spPr>
        <p:txBody>
          <a:bodyPr lIns="0" tIns="0" rIns="0" bIns="0" rtlCol="0" anchor="t">
            <a:spAutoFit/>
          </a:bodyPr>
          <a:lstStyle/>
          <a:p>
            <a:pPr algn="ctr">
              <a:lnSpc>
                <a:spcPts val="9717"/>
              </a:lnSpc>
            </a:pPr>
            <a:r>
              <a:rPr lang="en-US" sz="6941">
                <a:solidFill>
                  <a:srgbClr val="FFFFFF"/>
                </a:solidFill>
                <a:latin typeface="#9Slide05 Fourth Medium"/>
              </a:rPr>
              <a:t>Trắc nghiệm nhanh</a:t>
            </a:r>
          </a:p>
        </p:txBody>
      </p:sp>
      <p:sp>
        <p:nvSpPr>
          <p:cNvPr id="22" name="TextBox 22"/>
          <p:cNvSpPr txBox="1"/>
          <p:nvPr/>
        </p:nvSpPr>
        <p:spPr>
          <a:xfrm>
            <a:off x="8153400" y="3771900"/>
            <a:ext cx="7370510" cy="3764590"/>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Bold"/>
              </a:rPr>
              <a:t>Câu 2: Từ nào sau đây là từ đồng nghĩa với </a:t>
            </a:r>
            <a:r>
              <a:rPr lang="en-US" sz="3500">
                <a:solidFill>
                  <a:srgbClr val="055D1D"/>
                </a:solidFill>
                <a:latin typeface="Roboto Condensed Bold Italics"/>
              </a:rPr>
              <a:t>thê noa?</a:t>
            </a:r>
          </a:p>
          <a:p>
            <a:pPr algn="just">
              <a:lnSpc>
                <a:spcPts val="5005"/>
              </a:lnSpc>
            </a:pPr>
            <a:r>
              <a:rPr lang="en-US" sz="3500">
                <a:solidFill>
                  <a:srgbClr val="000000"/>
                </a:solidFill>
                <a:latin typeface="Roboto Condensed"/>
              </a:rPr>
              <a:t>A. Vợ chồng</a:t>
            </a:r>
          </a:p>
          <a:p>
            <a:pPr algn="just">
              <a:lnSpc>
                <a:spcPts val="5005"/>
              </a:lnSpc>
            </a:pPr>
            <a:r>
              <a:rPr lang="en-US" sz="3500">
                <a:solidFill>
                  <a:srgbClr val="000000"/>
                </a:solidFill>
                <a:latin typeface="Roboto Condensed"/>
              </a:rPr>
              <a:t>B. Vợ con</a:t>
            </a:r>
          </a:p>
          <a:p>
            <a:pPr algn="just">
              <a:lnSpc>
                <a:spcPts val="5005"/>
              </a:lnSpc>
            </a:pPr>
            <a:r>
              <a:rPr lang="en-US" sz="3500">
                <a:solidFill>
                  <a:srgbClr val="000000"/>
                </a:solidFill>
                <a:latin typeface="Roboto Condensed"/>
              </a:rPr>
              <a:t>C. Cha mẹ</a:t>
            </a:r>
          </a:p>
          <a:p>
            <a:pPr algn="just">
              <a:lnSpc>
                <a:spcPts val="5005"/>
              </a:lnSpc>
            </a:pPr>
            <a:endParaRPr lang="en-US" sz="3500">
              <a:solidFill>
                <a:srgbClr val="000000"/>
              </a:solidFill>
              <a:latin typeface="Roboto Condensed"/>
            </a:endParaRPr>
          </a:p>
        </p:txBody>
      </p:sp>
      <p:sp>
        <p:nvSpPr>
          <p:cNvPr id="24" name="Freeform 20">
            <a:extLst>
              <a:ext uri="{FF2B5EF4-FFF2-40B4-BE49-F238E27FC236}">
                <a16:creationId xmlns:a16="http://schemas.microsoft.com/office/drawing/2014/main" id="{298D11D1-6E97-576C-9591-C7C172AEBED6}"/>
              </a:ext>
            </a:extLst>
          </p:cNvPr>
          <p:cNvSpPr/>
          <p:nvPr/>
        </p:nvSpPr>
        <p:spPr>
          <a:xfrm>
            <a:off x="7239000" y="5524500"/>
            <a:ext cx="904662" cy="872999"/>
          </a:xfrm>
          <a:custGeom>
            <a:avLst/>
            <a:gdLst/>
            <a:ahLst/>
            <a:cxnLst/>
            <a:rect l="l" t="t" r="r" b="b"/>
            <a:pathLst>
              <a:path w="904662" h="872999">
                <a:moveTo>
                  <a:pt x="0" y="0"/>
                </a:moveTo>
                <a:lnTo>
                  <a:pt x="904661" y="0"/>
                </a:lnTo>
                <a:lnTo>
                  <a:pt x="904661" y="872999"/>
                </a:lnTo>
                <a:lnTo>
                  <a:pt x="0" y="8729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281112"/>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8">
                <a:extLst>
                  <a:ext uri="{96DAC541-7B7A-43D3-8B79-37D633B846F1}">
                    <asvg:svgBlip xmlns:asvg="http://schemas.microsoft.com/office/drawing/2016/SVG/main" r:embed="rId9"/>
                  </a:ext>
                </a:extLst>
              </a:blip>
              <a:stretch>
                <a:fillRect r="-18597"/>
              </a:stretch>
            </a:blipFill>
          </p:spPr>
          <p:txBody>
            <a:bodyPr/>
            <a:lstStyle/>
            <a:p>
              <a:endParaRPr lang="en-GB"/>
            </a:p>
          </p:txBody>
        </p:sp>
      </p:grpSp>
      <p:sp>
        <p:nvSpPr>
          <p:cNvPr id="12" name="Freeform 12"/>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3" name="Freeform 13"/>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a:grpSpLocks noChangeAspect="1"/>
          </p:cNvGrpSpPr>
          <p:nvPr/>
        </p:nvGrpSpPr>
        <p:grpSpPr>
          <a:xfrm>
            <a:off x="1477083" y="3592413"/>
            <a:ext cx="6021851" cy="4854147"/>
            <a:chOff x="0" y="0"/>
            <a:chExt cx="4605527" cy="3712464"/>
          </a:xfrm>
        </p:grpSpPr>
        <p:sp>
          <p:nvSpPr>
            <p:cNvPr id="15" name="Freeform 15"/>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2"/>
              <a:stretch>
                <a:fillRect l="-67" r="-67"/>
              </a:stretch>
            </a:blipFill>
          </p:spPr>
          <p:txBody>
            <a:bodyPr/>
            <a:lstStyle/>
            <a:p>
              <a:endParaRPr lang="en-GB"/>
            </a:p>
          </p:txBody>
        </p:sp>
        <p:sp>
          <p:nvSpPr>
            <p:cNvPr id="16" name="Freeform 16"/>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3"/>
              <a:stretch>
                <a:fillRect l="-20833" r="-20833"/>
              </a:stretch>
            </a:blipFill>
          </p:spPr>
          <p:txBody>
            <a:bodyPr/>
            <a:lstStyle/>
            <a:p>
              <a:endParaRPr lang="en-GB"/>
            </a:p>
          </p:txBody>
        </p:sp>
      </p:grpSp>
      <p:grpSp>
        <p:nvGrpSpPr>
          <p:cNvPr id="17" name="Group 17"/>
          <p:cNvGrpSpPr/>
          <p:nvPr/>
        </p:nvGrpSpPr>
        <p:grpSpPr>
          <a:xfrm>
            <a:off x="7778663" y="3592413"/>
            <a:ext cx="8357533" cy="4086336"/>
            <a:chOff x="0" y="0"/>
            <a:chExt cx="3421152" cy="1672739"/>
          </a:xfrm>
        </p:grpSpPr>
        <p:sp>
          <p:nvSpPr>
            <p:cNvPr id="18" name="Freeform 18"/>
            <p:cNvSpPr/>
            <p:nvPr/>
          </p:nvSpPr>
          <p:spPr>
            <a:xfrm>
              <a:off x="0" y="0"/>
              <a:ext cx="3421152" cy="1672740"/>
            </a:xfrm>
            <a:custGeom>
              <a:avLst/>
              <a:gdLst/>
              <a:ahLst/>
              <a:cxnLst/>
              <a:rect l="l" t="t" r="r" b="b"/>
              <a:pathLst>
                <a:path w="3421152" h="1672740">
                  <a:moveTo>
                    <a:pt x="3217952" y="0"/>
                  </a:moveTo>
                  <a:cubicBezTo>
                    <a:pt x="3330177" y="0"/>
                    <a:pt x="3421152" y="374455"/>
                    <a:pt x="3421152" y="836370"/>
                  </a:cubicBezTo>
                  <a:cubicBezTo>
                    <a:pt x="3421152" y="1298284"/>
                    <a:pt x="3330177" y="1672740"/>
                    <a:pt x="3217952" y="1672740"/>
                  </a:cubicBezTo>
                  <a:lnTo>
                    <a:pt x="203200" y="1672740"/>
                  </a:lnTo>
                  <a:cubicBezTo>
                    <a:pt x="90976" y="1672740"/>
                    <a:pt x="0" y="1298284"/>
                    <a:pt x="0" y="836370"/>
                  </a:cubicBezTo>
                  <a:cubicBezTo>
                    <a:pt x="0" y="374455"/>
                    <a:pt x="90976" y="0"/>
                    <a:pt x="203200" y="0"/>
                  </a:cubicBezTo>
                  <a:close/>
                </a:path>
              </a:pathLst>
            </a:custGeom>
            <a:solidFill>
              <a:srgbClr val="FFFFFF">
                <a:alpha val="63922"/>
              </a:srgbClr>
            </a:solidFill>
          </p:spPr>
          <p:txBody>
            <a:bodyPr/>
            <a:lstStyle/>
            <a:p>
              <a:endParaRPr lang="en-GB"/>
            </a:p>
          </p:txBody>
        </p:sp>
        <p:sp>
          <p:nvSpPr>
            <p:cNvPr id="19" name="TextBox 19"/>
            <p:cNvSpPr txBox="1"/>
            <p:nvPr/>
          </p:nvSpPr>
          <p:spPr>
            <a:xfrm>
              <a:off x="0" y="-47625"/>
              <a:ext cx="3421152" cy="1720364"/>
            </a:xfrm>
            <a:prstGeom prst="rect">
              <a:avLst/>
            </a:prstGeom>
          </p:spPr>
          <p:txBody>
            <a:bodyPr lIns="50800" tIns="50800" rIns="50800" bIns="50800" rtlCol="0" anchor="ctr"/>
            <a:lstStyle/>
            <a:p>
              <a:pPr marL="431801" lvl="1" indent="-215900" algn="ctr">
                <a:lnSpc>
                  <a:spcPts val="2800"/>
                </a:lnSpc>
                <a:buFont typeface="Arial"/>
                <a:buChar char="•"/>
              </a:pPr>
              <a:endParaRPr/>
            </a:p>
          </p:txBody>
        </p:sp>
      </p:grpSp>
      <p:sp>
        <p:nvSpPr>
          <p:cNvPr id="20" name="TextBox 20"/>
          <p:cNvSpPr txBox="1"/>
          <p:nvPr/>
        </p:nvSpPr>
        <p:spPr>
          <a:xfrm>
            <a:off x="5707115" y="1004887"/>
            <a:ext cx="6616431" cy="1326052"/>
          </a:xfrm>
          <a:prstGeom prst="rect">
            <a:avLst/>
          </a:prstGeom>
        </p:spPr>
        <p:txBody>
          <a:bodyPr lIns="0" tIns="0" rIns="0" bIns="0" rtlCol="0" anchor="t">
            <a:spAutoFit/>
          </a:bodyPr>
          <a:lstStyle/>
          <a:p>
            <a:pPr algn="ctr">
              <a:lnSpc>
                <a:spcPts val="9717"/>
              </a:lnSpc>
            </a:pPr>
            <a:r>
              <a:rPr lang="en-US" sz="6941">
                <a:solidFill>
                  <a:srgbClr val="FFFFFF"/>
                </a:solidFill>
                <a:latin typeface="#9Slide05 Fourth Medium"/>
              </a:rPr>
              <a:t>Trắc nghiệm nhanh</a:t>
            </a:r>
          </a:p>
        </p:txBody>
      </p:sp>
      <p:sp>
        <p:nvSpPr>
          <p:cNvPr id="21" name="TextBox 21"/>
          <p:cNvSpPr txBox="1"/>
          <p:nvPr/>
        </p:nvSpPr>
        <p:spPr>
          <a:xfrm>
            <a:off x="8272175" y="4080041"/>
            <a:ext cx="7370510" cy="3764590"/>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Bold"/>
              </a:rPr>
              <a:t>Câu 3: Câu thơ nào sau đây giới thiệu về dòng dõi hiển hách của người chinh phu?</a:t>
            </a:r>
          </a:p>
          <a:p>
            <a:pPr algn="just">
              <a:lnSpc>
                <a:spcPts val="5005"/>
              </a:lnSpc>
            </a:pPr>
            <a:r>
              <a:rPr lang="en-US" sz="3500">
                <a:solidFill>
                  <a:srgbClr val="000000"/>
                </a:solidFill>
                <a:latin typeface="Roboto Condensed"/>
              </a:rPr>
              <a:t>A</a:t>
            </a:r>
            <a:r>
              <a:rPr lang="en-US" sz="3500">
                <a:solidFill>
                  <a:srgbClr val="000000"/>
                </a:solidFill>
                <a:latin typeface="Roboto Condensed Bold"/>
              </a:rPr>
              <a:t>. </a:t>
            </a:r>
            <a:r>
              <a:rPr lang="en-US" sz="3500">
                <a:solidFill>
                  <a:srgbClr val="000000"/>
                </a:solidFill>
                <a:latin typeface="Roboto Condensed"/>
              </a:rPr>
              <a:t>Buổi tiễn đưa lòng bận thê noa</a:t>
            </a:r>
          </a:p>
          <a:p>
            <a:pPr algn="just">
              <a:lnSpc>
                <a:spcPts val="5005"/>
              </a:lnSpc>
            </a:pPr>
            <a:r>
              <a:rPr lang="en-US" sz="3500">
                <a:solidFill>
                  <a:srgbClr val="000000"/>
                </a:solidFill>
                <a:latin typeface="Roboto Condensed"/>
              </a:rPr>
              <a:t>B. Chí làm trai dặm nghìn da ngựa</a:t>
            </a:r>
          </a:p>
          <a:p>
            <a:pPr algn="just">
              <a:lnSpc>
                <a:spcPts val="5005"/>
              </a:lnSpc>
            </a:pPr>
            <a:r>
              <a:rPr lang="en-US" sz="3500">
                <a:solidFill>
                  <a:srgbClr val="000000"/>
                </a:solidFill>
                <a:latin typeface="Roboto Condensed"/>
              </a:rPr>
              <a:t>C. Chàng tuổi trẻ vốn dòng hào kiệt</a:t>
            </a:r>
          </a:p>
          <a:p>
            <a:pPr algn="just">
              <a:lnSpc>
                <a:spcPts val="5005"/>
              </a:lnSpc>
            </a:pPr>
            <a:endParaRPr lang="en-US" sz="3500">
              <a:solidFill>
                <a:srgbClr val="000000"/>
              </a:solidFill>
              <a:latin typeface="Roboto Condensed"/>
            </a:endParaRPr>
          </a:p>
        </p:txBody>
      </p:sp>
      <p:sp>
        <p:nvSpPr>
          <p:cNvPr id="24" name="Freeform 20">
            <a:extLst>
              <a:ext uri="{FF2B5EF4-FFF2-40B4-BE49-F238E27FC236}">
                <a16:creationId xmlns:a16="http://schemas.microsoft.com/office/drawing/2014/main" id="{A036CB47-B022-8152-BB4D-9CEA2BB3A300}"/>
              </a:ext>
            </a:extLst>
          </p:cNvPr>
          <p:cNvSpPr/>
          <p:nvPr/>
        </p:nvSpPr>
        <p:spPr>
          <a:xfrm>
            <a:off x="7326333" y="6423386"/>
            <a:ext cx="904662" cy="872999"/>
          </a:xfrm>
          <a:custGeom>
            <a:avLst/>
            <a:gdLst/>
            <a:ahLst/>
            <a:cxnLst/>
            <a:rect l="l" t="t" r="r" b="b"/>
            <a:pathLst>
              <a:path w="904662" h="872999">
                <a:moveTo>
                  <a:pt x="0" y="0"/>
                </a:moveTo>
                <a:lnTo>
                  <a:pt x="904661" y="0"/>
                </a:lnTo>
                <a:lnTo>
                  <a:pt x="904661" y="872999"/>
                </a:lnTo>
                <a:lnTo>
                  <a:pt x="0" y="8729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66800" y="1257300"/>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7">
                <a:extLst>
                  <a:ext uri="{96DAC541-7B7A-43D3-8B79-37D633B846F1}">
                    <asvg:svgBlip xmlns:asvg="http://schemas.microsoft.com/office/drawing/2016/SVG/main" r:embed="rId8"/>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9">
                <a:extLst>
                  <a:ext uri="{96DAC541-7B7A-43D3-8B79-37D633B846F1}">
                    <asvg:svgBlip xmlns:asvg="http://schemas.microsoft.com/office/drawing/2016/SVG/main" r:embed="rId10"/>
                  </a:ext>
                </a:extLst>
              </a:blip>
              <a:stretch>
                <a:fillRect r="-18597"/>
              </a:stretch>
            </a:blipFill>
          </p:spPr>
          <p:txBody>
            <a:bodyPr/>
            <a:lstStyle/>
            <a:p>
              <a:endParaRPr lang="en-GB"/>
            </a:p>
          </p:txBody>
        </p:sp>
      </p:grpSp>
      <p:sp>
        <p:nvSpPr>
          <p:cNvPr id="12" name="Freeform 12"/>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4" name="Group 14"/>
          <p:cNvGrpSpPr>
            <a:grpSpLocks noChangeAspect="1"/>
          </p:cNvGrpSpPr>
          <p:nvPr/>
        </p:nvGrpSpPr>
        <p:grpSpPr>
          <a:xfrm>
            <a:off x="1477083" y="3592413"/>
            <a:ext cx="6021851" cy="4854147"/>
            <a:chOff x="0" y="0"/>
            <a:chExt cx="4605527" cy="3712464"/>
          </a:xfrm>
        </p:grpSpPr>
        <p:sp>
          <p:nvSpPr>
            <p:cNvPr id="15" name="Freeform 15"/>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3"/>
              <a:stretch>
                <a:fillRect l="-67" r="-67"/>
              </a:stretch>
            </a:blipFill>
          </p:spPr>
          <p:txBody>
            <a:bodyPr/>
            <a:lstStyle/>
            <a:p>
              <a:endParaRPr lang="en-GB"/>
            </a:p>
          </p:txBody>
        </p:sp>
        <p:sp>
          <p:nvSpPr>
            <p:cNvPr id="16" name="Freeform 16"/>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4"/>
              <a:stretch>
                <a:fillRect l="-20833" r="-20833"/>
              </a:stretch>
            </a:blipFill>
          </p:spPr>
          <p:txBody>
            <a:bodyPr/>
            <a:lstStyle/>
            <a:p>
              <a:endParaRPr lang="en-GB"/>
            </a:p>
          </p:txBody>
        </p:sp>
      </p:grpSp>
      <p:grpSp>
        <p:nvGrpSpPr>
          <p:cNvPr id="17" name="Group 17"/>
          <p:cNvGrpSpPr/>
          <p:nvPr/>
        </p:nvGrpSpPr>
        <p:grpSpPr>
          <a:xfrm>
            <a:off x="7778663" y="3592413"/>
            <a:ext cx="8357533" cy="4086336"/>
            <a:chOff x="0" y="0"/>
            <a:chExt cx="3421152" cy="1672739"/>
          </a:xfrm>
        </p:grpSpPr>
        <p:sp>
          <p:nvSpPr>
            <p:cNvPr id="18" name="Freeform 18"/>
            <p:cNvSpPr/>
            <p:nvPr/>
          </p:nvSpPr>
          <p:spPr>
            <a:xfrm>
              <a:off x="0" y="0"/>
              <a:ext cx="3421152" cy="1672740"/>
            </a:xfrm>
            <a:custGeom>
              <a:avLst/>
              <a:gdLst/>
              <a:ahLst/>
              <a:cxnLst/>
              <a:rect l="l" t="t" r="r" b="b"/>
              <a:pathLst>
                <a:path w="3421152" h="1672740">
                  <a:moveTo>
                    <a:pt x="3217952" y="0"/>
                  </a:moveTo>
                  <a:cubicBezTo>
                    <a:pt x="3330177" y="0"/>
                    <a:pt x="3421152" y="374455"/>
                    <a:pt x="3421152" y="836370"/>
                  </a:cubicBezTo>
                  <a:cubicBezTo>
                    <a:pt x="3421152" y="1298284"/>
                    <a:pt x="3330177" y="1672740"/>
                    <a:pt x="3217952" y="1672740"/>
                  </a:cubicBezTo>
                  <a:lnTo>
                    <a:pt x="203200" y="1672740"/>
                  </a:lnTo>
                  <a:cubicBezTo>
                    <a:pt x="90976" y="1672740"/>
                    <a:pt x="0" y="1298284"/>
                    <a:pt x="0" y="836370"/>
                  </a:cubicBezTo>
                  <a:cubicBezTo>
                    <a:pt x="0" y="374455"/>
                    <a:pt x="90976" y="0"/>
                    <a:pt x="203200" y="0"/>
                  </a:cubicBezTo>
                  <a:close/>
                </a:path>
              </a:pathLst>
            </a:custGeom>
            <a:solidFill>
              <a:srgbClr val="FFFFFF">
                <a:alpha val="63922"/>
              </a:srgbClr>
            </a:solidFill>
          </p:spPr>
          <p:txBody>
            <a:bodyPr/>
            <a:lstStyle/>
            <a:p>
              <a:endParaRPr lang="en-GB"/>
            </a:p>
          </p:txBody>
        </p:sp>
        <p:sp>
          <p:nvSpPr>
            <p:cNvPr id="19" name="TextBox 19"/>
            <p:cNvSpPr txBox="1"/>
            <p:nvPr/>
          </p:nvSpPr>
          <p:spPr>
            <a:xfrm>
              <a:off x="0" y="-47625"/>
              <a:ext cx="3421152" cy="1720364"/>
            </a:xfrm>
            <a:prstGeom prst="rect">
              <a:avLst/>
            </a:prstGeom>
          </p:spPr>
          <p:txBody>
            <a:bodyPr lIns="50800" tIns="50800" rIns="50800" bIns="50800" rtlCol="0" anchor="ctr"/>
            <a:lstStyle/>
            <a:p>
              <a:pPr marL="431801" lvl="1" indent="-215900" algn="ctr">
                <a:lnSpc>
                  <a:spcPts val="2800"/>
                </a:lnSpc>
                <a:buFont typeface="Arial"/>
                <a:buChar char="•"/>
              </a:pPr>
              <a:endParaRPr/>
            </a:p>
          </p:txBody>
        </p:sp>
      </p:grpSp>
      <p:sp>
        <p:nvSpPr>
          <p:cNvPr id="20" name="TextBox 20"/>
          <p:cNvSpPr txBox="1"/>
          <p:nvPr/>
        </p:nvSpPr>
        <p:spPr>
          <a:xfrm>
            <a:off x="5707115" y="1004887"/>
            <a:ext cx="6616431" cy="1326052"/>
          </a:xfrm>
          <a:prstGeom prst="rect">
            <a:avLst/>
          </a:prstGeom>
        </p:spPr>
        <p:txBody>
          <a:bodyPr lIns="0" tIns="0" rIns="0" bIns="0" rtlCol="0" anchor="t">
            <a:spAutoFit/>
          </a:bodyPr>
          <a:lstStyle/>
          <a:p>
            <a:pPr algn="ctr">
              <a:lnSpc>
                <a:spcPts val="9717"/>
              </a:lnSpc>
            </a:pPr>
            <a:r>
              <a:rPr lang="en-US" sz="6941">
                <a:solidFill>
                  <a:srgbClr val="FFFFFF"/>
                </a:solidFill>
                <a:latin typeface="#9Slide05 Fourth Medium"/>
              </a:rPr>
              <a:t>Trắc nghiệm nhanh</a:t>
            </a:r>
          </a:p>
        </p:txBody>
      </p:sp>
      <p:sp>
        <p:nvSpPr>
          <p:cNvPr id="21" name="TextBox 21"/>
          <p:cNvSpPr txBox="1"/>
          <p:nvPr/>
        </p:nvSpPr>
        <p:spPr>
          <a:xfrm>
            <a:off x="8272175" y="4080041"/>
            <a:ext cx="7370510" cy="3135994"/>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Bold"/>
              </a:rPr>
              <a:t>Câu 4: “Loại áo dài mặc khi ra trận của chiến binh thời xưa” là cách hiểu của:</a:t>
            </a:r>
          </a:p>
          <a:p>
            <a:pPr algn="just">
              <a:lnSpc>
                <a:spcPts val="5005"/>
              </a:lnSpc>
            </a:pPr>
            <a:r>
              <a:rPr lang="en-US" sz="3500">
                <a:solidFill>
                  <a:srgbClr val="000000"/>
                </a:solidFill>
                <a:latin typeface="Roboto Condensed"/>
              </a:rPr>
              <a:t>A. Chinh phu</a:t>
            </a:r>
          </a:p>
          <a:p>
            <a:pPr algn="just">
              <a:lnSpc>
                <a:spcPts val="5005"/>
              </a:lnSpc>
            </a:pPr>
            <a:r>
              <a:rPr lang="en-US" sz="3500">
                <a:solidFill>
                  <a:srgbClr val="000000"/>
                </a:solidFill>
                <a:latin typeface="Roboto Condensed"/>
              </a:rPr>
              <a:t>B. Chiến bào</a:t>
            </a:r>
          </a:p>
          <a:p>
            <a:pPr algn="just">
              <a:lnSpc>
                <a:spcPts val="5005"/>
              </a:lnSpc>
            </a:pPr>
            <a:r>
              <a:rPr lang="en-US" sz="3500">
                <a:solidFill>
                  <a:srgbClr val="000000"/>
                </a:solidFill>
                <a:latin typeface="Roboto Condensed"/>
              </a:rPr>
              <a:t>C. Hồng mao</a:t>
            </a:r>
          </a:p>
        </p:txBody>
      </p:sp>
      <p:sp>
        <p:nvSpPr>
          <p:cNvPr id="23" name="Freeform 20">
            <a:extLst>
              <a:ext uri="{FF2B5EF4-FFF2-40B4-BE49-F238E27FC236}">
                <a16:creationId xmlns:a16="http://schemas.microsoft.com/office/drawing/2014/main" id="{7D8C5508-E1D7-96BA-22CF-8357EB8EF659}"/>
              </a:ext>
            </a:extLst>
          </p:cNvPr>
          <p:cNvSpPr/>
          <p:nvPr/>
        </p:nvSpPr>
        <p:spPr>
          <a:xfrm>
            <a:off x="7391400" y="5905500"/>
            <a:ext cx="904662" cy="872999"/>
          </a:xfrm>
          <a:custGeom>
            <a:avLst/>
            <a:gdLst/>
            <a:ahLst/>
            <a:cxnLst/>
            <a:rect l="l" t="t" r="r" b="b"/>
            <a:pathLst>
              <a:path w="904662" h="872999">
                <a:moveTo>
                  <a:pt x="0" y="0"/>
                </a:moveTo>
                <a:lnTo>
                  <a:pt x="904661" y="0"/>
                </a:lnTo>
                <a:lnTo>
                  <a:pt x="904661" y="872999"/>
                </a:lnTo>
                <a:lnTo>
                  <a:pt x="0" y="8729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990600" y="1181100"/>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8">
                <a:extLst>
                  <a:ext uri="{96DAC541-7B7A-43D3-8B79-37D633B846F1}">
                    <asvg:svgBlip xmlns:asvg="http://schemas.microsoft.com/office/drawing/2016/SVG/main" r:embed="rId9"/>
                  </a:ext>
                </a:extLst>
              </a:blip>
              <a:stretch>
                <a:fillRect r="-18597"/>
              </a:stretch>
            </a:blipFill>
          </p:spPr>
          <p:txBody>
            <a:bodyPr/>
            <a:lstStyle/>
            <a:p>
              <a:endParaRPr lang="en-GB"/>
            </a:p>
          </p:txBody>
        </p:sp>
      </p:grpSp>
      <p:sp>
        <p:nvSpPr>
          <p:cNvPr id="12" name="Freeform 12"/>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3" name="Freeform 13"/>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a:grpSpLocks noChangeAspect="1"/>
          </p:cNvGrpSpPr>
          <p:nvPr/>
        </p:nvGrpSpPr>
        <p:grpSpPr>
          <a:xfrm>
            <a:off x="1477083" y="3592413"/>
            <a:ext cx="6021851" cy="4854147"/>
            <a:chOff x="0" y="0"/>
            <a:chExt cx="4605527" cy="3712464"/>
          </a:xfrm>
        </p:grpSpPr>
        <p:sp>
          <p:nvSpPr>
            <p:cNvPr id="15" name="Freeform 15"/>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2"/>
              <a:stretch>
                <a:fillRect l="-67" r="-67"/>
              </a:stretch>
            </a:blipFill>
          </p:spPr>
          <p:txBody>
            <a:bodyPr/>
            <a:lstStyle/>
            <a:p>
              <a:endParaRPr lang="en-GB"/>
            </a:p>
          </p:txBody>
        </p:sp>
        <p:sp>
          <p:nvSpPr>
            <p:cNvPr id="16" name="Freeform 16"/>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3"/>
              <a:stretch>
                <a:fillRect l="-20833" r="-20833"/>
              </a:stretch>
            </a:blipFill>
          </p:spPr>
          <p:txBody>
            <a:bodyPr/>
            <a:lstStyle/>
            <a:p>
              <a:endParaRPr lang="en-GB"/>
            </a:p>
          </p:txBody>
        </p:sp>
      </p:grpSp>
      <p:grpSp>
        <p:nvGrpSpPr>
          <p:cNvPr id="17" name="Group 17"/>
          <p:cNvGrpSpPr/>
          <p:nvPr/>
        </p:nvGrpSpPr>
        <p:grpSpPr>
          <a:xfrm>
            <a:off x="7778663" y="3592413"/>
            <a:ext cx="8357533" cy="4086336"/>
            <a:chOff x="0" y="0"/>
            <a:chExt cx="3421152" cy="1672739"/>
          </a:xfrm>
        </p:grpSpPr>
        <p:sp>
          <p:nvSpPr>
            <p:cNvPr id="18" name="Freeform 18"/>
            <p:cNvSpPr/>
            <p:nvPr/>
          </p:nvSpPr>
          <p:spPr>
            <a:xfrm>
              <a:off x="0" y="0"/>
              <a:ext cx="3421152" cy="1672740"/>
            </a:xfrm>
            <a:custGeom>
              <a:avLst/>
              <a:gdLst/>
              <a:ahLst/>
              <a:cxnLst/>
              <a:rect l="l" t="t" r="r" b="b"/>
              <a:pathLst>
                <a:path w="3421152" h="1672740">
                  <a:moveTo>
                    <a:pt x="3217952" y="0"/>
                  </a:moveTo>
                  <a:cubicBezTo>
                    <a:pt x="3330177" y="0"/>
                    <a:pt x="3421152" y="374455"/>
                    <a:pt x="3421152" y="836370"/>
                  </a:cubicBezTo>
                  <a:cubicBezTo>
                    <a:pt x="3421152" y="1298284"/>
                    <a:pt x="3330177" y="1672740"/>
                    <a:pt x="3217952" y="1672740"/>
                  </a:cubicBezTo>
                  <a:lnTo>
                    <a:pt x="203200" y="1672740"/>
                  </a:lnTo>
                  <a:cubicBezTo>
                    <a:pt x="90976" y="1672740"/>
                    <a:pt x="0" y="1298284"/>
                    <a:pt x="0" y="836370"/>
                  </a:cubicBezTo>
                  <a:cubicBezTo>
                    <a:pt x="0" y="374455"/>
                    <a:pt x="90976" y="0"/>
                    <a:pt x="203200" y="0"/>
                  </a:cubicBezTo>
                  <a:close/>
                </a:path>
              </a:pathLst>
            </a:custGeom>
            <a:solidFill>
              <a:srgbClr val="FFFFFF">
                <a:alpha val="63922"/>
              </a:srgbClr>
            </a:solidFill>
          </p:spPr>
          <p:txBody>
            <a:bodyPr/>
            <a:lstStyle/>
            <a:p>
              <a:endParaRPr lang="en-GB"/>
            </a:p>
          </p:txBody>
        </p:sp>
        <p:sp>
          <p:nvSpPr>
            <p:cNvPr id="19" name="TextBox 19"/>
            <p:cNvSpPr txBox="1"/>
            <p:nvPr/>
          </p:nvSpPr>
          <p:spPr>
            <a:xfrm>
              <a:off x="0" y="-47625"/>
              <a:ext cx="3421152" cy="1720364"/>
            </a:xfrm>
            <a:prstGeom prst="rect">
              <a:avLst/>
            </a:prstGeom>
          </p:spPr>
          <p:txBody>
            <a:bodyPr lIns="50800" tIns="50800" rIns="50800" bIns="50800" rtlCol="0" anchor="ctr"/>
            <a:lstStyle/>
            <a:p>
              <a:pPr marL="431801" lvl="1" indent="-215900" algn="ctr">
                <a:lnSpc>
                  <a:spcPts val="2800"/>
                </a:lnSpc>
                <a:buFont typeface="Arial"/>
                <a:buChar char="•"/>
              </a:pPr>
              <a:endParaRPr/>
            </a:p>
          </p:txBody>
        </p:sp>
      </p:grpSp>
      <p:sp>
        <p:nvSpPr>
          <p:cNvPr id="20" name="TextBox 20"/>
          <p:cNvSpPr txBox="1"/>
          <p:nvPr/>
        </p:nvSpPr>
        <p:spPr>
          <a:xfrm>
            <a:off x="5707115" y="1004887"/>
            <a:ext cx="6616431" cy="1326052"/>
          </a:xfrm>
          <a:prstGeom prst="rect">
            <a:avLst/>
          </a:prstGeom>
        </p:spPr>
        <p:txBody>
          <a:bodyPr lIns="0" tIns="0" rIns="0" bIns="0" rtlCol="0" anchor="t">
            <a:spAutoFit/>
          </a:bodyPr>
          <a:lstStyle/>
          <a:p>
            <a:pPr algn="ctr">
              <a:lnSpc>
                <a:spcPts val="9717"/>
              </a:lnSpc>
            </a:pPr>
            <a:r>
              <a:rPr lang="en-US" sz="6941">
                <a:solidFill>
                  <a:srgbClr val="FFFFFF"/>
                </a:solidFill>
                <a:latin typeface="#9Slide05 Fourth Medium"/>
              </a:rPr>
              <a:t>Trắc nghiệm nhanh</a:t>
            </a:r>
          </a:p>
        </p:txBody>
      </p:sp>
      <p:sp>
        <p:nvSpPr>
          <p:cNvPr id="21" name="TextBox 21"/>
          <p:cNvSpPr txBox="1"/>
          <p:nvPr/>
        </p:nvSpPr>
        <p:spPr>
          <a:xfrm>
            <a:off x="8272175" y="4080041"/>
            <a:ext cx="7370510" cy="3764590"/>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Bold"/>
              </a:rPr>
              <a:t>Câu 5: Dòng nào sau đây chứa các điển tích, điển cố được dùng trong văn bản?</a:t>
            </a:r>
          </a:p>
          <a:p>
            <a:pPr algn="just">
              <a:lnSpc>
                <a:spcPts val="5005"/>
              </a:lnSpc>
            </a:pPr>
            <a:r>
              <a:rPr lang="en-US" sz="3500">
                <a:solidFill>
                  <a:srgbClr val="000000"/>
                </a:solidFill>
                <a:latin typeface="Roboto Condensed"/>
              </a:rPr>
              <a:t>A.</a:t>
            </a:r>
            <a:r>
              <a:rPr lang="en-US" sz="3500">
                <a:solidFill>
                  <a:srgbClr val="000000"/>
                </a:solidFill>
                <a:latin typeface="Roboto Condensed Bold"/>
              </a:rPr>
              <a:t> </a:t>
            </a:r>
            <a:r>
              <a:rPr lang="en-US" sz="3500">
                <a:solidFill>
                  <a:srgbClr val="000000"/>
                </a:solidFill>
                <a:latin typeface="Roboto Condensed"/>
              </a:rPr>
              <a:t>Thiên San, Giới Tử, Phục Ba</a:t>
            </a:r>
          </a:p>
          <a:p>
            <a:pPr algn="just">
              <a:lnSpc>
                <a:spcPts val="5005"/>
              </a:lnSpc>
            </a:pPr>
            <a:r>
              <a:rPr lang="en-US" sz="3500">
                <a:solidFill>
                  <a:srgbClr val="000000"/>
                </a:solidFill>
                <a:latin typeface="Roboto Condensed"/>
              </a:rPr>
              <a:t>B. Thiên San, Giới Tử, nhạc ngựa</a:t>
            </a:r>
          </a:p>
          <a:p>
            <a:pPr algn="just">
              <a:lnSpc>
                <a:spcPts val="5005"/>
              </a:lnSpc>
            </a:pPr>
            <a:r>
              <a:rPr lang="en-US" sz="3500">
                <a:solidFill>
                  <a:srgbClr val="000000"/>
                </a:solidFill>
                <a:latin typeface="Roboto Condensed"/>
              </a:rPr>
              <a:t>C. Đoạn trường, Giới Tử, Phục Ba</a:t>
            </a:r>
          </a:p>
          <a:p>
            <a:pPr algn="just">
              <a:lnSpc>
                <a:spcPts val="5005"/>
              </a:lnSpc>
            </a:pPr>
            <a:endParaRPr lang="en-US" sz="3500">
              <a:solidFill>
                <a:srgbClr val="000000"/>
              </a:solidFill>
              <a:latin typeface="Roboto Condensed"/>
            </a:endParaRPr>
          </a:p>
        </p:txBody>
      </p:sp>
      <p:sp>
        <p:nvSpPr>
          <p:cNvPr id="23" name="Freeform 20">
            <a:extLst>
              <a:ext uri="{FF2B5EF4-FFF2-40B4-BE49-F238E27FC236}">
                <a16:creationId xmlns:a16="http://schemas.microsoft.com/office/drawing/2014/main" id="{B621B055-9DD6-D64C-7ADE-0A60D32E46B9}"/>
              </a:ext>
            </a:extLst>
          </p:cNvPr>
          <p:cNvSpPr/>
          <p:nvPr/>
        </p:nvSpPr>
        <p:spPr>
          <a:xfrm>
            <a:off x="7391400" y="5295900"/>
            <a:ext cx="904662" cy="872999"/>
          </a:xfrm>
          <a:custGeom>
            <a:avLst/>
            <a:gdLst/>
            <a:ahLst/>
            <a:cxnLst/>
            <a:rect l="l" t="t" r="r" b="b"/>
            <a:pathLst>
              <a:path w="904662" h="872999">
                <a:moveTo>
                  <a:pt x="0" y="0"/>
                </a:moveTo>
                <a:lnTo>
                  <a:pt x="904661" y="0"/>
                </a:lnTo>
                <a:lnTo>
                  <a:pt x="904661" y="872999"/>
                </a:lnTo>
                <a:lnTo>
                  <a:pt x="0" y="8729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2315848"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3"/>
            <a:stretch>
              <a:fillRect t="-35153" b="-35153"/>
            </a:stretch>
          </a:blipFill>
        </p:spPr>
        <p:txBody>
          <a:bodyPr/>
          <a:lstStyle/>
          <a:p>
            <a:endParaRPr lang="en-GB"/>
          </a:p>
        </p:txBody>
      </p:sp>
      <p:sp>
        <p:nvSpPr>
          <p:cNvPr id="4" name="Freeform 4"/>
          <p:cNvSpPr/>
          <p:nvPr/>
        </p:nvSpPr>
        <p:spPr>
          <a:xfrm>
            <a:off x="856308" y="1166089"/>
            <a:ext cx="16230600" cy="6431375"/>
          </a:xfrm>
          <a:custGeom>
            <a:avLst/>
            <a:gdLst/>
            <a:ahLst/>
            <a:cxnLst/>
            <a:rect l="l" t="t" r="r" b="b"/>
            <a:pathLst>
              <a:path w="16230600" h="6431375">
                <a:moveTo>
                  <a:pt x="0" y="0"/>
                </a:moveTo>
                <a:lnTo>
                  <a:pt x="16230600" y="0"/>
                </a:lnTo>
                <a:lnTo>
                  <a:pt x="16230600" y="6431376"/>
                </a:lnTo>
                <a:lnTo>
                  <a:pt x="0" y="643137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856308" y="4351691"/>
            <a:ext cx="15212164" cy="5043998"/>
          </a:xfrm>
          <a:custGeom>
            <a:avLst/>
            <a:gdLst/>
            <a:ahLst/>
            <a:cxnLst/>
            <a:rect l="l" t="t" r="r" b="b"/>
            <a:pathLst>
              <a:path w="15212164" h="5043998">
                <a:moveTo>
                  <a:pt x="0" y="0"/>
                </a:moveTo>
                <a:lnTo>
                  <a:pt x="15212164" y="0"/>
                </a:lnTo>
                <a:lnTo>
                  <a:pt x="15212164" y="5043998"/>
                </a:lnTo>
                <a:lnTo>
                  <a:pt x="0" y="5043998"/>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6" name="Freeform 6"/>
          <p:cNvSpPr/>
          <p:nvPr/>
        </p:nvSpPr>
        <p:spPr>
          <a:xfrm>
            <a:off x="1028700" y="981075"/>
            <a:ext cx="16230600" cy="6431375"/>
          </a:xfrm>
          <a:custGeom>
            <a:avLst/>
            <a:gdLst/>
            <a:ahLst/>
            <a:cxnLst/>
            <a:rect l="l" t="t" r="r" b="b"/>
            <a:pathLst>
              <a:path w="16230600" h="6431375">
                <a:moveTo>
                  <a:pt x="0" y="0"/>
                </a:moveTo>
                <a:lnTo>
                  <a:pt x="16230600" y="0"/>
                </a:lnTo>
                <a:lnTo>
                  <a:pt x="16230600" y="6431375"/>
                </a:lnTo>
                <a:lnTo>
                  <a:pt x="0" y="643137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7" name="Freeform 7"/>
          <p:cNvSpPr/>
          <p:nvPr/>
        </p:nvSpPr>
        <p:spPr>
          <a:xfrm>
            <a:off x="1028700" y="4166677"/>
            <a:ext cx="16230600" cy="5043998"/>
          </a:xfrm>
          <a:custGeom>
            <a:avLst/>
            <a:gdLst/>
            <a:ahLst/>
            <a:cxnLst/>
            <a:rect l="l" t="t" r="r" b="b"/>
            <a:pathLst>
              <a:path w="16230600" h="5043998">
                <a:moveTo>
                  <a:pt x="0" y="0"/>
                </a:moveTo>
                <a:lnTo>
                  <a:pt x="16230600" y="0"/>
                </a:lnTo>
                <a:lnTo>
                  <a:pt x="16230600" y="5043998"/>
                </a:lnTo>
                <a:lnTo>
                  <a:pt x="0" y="5043998"/>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sp>
        <p:nvSpPr>
          <p:cNvPr id="8" name="Freeform 8"/>
          <p:cNvSpPr/>
          <p:nvPr/>
        </p:nvSpPr>
        <p:spPr>
          <a:xfrm>
            <a:off x="-379355" y="-47625"/>
            <a:ext cx="17638655" cy="10287000"/>
          </a:xfrm>
          <a:custGeom>
            <a:avLst/>
            <a:gdLst/>
            <a:ahLst/>
            <a:cxnLst/>
            <a:rect l="l" t="t" r="r" b="b"/>
            <a:pathLst>
              <a:path w="17638655" h="10287000">
                <a:moveTo>
                  <a:pt x="0" y="0"/>
                </a:moveTo>
                <a:lnTo>
                  <a:pt x="17638655" y="0"/>
                </a:lnTo>
                <a:lnTo>
                  <a:pt x="17638655" y="10287000"/>
                </a:lnTo>
                <a:lnTo>
                  <a:pt x="0" y="10287000"/>
                </a:lnTo>
                <a:lnTo>
                  <a:pt x="0" y="0"/>
                </a:lnTo>
                <a:close/>
              </a:path>
            </a:pathLst>
          </a:custGeom>
          <a:blipFill>
            <a:blip r:embed="rId8"/>
            <a:stretch>
              <a:fillRect t="-18049" r="-5832" b="-18049"/>
            </a:stretch>
          </a:blipFill>
        </p:spPr>
        <p:txBody>
          <a:bodyPr/>
          <a:lstStyle/>
          <a:p>
            <a:endParaRPr lang="en-GB"/>
          </a:p>
        </p:txBody>
      </p:sp>
      <p:grpSp>
        <p:nvGrpSpPr>
          <p:cNvPr id="9" name="Group 9"/>
          <p:cNvGrpSpPr/>
          <p:nvPr/>
        </p:nvGrpSpPr>
        <p:grpSpPr>
          <a:xfrm>
            <a:off x="3185878" y="2104016"/>
            <a:ext cx="12106198" cy="6353746"/>
            <a:chOff x="0" y="0"/>
            <a:chExt cx="3188464" cy="1673415"/>
          </a:xfrm>
        </p:grpSpPr>
        <p:sp>
          <p:nvSpPr>
            <p:cNvPr id="10" name="Freeform 10"/>
            <p:cNvSpPr/>
            <p:nvPr/>
          </p:nvSpPr>
          <p:spPr>
            <a:xfrm>
              <a:off x="0" y="0"/>
              <a:ext cx="3188464" cy="1673415"/>
            </a:xfrm>
            <a:custGeom>
              <a:avLst/>
              <a:gdLst/>
              <a:ahLst/>
              <a:cxnLst/>
              <a:rect l="l" t="t" r="r" b="b"/>
              <a:pathLst>
                <a:path w="3188464" h="1673415">
                  <a:moveTo>
                    <a:pt x="8953" y="0"/>
                  </a:moveTo>
                  <a:lnTo>
                    <a:pt x="3179511" y="0"/>
                  </a:lnTo>
                  <a:cubicBezTo>
                    <a:pt x="3181885" y="0"/>
                    <a:pt x="3184162" y="943"/>
                    <a:pt x="3185841" y="2622"/>
                  </a:cubicBezTo>
                  <a:cubicBezTo>
                    <a:pt x="3187521" y="4301"/>
                    <a:pt x="3188464" y="6579"/>
                    <a:pt x="3188464" y="8953"/>
                  </a:cubicBezTo>
                  <a:lnTo>
                    <a:pt x="3188464" y="1664462"/>
                  </a:lnTo>
                  <a:cubicBezTo>
                    <a:pt x="3188464" y="1666836"/>
                    <a:pt x="3187521" y="1669113"/>
                    <a:pt x="3185841" y="1670792"/>
                  </a:cubicBezTo>
                  <a:cubicBezTo>
                    <a:pt x="3184162" y="1672471"/>
                    <a:pt x="3181885" y="1673415"/>
                    <a:pt x="3179511" y="1673415"/>
                  </a:cubicBezTo>
                  <a:lnTo>
                    <a:pt x="8953" y="1673415"/>
                  </a:lnTo>
                  <a:cubicBezTo>
                    <a:pt x="6579" y="1673415"/>
                    <a:pt x="4301" y="1672471"/>
                    <a:pt x="2622" y="1670792"/>
                  </a:cubicBezTo>
                  <a:cubicBezTo>
                    <a:pt x="943" y="1669113"/>
                    <a:pt x="0" y="1666836"/>
                    <a:pt x="0" y="1664462"/>
                  </a:cubicBezTo>
                  <a:lnTo>
                    <a:pt x="0" y="8953"/>
                  </a:lnTo>
                  <a:cubicBezTo>
                    <a:pt x="0" y="6579"/>
                    <a:pt x="943" y="4301"/>
                    <a:pt x="2622" y="2622"/>
                  </a:cubicBezTo>
                  <a:cubicBezTo>
                    <a:pt x="4301" y="943"/>
                    <a:pt x="6579" y="0"/>
                    <a:pt x="8953" y="0"/>
                  </a:cubicBezTo>
                  <a:close/>
                </a:path>
              </a:pathLst>
            </a:custGeom>
            <a:solidFill>
              <a:srgbClr val="6D9177"/>
            </a:solidFill>
          </p:spPr>
          <p:txBody>
            <a:bodyPr/>
            <a:lstStyle/>
            <a:p>
              <a:endParaRPr lang="en-GB"/>
            </a:p>
          </p:txBody>
        </p:sp>
        <p:sp>
          <p:nvSpPr>
            <p:cNvPr id="11" name="TextBox 11"/>
            <p:cNvSpPr txBox="1"/>
            <p:nvPr/>
          </p:nvSpPr>
          <p:spPr>
            <a:xfrm>
              <a:off x="0" y="-38100"/>
              <a:ext cx="3188464" cy="171151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2821074">
            <a:off x="13983325" y="3701881"/>
            <a:ext cx="2446597" cy="2339558"/>
          </a:xfrm>
          <a:custGeom>
            <a:avLst/>
            <a:gdLst/>
            <a:ahLst/>
            <a:cxnLst/>
            <a:rect l="l" t="t" r="r" b="b"/>
            <a:pathLst>
              <a:path w="2446597" h="2339558">
                <a:moveTo>
                  <a:pt x="0" y="0"/>
                </a:moveTo>
                <a:lnTo>
                  <a:pt x="2446598" y="0"/>
                </a:lnTo>
                <a:lnTo>
                  <a:pt x="2446598" y="2339559"/>
                </a:lnTo>
                <a:lnTo>
                  <a:pt x="0" y="23395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a:off x="14332865" y="5813674"/>
            <a:ext cx="1541565" cy="2950364"/>
          </a:xfrm>
          <a:custGeom>
            <a:avLst/>
            <a:gdLst/>
            <a:ahLst/>
            <a:cxnLst/>
            <a:rect l="l" t="t" r="r" b="b"/>
            <a:pathLst>
              <a:path w="1541565" h="2950364">
                <a:moveTo>
                  <a:pt x="0" y="0"/>
                </a:moveTo>
                <a:lnTo>
                  <a:pt x="1541565" y="0"/>
                </a:lnTo>
                <a:lnTo>
                  <a:pt x="1541565" y="2950363"/>
                </a:lnTo>
                <a:lnTo>
                  <a:pt x="0" y="2950363"/>
                </a:lnTo>
                <a:lnTo>
                  <a:pt x="0" y="0"/>
                </a:lnTo>
                <a:close/>
              </a:path>
            </a:pathLst>
          </a:custGeom>
          <a:blipFill>
            <a:blip r:embed="rId11"/>
            <a:stretch>
              <a:fillRect/>
            </a:stretch>
          </a:blipFill>
        </p:spPr>
        <p:txBody>
          <a:bodyPr/>
          <a:lstStyle/>
          <a:p>
            <a:endParaRPr lang="en-GB"/>
          </a:p>
        </p:txBody>
      </p:sp>
      <p:sp>
        <p:nvSpPr>
          <p:cNvPr id="14" name="Freeform 14"/>
          <p:cNvSpPr/>
          <p:nvPr/>
        </p:nvSpPr>
        <p:spPr>
          <a:xfrm rot="-5400000">
            <a:off x="-614373" y="4689692"/>
            <a:ext cx="5247212" cy="812366"/>
          </a:xfrm>
          <a:custGeom>
            <a:avLst/>
            <a:gdLst/>
            <a:ahLst/>
            <a:cxnLst/>
            <a:rect l="l" t="t" r="r" b="b"/>
            <a:pathLst>
              <a:path w="5247212" h="812366">
                <a:moveTo>
                  <a:pt x="0" y="0"/>
                </a:moveTo>
                <a:lnTo>
                  <a:pt x="5247212" y="0"/>
                </a:lnTo>
                <a:lnTo>
                  <a:pt x="5247212" y="812366"/>
                </a:lnTo>
                <a:lnTo>
                  <a:pt x="0" y="812366"/>
                </a:lnTo>
                <a:lnTo>
                  <a:pt x="0" y="0"/>
                </a:lnTo>
                <a:close/>
              </a:path>
            </a:pathLst>
          </a:custGeom>
          <a:blipFill>
            <a:blip r:embed="rId12">
              <a:extLst>
                <a:ext uri="{96DAC541-7B7A-43D3-8B79-37D633B846F1}">
                  <asvg:svgBlip xmlns:asvg="http://schemas.microsoft.com/office/drawing/2016/SVG/main" r:embed="rId13"/>
                </a:ext>
              </a:extLst>
            </a:blip>
            <a:stretch>
              <a:fillRect l="-7699"/>
            </a:stretch>
          </a:blipFill>
        </p:spPr>
        <p:txBody>
          <a:bodyPr/>
          <a:lstStyle/>
          <a:p>
            <a:endParaRPr lang="en-GB"/>
          </a:p>
        </p:txBody>
      </p:sp>
      <p:sp>
        <p:nvSpPr>
          <p:cNvPr id="15" name="Freeform 15"/>
          <p:cNvSpPr/>
          <p:nvPr/>
        </p:nvSpPr>
        <p:spPr>
          <a:xfrm rot="1020924">
            <a:off x="2971551" y="1970844"/>
            <a:ext cx="428655" cy="590707"/>
          </a:xfrm>
          <a:custGeom>
            <a:avLst/>
            <a:gdLst/>
            <a:ahLst/>
            <a:cxnLst/>
            <a:rect l="l" t="t" r="r" b="b"/>
            <a:pathLst>
              <a:path w="428655" h="590707">
                <a:moveTo>
                  <a:pt x="0" y="0"/>
                </a:moveTo>
                <a:lnTo>
                  <a:pt x="428655" y="0"/>
                </a:lnTo>
                <a:lnTo>
                  <a:pt x="428655" y="590707"/>
                </a:lnTo>
                <a:lnTo>
                  <a:pt x="0" y="5907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6" name="Group 16"/>
          <p:cNvGrpSpPr/>
          <p:nvPr/>
        </p:nvGrpSpPr>
        <p:grpSpPr>
          <a:xfrm>
            <a:off x="3477253" y="4055435"/>
            <a:ext cx="4536609" cy="3233421"/>
            <a:chOff x="0" y="0"/>
            <a:chExt cx="1073329" cy="765004"/>
          </a:xfrm>
        </p:grpSpPr>
        <p:sp>
          <p:nvSpPr>
            <p:cNvPr id="17" name="Freeform 17"/>
            <p:cNvSpPr/>
            <p:nvPr/>
          </p:nvSpPr>
          <p:spPr>
            <a:xfrm>
              <a:off x="0" y="0"/>
              <a:ext cx="1073329" cy="765004"/>
            </a:xfrm>
            <a:custGeom>
              <a:avLst/>
              <a:gdLst/>
              <a:ahLst/>
              <a:cxnLst/>
              <a:rect l="l" t="t" r="r" b="b"/>
              <a:pathLst>
                <a:path w="1073329" h="765004">
                  <a:moveTo>
                    <a:pt x="870129" y="0"/>
                  </a:moveTo>
                  <a:cubicBezTo>
                    <a:pt x="982354" y="0"/>
                    <a:pt x="1073329" y="171252"/>
                    <a:pt x="1073329" y="382502"/>
                  </a:cubicBezTo>
                  <a:cubicBezTo>
                    <a:pt x="1073329" y="593752"/>
                    <a:pt x="982354" y="765004"/>
                    <a:pt x="870129" y="765004"/>
                  </a:cubicBezTo>
                  <a:lnTo>
                    <a:pt x="203200" y="765004"/>
                  </a:lnTo>
                  <a:cubicBezTo>
                    <a:pt x="90976" y="765004"/>
                    <a:pt x="0" y="593752"/>
                    <a:pt x="0" y="382502"/>
                  </a:cubicBezTo>
                  <a:cubicBezTo>
                    <a:pt x="0" y="171252"/>
                    <a:pt x="90976" y="0"/>
                    <a:pt x="203200" y="0"/>
                  </a:cubicBezTo>
                  <a:close/>
                </a:path>
              </a:pathLst>
            </a:custGeom>
            <a:solidFill>
              <a:srgbClr val="FFFFFF">
                <a:alpha val="91765"/>
              </a:srgbClr>
            </a:solidFill>
          </p:spPr>
          <p:txBody>
            <a:bodyPr/>
            <a:lstStyle/>
            <a:p>
              <a:endParaRPr lang="en-GB"/>
            </a:p>
          </p:txBody>
        </p:sp>
        <p:sp>
          <p:nvSpPr>
            <p:cNvPr id="18" name="TextBox 18"/>
            <p:cNvSpPr txBox="1"/>
            <p:nvPr/>
          </p:nvSpPr>
          <p:spPr>
            <a:xfrm>
              <a:off x="0" y="-47625"/>
              <a:ext cx="1073329" cy="812629"/>
            </a:xfrm>
            <a:prstGeom prst="rect">
              <a:avLst/>
            </a:prstGeom>
          </p:spPr>
          <p:txBody>
            <a:bodyPr lIns="50800" tIns="50800" rIns="50800" bIns="50800" rtlCol="0" anchor="ctr"/>
            <a:lstStyle/>
            <a:p>
              <a:pPr algn="ctr">
                <a:lnSpc>
                  <a:spcPts val="2800"/>
                </a:lnSpc>
              </a:pPr>
              <a:endParaRPr/>
            </a:p>
          </p:txBody>
        </p:sp>
      </p:grpSp>
      <p:sp>
        <p:nvSpPr>
          <p:cNvPr id="19" name="Freeform 19"/>
          <p:cNvSpPr/>
          <p:nvPr/>
        </p:nvSpPr>
        <p:spPr>
          <a:xfrm flipH="1">
            <a:off x="-1003747" y="5590138"/>
            <a:ext cx="8379250" cy="5417490"/>
          </a:xfrm>
          <a:custGeom>
            <a:avLst/>
            <a:gdLst/>
            <a:ahLst/>
            <a:cxnLst/>
            <a:rect l="l" t="t" r="r" b="b"/>
            <a:pathLst>
              <a:path w="8379250" h="5417490">
                <a:moveTo>
                  <a:pt x="8379250" y="0"/>
                </a:moveTo>
                <a:lnTo>
                  <a:pt x="0" y="0"/>
                </a:lnTo>
                <a:lnTo>
                  <a:pt x="0" y="5417490"/>
                </a:lnTo>
                <a:lnTo>
                  <a:pt x="8379250" y="5417490"/>
                </a:lnTo>
                <a:lnTo>
                  <a:pt x="8379250" y="0"/>
                </a:lnTo>
                <a:close/>
              </a:path>
            </a:pathLst>
          </a:custGeom>
          <a:blipFill>
            <a:blip r:embed="rId16"/>
            <a:stretch>
              <a:fillRect/>
            </a:stretch>
          </a:blipFill>
        </p:spPr>
        <p:txBody>
          <a:bodyPr/>
          <a:lstStyle/>
          <a:p>
            <a:endParaRPr lang="en-GB"/>
          </a:p>
        </p:txBody>
      </p:sp>
      <p:sp>
        <p:nvSpPr>
          <p:cNvPr id="20" name="TextBox 20"/>
          <p:cNvSpPr txBox="1"/>
          <p:nvPr/>
        </p:nvSpPr>
        <p:spPr>
          <a:xfrm>
            <a:off x="3858568" y="5185639"/>
            <a:ext cx="3773977" cy="1250207"/>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Yêu mến </a:t>
            </a:r>
          </a:p>
          <a:p>
            <a:pPr algn="ctr">
              <a:lnSpc>
                <a:spcPts val="5005"/>
              </a:lnSpc>
            </a:pPr>
            <a:r>
              <a:rPr lang="en-US" sz="3500">
                <a:solidFill>
                  <a:srgbClr val="000000"/>
                </a:solidFill>
                <a:latin typeface="Roboto Condensed"/>
              </a:rPr>
              <a:t>thiên nhiên mùa thu.</a:t>
            </a:r>
          </a:p>
        </p:txBody>
      </p:sp>
      <p:grpSp>
        <p:nvGrpSpPr>
          <p:cNvPr id="21" name="Group 21"/>
          <p:cNvGrpSpPr/>
          <p:nvPr/>
        </p:nvGrpSpPr>
        <p:grpSpPr>
          <a:xfrm>
            <a:off x="8306391" y="3973427"/>
            <a:ext cx="5708733" cy="3233421"/>
            <a:chOff x="0" y="0"/>
            <a:chExt cx="1350646" cy="765004"/>
          </a:xfrm>
        </p:grpSpPr>
        <p:sp>
          <p:nvSpPr>
            <p:cNvPr id="22" name="Freeform 22"/>
            <p:cNvSpPr/>
            <p:nvPr/>
          </p:nvSpPr>
          <p:spPr>
            <a:xfrm>
              <a:off x="0" y="0"/>
              <a:ext cx="1350646" cy="765004"/>
            </a:xfrm>
            <a:custGeom>
              <a:avLst/>
              <a:gdLst/>
              <a:ahLst/>
              <a:cxnLst/>
              <a:rect l="l" t="t" r="r" b="b"/>
              <a:pathLst>
                <a:path w="1350646" h="765004">
                  <a:moveTo>
                    <a:pt x="1147446" y="0"/>
                  </a:moveTo>
                  <a:cubicBezTo>
                    <a:pt x="1259670" y="0"/>
                    <a:pt x="1350646" y="171252"/>
                    <a:pt x="1350646" y="382502"/>
                  </a:cubicBezTo>
                  <a:cubicBezTo>
                    <a:pt x="1350646" y="593752"/>
                    <a:pt x="1259670" y="765004"/>
                    <a:pt x="1147446" y="765004"/>
                  </a:cubicBezTo>
                  <a:lnTo>
                    <a:pt x="203200" y="765004"/>
                  </a:lnTo>
                  <a:cubicBezTo>
                    <a:pt x="90976" y="765004"/>
                    <a:pt x="0" y="593752"/>
                    <a:pt x="0" y="382502"/>
                  </a:cubicBezTo>
                  <a:cubicBezTo>
                    <a:pt x="0" y="171252"/>
                    <a:pt x="90976" y="0"/>
                    <a:pt x="203200" y="0"/>
                  </a:cubicBezTo>
                  <a:close/>
                </a:path>
              </a:pathLst>
            </a:custGeom>
            <a:solidFill>
              <a:srgbClr val="F8E5C2">
                <a:alpha val="91765"/>
              </a:srgbClr>
            </a:solidFill>
          </p:spPr>
          <p:txBody>
            <a:bodyPr/>
            <a:lstStyle/>
            <a:p>
              <a:endParaRPr lang="en-GB"/>
            </a:p>
          </p:txBody>
        </p:sp>
        <p:sp>
          <p:nvSpPr>
            <p:cNvPr id="23" name="TextBox 23"/>
            <p:cNvSpPr txBox="1"/>
            <p:nvPr/>
          </p:nvSpPr>
          <p:spPr>
            <a:xfrm>
              <a:off x="0" y="-47625"/>
              <a:ext cx="1350646" cy="812629"/>
            </a:xfrm>
            <a:prstGeom prst="rect">
              <a:avLst/>
            </a:prstGeom>
          </p:spPr>
          <p:txBody>
            <a:bodyPr lIns="50800" tIns="50800" rIns="50800" bIns="50800" rtlCol="0" anchor="ctr"/>
            <a:lstStyle/>
            <a:p>
              <a:pPr algn="ctr">
                <a:lnSpc>
                  <a:spcPts val="2800"/>
                </a:lnSpc>
              </a:pPr>
              <a:endParaRPr/>
            </a:p>
          </p:txBody>
        </p:sp>
      </p:grpSp>
      <p:sp>
        <p:nvSpPr>
          <p:cNvPr id="24" name="TextBox 24"/>
          <p:cNvSpPr txBox="1"/>
          <p:nvPr/>
        </p:nvSpPr>
        <p:spPr>
          <a:xfrm>
            <a:off x="8971608" y="4776410"/>
            <a:ext cx="4545237" cy="1878802"/>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Tâm sự ưu thời mẫn thế, sầu muộn bất lực trước thực tại</a:t>
            </a:r>
          </a:p>
        </p:txBody>
      </p:sp>
      <p:sp>
        <p:nvSpPr>
          <p:cNvPr id="25" name="TextBox 25"/>
          <p:cNvSpPr txBox="1"/>
          <p:nvPr/>
        </p:nvSpPr>
        <p:spPr>
          <a:xfrm>
            <a:off x="5257292" y="2212147"/>
            <a:ext cx="7773416" cy="1495988"/>
          </a:xfrm>
          <a:prstGeom prst="rect">
            <a:avLst/>
          </a:prstGeom>
        </p:spPr>
        <p:txBody>
          <a:bodyPr lIns="0" tIns="0" rIns="0" bIns="0" rtlCol="0" anchor="t">
            <a:spAutoFit/>
          </a:bodyPr>
          <a:lstStyle/>
          <a:p>
            <a:pPr algn="ctr">
              <a:lnSpc>
                <a:spcPts val="12669"/>
              </a:lnSpc>
              <a:spcBef>
                <a:spcPct val="0"/>
              </a:spcBef>
            </a:pPr>
            <a:r>
              <a:rPr lang="en-US" sz="6999" spc="300">
                <a:solidFill>
                  <a:srgbClr val="FFFFFF"/>
                </a:solidFill>
                <a:latin typeface="#9Slide05 VL Fadilla"/>
              </a:rPr>
              <a:t>Tâm trạng thi nhân</a:t>
            </a:r>
          </a:p>
        </p:txBody>
      </p:sp>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281112"/>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7">
                <a:extLst>
                  <a:ext uri="{96DAC541-7B7A-43D3-8B79-37D633B846F1}">
                    <asvg:svgBlip xmlns:asvg="http://schemas.microsoft.com/office/drawing/2016/SVG/main" r:embed="rId8"/>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310911"/>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9">
                <a:extLst>
                  <a:ext uri="{96DAC541-7B7A-43D3-8B79-37D633B846F1}">
                    <asvg:svgBlip xmlns:asvg="http://schemas.microsoft.com/office/drawing/2016/SVG/main" r:embed="rId10"/>
                  </a:ext>
                </a:extLst>
              </a:blip>
              <a:stretch>
                <a:fillRect r="-18597"/>
              </a:stretch>
            </a:blipFill>
          </p:spPr>
          <p:txBody>
            <a:bodyPr/>
            <a:lstStyle/>
            <a:p>
              <a:endParaRPr lang="en-GB"/>
            </a:p>
          </p:txBody>
        </p:sp>
      </p:grpSp>
      <p:sp>
        <p:nvSpPr>
          <p:cNvPr id="12" name="Freeform 12"/>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4" name="Group 14"/>
          <p:cNvGrpSpPr>
            <a:grpSpLocks noChangeAspect="1"/>
          </p:cNvGrpSpPr>
          <p:nvPr/>
        </p:nvGrpSpPr>
        <p:grpSpPr>
          <a:xfrm>
            <a:off x="-1110443" y="8522840"/>
            <a:ext cx="2800446" cy="2257408"/>
            <a:chOff x="0" y="0"/>
            <a:chExt cx="4605527" cy="3712464"/>
          </a:xfrm>
        </p:grpSpPr>
        <p:sp>
          <p:nvSpPr>
            <p:cNvPr id="15" name="Freeform 15"/>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3"/>
              <a:stretch>
                <a:fillRect l="-67" r="-67"/>
              </a:stretch>
            </a:blipFill>
          </p:spPr>
          <p:txBody>
            <a:bodyPr/>
            <a:lstStyle/>
            <a:p>
              <a:endParaRPr lang="en-GB"/>
            </a:p>
          </p:txBody>
        </p:sp>
        <p:sp>
          <p:nvSpPr>
            <p:cNvPr id="16" name="Freeform 16"/>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4"/>
              <a:stretch>
                <a:fillRect l="-20833" r="-20833"/>
              </a:stretch>
            </a:blipFill>
          </p:spPr>
          <p:txBody>
            <a:bodyPr/>
            <a:lstStyle/>
            <a:p>
              <a:endParaRPr lang="en-GB"/>
            </a:p>
          </p:txBody>
        </p:sp>
      </p:grpSp>
      <p:grpSp>
        <p:nvGrpSpPr>
          <p:cNvPr id="17" name="Group 17"/>
          <p:cNvGrpSpPr/>
          <p:nvPr/>
        </p:nvGrpSpPr>
        <p:grpSpPr>
          <a:xfrm>
            <a:off x="1940190" y="2371113"/>
            <a:ext cx="10311979" cy="852104"/>
            <a:chOff x="0" y="0"/>
            <a:chExt cx="5792410" cy="478641"/>
          </a:xfrm>
        </p:grpSpPr>
        <p:sp>
          <p:nvSpPr>
            <p:cNvPr id="18" name="Freeform 18"/>
            <p:cNvSpPr/>
            <p:nvPr/>
          </p:nvSpPr>
          <p:spPr>
            <a:xfrm>
              <a:off x="0" y="0"/>
              <a:ext cx="5792410" cy="478641"/>
            </a:xfrm>
            <a:custGeom>
              <a:avLst/>
              <a:gdLst/>
              <a:ahLst/>
              <a:cxnLst/>
              <a:rect l="l" t="t" r="r" b="b"/>
              <a:pathLst>
                <a:path w="5792410" h="478641">
                  <a:moveTo>
                    <a:pt x="5589210" y="0"/>
                  </a:moveTo>
                  <a:cubicBezTo>
                    <a:pt x="5701435" y="0"/>
                    <a:pt x="5792410" y="107147"/>
                    <a:pt x="5792410" y="239321"/>
                  </a:cubicBezTo>
                  <a:cubicBezTo>
                    <a:pt x="5792410" y="371494"/>
                    <a:pt x="5701435" y="478641"/>
                    <a:pt x="5589210" y="478641"/>
                  </a:cubicBezTo>
                  <a:lnTo>
                    <a:pt x="203200" y="478641"/>
                  </a:lnTo>
                  <a:cubicBezTo>
                    <a:pt x="90976" y="478641"/>
                    <a:pt x="0" y="371494"/>
                    <a:pt x="0" y="239321"/>
                  </a:cubicBezTo>
                  <a:cubicBezTo>
                    <a:pt x="0" y="107147"/>
                    <a:pt x="90976" y="0"/>
                    <a:pt x="203200" y="0"/>
                  </a:cubicBezTo>
                  <a:close/>
                </a:path>
              </a:pathLst>
            </a:custGeom>
            <a:solidFill>
              <a:srgbClr val="FFFFFF">
                <a:alpha val="63922"/>
              </a:srgbClr>
            </a:solidFill>
          </p:spPr>
          <p:txBody>
            <a:bodyPr/>
            <a:lstStyle/>
            <a:p>
              <a:endParaRPr lang="en-GB"/>
            </a:p>
          </p:txBody>
        </p:sp>
        <p:sp>
          <p:nvSpPr>
            <p:cNvPr id="19" name="TextBox 19"/>
            <p:cNvSpPr txBox="1"/>
            <p:nvPr/>
          </p:nvSpPr>
          <p:spPr>
            <a:xfrm>
              <a:off x="0" y="-47625"/>
              <a:ext cx="5792410" cy="526266"/>
            </a:xfrm>
            <a:prstGeom prst="rect">
              <a:avLst/>
            </a:prstGeom>
          </p:spPr>
          <p:txBody>
            <a:bodyPr lIns="50800" tIns="50800" rIns="50800" bIns="50800" rtlCol="0" anchor="ctr"/>
            <a:lstStyle/>
            <a:p>
              <a:pPr marL="431801" lvl="1" indent="-215900" algn="ctr">
                <a:lnSpc>
                  <a:spcPts val="2800"/>
                </a:lnSpc>
                <a:buFont typeface="Arial"/>
                <a:buChar char="•"/>
              </a:pPr>
              <a:endParaRPr/>
            </a:p>
          </p:txBody>
        </p:sp>
      </p:grpSp>
      <p:graphicFrame>
        <p:nvGraphicFramePr>
          <p:cNvPr id="20" name="Table 20"/>
          <p:cNvGraphicFramePr>
            <a:graphicFrameLocks noGrp="1"/>
          </p:cNvGraphicFramePr>
          <p:nvPr/>
        </p:nvGraphicFramePr>
        <p:xfrm>
          <a:off x="2386237" y="3442292"/>
          <a:ext cx="13515526" cy="5572126"/>
        </p:xfrm>
        <a:graphic>
          <a:graphicData uri="http://schemas.openxmlformats.org/drawingml/2006/table">
            <a:tbl>
              <a:tblPr/>
              <a:tblGrid>
                <a:gridCol w="2620303">
                  <a:extLst>
                    <a:ext uri="{9D8B030D-6E8A-4147-A177-3AD203B41FA5}">
                      <a16:colId xmlns:a16="http://schemas.microsoft.com/office/drawing/2014/main" val="20000"/>
                    </a:ext>
                  </a:extLst>
                </a:gridCol>
                <a:gridCol w="639792">
                  <a:extLst>
                    <a:ext uri="{9D8B030D-6E8A-4147-A177-3AD203B41FA5}">
                      <a16:colId xmlns:a16="http://schemas.microsoft.com/office/drawing/2014/main" val="20001"/>
                    </a:ext>
                  </a:extLst>
                </a:gridCol>
                <a:gridCol w="10255431">
                  <a:extLst>
                    <a:ext uri="{9D8B030D-6E8A-4147-A177-3AD203B41FA5}">
                      <a16:colId xmlns:a16="http://schemas.microsoft.com/office/drawing/2014/main" val="20002"/>
                    </a:ext>
                  </a:extLst>
                </a:gridCol>
              </a:tblGrid>
              <a:tr h="1026192">
                <a:tc>
                  <a:txBody>
                    <a:bodyPr/>
                    <a:lstStyle/>
                    <a:p>
                      <a:pPr algn="ctr">
                        <a:lnSpc>
                          <a:spcPts val="3919"/>
                        </a:lnSpc>
                        <a:defRPr/>
                      </a:pPr>
                      <a:r>
                        <a:rPr lang="en-US" sz="2799">
                          <a:solidFill>
                            <a:srgbClr val="000000"/>
                          </a:solidFill>
                          <a:latin typeface="Roboto Condensed Bold"/>
                        </a:rPr>
                        <a:t>A</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solidFill>
                      <a:srgbClr val="BDD1C5"/>
                    </a:solidFill>
                  </a:tcPr>
                </a:tc>
                <a:tc rowSpan="5">
                  <a:txBody>
                    <a:bodyPr/>
                    <a:lstStyle/>
                    <a:p>
                      <a:pPr algn="ctr">
                        <a:lnSpc>
                          <a:spcPts val="3919"/>
                        </a:lnSpc>
                        <a:defRPr/>
                      </a:pP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ctr">
                        <a:lnSpc>
                          <a:spcPts val="3919"/>
                        </a:lnSpc>
                        <a:defRPr/>
                      </a:pPr>
                      <a:r>
                        <a:rPr lang="en-US" sz="2799">
                          <a:solidFill>
                            <a:srgbClr val="000000"/>
                          </a:solidFill>
                          <a:latin typeface="Roboto Condensed Bold"/>
                        </a:rPr>
                        <a:t>B</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solidFill>
                      <a:srgbClr val="BDD1C5"/>
                    </a:solidFill>
                  </a:tcPr>
                </a:tc>
                <a:extLst>
                  <a:ext uri="{0D108BD9-81ED-4DB2-BD59-A6C34878D82A}">
                    <a16:rowId xmlns:a16="http://schemas.microsoft.com/office/drawing/2014/main" val="10000"/>
                  </a:ext>
                </a:extLst>
              </a:tr>
              <a:tr h="1467358">
                <a:tc>
                  <a:txBody>
                    <a:bodyPr/>
                    <a:lstStyle/>
                    <a:p>
                      <a:pPr marL="604519" lvl="1" indent="-302260" algn="l">
                        <a:lnSpc>
                          <a:spcPts val="3919"/>
                        </a:lnSpc>
                        <a:buAutoNum type="arabicPeriod"/>
                        <a:defRPr/>
                      </a:pPr>
                      <a:r>
                        <a:rPr lang="en-US" sz="2799">
                          <a:solidFill>
                            <a:srgbClr val="000000"/>
                          </a:solidFill>
                          <a:latin typeface="Roboto Condensed"/>
                        </a:rPr>
                        <a:t>Tiếng địch</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vMerge="1">
                  <a:txBody>
                    <a:bodyPr/>
                    <a:lstStyle/>
                    <a:p>
                      <a:pPr algn="ctr">
                        <a:lnSpc>
                          <a:spcPts val="3919"/>
                        </a:lnSpc>
                        <a:defRPr/>
                      </a:pP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l">
                        <a:lnSpc>
                          <a:spcPts val="3919"/>
                        </a:lnSpc>
                        <a:defRPr/>
                      </a:pPr>
                      <a:r>
                        <a:rPr lang="en-US" sz="2799">
                          <a:solidFill>
                            <a:srgbClr val="000000"/>
                          </a:solidFill>
                          <a:latin typeface="Roboto Condensed"/>
                        </a:rPr>
                        <a:t>a. Thuộc Hồ Nam, Trung Quốc – nơi gắn với tích truyện Nga Hoàng và Nữ Anh đi tìm chồng (vua Thuấn)</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1"/>
                  </a:ext>
                </a:extLst>
              </a:tr>
              <a:tr h="1026192">
                <a:tc>
                  <a:txBody>
                    <a:bodyPr/>
                    <a:lstStyle/>
                    <a:p>
                      <a:pPr algn="l">
                        <a:lnSpc>
                          <a:spcPts val="3919"/>
                        </a:lnSpc>
                        <a:defRPr/>
                      </a:pPr>
                      <a:r>
                        <a:rPr lang="en-US" sz="2799">
                          <a:solidFill>
                            <a:srgbClr val="000000"/>
                          </a:solidFill>
                          <a:latin typeface="Roboto Condensed"/>
                        </a:rPr>
                        <a:t>2. Hàm Kinh</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vMerge="1">
                  <a:txBody>
                    <a:bodyPr/>
                    <a:lstStyle/>
                    <a:p>
                      <a:pPr algn="ctr">
                        <a:lnSpc>
                          <a:spcPts val="3919"/>
                        </a:lnSpc>
                        <a:defRPr/>
                      </a:pP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l">
                        <a:lnSpc>
                          <a:spcPts val="3919"/>
                        </a:lnSpc>
                        <a:defRPr/>
                      </a:pPr>
                      <a:r>
                        <a:rPr lang="en-US" sz="2799">
                          <a:solidFill>
                            <a:srgbClr val="000000"/>
                          </a:solidFill>
                          <a:latin typeface="Roboto Condensed"/>
                        </a:rPr>
                        <a:t>b. Kinh đô Hàm Dương thời Tần, nơi xảy ra nhiều trận chiến ác liệt</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2"/>
                  </a:ext>
                </a:extLst>
              </a:tr>
              <a:tr h="1026192">
                <a:tc>
                  <a:txBody>
                    <a:bodyPr/>
                    <a:lstStyle/>
                    <a:p>
                      <a:pPr algn="l">
                        <a:lnSpc>
                          <a:spcPts val="3919"/>
                        </a:lnSpc>
                        <a:defRPr/>
                      </a:pPr>
                      <a:r>
                        <a:rPr lang="en-US" sz="2799">
                          <a:solidFill>
                            <a:srgbClr val="000000"/>
                          </a:solidFill>
                          <a:latin typeface="Roboto Condensed"/>
                        </a:rPr>
                        <a:t>3. Tiêu Tương</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vMerge="1">
                  <a:txBody>
                    <a:bodyPr/>
                    <a:lstStyle/>
                    <a:p>
                      <a:pPr algn="ctr">
                        <a:lnSpc>
                          <a:spcPts val="3919"/>
                        </a:lnSpc>
                        <a:defRPr/>
                      </a:pP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l">
                        <a:lnSpc>
                          <a:spcPts val="3919"/>
                        </a:lnSpc>
                        <a:defRPr/>
                      </a:pPr>
                      <a:r>
                        <a:rPr lang="en-US" sz="2799">
                          <a:solidFill>
                            <a:srgbClr val="000000"/>
                          </a:solidFill>
                          <a:latin typeface="Roboto Condensed"/>
                        </a:rPr>
                        <a:t>c.Tiếng sáo thổi</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3"/>
                  </a:ext>
                </a:extLst>
              </a:tr>
              <a:tr h="1026192">
                <a:tc>
                  <a:txBody>
                    <a:bodyPr/>
                    <a:lstStyle/>
                    <a:p>
                      <a:pPr algn="l">
                        <a:lnSpc>
                          <a:spcPts val="3919"/>
                        </a:lnSpc>
                        <a:defRPr/>
                      </a:pPr>
                      <a:r>
                        <a:rPr lang="en-US" sz="2799">
                          <a:solidFill>
                            <a:srgbClr val="000000"/>
                          </a:solidFill>
                          <a:latin typeface="Roboto Condensed"/>
                        </a:rPr>
                        <a:t>4. Đồng vọng</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vMerge="1">
                  <a:txBody>
                    <a:bodyPr/>
                    <a:lstStyle/>
                    <a:p>
                      <a:pPr algn="ctr">
                        <a:lnSpc>
                          <a:spcPts val="3919"/>
                        </a:lnSpc>
                        <a:defRPr/>
                      </a:pP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l">
                        <a:lnSpc>
                          <a:spcPts val="3919"/>
                        </a:lnSpc>
                        <a:defRPr/>
                      </a:pPr>
                      <a:r>
                        <a:rPr lang="en-US" sz="2799">
                          <a:solidFill>
                            <a:srgbClr val="000000"/>
                          </a:solidFill>
                          <a:latin typeface="Roboto Condensed"/>
                        </a:rPr>
                        <a:t>d.cùng trông nhau, cùng ngóng về nhau.</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1" name="TextBox 21"/>
          <p:cNvSpPr txBox="1"/>
          <p:nvPr/>
        </p:nvSpPr>
        <p:spPr>
          <a:xfrm>
            <a:off x="5707115" y="510262"/>
            <a:ext cx="6616431" cy="1326052"/>
          </a:xfrm>
          <a:prstGeom prst="rect">
            <a:avLst/>
          </a:prstGeom>
        </p:spPr>
        <p:txBody>
          <a:bodyPr lIns="0" tIns="0" rIns="0" bIns="0" rtlCol="0" anchor="t">
            <a:spAutoFit/>
          </a:bodyPr>
          <a:lstStyle/>
          <a:p>
            <a:pPr algn="ctr">
              <a:lnSpc>
                <a:spcPts val="9717"/>
              </a:lnSpc>
            </a:pPr>
            <a:r>
              <a:rPr lang="en-US" sz="6941">
                <a:solidFill>
                  <a:srgbClr val="FFFFFF"/>
                </a:solidFill>
                <a:latin typeface="#9Slide05 Fourth Medium"/>
              </a:rPr>
              <a:t>Trắc nghiệm nhanh</a:t>
            </a:r>
          </a:p>
        </p:txBody>
      </p:sp>
      <p:sp>
        <p:nvSpPr>
          <p:cNvPr id="22" name="TextBox 22"/>
          <p:cNvSpPr txBox="1"/>
          <p:nvPr/>
        </p:nvSpPr>
        <p:spPr>
          <a:xfrm>
            <a:off x="2325812" y="2438734"/>
            <a:ext cx="12567537" cy="621611"/>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Bold"/>
              </a:rPr>
              <a:t>Câu 6: Hãy ghép nối cột A với cột B để được ý đúng:</a:t>
            </a:r>
          </a:p>
        </p:txBody>
      </p:sp>
      <p:grpSp>
        <p:nvGrpSpPr>
          <p:cNvPr id="23" name="Group 23"/>
          <p:cNvGrpSpPr>
            <a:grpSpLocks noChangeAspect="1"/>
          </p:cNvGrpSpPr>
          <p:nvPr/>
        </p:nvGrpSpPr>
        <p:grpSpPr>
          <a:xfrm>
            <a:off x="14670551" y="468119"/>
            <a:ext cx="3394651" cy="2736391"/>
            <a:chOff x="0" y="0"/>
            <a:chExt cx="4605527" cy="3712464"/>
          </a:xfrm>
        </p:grpSpPr>
        <p:sp>
          <p:nvSpPr>
            <p:cNvPr id="24" name="Freeform 24"/>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3"/>
              <a:stretch>
                <a:fillRect l="-67" r="-67"/>
              </a:stretch>
            </a:blipFill>
          </p:spPr>
          <p:txBody>
            <a:bodyPr/>
            <a:lstStyle/>
            <a:p>
              <a:endParaRPr lang="en-GB"/>
            </a:p>
          </p:txBody>
        </p:sp>
        <p:sp>
          <p:nvSpPr>
            <p:cNvPr id="25" name="Freeform 25"/>
            <p:cNvSpPr/>
            <p:nvPr/>
          </p:nvSpPr>
          <p:spPr>
            <a:xfrm rot="-240000">
              <a:off x="77441" y="-95080"/>
              <a:ext cx="4446636" cy="3715907"/>
            </a:xfrm>
            <a:custGeom>
              <a:avLst/>
              <a:gdLst/>
              <a:ahLst/>
              <a:cxnLst/>
              <a:rect l="l" t="t" r="r" b="b"/>
              <a:pathLst>
                <a:path w="4446636" h="3715907">
                  <a:moveTo>
                    <a:pt x="2484625" y="3711378"/>
                  </a:moveTo>
                  <a:cubicBezTo>
                    <a:pt x="2082563" y="3715907"/>
                    <a:pt x="1687340" y="3606499"/>
                    <a:pt x="1310981" y="3464977"/>
                  </a:cubicBezTo>
                  <a:cubicBezTo>
                    <a:pt x="1026263" y="3357915"/>
                    <a:pt x="742799" y="3228148"/>
                    <a:pt x="522037" y="3018881"/>
                  </a:cubicBezTo>
                  <a:cubicBezTo>
                    <a:pt x="207348" y="2720580"/>
                    <a:pt x="49851" y="2282873"/>
                    <a:pt x="26017" y="1849919"/>
                  </a:cubicBezTo>
                  <a:cubicBezTo>
                    <a:pt x="0" y="1377336"/>
                    <a:pt x="131776" y="884141"/>
                    <a:pt x="449342" y="533199"/>
                  </a:cubicBezTo>
                  <a:cubicBezTo>
                    <a:pt x="766907" y="182255"/>
                    <a:pt x="1283386" y="0"/>
                    <a:pt x="1735270" y="140729"/>
                  </a:cubicBezTo>
                  <a:cubicBezTo>
                    <a:pt x="2046190" y="237558"/>
                    <a:pt x="2296602" y="468230"/>
                    <a:pt x="2512450" y="712068"/>
                  </a:cubicBezTo>
                  <a:cubicBezTo>
                    <a:pt x="2728299" y="955909"/>
                    <a:pt x="2923412" y="1221940"/>
                    <a:pt x="3177500" y="1425622"/>
                  </a:cubicBezTo>
                  <a:cubicBezTo>
                    <a:pt x="3386258" y="1592965"/>
                    <a:pt x="3628448" y="1712938"/>
                    <a:pt x="3849587" y="1863538"/>
                  </a:cubicBezTo>
                  <a:cubicBezTo>
                    <a:pt x="4070727" y="2014139"/>
                    <a:pt x="4278305" y="2206630"/>
                    <a:pt x="4367295" y="2458951"/>
                  </a:cubicBezTo>
                  <a:cubicBezTo>
                    <a:pt x="4446637" y="2683917"/>
                    <a:pt x="4384401" y="2889534"/>
                    <a:pt x="4248647" y="3074059"/>
                  </a:cubicBezTo>
                  <a:cubicBezTo>
                    <a:pt x="4222721" y="3109300"/>
                    <a:pt x="4195234" y="3142630"/>
                    <a:pt x="4166330" y="3174152"/>
                  </a:cubicBezTo>
                  <a:cubicBezTo>
                    <a:pt x="3755563" y="3622132"/>
                    <a:pt x="3058450" y="3704915"/>
                    <a:pt x="2484625" y="3711378"/>
                  </a:cubicBezTo>
                  <a:close/>
                  <a:moveTo>
                    <a:pt x="4232355" y="1396891"/>
                  </a:moveTo>
                  <a:cubicBezTo>
                    <a:pt x="4302016" y="1375228"/>
                    <a:pt x="4369665" y="1326660"/>
                    <a:pt x="4381745" y="1250349"/>
                  </a:cubicBezTo>
                  <a:cubicBezTo>
                    <a:pt x="4388539" y="1207426"/>
                    <a:pt x="4380582" y="1163640"/>
                    <a:pt x="4371321" y="1121183"/>
                  </a:cubicBezTo>
                  <a:cubicBezTo>
                    <a:pt x="4298769" y="788555"/>
                    <a:pt x="4106274" y="218018"/>
                    <a:pt x="3672639" y="253405"/>
                  </a:cubicBezTo>
                  <a:cubicBezTo>
                    <a:pt x="3563485" y="262314"/>
                    <a:pt x="3459386" y="303583"/>
                    <a:pt x="3362173" y="354020"/>
                  </a:cubicBezTo>
                  <a:cubicBezTo>
                    <a:pt x="3247788" y="413366"/>
                    <a:pt x="3131265" y="498788"/>
                    <a:pt x="3104809" y="624909"/>
                  </a:cubicBezTo>
                  <a:cubicBezTo>
                    <a:pt x="3079395" y="746064"/>
                    <a:pt x="3145468" y="867459"/>
                    <a:pt x="3222991" y="963972"/>
                  </a:cubicBezTo>
                  <a:cubicBezTo>
                    <a:pt x="3357715" y="1131700"/>
                    <a:pt x="3547726" y="1252969"/>
                    <a:pt x="3751064" y="1320082"/>
                  </a:cubicBezTo>
                  <a:cubicBezTo>
                    <a:pt x="3869605" y="1359207"/>
                    <a:pt x="4000494" y="1406054"/>
                    <a:pt x="4125797" y="1410983"/>
                  </a:cubicBezTo>
                  <a:cubicBezTo>
                    <a:pt x="4161045" y="1412368"/>
                    <a:pt x="4197868" y="1407613"/>
                    <a:pt x="4232355" y="1396891"/>
                  </a:cubicBezTo>
                  <a:close/>
                </a:path>
              </a:pathLst>
            </a:custGeom>
            <a:blipFill>
              <a:blip r:embed="rId14"/>
              <a:stretch>
                <a:fillRect l="-98652" t="-6851" r="-20383" b="-42561"/>
              </a:stretch>
            </a:blipFill>
          </p:spPr>
          <p:txBody>
            <a:bodyPr/>
            <a:lstStyle/>
            <a:p>
              <a:endParaRPr lang="en-GB"/>
            </a:p>
          </p:txBody>
        </p:sp>
      </p:grpSp>
      <p:pic>
        <p:nvPicPr>
          <p:cNvPr id="26" name="10 Seconds Countdown Timer with clock ticking sound and Finish Bell">
            <a:hlinkClick r:id="" action="ppaction://media"/>
            <a:extLst>
              <a:ext uri="{FF2B5EF4-FFF2-40B4-BE49-F238E27FC236}">
                <a16:creationId xmlns:a16="http://schemas.microsoft.com/office/drawing/2014/main" id="{BBD54D2F-125C-DF79-6DBE-D4FBEE965F2F}"/>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2725400" y="495300"/>
            <a:ext cx="990600" cy="175961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281112"/>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310911"/>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 name="Group 14"/>
          <p:cNvGrpSpPr>
            <a:grpSpLocks noChangeAspect="1"/>
          </p:cNvGrpSpPr>
          <p:nvPr/>
        </p:nvGrpSpPr>
        <p:grpSpPr>
          <a:xfrm>
            <a:off x="-1110443" y="8522840"/>
            <a:ext cx="2800446" cy="2257408"/>
            <a:chOff x="0" y="0"/>
            <a:chExt cx="4605527" cy="3712464"/>
          </a:xfrm>
        </p:grpSpPr>
        <p:sp>
          <p:nvSpPr>
            <p:cNvPr id="15" name="Freeform 15"/>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1"/>
              <a:stretch>
                <a:fillRect l="-67" r="-67"/>
              </a:stretch>
            </a:blipFill>
          </p:spPr>
          <p:txBody>
            <a:bodyPr/>
            <a:lstStyle/>
            <a:p>
              <a:endParaRPr lang="en-GB"/>
            </a:p>
          </p:txBody>
        </p:sp>
        <p:sp>
          <p:nvSpPr>
            <p:cNvPr id="16" name="Freeform 16"/>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2"/>
              <a:stretch>
                <a:fillRect l="-20833" r="-20833"/>
              </a:stretch>
            </a:blipFill>
          </p:spPr>
          <p:txBody>
            <a:bodyPr/>
            <a:lstStyle/>
            <a:p>
              <a:endParaRPr lang="en-GB"/>
            </a:p>
          </p:txBody>
        </p:sp>
      </p:grpSp>
      <p:grpSp>
        <p:nvGrpSpPr>
          <p:cNvPr id="17" name="Group 17"/>
          <p:cNvGrpSpPr/>
          <p:nvPr/>
        </p:nvGrpSpPr>
        <p:grpSpPr>
          <a:xfrm>
            <a:off x="1940190" y="2371113"/>
            <a:ext cx="10311979" cy="852104"/>
            <a:chOff x="0" y="0"/>
            <a:chExt cx="5792410" cy="478641"/>
          </a:xfrm>
        </p:grpSpPr>
        <p:sp>
          <p:nvSpPr>
            <p:cNvPr id="18" name="Freeform 18"/>
            <p:cNvSpPr/>
            <p:nvPr/>
          </p:nvSpPr>
          <p:spPr>
            <a:xfrm>
              <a:off x="0" y="0"/>
              <a:ext cx="5792410" cy="478641"/>
            </a:xfrm>
            <a:custGeom>
              <a:avLst/>
              <a:gdLst/>
              <a:ahLst/>
              <a:cxnLst/>
              <a:rect l="l" t="t" r="r" b="b"/>
              <a:pathLst>
                <a:path w="5792410" h="478641">
                  <a:moveTo>
                    <a:pt x="5589210" y="0"/>
                  </a:moveTo>
                  <a:cubicBezTo>
                    <a:pt x="5701435" y="0"/>
                    <a:pt x="5792410" y="107147"/>
                    <a:pt x="5792410" y="239321"/>
                  </a:cubicBezTo>
                  <a:cubicBezTo>
                    <a:pt x="5792410" y="371494"/>
                    <a:pt x="5701435" y="478641"/>
                    <a:pt x="5589210" y="478641"/>
                  </a:cubicBezTo>
                  <a:lnTo>
                    <a:pt x="203200" y="478641"/>
                  </a:lnTo>
                  <a:cubicBezTo>
                    <a:pt x="90976" y="478641"/>
                    <a:pt x="0" y="371494"/>
                    <a:pt x="0" y="239321"/>
                  </a:cubicBezTo>
                  <a:cubicBezTo>
                    <a:pt x="0" y="107147"/>
                    <a:pt x="90976" y="0"/>
                    <a:pt x="203200" y="0"/>
                  </a:cubicBezTo>
                  <a:close/>
                </a:path>
              </a:pathLst>
            </a:custGeom>
            <a:solidFill>
              <a:srgbClr val="FFFFFF">
                <a:alpha val="63922"/>
              </a:srgbClr>
            </a:solidFill>
          </p:spPr>
          <p:txBody>
            <a:bodyPr/>
            <a:lstStyle/>
            <a:p>
              <a:endParaRPr lang="en-GB"/>
            </a:p>
          </p:txBody>
        </p:sp>
        <p:sp>
          <p:nvSpPr>
            <p:cNvPr id="19" name="TextBox 19"/>
            <p:cNvSpPr txBox="1"/>
            <p:nvPr/>
          </p:nvSpPr>
          <p:spPr>
            <a:xfrm>
              <a:off x="0" y="-47625"/>
              <a:ext cx="5792410" cy="526266"/>
            </a:xfrm>
            <a:prstGeom prst="rect">
              <a:avLst/>
            </a:prstGeom>
          </p:spPr>
          <p:txBody>
            <a:bodyPr lIns="50800" tIns="50800" rIns="50800" bIns="50800" rtlCol="0" anchor="ctr"/>
            <a:lstStyle/>
            <a:p>
              <a:pPr marL="431801" lvl="1" indent="-215900" algn="ctr">
                <a:lnSpc>
                  <a:spcPts val="2800"/>
                </a:lnSpc>
                <a:buFont typeface="Arial"/>
                <a:buChar char="•"/>
              </a:pPr>
              <a:endParaRPr/>
            </a:p>
          </p:txBody>
        </p:sp>
      </p:grpSp>
      <p:graphicFrame>
        <p:nvGraphicFramePr>
          <p:cNvPr id="20" name="Table 20"/>
          <p:cNvGraphicFramePr>
            <a:graphicFrameLocks noGrp="1"/>
          </p:cNvGraphicFramePr>
          <p:nvPr/>
        </p:nvGraphicFramePr>
        <p:xfrm>
          <a:off x="2386237" y="3442292"/>
          <a:ext cx="13515526" cy="5400675"/>
        </p:xfrm>
        <a:graphic>
          <a:graphicData uri="http://schemas.openxmlformats.org/drawingml/2006/table">
            <a:tbl>
              <a:tblPr/>
              <a:tblGrid>
                <a:gridCol w="2750505">
                  <a:extLst>
                    <a:ext uri="{9D8B030D-6E8A-4147-A177-3AD203B41FA5}">
                      <a16:colId xmlns:a16="http://schemas.microsoft.com/office/drawing/2014/main" val="20000"/>
                    </a:ext>
                  </a:extLst>
                </a:gridCol>
                <a:gridCol w="10765021">
                  <a:extLst>
                    <a:ext uri="{9D8B030D-6E8A-4147-A177-3AD203B41FA5}">
                      <a16:colId xmlns:a16="http://schemas.microsoft.com/office/drawing/2014/main" val="20001"/>
                    </a:ext>
                  </a:extLst>
                </a:gridCol>
              </a:tblGrid>
              <a:tr h="1026416">
                <a:tc>
                  <a:txBody>
                    <a:bodyPr/>
                    <a:lstStyle/>
                    <a:p>
                      <a:pPr algn="ctr">
                        <a:lnSpc>
                          <a:spcPts val="3919"/>
                        </a:lnSpc>
                        <a:defRPr/>
                      </a:pPr>
                      <a:r>
                        <a:rPr lang="en-US" sz="2799">
                          <a:solidFill>
                            <a:srgbClr val="000000"/>
                          </a:solidFill>
                          <a:latin typeface="Roboto Condensed Bold"/>
                        </a:rPr>
                        <a:t>A</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solidFill>
                      <a:srgbClr val="BDD1C5"/>
                    </a:solidFill>
                  </a:tcPr>
                </a:tc>
                <a:tc>
                  <a:txBody>
                    <a:bodyPr/>
                    <a:lstStyle/>
                    <a:p>
                      <a:pPr algn="ctr">
                        <a:lnSpc>
                          <a:spcPts val="3919"/>
                        </a:lnSpc>
                        <a:defRPr/>
                      </a:pPr>
                      <a:r>
                        <a:rPr lang="en-US" sz="2799">
                          <a:solidFill>
                            <a:srgbClr val="000000"/>
                          </a:solidFill>
                          <a:latin typeface="Roboto Condensed Bold"/>
                        </a:rPr>
                        <a:t>B</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solidFill>
                      <a:srgbClr val="BDD1C5"/>
                    </a:solidFill>
                  </a:tcPr>
                </a:tc>
                <a:extLst>
                  <a:ext uri="{0D108BD9-81ED-4DB2-BD59-A6C34878D82A}">
                    <a16:rowId xmlns:a16="http://schemas.microsoft.com/office/drawing/2014/main" val="10000"/>
                  </a:ext>
                </a:extLst>
              </a:tr>
              <a:tr h="968860">
                <a:tc>
                  <a:txBody>
                    <a:bodyPr/>
                    <a:lstStyle/>
                    <a:p>
                      <a:pPr marL="604519" lvl="1" indent="-302260" algn="l">
                        <a:lnSpc>
                          <a:spcPts val="3919"/>
                        </a:lnSpc>
                        <a:buAutoNum type="arabicPeriod"/>
                        <a:defRPr/>
                      </a:pPr>
                      <a:r>
                        <a:rPr lang="en-US" sz="2799">
                          <a:solidFill>
                            <a:srgbClr val="000000"/>
                          </a:solidFill>
                          <a:latin typeface="Roboto Condensed"/>
                        </a:rPr>
                        <a:t>Tiếng địch</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l">
                        <a:lnSpc>
                          <a:spcPts val="3919"/>
                        </a:lnSpc>
                        <a:defRPr/>
                      </a:pPr>
                      <a:r>
                        <a:rPr lang="en-US" sz="2799">
                          <a:solidFill>
                            <a:srgbClr val="000000"/>
                          </a:solidFill>
                          <a:latin typeface="Roboto Condensed"/>
                        </a:rPr>
                        <a:t>c.Tiếng sáo thổi</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1"/>
                  </a:ext>
                </a:extLst>
              </a:tr>
              <a:tr h="968860">
                <a:tc>
                  <a:txBody>
                    <a:bodyPr/>
                    <a:lstStyle/>
                    <a:p>
                      <a:pPr algn="ctr">
                        <a:lnSpc>
                          <a:spcPts val="3919"/>
                        </a:lnSpc>
                        <a:defRPr/>
                      </a:pPr>
                      <a:r>
                        <a:rPr lang="en-US" sz="2799">
                          <a:solidFill>
                            <a:srgbClr val="000000"/>
                          </a:solidFill>
                          <a:latin typeface="Roboto Condensed"/>
                        </a:rPr>
                        <a:t>2. Hàm Kinh</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l">
                        <a:lnSpc>
                          <a:spcPts val="3919"/>
                        </a:lnSpc>
                        <a:defRPr/>
                      </a:pPr>
                      <a:r>
                        <a:rPr lang="en-US" sz="2799">
                          <a:solidFill>
                            <a:srgbClr val="000000"/>
                          </a:solidFill>
                          <a:latin typeface="Roboto Condensed"/>
                        </a:rPr>
                        <a:t>b. Kinh đô Hàm Dương thời Tần, nơi xảy ra nhiều trận chiến ác liệt</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2"/>
                  </a:ext>
                </a:extLst>
              </a:tr>
              <a:tr h="1467679">
                <a:tc>
                  <a:txBody>
                    <a:bodyPr/>
                    <a:lstStyle/>
                    <a:p>
                      <a:pPr algn="ctr">
                        <a:lnSpc>
                          <a:spcPts val="3919"/>
                        </a:lnSpc>
                        <a:defRPr/>
                      </a:pPr>
                      <a:r>
                        <a:rPr lang="en-US" sz="2799">
                          <a:solidFill>
                            <a:srgbClr val="000000"/>
                          </a:solidFill>
                          <a:latin typeface="Roboto Condensed"/>
                        </a:rPr>
                        <a:t>3. Tiêu Tương</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l">
                        <a:lnSpc>
                          <a:spcPts val="3919"/>
                        </a:lnSpc>
                        <a:defRPr/>
                      </a:pPr>
                      <a:r>
                        <a:rPr lang="en-US" sz="2799">
                          <a:solidFill>
                            <a:srgbClr val="000000"/>
                          </a:solidFill>
                          <a:latin typeface="Roboto Condensed"/>
                        </a:rPr>
                        <a:t>a.  Thuộc Hồ Nam, Trung Quốc – nơi gắn với tích truyện Nga Hoàng và Nữ Anh đi tìm chồng (vua Thuấn)</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3"/>
                  </a:ext>
                </a:extLst>
              </a:tr>
              <a:tr h="968860">
                <a:tc>
                  <a:txBody>
                    <a:bodyPr/>
                    <a:lstStyle/>
                    <a:p>
                      <a:pPr algn="ctr">
                        <a:lnSpc>
                          <a:spcPts val="3919"/>
                        </a:lnSpc>
                        <a:defRPr/>
                      </a:pPr>
                      <a:r>
                        <a:rPr lang="en-US" sz="2799">
                          <a:solidFill>
                            <a:srgbClr val="000000"/>
                          </a:solidFill>
                          <a:latin typeface="Roboto Condensed"/>
                        </a:rPr>
                        <a:t>4. Đồng vọng</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l">
                        <a:lnSpc>
                          <a:spcPts val="3919"/>
                        </a:lnSpc>
                        <a:defRPr/>
                      </a:pPr>
                      <a:r>
                        <a:rPr lang="en-US" sz="2799">
                          <a:solidFill>
                            <a:srgbClr val="000000"/>
                          </a:solidFill>
                          <a:latin typeface="Roboto Condensed"/>
                        </a:rPr>
                        <a:t>d.cùng trông nhau, cùng ngóng về nhau.</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1" name="TextBox 21"/>
          <p:cNvSpPr txBox="1"/>
          <p:nvPr/>
        </p:nvSpPr>
        <p:spPr>
          <a:xfrm>
            <a:off x="5707115" y="510262"/>
            <a:ext cx="6616431" cy="1326052"/>
          </a:xfrm>
          <a:prstGeom prst="rect">
            <a:avLst/>
          </a:prstGeom>
        </p:spPr>
        <p:txBody>
          <a:bodyPr lIns="0" tIns="0" rIns="0" bIns="0" rtlCol="0" anchor="t">
            <a:spAutoFit/>
          </a:bodyPr>
          <a:lstStyle/>
          <a:p>
            <a:pPr algn="ctr">
              <a:lnSpc>
                <a:spcPts val="9717"/>
              </a:lnSpc>
            </a:pPr>
            <a:r>
              <a:rPr lang="en-US" sz="6941">
                <a:solidFill>
                  <a:srgbClr val="FFFFFF"/>
                </a:solidFill>
                <a:latin typeface="#9Slide05 Fourth Medium"/>
              </a:rPr>
              <a:t>Trắc nghiệm nhanh</a:t>
            </a:r>
          </a:p>
        </p:txBody>
      </p:sp>
      <p:sp>
        <p:nvSpPr>
          <p:cNvPr id="22" name="TextBox 22"/>
          <p:cNvSpPr txBox="1"/>
          <p:nvPr/>
        </p:nvSpPr>
        <p:spPr>
          <a:xfrm>
            <a:off x="2325812" y="2438734"/>
            <a:ext cx="12567537" cy="621611"/>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Bold"/>
              </a:rPr>
              <a:t>Câu 6: Hãy ghép nối cột A với cột B để được ý đúng:</a:t>
            </a:r>
          </a:p>
        </p:txBody>
      </p:sp>
      <p:grpSp>
        <p:nvGrpSpPr>
          <p:cNvPr id="23" name="Group 23"/>
          <p:cNvGrpSpPr>
            <a:grpSpLocks noChangeAspect="1"/>
          </p:cNvGrpSpPr>
          <p:nvPr/>
        </p:nvGrpSpPr>
        <p:grpSpPr>
          <a:xfrm>
            <a:off x="14670551" y="468119"/>
            <a:ext cx="3394651" cy="2736391"/>
            <a:chOff x="0" y="0"/>
            <a:chExt cx="4605527" cy="3712464"/>
          </a:xfrm>
        </p:grpSpPr>
        <p:sp>
          <p:nvSpPr>
            <p:cNvPr id="24" name="Freeform 24"/>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1"/>
              <a:stretch>
                <a:fillRect l="-67" r="-67"/>
              </a:stretch>
            </a:blipFill>
          </p:spPr>
          <p:txBody>
            <a:bodyPr/>
            <a:lstStyle/>
            <a:p>
              <a:endParaRPr lang="en-GB"/>
            </a:p>
          </p:txBody>
        </p:sp>
        <p:sp>
          <p:nvSpPr>
            <p:cNvPr id="25" name="Freeform 25"/>
            <p:cNvSpPr/>
            <p:nvPr/>
          </p:nvSpPr>
          <p:spPr>
            <a:xfrm rot="-240000">
              <a:off x="77441" y="-95080"/>
              <a:ext cx="4446636" cy="3715907"/>
            </a:xfrm>
            <a:custGeom>
              <a:avLst/>
              <a:gdLst/>
              <a:ahLst/>
              <a:cxnLst/>
              <a:rect l="l" t="t" r="r" b="b"/>
              <a:pathLst>
                <a:path w="4446636" h="3715907">
                  <a:moveTo>
                    <a:pt x="2484625" y="3711378"/>
                  </a:moveTo>
                  <a:cubicBezTo>
                    <a:pt x="2082563" y="3715907"/>
                    <a:pt x="1687340" y="3606499"/>
                    <a:pt x="1310981" y="3464977"/>
                  </a:cubicBezTo>
                  <a:cubicBezTo>
                    <a:pt x="1026263" y="3357915"/>
                    <a:pt x="742799" y="3228148"/>
                    <a:pt x="522037" y="3018881"/>
                  </a:cubicBezTo>
                  <a:cubicBezTo>
                    <a:pt x="207348" y="2720580"/>
                    <a:pt x="49851" y="2282873"/>
                    <a:pt x="26017" y="1849919"/>
                  </a:cubicBezTo>
                  <a:cubicBezTo>
                    <a:pt x="0" y="1377336"/>
                    <a:pt x="131776" y="884141"/>
                    <a:pt x="449342" y="533199"/>
                  </a:cubicBezTo>
                  <a:cubicBezTo>
                    <a:pt x="766907" y="182255"/>
                    <a:pt x="1283386" y="0"/>
                    <a:pt x="1735270" y="140729"/>
                  </a:cubicBezTo>
                  <a:cubicBezTo>
                    <a:pt x="2046190" y="237558"/>
                    <a:pt x="2296602" y="468230"/>
                    <a:pt x="2512450" y="712068"/>
                  </a:cubicBezTo>
                  <a:cubicBezTo>
                    <a:pt x="2728299" y="955909"/>
                    <a:pt x="2923412" y="1221940"/>
                    <a:pt x="3177500" y="1425622"/>
                  </a:cubicBezTo>
                  <a:cubicBezTo>
                    <a:pt x="3386258" y="1592965"/>
                    <a:pt x="3628448" y="1712938"/>
                    <a:pt x="3849587" y="1863538"/>
                  </a:cubicBezTo>
                  <a:cubicBezTo>
                    <a:pt x="4070727" y="2014139"/>
                    <a:pt x="4278305" y="2206630"/>
                    <a:pt x="4367295" y="2458951"/>
                  </a:cubicBezTo>
                  <a:cubicBezTo>
                    <a:pt x="4446637" y="2683917"/>
                    <a:pt x="4384401" y="2889534"/>
                    <a:pt x="4248647" y="3074059"/>
                  </a:cubicBezTo>
                  <a:cubicBezTo>
                    <a:pt x="4222721" y="3109300"/>
                    <a:pt x="4195234" y="3142630"/>
                    <a:pt x="4166330" y="3174152"/>
                  </a:cubicBezTo>
                  <a:cubicBezTo>
                    <a:pt x="3755563" y="3622132"/>
                    <a:pt x="3058450" y="3704915"/>
                    <a:pt x="2484625" y="3711378"/>
                  </a:cubicBezTo>
                  <a:close/>
                  <a:moveTo>
                    <a:pt x="4232355" y="1396891"/>
                  </a:moveTo>
                  <a:cubicBezTo>
                    <a:pt x="4302016" y="1375228"/>
                    <a:pt x="4369665" y="1326660"/>
                    <a:pt x="4381745" y="1250349"/>
                  </a:cubicBezTo>
                  <a:cubicBezTo>
                    <a:pt x="4388539" y="1207426"/>
                    <a:pt x="4380582" y="1163640"/>
                    <a:pt x="4371321" y="1121183"/>
                  </a:cubicBezTo>
                  <a:cubicBezTo>
                    <a:pt x="4298769" y="788555"/>
                    <a:pt x="4106274" y="218018"/>
                    <a:pt x="3672639" y="253405"/>
                  </a:cubicBezTo>
                  <a:cubicBezTo>
                    <a:pt x="3563485" y="262314"/>
                    <a:pt x="3459386" y="303583"/>
                    <a:pt x="3362173" y="354020"/>
                  </a:cubicBezTo>
                  <a:cubicBezTo>
                    <a:pt x="3247788" y="413366"/>
                    <a:pt x="3131265" y="498788"/>
                    <a:pt x="3104809" y="624909"/>
                  </a:cubicBezTo>
                  <a:cubicBezTo>
                    <a:pt x="3079395" y="746064"/>
                    <a:pt x="3145468" y="867459"/>
                    <a:pt x="3222991" y="963972"/>
                  </a:cubicBezTo>
                  <a:cubicBezTo>
                    <a:pt x="3357715" y="1131700"/>
                    <a:pt x="3547726" y="1252969"/>
                    <a:pt x="3751064" y="1320082"/>
                  </a:cubicBezTo>
                  <a:cubicBezTo>
                    <a:pt x="3869605" y="1359207"/>
                    <a:pt x="4000494" y="1406054"/>
                    <a:pt x="4125797" y="1410983"/>
                  </a:cubicBezTo>
                  <a:cubicBezTo>
                    <a:pt x="4161045" y="1412368"/>
                    <a:pt x="4197868" y="1407613"/>
                    <a:pt x="4232355" y="1396891"/>
                  </a:cubicBezTo>
                  <a:close/>
                </a:path>
              </a:pathLst>
            </a:custGeom>
            <a:blipFill>
              <a:blip r:embed="rId12"/>
              <a:stretch>
                <a:fillRect l="-98652" t="-6851" r="-20383" b="-42561"/>
              </a:stretch>
            </a:blipFill>
          </p:spPr>
          <p:txBody>
            <a:bodyPr/>
            <a:lstStyle/>
            <a:p>
              <a:endParaRPr lang="en-GB"/>
            </a:p>
          </p:txBody>
        </p:sp>
      </p:grpSp>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281112"/>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8">
                <a:extLst>
                  <a:ext uri="{96DAC541-7B7A-43D3-8B79-37D633B846F1}">
                    <asvg:svgBlip xmlns:asvg="http://schemas.microsoft.com/office/drawing/2016/SVG/main" r:embed="rId9"/>
                  </a:ext>
                </a:extLst>
              </a:blip>
              <a:stretch>
                <a:fillRect r="-18597"/>
              </a:stretch>
            </a:blipFill>
          </p:spPr>
          <p:txBody>
            <a:bodyPr/>
            <a:lstStyle/>
            <a:p>
              <a:endParaRPr lang="en-GB"/>
            </a:p>
          </p:txBody>
        </p:sp>
      </p:grpSp>
      <p:sp>
        <p:nvSpPr>
          <p:cNvPr id="12" name="Freeform 12"/>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3" name="Freeform 13"/>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4" name="Group 14"/>
          <p:cNvGrpSpPr>
            <a:grpSpLocks noChangeAspect="1"/>
          </p:cNvGrpSpPr>
          <p:nvPr/>
        </p:nvGrpSpPr>
        <p:grpSpPr>
          <a:xfrm>
            <a:off x="1477083" y="3592413"/>
            <a:ext cx="6021851" cy="4854147"/>
            <a:chOff x="0" y="0"/>
            <a:chExt cx="4605527" cy="3712464"/>
          </a:xfrm>
        </p:grpSpPr>
        <p:sp>
          <p:nvSpPr>
            <p:cNvPr id="15" name="Freeform 15"/>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2"/>
              <a:stretch>
                <a:fillRect l="-67" r="-67"/>
              </a:stretch>
            </a:blipFill>
          </p:spPr>
          <p:txBody>
            <a:bodyPr/>
            <a:lstStyle/>
            <a:p>
              <a:endParaRPr lang="en-GB"/>
            </a:p>
          </p:txBody>
        </p:sp>
        <p:sp>
          <p:nvSpPr>
            <p:cNvPr id="16" name="Freeform 16"/>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3"/>
              <a:stretch>
                <a:fillRect l="-20833" r="-20833"/>
              </a:stretch>
            </a:blipFill>
          </p:spPr>
          <p:txBody>
            <a:bodyPr/>
            <a:lstStyle/>
            <a:p>
              <a:endParaRPr lang="en-GB"/>
            </a:p>
          </p:txBody>
        </p:sp>
      </p:grpSp>
      <p:grpSp>
        <p:nvGrpSpPr>
          <p:cNvPr id="17" name="Group 17"/>
          <p:cNvGrpSpPr/>
          <p:nvPr/>
        </p:nvGrpSpPr>
        <p:grpSpPr>
          <a:xfrm>
            <a:off x="7778663" y="3592413"/>
            <a:ext cx="8357533" cy="4086336"/>
            <a:chOff x="0" y="0"/>
            <a:chExt cx="3421152" cy="1672739"/>
          </a:xfrm>
        </p:grpSpPr>
        <p:sp>
          <p:nvSpPr>
            <p:cNvPr id="18" name="Freeform 18"/>
            <p:cNvSpPr/>
            <p:nvPr/>
          </p:nvSpPr>
          <p:spPr>
            <a:xfrm>
              <a:off x="0" y="0"/>
              <a:ext cx="3421152" cy="1672740"/>
            </a:xfrm>
            <a:custGeom>
              <a:avLst/>
              <a:gdLst/>
              <a:ahLst/>
              <a:cxnLst/>
              <a:rect l="l" t="t" r="r" b="b"/>
              <a:pathLst>
                <a:path w="3421152" h="1672740">
                  <a:moveTo>
                    <a:pt x="3217952" y="0"/>
                  </a:moveTo>
                  <a:cubicBezTo>
                    <a:pt x="3330177" y="0"/>
                    <a:pt x="3421152" y="374455"/>
                    <a:pt x="3421152" y="836370"/>
                  </a:cubicBezTo>
                  <a:cubicBezTo>
                    <a:pt x="3421152" y="1298284"/>
                    <a:pt x="3330177" y="1672740"/>
                    <a:pt x="3217952" y="1672740"/>
                  </a:cubicBezTo>
                  <a:lnTo>
                    <a:pt x="203200" y="1672740"/>
                  </a:lnTo>
                  <a:cubicBezTo>
                    <a:pt x="90976" y="1672740"/>
                    <a:pt x="0" y="1298284"/>
                    <a:pt x="0" y="836370"/>
                  </a:cubicBezTo>
                  <a:cubicBezTo>
                    <a:pt x="0" y="374455"/>
                    <a:pt x="90976" y="0"/>
                    <a:pt x="203200" y="0"/>
                  </a:cubicBezTo>
                  <a:close/>
                </a:path>
              </a:pathLst>
            </a:custGeom>
            <a:solidFill>
              <a:srgbClr val="FFFFFF">
                <a:alpha val="63922"/>
              </a:srgbClr>
            </a:solidFill>
          </p:spPr>
          <p:txBody>
            <a:bodyPr/>
            <a:lstStyle/>
            <a:p>
              <a:endParaRPr lang="en-GB"/>
            </a:p>
          </p:txBody>
        </p:sp>
        <p:sp>
          <p:nvSpPr>
            <p:cNvPr id="19" name="TextBox 19"/>
            <p:cNvSpPr txBox="1"/>
            <p:nvPr/>
          </p:nvSpPr>
          <p:spPr>
            <a:xfrm>
              <a:off x="0" y="-47625"/>
              <a:ext cx="3421152" cy="1720364"/>
            </a:xfrm>
            <a:prstGeom prst="rect">
              <a:avLst/>
            </a:prstGeom>
          </p:spPr>
          <p:txBody>
            <a:bodyPr lIns="50800" tIns="50800" rIns="50800" bIns="50800" rtlCol="0" anchor="ctr"/>
            <a:lstStyle/>
            <a:p>
              <a:pPr marL="431801" lvl="1" indent="-215900" algn="ctr">
                <a:lnSpc>
                  <a:spcPts val="2800"/>
                </a:lnSpc>
                <a:buFont typeface="Arial"/>
                <a:buChar char="•"/>
              </a:pPr>
              <a:endParaRPr/>
            </a:p>
          </p:txBody>
        </p:sp>
      </p:grpSp>
      <p:sp>
        <p:nvSpPr>
          <p:cNvPr id="20" name="TextBox 20"/>
          <p:cNvSpPr txBox="1"/>
          <p:nvPr/>
        </p:nvSpPr>
        <p:spPr>
          <a:xfrm>
            <a:off x="5707115" y="1004887"/>
            <a:ext cx="6616431" cy="1326052"/>
          </a:xfrm>
          <a:prstGeom prst="rect">
            <a:avLst/>
          </a:prstGeom>
        </p:spPr>
        <p:txBody>
          <a:bodyPr lIns="0" tIns="0" rIns="0" bIns="0" rtlCol="0" anchor="t">
            <a:spAutoFit/>
          </a:bodyPr>
          <a:lstStyle/>
          <a:p>
            <a:pPr algn="ctr">
              <a:lnSpc>
                <a:spcPts val="9717"/>
              </a:lnSpc>
            </a:pPr>
            <a:r>
              <a:rPr lang="en-US" sz="6941">
                <a:solidFill>
                  <a:srgbClr val="FFFFFF"/>
                </a:solidFill>
                <a:latin typeface="#9Slide05 Fourth Medium"/>
              </a:rPr>
              <a:t>Trắc nghiệm nhanh</a:t>
            </a:r>
          </a:p>
        </p:txBody>
      </p:sp>
      <p:sp>
        <p:nvSpPr>
          <p:cNvPr id="21" name="TextBox 21"/>
          <p:cNvSpPr txBox="1"/>
          <p:nvPr/>
        </p:nvSpPr>
        <p:spPr>
          <a:xfrm>
            <a:off x="8272175" y="4080041"/>
            <a:ext cx="7370510" cy="3135994"/>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Bold"/>
              </a:rPr>
              <a:t>Câu 7: Câu thơ nào sau đây gợi ra tâm trạng của hai người sau phút chia ly?</a:t>
            </a:r>
          </a:p>
          <a:p>
            <a:pPr algn="just">
              <a:lnSpc>
                <a:spcPts val="5005"/>
              </a:lnSpc>
            </a:pPr>
            <a:r>
              <a:rPr lang="en-US" sz="3500">
                <a:solidFill>
                  <a:srgbClr val="000000"/>
                </a:solidFill>
                <a:latin typeface="Roboto Condensed Italics"/>
              </a:rPr>
              <a:t>a. Sầu lên ngọn ải, oán ra cửa phòng</a:t>
            </a:r>
          </a:p>
          <a:p>
            <a:pPr algn="just">
              <a:lnSpc>
                <a:spcPts val="5005"/>
              </a:lnSpc>
            </a:pPr>
            <a:r>
              <a:rPr lang="en-US" sz="3500">
                <a:solidFill>
                  <a:srgbClr val="000000"/>
                </a:solidFill>
                <a:latin typeface="Roboto Condensed Italics"/>
              </a:rPr>
              <a:t>b. Đưa chàng lòng dằng dặc buồn</a:t>
            </a:r>
          </a:p>
          <a:p>
            <a:pPr algn="just">
              <a:lnSpc>
                <a:spcPts val="5005"/>
              </a:lnSpc>
            </a:pPr>
            <a:r>
              <a:rPr lang="en-US" sz="3500">
                <a:solidFill>
                  <a:srgbClr val="000000"/>
                </a:solidFill>
                <a:latin typeface="Roboto Condensed Italics"/>
              </a:rPr>
              <a:t>c. Lòng chàng ý thiếp ai sầu hơn ai?</a:t>
            </a:r>
          </a:p>
        </p:txBody>
      </p:sp>
      <p:sp>
        <p:nvSpPr>
          <p:cNvPr id="23" name="Freeform 20">
            <a:extLst>
              <a:ext uri="{FF2B5EF4-FFF2-40B4-BE49-F238E27FC236}">
                <a16:creationId xmlns:a16="http://schemas.microsoft.com/office/drawing/2014/main" id="{D8B2FB34-AD7D-7AEA-5D82-6EF73885955A}"/>
              </a:ext>
            </a:extLst>
          </p:cNvPr>
          <p:cNvSpPr/>
          <p:nvPr/>
        </p:nvSpPr>
        <p:spPr>
          <a:xfrm>
            <a:off x="7326333" y="6423386"/>
            <a:ext cx="904662" cy="872999"/>
          </a:xfrm>
          <a:custGeom>
            <a:avLst/>
            <a:gdLst/>
            <a:ahLst/>
            <a:cxnLst/>
            <a:rect l="l" t="t" r="r" b="b"/>
            <a:pathLst>
              <a:path w="904662" h="872999">
                <a:moveTo>
                  <a:pt x="0" y="0"/>
                </a:moveTo>
                <a:lnTo>
                  <a:pt x="904661" y="0"/>
                </a:lnTo>
                <a:lnTo>
                  <a:pt x="904661" y="872999"/>
                </a:lnTo>
                <a:lnTo>
                  <a:pt x="0" y="8729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281112"/>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Freeform 15"/>
          <p:cNvSpPr/>
          <p:nvPr/>
        </p:nvSpPr>
        <p:spPr>
          <a:xfrm>
            <a:off x="14613615" y="6749869"/>
            <a:ext cx="3674385" cy="7294065"/>
          </a:xfrm>
          <a:custGeom>
            <a:avLst/>
            <a:gdLst/>
            <a:ahLst/>
            <a:cxnLst/>
            <a:rect l="l" t="t" r="r" b="b"/>
            <a:pathLst>
              <a:path w="3674385" h="7294065">
                <a:moveTo>
                  <a:pt x="0" y="0"/>
                </a:moveTo>
                <a:lnTo>
                  <a:pt x="3674385" y="0"/>
                </a:lnTo>
                <a:lnTo>
                  <a:pt x="3674385" y="7294065"/>
                </a:lnTo>
                <a:lnTo>
                  <a:pt x="0" y="7294065"/>
                </a:lnTo>
                <a:lnTo>
                  <a:pt x="0" y="0"/>
                </a:lnTo>
                <a:close/>
              </a:path>
            </a:pathLst>
          </a:custGeom>
          <a:blipFill>
            <a:blip r:embed="rId13"/>
            <a:stretch>
              <a:fillRect/>
            </a:stretch>
          </a:blipFill>
        </p:spPr>
        <p:txBody>
          <a:bodyPr/>
          <a:lstStyle/>
          <a:p>
            <a:endParaRPr lang="en-GB"/>
          </a:p>
        </p:txBody>
      </p:sp>
      <p:sp>
        <p:nvSpPr>
          <p:cNvPr id="16" name="Freeform 16"/>
          <p:cNvSpPr/>
          <p:nvPr/>
        </p:nvSpPr>
        <p:spPr>
          <a:xfrm>
            <a:off x="-208975" y="4472515"/>
            <a:ext cx="5235870" cy="5924386"/>
          </a:xfrm>
          <a:custGeom>
            <a:avLst/>
            <a:gdLst/>
            <a:ahLst/>
            <a:cxnLst/>
            <a:rect l="l" t="t" r="r" b="b"/>
            <a:pathLst>
              <a:path w="5235870" h="5924386">
                <a:moveTo>
                  <a:pt x="0" y="0"/>
                </a:moveTo>
                <a:lnTo>
                  <a:pt x="5235870" y="0"/>
                </a:lnTo>
                <a:lnTo>
                  <a:pt x="5235870" y="5924387"/>
                </a:lnTo>
                <a:lnTo>
                  <a:pt x="0" y="5924387"/>
                </a:lnTo>
                <a:lnTo>
                  <a:pt x="0" y="0"/>
                </a:lnTo>
                <a:close/>
              </a:path>
            </a:pathLst>
          </a:custGeom>
          <a:blipFill>
            <a:blip r:embed="rId14"/>
            <a:stretch>
              <a:fillRect/>
            </a:stretch>
          </a:blipFill>
        </p:spPr>
        <p:txBody>
          <a:bodyPr/>
          <a:lstStyle/>
          <a:p>
            <a:endParaRPr lang="en-GB"/>
          </a:p>
        </p:txBody>
      </p:sp>
      <p:grpSp>
        <p:nvGrpSpPr>
          <p:cNvPr id="17" name="Group 17"/>
          <p:cNvGrpSpPr/>
          <p:nvPr/>
        </p:nvGrpSpPr>
        <p:grpSpPr>
          <a:xfrm>
            <a:off x="5140754" y="4472515"/>
            <a:ext cx="10814432" cy="4386329"/>
            <a:chOff x="0" y="0"/>
            <a:chExt cx="2848246" cy="1155247"/>
          </a:xfrm>
        </p:grpSpPr>
        <p:sp>
          <p:nvSpPr>
            <p:cNvPr id="18" name="Freeform 18"/>
            <p:cNvSpPr/>
            <p:nvPr/>
          </p:nvSpPr>
          <p:spPr>
            <a:xfrm>
              <a:off x="0" y="0"/>
              <a:ext cx="2848246" cy="1155247"/>
            </a:xfrm>
            <a:custGeom>
              <a:avLst/>
              <a:gdLst/>
              <a:ahLst/>
              <a:cxnLst/>
              <a:rect l="l" t="t" r="r" b="b"/>
              <a:pathLst>
                <a:path w="2848246" h="1155247">
                  <a:moveTo>
                    <a:pt x="36510" y="0"/>
                  </a:moveTo>
                  <a:lnTo>
                    <a:pt x="2811735" y="0"/>
                  </a:lnTo>
                  <a:cubicBezTo>
                    <a:pt x="2821418" y="0"/>
                    <a:pt x="2830705" y="3847"/>
                    <a:pt x="2837552" y="10694"/>
                  </a:cubicBezTo>
                  <a:cubicBezTo>
                    <a:pt x="2844399" y="17541"/>
                    <a:pt x="2848246" y="26827"/>
                    <a:pt x="2848246" y="36510"/>
                  </a:cubicBezTo>
                  <a:lnTo>
                    <a:pt x="2848246" y="1118737"/>
                  </a:lnTo>
                  <a:cubicBezTo>
                    <a:pt x="2848246" y="1128420"/>
                    <a:pt x="2844399" y="1137707"/>
                    <a:pt x="2837552" y="1144553"/>
                  </a:cubicBezTo>
                  <a:cubicBezTo>
                    <a:pt x="2830705" y="1151401"/>
                    <a:pt x="2821418" y="1155247"/>
                    <a:pt x="2811735" y="1155247"/>
                  </a:cubicBezTo>
                  <a:lnTo>
                    <a:pt x="36510" y="1155247"/>
                  </a:lnTo>
                  <a:cubicBezTo>
                    <a:pt x="26827" y="1155247"/>
                    <a:pt x="17541" y="1151401"/>
                    <a:pt x="10694" y="1144553"/>
                  </a:cubicBezTo>
                  <a:cubicBezTo>
                    <a:pt x="3847" y="1137707"/>
                    <a:pt x="0" y="1128420"/>
                    <a:pt x="0" y="1118737"/>
                  </a:cubicBezTo>
                  <a:lnTo>
                    <a:pt x="0" y="36510"/>
                  </a:lnTo>
                  <a:cubicBezTo>
                    <a:pt x="0" y="26827"/>
                    <a:pt x="3847" y="17541"/>
                    <a:pt x="10694" y="10694"/>
                  </a:cubicBezTo>
                  <a:cubicBezTo>
                    <a:pt x="17541" y="3847"/>
                    <a:pt x="26827" y="0"/>
                    <a:pt x="36510" y="0"/>
                  </a:cubicBezTo>
                  <a:close/>
                </a:path>
              </a:pathLst>
            </a:custGeom>
            <a:solidFill>
              <a:srgbClr val="FEFFFE">
                <a:alpha val="72941"/>
              </a:srgbClr>
            </a:solidFill>
          </p:spPr>
          <p:txBody>
            <a:bodyPr/>
            <a:lstStyle/>
            <a:p>
              <a:endParaRPr lang="en-GB"/>
            </a:p>
          </p:txBody>
        </p:sp>
        <p:sp>
          <p:nvSpPr>
            <p:cNvPr id="19" name="TextBox 19"/>
            <p:cNvSpPr txBox="1"/>
            <p:nvPr/>
          </p:nvSpPr>
          <p:spPr>
            <a:xfrm>
              <a:off x="0" y="-47625"/>
              <a:ext cx="2848246" cy="1202872"/>
            </a:xfrm>
            <a:prstGeom prst="rect">
              <a:avLst/>
            </a:prstGeom>
          </p:spPr>
          <p:txBody>
            <a:bodyPr lIns="50800" tIns="50800" rIns="50800" bIns="50800" rtlCol="0" anchor="ctr"/>
            <a:lstStyle/>
            <a:p>
              <a:pPr algn="ctr">
                <a:lnSpc>
                  <a:spcPts val="2800"/>
                </a:lnSpc>
              </a:pPr>
              <a:endParaRPr/>
            </a:p>
          </p:txBody>
        </p:sp>
      </p:grpSp>
      <p:sp>
        <p:nvSpPr>
          <p:cNvPr id="20" name="TextBox 20"/>
          <p:cNvSpPr txBox="1"/>
          <p:nvPr/>
        </p:nvSpPr>
        <p:spPr>
          <a:xfrm>
            <a:off x="3708687" y="1074806"/>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3. KHÁM PHÁ VĂN BẢN</a:t>
            </a:r>
          </a:p>
        </p:txBody>
      </p:sp>
      <p:sp>
        <p:nvSpPr>
          <p:cNvPr id="21" name="TextBox 21"/>
          <p:cNvSpPr txBox="1"/>
          <p:nvPr/>
        </p:nvSpPr>
        <p:spPr>
          <a:xfrm>
            <a:off x="3250280" y="2986725"/>
            <a:ext cx="11787441" cy="1095357"/>
          </a:xfrm>
          <a:prstGeom prst="rect">
            <a:avLst/>
          </a:prstGeom>
        </p:spPr>
        <p:txBody>
          <a:bodyPr lIns="0" tIns="0" rIns="0" bIns="0" rtlCol="0" anchor="t">
            <a:spAutoFit/>
          </a:bodyPr>
          <a:lstStyle/>
          <a:p>
            <a:pPr algn="ctr">
              <a:lnSpc>
                <a:spcPts val="8400"/>
              </a:lnSpc>
            </a:pPr>
            <a:r>
              <a:rPr lang="en-US" sz="6000">
                <a:solidFill>
                  <a:srgbClr val="15271A"/>
                </a:solidFill>
                <a:latin typeface="#9Slide06 ThuPhap Thien An"/>
              </a:rPr>
              <a:t>Chân dung tác giả - dịch giả</a:t>
            </a:r>
          </a:p>
        </p:txBody>
      </p:sp>
      <p:sp>
        <p:nvSpPr>
          <p:cNvPr id="22" name="TextBox 22"/>
          <p:cNvSpPr txBox="1"/>
          <p:nvPr/>
        </p:nvSpPr>
        <p:spPr>
          <a:xfrm>
            <a:off x="5443838" y="4560704"/>
            <a:ext cx="9980429" cy="3764590"/>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HS làm việc cá nhân tại nhà, tìm hiểu thông tin về 3 tác giả: Đặng Trần Côn, Đoàn Thị Điểm, Phan Huy Ích</a:t>
            </a:r>
          </a:p>
          <a:p>
            <a:pPr marL="755651" lvl="1" indent="-377825" algn="just">
              <a:lnSpc>
                <a:spcPts val="5005"/>
              </a:lnSpc>
              <a:buFont typeface="Arial"/>
              <a:buChar char="•"/>
            </a:pPr>
            <a:r>
              <a:rPr lang="en-US" sz="3500">
                <a:solidFill>
                  <a:srgbClr val="000000"/>
                </a:solidFill>
                <a:latin typeface="Roboto Condensed"/>
              </a:rPr>
              <a:t>HS thuyết trình phần Tìm hiểu chung về tác giả và thông tin chung về tác phẩm: 2 phút / HS</a:t>
            </a:r>
          </a:p>
          <a:p>
            <a:pPr marL="755651" lvl="1" indent="-377825" algn="just">
              <a:lnSpc>
                <a:spcPts val="5005"/>
              </a:lnSpc>
              <a:buFont typeface="Arial"/>
              <a:buChar char="•"/>
            </a:pPr>
            <a:r>
              <a:rPr lang="en-US" sz="3500">
                <a:solidFill>
                  <a:srgbClr val="000000"/>
                </a:solidFill>
                <a:latin typeface="Roboto Condensed"/>
              </a:rPr>
              <a:t>Hình thức yêu cầu: Poster, PPT, truyện tranh, …</a:t>
            </a:r>
          </a:p>
        </p:txBody>
      </p:sp>
      <p:sp>
        <p:nvSpPr>
          <p:cNvPr id="23" name="TextBox 23"/>
          <p:cNvSpPr txBox="1"/>
          <p:nvPr/>
        </p:nvSpPr>
        <p:spPr>
          <a:xfrm>
            <a:off x="3121610" y="1852609"/>
            <a:ext cx="11787441" cy="688939"/>
          </a:xfrm>
          <a:prstGeom prst="rect">
            <a:avLst/>
          </a:prstGeom>
        </p:spPr>
        <p:txBody>
          <a:bodyPr lIns="0" tIns="0" rIns="0" bIns="0" rtlCol="0" anchor="t">
            <a:spAutoFit/>
          </a:bodyPr>
          <a:lstStyle/>
          <a:p>
            <a:pPr algn="ctr">
              <a:lnSpc>
                <a:spcPts val="5600"/>
              </a:lnSpc>
            </a:pPr>
            <a:r>
              <a:rPr lang="en-US" sz="4000">
                <a:solidFill>
                  <a:srgbClr val="FFFFFF"/>
                </a:solidFill>
                <a:latin typeface="#9Slide07 SVNUT Triumph Press"/>
              </a:rPr>
              <a:t>3.1. Giới thiệu chung về tác giả, tác phẩm</a:t>
            </a:r>
          </a:p>
        </p:txBody>
      </p:sp>
    </p:spTree>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rot="-73172">
            <a:off x="-653446" y="-4197077"/>
            <a:ext cx="12860823" cy="14882138"/>
            <a:chOff x="0" y="0"/>
            <a:chExt cx="6334760" cy="7330384"/>
          </a:xfrm>
        </p:grpSpPr>
        <p:sp>
          <p:nvSpPr>
            <p:cNvPr id="4" name="Freeform 4"/>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3">
                <a:alphaModFix amt="10999"/>
              </a:blip>
              <a:stretch>
                <a:fillRect t="-5160" b="-5174"/>
              </a:stretch>
            </a:blipFill>
          </p:spPr>
          <p:txBody>
            <a:bodyPr/>
            <a:lstStyle/>
            <a:p>
              <a:endParaRPr lang="en-GB"/>
            </a:p>
          </p:txBody>
        </p:sp>
      </p:grpSp>
      <p:grpSp>
        <p:nvGrpSpPr>
          <p:cNvPr id="5" name="Group 5"/>
          <p:cNvGrpSpPr/>
          <p:nvPr/>
        </p:nvGrpSpPr>
        <p:grpSpPr>
          <a:xfrm rot="-73172">
            <a:off x="6649558" y="-4369381"/>
            <a:ext cx="12860823" cy="14882138"/>
            <a:chOff x="0" y="0"/>
            <a:chExt cx="6334760" cy="7330384"/>
          </a:xfrm>
        </p:grpSpPr>
        <p:sp>
          <p:nvSpPr>
            <p:cNvPr id="6" name="Freeform 6"/>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3">
                <a:alphaModFix amt="10999"/>
              </a:blip>
              <a:stretch>
                <a:fillRect t="-5160" b="-5174"/>
              </a:stretch>
            </a:blipFill>
          </p:spPr>
          <p:txBody>
            <a:bodyPr/>
            <a:lstStyle/>
            <a:p>
              <a:endParaRPr lang="en-GB"/>
            </a:p>
          </p:txBody>
        </p:sp>
      </p:grpSp>
      <p:grpSp>
        <p:nvGrpSpPr>
          <p:cNvPr id="7" name="Group 7"/>
          <p:cNvGrpSpPr/>
          <p:nvPr/>
        </p:nvGrpSpPr>
        <p:grpSpPr>
          <a:xfrm>
            <a:off x="679983" y="1044724"/>
            <a:ext cx="16928033" cy="8661447"/>
            <a:chOff x="0" y="0"/>
            <a:chExt cx="22570711" cy="11548596"/>
          </a:xfrm>
        </p:grpSpPr>
        <p:sp>
          <p:nvSpPr>
            <p:cNvPr id="8" name="Freeform 8"/>
            <p:cNvSpPr/>
            <p:nvPr/>
          </p:nvSpPr>
          <p:spPr>
            <a:xfrm>
              <a:off x="0" y="194304"/>
              <a:ext cx="22393187" cy="8873300"/>
            </a:xfrm>
            <a:custGeom>
              <a:avLst/>
              <a:gdLst/>
              <a:ahLst/>
              <a:cxnLst/>
              <a:rect l="l" t="t" r="r" b="b"/>
              <a:pathLst>
                <a:path w="22393187" h="8873300">
                  <a:moveTo>
                    <a:pt x="0" y="0"/>
                  </a:moveTo>
                  <a:lnTo>
                    <a:pt x="22393187" y="0"/>
                  </a:lnTo>
                  <a:lnTo>
                    <a:pt x="22393187" y="8873301"/>
                  </a:lnTo>
                  <a:lnTo>
                    <a:pt x="0" y="887330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9" name="Freeform 9"/>
            <p:cNvSpPr/>
            <p:nvPr/>
          </p:nvSpPr>
          <p:spPr>
            <a:xfrm>
              <a:off x="0" y="4589445"/>
              <a:ext cx="20988062" cy="6959151"/>
            </a:xfrm>
            <a:custGeom>
              <a:avLst/>
              <a:gdLst/>
              <a:ahLst/>
              <a:cxnLst/>
              <a:rect l="l" t="t" r="r" b="b"/>
              <a:pathLst>
                <a:path w="20988062" h="6959151">
                  <a:moveTo>
                    <a:pt x="0" y="0"/>
                  </a:moveTo>
                  <a:lnTo>
                    <a:pt x="20988062" y="0"/>
                  </a:lnTo>
                  <a:lnTo>
                    <a:pt x="20988062" y="6959151"/>
                  </a:lnTo>
                  <a:lnTo>
                    <a:pt x="0" y="6959151"/>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10" name="Freeform 10"/>
            <p:cNvSpPr/>
            <p:nvPr/>
          </p:nvSpPr>
          <p:spPr>
            <a:xfrm>
              <a:off x="177525" y="0"/>
              <a:ext cx="22393187" cy="8873300"/>
            </a:xfrm>
            <a:custGeom>
              <a:avLst/>
              <a:gdLst/>
              <a:ahLst/>
              <a:cxnLst/>
              <a:rect l="l" t="t" r="r" b="b"/>
              <a:pathLst>
                <a:path w="22393187" h="8873300">
                  <a:moveTo>
                    <a:pt x="0" y="0"/>
                  </a:moveTo>
                  <a:lnTo>
                    <a:pt x="22393186" y="0"/>
                  </a:lnTo>
                  <a:lnTo>
                    <a:pt x="22393186" y="8873300"/>
                  </a:lnTo>
                  <a:lnTo>
                    <a:pt x="0" y="887330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11" name="Freeform 11"/>
            <p:cNvSpPr/>
            <p:nvPr/>
          </p:nvSpPr>
          <p:spPr>
            <a:xfrm>
              <a:off x="177525" y="4395141"/>
              <a:ext cx="22393187" cy="6959151"/>
            </a:xfrm>
            <a:custGeom>
              <a:avLst/>
              <a:gdLst/>
              <a:ahLst/>
              <a:cxnLst/>
              <a:rect l="l" t="t" r="r" b="b"/>
              <a:pathLst>
                <a:path w="22393187" h="6959151">
                  <a:moveTo>
                    <a:pt x="0" y="0"/>
                  </a:moveTo>
                  <a:lnTo>
                    <a:pt x="22393186" y="0"/>
                  </a:lnTo>
                  <a:lnTo>
                    <a:pt x="22393186" y="6959151"/>
                  </a:lnTo>
                  <a:lnTo>
                    <a:pt x="0" y="6959151"/>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grpSp>
      <p:sp>
        <p:nvSpPr>
          <p:cNvPr id="12" name="Freeform 12"/>
          <p:cNvSpPr/>
          <p:nvPr/>
        </p:nvSpPr>
        <p:spPr>
          <a:xfrm>
            <a:off x="5270103" y="776287"/>
            <a:ext cx="9942749" cy="2000978"/>
          </a:xfrm>
          <a:custGeom>
            <a:avLst/>
            <a:gdLst/>
            <a:ahLst/>
            <a:cxnLst/>
            <a:rect l="l" t="t" r="r" b="b"/>
            <a:pathLst>
              <a:path w="9942749" h="2000978">
                <a:moveTo>
                  <a:pt x="0" y="0"/>
                </a:moveTo>
                <a:lnTo>
                  <a:pt x="9942748" y="0"/>
                </a:lnTo>
                <a:lnTo>
                  <a:pt x="9942748" y="2000979"/>
                </a:lnTo>
                <a:lnTo>
                  <a:pt x="0" y="20009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 name="Freeform 13"/>
          <p:cNvSpPr/>
          <p:nvPr/>
        </p:nvSpPr>
        <p:spPr>
          <a:xfrm>
            <a:off x="3075149" y="776287"/>
            <a:ext cx="8383625" cy="2000978"/>
          </a:xfrm>
          <a:custGeom>
            <a:avLst/>
            <a:gdLst/>
            <a:ahLst/>
            <a:cxnLst/>
            <a:rect l="l" t="t" r="r" b="b"/>
            <a:pathLst>
              <a:path w="8383625" h="2000978">
                <a:moveTo>
                  <a:pt x="0" y="0"/>
                </a:moveTo>
                <a:lnTo>
                  <a:pt x="8383625" y="0"/>
                </a:lnTo>
                <a:lnTo>
                  <a:pt x="8383625" y="2000979"/>
                </a:lnTo>
                <a:lnTo>
                  <a:pt x="0" y="2000979"/>
                </a:lnTo>
                <a:lnTo>
                  <a:pt x="0" y="0"/>
                </a:lnTo>
                <a:close/>
              </a:path>
            </a:pathLst>
          </a:custGeom>
          <a:blipFill>
            <a:blip r:embed="rId8">
              <a:extLst>
                <a:ext uri="{96DAC541-7B7A-43D3-8B79-37D633B846F1}">
                  <asvg:svgBlip xmlns:asvg="http://schemas.microsoft.com/office/drawing/2016/SVG/main" r:embed="rId9"/>
                </a:ext>
              </a:extLst>
            </a:blip>
            <a:stretch>
              <a:fillRect r="-18597"/>
            </a:stretch>
          </a:blipFill>
        </p:spPr>
        <p:txBody>
          <a:bodyPr/>
          <a:lstStyle/>
          <a:p>
            <a:endParaRPr lang="en-GB"/>
          </a:p>
        </p:txBody>
      </p:sp>
      <p:sp>
        <p:nvSpPr>
          <p:cNvPr id="14" name="AutoShape 14"/>
          <p:cNvSpPr/>
          <p:nvPr/>
        </p:nvSpPr>
        <p:spPr>
          <a:xfrm>
            <a:off x="13312658" y="7455341"/>
            <a:ext cx="2049617" cy="0"/>
          </a:xfrm>
          <a:prstGeom prst="line">
            <a:avLst/>
          </a:prstGeom>
          <a:ln w="38100" cap="rnd">
            <a:solidFill>
              <a:srgbClr val="F8E5C2"/>
            </a:solidFill>
            <a:prstDash val="solid"/>
            <a:headEnd type="none" w="sm" len="sm"/>
            <a:tailEnd type="triangle" w="lg" len="med"/>
          </a:ln>
        </p:spPr>
        <p:txBody>
          <a:bodyPr/>
          <a:lstStyle/>
          <a:p>
            <a:endParaRPr lang="en-GB"/>
          </a:p>
        </p:txBody>
      </p:sp>
      <p:sp>
        <p:nvSpPr>
          <p:cNvPr id="15" name="Freeform 15"/>
          <p:cNvSpPr/>
          <p:nvPr/>
        </p:nvSpPr>
        <p:spPr>
          <a:xfrm rot="-7811807">
            <a:off x="16627913" y="-1897290"/>
            <a:ext cx="2400300" cy="4114800"/>
          </a:xfrm>
          <a:custGeom>
            <a:avLst/>
            <a:gdLst/>
            <a:ahLst/>
            <a:cxnLst/>
            <a:rect l="l" t="t" r="r" b="b"/>
            <a:pathLst>
              <a:path w="2400300" h="4114800">
                <a:moveTo>
                  <a:pt x="0" y="0"/>
                </a:moveTo>
                <a:lnTo>
                  <a:pt x="2400300" y="0"/>
                </a:lnTo>
                <a:lnTo>
                  <a:pt x="24003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6" name="Freeform 16"/>
          <p:cNvSpPr/>
          <p:nvPr/>
        </p:nvSpPr>
        <p:spPr>
          <a:xfrm rot="-2123381">
            <a:off x="4197812" y="8244961"/>
            <a:ext cx="906548" cy="419278"/>
          </a:xfrm>
          <a:custGeom>
            <a:avLst/>
            <a:gdLst/>
            <a:ahLst/>
            <a:cxnLst/>
            <a:rect l="l" t="t" r="r" b="b"/>
            <a:pathLst>
              <a:path w="906548" h="419278">
                <a:moveTo>
                  <a:pt x="0" y="0"/>
                </a:moveTo>
                <a:lnTo>
                  <a:pt x="906548" y="0"/>
                </a:lnTo>
                <a:lnTo>
                  <a:pt x="906548" y="419279"/>
                </a:lnTo>
                <a:lnTo>
                  <a:pt x="0" y="4192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7" name="Freeform 17"/>
          <p:cNvSpPr/>
          <p:nvPr/>
        </p:nvSpPr>
        <p:spPr>
          <a:xfrm>
            <a:off x="502554" y="7727754"/>
            <a:ext cx="7315200" cy="2441448"/>
          </a:xfrm>
          <a:custGeom>
            <a:avLst/>
            <a:gdLst/>
            <a:ahLst/>
            <a:cxnLst/>
            <a:rect l="l" t="t" r="r" b="b"/>
            <a:pathLst>
              <a:path w="7315200" h="2441448">
                <a:moveTo>
                  <a:pt x="0" y="0"/>
                </a:moveTo>
                <a:lnTo>
                  <a:pt x="7315200" y="0"/>
                </a:lnTo>
                <a:lnTo>
                  <a:pt x="7315200" y="2441448"/>
                </a:lnTo>
                <a:lnTo>
                  <a:pt x="0" y="24414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8" name="TextBox 18"/>
          <p:cNvSpPr txBox="1"/>
          <p:nvPr/>
        </p:nvSpPr>
        <p:spPr>
          <a:xfrm>
            <a:off x="3185945" y="1138611"/>
            <a:ext cx="11787441" cy="1095357"/>
          </a:xfrm>
          <a:prstGeom prst="rect">
            <a:avLst/>
          </a:prstGeom>
        </p:spPr>
        <p:txBody>
          <a:bodyPr lIns="0" tIns="0" rIns="0" bIns="0" rtlCol="0" anchor="t">
            <a:spAutoFit/>
          </a:bodyPr>
          <a:lstStyle/>
          <a:p>
            <a:pPr algn="ctr">
              <a:lnSpc>
                <a:spcPts val="8400"/>
              </a:lnSpc>
            </a:pPr>
            <a:r>
              <a:rPr lang="en-US" sz="6000">
                <a:solidFill>
                  <a:srgbClr val="FEFFFE"/>
                </a:solidFill>
                <a:latin typeface="#9Slide06 ThuPhap Thien An"/>
              </a:rPr>
              <a:t>Chân dung tác giả - dịch giả</a:t>
            </a:r>
          </a:p>
        </p:txBody>
      </p:sp>
      <p:sp>
        <p:nvSpPr>
          <p:cNvPr id="19" name="TextBox 19"/>
          <p:cNvSpPr txBox="1"/>
          <p:nvPr/>
        </p:nvSpPr>
        <p:spPr>
          <a:xfrm>
            <a:off x="-2088058" y="8470704"/>
            <a:ext cx="11787441" cy="1095357"/>
          </a:xfrm>
          <a:prstGeom prst="rect">
            <a:avLst/>
          </a:prstGeom>
        </p:spPr>
        <p:txBody>
          <a:bodyPr lIns="0" tIns="0" rIns="0" bIns="0" rtlCol="0" anchor="t">
            <a:spAutoFit/>
          </a:bodyPr>
          <a:lstStyle/>
          <a:p>
            <a:pPr algn="ctr">
              <a:lnSpc>
                <a:spcPts val="8400"/>
              </a:lnSpc>
            </a:pPr>
            <a:r>
              <a:rPr lang="en-US" sz="6000">
                <a:solidFill>
                  <a:srgbClr val="000000"/>
                </a:solidFill>
                <a:latin typeface="#9Slide06 ThuPhap Thien An"/>
              </a:rPr>
              <a:t>Đặng Trần Côn</a:t>
            </a:r>
          </a:p>
        </p:txBody>
      </p:sp>
      <p:grpSp>
        <p:nvGrpSpPr>
          <p:cNvPr id="20" name="Group 20"/>
          <p:cNvGrpSpPr/>
          <p:nvPr/>
        </p:nvGrpSpPr>
        <p:grpSpPr>
          <a:xfrm>
            <a:off x="1664730" y="2975517"/>
            <a:ext cx="6517614" cy="4704612"/>
            <a:chOff x="0" y="0"/>
            <a:chExt cx="1716573" cy="1239075"/>
          </a:xfrm>
        </p:grpSpPr>
        <p:sp>
          <p:nvSpPr>
            <p:cNvPr id="21" name="Freeform 21"/>
            <p:cNvSpPr/>
            <p:nvPr/>
          </p:nvSpPr>
          <p:spPr>
            <a:xfrm>
              <a:off x="0" y="0"/>
              <a:ext cx="1716573" cy="1239075"/>
            </a:xfrm>
            <a:custGeom>
              <a:avLst/>
              <a:gdLst/>
              <a:ahLst/>
              <a:cxnLst/>
              <a:rect l="l" t="t" r="r" b="b"/>
              <a:pathLst>
                <a:path w="1716573" h="1239075">
                  <a:moveTo>
                    <a:pt x="60580" y="0"/>
                  </a:moveTo>
                  <a:lnTo>
                    <a:pt x="1655993" y="0"/>
                  </a:lnTo>
                  <a:cubicBezTo>
                    <a:pt x="1689451" y="0"/>
                    <a:pt x="1716573" y="27123"/>
                    <a:pt x="1716573" y="60580"/>
                  </a:cubicBezTo>
                  <a:lnTo>
                    <a:pt x="1716573" y="1178495"/>
                  </a:lnTo>
                  <a:cubicBezTo>
                    <a:pt x="1716573" y="1211952"/>
                    <a:pt x="1689451" y="1239075"/>
                    <a:pt x="1655993" y="1239075"/>
                  </a:cubicBezTo>
                  <a:lnTo>
                    <a:pt x="60580" y="1239075"/>
                  </a:lnTo>
                  <a:cubicBezTo>
                    <a:pt x="27123" y="1239075"/>
                    <a:pt x="0" y="1211952"/>
                    <a:pt x="0" y="1178495"/>
                  </a:cubicBezTo>
                  <a:lnTo>
                    <a:pt x="0" y="60580"/>
                  </a:lnTo>
                  <a:cubicBezTo>
                    <a:pt x="0" y="27123"/>
                    <a:pt x="27123" y="0"/>
                    <a:pt x="60580" y="0"/>
                  </a:cubicBezTo>
                  <a:close/>
                </a:path>
              </a:pathLst>
            </a:custGeom>
            <a:solidFill>
              <a:srgbClr val="FEFFFE">
                <a:alpha val="72941"/>
              </a:srgbClr>
            </a:solidFill>
          </p:spPr>
          <p:txBody>
            <a:bodyPr/>
            <a:lstStyle/>
            <a:p>
              <a:endParaRPr lang="en-GB"/>
            </a:p>
          </p:txBody>
        </p:sp>
        <p:sp>
          <p:nvSpPr>
            <p:cNvPr id="22" name="TextBox 22"/>
            <p:cNvSpPr txBox="1"/>
            <p:nvPr/>
          </p:nvSpPr>
          <p:spPr>
            <a:xfrm>
              <a:off x="0" y="-47625"/>
              <a:ext cx="1716573" cy="1286700"/>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1487644" y="3071680"/>
            <a:ext cx="6326885" cy="4253358"/>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(1710 – 1745), sống ở thời Lê trung hưng, quê ở làng Nhân Mục, Thanh Trì (nay là Thanh Xuân, Hà Nội)</a:t>
            </a:r>
          </a:p>
          <a:p>
            <a:pPr marL="734061" lvl="1" indent="-367031" algn="just">
              <a:lnSpc>
                <a:spcPts val="4862"/>
              </a:lnSpc>
              <a:buFont typeface="Arial"/>
              <a:buChar char="•"/>
            </a:pPr>
            <a:r>
              <a:rPr lang="en-US" sz="3400">
                <a:solidFill>
                  <a:srgbClr val="000000"/>
                </a:solidFill>
                <a:latin typeface="Roboto Condensed"/>
              </a:rPr>
              <a:t>Là danh nhân nổi tiếng thời Lê – Trịnh, có đóng góp lớn cho thơ ca Việt Nam Trung đại.</a:t>
            </a:r>
          </a:p>
        </p:txBody>
      </p:sp>
      <p:grpSp>
        <p:nvGrpSpPr>
          <p:cNvPr id="24" name="Group 24"/>
          <p:cNvGrpSpPr/>
          <p:nvPr/>
        </p:nvGrpSpPr>
        <p:grpSpPr>
          <a:xfrm>
            <a:off x="8455771" y="3243992"/>
            <a:ext cx="8427311" cy="5407686"/>
            <a:chOff x="0" y="0"/>
            <a:chExt cx="2219539" cy="1424247"/>
          </a:xfrm>
        </p:grpSpPr>
        <p:sp>
          <p:nvSpPr>
            <p:cNvPr id="25" name="Freeform 25"/>
            <p:cNvSpPr/>
            <p:nvPr/>
          </p:nvSpPr>
          <p:spPr>
            <a:xfrm>
              <a:off x="0" y="0"/>
              <a:ext cx="2219539" cy="1424247"/>
            </a:xfrm>
            <a:custGeom>
              <a:avLst/>
              <a:gdLst/>
              <a:ahLst/>
              <a:cxnLst/>
              <a:rect l="l" t="t" r="r" b="b"/>
              <a:pathLst>
                <a:path w="2219539" h="1424247">
                  <a:moveTo>
                    <a:pt x="46852" y="0"/>
                  </a:moveTo>
                  <a:lnTo>
                    <a:pt x="2172687" y="0"/>
                  </a:lnTo>
                  <a:cubicBezTo>
                    <a:pt x="2198562" y="0"/>
                    <a:pt x="2219539" y="20976"/>
                    <a:pt x="2219539" y="46852"/>
                  </a:cubicBezTo>
                  <a:lnTo>
                    <a:pt x="2219539" y="1377394"/>
                  </a:lnTo>
                  <a:cubicBezTo>
                    <a:pt x="2219539" y="1403270"/>
                    <a:pt x="2198562" y="1424247"/>
                    <a:pt x="2172687" y="1424247"/>
                  </a:cubicBezTo>
                  <a:lnTo>
                    <a:pt x="46852" y="1424247"/>
                  </a:lnTo>
                  <a:cubicBezTo>
                    <a:pt x="20976" y="1424247"/>
                    <a:pt x="0" y="1403270"/>
                    <a:pt x="0" y="1377394"/>
                  </a:cubicBezTo>
                  <a:lnTo>
                    <a:pt x="0" y="46852"/>
                  </a:lnTo>
                  <a:cubicBezTo>
                    <a:pt x="0" y="20976"/>
                    <a:pt x="20976" y="0"/>
                    <a:pt x="46852" y="0"/>
                  </a:cubicBezTo>
                  <a:close/>
                </a:path>
              </a:pathLst>
            </a:custGeom>
            <a:solidFill>
              <a:srgbClr val="FEFFFE">
                <a:alpha val="85882"/>
              </a:srgbClr>
            </a:solidFill>
          </p:spPr>
          <p:txBody>
            <a:bodyPr/>
            <a:lstStyle/>
            <a:p>
              <a:endParaRPr lang="en-GB"/>
            </a:p>
          </p:txBody>
        </p:sp>
        <p:sp>
          <p:nvSpPr>
            <p:cNvPr id="26" name="TextBox 26"/>
            <p:cNvSpPr txBox="1"/>
            <p:nvPr/>
          </p:nvSpPr>
          <p:spPr>
            <a:xfrm>
              <a:off x="0" y="-47625"/>
              <a:ext cx="2219539" cy="1471872"/>
            </a:xfrm>
            <a:prstGeom prst="rect">
              <a:avLst/>
            </a:prstGeom>
          </p:spPr>
          <p:txBody>
            <a:bodyPr lIns="50800" tIns="50800" rIns="50800" bIns="50800" rtlCol="0" anchor="ctr"/>
            <a:lstStyle/>
            <a:p>
              <a:pPr algn="ctr">
                <a:lnSpc>
                  <a:spcPts val="2800"/>
                </a:lnSpc>
              </a:pPr>
              <a:endParaRPr/>
            </a:p>
          </p:txBody>
        </p:sp>
      </p:grpSp>
      <p:sp>
        <p:nvSpPr>
          <p:cNvPr id="27" name="TextBox 27"/>
          <p:cNvSpPr txBox="1"/>
          <p:nvPr/>
        </p:nvSpPr>
        <p:spPr>
          <a:xfrm>
            <a:off x="8182344" y="3767831"/>
            <a:ext cx="8363895" cy="4253358"/>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Khuynh hướng chung của thơ văn ông là đi sâu vào tình cảm, đi sâu vào nỗi lòng trắc ẩn, phức tạp, sâu kín của con người, nhất là đối với người phụ nữ.</a:t>
            </a:r>
          </a:p>
          <a:p>
            <a:pPr marL="734061" lvl="1" indent="-367031" algn="just">
              <a:lnSpc>
                <a:spcPts val="4862"/>
              </a:lnSpc>
              <a:buFont typeface="Arial"/>
              <a:buChar char="•"/>
            </a:pPr>
            <a:r>
              <a:rPr lang="en-US" sz="3400">
                <a:solidFill>
                  <a:srgbClr val="000000"/>
                </a:solidFill>
                <a:latin typeface="Roboto Condensed"/>
              </a:rPr>
              <a:t>Ngoài </a:t>
            </a:r>
            <a:r>
              <a:rPr lang="en-US" sz="3400">
                <a:solidFill>
                  <a:srgbClr val="000000"/>
                </a:solidFill>
                <a:latin typeface="Roboto Condensed Italics"/>
              </a:rPr>
              <a:t>Chinh phụ ngâm</a:t>
            </a:r>
            <a:r>
              <a:rPr lang="en-US" sz="3400">
                <a:solidFill>
                  <a:srgbClr val="000000"/>
                </a:solidFill>
                <a:latin typeface="Roboto Condensed"/>
              </a:rPr>
              <a:t>, Đặng Trần Côn có một số bài thơ, phú tả cảnh thiên nhiên: </a:t>
            </a:r>
            <a:r>
              <a:rPr lang="en-US" sz="3400">
                <a:solidFill>
                  <a:srgbClr val="000000"/>
                </a:solidFill>
                <a:latin typeface="Roboto Condensed Italics"/>
              </a:rPr>
              <a:t>Tiêu tương bát cảnh, Trương Hàn tư thuần lô,...</a:t>
            </a:r>
            <a:r>
              <a:rPr lang="en-US" sz="3400">
                <a:solidFill>
                  <a:srgbClr val="000000"/>
                </a:solidFill>
                <a:latin typeface="Roboto Condensed"/>
              </a:rPr>
              <a:t> </a:t>
            </a:r>
          </a:p>
        </p:txBody>
      </p:sp>
      <p:sp>
        <p:nvSpPr>
          <p:cNvPr id="28" name="Freeform 28"/>
          <p:cNvSpPr/>
          <p:nvPr/>
        </p:nvSpPr>
        <p:spPr>
          <a:xfrm>
            <a:off x="13312658" y="6920707"/>
            <a:ext cx="7234972" cy="5570928"/>
          </a:xfrm>
          <a:custGeom>
            <a:avLst/>
            <a:gdLst/>
            <a:ahLst/>
            <a:cxnLst/>
            <a:rect l="l" t="t" r="r" b="b"/>
            <a:pathLst>
              <a:path w="7234972" h="5570928">
                <a:moveTo>
                  <a:pt x="0" y="0"/>
                </a:moveTo>
                <a:lnTo>
                  <a:pt x="7234972" y="0"/>
                </a:lnTo>
                <a:lnTo>
                  <a:pt x="7234972" y="5570928"/>
                </a:lnTo>
                <a:lnTo>
                  <a:pt x="0" y="55709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rot="-73172">
            <a:off x="-653446" y="-4197077"/>
            <a:ext cx="12860823" cy="14882138"/>
            <a:chOff x="0" y="0"/>
            <a:chExt cx="6334760" cy="7330384"/>
          </a:xfrm>
        </p:grpSpPr>
        <p:sp>
          <p:nvSpPr>
            <p:cNvPr id="4" name="Freeform 4"/>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3">
                <a:alphaModFix amt="10999"/>
              </a:blip>
              <a:stretch>
                <a:fillRect t="-5160" b="-5174"/>
              </a:stretch>
            </a:blipFill>
          </p:spPr>
          <p:txBody>
            <a:bodyPr/>
            <a:lstStyle/>
            <a:p>
              <a:endParaRPr lang="en-GB"/>
            </a:p>
          </p:txBody>
        </p:sp>
      </p:grpSp>
      <p:grpSp>
        <p:nvGrpSpPr>
          <p:cNvPr id="5" name="Group 5"/>
          <p:cNvGrpSpPr/>
          <p:nvPr/>
        </p:nvGrpSpPr>
        <p:grpSpPr>
          <a:xfrm rot="-73172">
            <a:off x="6649558" y="-4369381"/>
            <a:ext cx="12860823" cy="14882138"/>
            <a:chOff x="0" y="0"/>
            <a:chExt cx="6334760" cy="7330384"/>
          </a:xfrm>
        </p:grpSpPr>
        <p:sp>
          <p:nvSpPr>
            <p:cNvPr id="6" name="Freeform 6"/>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3">
                <a:alphaModFix amt="10999"/>
              </a:blip>
              <a:stretch>
                <a:fillRect t="-5160" b="-5174"/>
              </a:stretch>
            </a:blipFill>
          </p:spPr>
          <p:txBody>
            <a:bodyPr/>
            <a:lstStyle/>
            <a:p>
              <a:endParaRPr lang="en-GB"/>
            </a:p>
          </p:txBody>
        </p:sp>
      </p:grpSp>
      <p:grpSp>
        <p:nvGrpSpPr>
          <p:cNvPr id="7" name="Group 7"/>
          <p:cNvGrpSpPr/>
          <p:nvPr/>
        </p:nvGrpSpPr>
        <p:grpSpPr>
          <a:xfrm>
            <a:off x="679983" y="1044724"/>
            <a:ext cx="16928033" cy="8661447"/>
            <a:chOff x="0" y="0"/>
            <a:chExt cx="22570711" cy="11548596"/>
          </a:xfrm>
        </p:grpSpPr>
        <p:sp>
          <p:nvSpPr>
            <p:cNvPr id="8" name="Freeform 8"/>
            <p:cNvSpPr/>
            <p:nvPr/>
          </p:nvSpPr>
          <p:spPr>
            <a:xfrm>
              <a:off x="0" y="194304"/>
              <a:ext cx="22393187" cy="8873300"/>
            </a:xfrm>
            <a:custGeom>
              <a:avLst/>
              <a:gdLst/>
              <a:ahLst/>
              <a:cxnLst/>
              <a:rect l="l" t="t" r="r" b="b"/>
              <a:pathLst>
                <a:path w="22393187" h="8873300">
                  <a:moveTo>
                    <a:pt x="0" y="0"/>
                  </a:moveTo>
                  <a:lnTo>
                    <a:pt x="22393187" y="0"/>
                  </a:lnTo>
                  <a:lnTo>
                    <a:pt x="22393187" y="8873301"/>
                  </a:lnTo>
                  <a:lnTo>
                    <a:pt x="0" y="887330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9" name="Freeform 9"/>
            <p:cNvSpPr/>
            <p:nvPr/>
          </p:nvSpPr>
          <p:spPr>
            <a:xfrm>
              <a:off x="0" y="4589445"/>
              <a:ext cx="20988062" cy="6959151"/>
            </a:xfrm>
            <a:custGeom>
              <a:avLst/>
              <a:gdLst/>
              <a:ahLst/>
              <a:cxnLst/>
              <a:rect l="l" t="t" r="r" b="b"/>
              <a:pathLst>
                <a:path w="20988062" h="6959151">
                  <a:moveTo>
                    <a:pt x="0" y="0"/>
                  </a:moveTo>
                  <a:lnTo>
                    <a:pt x="20988062" y="0"/>
                  </a:lnTo>
                  <a:lnTo>
                    <a:pt x="20988062" y="6959151"/>
                  </a:lnTo>
                  <a:lnTo>
                    <a:pt x="0" y="6959151"/>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10" name="Freeform 10"/>
            <p:cNvSpPr/>
            <p:nvPr/>
          </p:nvSpPr>
          <p:spPr>
            <a:xfrm>
              <a:off x="177525" y="0"/>
              <a:ext cx="22393187" cy="8873300"/>
            </a:xfrm>
            <a:custGeom>
              <a:avLst/>
              <a:gdLst/>
              <a:ahLst/>
              <a:cxnLst/>
              <a:rect l="l" t="t" r="r" b="b"/>
              <a:pathLst>
                <a:path w="22393187" h="8873300">
                  <a:moveTo>
                    <a:pt x="0" y="0"/>
                  </a:moveTo>
                  <a:lnTo>
                    <a:pt x="22393186" y="0"/>
                  </a:lnTo>
                  <a:lnTo>
                    <a:pt x="22393186" y="8873300"/>
                  </a:lnTo>
                  <a:lnTo>
                    <a:pt x="0" y="887330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11" name="Freeform 11"/>
            <p:cNvSpPr/>
            <p:nvPr/>
          </p:nvSpPr>
          <p:spPr>
            <a:xfrm>
              <a:off x="177525" y="4395141"/>
              <a:ext cx="22393187" cy="6959151"/>
            </a:xfrm>
            <a:custGeom>
              <a:avLst/>
              <a:gdLst/>
              <a:ahLst/>
              <a:cxnLst/>
              <a:rect l="l" t="t" r="r" b="b"/>
              <a:pathLst>
                <a:path w="22393187" h="6959151">
                  <a:moveTo>
                    <a:pt x="0" y="0"/>
                  </a:moveTo>
                  <a:lnTo>
                    <a:pt x="22393186" y="0"/>
                  </a:lnTo>
                  <a:lnTo>
                    <a:pt x="22393186" y="6959151"/>
                  </a:lnTo>
                  <a:lnTo>
                    <a:pt x="0" y="6959151"/>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grpSp>
      <p:sp>
        <p:nvSpPr>
          <p:cNvPr id="12" name="Freeform 12"/>
          <p:cNvSpPr/>
          <p:nvPr/>
        </p:nvSpPr>
        <p:spPr>
          <a:xfrm>
            <a:off x="5270103" y="776287"/>
            <a:ext cx="9942749" cy="2000978"/>
          </a:xfrm>
          <a:custGeom>
            <a:avLst/>
            <a:gdLst/>
            <a:ahLst/>
            <a:cxnLst/>
            <a:rect l="l" t="t" r="r" b="b"/>
            <a:pathLst>
              <a:path w="9942749" h="2000978">
                <a:moveTo>
                  <a:pt x="0" y="0"/>
                </a:moveTo>
                <a:lnTo>
                  <a:pt x="9942748" y="0"/>
                </a:lnTo>
                <a:lnTo>
                  <a:pt x="9942748" y="2000979"/>
                </a:lnTo>
                <a:lnTo>
                  <a:pt x="0" y="20009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 name="Freeform 13"/>
          <p:cNvSpPr/>
          <p:nvPr/>
        </p:nvSpPr>
        <p:spPr>
          <a:xfrm>
            <a:off x="3075149" y="776287"/>
            <a:ext cx="8383625" cy="2000978"/>
          </a:xfrm>
          <a:custGeom>
            <a:avLst/>
            <a:gdLst/>
            <a:ahLst/>
            <a:cxnLst/>
            <a:rect l="l" t="t" r="r" b="b"/>
            <a:pathLst>
              <a:path w="8383625" h="2000978">
                <a:moveTo>
                  <a:pt x="0" y="0"/>
                </a:moveTo>
                <a:lnTo>
                  <a:pt x="8383625" y="0"/>
                </a:lnTo>
                <a:lnTo>
                  <a:pt x="8383625" y="2000979"/>
                </a:lnTo>
                <a:lnTo>
                  <a:pt x="0" y="2000979"/>
                </a:lnTo>
                <a:lnTo>
                  <a:pt x="0" y="0"/>
                </a:lnTo>
                <a:close/>
              </a:path>
            </a:pathLst>
          </a:custGeom>
          <a:blipFill>
            <a:blip r:embed="rId8">
              <a:extLst>
                <a:ext uri="{96DAC541-7B7A-43D3-8B79-37D633B846F1}">
                  <asvg:svgBlip xmlns:asvg="http://schemas.microsoft.com/office/drawing/2016/SVG/main" r:embed="rId9"/>
                </a:ext>
              </a:extLst>
            </a:blip>
            <a:stretch>
              <a:fillRect r="-18597"/>
            </a:stretch>
          </a:blipFill>
        </p:spPr>
        <p:txBody>
          <a:bodyPr/>
          <a:lstStyle/>
          <a:p>
            <a:endParaRPr lang="en-GB"/>
          </a:p>
        </p:txBody>
      </p:sp>
      <p:sp>
        <p:nvSpPr>
          <p:cNvPr id="14" name="AutoShape 14"/>
          <p:cNvSpPr/>
          <p:nvPr/>
        </p:nvSpPr>
        <p:spPr>
          <a:xfrm>
            <a:off x="13312658" y="7455341"/>
            <a:ext cx="2049617" cy="0"/>
          </a:xfrm>
          <a:prstGeom prst="line">
            <a:avLst/>
          </a:prstGeom>
          <a:ln w="38100" cap="rnd">
            <a:solidFill>
              <a:srgbClr val="F8E5C2"/>
            </a:solidFill>
            <a:prstDash val="solid"/>
            <a:headEnd type="none" w="sm" len="sm"/>
            <a:tailEnd type="triangle" w="lg" len="med"/>
          </a:ln>
        </p:spPr>
        <p:txBody>
          <a:bodyPr/>
          <a:lstStyle/>
          <a:p>
            <a:endParaRPr lang="en-GB"/>
          </a:p>
        </p:txBody>
      </p:sp>
      <p:sp>
        <p:nvSpPr>
          <p:cNvPr id="15" name="Freeform 15"/>
          <p:cNvSpPr/>
          <p:nvPr/>
        </p:nvSpPr>
        <p:spPr>
          <a:xfrm rot="-7811807">
            <a:off x="16627913" y="-1897290"/>
            <a:ext cx="2400300" cy="4114800"/>
          </a:xfrm>
          <a:custGeom>
            <a:avLst/>
            <a:gdLst/>
            <a:ahLst/>
            <a:cxnLst/>
            <a:rect l="l" t="t" r="r" b="b"/>
            <a:pathLst>
              <a:path w="2400300" h="4114800">
                <a:moveTo>
                  <a:pt x="0" y="0"/>
                </a:moveTo>
                <a:lnTo>
                  <a:pt x="2400300" y="0"/>
                </a:lnTo>
                <a:lnTo>
                  <a:pt x="24003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6" name="Freeform 16"/>
          <p:cNvSpPr/>
          <p:nvPr/>
        </p:nvSpPr>
        <p:spPr>
          <a:xfrm rot="-2123381">
            <a:off x="4197812" y="8244961"/>
            <a:ext cx="906548" cy="419278"/>
          </a:xfrm>
          <a:custGeom>
            <a:avLst/>
            <a:gdLst/>
            <a:ahLst/>
            <a:cxnLst/>
            <a:rect l="l" t="t" r="r" b="b"/>
            <a:pathLst>
              <a:path w="906548" h="419278">
                <a:moveTo>
                  <a:pt x="0" y="0"/>
                </a:moveTo>
                <a:lnTo>
                  <a:pt x="906548" y="0"/>
                </a:lnTo>
                <a:lnTo>
                  <a:pt x="906548" y="419279"/>
                </a:lnTo>
                <a:lnTo>
                  <a:pt x="0" y="4192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7" name="Freeform 17"/>
          <p:cNvSpPr/>
          <p:nvPr/>
        </p:nvSpPr>
        <p:spPr>
          <a:xfrm>
            <a:off x="499329" y="8321333"/>
            <a:ext cx="5993314" cy="2000268"/>
          </a:xfrm>
          <a:custGeom>
            <a:avLst/>
            <a:gdLst/>
            <a:ahLst/>
            <a:cxnLst/>
            <a:rect l="l" t="t" r="r" b="b"/>
            <a:pathLst>
              <a:path w="5993314" h="2000268">
                <a:moveTo>
                  <a:pt x="0" y="0"/>
                </a:moveTo>
                <a:lnTo>
                  <a:pt x="5993314" y="0"/>
                </a:lnTo>
                <a:lnTo>
                  <a:pt x="5993314" y="2000269"/>
                </a:lnTo>
                <a:lnTo>
                  <a:pt x="0" y="20002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8" name="TextBox 18"/>
          <p:cNvSpPr txBox="1"/>
          <p:nvPr/>
        </p:nvSpPr>
        <p:spPr>
          <a:xfrm>
            <a:off x="1028700" y="8773711"/>
            <a:ext cx="5163587" cy="993757"/>
          </a:xfrm>
          <a:prstGeom prst="rect">
            <a:avLst/>
          </a:prstGeom>
        </p:spPr>
        <p:txBody>
          <a:bodyPr lIns="0" tIns="0" rIns="0" bIns="0" rtlCol="0" anchor="t">
            <a:spAutoFit/>
          </a:bodyPr>
          <a:lstStyle/>
          <a:p>
            <a:pPr algn="l">
              <a:lnSpc>
                <a:spcPts val="7700"/>
              </a:lnSpc>
            </a:pPr>
            <a:r>
              <a:rPr lang="en-US" sz="5500">
                <a:solidFill>
                  <a:srgbClr val="000000"/>
                </a:solidFill>
                <a:latin typeface="#9Slide06 ThuPhap Thien An"/>
              </a:rPr>
              <a:t>Đoàn Thị Điểm</a:t>
            </a:r>
          </a:p>
        </p:txBody>
      </p:sp>
      <p:sp>
        <p:nvSpPr>
          <p:cNvPr id="19" name="Freeform 19"/>
          <p:cNvSpPr/>
          <p:nvPr/>
        </p:nvSpPr>
        <p:spPr>
          <a:xfrm>
            <a:off x="12816141" y="7455341"/>
            <a:ext cx="7234972" cy="5570928"/>
          </a:xfrm>
          <a:custGeom>
            <a:avLst/>
            <a:gdLst/>
            <a:ahLst/>
            <a:cxnLst/>
            <a:rect l="l" t="t" r="r" b="b"/>
            <a:pathLst>
              <a:path w="7234972" h="5570928">
                <a:moveTo>
                  <a:pt x="0" y="0"/>
                </a:moveTo>
                <a:lnTo>
                  <a:pt x="7234971" y="0"/>
                </a:lnTo>
                <a:lnTo>
                  <a:pt x="7234971" y="5570928"/>
                </a:lnTo>
                <a:lnTo>
                  <a:pt x="0" y="55709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grpSp>
        <p:nvGrpSpPr>
          <p:cNvPr id="20" name="Group 20"/>
          <p:cNvGrpSpPr/>
          <p:nvPr/>
        </p:nvGrpSpPr>
        <p:grpSpPr>
          <a:xfrm>
            <a:off x="1814166" y="3261712"/>
            <a:ext cx="11498493" cy="1120048"/>
            <a:chOff x="0" y="0"/>
            <a:chExt cx="3028410" cy="294992"/>
          </a:xfrm>
        </p:grpSpPr>
        <p:sp>
          <p:nvSpPr>
            <p:cNvPr id="21" name="Freeform 21"/>
            <p:cNvSpPr/>
            <p:nvPr/>
          </p:nvSpPr>
          <p:spPr>
            <a:xfrm>
              <a:off x="0" y="0"/>
              <a:ext cx="3028410" cy="294992"/>
            </a:xfrm>
            <a:custGeom>
              <a:avLst/>
              <a:gdLst/>
              <a:ahLst/>
              <a:cxnLst/>
              <a:rect l="l" t="t" r="r" b="b"/>
              <a:pathLst>
                <a:path w="3028410" h="294992">
                  <a:moveTo>
                    <a:pt x="34338" y="0"/>
                  </a:moveTo>
                  <a:lnTo>
                    <a:pt x="2994071" y="0"/>
                  </a:lnTo>
                  <a:cubicBezTo>
                    <a:pt x="3013036" y="0"/>
                    <a:pt x="3028410" y="15374"/>
                    <a:pt x="3028410" y="34338"/>
                  </a:cubicBezTo>
                  <a:lnTo>
                    <a:pt x="3028410" y="260654"/>
                  </a:lnTo>
                  <a:cubicBezTo>
                    <a:pt x="3028410" y="279618"/>
                    <a:pt x="3013036" y="294992"/>
                    <a:pt x="2994071" y="294992"/>
                  </a:cubicBezTo>
                  <a:lnTo>
                    <a:pt x="34338" y="294992"/>
                  </a:lnTo>
                  <a:cubicBezTo>
                    <a:pt x="15374" y="294992"/>
                    <a:pt x="0" y="279618"/>
                    <a:pt x="0" y="260654"/>
                  </a:cubicBezTo>
                  <a:lnTo>
                    <a:pt x="0" y="34338"/>
                  </a:lnTo>
                  <a:cubicBezTo>
                    <a:pt x="0" y="15374"/>
                    <a:pt x="15374" y="0"/>
                    <a:pt x="34338" y="0"/>
                  </a:cubicBezTo>
                  <a:close/>
                </a:path>
              </a:pathLst>
            </a:custGeom>
            <a:solidFill>
              <a:srgbClr val="FEFFFE">
                <a:alpha val="85882"/>
              </a:srgbClr>
            </a:solidFill>
          </p:spPr>
          <p:txBody>
            <a:bodyPr/>
            <a:lstStyle/>
            <a:p>
              <a:endParaRPr lang="en-GB"/>
            </a:p>
          </p:txBody>
        </p:sp>
        <p:sp>
          <p:nvSpPr>
            <p:cNvPr id="22" name="TextBox 22"/>
            <p:cNvSpPr txBox="1"/>
            <p:nvPr/>
          </p:nvSpPr>
          <p:spPr>
            <a:xfrm>
              <a:off x="0" y="-47625"/>
              <a:ext cx="3028410" cy="342617"/>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1997191" y="3518367"/>
            <a:ext cx="10818949" cy="595975"/>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(1705 – 1748) hiệu là Hồng Hà nữ sĩ, quê ở Hưng Yên</a:t>
            </a:r>
          </a:p>
        </p:txBody>
      </p:sp>
      <p:sp>
        <p:nvSpPr>
          <p:cNvPr id="24" name="TextBox 24"/>
          <p:cNvSpPr txBox="1"/>
          <p:nvPr/>
        </p:nvSpPr>
        <p:spPr>
          <a:xfrm>
            <a:off x="3185945" y="1138611"/>
            <a:ext cx="11787441" cy="1095357"/>
          </a:xfrm>
          <a:prstGeom prst="rect">
            <a:avLst/>
          </a:prstGeom>
        </p:spPr>
        <p:txBody>
          <a:bodyPr lIns="0" tIns="0" rIns="0" bIns="0" rtlCol="0" anchor="t">
            <a:spAutoFit/>
          </a:bodyPr>
          <a:lstStyle/>
          <a:p>
            <a:pPr algn="ctr">
              <a:lnSpc>
                <a:spcPts val="8400"/>
              </a:lnSpc>
            </a:pPr>
            <a:r>
              <a:rPr lang="en-US" sz="6000">
                <a:solidFill>
                  <a:srgbClr val="FEFFFE"/>
                </a:solidFill>
                <a:latin typeface="#9Slide06 ThuPhap Thien An"/>
              </a:rPr>
              <a:t>Chân dung tác giả - dịch giả</a:t>
            </a:r>
          </a:p>
        </p:txBody>
      </p:sp>
      <p:grpSp>
        <p:nvGrpSpPr>
          <p:cNvPr id="25" name="Group 25"/>
          <p:cNvGrpSpPr/>
          <p:nvPr/>
        </p:nvGrpSpPr>
        <p:grpSpPr>
          <a:xfrm>
            <a:off x="1814166" y="4543425"/>
            <a:ext cx="12976194" cy="1462193"/>
            <a:chOff x="0" y="0"/>
            <a:chExt cx="3417598" cy="385104"/>
          </a:xfrm>
        </p:grpSpPr>
        <p:sp>
          <p:nvSpPr>
            <p:cNvPr id="26" name="Freeform 26"/>
            <p:cNvSpPr/>
            <p:nvPr/>
          </p:nvSpPr>
          <p:spPr>
            <a:xfrm>
              <a:off x="0" y="0"/>
              <a:ext cx="3417598" cy="385104"/>
            </a:xfrm>
            <a:custGeom>
              <a:avLst/>
              <a:gdLst/>
              <a:ahLst/>
              <a:cxnLst/>
              <a:rect l="l" t="t" r="r" b="b"/>
              <a:pathLst>
                <a:path w="3417598" h="385104">
                  <a:moveTo>
                    <a:pt x="30428" y="0"/>
                  </a:moveTo>
                  <a:lnTo>
                    <a:pt x="3387170" y="0"/>
                  </a:lnTo>
                  <a:cubicBezTo>
                    <a:pt x="3395240" y="0"/>
                    <a:pt x="3402980" y="3206"/>
                    <a:pt x="3408686" y="8912"/>
                  </a:cubicBezTo>
                  <a:cubicBezTo>
                    <a:pt x="3414393" y="14618"/>
                    <a:pt x="3417598" y="22358"/>
                    <a:pt x="3417598" y="30428"/>
                  </a:cubicBezTo>
                  <a:lnTo>
                    <a:pt x="3417598" y="354677"/>
                  </a:lnTo>
                  <a:cubicBezTo>
                    <a:pt x="3417598" y="362747"/>
                    <a:pt x="3414393" y="370486"/>
                    <a:pt x="3408686" y="376192"/>
                  </a:cubicBezTo>
                  <a:cubicBezTo>
                    <a:pt x="3402980" y="381899"/>
                    <a:pt x="3395240" y="385104"/>
                    <a:pt x="3387170" y="385104"/>
                  </a:cubicBezTo>
                  <a:lnTo>
                    <a:pt x="30428" y="385104"/>
                  </a:lnTo>
                  <a:cubicBezTo>
                    <a:pt x="13623" y="385104"/>
                    <a:pt x="0" y="371481"/>
                    <a:pt x="0" y="354677"/>
                  </a:cubicBezTo>
                  <a:lnTo>
                    <a:pt x="0" y="30428"/>
                  </a:lnTo>
                  <a:cubicBezTo>
                    <a:pt x="0" y="22358"/>
                    <a:pt x="3206" y="14618"/>
                    <a:pt x="8912" y="8912"/>
                  </a:cubicBezTo>
                  <a:cubicBezTo>
                    <a:pt x="14618" y="3206"/>
                    <a:pt x="22358" y="0"/>
                    <a:pt x="30428" y="0"/>
                  </a:cubicBezTo>
                  <a:close/>
                </a:path>
              </a:pathLst>
            </a:custGeom>
            <a:solidFill>
              <a:srgbClr val="FEFFFE">
                <a:alpha val="85882"/>
              </a:srgbClr>
            </a:solidFill>
          </p:spPr>
          <p:txBody>
            <a:bodyPr/>
            <a:lstStyle/>
            <a:p>
              <a:endParaRPr lang="en-GB"/>
            </a:p>
          </p:txBody>
        </p:sp>
        <p:sp>
          <p:nvSpPr>
            <p:cNvPr id="27" name="TextBox 27"/>
            <p:cNvSpPr txBox="1"/>
            <p:nvPr/>
          </p:nvSpPr>
          <p:spPr>
            <a:xfrm>
              <a:off x="0" y="-47625"/>
              <a:ext cx="3417598" cy="432729"/>
            </a:xfrm>
            <a:prstGeom prst="rect">
              <a:avLst/>
            </a:prstGeom>
          </p:spPr>
          <p:txBody>
            <a:bodyPr lIns="50800" tIns="50800" rIns="50800" bIns="50800" rtlCol="0" anchor="ctr"/>
            <a:lstStyle/>
            <a:p>
              <a:pPr algn="ctr">
                <a:lnSpc>
                  <a:spcPts val="2800"/>
                </a:lnSpc>
              </a:pPr>
              <a:endParaRPr/>
            </a:p>
          </p:txBody>
        </p:sp>
      </p:grpSp>
      <p:sp>
        <p:nvSpPr>
          <p:cNvPr id="28" name="TextBox 28"/>
          <p:cNvSpPr txBox="1"/>
          <p:nvPr/>
        </p:nvSpPr>
        <p:spPr>
          <a:xfrm>
            <a:off x="1997191" y="4628890"/>
            <a:ext cx="12495654" cy="1205539"/>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là người được đánh giá là bậc nhất về sắc đẹp lẫn tài văn trong những nữ sĩ danh tiếng nhất thời Trung đại.</a:t>
            </a:r>
          </a:p>
        </p:txBody>
      </p:sp>
      <p:grpSp>
        <p:nvGrpSpPr>
          <p:cNvPr id="29" name="Group 29"/>
          <p:cNvGrpSpPr/>
          <p:nvPr/>
        </p:nvGrpSpPr>
        <p:grpSpPr>
          <a:xfrm>
            <a:off x="1814166" y="6167543"/>
            <a:ext cx="15057977" cy="2205858"/>
            <a:chOff x="0" y="0"/>
            <a:chExt cx="3965887" cy="580967"/>
          </a:xfrm>
        </p:grpSpPr>
        <p:sp>
          <p:nvSpPr>
            <p:cNvPr id="30" name="Freeform 30"/>
            <p:cNvSpPr/>
            <p:nvPr/>
          </p:nvSpPr>
          <p:spPr>
            <a:xfrm>
              <a:off x="0" y="0"/>
              <a:ext cx="3965887" cy="580967"/>
            </a:xfrm>
            <a:custGeom>
              <a:avLst/>
              <a:gdLst/>
              <a:ahLst/>
              <a:cxnLst/>
              <a:rect l="l" t="t" r="r" b="b"/>
              <a:pathLst>
                <a:path w="3965887" h="580967">
                  <a:moveTo>
                    <a:pt x="26221" y="0"/>
                  </a:moveTo>
                  <a:lnTo>
                    <a:pt x="3939666" y="0"/>
                  </a:lnTo>
                  <a:cubicBezTo>
                    <a:pt x="3946620" y="0"/>
                    <a:pt x="3953290" y="2763"/>
                    <a:pt x="3958207" y="7680"/>
                  </a:cubicBezTo>
                  <a:cubicBezTo>
                    <a:pt x="3963124" y="12597"/>
                    <a:pt x="3965887" y="19267"/>
                    <a:pt x="3965887" y="26221"/>
                  </a:cubicBezTo>
                  <a:lnTo>
                    <a:pt x="3965887" y="554745"/>
                  </a:lnTo>
                  <a:cubicBezTo>
                    <a:pt x="3965887" y="561700"/>
                    <a:pt x="3963124" y="568369"/>
                    <a:pt x="3958207" y="573287"/>
                  </a:cubicBezTo>
                  <a:cubicBezTo>
                    <a:pt x="3953290" y="578204"/>
                    <a:pt x="3946620" y="580967"/>
                    <a:pt x="3939666" y="580967"/>
                  </a:cubicBezTo>
                  <a:lnTo>
                    <a:pt x="26221" y="580967"/>
                  </a:lnTo>
                  <a:cubicBezTo>
                    <a:pt x="19267" y="580967"/>
                    <a:pt x="12597" y="578204"/>
                    <a:pt x="7680" y="573287"/>
                  </a:cubicBezTo>
                  <a:cubicBezTo>
                    <a:pt x="2763" y="568369"/>
                    <a:pt x="0" y="561700"/>
                    <a:pt x="0" y="554745"/>
                  </a:cubicBezTo>
                  <a:lnTo>
                    <a:pt x="0" y="26221"/>
                  </a:lnTo>
                  <a:cubicBezTo>
                    <a:pt x="0" y="19267"/>
                    <a:pt x="2763" y="12597"/>
                    <a:pt x="7680" y="7680"/>
                  </a:cubicBezTo>
                  <a:cubicBezTo>
                    <a:pt x="12597" y="2763"/>
                    <a:pt x="19267" y="0"/>
                    <a:pt x="26221" y="0"/>
                  </a:cubicBezTo>
                  <a:close/>
                </a:path>
              </a:pathLst>
            </a:custGeom>
            <a:solidFill>
              <a:srgbClr val="FEFFFE">
                <a:alpha val="85882"/>
              </a:srgbClr>
            </a:solidFill>
          </p:spPr>
          <p:txBody>
            <a:bodyPr/>
            <a:lstStyle/>
            <a:p>
              <a:endParaRPr lang="en-GB"/>
            </a:p>
          </p:txBody>
        </p:sp>
        <p:sp>
          <p:nvSpPr>
            <p:cNvPr id="31" name="TextBox 31"/>
            <p:cNvSpPr txBox="1"/>
            <p:nvPr/>
          </p:nvSpPr>
          <p:spPr>
            <a:xfrm>
              <a:off x="0" y="-47625"/>
              <a:ext cx="3965887" cy="628592"/>
            </a:xfrm>
            <a:prstGeom prst="rect">
              <a:avLst/>
            </a:prstGeom>
          </p:spPr>
          <p:txBody>
            <a:bodyPr lIns="50800" tIns="50800" rIns="50800" bIns="50800" rtlCol="0" anchor="ctr"/>
            <a:lstStyle/>
            <a:p>
              <a:pPr algn="ctr">
                <a:lnSpc>
                  <a:spcPts val="2800"/>
                </a:lnSpc>
              </a:pPr>
              <a:endParaRPr/>
            </a:p>
          </p:txBody>
        </p:sp>
      </p:grpSp>
      <p:sp>
        <p:nvSpPr>
          <p:cNvPr id="32" name="TextBox 32"/>
          <p:cNvSpPr txBox="1"/>
          <p:nvPr/>
        </p:nvSpPr>
        <p:spPr>
          <a:xfrm>
            <a:off x="2054436" y="6253268"/>
            <a:ext cx="14379190" cy="1815102"/>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Nữ sĩ sáng tác văn thơ về cả chữ Hán và chữ Nôm (</a:t>
            </a:r>
            <a:r>
              <a:rPr lang="en-US" sz="3400">
                <a:solidFill>
                  <a:srgbClr val="000000"/>
                </a:solidFill>
                <a:latin typeface="Roboto Condensed Italics"/>
              </a:rPr>
              <a:t>Truyền kì tân phả, Nữ trung tùng phận</a:t>
            </a:r>
            <a:r>
              <a:rPr lang="en-US" sz="3400">
                <a:solidFill>
                  <a:srgbClr val="000000"/>
                </a:solidFill>
                <a:latin typeface="Roboto Condensed"/>
              </a:rPr>
              <a:t>), bản dịch Chinh phụ ngâm hiện hành được nhiều học giả khẳng định là của nữ sĩ.</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rot="-73172">
            <a:off x="-653446" y="-4197077"/>
            <a:ext cx="12860823" cy="14882138"/>
            <a:chOff x="0" y="0"/>
            <a:chExt cx="6334760" cy="7330384"/>
          </a:xfrm>
        </p:grpSpPr>
        <p:sp>
          <p:nvSpPr>
            <p:cNvPr id="4" name="Freeform 4"/>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3">
                <a:alphaModFix amt="10999"/>
              </a:blip>
              <a:stretch>
                <a:fillRect t="-5160" b="-5174"/>
              </a:stretch>
            </a:blipFill>
          </p:spPr>
          <p:txBody>
            <a:bodyPr/>
            <a:lstStyle/>
            <a:p>
              <a:endParaRPr lang="en-GB"/>
            </a:p>
          </p:txBody>
        </p:sp>
      </p:grpSp>
      <p:grpSp>
        <p:nvGrpSpPr>
          <p:cNvPr id="5" name="Group 5"/>
          <p:cNvGrpSpPr/>
          <p:nvPr/>
        </p:nvGrpSpPr>
        <p:grpSpPr>
          <a:xfrm rot="-73172">
            <a:off x="6649558" y="-4369381"/>
            <a:ext cx="12860823" cy="14882138"/>
            <a:chOff x="0" y="0"/>
            <a:chExt cx="6334760" cy="7330384"/>
          </a:xfrm>
        </p:grpSpPr>
        <p:sp>
          <p:nvSpPr>
            <p:cNvPr id="6" name="Freeform 6"/>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3">
                <a:alphaModFix amt="10999"/>
              </a:blip>
              <a:stretch>
                <a:fillRect t="-5160" b="-5174"/>
              </a:stretch>
            </a:blipFill>
          </p:spPr>
          <p:txBody>
            <a:bodyPr/>
            <a:lstStyle/>
            <a:p>
              <a:endParaRPr lang="en-GB"/>
            </a:p>
          </p:txBody>
        </p:sp>
      </p:grpSp>
      <p:grpSp>
        <p:nvGrpSpPr>
          <p:cNvPr id="7" name="Group 7"/>
          <p:cNvGrpSpPr/>
          <p:nvPr/>
        </p:nvGrpSpPr>
        <p:grpSpPr>
          <a:xfrm>
            <a:off x="679983" y="1044724"/>
            <a:ext cx="16928033" cy="8661447"/>
            <a:chOff x="0" y="0"/>
            <a:chExt cx="22570711" cy="11548596"/>
          </a:xfrm>
        </p:grpSpPr>
        <p:sp>
          <p:nvSpPr>
            <p:cNvPr id="8" name="Freeform 8"/>
            <p:cNvSpPr/>
            <p:nvPr/>
          </p:nvSpPr>
          <p:spPr>
            <a:xfrm>
              <a:off x="0" y="194304"/>
              <a:ext cx="22393187" cy="8873300"/>
            </a:xfrm>
            <a:custGeom>
              <a:avLst/>
              <a:gdLst/>
              <a:ahLst/>
              <a:cxnLst/>
              <a:rect l="l" t="t" r="r" b="b"/>
              <a:pathLst>
                <a:path w="22393187" h="8873300">
                  <a:moveTo>
                    <a:pt x="0" y="0"/>
                  </a:moveTo>
                  <a:lnTo>
                    <a:pt x="22393187" y="0"/>
                  </a:lnTo>
                  <a:lnTo>
                    <a:pt x="22393187" y="8873301"/>
                  </a:lnTo>
                  <a:lnTo>
                    <a:pt x="0" y="887330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9" name="Freeform 9"/>
            <p:cNvSpPr/>
            <p:nvPr/>
          </p:nvSpPr>
          <p:spPr>
            <a:xfrm>
              <a:off x="0" y="4589445"/>
              <a:ext cx="20988062" cy="6959151"/>
            </a:xfrm>
            <a:custGeom>
              <a:avLst/>
              <a:gdLst/>
              <a:ahLst/>
              <a:cxnLst/>
              <a:rect l="l" t="t" r="r" b="b"/>
              <a:pathLst>
                <a:path w="20988062" h="6959151">
                  <a:moveTo>
                    <a:pt x="0" y="0"/>
                  </a:moveTo>
                  <a:lnTo>
                    <a:pt x="20988062" y="0"/>
                  </a:lnTo>
                  <a:lnTo>
                    <a:pt x="20988062" y="6959151"/>
                  </a:lnTo>
                  <a:lnTo>
                    <a:pt x="0" y="6959151"/>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10" name="Freeform 10"/>
            <p:cNvSpPr/>
            <p:nvPr/>
          </p:nvSpPr>
          <p:spPr>
            <a:xfrm>
              <a:off x="177525" y="0"/>
              <a:ext cx="22393187" cy="8873300"/>
            </a:xfrm>
            <a:custGeom>
              <a:avLst/>
              <a:gdLst/>
              <a:ahLst/>
              <a:cxnLst/>
              <a:rect l="l" t="t" r="r" b="b"/>
              <a:pathLst>
                <a:path w="22393187" h="8873300">
                  <a:moveTo>
                    <a:pt x="0" y="0"/>
                  </a:moveTo>
                  <a:lnTo>
                    <a:pt x="22393186" y="0"/>
                  </a:lnTo>
                  <a:lnTo>
                    <a:pt x="22393186" y="8873300"/>
                  </a:lnTo>
                  <a:lnTo>
                    <a:pt x="0" y="887330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11" name="Freeform 11"/>
            <p:cNvSpPr/>
            <p:nvPr/>
          </p:nvSpPr>
          <p:spPr>
            <a:xfrm>
              <a:off x="177525" y="4395141"/>
              <a:ext cx="22393187" cy="6959151"/>
            </a:xfrm>
            <a:custGeom>
              <a:avLst/>
              <a:gdLst/>
              <a:ahLst/>
              <a:cxnLst/>
              <a:rect l="l" t="t" r="r" b="b"/>
              <a:pathLst>
                <a:path w="22393187" h="6959151">
                  <a:moveTo>
                    <a:pt x="0" y="0"/>
                  </a:moveTo>
                  <a:lnTo>
                    <a:pt x="22393186" y="0"/>
                  </a:lnTo>
                  <a:lnTo>
                    <a:pt x="22393186" y="6959151"/>
                  </a:lnTo>
                  <a:lnTo>
                    <a:pt x="0" y="6959151"/>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grpSp>
      <p:sp>
        <p:nvSpPr>
          <p:cNvPr id="12" name="Freeform 12"/>
          <p:cNvSpPr/>
          <p:nvPr/>
        </p:nvSpPr>
        <p:spPr>
          <a:xfrm>
            <a:off x="5270103" y="776287"/>
            <a:ext cx="9942749" cy="2000978"/>
          </a:xfrm>
          <a:custGeom>
            <a:avLst/>
            <a:gdLst/>
            <a:ahLst/>
            <a:cxnLst/>
            <a:rect l="l" t="t" r="r" b="b"/>
            <a:pathLst>
              <a:path w="9942749" h="2000978">
                <a:moveTo>
                  <a:pt x="0" y="0"/>
                </a:moveTo>
                <a:lnTo>
                  <a:pt x="9942748" y="0"/>
                </a:lnTo>
                <a:lnTo>
                  <a:pt x="9942748" y="2000979"/>
                </a:lnTo>
                <a:lnTo>
                  <a:pt x="0" y="20009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 name="Freeform 13"/>
          <p:cNvSpPr/>
          <p:nvPr/>
        </p:nvSpPr>
        <p:spPr>
          <a:xfrm>
            <a:off x="3075149" y="776287"/>
            <a:ext cx="8383625" cy="2000978"/>
          </a:xfrm>
          <a:custGeom>
            <a:avLst/>
            <a:gdLst/>
            <a:ahLst/>
            <a:cxnLst/>
            <a:rect l="l" t="t" r="r" b="b"/>
            <a:pathLst>
              <a:path w="8383625" h="2000978">
                <a:moveTo>
                  <a:pt x="0" y="0"/>
                </a:moveTo>
                <a:lnTo>
                  <a:pt x="8383625" y="0"/>
                </a:lnTo>
                <a:lnTo>
                  <a:pt x="8383625" y="2000979"/>
                </a:lnTo>
                <a:lnTo>
                  <a:pt x="0" y="2000979"/>
                </a:lnTo>
                <a:lnTo>
                  <a:pt x="0" y="0"/>
                </a:lnTo>
                <a:close/>
              </a:path>
            </a:pathLst>
          </a:custGeom>
          <a:blipFill>
            <a:blip r:embed="rId8">
              <a:extLst>
                <a:ext uri="{96DAC541-7B7A-43D3-8B79-37D633B846F1}">
                  <asvg:svgBlip xmlns:asvg="http://schemas.microsoft.com/office/drawing/2016/SVG/main" r:embed="rId9"/>
                </a:ext>
              </a:extLst>
            </a:blip>
            <a:stretch>
              <a:fillRect r="-18597"/>
            </a:stretch>
          </a:blipFill>
        </p:spPr>
        <p:txBody>
          <a:bodyPr/>
          <a:lstStyle/>
          <a:p>
            <a:endParaRPr lang="en-GB"/>
          </a:p>
        </p:txBody>
      </p:sp>
      <p:sp>
        <p:nvSpPr>
          <p:cNvPr id="14" name="AutoShape 14"/>
          <p:cNvSpPr/>
          <p:nvPr/>
        </p:nvSpPr>
        <p:spPr>
          <a:xfrm>
            <a:off x="13312658" y="7455341"/>
            <a:ext cx="2049617" cy="0"/>
          </a:xfrm>
          <a:prstGeom prst="line">
            <a:avLst/>
          </a:prstGeom>
          <a:ln w="38100" cap="rnd">
            <a:solidFill>
              <a:srgbClr val="F8E5C2"/>
            </a:solidFill>
            <a:prstDash val="solid"/>
            <a:headEnd type="none" w="sm" len="sm"/>
            <a:tailEnd type="triangle" w="lg" len="med"/>
          </a:ln>
        </p:spPr>
        <p:txBody>
          <a:bodyPr/>
          <a:lstStyle/>
          <a:p>
            <a:endParaRPr lang="en-GB"/>
          </a:p>
        </p:txBody>
      </p:sp>
      <p:sp>
        <p:nvSpPr>
          <p:cNvPr id="15" name="Freeform 15"/>
          <p:cNvSpPr/>
          <p:nvPr/>
        </p:nvSpPr>
        <p:spPr>
          <a:xfrm rot="-7811807">
            <a:off x="16627913" y="-1897290"/>
            <a:ext cx="2400300" cy="4114800"/>
          </a:xfrm>
          <a:custGeom>
            <a:avLst/>
            <a:gdLst/>
            <a:ahLst/>
            <a:cxnLst/>
            <a:rect l="l" t="t" r="r" b="b"/>
            <a:pathLst>
              <a:path w="2400300" h="4114800">
                <a:moveTo>
                  <a:pt x="0" y="0"/>
                </a:moveTo>
                <a:lnTo>
                  <a:pt x="2400300" y="0"/>
                </a:lnTo>
                <a:lnTo>
                  <a:pt x="24003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6" name="Freeform 16"/>
          <p:cNvSpPr/>
          <p:nvPr/>
        </p:nvSpPr>
        <p:spPr>
          <a:xfrm rot="-2123381">
            <a:off x="4197812" y="8244961"/>
            <a:ext cx="906548" cy="419278"/>
          </a:xfrm>
          <a:custGeom>
            <a:avLst/>
            <a:gdLst/>
            <a:ahLst/>
            <a:cxnLst/>
            <a:rect l="l" t="t" r="r" b="b"/>
            <a:pathLst>
              <a:path w="906548" h="419278">
                <a:moveTo>
                  <a:pt x="0" y="0"/>
                </a:moveTo>
                <a:lnTo>
                  <a:pt x="906548" y="0"/>
                </a:lnTo>
                <a:lnTo>
                  <a:pt x="906548" y="419279"/>
                </a:lnTo>
                <a:lnTo>
                  <a:pt x="0" y="4192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7" name="Freeform 17"/>
          <p:cNvSpPr/>
          <p:nvPr/>
        </p:nvSpPr>
        <p:spPr>
          <a:xfrm>
            <a:off x="499329" y="8124231"/>
            <a:ext cx="6583883" cy="2197371"/>
          </a:xfrm>
          <a:custGeom>
            <a:avLst/>
            <a:gdLst/>
            <a:ahLst/>
            <a:cxnLst/>
            <a:rect l="l" t="t" r="r" b="b"/>
            <a:pathLst>
              <a:path w="6583883" h="2197371">
                <a:moveTo>
                  <a:pt x="0" y="0"/>
                </a:moveTo>
                <a:lnTo>
                  <a:pt x="6583883" y="0"/>
                </a:lnTo>
                <a:lnTo>
                  <a:pt x="6583883" y="2197371"/>
                </a:lnTo>
                <a:lnTo>
                  <a:pt x="0" y="21973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8" name="TextBox 18"/>
          <p:cNvSpPr txBox="1"/>
          <p:nvPr/>
        </p:nvSpPr>
        <p:spPr>
          <a:xfrm>
            <a:off x="1329056" y="8645075"/>
            <a:ext cx="5163587" cy="993757"/>
          </a:xfrm>
          <a:prstGeom prst="rect">
            <a:avLst/>
          </a:prstGeom>
        </p:spPr>
        <p:txBody>
          <a:bodyPr lIns="0" tIns="0" rIns="0" bIns="0" rtlCol="0" anchor="t">
            <a:spAutoFit/>
          </a:bodyPr>
          <a:lstStyle/>
          <a:p>
            <a:pPr algn="l">
              <a:lnSpc>
                <a:spcPts val="7700"/>
              </a:lnSpc>
            </a:pPr>
            <a:r>
              <a:rPr lang="en-US" sz="5500">
                <a:solidFill>
                  <a:srgbClr val="000000"/>
                </a:solidFill>
                <a:latin typeface="#9Slide06 ThuPhap Thien An"/>
              </a:rPr>
              <a:t>Phan Huy Ích</a:t>
            </a:r>
          </a:p>
        </p:txBody>
      </p:sp>
      <p:sp>
        <p:nvSpPr>
          <p:cNvPr id="19" name="Freeform 19"/>
          <p:cNvSpPr/>
          <p:nvPr/>
        </p:nvSpPr>
        <p:spPr>
          <a:xfrm>
            <a:off x="12816141" y="7455341"/>
            <a:ext cx="7234972" cy="5570928"/>
          </a:xfrm>
          <a:custGeom>
            <a:avLst/>
            <a:gdLst/>
            <a:ahLst/>
            <a:cxnLst/>
            <a:rect l="l" t="t" r="r" b="b"/>
            <a:pathLst>
              <a:path w="7234972" h="5570928">
                <a:moveTo>
                  <a:pt x="0" y="0"/>
                </a:moveTo>
                <a:lnTo>
                  <a:pt x="7234971" y="0"/>
                </a:lnTo>
                <a:lnTo>
                  <a:pt x="7234971" y="5570928"/>
                </a:lnTo>
                <a:lnTo>
                  <a:pt x="0" y="55709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grpSp>
        <p:nvGrpSpPr>
          <p:cNvPr id="20" name="Group 20"/>
          <p:cNvGrpSpPr/>
          <p:nvPr/>
        </p:nvGrpSpPr>
        <p:grpSpPr>
          <a:xfrm>
            <a:off x="1814166" y="3261712"/>
            <a:ext cx="14078018" cy="1570811"/>
            <a:chOff x="0" y="0"/>
            <a:chExt cx="3707791" cy="413711"/>
          </a:xfrm>
        </p:grpSpPr>
        <p:sp>
          <p:nvSpPr>
            <p:cNvPr id="21" name="Freeform 21"/>
            <p:cNvSpPr/>
            <p:nvPr/>
          </p:nvSpPr>
          <p:spPr>
            <a:xfrm>
              <a:off x="0" y="0"/>
              <a:ext cx="3707791" cy="413711"/>
            </a:xfrm>
            <a:custGeom>
              <a:avLst/>
              <a:gdLst/>
              <a:ahLst/>
              <a:cxnLst/>
              <a:rect l="l" t="t" r="r" b="b"/>
              <a:pathLst>
                <a:path w="3707791" h="413711">
                  <a:moveTo>
                    <a:pt x="28046" y="0"/>
                  </a:moveTo>
                  <a:lnTo>
                    <a:pt x="3679744" y="0"/>
                  </a:lnTo>
                  <a:cubicBezTo>
                    <a:pt x="3687183" y="0"/>
                    <a:pt x="3694316" y="2955"/>
                    <a:pt x="3699576" y="8215"/>
                  </a:cubicBezTo>
                  <a:cubicBezTo>
                    <a:pt x="3704836" y="13474"/>
                    <a:pt x="3707791" y="20608"/>
                    <a:pt x="3707791" y="28046"/>
                  </a:cubicBezTo>
                  <a:lnTo>
                    <a:pt x="3707791" y="385665"/>
                  </a:lnTo>
                  <a:cubicBezTo>
                    <a:pt x="3707791" y="393103"/>
                    <a:pt x="3704836" y="400237"/>
                    <a:pt x="3699576" y="405497"/>
                  </a:cubicBezTo>
                  <a:cubicBezTo>
                    <a:pt x="3694316" y="410757"/>
                    <a:pt x="3687183" y="413711"/>
                    <a:pt x="3679744" y="413711"/>
                  </a:cubicBezTo>
                  <a:lnTo>
                    <a:pt x="28046" y="413711"/>
                  </a:lnTo>
                  <a:cubicBezTo>
                    <a:pt x="20608" y="413711"/>
                    <a:pt x="13474" y="410757"/>
                    <a:pt x="8215" y="405497"/>
                  </a:cubicBezTo>
                  <a:cubicBezTo>
                    <a:pt x="2955" y="400237"/>
                    <a:pt x="0" y="393103"/>
                    <a:pt x="0" y="385665"/>
                  </a:cubicBezTo>
                  <a:lnTo>
                    <a:pt x="0" y="28046"/>
                  </a:lnTo>
                  <a:cubicBezTo>
                    <a:pt x="0" y="20608"/>
                    <a:pt x="2955" y="13474"/>
                    <a:pt x="8215" y="8215"/>
                  </a:cubicBezTo>
                  <a:cubicBezTo>
                    <a:pt x="13474" y="2955"/>
                    <a:pt x="20608" y="0"/>
                    <a:pt x="28046" y="0"/>
                  </a:cubicBezTo>
                  <a:close/>
                </a:path>
              </a:pathLst>
            </a:custGeom>
            <a:solidFill>
              <a:srgbClr val="FEFFFE">
                <a:alpha val="85882"/>
              </a:srgbClr>
            </a:solidFill>
          </p:spPr>
          <p:txBody>
            <a:bodyPr/>
            <a:lstStyle/>
            <a:p>
              <a:endParaRPr lang="en-GB"/>
            </a:p>
          </p:txBody>
        </p:sp>
        <p:sp>
          <p:nvSpPr>
            <p:cNvPr id="22" name="TextBox 22"/>
            <p:cNvSpPr txBox="1"/>
            <p:nvPr/>
          </p:nvSpPr>
          <p:spPr>
            <a:xfrm>
              <a:off x="0" y="-47625"/>
              <a:ext cx="3707791" cy="461336"/>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1997191" y="3508842"/>
            <a:ext cx="13215660" cy="1250207"/>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(1751 – 1822), là quan đại thần ba triều: Lê trung hưng, Tây Sơn, Nguyễn</a:t>
            </a:r>
          </a:p>
        </p:txBody>
      </p:sp>
      <p:sp>
        <p:nvSpPr>
          <p:cNvPr id="24" name="TextBox 24"/>
          <p:cNvSpPr txBox="1"/>
          <p:nvPr/>
        </p:nvSpPr>
        <p:spPr>
          <a:xfrm>
            <a:off x="3185945" y="1138611"/>
            <a:ext cx="11787441" cy="1095357"/>
          </a:xfrm>
          <a:prstGeom prst="rect">
            <a:avLst/>
          </a:prstGeom>
        </p:spPr>
        <p:txBody>
          <a:bodyPr lIns="0" tIns="0" rIns="0" bIns="0" rtlCol="0" anchor="t">
            <a:spAutoFit/>
          </a:bodyPr>
          <a:lstStyle/>
          <a:p>
            <a:pPr algn="ctr">
              <a:lnSpc>
                <a:spcPts val="8400"/>
              </a:lnSpc>
            </a:pPr>
            <a:r>
              <a:rPr lang="en-US" sz="6000">
                <a:solidFill>
                  <a:srgbClr val="FEFFFE"/>
                </a:solidFill>
                <a:latin typeface="#9Slide06 ThuPhap Thien An"/>
              </a:rPr>
              <a:t>Chân dung tác giả - dịch giả</a:t>
            </a:r>
          </a:p>
        </p:txBody>
      </p:sp>
      <p:grpSp>
        <p:nvGrpSpPr>
          <p:cNvPr id="25" name="Group 25"/>
          <p:cNvGrpSpPr/>
          <p:nvPr/>
        </p:nvGrpSpPr>
        <p:grpSpPr>
          <a:xfrm>
            <a:off x="1814166" y="5375448"/>
            <a:ext cx="14619461" cy="2205858"/>
            <a:chOff x="0" y="0"/>
            <a:chExt cx="3850393" cy="580967"/>
          </a:xfrm>
        </p:grpSpPr>
        <p:sp>
          <p:nvSpPr>
            <p:cNvPr id="26" name="Freeform 26"/>
            <p:cNvSpPr/>
            <p:nvPr/>
          </p:nvSpPr>
          <p:spPr>
            <a:xfrm>
              <a:off x="0" y="0"/>
              <a:ext cx="3850393" cy="580967"/>
            </a:xfrm>
            <a:custGeom>
              <a:avLst/>
              <a:gdLst/>
              <a:ahLst/>
              <a:cxnLst/>
              <a:rect l="l" t="t" r="r" b="b"/>
              <a:pathLst>
                <a:path w="3850393" h="580967">
                  <a:moveTo>
                    <a:pt x="27008" y="0"/>
                  </a:moveTo>
                  <a:lnTo>
                    <a:pt x="3823385" y="0"/>
                  </a:lnTo>
                  <a:cubicBezTo>
                    <a:pt x="3838301" y="0"/>
                    <a:pt x="3850393" y="12092"/>
                    <a:pt x="3850393" y="27008"/>
                  </a:cubicBezTo>
                  <a:lnTo>
                    <a:pt x="3850393" y="553959"/>
                  </a:lnTo>
                  <a:cubicBezTo>
                    <a:pt x="3850393" y="568875"/>
                    <a:pt x="3838301" y="580967"/>
                    <a:pt x="3823385" y="580967"/>
                  </a:cubicBezTo>
                  <a:lnTo>
                    <a:pt x="27008" y="580967"/>
                  </a:lnTo>
                  <a:cubicBezTo>
                    <a:pt x="12092" y="580967"/>
                    <a:pt x="0" y="568875"/>
                    <a:pt x="0" y="553959"/>
                  </a:cubicBezTo>
                  <a:lnTo>
                    <a:pt x="0" y="27008"/>
                  </a:lnTo>
                  <a:cubicBezTo>
                    <a:pt x="0" y="12092"/>
                    <a:pt x="12092" y="0"/>
                    <a:pt x="27008" y="0"/>
                  </a:cubicBezTo>
                  <a:close/>
                </a:path>
              </a:pathLst>
            </a:custGeom>
            <a:solidFill>
              <a:srgbClr val="FEFFFE">
                <a:alpha val="85882"/>
              </a:srgbClr>
            </a:solidFill>
          </p:spPr>
          <p:txBody>
            <a:bodyPr/>
            <a:lstStyle/>
            <a:p>
              <a:endParaRPr lang="en-GB"/>
            </a:p>
          </p:txBody>
        </p:sp>
        <p:sp>
          <p:nvSpPr>
            <p:cNvPr id="27" name="TextBox 27"/>
            <p:cNvSpPr txBox="1"/>
            <p:nvPr/>
          </p:nvSpPr>
          <p:spPr>
            <a:xfrm>
              <a:off x="0" y="-47625"/>
              <a:ext cx="3850393" cy="628592"/>
            </a:xfrm>
            <a:prstGeom prst="rect">
              <a:avLst/>
            </a:prstGeom>
          </p:spPr>
          <p:txBody>
            <a:bodyPr lIns="50800" tIns="50800" rIns="50800" bIns="50800" rtlCol="0" anchor="ctr"/>
            <a:lstStyle/>
            <a:p>
              <a:pPr algn="ctr">
                <a:lnSpc>
                  <a:spcPts val="2800"/>
                </a:lnSpc>
              </a:pPr>
              <a:endParaRPr/>
            </a:p>
          </p:txBody>
        </p:sp>
      </p:grpSp>
      <p:sp>
        <p:nvSpPr>
          <p:cNvPr id="28" name="TextBox 28"/>
          <p:cNvSpPr txBox="1"/>
          <p:nvPr/>
        </p:nvSpPr>
        <p:spPr>
          <a:xfrm>
            <a:off x="1954405" y="5576539"/>
            <a:ext cx="13527556" cy="1878802"/>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Góp nhiều công lớn trong lĩnh vực ngoại giao, ông trở thành nhà ngoại giao tiêu biểu thời Tây Sơn và để lại cho đời nhiều tác phẩm văn chương có giá trị.</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281112"/>
            <a:ext cx="16359270" cy="8370432"/>
            <a:chOff x="0" y="0"/>
            <a:chExt cx="21812360" cy="11160576"/>
          </a:xfrm>
        </p:grpSpPr>
        <p:sp>
          <p:nvSpPr>
            <p:cNvPr id="4" name="Freeform 4"/>
            <p:cNvSpPr/>
            <p:nvPr/>
          </p:nvSpPr>
          <p:spPr>
            <a:xfrm>
              <a:off x="0" y="187776"/>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435245"/>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sp>
          <p:nvSpPr>
            <p:cNvPr id="6" name="Freeform 6"/>
            <p:cNvSpPr/>
            <p:nvPr/>
          </p:nvSpPr>
          <p:spPr>
            <a:xfrm>
              <a:off x="17156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a:off x="17156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sp>
        <p:nvSpPr>
          <p:cNvPr id="8" name="Freeform 8"/>
          <p:cNvSpPr/>
          <p:nvPr/>
        </p:nvSpPr>
        <p:spPr>
          <a:xfrm>
            <a:off x="5270103" y="776287"/>
            <a:ext cx="9942749" cy="2000978"/>
          </a:xfrm>
          <a:custGeom>
            <a:avLst/>
            <a:gdLst/>
            <a:ahLst/>
            <a:cxnLst/>
            <a:rect l="l" t="t" r="r" b="b"/>
            <a:pathLst>
              <a:path w="9942749" h="2000978">
                <a:moveTo>
                  <a:pt x="0" y="0"/>
                </a:moveTo>
                <a:lnTo>
                  <a:pt x="9942748" y="0"/>
                </a:lnTo>
                <a:lnTo>
                  <a:pt x="9942748" y="2000979"/>
                </a:lnTo>
                <a:lnTo>
                  <a:pt x="0" y="20009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3075149" y="776287"/>
            <a:ext cx="8383625" cy="2000978"/>
          </a:xfrm>
          <a:custGeom>
            <a:avLst/>
            <a:gdLst/>
            <a:ahLst/>
            <a:cxnLst/>
            <a:rect l="l" t="t" r="r" b="b"/>
            <a:pathLst>
              <a:path w="8383625" h="2000978">
                <a:moveTo>
                  <a:pt x="0" y="0"/>
                </a:moveTo>
                <a:lnTo>
                  <a:pt x="8383625" y="0"/>
                </a:lnTo>
                <a:lnTo>
                  <a:pt x="8383625" y="2000979"/>
                </a:lnTo>
                <a:lnTo>
                  <a:pt x="0" y="2000979"/>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sp>
        <p:nvSpPr>
          <p:cNvPr id="10" name="Freeform 10"/>
          <p:cNvSpPr/>
          <p:nvPr/>
        </p:nvSpPr>
        <p:spPr>
          <a:xfrm rot="-10800000">
            <a:off x="11724006" y="6107577"/>
            <a:ext cx="4374340" cy="2034068"/>
          </a:xfrm>
          <a:custGeom>
            <a:avLst/>
            <a:gdLst/>
            <a:ahLst/>
            <a:cxnLst/>
            <a:rect l="l" t="t" r="r" b="b"/>
            <a:pathLst>
              <a:path w="4374340" h="2034068">
                <a:moveTo>
                  <a:pt x="0" y="0"/>
                </a:moveTo>
                <a:lnTo>
                  <a:pt x="4374340" y="0"/>
                </a:lnTo>
                <a:lnTo>
                  <a:pt x="4374340" y="2034068"/>
                </a:lnTo>
                <a:lnTo>
                  <a:pt x="0" y="203406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11" name="Freeform 11"/>
          <p:cNvSpPr/>
          <p:nvPr/>
        </p:nvSpPr>
        <p:spPr>
          <a:xfrm rot="-10800000">
            <a:off x="11727016" y="5419303"/>
            <a:ext cx="4374340" cy="1376548"/>
          </a:xfrm>
          <a:custGeom>
            <a:avLst/>
            <a:gdLst/>
            <a:ahLst/>
            <a:cxnLst/>
            <a:rect l="l" t="t" r="r" b="b"/>
            <a:pathLst>
              <a:path w="4374340" h="1376548">
                <a:moveTo>
                  <a:pt x="0" y="0"/>
                </a:moveTo>
                <a:lnTo>
                  <a:pt x="4374341" y="0"/>
                </a:lnTo>
                <a:lnTo>
                  <a:pt x="4374341" y="1376548"/>
                </a:lnTo>
                <a:lnTo>
                  <a:pt x="0" y="1376548"/>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12" name="Freeform 12"/>
          <p:cNvSpPr/>
          <p:nvPr/>
        </p:nvSpPr>
        <p:spPr>
          <a:xfrm rot="-10800000">
            <a:off x="11727016" y="4731029"/>
            <a:ext cx="4374340" cy="1376548"/>
          </a:xfrm>
          <a:custGeom>
            <a:avLst/>
            <a:gdLst/>
            <a:ahLst/>
            <a:cxnLst/>
            <a:rect l="l" t="t" r="r" b="b"/>
            <a:pathLst>
              <a:path w="4374340" h="1376548">
                <a:moveTo>
                  <a:pt x="0" y="0"/>
                </a:moveTo>
                <a:lnTo>
                  <a:pt x="4374341" y="0"/>
                </a:lnTo>
                <a:lnTo>
                  <a:pt x="4374341" y="1376548"/>
                </a:lnTo>
                <a:lnTo>
                  <a:pt x="0" y="1376548"/>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13" name="Freeform 13"/>
          <p:cNvSpPr/>
          <p:nvPr/>
        </p:nvSpPr>
        <p:spPr>
          <a:xfrm rot="-10800000">
            <a:off x="11727016" y="4542295"/>
            <a:ext cx="4374340" cy="1376548"/>
          </a:xfrm>
          <a:custGeom>
            <a:avLst/>
            <a:gdLst/>
            <a:ahLst/>
            <a:cxnLst/>
            <a:rect l="l" t="t" r="r" b="b"/>
            <a:pathLst>
              <a:path w="4374340" h="1376548">
                <a:moveTo>
                  <a:pt x="0" y="0"/>
                </a:moveTo>
                <a:lnTo>
                  <a:pt x="4374341" y="0"/>
                </a:lnTo>
                <a:lnTo>
                  <a:pt x="4374341" y="1376548"/>
                </a:lnTo>
                <a:lnTo>
                  <a:pt x="0" y="1376548"/>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14" name="Freeform 14"/>
          <p:cNvSpPr/>
          <p:nvPr/>
        </p:nvSpPr>
        <p:spPr>
          <a:xfrm rot="-10800000">
            <a:off x="6955325" y="6107577"/>
            <a:ext cx="4374340" cy="2034068"/>
          </a:xfrm>
          <a:custGeom>
            <a:avLst/>
            <a:gdLst/>
            <a:ahLst/>
            <a:cxnLst/>
            <a:rect l="l" t="t" r="r" b="b"/>
            <a:pathLst>
              <a:path w="4374340" h="2034068">
                <a:moveTo>
                  <a:pt x="0" y="0"/>
                </a:moveTo>
                <a:lnTo>
                  <a:pt x="4374340" y="0"/>
                </a:lnTo>
                <a:lnTo>
                  <a:pt x="4374340" y="2034068"/>
                </a:lnTo>
                <a:lnTo>
                  <a:pt x="0" y="203406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15" name="Freeform 15"/>
          <p:cNvSpPr/>
          <p:nvPr/>
        </p:nvSpPr>
        <p:spPr>
          <a:xfrm rot="-10800000">
            <a:off x="6958335" y="5419303"/>
            <a:ext cx="4374340" cy="1376548"/>
          </a:xfrm>
          <a:custGeom>
            <a:avLst/>
            <a:gdLst/>
            <a:ahLst/>
            <a:cxnLst/>
            <a:rect l="l" t="t" r="r" b="b"/>
            <a:pathLst>
              <a:path w="4374340" h="1376548">
                <a:moveTo>
                  <a:pt x="0" y="0"/>
                </a:moveTo>
                <a:lnTo>
                  <a:pt x="4374340" y="0"/>
                </a:lnTo>
                <a:lnTo>
                  <a:pt x="4374340" y="1376548"/>
                </a:lnTo>
                <a:lnTo>
                  <a:pt x="0" y="1376548"/>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16" name="Freeform 16"/>
          <p:cNvSpPr/>
          <p:nvPr/>
        </p:nvSpPr>
        <p:spPr>
          <a:xfrm rot="-10800000">
            <a:off x="6958335" y="4731029"/>
            <a:ext cx="4374340" cy="1376548"/>
          </a:xfrm>
          <a:custGeom>
            <a:avLst/>
            <a:gdLst/>
            <a:ahLst/>
            <a:cxnLst/>
            <a:rect l="l" t="t" r="r" b="b"/>
            <a:pathLst>
              <a:path w="4374340" h="1376548">
                <a:moveTo>
                  <a:pt x="0" y="0"/>
                </a:moveTo>
                <a:lnTo>
                  <a:pt x="4374340" y="0"/>
                </a:lnTo>
                <a:lnTo>
                  <a:pt x="4374340" y="1376548"/>
                </a:lnTo>
                <a:lnTo>
                  <a:pt x="0" y="1376548"/>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17" name="Freeform 17"/>
          <p:cNvSpPr/>
          <p:nvPr/>
        </p:nvSpPr>
        <p:spPr>
          <a:xfrm rot="-10800000">
            <a:off x="6958335" y="4542295"/>
            <a:ext cx="4374340" cy="1376548"/>
          </a:xfrm>
          <a:custGeom>
            <a:avLst/>
            <a:gdLst/>
            <a:ahLst/>
            <a:cxnLst/>
            <a:rect l="l" t="t" r="r" b="b"/>
            <a:pathLst>
              <a:path w="4374340" h="1376548">
                <a:moveTo>
                  <a:pt x="0" y="0"/>
                </a:moveTo>
                <a:lnTo>
                  <a:pt x="4374340" y="0"/>
                </a:lnTo>
                <a:lnTo>
                  <a:pt x="4374340" y="1376548"/>
                </a:lnTo>
                <a:lnTo>
                  <a:pt x="0" y="1376548"/>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18" name="Freeform 18"/>
          <p:cNvSpPr/>
          <p:nvPr/>
        </p:nvSpPr>
        <p:spPr>
          <a:xfrm rot="-10800000">
            <a:off x="2186643" y="6107577"/>
            <a:ext cx="4374340" cy="2034068"/>
          </a:xfrm>
          <a:custGeom>
            <a:avLst/>
            <a:gdLst/>
            <a:ahLst/>
            <a:cxnLst/>
            <a:rect l="l" t="t" r="r" b="b"/>
            <a:pathLst>
              <a:path w="4374340" h="2034068">
                <a:moveTo>
                  <a:pt x="0" y="0"/>
                </a:moveTo>
                <a:lnTo>
                  <a:pt x="4374341" y="0"/>
                </a:lnTo>
                <a:lnTo>
                  <a:pt x="4374341" y="2034068"/>
                </a:lnTo>
                <a:lnTo>
                  <a:pt x="0" y="203406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19" name="Freeform 19"/>
          <p:cNvSpPr/>
          <p:nvPr/>
        </p:nvSpPr>
        <p:spPr>
          <a:xfrm rot="-10800000">
            <a:off x="2189654" y="5419303"/>
            <a:ext cx="4374340" cy="1376548"/>
          </a:xfrm>
          <a:custGeom>
            <a:avLst/>
            <a:gdLst/>
            <a:ahLst/>
            <a:cxnLst/>
            <a:rect l="l" t="t" r="r" b="b"/>
            <a:pathLst>
              <a:path w="4374340" h="1376548">
                <a:moveTo>
                  <a:pt x="0" y="0"/>
                </a:moveTo>
                <a:lnTo>
                  <a:pt x="4374340" y="0"/>
                </a:lnTo>
                <a:lnTo>
                  <a:pt x="4374340" y="1376548"/>
                </a:lnTo>
                <a:lnTo>
                  <a:pt x="0" y="1376548"/>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20" name="Freeform 20"/>
          <p:cNvSpPr/>
          <p:nvPr/>
        </p:nvSpPr>
        <p:spPr>
          <a:xfrm rot="-10800000">
            <a:off x="2189654" y="4731029"/>
            <a:ext cx="4374340" cy="1376548"/>
          </a:xfrm>
          <a:custGeom>
            <a:avLst/>
            <a:gdLst/>
            <a:ahLst/>
            <a:cxnLst/>
            <a:rect l="l" t="t" r="r" b="b"/>
            <a:pathLst>
              <a:path w="4374340" h="1376548">
                <a:moveTo>
                  <a:pt x="0" y="0"/>
                </a:moveTo>
                <a:lnTo>
                  <a:pt x="4374340" y="0"/>
                </a:lnTo>
                <a:lnTo>
                  <a:pt x="4374340" y="1376548"/>
                </a:lnTo>
                <a:lnTo>
                  <a:pt x="0" y="1376548"/>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21" name="Freeform 21"/>
          <p:cNvSpPr/>
          <p:nvPr/>
        </p:nvSpPr>
        <p:spPr>
          <a:xfrm rot="-10800000">
            <a:off x="2189654" y="4542295"/>
            <a:ext cx="4374340" cy="1376548"/>
          </a:xfrm>
          <a:custGeom>
            <a:avLst/>
            <a:gdLst/>
            <a:ahLst/>
            <a:cxnLst/>
            <a:rect l="l" t="t" r="r" b="b"/>
            <a:pathLst>
              <a:path w="4374340" h="1376548">
                <a:moveTo>
                  <a:pt x="0" y="0"/>
                </a:moveTo>
                <a:lnTo>
                  <a:pt x="4374340" y="0"/>
                </a:lnTo>
                <a:lnTo>
                  <a:pt x="4374340" y="1376548"/>
                </a:lnTo>
                <a:lnTo>
                  <a:pt x="0" y="1376548"/>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22" name="Freeform 22"/>
          <p:cNvSpPr/>
          <p:nvPr/>
        </p:nvSpPr>
        <p:spPr>
          <a:xfrm rot="-10800000">
            <a:off x="2189654" y="4169722"/>
            <a:ext cx="4374340" cy="1376548"/>
          </a:xfrm>
          <a:custGeom>
            <a:avLst/>
            <a:gdLst/>
            <a:ahLst/>
            <a:cxnLst/>
            <a:rect l="l" t="t" r="r" b="b"/>
            <a:pathLst>
              <a:path w="4374340" h="1376548">
                <a:moveTo>
                  <a:pt x="0" y="0"/>
                </a:moveTo>
                <a:lnTo>
                  <a:pt x="4374340" y="0"/>
                </a:lnTo>
                <a:lnTo>
                  <a:pt x="4374340" y="1376547"/>
                </a:lnTo>
                <a:lnTo>
                  <a:pt x="0" y="1376547"/>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23" name="Freeform 23"/>
          <p:cNvSpPr/>
          <p:nvPr/>
        </p:nvSpPr>
        <p:spPr>
          <a:xfrm rot="-10800000">
            <a:off x="6955325" y="4169722"/>
            <a:ext cx="4374340" cy="1376548"/>
          </a:xfrm>
          <a:custGeom>
            <a:avLst/>
            <a:gdLst/>
            <a:ahLst/>
            <a:cxnLst/>
            <a:rect l="l" t="t" r="r" b="b"/>
            <a:pathLst>
              <a:path w="4374340" h="1376548">
                <a:moveTo>
                  <a:pt x="0" y="0"/>
                </a:moveTo>
                <a:lnTo>
                  <a:pt x="4374340" y="0"/>
                </a:lnTo>
                <a:lnTo>
                  <a:pt x="4374340" y="1376547"/>
                </a:lnTo>
                <a:lnTo>
                  <a:pt x="0" y="1376547"/>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24" name="Freeform 24"/>
          <p:cNvSpPr/>
          <p:nvPr/>
        </p:nvSpPr>
        <p:spPr>
          <a:xfrm rot="-10800000">
            <a:off x="11723200" y="4160197"/>
            <a:ext cx="4374340" cy="1376548"/>
          </a:xfrm>
          <a:custGeom>
            <a:avLst/>
            <a:gdLst/>
            <a:ahLst/>
            <a:cxnLst/>
            <a:rect l="l" t="t" r="r" b="b"/>
            <a:pathLst>
              <a:path w="4374340" h="1376548">
                <a:moveTo>
                  <a:pt x="0" y="0"/>
                </a:moveTo>
                <a:lnTo>
                  <a:pt x="4374341" y="0"/>
                </a:lnTo>
                <a:lnTo>
                  <a:pt x="4374341" y="1376547"/>
                </a:lnTo>
                <a:lnTo>
                  <a:pt x="0" y="1376547"/>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25" name="Freeform 25"/>
          <p:cNvSpPr/>
          <p:nvPr/>
        </p:nvSpPr>
        <p:spPr>
          <a:xfrm rot="-10800000">
            <a:off x="11724006" y="3481448"/>
            <a:ext cx="4374340" cy="1376548"/>
          </a:xfrm>
          <a:custGeom>
            <a:avLst/>
            <a:gdLst/>
            <a:ahLst/>
            <a:cxnLst/>
            <a:rect l="l" t="t" r="r" b="b"/>
            <a:pathLst>
              <a:path w="4374340" h="1376548">
                <a:moveTo>
                  <a:pt x="0" y="0"/>
                </a:moveTo>
                <a:lnTo>
                  <a:pt x="4374340" y="0"/>
                </a:lnTo>
                <a:lnTo>
                  <a:pt x="4374340" y="1376548"/>
                </a:lnTo>
                <a:lnTo>
                  <a:pt x="0" y="1376548"/>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26" name="Freeform 26"/>
          <p:cNvSpPr/>
          <p:nvPr/>
        </p:nvSpPr>
        <p:spPr>
          <a:xfrm rot="-10800000">
            <a:off x="6955325" y="3481448"/>
            <a:ext cx="4374340" cy="1376548"/>
          </a:xfrm>
          <a:custGeom>
            <a:avLst/>
            <a:gdLst/>
            <a:ahLst/>
            <a:cxnLst/>
            <a:rect l="l" t="t" r="r" b="b"/>
            <a:pathLst>
              <a:path w="4374340" h="1376548">
                <a:moveTo>
                  <a:pt x="0" y="0"/>
                </a:moveTo>
                <a:lnTo>
                  <a:pt x="4374340" y="0"/>
                </a:lnTo>
                <a:lnTo>
                  <a:pt x="4374340" y="1376548"/>
                </a:lnTo>
                <a:lnTo>
                  <a:pt x="0" y="1376548"/>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27" name="Freeform 27"/>
          <p:cNvSpPr/>
          <p:nvPr/>
        </p:nvSpPr>
        <p:spPr>
          <a:xfrm rot="-10800000">
            <a:off x="2186643" y="3481448"/>
            <a:ext cx="4374340" cy="1376548"/>
          </a:xfrm>
          <a:custGeom>
            <a:avLst/>
            <a:gdLst/>
            <a:ahLst/>
            <a:cxnLst/>
            <a:rect l="l" t="t" r="r" b="b"/>
            <a:pathLst>
              <a:path w="4374340" h="1376548">
                <a:moveTo>
                  <a:pt x="0" y="0"/>
                </a:moveTo>
                <a:lnTo>
                  <a:pt x="4374341" y="0"/>
                </a:lnTo>
                <a:lnTo>
                  <a:pt x="4374341" y="1376548"/>
                </a:lnTo>
                <a:lnTo>
                  <a:pt x="0" y="1376548"/>
                </a:lnTo>
                <a:lnTo>
                  <a:pt x="0" y="0"/>
                </a:lnTo>
                <a:close/>
              </a:path>
            </a:pathLst>
          </a:custGeom>
          <a:blipFill>
            <a:blip r:embed="rId9">
              <a:extLst>
                <a:ext uri="{96DAC541-7B7A-43D3-8B79-37D633B846F1}">
                  <asvg:svgBlip xmlns:asvg="http://schemas.microsoft.com/office/drawing/2016/SVG/main" r:embed="rId10"/>
                </a:ext>
              </a:extLst>
            </a:blip>
            <a:stretch>
              <a:fillRect t="-47765"/>
            </a:stretch>
          </a:blipFill>
          <a:ln cap="sq">
            <a:noFill/>
            <a:prstDash val="solid"/>
            <a:miter/>
          </a:ln>
        </p:spPr>
        <p:txBody>
          <a:bodyPr/>
          <a:lstStyle/>
          <a:p>
            <a:endParaRPr lang="en-GB"/>
          </a:p>
        </p:txBody>
      </p:sp>
      <p:sp>
        <p:nvSpPr>
          <p:cNvPr id="28" name="Freeform 28"/>
          <p:cNvSpPr/>
          <p:nvPr/>
        </p:nvSpPr>
        <p:spPr>
          <a:xfrm>
            <a:off x="2803029" y="3777064"/>
            <a:ext cx="3141569" cy="485515"/>
          </a:xfrm>
          <a:custGeom>
            <a:avLst/>
            <a:gdLst/>
            <a:ahLst/>
            <a:cxnLst/>
            <a:rect l="l" t="t" r="r" b="b"/>
            <a:pathLst>
              <a:path w="3141569" h="485515">
                <a:moveTo>
                  <a:pt x="0" y="0"/>
                </a:moveTo>
                <a:lnTo>
                  <a:pt x="3141569" y="0"/>
                </a:lnTo>
                <a:lnTo>
                  <a:pt x="3141569" y="485515"/>
                </a:lnTo>
                <a:lnTo>
                  <a:pt x="0" y="4855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9" name="Freeform 29"/>
          <p:cNvSpPr/>
          <p:nvPr/>
        </p:nvSpPr>
        <p:spPr>
          <a:xfrm>
            <a:off x="7573215" y="3777064"/>
            <a:ext cx="3141569" cy="485515"/>
          </a:xfrm>
          <a:custGeom>
            <a:avLst/>
            <a:gdLst/>
            <a:ahLst/>
            <a:cxnLst/>
            <a:rect l="l" t="t" r="r" b="b"/>
            <a:pathLst>
              <a:path w="3141569" h="485515">
                <a:moveTo>
                  <a:pt x="0" y="0"/>
                </a:moveTo>
                <a:lnTo>
                  <a:pt x="3141570" y="0"/>
                </a:lnTo>
                <a:lnTo>
                  <a:pt x="3141570" y="485515"/>
                </a:lnTo>
                <a:lnTo>
                  <a:pt x="0" y="4855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0" name="Freeform 30"/>
          <p:cNvSpPr/>
          <p:nvPr/>
        </p:nvSpPr>
        <p:spPr>
          <a:xfrm>
            <a:off x="12340391" y="3777064"/>
            <a:ext cx="3141569" cy="485515"/>
          </a:xfrm>
          <a:custGeom>
            <a:avLst/>
            <a:gdLst/>
            <a:ahLst/>
            <a:cxnLst/>
            <a:rect l="l" t="t" r="r" b="b"/>
            <a:pathLst>
              <a:path w="3141569" h="485515">
                <a:moveTo>
                  <a:pt x="0" y="0"/>
                </a:moveTo>
                <a:lnTo>
                  <a:pt x="3141569" y="0"/>
                </a:lnTo>
                <a:lnTo>
                  <a:pt x="3141569" y="485515"/>
                </a:lnTo>
                <a:lnTo>
                  <a:pt x="0" y="4855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1" name="Freeform 31"/>
          <p:cNvSpPr/>
          <p:nvPr/>
        </p:nvSpPr>
        <p:spPr>
          <a:xfrm rot="-7811807">
            <a:off x="16627913" y="-1897290"/>
            <a:ext cx="2400300" cy="4114800"/>
          </a:xfrm>
          <a:custGeom>
            <a:avLst/>
            <a:gdLst/>
            <a:ahLst/>
            <a:cxnLst/>
            <a:rect l="l" t="t" r="r" b="b"/>
            <a:pathLst>
              <a:path w="2400300" h="4114800">
                <a:moveTo>
                  <a:pt x="0" y="0"/>
                </a:moveTo>
                <a:lnTo>
                  <a:pt x="2400300" y="0"/>
                </a:lnTo>
                <a:lnTo>
                  <a:pt x="24003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2" name="Freeform 32"/>
          <p:cNvSpPr/>
          <p:nvPr/>
        </p:nvSpPr>
        <p:spPr>
          <a:xfrm rot="-2123381">
            <a:off x="2016235" y="2838398"/>
            <a:ext cx="906548" cy="419278"/>
          </a:xfrm>
          <a:custGeom>
            <a:avLst/>
            <a:gdLst/>
            <a:ahLst/>
            <a:cxnLst/>
            <a:rect l="l" t="t" r="r" b="b"/>
            <a:pathLst>
              <a:path w="906548" h="419278">
                <a:moveTo>
                  <a:pt x="0" y="0"/>
                </a:moveTo>
                <a:lnTo>
                  <a:pt x="906548" y="0"/>
                </a:lnTo>
                <a:lnTo>
                  <a:pt x="906548" y="419278"/>
                </a:lnTo>
                <a:lnTo>
                  <a:pt x="0" y="419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33" name="TextBox 33"/>
          <p:cNvSpPr txBox="1"/>
          <p:nvPr/>
        </p:nvSpPr>
        <p:spPr>
          <a:xfrm>
            <a:off x="3694520" y="1138316"/>
            <a:ext cx="11787441" cy="1095357"/>
          </a:xfrm>
          <a:prstGeom prst="rect">
            <a:avLst/>
          </a:prstGeom>
        </p:spPr>
        <p:txBody>
          <a:bodyPr lIns="0" tIns="0" rIns="0" bIns="0" rtlCol="0" anchor="t">
            <a:spAutoFit/>
          </a:bodyPr>
          <a:lstStyle/>
          <a:p>
            <a:pPr algn="ctr">
              <a:lnSpc>
                <a:spcPts val="8400"/>
              </a:lnSpc>
            </a:pPr>
            <a:r>
              <a:rPr lang="en-US" sz="6000">
                <a:solidFill>
                  <a:srgbClr val="FEFFFE"/>
                </a:solidFill>
                <a:latin typeface="#9Slide06 ThuPhap Thien An"/>
              </a:rPr>
              <a:t>Thông tin chung về văn bản</a:t>
            </a:r>
          </a:p>
        </p:txBody>
      </p:sp>
      <p:sp>
        <p:nvSpPr>
          <p:cNvPr id="34" name="TextBox 34"/>
          <p:cNvSpPr txBox="1"/>
          <p:nvPr/>
        </p:nvSpPr>
        <p:spPr>
          <a:xfrm>
            <a:off x="2471835" y="4573040"/>
            <a:ext cx="3472763" cy="3135994"/>
          </a:xfrm>
          <a:prstGeom prst="rect">
            <a:avLst/>
          </a:prstGeom>
        </p:spPr>
        <p:txBody>
          <a:bodyPr lIns="0" tIns="0" rIns="0" bIns="0" rtlCol="0" anchor="t">
            <a:spAutoFit/>
          </a:bodyPr>
          <a:lstStyle/>
          <a:p>
            <a:pPr algn="just">
              <a:lnSpc>
                <a:spcPts val="5005"/>
              </a:lnSpc>
            </a:pPr>
            <a:r>
              <a:rPr lang="en-US" sz="3500">
                <a:solidFill>
                  <a:srgbClr val="FFFFFF"/>
                </a:solidFill>
                <a:latin typeface="Roboto Condensed Italics"/>
              </a:rPr>
              <a:t>Chinh phụ ngâm / Chinh phụ ngâm khúc</a:t>
            </a:r>
            <a:r>
              <a:rPr lang="en-US" sz="3500">
                <a:solidFill>
                  <a:srgbClr val="FFFFFF"/>
                </a:solidFill>
                <a:latin typeface="Roboto Condensed"/>
              </a:rPr>
              <a:t> (khúc ngâm của người phụ nữ có chồng ra trận).</a:t>
            </a:r>
          </a:p>
        </p:txBody>
      </p:sp>
      <p:sp>
        <p:nvSpPr>
          <p:cNvPr id="35" name="TextBox 35"/>
          <p:cNvSpPr txBox="1"/>
          <p:nvPr/>
        </p:nvSpPr>
        <p:spPr>
          <a:xfrm>
            <a:off x="2960442" y="3614947"/>
            <a:ext cx="3472763" cy="621611"/>
          </a:xfrm>
          <a:prstGeom prst="rect">
            <a:avLst/>
          </a:prstGeom>
        </p:spPr>
        <p:txBody>
          <a:bodyPr lIns="0" tIns="0" rIns="0" bIns="0" rtlCol="0" anchor="t">
            <a:spAutoFit/>
          </a:bodyPr>
          <a:lstStyle/>
          <a:p>
            <a:pPr algn="just">
              <a:lnSpc>
                <a:spcPts val="5005"/>
              </a:lnSpc>
            </a:pPr>
            <a:r>
              <a:rPr lang="en-US" sz="3500">
                <a:solidFill>
                  <a:srgbClr val="FFFFFF"/>
                </a:solidFill>
                <a:latin typeface="Roboto Condensed Bold"/>
              </a:rPr>
              <a:t>TÊN CHỮ HÁN</a:t>
            </a:r>
          </a:p>
        </p:txBody>
      </p:sp>
      <p:sp>
        <p:nvSpPr>
          <p:cNvPr id="36" name="TextBox 36"/>
          <p:cNvSpPr txBox="1"/>
          <p:nvPr/>
        </p:nvSpPr>
        <p:spPr>
          <a:xfrm>
            <a:off x="7715811" y="3614947"/>
            <a:ext cx="2776889" cy="621611"/>
          </a:xfrm>
          <a:prstGeom prst="rect">
            <a:avLst/>
          </a:prstGeom>
        </p:spPr>
        <p:txBody>
          <a:bodyPr lIns="0" tIns="0" rIns="0" bIns="0" rtlCol="0" anchor="t">
            <a:spAutoFit/>
          </a:bodyPr>
          <a:lstStyle/>
          <a:p>
            <a:pPr algn="ctr">
              <a:lnSpc>
                <a:spcPts val="5005"/>
              </a:lnSpc>
            </a:pPr>
            <a:r>
              <a:rPr lang="en-US" sz="3500">
                <a:solidFill>
                  <a:srgbClr val="FFFFFF"/>
                </a:solidFill>
                <a:latin typeface="Roboto Condensed Bold"/>
              </a:rPr>
              <a:t>HCST</a:t>
            </a:r>
          </a:p>
        </p:txBody>
      </p:sp>
      <p:sp>
        <p:nvSpPr>
          <p:cNvPr id="37" name="TextBox 37"/>
          <p:cNvSpPr txBox="1"/>
          <p:nvPr/>
        </p:nvSpPr>
        <p:spPr>
          <a:xfrm>
            <a:off x="7343283" y="4447045"/>
            <a:ext cx="3472763" cy="1250207"/>
          </a:xfrm>
          <a:prstGeom prst="rect">
            <a:avLst/>
          </a:prstGeom>
        </p:spPr>
        <p:txBody>
          <a:bodyPr lIns="0" tIns="0" rIns="0" bIns="0" rtlCol="0" anchor="t">
            <a:spAutoFit/>
          </a:bodyPr>
          <a:lstStyle/>
          <a:p>
            <a:pPr algn="ctr">
              <a:lnSpc>
                <a:spcPts val="5005"/>
              </a:lnSpc>
            </a:pPr>
            <a:r>
              <a:rPr lang="en-US" sz="3500">
                <a:solidFill>
                  <a:srgbClr val="FFFFFF"/>
                </a:solidFill>
                <a:latin typeface="Roboto Condensed"/>
              </a:rPr>
              <a:t>Khoảng năm </a:t>
            </a:r>
          </a:p>
          <a:p>
            <a:pPr algn="ctr">
              <a:lnSpc>
                <a:spcPts val="5005"/>
              </a:lnSpc>
            </a:pPr>
            <a:r>
              <a:rPr lang="en-US" sz="3500">
                <a:solidFill>
                  <a:srgbClr val="FFFFFF"/>
                </a:solidFill>
                <a:latin typeface="Roboto Condensed"/>
              </a:rPr>
              <a:t>1740 – 1742</a:t>
            </a:r>
          </a:p>
        </p:txBody>
      </p:sp>
      <p:sp>
        <p:nvSpPr>
          <p:cNvPr id="38" name="TextBox 38"/>
          <p:cNvSpPr txBox="1"/>
          <p:nvPr/>
        </p:nvSpPr>
        <p:spPr>
          <a:xfrm>
            <a:off x="12525742" y="3681814"/>
            <a:ext cx="2776889" cy="621611"/>
          </a:xfrm>
          <a:prstGeom prst="rect">
            <a:avLst/>
          </a:prstGeom>
        </p:spPr>
        <p:txBody>
          <a:bodyPr lIns="0" tIns="0" rIns="0" bIns="0" rtlCol="0" anchor="t">
            <a:spAutoFit/>
          </a:bodyPr>
          <a:lstStyle/>
          <a:p>
            <a:pPr algn="ctr">
              <a:lnSpc>
                <a:spcPts val="5005"/>
              </a:lnSpc>
            </a:pPr>
            <a:r>
              <a:rPr lang="en-US" sz="3500">
                <a:solidFill>
                  <a:srgbClr val="FFFFFF"/>
                </a:solidFill>
                <a:latin typeface="Roboto Condensed Bold"/>
              </a:rPr>
              <a:t>THỂ LOẠI</a:t>
            </a:r>
          </a:p>
        </p:txBody>
      </p:sp>
      <p:sp>
        <p:nvSpPr>
          <p:cNvPr id="39" name="Freeform 39"/>
          <p:cNvSpPr/>
          <p:nvPr/>
        </p:nvSpPr>
        <p:spPr>
          <a:xfrm>
            <a:off x="12343402" y="5697252"/>
            <a:ext cx="3141569" cy="485515"/>
          </a:xfrm>
          <a:custGeom>
            <a:avLst/>
            <a:gdLst/>
            <a:ahLst/>
            <a:cxnLst/>
            <a:rect l="l" t="t" r="r" b="b"/>
            <a:pathLst>
              <a:path w="3141569" h="485515">
                <a:moveTo>
                  <a:pt x="0" y="0"/>
                </a:moveTo>
                <a:lnTo>
                  <a:pt x="3141569" y="0"/>
                </a:lnTo>
                <a:lnTo>
                  <a:pt x="3141569" y="485515"/>
                </a:lnTo>
                <a:lnTo>
                  <a:pt x="0" y="4855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0" name="TextBox 40"/>
          <p:cNvSpPr txBox="1"/>
          <p:nvPr/>
        </p:nvSpPr>
        <p:spPr>
          <a:xfrm>
            <a:off x="12521926" y="5602002"/>
            <a:ext cx="2776889" cy="621611"/>
          </a:xfrm>
          <a:prstGeom prst="rect">
            <a:avLst/>
          </a:prstGeom>
        </p:spPr>
        <p:txBody>
          <a:bodyPr lIns="0" tIns="0" rIns="0" bIns="0" rtlCol="0" anchor="t">
            <a:spAutoFit/>
          </a:bodyPr>
          <a:lstStyle/>
          <a:p>
            <a:pPr algn="ctr">
              <a:lnSpc>
                <a:spcPts val="5005"/>
              </a:lnSpc>
            </a:pPr>
            <a:r>
              <a:rPr lang="en-US" sz="3500">
                <a:solidFill>
                  <a:srgbClr val="FFFFFF"/>
                </a:solidFill>
                <a:latin typeface="Roboto Condensed Bold"/>
              </a:rPr>
              <a:t>THỂ THƠ</a:t>
            </a:r>
          </a:p>
        </p:txBody>
      </p:sp>
      <p:sp>
        <p:nvSpPr>
          <p:cNvPr id="41" name="TextBox 41"/>
          <p:cNvSpPr txBox="1"/>
          <p:nvPr/>
        </p:nvSpPr>
        <p:spPr>
          <a:xfrm>
            <a:off x="12113725" y="4608959"/>
            <a:ext cx="3472763" cy="621611"/>
          </a:xfrm>
          <a:prstGeom prst="rect">
            <a:avLst/>
          </a:prstGeom>
        </p:spPr>
        <p:txBody>
          <a:bodyPr lIns="0" tIns="0" rIns="0" bIns="0" rtlCol="0" anchor="t">
            <a:spAutoFit/>
          </a:bodyPr>
          <a:lstStyle/>
          <a:p>
            <a:pPr algn="ctr">
              <a:lnSpc>
                <a:spcPts val="5005"/>
              </a:lnSpc>
            </a:pPr>
            <a:r>
              <a:rPr lang="en-US" sz="3500">
                <a:solidFill>
                  <a:srgbClr val="FFFFFF"/>
                </a:solidFill>
                <a:latin typeface="Roboto Condensed"/>
              </a:rPr>
              <a:t>ngâm / ngâm khúc</a:t>
            </a:r>
          </a:p>
        </p:txBody>
      </p:sp>
      <p:sp>
        <p:nvSpPr>
          <p:cNvPr id="42" name="TextBox 42"/>
          <p:cNvSpPr txBox="1"/>
          <p:nvPr/>
        </p:nvSpPr>
        <p:spPr>
          <a:xfrm>
            <a:off x="12177805" y="6366488"/>
            <a:ext cx="3472763" cy="621611"/>
          </a:xfrm>
          <a:prstGeom prst="rect">
            <a:avLst/>
          </a:prstGeom>
        </p:spPr>
        <p:txBody>
          <a:bodyPr lIns="0" tIns="0" rIns="0" bIns="0" rtlCol="0" anchor="t">
            <a:spAutoFit/>
          </a:bodyPr>
          <a:lstStyle/>
          <a:p>
            <a:pPr algn="ctr">
              <a:lnSpc>
                <a:spcPts val="5005"/>
              </a:lnSpc>
            </a:pPr>
            <a:r>
              <a:rPr lang="en-US" sz="3500">
                <a:solidFill>
                  <a:srgbClr val="FFFFFF"/>
                </a:solidFill>
                <a:latin typeface="Roboto Condensed"/>
              </a:rPr>
              <a:t>song thất lục bát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41" grpId="0"/>
      <p:bldP spid="4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281112"/>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Freeform 15"/>
          <p:cNvSpPr/>
          <p:nvPr/>
        </p:nvSpPr>
        <p:spPr>
          <a:xfrm>
            <a:off x="-208975" y="4472515"/>
            <a:ext cx="5235870" cy="5924386"/>
          </a:xfrm>
          <a:custGeom>
            <a:avLst/>
            <a:gdLst/>
            <a:ahLst/>
            <a:cxnLst/>
            <a:rect l="l" t="t" r="r" b="b"/>
            <a:pathLst>
              <a:path w="5235870" h="5924386">
                <a:moveTo>
                  <a:pt x="0" y="0"/>
                </a:moveTo>
                <a:lnTo>
                  <a:pt x="5235870" y="0"/>
                </a:lnTo>
                <a:lnTo>
                  <a:pt x="5235870" y="5924387"/>
                </a:lnTo>
                <a:lnTo>
                  <a:pt x="0" y="5924387"/>
                </a:lnTo>
                <a:lnTo>
                  <a:pt x="0" y="0"/>
                </a:lnTo>
                <a:close/>
              </a:path>
            </a:pathLst>
          </a:custGeom>
          <a:blipFill>
            <a:blip r:embed="rId13"/>
            <a:stretch>
              <a:fillRect/>
            </a:stretch>
          </a:blipFill>
        </p:spPr>
        <p:txBody>
          <a:bodyPr/>
          <a:lstStyle/>
          <a:p>
            <a:endParaRPr lang="en-GB"/>
          </a:p>
        </p:txBody>
      </p:sp>
      <p:grpSp>
        <p:nvGrpSpPr>
          <p:cNvPr id="16" name="Group 16"/>
          <p:cNvGrpSpPr/>
          <p:nvPr/>
        </p:nvGrpSpPr>
        <p:grpSpPr>
          <a:xfrm>
            <a:off x="5026837" y="3686567"/>
            <a:ext cx="10814432" cy="4386329"/>
            <a:chOff x="0" y="0"/>
            <a:chExt cx="2848246" cy="1155247"/>
          </a:xfrm>
        </p:grpSpPr>
        <p:sp>
          <p:nvSpPr>
            <p:cNvPr id="17" name="Freeform 17"/>
            <p:cNvSpPr/>
            <p:nvPr/>
          </p:nvSpPr>
          <p:spPr>
            <a:xfrm>
              <a:off x="0" y="0"/>
              <a:ext cx="2848246" cy="1155247"/>
            </a:xfrm>
            <a:custGeom>
              <a:avLst/>
              <a:gdLst/>
              <a:ahLst/>
              <a:cxnLst/>
              <a:rect l="l" t="t" r="r" b="b"/>
              <a:pathLst>
                <a:path w="2848246" h="1155247">
                  <a:moveTo>
                    <a:pt x="36510" y="0"/>
                  </a:moveTo>
                  <a:lnTo>
                    <a:pt x="2811735" y="0"/>
                  </a:lnTo>
                  <a:cubicBezTo>
                    <a:pt x="2821418" y="0"/>
                    <a:pt x="2830705" y="3847"/>
                    <a:pt x="2837552" y="10694"/>
                  </a:cubicBezTo>
                  <a:cubicBezTo>
                    <a:pt x="2844399" y="17541"/>
                    <a:pt x="2848246" y="26827"/>
                    <a:pt x="2848246" y="36510"/>
                  </a:cubicBezTo>
                  <a:lnTo>
                    <a:pt x="2848246" y="1118737"/>
                  </a:lnTo>
                  <a:cubicBezTo>
                    <a:pt x="2848246" y="1128420"/>
                    <a:pt x="2844399" y="1137707"/>
                    <a:pt x="2837552" y="1144553"/>
                  </a:cubicBezTo>
                  <a:cubicBezTo>
                    <a:pt x="2830705" y="1151401"/>
                    <a:pt x="2821418" y="1155247"/>
                    <a:pt x="2811735" y="1155247"/>
                  </a:cubicBezTo>
                  <a:lnTo>
                    <a:pt x="36510" y="1155247"/>
                  </a:lnTo>
                  <a:cubicBezTo>
                    <a:pt x="26827" y="1155247"/>
                    <a:pt x="17541" y="1151401"/>
                    <a:pt x="10694" y="1144553"/>
                  </a:cubicBezTo>
                  <a:cubicBezTo>
                    <a:pt x="3847" y="1137707"/>
                    <a:pt x="0" y="1128420"/>
                    <a:pt x="0" y="1118737"/>
                  </a:cubicBezTo>
                  <a:lnTo>
                    <a:pt x="0" y="36510"/>
                  </a:lnTo>
                  <a:cubicBezTo>
                    <a:pt x="0" y="26827"/>
                    <a:pt x="3847" y="17541"/>
                    <a:pt x="10694" y="10694"/>
                  </a:cubicBezTo>
                  <a:cubicBezTo>
                    <a:pt x="17541" y="3847"/>
                    <a:pt x="26827" y="0"/>
                    <a:pt x="36510" y="0"/>
                  </a:cubicBezTo>
                  <a:close/>
                </a:path>
              </a:pathLst>
            </a:custGeom>
            <a:solidFill>
              <a:srgbClr val="FEFFFE">
                <a:alpha val="72941"/>
              </a:srgbClr>
            </a:solidFill>
          </p:spPr>
          <p:txBody>
            <a:bodyPr/>
            <a:lstStyle/>
            <a:p>
              <a:endParaRPr lang="en-GB"/>
            </a:p>
          </p:txBody>
        </p:sp>
        <p:sp>
          <p:nvSpPr>
            <p:cNvPr id="18" name="TextBox 18"/>
            <p:cNvSpPr txBox="1"/>
            <p:nvPr/>
          </p:nvSpPr>
          <p:spPr>
            <a:xfrm>
              <a:off x="0" y="-47625"/>
              <a:ext cx="2848246" cy="1202872"/>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5443838" y="4023363"/>
            <a:ext cx="9980429" cy="3764590"/>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HS trả lời cá nhân (dựa trên PHT đã được giao trước tìm hiểu ở nhà – PHT số 1)</a:t>
            </a:r>
          </a:p>
          <a:p>
            <a:pPr marL="755651" lvl="1" indent="-377825" algn="just">
              <a:lnSpc>
                <a:spcPts val="5005"/>
              </a:lnSpc>
              <a:buFont typeface="Arial"/>
              <a:buChar char="•"/>
            </a:pPr>
            <a:r>
              <a:rPr lang="en-US" sz="3500">
                <a:solidFill>
                  <a:srgbClr val="000000"/>
                </a:solidFill>
                <a:latin typeface="Roboto Condensed"/>
              </a:rPr>
              <a:t>02 HS của lớp báo cáo kết quả (phiếu học tập; phần trình bày của HS), thời gian 4 phút</a:t>
            </a:r>
          </a:p>
          <a:p>
            <a:pPr marL="755651" lvl="1" indent="-377825" algn="just">
              <a:lnSpc>
                <a:spcPts val="5005"/>
              </a:lnSpc>
              <a:buFont typeface="Arial"/>
              <a:buChar char="•"/>
            </a:pPr>
            <a:r>
              <a:rPr lang="en-US" sz="3500">
                <a:solidFill>
                  <a:srgbClr val="000000"/>
                </a:solidFill>
                <a:latin typeface="Roboto Condensed"/>
              </a:rPr>
              <a:t>Thời gian trình bày: tối đa 2 phút/ HS (chỉ gọi tối đa 2 bạn trình bày)</a:t>
            </a:r>
          </a:p>
        </p:txBody>
      </p:sp>
      <p:grpSp>
        <p:nvGrpSpPr>
          <p:cNvPr id="20" name="Group 20"/>
          <p:cNvGrpSpPr/>
          <p:nvPr/>
        </p:nvGrpSpPr>
        <p:grpSpPr>
          <a:xfrm>
            <a:off x="14666829" y="6452742"/>
            <a:ext cx="3944160" cy="394416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DD1C5"/>
            </a:solidFill>
          </p:spPr>
          <p:txBody>
            <a:bodyPr/>
            <a:lstStyle/>
            <a:p>
              <a:endParaRPr lang="en-GB"/>
            </a:p>
          </p:txBody>
        </p:sp>
        <p:sp>
          <p:nvSpPr>
            <p:cNvPr id="22" name="TextBox 22"/>
            <p:cNvSpPr txBox="1"/>
            <p:nvPr/>
          </p:nvSpPr>
          <p:spPr>
            <a:xfrm>
              <a:off x="127000" y="79375"/>
              <a:ext cx="558800" cy="606425"/>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3708687" y="1074806"/>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3. KHÁM PHÁ VĂN BẢN</a:t>
            </a:r>
          </a:p>
        </p:txBody>
      </p:sp>
      <p:sp>
        <p:nvSpPr>
          <p:cNvPr id="24" name="TextBox 24"/>
          <p:cNvSpPr txBox="1"/>
          <p:nvPr/>
        </p:nvSpPr>
        <p:spPr>
          <a:xfrm>
            <a:off x="3425411" y="2805841"/>
            <a:ext cx="11787441" cy="615950"/>
          </a:xfrm>
          <a:prstGeom prst="rect">
            <a:avLst/>
          </a:prstGeom>
        </p:spPr>
        <p:txBody>
          <a:bodyPr lIns="0" tIns="0" rIns="0" bIns="0" rtlCol="0" anchor="t">
            <a:spAutoFit/>
          </a:bodyPr>
          <a:lstStyle/>
          <a:p>
            <a:pPr algn="ctr">
              <a:lnSpc>
                <a:spcPts val="4900"/>
              </a:lnSpc>
            </a:pPr>
            <a:r>
              <a:rPr lang="en-US" sz="3500">
                <a:solidFill>
                  <a:srgbClr val="15271A"/>
                </a:solidFill>
                <a:latin typeface="Roboto Condensed Bold"/>
              </a:rPr>
              <a:t>a. Đặc điểm thơ song thất lục bát thể hiện trong trích đoạn </a:t>
            </a:r>
          </a:p>
        </p:txBody>
      </p:sp>
      <p:sp>
        <p:nvSpPr>
          <p:cNvPr id="25" name="TextBox 25"/>
          <p:cNvSpPr txBox="1"/>
          <p:nvPr/>
        </p:nvSpPr>
        <p:spPr>
          <a:xfrm>
            <a:off x="3121610" y="1900234"/>
            <a:ext cx="11787441" cy="688939"/>
          </a:xfrm>
          <a:prstGeom prst="rect">
            <a:avLst/>
          </a:prstGeom>
        </p:spPr>
        <p:txBody>
          <a:bodyPr lIns="0" tIns="0" rIns="0" bIns="0" rtlCol="0" anchor="t">
            <a:spAutoFit/>
          </a:bodyPr>
          <a:lstStyle/>
          <a:p>
            <a:pPr algn="ctr">
              <a:lnSpc>
                <a:spcPts val="5600"/>
              </a:lnSpc>
            </a:pPr>
            <a:r>
              <a:rPr lang="en-US" sz="4000">
                <a:solidFill>
                  <a:srgbClr val="FFFFFF"/>
                </a:solidFill>
                <a:latin typeface="#9Slide07 SVNUT Triumph Press"/>
              </a:rPr>
              <a:t>3.2. Đọc-hiểu văn bản</a:t>
            </a:r>
          </a:p>
        </p:txBody>
      </p:sp>
      <p:sp>
        <p:nvSpPr>
          <p:cNvPr id="26" name="TextBox 26"/>
          <p:cNvSpPr txBox="1"/>
          <p:nvPr/>
        </p:nvSpPr>
        <p:spPr>
          <a:xfrm>
            <a:off x="15640539" y="7752093"/>
            <a:ext cx="1996739" cy="1250207"/>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BÁO CÁO</a:t>
            </a:r>
          </a:p>
          <a:p>
            <a:pPr algn="ctr">
              <a:lnSpc>
                <a:spcPts val="5005"/>
              </a:lnSpc>
            </a:pPr>
            <a:r>
              <a:rPr lang="en-US" sz="3500">
                <a:solidFill>
                  <a:srgbClr val="000000"/>
                </a:solidFill>
                <a:latin typeface="Roboto Condensed Bold"/>
              </a:rPr>
              <a:t>PHT SỐ 1</a:t>
            </a:r>
          </a:p>
        </p:txBody>
      </p:sp>
    </p:spTree>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281112"/>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Freeform 15"/>
          <p:cNvSpPr/>
          <p:nvPr/>
        </p:nvSpPr>
        <p:spPr>
          <a:xfrm>
            <a:off x="-208975" y="5964068"/>
            <a:ext cx="3917661" cy="4432833"/>
          </a:xfrm>
          <a:custGeom>
            <a:avLst/>
            <a:gdLst/>
            <a:ahLst/>
            <a:cxnLst/>
            <a:rect l="l" t="t" r="r" b="b"/>
            <a:pathLst>
              <a:path w="3917661" h="4432833">
                <a:moveTo>
                  <a:pt x="0" y="0"/>
                </a:moveTo>
                <a:lnTo>
                  <a:pt x="3917662" y="0"/>
                </a:lnTo>
                <a:lnTo>
                  <a:pt x="3917662" y="4432834"/>
                </a:lnTo>
                <a:lnTo>
                  <a:pt x="0" y="4432834"/>
                </a:lnTo>
                <a:lnTo>
                  <a:pt x="0" y="0"/>
                </a:lnTo>
                <a:close/>
              </a:path>
            </a:pathLst>
          </a:custGeom>
          <a:blipFill>
            <a:blip r:embed="rId13"/>
            <a:stretch>
              <a:fillRect/>
            </a:stretch>
          </a:blipFill>
        </p:spPr>
        <p:txBody>
          <a:bodyPr/>
          <a:lstStyle/>
          <a:p>
            <a:endParaRPr lang="en-GB"/>
          </a:p>
        </p:txBody>
      </p:sp>
      <p:grpSp>
        <p:nvGrpSpPr>
          <p:cNvPr id="16" name="Group 16"/>
          <p:cNvGrpSpPr/>
          <p:nvPr/>
        </p:nvGrpSpPr>
        <p:grpSpPr>
          <a:xfrm>
            <a:off x="14666829" y="6452742"/>
            <a:ext cx="3944160" cy="394416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DD1C5"/>
            </a:solidFill>
          </p:spPr>
          <p:txBody>
            <a:bodyPr/>
            <a:lstStyle/>
            <a:p>
              <a:endParaRPr lang="en-GB"/>
            </a:p>
          </p:txBody>
        </p:sp>
        <p:sp>
          <p:nvSpPr>
            <p:cNvPr id="18" name="TextBox 18"/>
            <p:cNvSpPr txBox="1"/>
            <p:nvPr/>
          </p:nvSpPr>
          <p:spPr>
            <a:xfrm>
              <a:off x="127000" y="79375"/>
              <a:ext cx="558800" cy="606425"/>
            </a:xfrm>
            <a:prstGeom prst="rect">
              <a:avLst/>
            </a:prstGeom>
          </p:spPr>
          <p:txBody>
            <a:bodyPr lIns="50800" tIns="50800" rIns="50800" bIns="50800" rtlCol="0" anchor="ctr"/>
            <a:lstStyle/>
            <a:p>
              <a:pPr algn="ctr">
                <a:lnSpc>
                  <a:spcPts val="2800"/>
                </a:lnSpc>
              </a:pPr>
              <a:endParaRPr/>
            </a:p>
          </p:txBody>
        </p:sp>
      </p:grpSp>
      <p:sp>
        <p:nvSpPr>
          <p:cNvPr id="19" name="Freeform 19"/>
          <p:cNvSpPr/>
          <p:nvPr/>
        </p:nvSpPr>
        <p:spPr>
          <a:xfrm rot="545421">
            <a:off x="4499629" y="3988944"/>
            <a:ext cx="3690949" cy="5220579"/>
          </a:xfrm>
          <a:custGeom>
            <a:avLst/>
            <a:gdLst/>
            <a:ahLst/>
            <a:cxnLst/>
            <a:rect l="l" t="t" r="r" b="b"/>
            <a:pathLst>
              <a:path w="3690949" h="5220579">
                <a:moveTo>
                  <a:pt x="0" y="0"/>
                </a:moveTo>
                <a:lnTo>
                  <a:pt x="3690949" y="0"/>
                </a:lnTo>
                <a:lnTo>
                  <a:pt x="3690949" y="5220579"/>
                </a:lnTo>
                <a:lnTo>
                  <a:pt x="0" y="5220579"/>
                </a:lnTo>
                <a:lnTo>
                  <a:pt x="0" y="0"/>
                </a:lnTo>
                <a:close/>
              </a:path>
            </a:pathLst>
          </a:custGeom>
          <a:blipFill>
            <a:blip r:embed="rId14"/>
            <a:stretch>
              <a:fillRect/>
            </a:stretch>
          </a:blipFill>
        </p:spPr>
        <p:txBody>
          <a:bodyPr/>
          <a:lstStyle/>
          <a:p>
            <a:endParaRPr lang="en-GB"/>
          </a:p>
        </p:txBody>
      </p:sp>
      <p:sp>
        <p:nvSpPr>
          <p:cNvPr id="20" name="Freeform 20"/>
          <p:cNvSpPr/>
          <p:nvPr/>
        </p:nvSpPr>
        <p:spPr>
          <a:xfrm rot="802603">
            <a:off x="9115128" y="3858053"/>
            <a:ext cx="3876029" cy="5482361"/>
          </a:xfrm>
          <a:custGeom>
            <a:avLst/>
            <a:gdLst/>
            <a:ahLst/>
            <a:cxnLst/>
            <a:rect l="l" t="t" r="r" b="b"/>
            <a:pathLst>
              <a:path w="3876029" h="5482361">
                <a:moveTo>
                  <a:pt x="0" y="0"/>
                </a:moveTo>
                <a:lnTo>
                  <a:pt x="3876029" y="0"/>
                </a:lnTo>
                <a:lnTo>
                  <a:pt x="3876029" y="5482361"/>
                </a:lnTo>
                <a:lnTo>
                  <a:pt x="0" y="5482361"/>
                </a:lnTo>
                <a:lnTo>
                  <a:pt x="0" y="0"/>
                </a:lnTo>
                <a:close/>
              </a:path>
            </a:pathLst>
          </a:custGeom>
          <a:blipFill>
            <a:blip r:embed="rId15"/>
            <a:stretch>
              <a:fillRect/>
            </a:stretch>
          </a:blipFill>
        </p:spPr>
        <p:txBody>
          <a:bodyPr/>
          <a:lstStyle/>
          <a:p>
            <a:endParaRPr lang="en-GB"/>
          </a:p>
        </p:txBody>
      </p:sp>
      <p:sp>
        <p:nvSpPr>
          <p:cNvPr id="21" name="TextBox 21"/>
          <p:cNvSpPr txBox="1"/>
          <p:nvPr/>
        </p:nvSpPr>
        <p:spPr>
          <a:xfrm>
            <a:off x="3708687" y="1074806"/>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3. KHÁM PHÁ VĂN BẢN</a:t>
            </a:r>
          </a:p>
        </p:txBody>
      </p:sp>
      <p:sp>
        <p:nvSpPr>
          <p:cNvPr id="22" name="TextBox 22"/>
          <p:cNvSpPr txBox="1"/>
          <p:nvPr/>
        </p:nvSpPr>
        <p:spPr>
          <a:xfrm>
            <a:off x="3425411" y="2805841"/>
            <a:ext cx="11787441" cy="615950"/>
          </a:xfrm>
          <a:prstGeom prst="rect">
            <a:avLst/>
          </a:prstGeom>
        </p:spPr>
        <p:txBody>
          <a:bodyPr lIns="0" tIns="0" rIns="0" bIns="0" rtlCol="0" anchor="t">
            <a:spAutoFit/>
          </a:bodyPr>
          <a:lstStyle/>
          <a:p>
            <a:pPr algn="ctr">
              <a:lnSpc>
                <a:spcPts val="4900"/>
              </a:lnSpc>
            </a:pPr>
            <a:r>
              <a:rPr lang="en-US" sz="3500">
                <a:solidFill>
                  <a:srgbClr val="15271A"/>
                </a:solidFill>
                <a:latin typeface="Roboto Condensed Bold"/>
              </a:rPr>
              <a:t>a. Đặc điểm thơ song thất lục bát thể hiện trong trích đoạn </a:t>
            </a:r>
          </a:p>
        </p:txBody>
      </p:sp>
      <p:sp>
        <p:nvSpPr>
          <p:cNvPr id="23" name="TextBox 23"/>
          <p:cNvSpPr txBox="1"/>
          <p:nvPr/>
        </p:nvSpPr>
        <p:spPr>
          <a:xfrm>
            <a:off x="3121610" y="1900234"/>
            <a:ext cx="11787441" cy="688939"/>
          </a:xfrm>
          <a:prstGeom prst="rect">
            <a:avLst/>
          </a:prstGeom>
        </p:spPr>
        <p:txBody>
          <a:bodyPr lIns="0" tIns="0" rIns="0" bIns="0" rtlCol="0" anchor="t">
            <a:spAutoFit/>
          </a:bodyPr>
          <a:lstStyle/>
          <a:p>
            <a:pPr algn="ctr">
              <a:lnSpc>
                <a:spcPts val="5600"/>
              </a:lnSpc>
            </a:pPr>
            <a:r>
              <a:rPr lang="en-US" sz="4000">
                <a:solidFill>
                  <a:srgbClr val="FFFFFF"/>
                </a:solidFill>
                <a:latin typeface="#9Slide07 SVNUT Triumph Press"/>
              </a:rPr>
              <a:t>3.2. Đọc-hiểu văn bản</a:t>
            </a:r>
          </a:p>
        </p:txBody>
      </p:sp>
      <p:sp>
        <p:nvSpPr>
          <p:cNvPr id="24" name="TextBox 24"/>
          <p:cNvSpPr txBox="1"/>
          <p:nvPr/>
        </p:nvSpPr>
        <p:spPr>
          <a:xfrm>
            <a:off x="15640539" y="7752093"/>
            <a:ext cx="1996739" cy="1250207"/>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BÁO CÁO</a:t>
            </a:r>
          </a:p>
          <a:p>
            <a:pPr algn="ctr">
              <a:lnSpc>
                <a:spcPts val="5005"/>
              </a:lnSpc>
            </a:pPr>
            <a:r>
              <a:rPr lang="en-US" sz="3500">
                <a:solidFill>
                  <a:srgbClr val="000000"/>
                </a:solidFill>
                <a:latin typeface="Roboto Condensed Bold"/>
              </a:rPr>
              <a:t>PHT SỐ 1</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2315848"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3"/>
            <a:stretch>
              <a:fillRect t="-35153" b="-35153"/>
            </a:stretch>
          </a:blipFill>
        </p:spPr>
        <p:txBody>
          <a:bodyPr/>
          <a:lstStyle/>
          <a:p>
            <a:endParaRPr lang="en-GB"/>
          </a:p>
        </p:txBody>
      </p:sp>
      <p:sp>
        <p:nvSpPr>
          <p:cNvPr id="4" name="Freeform 4"/>
          <p:cNvSpPr/>
          <p:nvPr/>
        </p:nvSpPr>
        <p:spPr>
          <a:xfrm>
            <a:off x="856308" y="1166089"/>
            <a:ext cx="16230600" cy="6431375"/>
          </a:xfrm>
          <a:custGeom>
            <a:avLst/>
            <a:gdLst/>
            <a:ahLst/>
            <a:cxnLst/>
            <a:rect l="l" t="t" r="r" b="b"/>
            <a:pathLst>
              <a:path w="16230600" h="6431375">
                <a:moveTo>
                  <a:pt x="0" y="0"/>
                </a:moveTo>
                <a:lnTo>
                  <a:pt x="16230600" y="0"/>
                </a:lnTo>
                <a:lnTo>
                  <a:pt x="16230600" y="6431376"/>
                </a:lnTo>
                <a:lnTo>
                  <a:pt x="0" y="643137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856308" y="4351691"/>
            <a:ext cx="15212164" cy="5043998"/>
          </a:xfrm>
          <a:custGeom>
            <a:avLst/>
            <a:gdLst/>
            <a:ahLst/>
            <a:cxnLst/>
            <a:rect l="l" t="t" r="r" b="b"/>
            <a:pathLst>
              <a:path w="15212164" h="5043998">
                <a:moveTo>
                  <a:pt x="0" y="0"/>
                </a:moveTo>
                <a:lnTo>
                  <a:pt x="15212164" y="0"/>
                </a:lnTo>
                <a:lnTo>
                  <a:pt x="15212164" y="5043998"/>
                </a:lnTo>
                <a:lnTo>
                  <a:pt x="0" y="5043998"/>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6" name="Freeform 6"/>
          <p:cNvSpPr/>
          <p:nvPr/>
        </p:nvSpPr>
        <p:spPr>
          <a:xfrm>
            <a:off x="1028700" y="981075"/>
            <a:ext cx="16230600" cy="6431375"/>
          </a:xfrm>
          <a:custGeom>
            <a:avLst/>
            <a:gdLst/>
            <a:ahLst/>
            <a:cxnLst/>
            <a:rect l="l" t="t" r="r" b="b"/>
            <a:pathLst>
              <a:path w="16230600" h="6431375">
                <a:moveTo>
                  <a:pt x="0" y="0"/>
                </a:moveTo>
                <a:lnTo>
                  <a:pt x="16230600" y="0"/>
                </a:lnTo>
                <a:lnTo>
                  <a:pt x="16230600" y="6431375"/>
                </a:lnTo>
                <a:lnTo>
                  <a:pt x="0" y="643137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7" name="Freeform 7"/>
          <p:cNvSpPr/>
          <p:nvPr/>
        </p:nvSpPr>
        <p:spPr>
          <a:xfrm>
            <a:off x="1028700" y="4166677"/>
            <a:ext cx="16230600" cy="5043998"/>
          </a:xfrm>
          <a:custGeom>
            <a:avLst/>
            <a:gdLst/>
            <a:ahLst/>
            <a:cxnLst/>
            <a:rect l="l" t="t" r="r" b="b"/>
            <a:pathLst>
              <a:path w="16230600" h="5043998">
                <a:moveTo>
                  <a:pt x="0" y="0"/>
                </a:moveTo>
                <a:lnTo>
                  <a:pt x="16230600" y="0"/>
                </a:lnTo>
                <a:lnTo>
                  <a:pt x="16230600" y="5043998"/>
                </a:lnTo>
                <a:lnTo>
                  <a:pt x="0" y="5043998"/>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sp>
        <p:nvSpPr>
          <p:cNvPr id="8" name="Freeform 8"/>
          <p:cNvSpPr/>
          <p:nvPr/>
        </p:nvSpPr>
        <p:spPr>
          <a:xfrm>
            <a:off x="-379355" y="-47625"/>
            <a:ext cx="17638655" cy="10287000"/>
          </a:xfrm>
          <a:custGeom>
            <a:avLst/>
            <a:gdLst/>
            <a:ahLst/>
            <a:cxnLst/>
            <a:rect l="l" t="t" r="r" b="b"/>
            <a:pathLst>
              <a:path w="17638655" h="10287000">
                <a:moveTo>
                  <a:pt x="0" y="0"/>
                </a:moveTo>
                <a:lnTo>
                  <a:pt x="17638655" y="0"/>
                </a:lnTo>
                <a:lnTo>
                  <a:pt x="17638655" y="10287000"/>
                </a:lnTo>
                <a:lnTo>
                  <a:pt x="0" y="10287000"/>
                </a:lnTo>
                <a:lnTo>
                  <a:pt x="0" y="0"/>
                </a:lnTo>
                <a:close/>
              </a:path>
            </a:pathLst>
          </a:custGeom>
          <a:blipFill>
            <a:blip r:embed="rId8"/>
            <a:stretch>
              <a:fillRect t="-18049" r="-5832" b="-18049"/>
            </a:stretch>
          </a:blipFill>
        </p:spPr>
        <p:txBody>
          <a:bodyPr/>
          <a:lstStyle/>
          <a:p>
            <a:endParaRPr lang="en-GB"/>
          </a:p>
        </p:txBody>
      </p:sp>
      <p:grpSp>
        <p:nvGrpSpPr>
          <p:cNvPr id="9" name="Group 9"/>
          <p:cNvGrpSpPr/>
          <p:nvPr/>
        </p:nvGrpSpPr>
        <p:grpSpPr>
          <a:xfrm>
            <a:off x="3185878" y="2104016"/>
            <a:ext cx="12106198" cy="6353746"/>
            <a:chOff x="0" y="0"/>
            <a:chExt cx="3188464" cy="1673415"/>
          </a:xfrm>
        </p:grpSpPr>
        <p:sp>
          <p:nvSpPr>
            <p:cNvPr id="10" name="Freeform 10"/>
            <p:cNvSpPr/>
            <p:nvPr/>
          </p:nvSpPr>
          <p:spPr>
            <a:xfrm>
              <a:off x="0" y="0"/>
              <a:ext cx="3188464" cy="1673415"/>
            </a:xfrm>
            <a:custGeom>
              <a:avLst/>
              <a:gdLst/>
              <a:ahLst/>
              <a:cxnLst/>
              <a:rect l="l" t="t" r="r" b="b"/>
              <a:pathLst>
                <a:path w="3188464" h="1673415">
                  <a:moveTo>
                    <a:pt x="8953" y="0"/>
                  </a:moveTo>
                  <a:lnTo>
                    <a:pt x="3179511" y="0"/>
                  </a:lnTo>
                  <a:cubicBezTo>
                    <a:pt x="3181885" y="0"/>
                    <a:pt x="3184162" y="943"/>
                    <a:pt x="3185841" y="2622"/>
                  </a:cubicBezTo>
                  <a:cubicBezTo>
                    <a:pt x="3187521" y="4301"/>
                    <a:pt x="3188464" y="6579"/>
                    <a:pt x="3188464" y="8953"/>
                  </a:cubicBezTo>
                  <a:lnTo>
                    <a:pt x="3188464" y="1664462"/>
                  </a:lnTo>
                  <a:cubicBezTo>
                    <a:pt x="3188464" y="1666836"/>
                    <a:pt x="3187521" y="1669113"/>
                    <a:pt x="3185841" y="1670792"/>
                  </a:cubicBezTo>
                  <a:cubicBezTo>
                    <a:pt x="3184162" y="1672471"/>
                    <a:pt x="3181885" y="1673415"/>
                    <a:pt x="3179511" y="1673415"/>
                  </a:cubicBezTo>
                  <a:lnTo>
                    <a:pt x="8953" y="1673415"/>
                  </a:lnTo>
                  <a:cubicBezTo>
                    <a:pt x="6579" y="1673415"/>
                    <a:pt x="4301" y="1672471"/>
                    <a:pt x="2622" y="1670792"/>
                  </a:cubicBezTo>
                  <a:cubicBezTo>
                    <a:pt x="943" y="1669113"/>
                    <a:pt x="0" y="1666836"/>
                    <a:pt x="0" y="1664462"/>
                  </a:cubicBezTo>
                  <a:lnTo>
                    <a:pt x="0" y="8953"/>
                  </a:lnTo>
                  <a:cubicBezTo>
                    <a:pt x="0" y="6579"/>
                    <a:pt x="943" y="4301"/>
                    <a:pt x="2622" y="2622"/>
                  </a:cubicBezTo>
                  <a:cubicBezTo>
                    <a:pt x="4301" y="943"/>
                    <a:pt x="6579" y="0"/>
                    <a:pt x="8953" y="0"/>
                  </a:cubicBezTo>
                  <a:close/>
                </a:path>
              </a:pathLst>
            </a:custGeom>
            <a:solidFill>
              <a:srgbClr val="6D9177"/>
            </a:solidFill>
          </p:spPr>
          <p:txBody>
            <a:bodyPr/>
            <a:lstStyle/>
            <a:p>
              <a:endParaRPr lang="en-GB"/>
            </a:p>
          </p:txBody>
        </p:sp>
        <p:sp>
          <p:nvSpPr>
            <p:cNvPr id="11" name="TextBox 11"/>
            <p:cNvSpPr txBox="1"/>
            <p:nvPr/>
          </p:nvSpPr>
          <p:spPr>
            <a:xfrm>
              <a:off x="0" y="-38100"/>
              <a:ext cx="3188464" cy="171151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5400000">
            <a:off x="-614373" y="4689692"/>
            <a:ext cx="5247212" cy="812366"/>
          </a:xfrm>
          <a:custGeom>
            <a:avLst/>
            <a:gdLst/>
            <a:ahLst/>
            <a:cxnLst/>
            <a:rect l="l" t="t" r="r" b="b"/>
            <a:pathLst>
              <a:path w="5247212" h="812366">
                <a:moveTo>
                  <a:pt x="0" y="0"/>
                </a:moveTo>
                <a:lnTo>
                  <a:pt x="5247212" y="0"/>
                </a:lnTo>
                <a:lnTo>
                  <a:pt x="5247212" y="812366"/>
                </a:lnTo>
                <a:lnTo>
                  <a:pt x="0" y="812366"/>
                </a:lnTo>
                <a:lnTo>
                  <a:pt x="0" y="0"/>
                </a:lnTo>
                <a:close/>
              </a:path>
            </a:pathLst>
          </a:custGeom>
          <a:blipFill>
            <a:blip r:embed="rId9">
              <a:extLst>
                <a:ext uri="{96DAC541-7B7A-43D3-8B79-37D633B846F1}">
                  <asvg:svgBlip xmlns:asvg="http://schemas.microsoft.com/office/drawing/2016/SVG/main" r:embed="rId10"/>
                </a:ext>
              </a:extLst>
            </a:blip>
            <a:stretch>
              <a:fillRect l="-7699"/>
            </a:stretch>
          </a:blipFill>
        </p:spPr>
        <p:txBody>
          <a:bodyPr/>
          <a:lstStyle/>
          <a:p>
            <a:endParaRPr lang="en-GB"/>
          </a:p>
        </p:txBody>
      </p:sp>
      <p:sp>
        <p:nvSpPr>
          <p:cNvPr id="13" name="Freeform 13"/>
          <p:cNvSpPr/>
          <p:nvPr/>
        </p:nvSpPr>
        <p:spPr>
          <a:xfrm rot="1020924">
            <a:off x="2971551" y="1970844"/>
            <a:ext cx="428655" cy="590707"/>
          </a:xfrm>
          <a:custGeom>
            <a:avLst/>
            <a:gdLst/>
            <a:ahLst/>
            <a:cxnLst/>
            <a:rect l="l" t="t" r="r" b="b"/>
            <a:pathLst>
              <a:path w="428655" h="590707">
                <a:moveTo>
                  <a:pt x="0" y="0"/>
                </a:moveTo>
                <a:lnTo>
                  <a:pt x="428655" y="0"/>
                </a:lnTo>
                <a:lnTo>
                  <a:pt x="428655" y="590707"/>
                </a:lnTo>
                <a:lnTo>
                  <a:pt x="0" y="5907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4" name="Group 14"/>
          <p:cNvGrpSpPr/>
          <p:nvPr/>
        </p:nvGrpSpPr>
        <p:grpSpPr>
          <a:xfrm>
            <a:off x="3517049" y="3226841"/>
            <a:ext cx="7733619" cy="1064816"/>
            <a:chOff x="0" y="0"/>
            <a:chExt cx="1829719" cy="251928"/>
          </a:xfrm>
        </p:grpSpPr>
        <p:sp>
          <p:nvSpPr>
            <p:cNvPr id="15" name="Freeform 15"/>
            <p:cNvSpPr/>
            <p:nvPr/>
          </p:nvSpPr>
          <p:spPr>
            <a:xfrm>
              <a:off x="0" y="0"/>
              <a:ext cx="1829719" cy="251928"/>
            </a:xfrm>
            <a:custGeom>
              <a:avLst/>
              <a:gdLst/>
              <a:ahLst/>
              <a:cxnLst/>
              <a:rect l="l" t="t" r="r" b="b"/>
              <a:pathLst>
                <a:path w="1829719" h="251928">
                  <a:moveTo>
                    <a:pt x="1626519" y="0"/>
                  </a:moveTo>
                  <a:cubicBezTo>
                    <a:pt x="1738744" y="0"/>
                    <a:pt x="1829719" y="56396"/>
                    <a:pt x="1829719" y="125964"/>
                  </a:cubicBezTo>
                  <a:cubicBezTo>
                    <a:pt x="1829719" y="195532"/>
                    <a:pt x="1738744" y="251928"/>
                    <a:pt x="1626519" y="251928"/>
                  </a:cubicBezTo>
                  <a:lnTo>
                    <a:pt x="203200" y="251928"/>
                  </a:lnTo>
                  <a:cubicBezTo>
                    <a:pt x="90976" y="251928"/>
                    <a:pt x="0" y="195532"/>
                    <a:pt x="0" y="125964"/>
                  </a:cubicBezTo>
                  <a:cubicBezTo>
                    <a:pt x="0" y="56396"/>
                    <a:pt x="90976" y="0"/>
                    <a:pt x="203200" y="0"/>
                  </a:cubicBezTo>
                  <a:close/>
                </a:path>
              </a:pathLst>
            </a:custGeom>
            <a:solidFill>
              <a:srgbClr val="FFFFFF">
                <a:alpha val="91765"/>
              </a:srgbClr>
            </a:solidFill>
          </p:spPr>
          <p:txBody>
            <a:bodyPr/>
            <a:lstStyle/>
            <a:p>
              <a:endParaRPr lang="en-GB"/>
            </a:p>
          </p:txBody>
        </p:sp>
        <p:sp>
          <p:nvSpPr>
            <p:cNvPr id="16" name="TextBox 16"/>
            <p:cNvSpPr txBox="1"/>
            <p:nvPr/>
          </p:nvSpPr>
          <p:spPr>
            <a:xfrm>
              <a:off x="0" y="-47625"/>
              <a:ext cx="1829719" cy="299553"/>
            </a:xfrm>
            <a:prstGeom prst="rect">
              <a:avLst/>
            </a:prstGeom>
          </p:spPr>
          <p:txBody>
            <a:bodyPr lIns="50800" tIns="50800" rIns="50800" bIns="50800" rtlCol="0" anchor="ctr"/>
            <a:lstStyle/>
            <a:p>
              <a:pPr algn="ctr">
                <a:lnSpc>
                  <a:spcPts val="2800"/>
                </a:lnSpc>
              </a:pPr>
              <a:endParaRPr/>
            </a:p>
          </p:txBody>
        </p:sp>
      </p:grpSp>
      <p:grpSp>
        <p:nvGrpSpPr>
          <p:cNvPr id="17" name="Group 17"/>
          <p:cNvGrpSpPr/>
          <p:nvPr/>
        </p:nvGrpSpPr>
        <p:grpSpPr>
          <a:xfrm>
            <a:off x="3517049" y="4520257"/>
            <a:ext cx="7733619" cy="1064816"/>
            <a:chOff x="0" y="0"/>
            <a:chExt cx="1829719" cy="251928"/>
          </a:xfrm>
        </p:grpSpPr>
        <p:sp>
          <p:nvSpPr>
            <p:cNvPr id="18" name="Freeform 18"/>
            <p:cNvSpPr/>
            <p:nvPr/>
          </p:nvSpPr>
          <p:spPr>
            <a:xfrm>
              <a:off x="0" y="0"/>
              <a:ext cx="1829719" cy="251928"/>
            </a:xfrm>
            <a:custGeom>
              <a:avLst/>
              <a:gdLst/>
              <a:ahLst/>
              <a:cxnLst/>
              <a:rect l="l" t="t" r="r" b="b"/>
              <a:pathLst>
                <a:path w="1829719" h="251928">
                  <a:moveTo>
                    <a:pt x="1626519" y="0"/>
                  </a:moveTo>
                  <a:cubicBezTo>
                    <a:pt x="1738744" y="0"/>
                    <a:pt x="1829719" y="56396"/>
                    <a:pt x="1829719" y="125964"/>
                  </a:cubicBezTo>
                  <a:cubicBezTo>
                    <a:pt x="1829719" y="195532"/>
                    <a:pt x="1738744" y="251928"/>
                    <a:pt x="1626519" y="251928"/>
                  </a:cubicBezTo>
                  <a:lnTo>
                    <a:pt x="203200" y="251928"/>
                  </a:lnTo>
                  <a:cubicBezTo>
                    <a:pt x="90976" y="251928"/>
                    <a:pt x="0" y="195532"/>
                    <a:pt x="0" y="125964"/>
                  </a:cubicBezTo>
                  <a:cubicBezTo>
                    <a:pt x="0" y="56396"/>
                    <a:pt x="90976" y="0"/>
                    <a:pt x="203200" y="0"/>
                  </a:cubicBezTo>
                  <a:close/>
                </a:path>
              </a:pathLst>
            </a:custGeom>
            <a:solidFill>
              <a:srgbClr val="FFFFFF">
                <a:alpha val="91765"/>
              </a:srgbClr>
            </a:solidFill>
          </p:spPr>
          <p:txBody>
            <a:bodyPr/>
            <a:lstStyle/>
            <a:p>
              <a:endParaRPr lang="en-GB"/>
            </a:p>
          </p:txBody>
        </p:sp>
        <p:sp>
          <p:nvSpPr>
            <p:cNvPr id="19" name="TextBox 19"/>
            <p:cNvSpPr txBox="1"/>
            <p:nvPr/>
          </p:nvSpPr>
          <p:spPr>
            <a:xfrm>
              <a:off x="0" y="-47625"/>
              <a:ext cx="1829719" cy="299553"/>
            </a:xfrm>
            <a:prstGeom prst="rect">
              <a:avLst/>
            </a:prstGeom>
          </p:spPr>
          <p:txBody>
            <a:bodyPr lIns="50800" tIns="50800" rIns="50800" bIns="50800" rtlCol="0" anchor="ctr"/>
            <a:lstStyle/>
            <a:p>
              <a:pPr algn="ctr">
                <a:lnSpc>
                  <a:spcPts val="2800"/>
                </a:lnSpc>
              </a:pPr>
              <a:endParaRPr/>
            </a:p>
          </p:txBody>
        </p:sp>
      </p:grpSp>
      <p:grpSp>
        <p:nvGrpSpPr>
          <p:cNvPr id="20" name="Group 20"/>
          <p:cNvGrpSpPr/>
          <p:nvPr/>
        </p:nvGrpSpPr>
        <p:grpSpPr>
          <a:xfrm>
            <a:off x="3477253" y="5813674"/>
            <a:ext cx="11133357" cy="2388447"/>
            <a:chOff x="0" y="0"/>
            <a:chExt cx="2634073" cy="565090"/>
          </a:xfrm>
        </p:grpSpPr>
        <p:sp>
          <p:nvSpPr>
            <p:cNvPr id="21" name="Freeform 21"/>
            <p:cNvSpPr/>
            <p:nvPr/>
          </p:nvSpPr>
          <p:spPr>
            <a:xfrm>
              <a:off x="0" y="0"/>
              <a:ext cx="2634073" cy="565090"/>
            </a:xfrm>
            <a:custGeom>
              <a:avLst/>
              <a:gdLst/>
              <a:ahLst/>
              <a:cxnLst/>
              <a:rect l="l" t="t" r="r" b="b"/>
              <a:pathLst>
                <a:path w="2634073" h="565090">
                  <a:moveTo>
                    <a:pt x="2430873" y="0"/>
                  </a:moveTo>
                  <a:cubicBezTo>
                    <a:pt x="2543098" y="0"/>
                    <a:pt x="2634073" y="126500"/>
                    <a:pt x="2634073" y="282545"/>
                  </a:cubicBezTo>
                  <a:cubicBezTo>
                    <a:pt x="2634073" y="438590"/>
                    <a:pt x="2543098" y="565090"/>
                    <a:pt x="2430873" y="565090"/>
                  </a:cubicBezTo>
                  <a:lnTo>
                    <a:pt x="203200" y="565090"/>
                  </a:lnTo>
                  <a:cubicBezTo>
                    <a:pt x="90976" y="565090"/>
                    <a:pt x="0" y="438590"/>
                    <a:pt x="0" y="282545"/>
                  </a:cubicBezTo>
                  <a:cubicBezTo>
                    <a:pt x="0" y="126500"/>
                    <a:pt x="90976" y="0"/>
                    <a:pt x="203200" y="0"/>
                  </a:cubicBezTo>
                  <a:close/>
                </a:path>
              </a:pathLst>
            </a:custGeom>
            <a:solidFill>
              <a:srgbClr val="FFFFFF">
                <a:alpha val="91765"/>
              </a:srgbClr>
            </a:solidFill>
          </p:spPr>
          <p:txBody>
            <a:bodyPr/>
            <a:lstStyle/>
            <a:p>
              <a:endParaRPr lang="en-GB"/>
            </a:p>
          </p:txBody>
        </p:sp>
        <p:sp>
          <p:nvSpPr>
            <p:cNvPr id="22" name="TextBox 22"/>
            <p:cNvSpPr txBox="1"/>
            <p:nvPr/>
          </p:nvSpPr>
          <p:spPr>
            <a:xfrm>
              <a:off x="0" y="-47625"/>
              <a:ext cx="2634073" cy="612715"/>
            </a:xfrm>
            <a:prstGeom prst="rect">
              <a:avLst/>
            </a:prstGeom>
          </p:spPr>
          <p:txBody>
            <a:bodyPr lIns="50800" tIns="50800" rIns="50800" bIns="50800" rtlCol="0" anchor="ctr"/>
            <a:lstStyle/>
            <a:p>
              <a:pPr algn="ctr">
                <a:lnSpc>
                  <a:spcPts val="2800"/>
                </a:lnSpc>
              </a:pPr>
              <a:endParaRPr/>
            </a:p>
          </p:txBody>
        </p:sp>
      </p:grpSp>
      <p:grpSp>
        <p:nvGrpSpPr>
          <p:cNvPr id="23" name="Group 23"/>
          <p:cNvGrpSpPr>
            <a:grpSpLocks noChangeAspect="1"/>
          </p:cNvGrpSpPr>
          <p:nvPr/>
        </p:nvGrpSpPr>
        <p:grpSpPr>
          <a:xfrm>
            <a:off x="11288768" y="2429163"/>
            <a:ext cx="5017420" cy="3475028"/>
            <a:chOff x="0" y="0"/>
            <a:chExt cx="3429000" cy="2374900"/>
          </a:xfrm>
        </p:grpSpPr>
        <p:sp>
          <p:nvSpPr>
            <p:cNvPr id="24" name="Freeform 2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3"/>
              <a:stretch>
                <a:fillRect l="-4644" r="-4644"/>
              </a:stretch>
            </a:blipFill>
          </p:spPr>
          <p:txBody>
            <a:bodyPr/>
            <a:lstStyle/>
            <a:p>
              <a:endParaRPr lang="en-GB"/>
            </a:p>
          </p:txBody>
        </p:sp>
        <p:sp>
          <p:nvSpPr>
            <p:cNvPr id="25" name="Freeform 2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4"/>
              <a:stretch>
                <a:fillRect l="-2902" t="-10996" r="-2492" b="-11124"/>
              </a:stretch>
            </a:blipFill>
          </p:spPr>
          <p:txBody>
            <a:bodyPr/>
            <a:lstStyle/>
            <a:p>
              <a:endParaRPr lang="en-GB"/>
            </a:p>
          </p:txBody>
        </p:sp>
      </p:grpSp>
      <p:sp>
        <p:nvSpPr>
          <p:cNvPr id="26" name="TextBox 26"/>
          <p:cNvSpPr txBox="1"/>
          <p:nvPr/>
        </p:nvSpPr>
        <p:spPr>
          <a:xfrm>
            <a:off x="3477253" y="1730853"/>
            <a:ext cx="7773416" cy="1495988"/>
          </a:xfrm>
          <a:prstGeom prst="rect">
            <a:avLst/>
          </a:prstGeom>
        </p:spPr>
        <p:txBody>
          <a:bodyPr lIns="0" tIns="0" rIns="0" bIns="0" rtlCol="0" anchor="t">
            <a:spAutoFit/>
          </a:bodyPr>
          <a:lstStyle/>
          <a:p>
            <a:pPr algn="l">
              <a:lnSpc>
                <a:spcPts val="12669"/>
              </a:lnSpc>
              <a:spcBef>
                <a:spcPct val="0"/>
              </a:spcBef>
            </a:pPr>
            <a:r>
              <a:rPr lang="en-US" sz="6999" spc="300">
                <a:solidFill>
                  <a:srgbClr val="FFFFFF"/>
                </a:solidFill>
                <a:latin typeface="#9Slide05 VL Fadilla"/>
              </a:rPr>
              <a:t>Dữ kiện 2</a:t>
            </a:r>
          </a:p>
        </p:txBody>
      </p:sp>
      <p:sp>
        <p:nvSpPr>
          <p:cNvPr id="27" name="TextBox 27"/>
          <p:cNvSpPr txBox="1"/>
          <p:nvPr/>
        </p:nvSpPr>
        <p:spPr>
          <a:xfrm>
            <a:off x="3517049" y="3400818"/>
            <a:ext cx="6857267"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Qua đèo Ngang</a:t>
            </a:r>
          </a:p>
        </p:txBody>
      </p:sp>
      <p:sp>
        <p:nvSpPr>
          <p:cNvPr id="28" name="TextBox 28"/>
          <p:cNvSpPr txBox="1"/>
          <p:nvPr/>
        </p:nvSpPr>
        <p:spPr>
          <a:xfrm>
            <a:off x="3935327" y="4737445"/>
            <a:ext cx="6857267"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Bà Huyện Thanh Quan</a:t>
            </a:r>
          </a:p>
        </p:txBody>
      </p:sp>
      <p:sp>
        <p:nvSpPr>
          <p:cNvPr id="29" name="TextBox 29"/>
          <p:cNvSpPr txBox="1"/>
          <p:nvPr/>
        </p:nvSpPr>
        <p:spPr>
          <a:xfrm>
            <a:off x="4054260" y="5985124"/>
            <a:ext cx="9979342"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HCST: Khi bà Huyện một thân một mình đi từ Thăng Long vào kinh đô Huế để nhận chức Cung trung giáo tập. </a:t>
            </a:r>
          </a:p>
          <a:p>
            <a:pPr algn="just">
              <a:lnSpc>
                <a:spcPts val="5005"/>
              </a:lnSpc>
            </a:pPr>
            <a:r>
              <a:rPr lang="en-US" sz="3500">
                <a:solidFill>
                  <a:srgbClr val="000000"/>
                </a:solidFill>
                <a:latin typeface="Roboto Condensed"/>
              </a:rPr>
              <a:t>Nhà Nguyễn dưới thời vua Tự Đức đang thời kì suy yếu.</a:t>
            </a:r>
          </a:p>
        </p:txBody>
      </p:sp>
    </p:spTree>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15884" y="261240"/>
            <a:ext cx="18519768" cy="9390305"/>
            <a:chOff x="0" y="0"/>
            <a:chExt cx="24693024" cy="12520406"/>
          </a:xfrm>
        </p:grpSpPr>
        <p:sp>
          <p:nvSpPr>
            <p:cNvPr id="7" name="Freeform 7"/>
            <p:cNvSpPr/>
            <p:nvPr/>
          </p:nvSpPr>
          <p:spPr>
            <a:xfrm>
              <a:off x="0" y="0"/>
              <a:ext cx="24693024" cy="9784611"/>
            </a:xfrm>
            <a:custGeom>
              <a:avLst/>
              <a:gdLst/>
              <a:ahLst/>
              <a:cxnLst/>
              <a:rect l="l" t="t" r="r" b="b"/>
              <a:pathLst>
                <a:path w="24693024" h="9784611">
                  <a:moveTo>
                    <a:pt x="0" y="0"/>
                  </a:moveTo>
                  <a:lnTo>
                    <a:pt x="24693024" y="0"/>
                  </a:lnTo>
                  <a:lnTo>
                    <a:pt x="24693024" y="9784611"/>
                  </a:lnTo>
                  <a:lnTo>
                    <a:pt x="0" y="9784611"/>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846533"/>
              <a:ext cx="24693024" cy="7673873"/>
            </a:xfrm>
            <a:custGeom>
              <a:avLst/>
              <a:gdLst/>
              <a:ahLst/>
              <a:cxnLst/>
              <a:rect l="l" t="t" r="r" b="b"/>
              <a:pathLst>
                <a:path w="24693024" h="7673873">
                  <a:moveTo>
                    <a:pt x="0" y="0"/>
                  </a:moveTo>
                  <a:lnTo>
                    <a:pt x="24693024" y="0"/>
                  </a:lnTo>
                  <a:lnTo>
                    <a:pt x="24693024" y="7673873"/>
                  </a:lnTo>
                  <a:lnTo>
                    <a:pt x="0" y="7673873"/>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937887" y="3734192"/>
            <a:ext cx="8720017" cy="4867062"/>
            <a:chOff x="0" y="0"/>
            <a:chExt cx="2296630" cy="1281860"/>
          </a:xfrm>
        </p:grpSpPr>
        <p:sp>
          <p:nvSpPr>
            <p:cNvPr id="16" name="Freeform 16"/>
            <p:cNvSpPr/>
            <p:nvPr/>
          </p:nvSpPr>
          <p:spPr>
            <a:xfrm>
              <a:off x="0" y="0"/>
              <a:ext cx="2296630" cy="1281860"/>
            </a:xfrm>
            <a:custGeom>
              <a:avLst/>
              <a:gdLst/>
              <a:ahLst/>
              <a:cxnLst/>
              <a:rect l="l" t="t" r="r" b="b"/>
              <a:pathLst>
                <a:path w="2296630" h="1281860">
                  <a:moveTo>
                    <a:pt x="45279" y="0"/>
                  </a:moveTo>
                  <a:lnTo>
                    <a:pt x="2251351" y="0"/>
                  </a:lnTo>
                  <a:cubicBezTo>
                    <a:pt x="2263359" y="0"/>
                    <a:pt x="2274876" y="4771"/>
                    <a:pt x="2283368" y="13262"/>
                  </a:cubicBezTo>
                  <a:cubicBezTo>
                    <a:pt x="2291860" y="21754"/>
                    <a:pt x="2296630" y="33271"/>
                    <a:pt x="2296630" y="45279"/>
                  </a:cubicBezTo>
                  <a:lnTo>
                    <a:pt x="2296630" y="1236580"/>
                  </a:lnTo>
                  <a:cubicBezTo>
                    <a:pt x="2296630" y="1261588"/>
                    <a:pt x="2276358" y="1281860"/>
                    <a:pt x="2251351" y="1281860"/>
                  </a:cubicBezTo>
                  <a:lnTo>
                    <a:pt x="45279" y="1281860"/>
                  </a:lnTo>
                  <a:cubicBezTo>
                    <a:pt x="20272" y="1281860"/>
                    <a:pt x="0" y="1261588"/>
                    <a:pt x="0" y="1236580"/>
                  </a:cubicBezTo>
                  <a:lnTo>
                    <a:pt x="0" y="45279"/>
                  </a:lnTo>
                  <a:cubicBezTo>
                    <a:pt x="0" y="20272"/>
                    <a:pt x="20272" y="0"/>
                    <a:pt x="45279"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2296630" cy="1329485"/>
            </a:xfrm>
            <a:prstGeom prst="rect">
              <a:avLst/>
            </a:prstGeom>
          </p:spPr>
          <p:txBody>
            <a:bodyPr lIns="50800" tIns="50800" rIns="50800" bIns="50800" rtlCol="0" anchor="ctr"/>
            <a:lstStyle/>
            <a:p>
              <a:pPr algn="ctr">
                <a:lnSpc>
                  <a:spcPts val="2800"/>
                </a:lnSpc>
              </a:pPr>
              <a:endParaRPr/>
            </a:p>
          </p:txBody>
        </p:sp>
      </p:grpSp>
      <p:grpSp>
        <p:nvGrpSpPr>
          <p:cNvPr id="18" name="Group 18"/>
          <p:cNvGrpSpPr>
            <a:grpSpLocks noChangeAspect="1"/>
          </p:cNvGrpSpPr>
          <p:nvPr/>
        </p:nvGrpSpPr>
        <p:grpSpPr>
          <a:xfrm>
            <a:off x="-190486" y="7623335"/>
            <a:ext cx="3615897" cy="2914735"/>
            <a:chOff x="0" y="0"/>
            <a:chExt cx="4605527" cy="3712464"/>
          </a:xfrm>
        </p:grpSpPr>
        <p:sp>
          <p:nvSpPr>
            <p:cNvPr id="19" name="Freeform 19"/>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3"/>
              <a:stretch>
                <a:fillRect l="-67" r="-67"/>
              </a:stretch>
            </a:blipFill>
          </p:spPr>
          <p:txBody>
            <a:bodyPr/>
            <a:lstStyle/>
            <a:p>
              <a:endParaRPr lang="en-GB"/>
            </a:p>
          </p:txBody>
        </p:sp>
        <p:sp>
          <p:nvSpPr>
            <p:cNvPr id="20" name="Freeform 20"/>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4"/>
              <a:stretch>
                <a:fillRect l="-20833" r="-20833"/>
              </a:stretch>
            </a:blipFill>
          </p:spPr>
          <p:txBody>
            <a:bodyPr/>
            <a:lstStyle/>
            <a:p>
              <a:endParaRPr lang="en-GB"/>
            </a:p>
          </p:txBody>
        </p:sp>
      </p:grpSp>
      <p:grpSp>
        <p:nvGrpSpPr>
          <p:cNvPr id="21" name="Group 21"/>
          <p:cNvGrpSpPr/>
          <p:nvPr/>
        </p:nvGrpSpPr>
        <p:grpSpPr>
          <a:xfrm rot="571830">
            <a:off x="9667945" y="4604905"/>
            <a:ext cx="8271241" cy="4902928"/>
            <a:chOff x="0" y="0"/>
            <a:chExt cx="2178434" cy="1291306"/>
          </a:xfrm>
        </p:grpSpPr>
        <p:sp>
          <p:nvSpPr>
            <p:cNvPr id="22" name="Freeform 22"/>
            <p:cNvSpPr/>
            <p:nvPr/>
          </p:nvSpPr>
          <p:spPr>
            <a:xfrm>
              <a:off x="0" y="0"/>
              <a:ext cx="2178434" cy="1291306"/>
            </a:xfrm>
            <a:custGeom>
              <a:avLst/>
              <a:gdLst/>
              <a:ahLst/>
              <a:cxnLst/>
              <a:rect l="l" t="t" r="r" b="b"/>
              <a:pathLst>
                <a:path w="2178434" h="1291306">
                  <a:moveTo>
                    <a:pt x="2178434" y="0"/>
                  </a:moveTo>
                  <a:lnTo>
                    <a:pt x="2178434" y="1177006"/>
                  </a:lnTo>
                  <a:lnTo>
                    <a:pt x="1089217" y="1291306"/>
                  </a:lnTo>
                  <a:lnTo>
                    <a:pt x="0" y="1177006"/>
                  </a:lnTo>
                  <a:lnTo>
                    <a:pt x="0" y="0"/>
                  </a:lnTo>
                  <a:lnTo>
                    <a:pt x="2178434" y="0"/>
                  </a:lnTo>
                  <a:close/>
                </a:path>
              </a:pathLst>
            </a:custGeom>
            <a:solidFill>
              <a:srgbClr val="DBEFE1">
                <a:alpha val="85882"/>
              </a:srgbClr>
            </a:solidFill>
          </p:spPr>
          <p:txBody>
            <a:bodyPr/>
            <a:lstStyle/>
            <a:p>
              <a:endParaRPr lang="en-GB"/>
            </a:p>
          </p:txBody>
        </p:sp>
        <p:sp>
          <p:nvSpPr>
            <p:cNvPr id="23" name="TextBox 23"/>
            <p:cNvSpPr txBox="1"/>
            <p:nvPr/>
          </p:nvSpPr>
          <p:spPr>
            <a:xfrm>
              <a:off x="0" y="-47625"/>
              <a:ext cx="2178434" cy="1224631"/>
            </a:xfrm>
            <a:prstGeom prst="rect">
              <a:avLst/>
            </a:prstGeom>
          </p:spPr>
          <p:txBody>
            <a:bodyPr lIns="50800" tIns="50800" rIns="50800" bIns="50800" rtlCol="0" anchor="ctr"/>
            <a:lstStyle/>
            <a:p>
              <a:pPr algn="ctr">
                <a:lnSpc>
                  <a:spcPts val="2800"/>
                </a:lnSpc>
              </a:pPr>
              <a:endParaRPr/>
            </a:p>
          </p:txBody>
        </p:sp>
      </p:grpSp>
      <p:sp>
        <p:nvSpPr>
          <p:cNvPr id="24" name="TextBox 24"/>
          <p:cNvSpPr txBox="1"/>
          <p:nvPr/>
        </p:nvSpPr>
        <p:spPr>
          <a:xfrm>
            <a:off x="3708687" y="1074806"/>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3. KHÁM PHÁ VĂN BẢN</a:t>
            </a:r>
          </a:p>
        </p:txBody>
      </p:sp>
      <p:sp>
        <p:nvSpPr>
          <p:cNvPr id="25" name="TextBox 25"/>
          <p:cNvSpPr txBox="1"/>
          <p:nvPr/>
        </p:nvSpPr>
        <p:spPr>
          <a:xfrm>
            <a:off x="3425411" y="2832493"/>
            <a:ext cx="11787441" cy="615950"/>
          </a:xfrm>
          <a:prstGeom prst="rect">
            <a:avLst/>
          </a:prstGeom>
        </p:spPr>
        <p:txBody>
          <a:bodyPr lIns="0" tIns="0" rIns="0" bIns="0" rtlCol="0" anchor="t">
            <a:spAutoFit/>
          </a:bodyPr>
          <a:lstStyle/>
          <a:p>
            <a:pPr algn="ctr">
              <a:lnSpc>
                <a:spcPts val="4900"/>
              </a:lnSpc>
            </a:pPr>
            <a:r>
              <a:rPr lang="en-US" sz="3500">
                <a:solidFill>
                  <a:srgbClr val="15271A"/>
                </a:solidFill>
                <a:latin typeface="Roboto Condensed Bold"/>
              </a:rPr>
              <a:t>a. Đặc điểm thơ song thất lục bát thể hiện trong trích đoạn </a:t>
            </a:r>
          </a:p>
        </p:txBody>
      </p:sp>
      <p:sp>
        <p:nvSpPr>
          <p:cNvPr id="26" name="TextBox 26"/>
          <p:cNvSpPr txBox="1"/>
          <p:nvPr/>
        </p:nvSpPr>
        <p:spPr>
          <a:xfrm>
            <a:off x="3121610" y="1949564"/>
            <a:ext cx="11787441" cy="688939"/>
          </a:xfrm>
          <a:prstGeom prst="rect">
            <a:avLst/>
          </a:prstGeom>
        </p:spPr>
        <p:txBody>
          <a:bodyPr lIns="0" tIns="0" rIns="0" bIns="0" rtlCol="0" anchor="t">
            <a:spAutoFit/>
          </a:bodyPr>
          <a:lstStyle/>
          <a:p>
            <a:pPr algn="ctr">
              <a:lnSpc>
                <a:spcPts val="5600"/>
              </a:lnSpc>
            </a:pPr>
            <a:r>
              <a:rPr lang="en-US" sz="4000">
                <a:solidFill>
                  <a:srgbClr val="FFFFFF"/>
                </a:solidFill>
                <a:latin typeface="#9Slide07 SVNUT Triumph Press"/>
              </a:rPr>
              <a:t>3.2. Đọc-hiểu văn bản</a:t>
            </a:r>
          </a:p>
        </p:txBody>
      </p:sp>
      <p:sp>
        <p:nvSpPr>
          <p:cNvPr id="27" name="TextBox 27"/>
          <p:cNvSpPr txBox="1"/>
          <p:nvPr/>
        </p:nvSpPr>
        <p:spPr>
          <a:xfrm>
            <a:off x="1267200" y="3858745"/>
            <a:ext cx="8390705" cy="4393186"/>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Về số câu thơ trong khổ: 4</a:t>
            </a:r>
          </a:p>
          <a:p>
            <a:pPr marL="755651" lvl="1" indent="-377825" algn="just">
              <a:lnSpc>
                <a:spcPts val="5005"/>
              </a:lnSpc>
              <a:buFont typeface="Arial"/>
              <a:buChar char="•"/>
            </a:pPr>
            <a:r>
              <a:rPr lang="en-US" sz="3500">
                <a:solidFill>
                  <a:srgbClr val="000000"/>
                </a:solidFill>
                <a:latin typeface="Roboto Condensed"/>
              </a:rPr>
              <a:t>Số khổ: 13 tổ hợp song thất lục bát</a:t>
            </a:r>
          </a:p>
          <a:p>
            <a:pPr marL="755651" lvl="1" indent="-377825" algn="just">
              <a:lnSpc>
                <a:spcPts val="5005"/>
              </a:lnSpc>
              <a:buFont typeface="Arial"/>
              <a:buChar char="•"/>
            </a:pPr>
            <a:r>
              <a:rPr lang="en-US" sz="3500">
                <a:solidFill>
                  <a:srgbClr val="000000"/>
                </a:solidFill>
                <a:latin typeface="Roboto Condensed"/>
              </a:rPr>
              <a:t>Biến thể: Không có</a:t>
            </a:r>
          </a:p>
          <a:p>
            <a:pPr marL="755651" lvl="1" indent="-377825" algn="just">
              <a:lnSpc>
                <a:spcPts val="5005"/>
              </a:lnSpc>
              <a:buFont typeface="Arial"/>
              <a:buChar char="•"/>
            </a:pPr>
            <a:r>
              <a:rPr lang="en-US" sz="3500">
                <a:solidFill>
                  <a:srgbClr val="000000"/>
                </a:solidFill>
                <a:latin typeface="Roboto Condensed"/>
              </a:rPr>
              <a:t>Vần: Vần chân (</a:t>
            </a:r>
            <a:r>
              <a:rPr lang="en-US" sz="3500">
                <a:solidFill>
                  <a:srgbClr val="000000"/>
                </a:solidFill>
                <a:latin typeface="Roboto Condensed Italics"/>
              </a:rPr>
              <a:t>noa - xa</a:t>
            </a:r>
            <a:r>
              <a:rPr lang="en-US" sz="3500">
                <a:solidFill>
                  <a:srgbClr val="000000"/>
                </a:solidFill>
                <a:latin typeface="Roboto Condensed"/>
              </a:rPr>
              <a:t>), vần lưng (</a:t>
            </a:r>
            <a:r>
              <a:rPr lang="en-US" sz="3500">
                <a:solidFill>
                  <a:srgbClr val="000000"/>
                </a:solidFill>
                <a:latin typeface="Roboto Condensed Italics"/>
              </a:rPr>
              <a:t>xa - ra</a:t>
            </a:r>
            <a:r>
              <a:rPr lang="en-US" sz="3500">
                <a:solidFill>
                  <a:srgbClr val="000000"/>
                </a:solidFill>
                <a:latin typeface="Roboto Condensed"/>
              </a:rPr>
              <a:t>)</a:t>
            </a:r>
          </a:p>
          <a:p>
            <a:pPr marL="755651" lvl="1" indent="-377825" algn="just">
              <a:lnSpc>
                <a:spcPts val="5005"/>
              </a:lnSpc>
              <a:buFont typeface="Arial"/>
              <a:buChar char="•"/>
            </a:pPr>
            <a:r>
              <a:rPr lang="en-US" sz="3500">
                <a:solidFill>
                  <a:srgbClr val="000000"/>
                </a:solidFill>
                <a:latin typeface="Roboto Condensed"/>
              </a:rPr>
              <a:t>Nhịp: Câu 7 chữ: 4/3; câu 6-8: nhịp chẵn</a:t>
            </a:r>
          </a:p>
          <a:p>
            <a:pPr marL="755651" lvl="1" indent="-377825" algn="just">
              <a:lnSpc>
                <a:spcPts val="5005"/>
              </a:lnSpc>
              <a:buFont typeface="Arial"/>
              <a:buChar char="•"/>
            </a:pPr>
            <a:r>
              <a:rPr lang="en-US" sz="3500">
                <a:solidFill>
                  <a:srgbClr val="000000"/>
                </a:solidFill>
                <a:latin typeface="Roboto Condensed"/>
              </a:rPr>
              <a:t>Thanh điệu: đúng theo mô hình B - T</a:t>
            </a:r>
          </a:p>
          <a:p>
            <a:pPr marL="755651" lvl="1" indent="-377825" algn="just">
              <a:lnSpc>
                <a:spcPts val="5005"/>
              </a:lnSpc>
              <a:buFont typeface="Arial"/>
              <a:buChar char="•"/>
            </a:pPr>
            <a:r>
              <a:rPr lang="en-US" sz="3500">
                <a:solidFill>
                  <a:srgbClr val="000000"/>
                </a:solidFill>
                <a:latin typeface="Roboto Condensed"/>
              </a:rPr>
              <a:t>BPTT: nghệ thuật đối, điệp ngữ, ẩn dụ</a:t>
            </a:r>
          </a:p>
        </p:txBody>
      </p:sp>
      <p:sp>
        <p:nvSpPr>
          <p:cNvPr id="28" name="TextBox 28"/>
          <p:cNvSpPr txBox="1"/>
          <p:nvPr/>
        </p:nvSpPr>
        <p:spPr>
          <a:xfrm>
            <a:off x="10454038" y="5384344"/>
            <a:ext cx="7247963" cy="2711323"/>
          </a:xfrm>
          <a:prstGeom prst="rect">
            <a:avLst/>
          </a:prstGeom>
        </p:spPr>
        <p:txBody>
          <a:bodyPr lIns="0" tIns="0" rIns="0" bIns="0" rtlCol="0" anchor="t">
            <a:spAutoFit/>
          </a:bodyPr>
          <a:lstStyle/>
          <a:p>
            <a:pPr algn="just">
              <a:lnSpc>
                <a:spcPts val="5290"/>
              </a:lnSpc>
            </a:pPr>
            <a:r>
              <a:rPr lang="en-US" sz="3699">
                <a:solidFill>
                  <a:srgbClr val="000000"/>
                </a:solidFill>
                <a:latin typeface="#9Slide05 Fourth Medium"/>
              </a:rPr>
              <a:t>Đường giong ruổi lưng đeo cung tiễn</a:t>
            </a:r>
          </a:p>
          <a:p>
            <a:pPr algn="just">
              <a:lnSpc>
                <a:spcPts val="5290"/>
              </a:lnSpc>
            </a:pPr>
            <a:r>
              <a:rPr lang="en-US" sz="3699">
                <a:solidFill>
                  <a:srgbClr val="000000"/>
                </a:solidFill>
                <a:latin typeface="#9Slide05 Fourth Medium"/>
              </a:rPr>
              <a:t>Buổi tiễn đưa lòng bận thê </a:t>
            </a:r>
            <a:r>
              <a:rPr lang="en-US" sz="3699" u="sng">
                <a:solidFill>
                  <a:srgbClr val="000000"/>
                </a:solidFill>
                <a:latin typeface="#9Slide05 Fourth Medium"/>
              </a:rPr>
              <a:t>noa</a:t>
            </a:r>
          </a:p>
          <a:p>
            <a:pPr algn="just">
              <a:lnSpc>
                <a:spcPts val="5290"/>
              </a:lnSpc>
            </a:pPr>
            <a:r>
              <a:rPr lang="en-US" sz="3699">
                <a:solidFill>
                  <a:srgbClr val="000000"/>
                </a:solidFill>
                <a:latin typeface="#9Slide05 Fourth Medium"/>
              </a:rPr>
              <a:t>Bóng cờ tiếng trống </a:t>
            </a:r>
            <a:r>
              <a:rPr lang="en-US" sz="3699" u="sng">
                <a:solidFill>
                  <a:srgbClr val="000000"/>
                </a:solidFill>
                <a:latin typeface="#9Slide05 Fourth Medium"/>
              </a:rPr>
              <a:t>xa</a:t>
            </a:r>
            <a:r>
              <a:rPr lang="en-US" sz="3699">
                <a:solidFill>
                  <a:srgbClr val="000000"/>
                </a:solidFill>
                <a:latin typeface="#9Slide05 Fourth Medium"/>
              </a:rPr>
              <a:t> </a:t>
            </a:r>
            <a:r>
              <a:rPr lang="en-US" sz="3699" u="sng">
                <a:solidFill>
                  <a:srgbClr val="000000"/>
                </a:solidFill>
                <a:latin typeface="#9Slide05 Fourth Medium"/>
              </a:rPr>
              <a:t>xa</a:t>
            </a:r>
          </a:p>
          <a:p>
            <a:pPr algn="just">
              <a:lnSpc>
                <a:spcPts val="5290"/>
              </a:lnSpc>
            </a:pPr>
            <a:r>
              <a:rPr lang="en-US" sz="3699">
                <a:solidFill>
                  <a:srgbClr val="000000"/>
                </a:solidFill>
                <a:latin typeface="#9Slide05 Fourth Medium"/>
              </a:rPr>
              <a:t>Sầu lên ngọn ải, oán </a:t>
            </a:r>
            <a:r>
              <a:rPr lang="en-US" sz="3699" u="sng">
                <a:solidFill>
                  <a:srgbClr val="000000"/>
                </a:solidFill>
                <a:latin typeface="#9Slide05 Fourth Medium"/>
              </a:rPr>
              <a:t>ra</a:t>
            </a:r>
            <a:r>
              <a:rPr lang="en-US" sz="3699">
                <a:solidFill>
                  <a:srgbClr val="000000"/>
                </a:solidFill>
                <a:latin typeface="#9Slide05 Fourth Medium"/>
              </a:rPr>
              <a:t> cửa phòng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281112"/>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Freeform 15"/>
          <p:cNvSpPr/>
          <p:nvPr/>
        </p:nvSpPr>
        <p:spPr>
          <a:xfrm flipH="1">
            <a:off x="13052130" y="4362614"/>
            <a:ext cx="5235870" cy="5924386"/>
          </a:xfrm>
          <a:custGeom>
            <a:avLst/>
            <a:gdLst/>
            <a:ahLst/>
            <a:cxnLst/>
            <a:rect l="l" t="t" r="r" b="b"/>
            <a:pathLst>
              <a:path w="5235870" h="5924386">
                <a:moveTo>
                  <a:pt x="5235870" y="0"/>
                </a:moveTo>
                <a:lnTo>
                  <a:pt x="0" y="0"/>
                </a:lnTo>
                <a:lnTo>
                  <a:pt x="0" y="5924386"/>
                </a:lnTo>
                <a:lnTo>
                  <a:pt x="5235870" y="5924386"/>
                </a:lnTo>
                <a:lnTo>
                  <a:pt x="5235870" y="0"/>
                </a:lnTo>
                <a:close/>
              </a:path>
            </a:pathLst>
          </a:custGeom>
          <a:blipFill>
            <a:blip r:embed="rId13"/>
            <a:stretch>
              <a:fillRect/>
            </a:stretch>
          </a:blipFill>
        </p:spPr>
        <p:txBody>
          <a:bodyPr/>
          <a:lstStyle/>
          <a:p>
            <a:endParaRPr lang="en-GB"/>
          </a:p>
        </p:txBody>
      </p:sp>
      <p:grpSp>
        <p:nvGrpSpPr>
          <p:cNvPr id="16" name="Group 16"/>
          <p:cNvGrpSpPr/>
          <p:nvPr/>
        </p:nvGrpSpPr>
        <p:grpSpPr>
          <a:xfrm>
            <a:off x="3239968" y="3686567"/>
            <a:ext cx="9012200" cy="5914256"/>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EECC8C"/>
            </a:solidFill>
          </p:spPr>
          <p:txBody>
            <a:bodyPr/>
            <a:lstStyle/>
            <a:p>
              <a:endParaRPr lang="en-GB"/>
            </a:p>
          </p:txBody>
        </p:sp>
        <p:sp>
          <p:nvSpPr>
            <p:cNvPr id="18" name="TextBox 18"/>
            <p:cNvSpPr txBox="1"/>
            <p:nvPr/>
          </p:nvSpPr>
          <p:spPr>
            <a:xfrm>
              <a:off x="38100" y="41275"/>
              <a:ext cx="736600" cy="415925"/>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3708687" y="1074806"/>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3. KHÁM PHÁ VĂN BẢN</a:t>
            </a:r>
          </a:p>
        </p:txBody>
      </p:sp>
      <p:sp>
        <p:nvSpPr>
          <p:cNvPr id="20" name="TextBox 20"/>
          <p:cNvSpPr txBox="1"/>
          <p:nvPr/>
        </p:nvSpPr>
        <p:spPr>
          <a:xfrm>
            <a:off x="3425411" y="2832493"/>
            <a:ext cx="11787441" cy="615950"/>
          </a:xfrm>
          <a:prstGeom prst="rect">
            <a:avLst/>
          </a:prstGeom>
        </p:spPr>
        <p:txBody>
          <a:bodyPr lIns="0" tIns="0" rIns="0" bIns="0" rtlCol="0" anchor="t">
            <a:spAutoFit/>
          </a:bodyPr>
          <a:lstStyle/>
          <a:p>
            <a:pPr algn="ctr">
              <a:lnSpc>
                <a:spcPts val="4900"/>
              </a:lnSpc>
            </a:pPr>
            <a:r>
              <a:rPr lang="en-US" sz="3500">
                <a:solidFill>
                  <a:srgbClr val="15271A"/>
                </a:solidFill>
                <a:latin typeface="Roboto Condensed Bold"/>
              </a:rPr>
              <a:t>a. Đặc điểm thơ song thất lục bát thể hiện trong trích đoạn </a:t>
            </a:r>
          </a:p>
        </p:txBody>
      </p:sp>
      <p:sp>
        <p:nvSpPr>
          <p:cNvPr id="21" name="TextBox 21"/>
          <p:cNvSpPr txBox="1"/>
          <p:nvPr/>
        </p:nvSpPr>
        <p:spPr>
          <a:xfrm>
            <a:off x="3121610" y="1900234"/>
            <a:ext cx="11787441" cy="688939"/>
          </a:xfrm>
          <a:prstGeom prst="rect">
            <a:avLst/>
          </a:prstGeom>
        </p:spPr>
        <p:txBody>
          <a:bodyPr lIns="0" tIns="0" rIns="0" bIns="0" rtlCol="0" anchor="t">
            <a:spAutoFit/>
          </a:bodyPr>
          <a:lstStyle/>
          <a:p>
            <a:pPr algn="ctr">
              <a:lnSpc>
                <a:spcPts val="5600"/>
              </a:lnSpc>
            </a:pPr>
            <a:r>
              <a:rPr lang="en-US" sz="4000">
                <a:solidFill>
                  <a:srgbClr val="FFFFFF"/>
                </a:solidFill>
                <a:latin typeface="#9Slide07 SVNUT Triumph Press"/>
              </a:rPr>
              <a:t>3.2. Đọc-hiểu văn bản</a:t>
            </a:r>
          </a:p>
        </p:txBody>
      </p:sp>
      <p:sp>
        <p:nvSpPr>
          <p:cNvPr id="22" name="TextBox 22"/>
          <p:cNvSpPr txBox="1"/>
          <p:nvPr/>
        </p:nvSpPr>
        <p:spPr>
          <a:xfrm>
            <a:off x="4912919" y="4922160"/>
            <a:ext cx="6161036" cy="3135994"/>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Theo em, ai là người bộc lộ cảm xúc, suy ngẫm trong bài thơ? Cảm hứng chủ đạo nào được thể hiện trong bài thơ? Đối tượng được cảm xúc này hướng tới là gì / là ai? </a:t>
            </a:r>
          </a:p>
        </p:txBody>
      </p:sp>
      <p:grpSp>
        <p:nvGrpSpPr>
          <p:cNvPr id="23" name="Group 23"/>
          <p:cNvGrpSpPr>
            <a:grpSpLocks noChangeAspect="1"/>
          </p:cNvGrpSpPr>
          <p:nvPr/>
        </p:nvGrpSpPr>
        <p:grpSpPr>
          <a:xfrm>
            <a:off x="-190486" y="7623335"/>
            <a:ext cx="3615897" cy="2914735"/>
            <a:chOff x="0" y="0"/>
            <a:chExt cx="4605527" cy="3712464"/>
          </a:xfrm>
        </p:grpSpPr>
        <p:sp>
          <p:nvSpPr>
            <p:cNvPr id="24" name="Freeform 24"/>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4"/>
              <a:stretch>
                <a:fillRect l="-67" r="-67"/>
              </a:stretch>
            </a:blipFill>
          </p:spPr>
          <p:txBody>
            <a:bodyPr/>
            <a:lstStyle/>
            <a:p>
              <a:endParaRPr lang="en-GB"/>
            </a:p>
          </p:txBody>
        </p:sp>
        <p:sp>
          <p:nvSpPr>
            <p:cNvPr id="25" name="Freeform 25"/>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5"/>
              <a:stretch>
                <a:fillRect l="-20833" r="-20833"/>
              </a:stretch>
            </a:blipFill>
          </p:spPr>
          <p:txBody>
            <a:bodyPr/>
            <a:lstStyle/>
            <a:p>
              <a:endParaRPr lang="en-GB"/>
            </a:p>
          </p:txBody>
        </p:sp>
      </p:grpSp>
    </p:spTree>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281112"/>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Freeform 15"/>
          <p:cNvSpPr/>
          <p:nvPr/>
        </p:nvSpPr>
        <p:spPr>
          <a:xfrm flipH="1">
            <a:off x="13052130" y="4362614"/>
            <a:ext cx="5235870" cy="5924386"/>
          </a:xfrm>
          <a:custGeom>
            <a:avLst/>
            <a:gdLst/>
            <a:ahLst/>
            <a:cxnLst/>
            <a:rect l="l" t="t" r="r" b="b"/>
            <a:pathLst>
              <a:path w="5235870" h="5924386">
                <a:moveTo>
                  <a:pt x="5235870" y="0"/>
                </a:moveTo>
                <a:lnTo>
                  <a:pt x="0" y="0"/>
                </a:lnTo>
                <a:lnTo>
                  <a:pt x="0" y="5924386"/>
                </a:lnTo>
                <a:lnTo>
                  <a:pt x="5235870" y="5924386"/>
                </a:lnTo>
                <a:lnTo>
                  <a:pt x="5235870" y="0"/>
                </a:lnTo>
                <a:close/>
              </a:path>
            </a:pathLst>
          </a:custGeom>
          <a:blipFill>
            <a:blip r:embed="rId13"/>
            <a:stretch>
              <a:fillRect/>
            </a:stretch>
          </a:blipFill>
        </p:spPr>
        <p:txBody>
          <a:bodyPr/>
          <a:lstStyle/>
          <a:p>
            <a:endParaRPr lang="en-GB"/>
          </a:p>
        </p:txBody>
      </p:sp>
      <p:sp>
        <p:nvSpPr>
          <p:cNvPr id="16" name="TextBox 16"/>
          <p:cNvSpPr txBox="1"/>
          <p:nvPr/>
        </p:nvSpPr>
        <p:spPr>
          <a:xfrm>
            <a:off x="3708687" y="1074806"/>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3. KHÁM PHÁ VĂN BẢN</a:t>
            </a:r>
          </a:p>
        </p:txBody>
      </p:sp>
      <p:sp>
        <p:nvSpPr>
          <p:cNvPr id="17" name="TextBox 17"/>
          <p:cNvSpPr txBox="1"/>
          <p:nvPr/>
        </p:nvSpPr>
        <p:spPr>
          <a:xfrm>
            <a:off x="3425411" y="2832493"/>
            <a:ext cx="11787441" cy="615950"/>
          </a:xfrm>
          <a:prstGeom prst="rect">
            <a:avLst/>
          </a:prstGeom>
        </p:spPr>
        <p:txBody>
          <a:bodyPr lIns="0" tIns="0" rIns="0" bIns="0" rtlCol="0" anchor="t">
            <a:spAutoFit/>
          </a:bodyPr>
          <a:lstStyle/>
          <a:p>
            <a:pPr algn="ctr">
              <a:lnSpc>
                <a:spcPts val="4900"/>
              </a:lnSpc>
            </a:pPr>
            <a:r>
              <a:rPr lang="en-US" sz="3500">
                <a:solidFill>
                  <a:srgbClr val="15271A"/>
                </a:solidFill>
                <a:latin typeface="Roboto Condensed Bold"/>
              </a:rPr>
              <a:t>a. Đặc điểm thơ song thất lục bát thể hiện trong trích đoạn </a:t>
            </a:r>
          </a:p>
        </p:txBody>
      </p:sp>
      <p:sp>
        <p:nvSpPr>
          <p:cNvPr id="18" name="TextBox 18"/>
          <p:cNvSpPr txBox="1"/>
          <p:nvPr/>
        </p:nvSpPr>
        <p:spPr>
          <a:xfrm>
            <a:off x="3121610" y="1900234"/>
            <a:ext cx="11787441" cy="688939"/>
          </a:xfrm>
          <a:prstGeom prst="rect">
            <a:avLst/>
          </a:prstGeom>
        </p:spPr>
        <p:txBody>
          <a:bodyPr lIns="0" tIns="0" rIns="0" bIns="0" rtlCol="0" anchor="t">
            <a:spAutoFit/>
          </a:bodyPr>
          <a:lstStyle/>
          <a:p>
            <a:pPr algn="ctr">
              <a:lnSpc>
                <a:spcPts val="5600"/>
              </a:lnSpc>
            </a:pPr>
            <a:r>
              <a:rPr lang="en-US" sz="4000">
                <a:solidFill>
                  <a:srgbClr val="FFFFFF"/>
                </a:solidFill>
                <a:latin typeface="#9Slide07 SVNUT Triumph Press"/>
              </a:rPr>
              <a:t>3.2. Đọc-hiểu văn bản</a:t>
            </a:r>
          </a:p>
        </p:txBody>
      </p:sp>
      <p:grpSp>
        <p:nvGrpSpPr>
          <p:cNvPr id="19" name="Group 19"/>
          <p:cNvGrpSpPr/>
          <p:nvPr/>
        </p:nvGrpSpPr>
        <p:grpSpPr>
          <a:xfrm>
            <a:off x="2171517" y="3781817"/>
            <a:ext cx="10520514" cy="4349291"/>
            <a:chOff x="0" y="0"/>
            <a:chExt cx="2770835" cy="1145492"/>
          </a:xfrm>
        </p:grpSpPr>
        <p:sp>
          <p:nvSpPr>
            <p:cNvPr id="20" name="Freeform 20"/>
            <p:cNvSpPr/>
            <p:nvPr/>
          </p:nvSpPr>
          <p:spPr>
            <a:xfrm>
              <a:off x="0" y="0"/>
              <a:ext cx="2770835" cy="1145492"/>
            </a:xfrm>
            <a:custGeom>
              <a:avLst/>
              <a:gdLst/>
              <a:ahLst/>
              <a:cxnLst/>
              <a:rect l="l" t="t" r="r" b="b"/>
              <a:pathLst>
                <a:path w="2770835" h="1145492">
                  <a:moveTo>
                    <a:pt x="37530" y="0"/>
                  </a:moveTo>
                  <a:lnTo>
                    <a:pt x="2733305" y="0"/>
                  </a:lnTo>
                  <a:cubicBezTo>
                    <a:pt x="2754032" y="0"/>
                    <a:pt x="2770835" y="16803"/>
                    <a:pt x="2770835" y="37530"/>
                  </a:cubicBezTo>
                  <a:lnTo>
                    <a:pt x="2770835" y="1107962"/>
                  </a:lnTo>
                  <a:cubicBezTo>
                    <a:pt x="2770835" y="1117916"/>
                    <a:pt x="2766881" y="1127462"/>
                    <a:pt x="2759843" y="1134500"/>
                  </a:cubicBezTo>
                  <a:cubicBezTo>
                    <a:pt x="2752804" y="1141538"/>
                    <a:pt x="2743258" y="1145492"/>
                    <a:pt x="2733305" y="1145492"/>
                  </a:cubicBezTo>
                  <a:lnTo>
                    <a:pt x="37530" y="1145492"/>
                  </a:lnTo>
                  <a:cubicBezTo>
                    <a:pt x="16803" y="1145492"/>
                    <a:pt x="0" y="1128690"/>
                    <a:pt x="0" y="1107962"/>
                  </a:cubicBezTo>
                  <a:lnTo>
                    <a:pt x="0" y="37530"/>
                  </a:lnTo>
                  <a:cubicBezTo>
                    <a:pt x="0" y="16803"/>
                    <a:pt x="16803" y="0"/>
                    <a:pt x="37530" y="0"/>
                  </a:cubicBezTo>
                  <a:close/>
                </a:path>
              </a:pathLst>
            </a:custGeom>
            <a:solidFill>
              <a:srgbClr val="FEFFFE">
                <a:alpha val="72941"/>
              </a:srgbClr>
            </a:solidFill>
          </p:spPr>
          <p:txBody>
            <a:bodyPr/>
            <a:lstStyle/>
            <a:p>
              <a:endParaRPr lang="en-GB"/>
            </a:p>
          </p:txBody>
        </p:sp>
        <p:sp>
          <p:nvSpPr>
            <p:cNvPr id="21" name="TextBox 21"/>
            <p:cNvSpPr txBox="1"/>
            <p:nvPr/>
          </p:nvSpPr>
          <p:spPr>
            <a:xfrm>
              <a:off x="0" y="-47625"/>
              <a:ext cx="2770835" cy="1193117"/>
            </a:xfrm>
            <a:prstGeom prst="rect">
              <a:avLst/>
            </a:prstGeom>
          </p:spPr>
          <p:txBody>
            <a:bodyPr lIns="50800" tIns="50800" rIns="50800" bIns="50800" rtlCol="0" anchor="ctr"/>
            <a:lstStyle/>
            <a:p>
              <a:pPr algn="ctr">
                <a:lnSpc>
                  <a:spcPts val="2800"/>
                </a:lnSpc>
              </a:pPr>
              <a:endParaRPr/>
            </a:p>
          </p:txBody>
        </p:sp>
      </p:grpSp>
      <p:sp>
        <p:nvSpPr>
          <p:cNvPr id="22" name="TextBox 22"/>
          <p:cNvSpPr txBox="1"/>
          <p:nvPr/>
        </p:nvSpPr>
        <p:spPr>
          <a:xfrm>
            <a:off x="2854295" y="4350184"/>
            <a:ext cx="9041831" cy="3764590"/>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Đối tượng trữ tình: </a:t>
            </a:r>
            <a:r>
              <a:rPr lang="en-US" sz="3500">
                <a:solidFill>
                  <a:srgbClr val="000000"/>
                </a:solidFill>
                <a:latin typeface="Roboto Condensed Bold"/>
              </a:rPr>
              <a:t>Thiếp</a:t>
            </a:r>
          </a:p>
          <a:p>
            <a:pPr marL="755651" lvl="1" indent="-377825" algn="just">
              <a:lnSpc>
                <a:spcPts val="5005"/>
              </a:lnSpc>
              <a:buFont typeface="Arial"/>
              <a:buChar char="•"/>
            </a:pPr>
            <a:r>
              <a:rPr lang="en-US" sz="3500">
                <a:solidFill>
                  <a:srgbClr val="000000"/>
                </a:solidFill>
                <a:latin typeface="Roboto Condensed"/>
              </a:rPr>
              <a:t>Nhân vật trữ tình: </a:t>
            </a:r>
            <a:r>
              <a:rPr lang="en-US" sz="3500">
                <a:solidFill>
                  <a:srgbClr val="000000"/>
                </a:solidFill>
                <a:latin typeface="Roboto Condensed Bold"/>
              </a:rPr>
              <a:t>Chàng</a:t>
            </a:r>
          </a:p>
          <a:p>
            <a:pPr marL="755651" lvl="1" indent="-377825" algn="just">
              <a:lnSpc>
                <a:spcPts val="5005"/>
              </a:lnSpc>
              <a:buFont typeface="Arial"/>
              <a:buChar char="•"/>
            </a:pPr>
            <a:r>
              <a:rPr lang="en-US" sz="3500">
                <a:solidFill>
                  <a:srgbClr val="000000"/>
                </a:solidFill>
                <a:latin typeface="Roboto Condensed"/>
              </a:rPr>
              <a:t>Cảm hứng chủ đạo: Tình cảm </a:t>
            </a:r>
            <a:r>
              <a:rPr lang="en-US" sz="3500">
                <a:solidFill>
                  <a:srgbClr val="000000"/>
                </a:solidFill>
                <a:latin typeface="Roboto Condensed Bold"/>
              </a:rPr>
              <a:t>lưu luyến, bịn rịn, xót thương</a:t>
            </a:r>
            <a:r>
              <a:rPr lang="en-US" sz="3500">
                <a:solidFill>
                  <a:srgbClr val="000000"/>
                </a:solidFill>
                <a:latin typeface="Roboto Condensed"/>
              </a:rPr>
              <a:t> của người chinh phụ tiễn chồng ra trận.</a:t>
            </a:r>
          </a:p>
          <a:p>
            <a:pPr algn="just">
              <a:lnSpc>
                <a:spcPts val="5005"/>
              </a:lnSpc>
            </a:pPr>
            <a:endParaRPr lang="en-US" sz="3500">
              <a:solidFill>
                <a:srgbClr val="000000"/>
              </a:solidFill>
              <a:latin typeface="Roboto Condensed"/>
            </a:endParaRPr>
          </a:p>
        </p:txBody>
      </p:sp>
      <p:grpSp>
        <p:nvGrpSpPr>
          <p:cNvPr id="23" name="Group 23"/>
          <p:cNvGrpSpPr>
            <a:grpSpLocks noChangeAspect="1"/>
          </p:cNvGrpSpPr>
          <p:nvPr/>
        </p:nvGrpSpPr>
        <p:grpSpPr>
          <a:xfrm>
            <a:off x="-190486" y="7623335"/>
            <a:ext cx="3615897" cy="2914735"/>
            <a:chOff x="0" y="0"/>
            <a:chExt cx="4605527" cy="3712464"/>
          </a:xfrm>
        </p:grpSpPr>
        <p:sp>
          <p:nvSpPr>
            <p:cNvPr id="24" name="Freeform 24"/>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4"/>
              <a:stretch>
                <a:fillRect l="-67" r="-67"/>
              </a:stretch>
            </a:blipFill>
          </p:spPr>
          <p:txBody>
            <a:bodyPr/>
            <a:lstStyle/>
            <a:p>
              <a:endParaRPr lang="en-GB"/>
            </a:p>
          </p:txBody>
        </p:sp>
        <p:sp>
          <p:nvSpPr>
            <p:cNvPr id="25" name="Freeform 25"/>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5"/>
              <a:stretch>
                <a:fillRect l="-20833" r="-20833"/>
              </a:stretch>
            </a:blipFill>
          </p:spPr>
          <p:txBody>
            <a:bodyPr/>
            <a:lstStyle/>
            <a:p>
              <a:endParaRPr lang="en-GB"/>
            </a:p>
          </p:txBody>
        </p:sp>
      </p:grpSp>
    </p:spTree>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1028700" y="1281112"/>
            <a:ext cx="16230600" cy="8229600"/>
            <a:chOff x="0" y="0"/>
            <a:chExt cx="21640800" cy="10972800"/>
          </a:xfrm>
        </p:grpSpPr>
        <p:sp>
          <p:nvSpPr>
            <p:cNvPr id="7" name="Freeform 7"/>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Freeform 15"/>
          <p:cNvSpPr/>
          <p:nvPr/>
        </p:nvSpPr>
        <p:spPr>
          <a:xfrm>
            <a:off x="14613615" y="4109088"/>
            <a:ext cx="3674385" cy="7294065"/>
          </a:xfrm>
          <a:custGeom>
            <a:avLst/>
            <a:gdLst/>
            <a:ahLst/>
            <a:cxnLst/>
            <a:rect l="l" t="t" r="r" b="b"/>
            <a:pathLst>
              <a:path w="3674385" h="7294065">
                <a:moveTo>
                  <a:pt x="0" y="0"/>
                </a:moveTo>
                <a:lnTo>
                  <a:pt x="3674385" y="0"/>
                </a:lnTo>
                <a:lnTo>
                  <a:pt x="3674385" y="7294065"/>
                </a:lnTo>
                <a:lnTo>
                  <a:pt x="0" y="7294065"/>
                </a:lnTo>
                <a:lnTo>
                  <a:pt x="0" y="0"/>
                </a:lnTo>
                <a:close/>
              </a:path>
            </a:pathLst>
          </a:custGeom>
          <a:blipFill>
            <a:blip r:embed="rId13"/>
            <a:stretch>
              <a:fillRect/>
            </a:stretch>
          </a:blipFill>
        </p:spPr>
        <p:txBody>
          <a:bodyPr/>
          <a:lstStyle/>
          <a:p>
            <a:endParaRPr lang="en-GB"/>
          </a:p>
        </p:txBody>
      </p:sp>
      <p:grpSp>
        <p:nvGrpSpPr>
          <p:cNvPr id="16" name="Group 16"/>
          <p:cNvGrpSpPr/>
          <p:nvPr/>
        </p:nvGrpSpPr>
        <p:grpSpPr>
          <a:xfrm rot="60000">
            <a:off x="6382737" y="3902769"/>
            <a:ext cx="8441283" cy="4386329"/>
            <a:chOff x="0" y="0"/>
            <a:chExt cx="2223219" cy="1155247"/>
          </a:xfrm>
        </p:grpSpPr>
        <p:sp>
          <p:nvSpPr>
            <p:cNvPr id="17" name="Freeform 17"/>
            <p:cNvSpPr/>
            <p:nvPr/>
          </p:nvSpPr>
          <p:spPr>
            <a:xfrm>
              <a:off x="0" y="0"/>
              <a:ext cx="2223219" cy="1155247"/>
            </a:xfrm>
            <a:custGeom>
              <a:avLst/>
              <a:gdLst/>
              <a:ahLst/>
              <a:cxnLst/>
              <a:rect l="l" t="t" r="r" b="b"/>
              <a:pathLst>
                <a:path w="2223219" h="1155247">
                  <a:moveTo>
                    <a:pt x="46775" y="0"/>
                  </a:moveTo>
                  <a:lnTo>
                    <a:pt x="2176444" y="0"/>
                  </a:lnTo>
                  <a:cubicBezTo>
                    <a:pt x="2202277" y="0"/>
                    <a:pt x="2223219" y="20942"/>
                    <a:pt x="2223219" y="46775"/>
                  </a:cubicBezTo>
                  <a:lnTo>
                    <a:pt x="2223219" y="1108472"/>
                  </a:lnTo>
                  <a:cubicBezTo>
                    <a:pt x="2223219" y="1134305"/>
                    <a:pt x="2202277" y="1155247"/>
                    <a:pt x="2176444" y="1155247"/>
                  </a:cubicBezTo>
                  <a:lnTo>
                    <a:pt x="46775" y="1155247"/>
                  </a:lnTo>
                  <a:cubicBezTo>
                    <a:pt x="20942" y="1155247"/>
                    <a:pt x="0" y="1134305"/>
                    <a:pt x="0" y="1108472"/>
                  </a:cubicBezTo>
                  <a:lnTo>
                    <a:pt x="0" y="46775"/>
                  </a:lnTo>
                  <a:cubicBezTo>
                    <a:pt x="0" y="20942"/>
                    <a:pt x="20942" y="0"/>
                    <a:pt x="46775" y="0"/>
                  </a:cubicBezTo>
                  <a:close/>
                </a:path>
              </a:pathLst>
            </a:custGeom>
            <a:solidFill>
              <a:srgbClr val="FEFFFE">
                <a:alpha val="72941"/>
              </a:srgbClr>
            </a:solidFill>
          </p:spPr>
          <p:txBody>
            <a:bodyPr/>
            <a:lstStyle/>
            <a:p>
              <a:endParaRPr lang="en-GB"/>
            </a:p>
          </p:txBody>
        </p:sp>
        <p:sp>
          <p:nvSpPr>
            <p:cNvPr id="18" name="TextBox 18"/>
            <p:cNvSpPr txBox="1"/>
            <p:nvPr/>
          </p:nvSpPr>
          <p:spPr>
            <a:xfrm>
              <a:off x="0" y="-47625"/>
              <a:ext cx="2223219" cy="1202872"/>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1953249" y="4372367"/>
            <a:ext cx="3510874" cy="35108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ABF90"/>
            </a:solidFill>
          </p:spPr>
          <p:txBody>
            <a:bodyPr/>
            <a:lstStyle/>
            <a:p>
              <a:endParaRPr lang="en-GB"/>
            </a:p>
          </p:txBody>
        </p:sp>
        <p:sp>
          <p:nvSpPr>
            <p:cNvPr id="21" name="TextBox 21"/>
            <p:cNvSpPr txBox="1"/>
            <p:nvPr/>
          </p:nvSpPr>
          <p:spPr>
            <a:xfrm>
              <a:off x="88900" y="41275"/>
              <a:ext cx="635000" cy="682625"/>
            </a:xfrm>
            <a:prstGeom prst="rect">
              <a:avLst/>
            </a:prstGeom>
          </p:spPr>
          <p:txBody>
            <a:bodyPr lIns="50800" tIns="50800" rIns="50800" bIns="50800" rtlCol="0" anchor="ctr"/>
            <a:lstStyle/>
            <a:p>
              <a:pPr algn="ctr">
                <a:lnSpc>
                  <a:spcPts val="2800"/>
                </a:lnSpc>
              </a:pPr>
              <a:endParaRPr/>
            </a:p>
          </p:txBody>
        </p:sp>
      </p:grpSp>
      <p:sp>
        <p:nvSpPr>
          <p:cNvPr id="22" name="TextBox 22"/>
          <p:cNvSpPr txBox="1"/>
          <p:nvPr/>
        </p:nvSpPr>
        <p:spPr>
          <a:xfrm>
            <a:off x="3708687" y="1074806"/>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3. KHÁM PHÁ VĂN BẢN</a:t>
            </a:r>
          </a:p>
        </p:txBody>
      </p:sp>
      <p:sp>
        <p:nvSpPr>
          <p:cNvPr id="23" name="TextBox 23"/>
          <p:cNvSpPr txBox="1"/>
          <p:nvPr/>
        </p:nvSpPr>
        <p:spPr>
          <a:xfrm>
            <a:off x="3121610" y="1852609"/>
            <a:ext cx="11787441" cy="688939"/>
          </a:xfrm>
          <a:prstGeom prst="rect">
            <a:avLst/>
          </a:prstGeom>
        </p:spPr>
        <p:txBody>
          <a:bodyPr lIns="0" tIns="0" rIns="0" bIns="0" rtlCol="0" anchor="t">
            <a:spAutoFit/>
          </a:bodyPr>
          <a:lstStyle/>
          <a:p>
            <a:pPr algn="ctr">
              <a:lnSpc>
                <a:spcPts val="5600"/>
              </a:lnSpc>
            </a:pPr>
            <a:r>
              <a:rPr lang="en-US" sz="4000">
                <a:solidFill>
                  <a:srgbClr val="FFFFFF"/>
                </a:solidFill>
                <a:latin typeface="#9Slide07 SVNUT Triumph Press"/>
              </a:rPr>
              <a:t>3.2. Đọc-hiểu văn bản</a:t>
            </a:r>
          </a:p>
        </p:txBody>
      </p:sp>
      <p:sp>
        <p:nvSpPr>
          <p:cNvPr id="24" name="TextBox 24"/>
          <p:cNvSpPr txBox="1"/>
          <p:nvPr/>
        </p:nvSpPr>
        <p:spPr>
          <a:xfrm>
            <a:off x="2631302" y="2832493"/>
            <a:ext cx="13025397" cy="615950"/>
          </a:xfrm>
          <a:prstGeom prst="rect">
            <a:avLst/>
          </a:prstGeom>
        </p:spPr>
        <p:txBody>
          <a:bodyPr lIns="0" tIns="0" rIns="0" bIns="0" rtlCol="0" anchor="t">
            <a:spAutoFit/>
          </a:bodyPr>
          <a:lstStyle/>
          <a:p>
            <a:pPr algn="ctr">
              <a:lnSpc>
                <a:spcPts val="4900"/>
              </a:lnSpc>
            </a:pPr>
            <a:r>
              <a:rPr lang="en-US" sz="3500">
                <a:solidFill>
                  <a:srgbClr val="15271A"/>
                </a:solidFill>
                <a:latin typeface="Roboto Condensed Bold"/>
              </a:rPr>
              <a:t>b. Hình ảnh người chinh phu – chinh phụ và cảm xúc trong buổi tiễn đưa</a:t>
            </a:r>
          </a:p>
        </p:txBody>
      </p:sp>
      <p:sp>
        <p:nvSpPr>
          <p:cNvPr id="25" name="TextBox 25"/>
          <p:cNvSpPr txBox="1"/>
          <p:nvPr/>
        </p:nvSpPr>
        <p:spPr>
          <a:xfrm>
            <a:off x="2229698" y="4981575"/>
            <a:ext cx="2957978" cy="1965288"/>
          </a:xfrm>
          <a:prstGeom prst="rect">
            <a:avLst/>
          </a:prstGeom>
        </p:spPr>
        <p:txBody>
          <a:bodyPr lIns="0" tIns="0" rIns="0" bIns="0" rtlCol="0" anchor="t">
            <a:spAutoFit/>
          </a:bodyPr>
          <a:lstStyle/>
          <a:p>
            <a:pPr algn="ctr">
              <a:lnSpc>
                <a:spcPts val="7700"/>
              </a:lnSpc>
            </a:pPr>
            <a:r>
              <a:rPr lang="en-US" sz="5500">
                <a:solidFill>
                  <a:srgbClr val="000000"/>
                </a:solidFill>
                <a:latin typeface="#9Slide06 ThuPhap Thien An"/>
              </a:rPr>
              <a:t>Hòa nhịp</a:t>
            </a:r>
          </a:p>
          <a:p>
            <a:pPr algn="ctr">
              <a:lnSpc>
                <a:spcPts val="7700"/>
              </a:lnSpc>
            </a:pPr>
            <a:r>
              <a:rPr lang="en-US" sz="5500">
                <a:solidFill>
                  <a:srgbClr val="000000"/>
                </a:solidFill>
                <a:latin typeface="#9Slide06 ThuPhap Thien An"/>
              </a:rPr>
              <a:t> tiễn đưa</a:t>
            </a:r>
          </a:p>
        </p:txBody>
      </p:sp>
      <p:sp>
        <p:nvSpPr>
          <p:cNvPr id="26" name="TextBox 26"/>
          <p:cNvSpPr txBox="1"/>
          <p:nvPr/>
        </p:nvSpPr>
        <p:spPr>
          <a:xfrm>
            <a:off x="6753249" y="4334267"/>
            <a:ext cx="7700259" cy="3764915"/>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HS hoạt động theo 4 nhóm làm tại lớp.</a:t>
            </a:r>
          </a:p>
          <a:p>
            <a:pPr marL="755651" lvl="1" indent="-377825" algn="just">
              <a:lnSpc>
                <a:spcPts val="5005"/>
              </a:lnSpc>
              <a:buFont typeface="Arial"/>
              <a:buChar char="•"/>
            </a:pPr>
            <a:r>
              <a:rPr lang="en-US" sz="3500">
                <a:solidFill>
                  <a:srgbClr val="000000"/>
                </a:solidFill>
                <a:latin typeface="Roboto Condensed"/>
              </a:rPr>
              <a:t>Có 4 nhóm tương ứng với 4 nhiệm vụ của HS trong PHT số 3</a:t>
            </a:r>
          </a:p>
          <a:p>
            <a:pPr marL="755651" lvl="1" indent="-377825" algn="just">
              <a:lnSpc>
                <a:spcPts val="5005"/>
              </a:lnSpc>
              <a:buFont typeface="Arial"/>
              <a:buChar char="•"/>
            </a:pPr>
            <a:r>
              <a:rPr lang="en-US" sz="3500">
                <a:solidFill>
                  <a:srgbClr val="000000"/>
                </a:solidFill>
                <a:latin typeface="Roboto Condensed"/>
              </a:rPr>
              <a:t>Kĩ thuật: mảnh ghép</a:t>
            </a:r>
          </a:p>
          <a:p>
            <a:pPr marL="755651" lvl="1" indent="-377825" algn="just">
              <a:lnSpc>
                <a:spcPts val="5005"/>
              </a:lnSpc>
              <a:buFont typeface="Arial"/>
              <a:buChar char="•"/>
            </a:pPr>
            <a:r>
              <a:rPr lang="en-US" sz="3500">
                <a:solidFill>
                  <a:srgbClr val="000000"/>
                </a:solidFill>
                <a:latin typeface="Roboto Condensed"/>
              </a:rPr>
              <a:t>Thời gian báo cáo: 4 phút / nhóm</a:t>
            </a:r>
          </a:p>
          <a:p>
            <a:pPr algn="just">
              <a:lnSpc>
                <a:spcPts val="5005"/>
              </a:lnSpc>
            </a:pPr>
            <a:endParaRPr lang="en-US" sz="3500">
              <a:solidFill>
                <a:srgbClr val="000000"/>
              </a:solidFill>
              <a:latin typeface="Roboto Condensed"/>
            </a:endParaRPr>
          </a:p>
        </p:txBody>
      </p:sp>
    </p:spTree>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4116005" y="163401"/>
            <a:ext cx="10497610" cy="1730598"/>
            <a:chOff x="0" y="0"/>
            <a:chExt cx="13996813" cy="2307465"/>
          </a:xfrm>
        </p:grpSpPr>
        <p:sp>
          <p:nvSpPr>
            <p:cNvPr id="4" name="Freeform 4"/>
            <p:cNvSpPr/>
            <p:nvPr/>
          </p:nvSpPr>
          <p:spPr>
            <a:xfrm>
              <a:off x="2531151" y="0"/>
              <a:ext cx="11465662" cy="2307465"/>
            </a:xfrm>
            <a:custGeom>
              <a:avLst/>
              <a:gdLst/>
              <a:ahLst/>
              <a:cxnLst/>
              <a:rect l="l" t="t" r="r" b="b"/>
              <a:pathLst>
                <a:path w="11465662" h="2307465">
                  <a:moveTo>
                    <a:pt x="0" y="0"/>
                  </a:moveTo>
                  <a:lnTo>
                    <a:pt x="11465662" y="0"/>
                  </a:lnTo>
                  <a:lnTo>
                    <a:pt x="11465662" y="2307465"/>
                  </a:lnTo>
                  <a:lnTo>
                    <a:pt x="0" y="2307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0" y="0"/>
              <a:ext cx="9667730" cy="2307465"/>
            </a:xfrm>
            <a:custGeom>
              <a:avLst/>
              <a:gdLst/>
              <a:ahLst/>
              <a:cxnLst/>
              <a:rect l="l" t="t" r="r" b="b"/>
              <a:pathLst>
                <a:path w="9667730" h="2307465">
                  <a:moveTo>
                    <a:pt x="0" y="0"/>
                  </a:moveTo>
                  <a:lnTo>
                    <a:pt x="9667730" y="0"/>
                  </a:lnTo>
                  <a:lnTo>
                    <a:pt x="9667730" y="2307465"/>
                  </a:lnTo>
                  <a:lnTo>
                    <a:pt x="0" y="2307465"/>
                  </a:lnTo>
                  <a:lnTo>
                    <a:pt x="0" y="0"/>
                  </a:lnTo>
                  <a:close/>
                </a:path>
              </a:pathLst>
            </a:custGeom>
            <a:blipFill>
              <a:blip r:embed="rId3">
                <a:extLst>
                  <a:ext uri="{96DAC541-7B7A-43D3-8B79-37D633B846F1}">
                    <asvg:svgBlip xmlns:asvg="http://schemas.microsoft.com/office/drawing/2016/SVG/main" r:embed="rId4"/>
                  </a:ext>
                </a:extLst>
              </a:blip>
              <a:stretch>
                <a:fillRect r="-18597"/>
              </a:stretch>
            </a:blipFill>
          </p:spPr>
          <p:txBody>
            <a:bodyPr/>
            <a:lstStyle/>
            <a:p>
              <a:endParaRPr lang="en-GB"/>
            </a:p>
          </p:txBody>
        </p:sp>
      </p:grpSp>
      <p:sp>
        <p:nvSpPr>
          <p:cNvPr id="6" name="Freeform 6"/>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9" name="Group 9"/>
          <p:cNvGrpSpPr/>
          <p:nvPr/>
        </p:nvGrpSpPr>
        <p:grpSpPr>
          <a:xfrm>
            <a:off x="236644" y="2044814"/>
            <a:ext cx="7729731" cy="3655012"/>
            <a:chOff x="0" y="0"/>
            <a:chExt cx="2035814" cy="962637"/>
          </a:xfrm>
        </p:grpSpPr>
        <p:sp>
          <p:nvSpPr>
            <p:cNvPr id="10" name="Freeform 10"/>
            <p:cNvSpPr/>
            <p:nvPr/>
          </p:nvSpPr>
          <p:spPr>
            <a:xfrm>
              <a:off x="0" y="0"/>
              <a:ext cx="2035814" cy="962637"/>
            </a:xfrm>
            <a:custGeom>
              <a:avLst/>
              <a:gdLst/>
              <a:ahLst/>
              <a:cxnLst/>
              <a:rect l="l" t="t" r="r" b="b"/>
              <a:pathLst>
                <a:path w="2035814" h="962637">
                  <a:moveTo>
                    <a:pt x="51080" y="0"/>
                  </a:moveTo>
                  <a:lnTo>
                    <a:pt x="1984734" y="0"/>
                  </a:lnTo>
                  <a:cubicBezTo>
                    <a:pt x="1998281" y="0"/>
                    <a:pt x="2011273" y="5382"/>
                    <a:pt x="2020853" y="14961"/>
                  </a:cubicBezTo>
                  <a:cubicBezTo>
                    <a:pt x="2030432" y="24541"/>
                    <a:pt x="2035814" y="37533"/>
                    <a:pt x="2035814" y="51080"/>
                  </a:cubicBezTo>
                  <a:lnTo>
                    <a:pt x="2035814" y="911557"/>
                  </a:lnTo>
                  <a:cubicBezTo>
                    <a:pt x="2035814" y="925104"/>
                    <a:pt x="2030432" y="938096"/>
                    <a:pt x="2020853" y="947676"/>
                  </a:cubicBezTo>
                  <a:cubicBezTo>
                    <a:pt x="2011273" y="957255"/>
                    <a:pt x="1998281" y="962637"/>
                    <a:pt x="1984734" y="962637"/>
                  </a:cubicBezTo>
                  <a:lnTo>
                    <a:pt x="51080" y="962637"/>
                  </a:lnTo>
                  <a:cubicBezTo>
                    <a:pt x="22869" y="962637"/>
                    <a:pt x="0" y="939768"/>
                    <a:pt x="0" y="911557"/>
                  </a:cubicBezTo>
                  <a:lnTo>
                    <a:pt x="0" y="51080"/>
                  </a:lnTo>
                  <a:cubicBezTo>
                    <a:pt x="0" y="37533"/>
                    <a:pt x="5382" y="24541"/>
                    <a:pt x="14961" y="14961"/>
                  </a:cubicBezTo>
                  <a:cubicBezTo>
                    <a:pt x="24541" y="5382"/>
                    <a:pt x="37533" y="0"/>
                    <a:pt x="51080" y="0"/>
                  </a:cubicBezTo>
                  <a:close/>
                </a:path>
              </a:pathLst>
            </a:custGeom>
            <a:solidFill>
              <a:srgbClr val="FEFFFE">
                <a:alpha val="97647"/>
              </a:srgbClr>
            </a:solidFill>
          </p:spPr>
          <p:txBody>
            <a:bodyPr/>
            <a:lstStyle/>
            <a:p>
              <a:endParaRPr lang="en-GB"/>
            </a:p>
          </p:txBody>
        </p:sp>
        <p:sp>
          <p:nvSpPr>
            <p:cNvPr id="11" name="TextBox 11"/>
            <p:cNvSpPr txBox="1"/>
            <p:nvPr/>
          </p:nvSpPr>
          <p:spPr>
            <a:xfrm>
              <a:off x="0" y="-47625"/>
              <a:ext cx="2035814" cy="1010262"/>
            </a:xfrm>
            <a:prstGeom prst="rect">
              <a:avLst/>
            </a:prstGeom>
          </p:spPr>
          <p:txBody>
            <a:bodyPr lIns="50800" tIns="50800" rIns="50800" bIns="50800" rtlCol="0" anchor="ctr"/>
            <a:lstStyle/>
            <a:p>
              <a:pPr algn="ctr">
                <a:lnSpc>
                  <a:spcPts val="2800"/>
                </a:lnSpc>
              </a:pPr>
              <a:endParaRPr/>
            </a:p>
          </p:txBody>
        </p:sp>
      </p:grpSp>
      <p:sp>
        <p:nvSpPr>
          <p:cNvPr id="12" name="TextBox 12"/>
          <p:cNvSpPr txBox="1"/>
          <p:nvPr/>
        </p:nvSpPr>
        <p:spPr>
          <a:xfrm>
            <a:off x="3830664" y="409359"/>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HOẠT ĐỘNG NHÓM</a:t>
            </a:r>
          </a:p>
        </p:txBody>
      </p:sp>
      <p:sp>
        <p:nvSpPr>
          <p:cNvPr id="13" name="TextBox 13"/>
          <p:cNvSpPr txBox="1"/>
          <p:nvPr/>
        </p:nvSpPr>
        <p:spPr>
          <a:xfrm>
            <a:off x="538989" y="2469820"/>
            <a:ext cx="7102320" cy="2531875"/>
          </a:xfrm>
          <a:prstGeom prst="rect">
            <a:avLst/>
          </a:prstGeom>
        </p:spPr>
        <p:txBody>
          <a:bodyPr lIns="0" tIns="0" rIns="0" bIns="0" rtlCol="0" anchor="t">
            <a:spAutoFit/>
          </a:bodyPr>
          <a:lstStyle/>
          <a:p>
            <a:pPr algn="ctr">
              <a:lnSpc>
                <a:spcPts val="2860"/>
              </a:lnSpc>
            </a:pPr>
            <a:r>
              <a:rPr lang="en-US" sz="2000">
                <a:solidFill>
                  <a:srgbClr val="000000"/>
                </a:solidFill>
                <a:latin typeface="Roboto Condensed Bold"/>
              </a:rPr>
              <a:t>NHÓM 1: KHÁT VỌNG CỦA NGƯỜI CHINH PHU</a:t>
            </a:r>
          </a:p>
          <a:p>
            <a:pPr algn="just">
              <a:lnSpc>
                <a:spcPts val="2860"/>
              </a:lnSpc>
            </a:pPr>
            <a:r>
              <a:rPr lang="en-US" sz="2000">
                <a:solidFill>
                  <a:srgbClr val="000000"/>
                </a:solidFill>
                <a:latin typeface="Roboto Condensed"/>
              </a:rPr>
              <a:t>(Đọc và cảm nhận 12 câu đầu của đoạn trích)</a:t>
            </a:r>
          </a:p>
          <a:p>
            <a:pPr marL="431801" lvl="1" indent="-215900" algn="just">
              <a:lnSpc>
                <a:spcPts val="2860"/>
              </a:lnSpc>
              <a:buFont typeface="Arial"/>
              <a:buChar char="•"/>
            </a:pPr>
            <a:r>
              <a:rPr lang="en-US" sz="2000">
                <a:solidFill>
                  <a:srgbClr val="000000"/>
                </a:solidFill>
                <a:latin typeface="Roboto Condensed"/>
              </a:rPr>
              <a:t>Phân tích thơ để cảm nhận về hình ảnh người chinh phu (hình dáng, tâm trạng, cử chỉ, hành động…)</a:t>
            </a:r>
          </a:p>
          <a:p>
            <a:pPr marL="431801" lvl="1" indent="-215900" algn="just">
              <a:lnSpc>
                <a:spcPts val="2860"/>
              </a:lnSpc>
              <a:buFont typeface="Arial"/>
              <a:buChar char="•"/>
            </a:pPr>
            <a:r>
              <a:rPr lang="en-US" sz="2000">
                <a:solidFill>
                  <a:srgbClr val="000000"/>
                </a:solidFill>
                <a:latin typeface="Roboto Condensed"/>
              </a:rPr>
              <a:t>Theo em, người chinh phu có muốn đi ra trận không? Vì sao?</a:t>
            </a:r>
          </a:p>
          <a:p>
            <a:pPr marL="431801" lvl="1" indent="-215900" algn="just">
              <a:lnSpc>
                <a:spcPts val="2860"/>
              </a:lnSpc>
              <a:buFont typeface="Arial"/>
              <a:buChar char="•"/>
            </a:pPr>
            <a:r>
              <a:rPr lang="en-US" sz="2000">
                <a:solidFill>
                  <a:srgbClr val="000000"/>
                </a:solidFill>
                <a:latin typeface="Roboto Condensed"/>
              </a:rPr>
              <a:t>Lí tưởng sống của trang nam nhi thời xưa là gì? Lí tưởng ấy có còn phù hợp với xã hội ngày nay không? Vì sao?</a:t>
            </a:r>
          </a:p>
        </p:txBody>
      </p:sp>
      <p:grpSp>
        <p:nvGrpSpPr>
          <p:cNvPr id="14" name="Group 14"/>
          <p:cNvGrpSpPr/>
          <p:nvPr/>
        </p:nvGrpSpPr>
        <p:grpSpPr>
          <a:xfrm>
            <a:off x="8208618" y="2044814"/>
            <a:ext cx="9672018" cy="3655012"/>
            <a:chOff x="0" y="0"/>
            <a:chExt cx="2547363" cy="962637"/>
          </a:xfrm>
        </p:grpSpPr>
        <p:sp>
          <p:nvSpPr>
            <p:cNvPr id="15" name="Freeform 15"/>
            <p:cNvSpPr/>
            <p:nvPr/>
          </p:nvSpPr>
          <p:spPr>
            <a:xfrm>
              <a:off x="0" y="0"/>
              <a:ext cx="2547363" cy="962637"/>
            </a:xfrm>
            <a:custGeom>
              <a:avLst/>
              <a:gdLst/>
              <a:ahLst/>
              <a:cxnLst/>
              <a:rect l="l" t="t" r="r" b="b"/>
              <a:pathLst>
                <a:path w="2547363" h="962637">
                  <a:moveTo>
                    <a:pt x="40823" y="0"/>
                  </a:moveTo>
                  <a:lnTo>
                    <a:pt x="2506540" y="0"/>
                  </a:lnTo>
                  <a:cubicBezTo>
                    <a:pt x="2517367" y="0"/>
                    <a:pt x="2527750" y="4301"/>
                    <a:pt x="2535406" y="11957"/>
                  </a:cubicBezTo>
                  <a:cubicBezTo>
                    <a:pt x="2543062" y="19612"/>
                    <a:pt x="2547363" y="29996"/>
                    <a:pt x="2547363" y="40823"/>
                  </a:cubicBezTo>
                  <a:lnTo>
                    <a:pt x="2547363" y="921814"/>
                  </a:lnTo>
                  <a:cubicBezTo>
                    <a:pt x="2547363" y="932641"/>
                    <a:pt x="2543062" y="943025"/>
                    <a:pt x="2535406" y="950680"/>
                  </a:cubicBezTo>
                  <a:cubicBezTo>
                    <a:pt x="2527750" y="958336"/>
                    <a:pt x="2517367" y="962637"/>
                    <a:pt x="2506540" y="962637"/>
                  </a:cubicBezTo>
                  <a:lnTo>
                    <a:pt x="40823" y="962637"/>
                  </a:lnTo>
                  <a:cubicBezTo>
                    <a:pt x="29996" y="962637"/>
                    <a:pt x="19612" y="958336"/>
                    <a:pt x="11957" y="950680"/>
                  </a:cubicBezTo>
                  <a:cubicBezTo>
                    <a:pt x="4301" y="943025"/>
                    <a:pt x="0" y="932641"/>
                    <a:pt x="0" y="921814"/>
                  </a:cubicBezTo>
                  <a:lnTo>
                    <a:pt x="0" y="40823"/>
                  </a:lnTo>
                  <a:cubicBezTo>
                    <a:pt x="0" y="29996"/>
                    <a:pt x="4301" y="19612"/>
                    <a:pt x="11957" y="11957"/>
                  </a:cubicBezTo>
                  <a:cubicBezTo>
                    <a:pt x="19612" y="4301"/>
                    <a:pt x="29996" y="0"/>
                    <a:pt x="40823" y="0"/>
                  </a:cubicBezTo>
                  <a:close/>
                </a:path>
              </a:pathLst>
            </a:custGeom>
            <a:solidFill>
              <a:srgbClr val="DBEFE1">
                <a:alpha val="72941"/>
              </a:srgbClr>
            </a:solidFill>
          </p:spPr>
          <p:txBody>
            <a:bodyPr/>
            <a:lstStyle/>
            <a:p>
              <a:endParaRPr lang="en-GB"/>
            </a:p>
          </p:txBody>
        </p:sp>
        <p:sp>
          <p:nvSpPr>
            <p:cNvPr id="16" name="TextBox 16"/>
            <p:cNvSpPr txBox="1"/>
            <p:nvPr/>
          </p:nvSpPr>
          <p:spPr>
            <a:xfrm>
              <a:off x="0" y="-47625"/>
              <a:ext cx="2547363" cy="1010262"/>
            </a:xfrm>
            <a:prstGeom prst="rect">
              <a:avLst/>
            </a:prstGeom>
          </p:spPr>
          <p:txBody>
            <a:bodyPr lIns="50800" tIns="50800" rIns="50800" bIns="50800" rtlCol="0" anchor="ctr"/>
            <a:lstStyle/>
            <a:p>
              <a:pPr algn="ctr">
                <a:lnSpc>
                  <a:spcPts val="2800"/>
                </a:lnSpc>
              </a:pPr>
              <a:endParaRPr/>
            </a:p>
          </p:txBody>
        </p:sp>
      </p:grpSp>
      <p:grpSp>
        <p:nvGrpSpPr>
          <p:cNvPr id="17" name="Group 17"/>
          <p:cNvGrpSpPr/>
          <p:nvPr/>
        </p:nvGrpSpPr>
        <p:grpSpPr>
          <a:xfrm>
            <a:off x="9015330" y="5958443"/>
            <a:ext cx="8865306" cy="3655012"/>
            <a:chOff x="0" y="0"/>
            <a:chExt cx="2334895" cy="962637"/>
          </a:xfrm>
        </p:grpSpPr>
        <p:sp>
          <p:nvSpPr>
            <p:cNvPr id="18" name="Freeform 18"/>
            <p:cNvSpPr/>
            <p:nvPr/>
          </p:nvSpPr>
          <p:spPr>
            <a:xfrm>
              <a:off x="0" y="0"/>
              <a:ext cx="2334895" cy="962637"/>
            </a:xfrm>
            <a:custGeom>
              <a:avLst/>
              <a:gdLst/>
              <a:ahLst/>
              <a:cxnLst/>
              <a:rect l="l" t="t" r="r" b="b"/>
              <a:pathLst>
                <a:path w="2334895" h="962637">
                  <a:moveTo>
                    <a:pt x="44537" y="0"/>
                  </a:moveTo>
                  <a:lnTo>
                    <a:pt x="2290358" y="0"/>
                  </a:lnTo>
                  <a:cubicBezTo>
                    <a:pt x="2302170" y="0"/>
                    <a:pt x="2313498" y="4692"/>
                    <a:pt x="2321851" y="13045"/>
                  </a:cubicBezTo>
                  <a:cubicBezTo>
                    <a:pt x="2330203" y="21397"/>
                    <a:pt x="2334895" y="32725"/>
                    <a:pt x="2334895" y="44537"/>
                  </a:cubicBezTo>
                  <a:lnTo>
                    <a:pt x="2334895" y="918100"/>
                  </a:lnTo>
                  <a:cubicBezTo>
                    <a:pt x="2334895" y="929912"/>
                    <a:pt x="2330203" y="941240"/>
                    <a:pt x="2321851" y="949592"/>
                  </a:cubicBezTo>
                  <a:cubicBezTo>
                    <a:pt x="2313498" y="957945"/>
                    <a:pt x="2302170" y="962637"/>
                    <a:pt x="2290358" y="962637"/>
                  </a:cubicBezTo>
                  <a:lnTo>
                    <a:pt x="44537" y="962637"/>
                  </a:lnTo>
                  <a:cubicBezTo>
                    <a:pt x="32725" y="962637"/>
                    <a:pt x="21397" y="957945"/>
                    <a:pt x="13045" y="949592"/>
                  </a:cubicBezTo>
                  <a:cubicBezTo>
                    <a:pt x="4692" y="941240"/>
                    <a:pt x="0" y="929912"/>
                    <a:pt x="0" y="918100"/>
                  </a:cubicBezTo>
                  <a:lnTo>
                    <a:pt x="0" y="44537"/>
                  </a:lnTo>
                  <a:cubicBezTo>
                    <a:pt x="0" y="32725"/>
                    <a:pt x="4692" y="21397"/>
                    <a:pt x="13045" y="13045"/>
                  </a:cubicBezTo>
                  <a:cubicBezTo>
                    <a:pt x="21397" y="4692"/>
                    <a:pt x="32725" y="0"/>
                    <a:pt x="44537" y="0"/>
                  </a:cubicBezTo>
                  <a:close/>
                </a:path>
              </a:pathLst>
            </a:custGeom>
            <a:solidFill>
              <a:srgbClr val="FEFFFE">
                <a:alpha val="91765"/>
              </a:srgbClr>
            </a:solidFill>
          </p:spPr>
          <p:txBody>
            <a:bodyPr/>
            <a:lstStyle/>
            <a:p>
              <a:endParaRPr lang="en-GB"/>
            </a:p>
          </p:txBody>
        </p:sp>
        <p:sp>
          <p:nvSpPr>
            <p:cNvPr id="19" name="TextBox 19"/>
            <p:cNvSpPr txBox="1"/>
            <p:nvPr/>
          </p:nvSpPr>
          <p:spPr>
            <a:xfrm>
              <a:off x="0" y="-47625"/>
              <a:ext cx="2334895" cy="1010262"/>
            </a:xfrm>
            <a:prstGeom prst="rect">
              <a:avLst/>
            </a:prstGeom>
          </p:spPr>
          <p:txBody>
            <a:bodyPr lIns="50800" tIns="50800" rIns="50800" bIns="50800" rtlCol="0" anchor="ctr"/>
            <a:lstStyle/>
            <a:p>
              <a:pPr algn="ctr">
                <a:lnSpc>
                  <a:spcPts val="2800"/>
                </a:lnSpc>
              </a:pPr>
              <a:endParaRPr/>
            </a:p>
          </p:txBody>
        </p:sp>
      </p:grpSp>
      <p:grpSp>
        <p:nvGrpSpPr>
          <p:cNvPr id="20" name="Group 20"/>
          <p:cNvGrpSpPr/>
          <p:nvPr/>
        </p:nvGrpSpPr>
        <p:grpSpPr>
          <a:xfrm>
            <a:off x="121885" y="5975559"/>
            <a:ext cx="8705423" cy="3655012"/>
            <a:chOff x="0" y="0"/>
            <a:chExt cx="2292786" cy="962637"/>
          </a:xfrm>
        </p:grpSpPr>
        <p:sp>
          <p:nvSpPr>
            <p:cNvPr id="21" name="Freeform 21"/>
            <p:cNvSpPr/>
            <p:nvPr/>
          </p:nvSpPr>
          <p:spPr>
            <a:xfrm>
              <a:off x="0" y="0"/>
              <a:ext cx="2292786" cy="962637"/>
            </a:xfrm>
            <a:custGeom>
              <a:avLst/>
              <a:gdLst/>
              <a:ahLst/>
              <a:cxnLst/>
              <a:rect l="l" t="t" r="r" b="b"/>
              <a:pathLst>
                <a:path w="2292786" h="962637">
                  <a:moveTo>
                    <a:pt x="45355" y="0"/>
                  </a:moveTo>
                  <a:lnTo>
                    <a:pt x="2247431" y="0"/>
                  </a:lnTo>
                  <a:cubicBezTo>
                    <a:pt x="2272480" y="0"/>
                    <a:pt x="2292786" y="20306"/>
                    <a:pt x="2292786" y="45355"/>
                  </a:cubicBezTo>
                  <a:lnTo>
                    <a:pt x="2292786" y="917282"/>
                  </a:lnTo>
                  <a:cubicBezTo>
                    <a:pt x="2292786" y="942331"/>
                    <a:pt x="2272480" y="962637"/>
                    <a:pt x="2247431" y="962637"/>
                  </a:cubicBezTo>
                  <a:lnTo>
                    <a:pt x="45355" y="962637"/>
                  </a:lnTo>
                  <a:cubicBezTo>
                    <a:pt x="20306" y="962637"/>
                    <a:pt x="0" y="942331"/>
                    <a:pt x="0" y="917282"/>
                  </a:cubicBezTo>
                  <a:lnTo>
                    <a:pt x="0" y="45355"/>
                  </a:lnTo>
                  <a:cubicBezTo>
                    <a:pt x="0" y="20306"/>
                    <a:pt x="20306" y="0"/>
                    <a:pt x="45355" y="0"/>
                  </a:cubicBezTo>
                  <a:close/>
                </a:path>
              </a:pathLst>
            </a:custGeom>
            <a:solidFill>
              <a:srgbClr val="5D7965">
                <a:alpha val="72941"/>
              </a:srgbClr>
            </a:solidFill>
          </p:spPr>
          <p:txBody>
            <a:bodyPr/>
            <a:lstStyle/>
            <a:p>
              <a:endParaRPr lang="en-GB"/>
            </a:p>
          </p:txBody>
        </p:sp>
        <p:sp>
          <p:nvSpPr>
            <p:cNvPr id="22" name="TextBox 22"/>
            <p:cNvSpPr txBox="1"/>
            <p:nvPr/>
          </p:nvSpPr>
          <p:spPr>
            <a:xfrm>
              <a:off x="0" y="-47625"/>
              <a:ext cx="2292786" cy="1010262"/>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8495129" y="2453889"/>
            <a:ext cx="3757039" cy="2281809"/>
          </a:xfrm>
          <a:prstGeom prst="rect">
            <a:avLst/>
          </a:prstGeom>
        </p:spPr>
        <p:txBody>
          <a:bodyPr lIns="0" tIns="0" rIns="0" bIns="0" rtlCol="0" anchor="t">
            <a:spAutoFit/>
          </a:bodyPr>
          <a:lstStyle/>
          <a:p>
            <a:pPr algn="ctr">
              <a:lnSpc>
                <a:spcPts val="3002"/>
              </a:lnSpc>
            </a:pPr>
            <a:r>
              <a:rPr lang="en-US" sz="2100">
                <a:solidFill>
                  <a:srgbClr val="000000"/>
                </a:solidFill>
                <a:latin typeface="Roboto Condensed Bold"/>
              </a:rPr>
              <a:t>NHÓM 2: TÂM TRẠNG NGƯỜI CHINH PHỤ TRƯỚC KHÁT VỌNG CỦA NGƯỜI CHINH PHỤ</a:t>
            </a:r>
          </a:p>
          <a:p>
            <a:pPr algn="just">
              <a:lnSpc>
                <a:spcPts val="3002"/>
              </a:lnSpc>
            </a:pPr>
            <a:r>
              <a:rPr lang="en-US" sz="2100">
                <a:solidFill>
                  <a:srgbClr val="000000"/>
                </a:solidFill>
                <a:latin typeface="Roboto Condensed"/>
              </a:rPr>
              <a:t>(Đọc và cảm nhận các câu:</a:t>
            </a:r>
          </a:p>
          <a:p>
            <a:pPr algn="just">
              <a:lnSpc>
                <a:spcPts val="3002"/>
              </a:lnSpc>
            </a:pPr>
            <a:r>
              <a:rPr lang="en-US" sz="2100">
                <a:solidFill>
                  <a:srgbClr val="000000"/>
                </a:solidFill>
                <a:latin typeface="Roboto Condensed Italics"/>
              </a:rPr>
              <a:t>Ngòi đầu cầu nước trong như lọc...</a:t>
            </a:r>
          </a:p>
          <a:p>
            <a:pPr algn="just">
              <a:lnSpc>
                <a:spcPts val="3002"/>
              </a:lnSpc>
            </a:pPr>
            <a:r>
              <a:rPr lang="en-US" sz="2100">
                <a:solidFill>
                  <a:srgbClr val="000000"/>
                </a:solidFill>
                <a:latin typeface="Roboto Condensed Italics"/>
              </a:rPr>
              <a:t>Bước đi một bước dây dây lại dừng)</a:t>
            </a:r>
            <a:r>
              <a:rPr lang="en-US" sz="2100">
                <a:solidFill>
                  <a:srgbClr val="000000"/>
                </a:solidFill>
                <a:latin typeface="Roboto Condensed"/>
              </a:rPr>
              <a:t> </a:t>
            </a:r>
          </a:p>
        </p:txBody>
      </p:sp>
      <p:sp>
        <p:nvSpPr>
          <p:cNvPr id="24" name="TextBox 24"/>
          <p:cNvSpPr txBox="1"/>
          <p:nvPr/>
        </p:nvSpPr>
        <p:spPr>
          <a:xfrm>
            <a:off x="12252169" y="2233783"/>
            <a:ext cx="5339798" cy="3617508"/>
          </a:xfrm>
          <a:prstGeom prst="rect">
            <a:avLst/>
          </a:prstGeom>
        </p:spPr>
        <p:txBody>
          <a:bodyPr lIns="0" tIns="0" rIns="0" bIns="0" rtlCol="0" anchor="t">
            <a:spAutoFit/>
          </a:bodyPr>
          <a:lstStyle/>
          <a:p>
            <a:pPr marL="431801" lvl="1" indent="-215900" algn="just">
              <a:lnSpc>
                <a:spcPts val="2860"/>
              </a:lnSpc>
              <a:buFont typeface="Arial"/>
              <a:buChar char="•"/>
            </a:pPr>
            <a:r>
              <a:rPr lang="en-US" sz="2000">
                <a:solidFill>
                  <a:srgbClr val="000000"/>
                </a:solidFill>
                <a:latin typeface="Roboto Condensed"/>
              </a:rPr>
              <a:t>Những hình ảnh thiên nhiên nào xuất hiện trong đoạn trích? Hình ảnh ấy góp phần thể hiện tâm trạng nào của người chinh phụ?</a:t>
            </a:r>
          </a:p>
          <a:p>
            <a:pPr marL="431801" lvl="1" indent="-215900" algn="just">
              <a:lnSpc>
                <a:spcPts val="2860"/>
              </a:lnSpc>
              <a:buFont typeface="Arial"/>
              <a:buChar char="•"/>
            </a:pPr>
            <a:r>
              <a:rPr lang="en-US" sz="2000">
                <a:solidFill>
                  <a:srgbClr val="000000"/>
                </a:solidFill>
                <a:latin typeface="Roboto Condensed"/>
              </a:rPr>
              <a:t>Tâm trạng người chinh phụ được thể hiện trực tiếp trong đoạn thơ là gì? Vì sao nàng có tâm trạng đó?</a:t>
            </a:r>
          </a:p>
          <a:p>
            <a:pPr marL="431801" lvl="1" indent="-215900" algn="just">
              <a:lnSpc>
                <a:spcPts val="2860"/>
              </a:lnSpc>
              <a:buFont typeface="Arial"/>
              <a:buChar char="•"/>
            </a:pPr>
            <a:r>
              <a:rPr lang="en-US" sz="2000">
                <a:solidFill>
                  <a:srgbClr val="000000"/>
                </a:solidFill>
                <a:latin typeface="Roboto Condensed"/>
              </a:rPr>
              <a:t>Qua nét tâm trạng trên, em cảm nhận được tình cảm của người chinh phụ dành cho chồng như thế nào?</a:t>
            </a:r>
          </a:p>
          <a:p>
            <a:pPr algn="just">
              <a:lnSpc>
                <a:spcPts val="2860"/>
              </a:lnSpc>
            </a:pPr>
            <a:endParaRPr lang="en-US" sz="2000">
              <a:solidFill>
                <a:srgbClr val="000000"/>
              </a:solidFill>
              <a:latin typeface="Roboto Condensed"/>
            </a:endParaRPr>
          </a:p>
        </p:txBody>
      </p:sp>
      <p:sp>
        <p:nvSpPr>
          <p:cNvPr id="25" name="TextBox 25"/>
          <p:cNvSpPr txBox="1"/>
          <p:nvPr/>
        </p:nvSpPr>
        <p:spPr>
          <a:xfrm>
            <a:off x="9244659" y="6327614"/>
            <a:ext cx="3799967" cy="2893752"/>
          </a:xfrm>
          <a:prstGeom prst="rect">
            <a:avLst/>
          </a:prstGeom>
        </p:spPr>
        <p:txBody>
          <a:bodyPr lIns="0" tIns="0" rIns="0" bIns="0" rtlCol="0" anchor="t">
            <a:spAutoFit/>
          </a:bodyPr>
          <a:lstStyle/>
          <a:p>
            <a:pPr algn="ctr">
              <a:lnSpc>
                <a:spcPts val="2860"/>
              </a:lnSpc>
            </a:pPr>
            <a:r>
              <a:rPr lang="en-US" sz="2000">
                <a:solidFill>
                  <a:srgbClr val="000000"/>
                </a:solidFill>
                <a:latin typeface="Roboto Condensed Bold"/>
              </a:rPr>
              <a:t>NHÓM 3: CẢNH BINH ĐAO VÀ TÂM TRẠNG NGƯỜI CHINH PHỤ</a:t>
            </a:r>
          </a:p>
          <a:p>
            <a:pPr algn="l">
              <a:lnSpc>
                <a:spcPts val="2860"/>
              </a:lnSpc>
            </a:pPr>
            <a:r>
              <a:rPr lang="en-US" sz="2000">
                <a:solidFill>
                  <a:srgbClr val="000000"/>
                </a:solidFill>
                <a:latin typeface="Roboto Condensed"/>
              </a:rPr>
              <a:t>(Đọc và cảm nhận các câu:</a:t>
            </a:r>
          </a:p>
          <a:p>
            <a:pPr algn="ctr">
              <a:lnSpc>
                <a:spcPts val="2860"/>
              </a:lnSpc>
            </a:pPr>
            <a:r>
              <a:rPr lang="en-US" sz="2000">
                <a:solidFill>
                  <a:srgbClr val="000000"/>
                </a:solidFill>
                <a:latin typeface="Roboto Condensed Italics"/>
              </a:rPr>
              <a:t>Lòng thiếp tựa bóng trăng theo dõi</a:t>
            </a:r>
          </a:p>
          <a:p>
            <a:pPr algn="ctr">
              <a:lnSpc>
                <a:spcPts val="2860"/>
              </a:lnSpc>
            </a:pPr>
            <a:r>
              <a:rPr lang="en-US" sz="2000">
                <a:solidFill>
                  <a:srgbClr val="000000"/>
                </a:solidFill>
                <a:latin typeface="Roboto Condensed Italics"/>
              </a:rPr>
              <a:t>…</a:t>
            </a:r>
          </a:p>
          <a:p>
            <a:pPr algn="ctr">
              <a:lnSpc>
                <a:spcPts val="2860"/>
              </a:lnSpc>
            </a:pPr>
            <a:r>
              <a:rPr lang="en-US" sz="2000">
                <a:solidFill>
                  <a:srgbClr val="000000"/>
                </a:solidFill>
                <a:latin typeface="Roboto Condensed Italics"/>
              </a:rPr>
              <a:t>Liễu Dương biết thiếp đoạn trường này chăng?)</a:t>
            </a:r>
          </a:p>
          <a:p>
            <a:pPr algn="just">
              <a:lnSpc>
                <a:spcPts val="2860"/>
              </a:lnSpc>
            </a:pPr>
            <a:endParaRPr lang="en-US" sz="2000">
              <a:solidFill>
                <a:srgbClr val="000000"/>
              </a:solidFill>
              <a:latin typeface="Roboto Condensed Italics"/>
            </a:endParaRPr>
          </a:p>
        </p:txBody>
      </p:sp>
      <p:sp>
        <p:nvSpPr>
          <p:cNvPr id="26" name="TextBox 26"/>
          <p:cNvSpPr txBox="1"/>
          <p:nvPr/>
        </p:nvSpPr>
        <p:spPr>
          <a:xfrm>
            <a:off x="13044627" y="6689491"/>
            <a:ext cx="4547340" cy="2169997"/>
          </a:xfrm>
          <a:prstGeom prst="rect">
            <a:avLst/>
          </a:prstGeom>
        </p:spPr>
        <p:txBody>
          <a:bodyPr lIns="0" tIns="0" rIns="0" bIns="0" rtlCol="0" anchor="t">
            <a:spAutoFit/>
          </a:bodyPr>
          <a:lstStyle/>
          <a:p>
            <a:pPr marL="431801" lvl="1" indent="-215900" algn="just">
              <a:lnSpc>
                <a:spcPts val="2860"/>
              </a:lnSpc>
              <a:buFont typeface="Arial"/>
              <a:buChar char="•"/>
            </a:pPr>
            <a:r>
              <a:rPr lang="en-US" sz="2000">
                <a:solidFill>
                  <a:srgbClr val="000000"/>
                </a:solidFill>
                <a:latin typeface="Roboto Condensed"/>
              </a:rPr>
              <a:t>Hình ảnh người chinh phu trong cảm nhận của người chinh phụ như thế nào?</a:t>
            </a:r>
          </a:p>
          <a:p>
            <a:pPr marL="431801" lvl="1" indent="-215900" algn="just">
              <a:lnSpc>
                <a:spcPts val="2860"/>
              </a:lnSpc>
              <a:buFont typeface="Arial"/>
              <a:buChar char="•"/>
            </a:pPr>
            <a:r>
              <a:rPr lang="en-US" sz="2000">
                <a:solidFill>
                  <a:srgbClr val="000000"/>
                </a:solidFill>
                <a:latin typeface="Roboto Condensed"/>
              </a:rPr>
              <a:t>Theo em, vì sao “đưa chàng lòng dặc dặc buồn” nhưng người chinh phụ vẫn để chồng lên đường ra trận?</a:t>
            </a:r>
          </a:p>
          <a:p>
            <a:pPr algn="just">
              <a:lnSpc>
                <a:spcPts val="2860"/>
              </a:lnSpc>
            </a:pPr>
            <a:endParaRPr lang="en-US" sz="2000">
              <a:solidFill>
                <a:srgbClr val="000000"/>
              </a:solidFill>
              <a:latin typeface="Roboto Condensed"/>
            </a:endParaRPr>
          </a:p>
        </p:txBody>
      </p:sp>
      <p:sp>
        <p:nvSpPr>
          <p:cNvPr id="27" name="TextBox 27"/>
          <p:cNvSpPr txBox="1"/>
          <p:nvPr/>
        </p:nvSpPr>
        <p:spPr>
          <a:xfrm>
            <a:off x="236644" y="6672376"/>
            <a:ext cx="3785178" cy="2169997"/>
          </a:xfrm>
          <a:prstGeom prst="rect">
            <a:avLst/>
          </a:prstGeom>
        </p:spPr>
        <p:txBody>
          <a:bodyPr lIns="0" tIns="0" rIns="0" bIns="0" rtlCol="0" anchor="t">
            <a:spAutoFit/>
          </a:bodyPr>
          <a:lstStyle/>
          <a:p>
            <a:pPr algn="ctr">
              <a:lnSpc>
                <a:spcPts val="2860"/>
              </a:lnSpc>
            </a:pPr>
            <a:r>
              <a:rPr lang="en-US" sz="2000">
                <a:solidFill>
                  <a:srgbClr val="FEFFFE"/>
                </a:solidFill>
                <a:latin typeface="Roboto Condensed Bold"/>
              </a:rPr>
              <a:t>NHÓM 4: SAU PHÚT CHIA LI</a:t>
            </a:r>
          </a:p>
          <a:p>
            <a:pPr algn="ctr">
              <a:lnSpc>
                <a:spcPts val="2860"/>
              </a:lnSpc>
            </a:pPr>
            <a:r>
              <a:rPr lang="en-US" sz="2000">
                <a:solidFill>
                  <a:srgbClr val="FEFFFE"/>
                </a:solidFill>
                <a:latin typeface="Roboto Condensed"/>
              </a:rPr>
              <a:t>(Đọc và cảm nhận các câu:</a:t>
            </a:r>
          </a:p>
          <a:p>
            <a:pPr algn="ctr">
              <a:lnSpc>
                <a:spcPts val="2860"/>
              </a:lnSpc>
            </a:pPr>
            <a:r>
              <a:rPr lang="en-US" sz="2000">
                <a:solidFill>
                  <a:srgbClr val="FEFFFE"/>
                </a:solidFill>
                <a:latin typeface="Roboto Condensed Italics"/>
              </a:rPr>
              <a:t>Tiếng địch thổi nghe chừng đồng vọng</a:t>
            </a:r>
          </a:p>
          <a:p>
            <a:pPr algn="ctr">
              <a:lnSpc>
                <a:spcPts val="2860"/>
              </a:lnSpc>
            </a:pPr>
            <a:r>
              <a:rPr lang="en-US" sz="2000">
                <a:solidFill>
                  <a:srgbClr val="FEFFFE"/>
                </a:solidFill>
                <a:latin typeface="Roboto Condensed Italics"/>
              </a:rPr>
              <a:t>…</a:t>
            </a:r>
          </a:p>
          <a:p>
            <a:pPr algn="ctr">
              <a:lnSpc>
                <a:spcPts val="2860"/>
              </a:lnSpc>
            </a:pPr>
            <a:r>
              <a:rPr lang="en-US" sz="2000">
                <a:solidFill>
                  <a:srgbClr val="FEFFFE"/>
                </a:solidFill>
                <a:latin typeface="Roboto Condensed Italics"/>
              </a:rPr>
              <a:t>Lòng chàng ý thiếp ai sầu hơn ai?)</a:t>
            </a:r>
          </a:p>
          <a:p>
            <a:pPr algn="just">
              <a:lnSpc>
                <a:spcPts val="2860"/>
              </a:lnSpc>
            </a:pPr>
            <a:endParaRPr lang="en-US" sz="2000">
              <a:solidFill>
                <a:srgbClr val="FEFFFE"/>
              </a:solidFill>
              <a:latin typeface="Roboto Condensed Italics"/>
            </a:endParaRPr>
          </a:p>
        </p:txBody>
      </p:sp>
      <p:sp>
        <p:nvSpPr>
          <p:cNvPr id="28" name="TextBox 28"/>
          <p:cNvSpPr txBox="1"/>
          <p:nvPr/>
        </p:nvSpPr>
        <p:spPr>
          <a:xfrm>
            <a:off x="4116005" y="6271326"/>
            <a:ext cx="4461625" cy="3255630"/>
          </a:xfrm>
          <a:prstGeom prst="rect">
            <a:avLst/>
          </a:prstGeom>
        </p:spPr>
        <p:txBody>
          <a:bodyPr lIns="0" tIns="0" rIns="0" bIns="0" rtlCol="0" anchor="t">
            <a:spAutoFit/>
          </a:bodyPr>
          <a:lstStyle/>
          <a:p>
            <a:pPr marL="431801" lvl="1" indent="-215900" algn="just">
              <a:lnSpc>
                <a:spcPts val="2860"/>
              </a:lnSpc>
              <a:buFont typeface="Arial"/>
              <a:buChar char="•"/>
            </a:pPr>
            <a:r>
              <a:rPr lang="en-US" sz="2000">
                <a:solidFill>
                  <a:srgbClr val="FEFFFE"/>
                </a:solidFill>
                <a:latin typeface="Roboto Condensed"/>
              </a:rPr>
              <a:t>Cảm xúc của người chinh phu và người chinh phụ được thể hiện như thế nào trong đoạn thơ trên?</a:t>
            </a:r>
          </a:p>
          <a:p>
            <a:pPr marL="431801" lvl="1" indent="-215900" algn="just">
              <a:lnSpc>
                <a:spcPts val="2860"/>
              </a:lnSpc>
              <a:buFont typeface="Arial"/>
              <a:buChar char="•"/>
            </a:pPr>
            <a:r>
              <a:rPr lang="en-US" sz="2000">
                <a:solidFill>
                  <a:srgbClr val="FEFFFE"/>
                </a:solidFill>
                <a:latin typeface="Roboto Condensed"/>
              </a:rPr>
              <a:t>Nghệ thuật đối và phép điệp ngữ có giá trị biểu đạt như thế nào trong đoạn thơ?</a:t>
            </a:r>
          </a:p>
          <a:p>
            <a:pPr marL="431801" lvl="1" indent="-215900" algn="just">
              <a:lnSpc>
                <a:spcPts val="2860"/>
              </a:lnSpc>
              <a:buFont typeface="Arial"/>
              <a:buChar char="•"/>
            </a:pPr>
            <a:r>
              <a:rPr lang="en-US" sz="2000">
                <a:solidFill>
                  <a:srgbClr val="FEFFFE"/>
                </a:solidFill>
                <a:latin typeface="Roboto Condensed"/>
              </a:rPr>
              <a:t>Em hiểu thế nào về ý thơ:</a:t>
            </a:r>
          </a:p>
          <a:p>
            <a:pPr algn="just">
              <a:lnSpc>
                <a:spcPts val="2860"/>
              </a:lnSpc>
            </a:pPr>
            <a:r>
              <a:rPr lang="en-US" sz="2000">
                <a:solidFill>
                  <a:srgbClr val="FEFFFE"/>
                </a:solidFill>
                <a:latin typeface="Roboto Condensed"/>
              </a:rPr>
              <a:t>“</a:t>
            </a:r>
            <a:r>
              <a:rPr lang="en-US" sz="2000">
                <a:solidFill>
                  <a:srgbClr val="FEFFFE"/>
                </a:solidFill>
                <a:latin typeface="Roboto Condensed Italics"/>
              </a:rPr>
              <a:t>Ngàn dâu xanh ngắt một màu – Lòng chàng ý thiếp ai sầu hơn ai?”</a:t>
            </a:r>
          </a:p>
          <a:p>
            <a:pPr algn="just">
              <a:lnSpc>
                <a:spcPts val="2860"/>
              </a:lnSpc>
            </a:pPr>
            <a:endParaRPr lang="en-US" sz="2000">
              <a:solidFill>
                <a:srgbClr val="FEFFFE"/>
              </a:solidFill>
              <a:latin typeface="Roboto Condensed Italics"/>
            </a:endParaRPr>
          </a:p>
        </p:txBody>
      </p:sp>
    </p:spTree>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46149" y="776288"/>
            <a:ext cx="17503979" cy="8875257"/>
            <a:chOff x="0" y="0"/>
            <a:chExt cx="23338639" cy="11833676"/>
          </a:xfrm>
        </p:grpSpPr>
        <p:sp>
          <p:nvSpPr>
            <p:cNvPr id="7" name="Freeform 7"/>
            <p:cNvSpPr/>
            <p:nvPr/>
          </p:nvSpPr>
          <p:spPr>
            <a:xfrm>
              <a:off x="0" y="0"/>
              <a:ext cx="23338639" cy="9247936"/>
            </a:xfrm>
            <a:custGeom>
              <a:avLst/>
              <a:gdLst/>
              <a:ahLst/>
              <a:cxnLst/>
              <a:rect l="l" t="t" r="r" b="b"/>
              <a:pathLst>
                <a:path w="23338639" h="9247936">
                  <a:moveTo>
                    <a:pt x="0" y="0"/>
                  </a:moveTo>
                  <a:lnTo>
                    <a:pt x="23338639" y="0"/>
                  </a:lnTo>
                  <a:lnTo>
                    <a:pt x="23338639" y="9247936"/>
                  </a:lnTo>
                  <a:lnTo>
                    <a:pt x="0" y="924793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580706"/>
              <a:ext cx="23338639" cy="7252970"/>
            </a:xfrm>
            <a:custGeom>
              <a:avLst/>
              <a:gdLst/>
              <a:ahLst/>
              <a:cxnLst/>
              <a:rect l="l" t="t" r="r" b="b"/>
              <a:pathLst>
                <a:path w="23338639" h="7252970">
                  <a:moveTo>
                    <a:pt x="0" y="0"/>
                  </a:moveTo>
                  <a:lnTo>
                    <a:pt x="23338639" y="0"/>
                  </a:lnTo>
                  <a:lnTo>
                    <a:pt x="23338639" y="7252970"/>
                  </a:lnTo>
                  <a:lnTo>
                    <a:pt x="0" y="7252970"/>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4437357" y="3214794"/>
            <a:ext cx="12588426" cy="5151540"/>
            <a:chOff x="0" y="0"/>
            <a:chExt cx="3315470" cy="1356784"/>
          </a:xfrm>
        </p:grpSpPr>
        <p:sp>
          <p:nvSpPr>
            <p:cNvPr id="16" name="Freeform 16"/>
            <p:cNvSpPr/>
            <p:nvPr/>
          </p:nvSpPr>
          <p:spPr>
            <a:xfrm>
              <a:off x="0" y="0"/>
              <a:ext cx="3315470" cy="1356784"/>
            </a:xfrm>
            <a:custGeom>
              <a:avLst/>
              <a:gdLst/>
              <a:ahLst/>
              <a:cxnLst/>
              <a:rect l="l" t="t" r="r" b="b"/>
              <a:pathLst>
                <a:path w="3315470" h="1356784">
                  <a:moveTo>
                    <a:pt x="31365" y="0"/>
                  </a:moveTo>
                  <a:lnTo>
                    <a:pt x="3284105" y="0"/>
                  </a:lnTo>
                  <a:cubicBezTo>
                    <a:pt x="3301428" y="0"/>
                    <a:pt x="3315470" y="14043"/>
                    <a:pt x="3315470" y="31365"/>
                  </a:cubicBezTo>
                  <a:lnTo>
                    <a:pt x="3315470" y="1325419"/>
                  </a:lnTo>
                  <a:cubicBezTo>
                    <a:pt x="3315470" y="1342742"/>
                    <a:pt x="3301428" y="1356784"/>
                    <a:pt x="3284105" y="1356784"/>
                  </a:cubicBezTo>
                  <a:lnTo>
                    <a:pt x="31365" y="1356784"/>
                  </a:lnTo>
                  <a:cubicBezTo>
                    <a:pt x="14043" y="1356784"/>
                    <a:pt x="0" y="1342742"/>
                    <a:pt x="0" y="1325419"/>
                  </a:cubicBezTo>
                  <a:lnTo>
                    <a:pt x="0" y="31365"/>
                  </a:lnTo>
                  <a:cubicBezTo>
                    <a:pt x="0" y="14043"/>
                    <a:pt x="14043" y="0"/>
                    <a:pt x="31365"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3315470" cy="1404409"/>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4787271" y="3546346"/>
            <a:ext cx="11663537" cy="4393186"/>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NHÓM 1: KHÁT VỌNG CỦA NGƯỜI CHINH PHU</a:t>
            </a:r>
          </a:p>
          <a:p>
            <a:pPr algn="just">
              <a:lnSpc>
                <a:spcPts val="5005"/>
              </a:lnSpc>
            </a:pPr>
            <a:r>
              <a:rPr lang="en-US" sz="3500">
                <a:solidFill>
                  <a:srgbClr val="000000"/>
                </a:solidFill>
                <a:latin typeface="Roboto Condensed"/>
              </a:rPr>
              <a:t>(Đọc và cảm nhận 12 câu đầu của đoạn trích)</a:t>
            </a:r>
          </a:p>
          <a:p>
            <a:pPr algn="just">
              <a:lnSpc>
                <a:spcPts val="5005"/>
              </a:lnSpc>
            </a:pPr>
            <a:r>
              <a:rPr lang="en-US" sz="3500">
                <a:solidFill>
                  <a:srgbClr val="000000"/>
                </a:solidFill>
                <a:latin typeface="Roboto Condensed"/>
                <a:ea typeface="Roboto Condensed"/>
              </a:rPr>
              <a:t>✔Phân tích thơ để cảm nhận về hình ảnh người chinh phu (hình dáng, tâm trạng, cử chỉ, hành động…)</a:t>
            </a:r>
          </a:p>
          <a:p>
            <a:pPr algn="just">
              <a:lnSpc>
                <a:spcPts val="5005"/>
              </a:lnSpc>
            </a:pPr>
            <a:r>
              <a:rPr lang="en-US" sz="3500">
                <a:solidFill>
                  <a:srgbClr val="000000"/>
                </a:solidFill>
                <a:latin typeface="Roboto Condensed"/>
                <a:ea typeface="Roboto Condensed"/>
              </a:rPr>
              <a:t>✔Theo em, người chinh phu có muốn đi ra trận không? Vì sao?</a:t>
            </a:r>
          </a:p>
          <a:p>
            <a:pPr algn="just">
              <a:lnSpc>
                <a:spcPts val="5005"/>
              </a:lnSpc>
            </a:pPr>
            <a:r>
              <a:rPr lang="en-US" sz="3500">
                <a:solidFill>
                  <a:srgbClr val="000000"/>
                </a:solidFill>
                <a:latin typeface="Roboto Condensed"/>
              </a:rPr>
              <a:t>Lí tưởng sống của trang nam nhi thời xưa là gì? Lí tưởng ấy có còn phù hợp với xã hội ngày nay không? Vì sao?</a:t>
            </a:r>
          </a:p>
        </p:txBody>
      </p:sp>
      <p:sp>
        <p:nvSpPr>
          <p:cNvPr id="19" name="Freeform 19"/>
          <p:cNvSpPr/>
          <p:nvPr/>
        </p:nvSpPr>
        <p:spPr>
          <a:xfrm>
            <a:off x="15919889" y="5536744"/>
            <a:ext cx="2827342" cy="5612589"/>
          </a:xfrm>
          <a:custGeom>
            <a:avLst/>
            <a:gdLst/>
            <a:ahLst/>
            <a:cxnLst/>
            <a:rect l="l" t="t" r="r" b="b"/>
            <a:pathLst>
              <a:path w="2827342" h="5612589">
                <a:moveTo>
                  <a:pt x="0" y="0"/>
                </a:moveTo>
                <a:lnTo>
                  <a:pt x="2827341" y="0"/>
                </a:lnTo>
                <a:lnTo>
                  <a:pt x="2827341" y="5612589"/>
                </a:lnTo>
                <a:lnTo>
                  <a:pt x="0" y="5612589"/>
                </a:lnTo>
                <a:lnTo>
                  <a:pt x="0" y="0"/>
                </a:lnTo>
                <a:close/>
              </a:path>
            </a:pathLst>
          </a:custGeom>
          <a:blipFill>
            <a:blip r:embed="rId13"/>
            <a:stretch>
              <a:fillRect/>
            </a:stretch>
          </a:blipFill>
        </p:spPr>
        <p:txBody>
          <a:bodyPr/>
          <a:lstStyle/>
          <a:p>
            <a:endParaRPr lang="en-GB"/>
          </a:p>
        </p:txBody>
      </p:sp>
      <p:sp>
        <p:nvSpPr>
          <p:cNvPr id="20" name="TextBox 20"/>
          <p:cNvSpPr txBox="1"/>
          <p:nvPr/>
        </p:nvSpPr>
        <p:spPr>
          <a:xfrm>
            <a:off x="3075149" y="1090612"/>
            <a:ext cx="11338392" cy="1174230"/>
          </a:xfrm>
          <a:prstGeom prst="rect">
            <a:avLst/>
          </a:prstGeom>
        </p:spPr>
        <p:txBody>
          <a:bodyPr lIns="0" tIns="0" rIns="0" bIns="0" rtlCol="0" anchor="t">
            <a:spAutoFit/>
          </a:bodyPr>
          <a:lstStyle/>
          <a:p>
            <a:pPr algn="ctr">
              <a:lnSpc>
                <a:spcPts val="9106"/>
              </a:lnSpc>
            </a:pPr>
            <a:r>
              <a:rPr lang="en-US" sz="6504">
                <a:solidFill>
                  <a:srgbClr val="FFFFFF"/>
                </a:solidFill>
                <a:latin typeface="#9Slide06 ThuPhap Thien An"/>
              </a:rPr>
              <a:t>Hòa nhịp tiễn đưa</a:t>
            </a:r>
          </a:p>
        </p:txBody>
      </p:sp>
      <p:grpSp>
        <p:nvGrpSpPr>
          <p:cNvPr id="21" name="Group 21"/>
          <p:cNvGrpSpPr/>
          <p:nvPr/>
        </p:nvGrpSpPr>
        <p:grpSpPr>
          <a:xfrm>
            <a:off x="0" y="4109088"/>
            <a:ext cx="5026895" cy="5044160"/>
            <a:chOff x="0" y="0"/>
            <a:chExt cx="6702527" cy="6725546"/>
          </a:xfrm>
        </p:grpSpPr>
        <p:sp>
          <p:nvSpPr>
            <p:cNvPr id="22" name="Freeform 22"/>
            <p:cNvSpPr/>
            <p:nvPr/>
          </p:nvSpPr>
          <p:spPr>
            <a:xfrm>
              <a:off x="0" y="0"/>
              <a:ext cx="6702527" cy="6725546"/>
            </a:xfrm>
            <a:custGeom>
              <a:avLst/>
              <a:gdLst/>
              <a:ahLst/>
              <a:cxnLst/>
              <a:rect l="l" t="t" r="r" b="b"/>
              <a:pathLst>
                <a:path w="6702527" h="6725546">
                  <a:moveTo>
                    <a:pt x="0" y="0"/>
                  </a:moveTo>
                  <a:lnTo>
                    <a:pt x="6702527" y="0"/>
                  </a:lnTo>
                  <a:lnTo>
                    <a:pt x="6702527" y="6725546"/>
                  </a:lnTo>
                  <a:lnTo>
                    <a:pt x="0" y="6725546"/>
                  </a:lnTo>
                  <a:lnTo>
                    <a:pt x="0" y="0"/>
                  </a:lnTo>
                  <a:close/>
                </a:path>
              </a:pathLst>
            </a:custGeom>
            <a:blipFill>
              <a:blip r:embed="rId14"/>
              <a:stretch>
                <a:fillRect/>
              </a:stretch>
            </a:blipFill>
          </p:spPr>
          <p:txBody>
            <a:bodyPr/>
            <a:lstStyle/>
            <a:p>
              <a:endParaRPr lang="en-GB"/>
            </a:p>
          </p:txBody>
        </p:sp>
      </p:grpSp>
      <p:grpSp>
        <p:nvGrpSpPr>
          <p:cNvPr id="23" name="Group 23"/>
          <p:cNvGrpSpPr/>
          <p:nvPr/>
        </p:nvGrpSpPr>
        <p:grpSpPr>
          <a:xfrm rot="1089053">
            <a:off x="-3474494" y="6556718"/>
            <a:ext cx="10575780" cy="12237959"/>
            <a:chOff x="0" y="0"/>
            <a:chExt cx="6334760" cy="7330384"/>
          </a:xfrm>
        </p:grpSpPr>
        <p:sp>
          <p:nvSpPr>
            <p:cNvPr id="24" name="Freeform 24"/>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5">
                <a:alphaModFix amt="10999"/>
              </a:blip>
              <a:stretch>
                <a:fillRect t="-5160" b="-5174"/>
              </a:stretch>
            </a:blipFill>
          </p:spPr>
          <p:txBody>
            <a:bodyPr/>
            <a:lstStyle/>
            <a:p>
              <a:endParaRPr lang="en-GB"/>
            </a:p>
          </p:txBody>
        </p:sp>
      </p:grpSp>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46149" y="776288"/>
            <a:ext cx="17503979" cy="8875257"/>
            <a:chOff x="0" y="0"/>
            <a:chExt cx="23338639" cy="11833676"/>
          </a:xfrm>
        </p:grpSpPr>
        <p:sp>
          <p:nvSpPr>
            <p:cNvPr id="7" name="Freeform 7"/>
            <p:cNvSpPr/>
            <p:nvPr/>
          </p:nvSpPr>
          <p:spPr>
            <a:xfrm>
              <a:off x="0" y="0"/>
              <a:ext cx="23338639" cy="9247936"/>
            </a:xfrm>
            <a:custGeom>
              <a:avLst/>
              <a:gdLst/>
              <a:ahLst/>
              <a:cxnLst/>
              <a:rect l="l" t="t" r="r" b="b"/>
              <a:pathLst>
                <a:path w="23338639" h="9247936">
                  <a:moveTo>
                    <a:pt x="0" y="0"/>
                  </a:moveTo>
                  <a:lnTo>
                    <a:pt x="23338639" y="0"/>
                  </a:lnTo>
                  <a:lnTo>
                    <a:pt x="23338639" y="9247936"/>
                  </a:lnTo>
                  <a:lnTo>
                    <a:pt x="0" y="924793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580706"/>
              <a:ext cx="23338639" cy="7252970"/>
            </a:xfrm>
            <a:custGeom>
              <a:avLst/>
              <a:gdLst/>
              <a:ahLst/>
              <a:cxnLst/>
              <a:rect l="l" t="t" r="r" b="b"/>
              <a:pathLst>
                <a:path w="23338639" h="7252970">
                  <a:moveTo>
                    <a:pt x="0" y="0"/>
                  </a:moveTo>
                  <a:lnTo>
                    <a:pt x="23338639" y="0"/>
                  </a:lnTo>
                  <a:lnTo>
                    <a:pt x="23338639" y="7252970"/>
                  </a:lnTo>
                  <a:lnTo>
                    <a:pt x="0" y="7252970"/>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900030" y="3766725"/>
            <a:ext cx="4265814" cy="5151540"/>
            <a:chOff x="0" y="0"/>
            <a:chExt cx="1123507" cy="1356784"/>
          </a:xfrm>
        </p:grpSpPr>
        <p:sp>
          <p:nvSpPr>
            <p:cNvPr id="16" name="Freeform 16"/>
            <p:cNvSpPr/>
            <p:nvPr/>
          </p:nvSpPr>
          <p:spPr>
            <a:xfrm>
              <a:off x="0" y="0"/>
              <a:ext cx="1123507" cy="1356784"/>
            </a:xfrm>
            <a:custGeom>
              <a:avLst/>
              <a:gdLst/>
              <a:ahLst/>
              <a:cxnLst/>
              <a:rect l="l" t="t" r="r" b="b"/>
              <a:pathLst>
                <a:path w="1123507" h="1356784">
                  <a:moveTo>
                    <a:pt x="92559" y="0"/>
                  </a:moveTo>
                  <a:lnTo>
                    <a:pt x="1030948" y="0"/>
                  </a:lnTo>
                  <a:cubicBezTo>
                    <a:pt x="1082067" y="0"/>
                    <a:pt x="1123507" y="41440"/>
                    <a:pt x="1123507" y="92559"/>
                  </a:cubicBezTo>
                  <a:lnTo>
                    <a:pt x="1123507" y="1264226"/>
                  </a:lnTo>
                  <a:cubicBezTo>
                    <a:pt x="1123507" y="1315344"/>
                    <a:pt x="1082067" y="1356784"/>
                    <a:pt x="1030948" y="1356784"/>
                  </a:cubicBezTo>
                  <a:lnTo>
                    <a:pt x="92559" y="1356784"/>
                  </a:lnTo>
                  <a:cubicBezTo>
                    <a:pt x="41440" y="1356784"/>
                    <a:pt x="0" y="1315344"/>
                    <a:pt x="0" y="1264226"/>
                  </a:cubicBezTo>
                  <a:lnTo>
                    <a:pt x="0" y="92559"/>
                  </a:lnTo>
                  <a:cubicBezTo>
                    <a:pt x="0" y="41440"/>
                    <a:pt x="41440" y="0"/>
                    <a:pt x="92559"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1123507" cy="1404409"/>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a:off x="15919889" y="5536744"/>
            <a:ext cx="2827342" cy="5612589"/>
          </a:xfrm>
          <a:custGeom>
            <a:avLst/>
            <a:gdLst/>
            <a:ahLst/>
            <a:cxnLst/>
            <a:rect l="l" t="t" r="r" b="b"/>
            <a:pathLst>
              <a:path w="2827342" h="5612589">
                <a:moveTo>
                  <a:pt x="0" y="0"/>
                </a:moveTo>
                <a:lnTo>
                  <a:pt x="2827341" y="0"/>
                </a:lnTo>
                <a:lnTo>
                  <a:pt x="2827341" y="5612589"/>
                </a:lnTo>
                <a:lnTo>
                  <a:pt x="0" y="5612589"/>
                </a:lnTo>
                <a:lnTo>
                  <a:pt x="0" y="0"/>
                </a:lnTo>
                <a:close/>
              </a:path>
            </a:pathLst>
          </a:custGeom>
          <a:blipFill>
            <a:blip r:embed="rId13"/>
            <a:stretch>
              <a:fillRect/>
            </a:stretch>
          </a:blipFill>
        </p:spPr>
        <p:txBody>
          <a:bodyPr/>
          <a:lstStyle/>
          <a:p>
            <a:endParaRPr lang="en-GB"/>
          </a:p>
        </p:txBody>
      </p:sp>
      <p:grpSp>
        <p:nvGrpSpPr>
          <p:cNvPr id="19" name="Group 19"/>
          <p:cNvGrpSpPr/>
          <p:nvPr/>
        </p:nvGrpSpPr>
        <p:grpSpPr>
          <a:xfrm>
            <a:off x="2285916" y="2734614"/>
            <a:ext cx="1422770" cy="1427657"/>
            <a:chOff x="0" y="0"/>
            <a:chExt cx="1897027" cy="1903542"/>
          </a:xfrm>
        </p:grpSpPr>
        <p:sp>
          <p:nvSpPr>
            <p:cNvPr id="20" name="Freeform 20"/>
            <p:cNvSpPr/>
            <p:nvPr/>
          </p:nvSpPr>
          <p:spPr>
            <a:xfrm>
              <a:off x="0" y="0"/>
              <a:ext cx="1897027" cy="1903542"/>
            </a:xfrm>
            <a:custGeom>
              <a:avLst/>
              <a:gdLst/>
              <a:ahLst/>
              <a:cxnLst/>
              <a:rect l="l" t="t" r="r" b="b"/>
              <a:pathLst>
                <a:path w="1897027" h="1903542">
                  <a:moveTo>
                    <a:pt x="0" y="0"/>
                  </a:moveTo>
                  <a:lnTo>
                    <a:pt x="1897027" y="0"/>
                  </a:lnTo>
                  <a:lnTo>
                    <a:pt x="1897027" y="1903542"/>
                  </a:lnTo>
                  <a:lnTo>
                    <a:pt x="0" y="1903542"/>
                  </a:lnTo>
                  <a:lnTo>
                    <a:pt x="0" y="0"/>
                  </a:lnTo>
                  <a:close/>
                </a:path>
              </a:pathLst>
            </a:custGeom>
            <a:blipFill>
              <a:blip r:embed="rId14"/>
              <a:stretch>
                <a:fillRect/>
              </a:stretch>
            </a:blipFill>
          </p:spPr>
          <p:txBody>
            <a:bodyPr/>
            <a:lstStyle/>
            <a:p>
              <a:endParaRPr lang="en-GB"/>
            </a:p>
          </p:txBody>
        </p:sp>
      </p:grpSp>
      <p:grpSp>
        <p:nvGrpSpPr>
          <p:cNvPr id="21" name="Group 21"/>
          <p:cNvGrpSpPr/>
          <p:nvPr/>
        </p:nvGrpSpPr>
        <p:grpSpPr>
          <a:xfrm rot="1089053">
            <a:off x="-3474494" y="6556718"/>
            <a:ext cx="10575780" cy="12237959"/>
            <a:chOff x="0" y="0"/>
            <a:chExt cx="6334760" cy="7330384"/>
          </a:xfrm>
        </p:grpSpPr>
        <p:sp>
          <p:nvSpPr>
            <p:cNvPr id="22" name="Freeform 22"/>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5">
                <a:alphaModFix amt="6000"/>
              </a:blip>
              <a:stretch>
                <a:fillRect t="-5160" b="-5174"/>
              </a:stretch>
            </a:blipFill>
          </p:spPr>
          <p:txBody>
            <a:bodyPr/>
            <a:lstStyle/>
            <a:p>
              <a:endParaRPr lang="en-GB"/>
            </a:p>
          </p:txBody>
        </p:sp>
      </p:grpSp>
      <p:sp>
        <p:nvSpPr>
          <p:cNvPr id="23" name="TextBox 23"/>
          <p:cNvSpPr txBox="1"/>
          <p:nvPr/>
        </p:nvSpPr>
        <p:spPr>
          <a:xfrm>
            <a:off x="3554957" y="1288594"/>
            <a:ext cx="11338392" cy="1120610"/>
          </a:xfrm>
          <a:prstGeom prst="rect">
            <a:avLst/>
          </a:prstGeom>
        </p:spPr>
        <p:txBody>
          <a:bodyPr lIns="0" tIns="0" rIns="0" bIns="0" rtlCol="0" anchor="t">
            <a:spAutoFit/>
          </a:bodyPr>
          <a:lstStyle/>
          <a:p>
            <a:pPr algn="ctr">
              <a:lnSpc>
                <a:spcPts val="9106"/>
              </a:lnSpc>
            </a:pPr>
            <a:r>
              <a:rPr lang="en-US" sz="6504">
                <a:solidFill>
                  <a:srgbClr val="FFFFFF"/>
                </a:solidFill>
                <a:latin typeface="#9Slide07 SVNUT Triumph Press"/>
              </a:rPr>
              <a:t>*Hình ảnh người chinh phu</a:t>
            </a:r>
          </a:p>
        </p:txBody>
      </p:sp>
      <p:sp>
        <p:nvSpPr>
          <p:cNvPr id="24" name="TextBox 24"/>
          <p:cNvSpPr txBox="1"/>
          <p:nvPr/>
        </p:nvSpPr>
        <p:spPr>
          <a:xfrm>
            <a:off x="1575779" y="4067021"/>
            <a:ext cx="2914316"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XUẤT THÂN</a:t>
            </a:r>
          </a:p>
        </p:txBody>
      </p:sp>
      <p:sp>
        <p:nvSpPr>
          <p:cNvPr id="25" name="TextBox 25"/>
          <p:cNvSpPr txBox="1"/>
          <p:nvPr/>
        </p:nvSpPr>
        <p:spPr>
          <a:xfrm>
            <a:off x="1335093" y="4696703"/>
            <a:ext cx="3197214" cy="3764590"/>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Italics"/>
              </a:rPr>
              <a:t>dòng hào kiệt</a:t>
            </a:r>
            <a:r>
              <a:rPr lang="en-US" sz="3500">
                <a:solidFill>
                  <a:srgbClr val="000000"/>
                </a:solidFill>
                <a:latin typeface="Roboto Condensed"/>
              </a:rPr>
              <a:t> → mang trọng trách làm hiển vinh gia đình, tận trung với nước</a:t>
            </a:r>
          </a:p>
          <a:p>
            <a:pPr algn="just">
              <a:lnSpc>
                <a:spcPts val="5005"/>
              </a:lnSpc>
            </a:pPr>
            <a:endParaRPr lang="en-US" sz="3500">
              <a:solidFill>
                <a:srgbClr val="000000"/>
              </a:solidFill>
              <a:latin typeface="Roboto Condensed"/>
            </a:endParaRPr>
          </a:p>
        </p:txBody>
      </p:sp>
      <p:grpSp>
        <p:nvGrpSpPr>
          <p:cNvPr id="26" name="Group 26"/>
          <p:cNvGrpSpPr/>
          <p:nvPr/>
        </p:nvGrpSpPr>
        <p:grpSpPr>
          <a:xfrm>
            <a:off x="10080371" y="2777266"/>
            <a:ext cx="1422770" cy="1427657"/>
            <a:chOff x="0" y="0"/>
            <a:chExt cx="1897027" cy="1903542"/>
          </a:xfrm>
        </p:grpSpPr>
        <p:sp>
          <p:nvSpPr>
            <p:cNvPr id="27" name="Freeform 27"/>
            <p:cNvSpPr/>
            <p:nvPr/>
          </p:nvSpPr>
          <p:spPr>
            <a:xfrm>
              <a:off x="0" y="0"/>
              <a:ext cx="1897027" cy="1903542"/>
            </a:xfrm>
            <a:custGeom>
              <a:avLst/>
              <a:gdLst/>
              <a:ahLst/>
              <a:cxnLst/>
              <a:rect l="l" t="t" r="r" b="b"/>
              <a:pathLst>
                <a:path w="1897027" h="1903542">
                  <a:moveTo>
                    <a:pt x="0" y="0"/>
                  </a:moveTo>
                  <a:lnTo>
                    <a:pt x="1897027" y="0"/>
                  </a:lnTo>
                  <a:lnTo>
                    <a:pt x="1897027" y="1903542"/>
                  </a:lnTo>
                  <a:lnTo>
                    <a:pt x="0" y="1903542"/>
                  </a:lnTo>
                  <a:lnTo>
                    <a:pt x="0" y="0"/>
                  </a:lnTo>
                  <a:close/>
                </a:path>
              </a:pathLst>
            </a:custGeom>
            <a:blipFill>
              <a:blip r:embed="rId14"/>
              <a:stretch>
                <a:fillRect/>
              </a:stretch>
            </a:blipFill>
          </p:spPr>
          <p:txBody>
            <a:bodyPr/>
            <a:lstStyle/>
            <a:p>
              <a:endParaRPr lang="en-GB"/>
            </a:p>
          </p:txBody>
        </p:sp>
      </p:grpSp>
      <p:grpSp>
        <p:nvGrpSpPr>
          <p:cNvPr id="28" name="Group 28"/>
          <p:cNvGrpSpPr/>
          <p:nvPr/>
        </p:nvGrpSpPr>
        <p:grpSpPr>
          <a:xfrm>
            <a:off x="5663623" y="3766725"/>
            <a:ext cx="10256266" cy="5151540"/>
            <a:chOff x="0" y="0"/>
            <a:chExt cx="2701239" cy="1356784"/>
          </a:xfrm>
        </p:grpSpPr>
        <p:sp>
          <p:nvSpPr>
            <p:cNvPr id="29" name="Freeform 29"/>
            <p:cNvSpPr/>
            <p:nvPr/>
          </p:nvSpPr>
          <p:spPr>
            <a:xfrm>
              <a:off x="0" y="0"/>
              <a:ext cx="2701239" cy="1356784"/>
            </a:xfrm>
            <a:custGeom>
              <a:avLst/>
              <a:gdLst/>
              <a:ahLst/>
              <a:cxnLst/>
              <a:rect l="l" t="t" r="r" b="b"/>
              <a:pathLst>
                <a:path w="2701239" h="1356784">
                  <a:moveTo>
                    <a:pt x="38497" y="0"/>
                  </a:moveTo>
                  <a:lnTo>
                    <a:pt x="2662742" y="0"/>
                  </a:lnTo>
                  <a:cubicBezTo>
                    <a:pt x="2672952" y="0"/>
                    <a:pt x="2682744" y="4056"/>
                    <a:pt x="2689963" y="11276"/>
                  </a:cubicBezTo>
                  <a:cubicBezTo>
                    <a:pt x="2697183" y="18495"/>
                    <a:pt x="2701239" y="28287"/>
                    <a:pt x="2701239" y="38497"/>
                  </a:cubicBezTo>
                  <a:lnTo>
                    <a:pt x="2701239" y="1318287"/>
                  </a:lnTo>
                  <a:cubicBezTo>
                    <a:pt x="2701239" y="1328497"/>
                    <a:pt x="2697183" y="1338289"/>
                    <a:pt x="2689963" y="1345509"/>
                  </a:cubicBezTo>
                  <a:cubicBezTo>
                    <a:pt x="2682744" y="1352728"/>
                    <a:pt x="2672952" y="1356784"/>
                    <a:pt x="2662742" y="1356784"/>
                  </a:cubicBezTo>
                  <a:lnTo>
                    <a:pt x="38497" y="1356784"/>
                  </a:lnTo>
                  <a:cubicBezTo>
                    <a:pt x="28287" y="1356784"/>
                    <a:pt x="18495" y="1352728"/>
                    <a:pt x="11276" y="1345509"/>
                  </a:cubicBezTo>
                  <a:cubicBezTo>
                    <a:pt x="4056" y="1338289"/>
                    <a:pt x="0" y="1328497"/>
                    <a:pt x="0" y="1318287"/>
                  </a:cubicBezTo>
                  <a:lnTo>
                    <a:pt x="0" y="38497"/>
                  </a:lnTo>
                  <a:cubicBezTo>
                    <a:pt x="0" y="28287"/>
                    <a:pt x="4056" y="18495"/>
                    <a:pt x="11276" y="11276"/>
                  </a:cubicBezTo>
                  <a:cubicBezTo>
                    <a:pt x="18495" y="4056"/>
                    <a:pt x="28287" y="0"/>
                    <a:pt x="38497" y="0"/>
                  </a:cubicBezTo>
                  <a:close/>
                </a:path>
              </a:pathLst>
            </a:custGeom>
            <a:solidFill>
              <a:srgbClr val="FEFFFE">
                <a:alpha val="72941"/>
              </a:srgbClr>
            </a:solidFill>
          </p:spPr>
          <p:txBody>
            <a:bodyPr/>
            <a:lstStyle/>
            <a:p>
              <a:endParaRPr lang="en-GB"/>
            </a:p>
          </p:txBody>
        </p:sp>
        <p:sp>
          <p:nvSpPr>
            <p:cNvPr id="30" name="TextBox 30"/>
            <p:cNvSpPr txBox="1"/>
            <p:nvPr/>
          </p:nvSpPr>
          <p:spPr>
            <a:xfrm>
              <a:off x="0" y="-47625"/>
              <a:ext cx="2701239" cy="1404409"/>
            </a:xfrm>
            <a:prstGeom prst="rect">
              <a:avLst/>
            </a:prstGeom>
          </p:spPr>
          <p:txBody>
            <a:bodyPr lIns="50800" tIns="50800" rIns="50800" bIns="50800" rtlCol="0" anchor="ctr"/>
            <a:lstStyle/>
            <a:p>
              <a:pPr algn="ctr">
                <a:lnSpc>
                  <a:spcPts val="2800"/>
                </a:lnSpc>
              </a:pPr>
              <a:endParaRPr/>
            </a:p>
          </p:txBody>
        </p:sp>
      </p:grpSp>
      <p:sp>
        <p:nvSpPr>
          <p:cNvPr id="31" name="TextBox 31"/>
          <p:cNvSpPr txBox="1"/>
          <p:nvPr/>
        </p:nvSpPr>
        <p:spPr>
          <a:xfrm>
            <a:off x="9015330" y="4170342"/>
            <a:ext cx="2914316" cy="5931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NGOẠI HÌNH</a:t>
            </a:r>
          </a:p>
        </p:txBody>
      </p:sp>
      <p:sp>
        <p:nvSpPr>
          <p:cNvPr id="32" name="TextBox 32"/>
          <p:cNvSpPr txBox="1"/>
          <p:nvPr/>
        </p:nvSpPr>
        <p:spPr>
          <a:xfrm>
            <a:off x="6110740" y="5011001"/>
            <a:ext cx="9362031" cy="3135994"/>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 + Lưng đeo cung tiễn, tuổi trẻ, đeo gươm, mang roi</a:t>
            </a:r>
          </a:p>
          <a:p>
            <a:pPr algn="just">
              <a:lnSpc>
                <a:spcPts val="5005"/>
              </a:lnSpc>
            </a:pPr>
            <a:r>
              <a:rPr lang="en-US" sz="3500">
                <a:solidFill>
                  <a:srgbClr val="000000"/>
                </a:solidFill>
                <a:latin typeface="Roboto Condensed Italics"/>
              </a:rPr>
              <a:t>+ Áo chàng đỏ tựa ráng pha </a:t>
            </a:r>
          </a:p>
          <a:p>
            <a:pPr algn="just">
              <a:lnSpc>
                <a:spcPts val="5005"/>
              </a:lnSpc>
            </a:pPr>
            <a:r>
              <a:rPr lang="en-US" sz="3500">
                <a:solidFill>
                  <a:srgbClr val="000000"/>
                </a:solidFill>
                <a:latin typeface="Roboto Condensed Italics"/>
              </a:rPr>
              <a:t>Ngựa chàng sắc trắng như là tuyết in</a:t>
            </a:r>
          </a:p>
          <a:p>
            <a:pPr algn="just">
              <a:lnSpc>
                <a:spcPts val="5005"/>
              </a:lnSpc>
            </a:pPr>
            <a:r>
              <a:rPr lang="en-US" sz="3500">
                <a:solidFill>
                  <a:srgbClr val="000000"/>
                </a:solidFill>
                <a:latin typeface="Roboto Condensed Italics"/>
              </a:rPr>
              <a:t>→ anh dũng phi thường, oai phong như một dũng sĩ thời phong kiến.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46149" y="776288"/>
            <a:ext cx="17503979" cy="8875257"/>
            <a:chOff x="0" y="0"/>
            <a:chExt cx="23338639" cy="11833676"/>
          </a:xfrm>
        </p:grpSpPr>
        <p:sp>
          <p:nvSpPr>
            <p:cNvPr id="7" name="Freeform 7"/>
            <p:cNvSpPr/>
            <p:nvPr/>
          </p:nvSpPr>
          <p:spPr>
            <a:xfrm>
              <a:off x="0" y="0"/>
              <a:ext cx="23338639" cy="9247936"/>
            </a:xfrm>
            <a:custGeom>
              <a:avLst/>
              <a:gdLst/>
              <a:ahLst/>
              <a:cxnLst/>
              <a:rect l="l" t="t" r="r" b="b"/>
              <a:pathLst>
                <a:path w="23338639" h="9247936">
                  <a:moveTo>
                    <a:pt x="0" y="0"/>
                  </a:moveTo>
                  <a:lnTo>
                    <a:pt x="23338639" y="0"/>
                  </a:lnTo>
                  <a:lnTo>
                    <a:pt x="23338639" y="9247936"/>
                  </a:lnTo>
                  <a:lnTo>
                    <a:pt x="0" y="924793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580706"/>
              <a:ext cx="23338639" cy="7252970"/>
            </a:xfrm>
            <a:custGeom>
              <a:avLst/>
              <a:gdLst/>
              <a:ahLst/>
              <a:cxnLst/>
              <a:rect l="l" t="t" r="r" b="b"/>
              <a:pathLst>
                <a:path w="23338639" h="7252970">
                  <a:moveTo>
                    <a:pt x="0" y="0"/>
                  </a:moveTo>
                  <a:lnTo>
                    <a:pt x="23338639" y="0"/>
                  </a:lnTo>
                  <a:lnTo>
                    <a:pt x="23338639" y="7252970"/>
                  </a:lnTo>
                  <a:lnTo>
                    <a:pt x="0" y="7252970"/>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2018671" y="2960974"/>
            <a:ext cx="13993319" cy="4292177"/>
            <a:chOff x="0" y="0"/>
            <a:chExt cx="3685483" cy="1130450"/>
          </a:xfrm>
        </p:grpSpPr>
        <p:sp>
          <p:nvSpPr>
            <p:cNvPr id="16" name="Freeform 16"/>
            <p:cNvSpPr/>
            <p:nvPr/>
          </p:nvSpPr>
          <p:spPr>
            <a:xfrm>
              <a:off x="0" y="0"/>
              <a:ext cx="3685483" cy="1130450"/>
            </a:xfrm>
            <a:custGeom>
              <a:avLst/>
              <a:gdLst/>
              <a:ahLst/>
              <a:cxnLst/>
              <a:rect l="l" t="t" r="r" b="b"/>
              <a:pathLst>
                <a:path w="3685483" h="1130450">
                  <a:moveTo>
                    <a:pt x="28216" y="0"/>
                  </a:moveTo>
                  <a:lnTo>
                    <a:pt x="3657267" y="0"/>
                  </a:lnTo>
                  <a:cubicBezTo>
                    <a:pt x="3672850" y="0"/>
                    <a:pt x="3685483" y="12633"/>
                    <a:pt x="3685483" y="28216"/>
                  </a:cubicBezTo>
                  <a:lnTo>
                    <a:pt x="3685483" y="1102234"/>
                  </a:lnTo>
                  <a:cubicBezTo>
                    <a:pt x="3685483" y="1117817"/>
                    <a:pt x="3672850" y="1130450"/>
                    <a:pt x="3657267" y="1130450"/>
                  </a:cubicBezTo>
                  <a:lnTo>
                    <a:pt x="28216" y="1130450"/>
                  </a:lnTo>
                  <a:cubicBezTo>
                    <a:pt x="12633" y="1130450"/>
                    <a:pt x="0" y="1117817"/>
                    <a:pt x="0" y="1102234"/>
                  </a:cubicBezTo>
                  <a:lnTo>
                    <a:pt x="0" y="28216"/>
                  </a:lnTo>
                  <a:cubicBezTo>
                    <a:pt x="0" y="12633"/>
                    <a:pt x="12633" y="0"/>
                    <a:pt x="28216"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3685483" cy="1178075"/>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a:off x="15919889" y="5536744"/>
            <a:ext cx="2827342" cy="5612589"/>
          </a:xfrm>
          <a:custGeom>
            <a:avLst/>
            <a:gdLst/>
            <a:ahLst/>
            <a:cxnLst/>
            <a:rect l="l" t="t" r="r" b="b"/>
            <a:pathLst>
              <a:path w="2827342" h="5612589">
                <a:moveTo>
                  <a:pt x="0" y="0"/>
                </a:moveTo>
                <a:lnTo>
                  <a:pt x="2827341" y="0"/>
                </a:lnTo>
                <a:lnTo>
                  <a:pt x="2827341" y="5612589"/>
                </a:lnTo>
                <a:lnTo>
                  <a:pt x="0" y="5612589"/>
                </a:lnTo>
                <a:lnTo>
                  <a:pt x="0" y="0"/>
                </a:lnTo>
                <a:close/>
              </a:path>
            </a:pathLst>
          </a:custGeom>
          <a:blipFill>
            <a:blip r:embed="rId13"/>
            <a:stretch>
              <a:fillRect/>
            </a:stretch>
          </a:blipFill>
        </p:spPr>
        <p:txBody>
          <a:bodyPr/>
          <a:lstStyle/>
          <a:p>
            <a:endParaRPr lang="en-GB"/>
          </a:p>
        </p:txBody>
      </p:sp>
      <p:grpSp>
        <p:nvGrpSpPr>
          <p:cNvPr id="19" name="Group 19"/>
          <p:cNvGrpSpPr/>
          <p:nvPr/>
        </p:nvGrpSpPr>
        <p:grpSpPr>
          <a:xfrm>
            <a:off x="1335093" y="2629839"/>
            <a:ext cx="1422770" cy="1427657"/>
            <a:chOff x="0" y="0"/>
            <a:chExt cx="1897027" cy="1903542"/>
          </a:xfrm>
        </p:grpSpPr>
        <p:sp>
          <p:nvSpPr>
            <p:cNvPr id="20" name="Freeform 20"/>
            <p:cNvSpPr/>
            <p:nvPr/>
          </p:nvSpPr>
          <p:spPr>
            <a:xfrm>
              <a:off x="0" y="0"/>
              <a:ext cx="1897027" cy="1903542"/>
            </a:xfrm>
            <a:custGeom>
              <a:avLst/>
              <a:gdLst/>
              <a:ahLst/>
              <a:cxnLst/>
              <a:rect l="l" t="t" r="r" b="b"/>
              <a:pathLst>
                <a:path w="1897027" h="1903542">
                  <a:moveTo>
                    <a:pt x="0" y="0"/>
                  </a:moveTo>
                  <a:lnTo>
                    <a:pt x="1897027" y="0"/>
                  </a:lnTo>
                  <a:lnTo>
                    <a:pt x="1897027" y="1903542"/>
                  </a:lnTo>
                  <a:lnTo>
                    <a:pt x="0" y="1903542"/>
                  </a:lnTo>
                  <a:lnTo>
                    <a:pt x="0" y="0"/>
                  </a:lnTo>
                  <a:close/>
                </a:path>
              </a:pathLst>
            </a:custGeom>
            <a:blipFill>
              <a:blip r:embed="rId14"/>
              <a:stretch>
                <a:fillRect/>
              </a:stretch>
            </a:blipFill>
          </p:spPr>
          <p:txBody>
            <a:bodyPr/>
            <a:lstStyle/>
            <a:p>
              <a:endParaRPr lang="en-GB"/>
            </a:p>
          </p:txBody>
        </p:sp>
      </p:grpSp>
      <p:grpSp>
        <p:nvGrpSpPr>
          <p:cNvPr id="21" name="Group 21"/>
          <p:cNvGrpSpPr/>
          <p:nvPr/>
        </p:nvGrpSpPr>
        <p:grpSpPr>
          <a:xfrm rot="1089053">
            <a:off x="-7612171" y="5619373"/>
            <a:ext cx="10575780" cy="12237959"/>
            <a:chOff x="0" y="0"/>
            <a:chExt cx="6334760" cy="7330384"/>
          </a:xfrm>
        </p:grpSpPr>
        <p:sp>
          <p:nvSpPr>
            <p:cNvPr id="22" name="Freeform 22"/>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5">
                <a:alphaModFix amt="20999"/>
              </a:blip>
              <a:stretch>
                <a:fillRect t="-5160" b="-5174"/>
              </a:stretch>
            </a:blipFill>
          </p:spPr>
          <p:txBody>
            <a:bodyPr/>
            <a:lstStyle/>
            <a:p>
              <a:endParaRPr lang="en-GB"/>
            </a:p>
          </p:txBody>
        </p:sp>
      </p:grpSp>
      <p:sp>
        <p:nvSpPr>
          <p:cNvPr id="23" name="TextBox 23"/>
          <p:cNvSpPr txBox="1"/>
          <p:nvPr/>
        </p:nvSpPr>
        <p:spPr>
          <a:xfrm>
            <a:off x="3554957" y="1288594"/>
            <a:ext cx="11338392" cy="1120610"/>
          </a:xfrm>
          <a:prstGeom prst="rect">
            <a:avLst/>
          </a:prstGeom>
        </p:spPr>
        <p:txBody>
          <a:bodyPr lIns="0" tIns="0" rIns="0" bIns="0" rtlCol="0" anchor="t">
            <a:spAutoFit/>
          </a:bodyPr>
          <a:lstStyle/>
          <a:p>
            <a:pPr algn="ctr">
              <a:lnSpc>
                <a:spcPts val="9106"/>
              </a:lnSpc>
            </a:pPr>
            <a:r>
              <a:rPr lang="en-US" sz="6504">
                <a:solidFill>
                  <a:srgbClr val="FFFFFF"/>
                </a:solidFill>
                <a:latin typeface="#9Slide07 SVNUT Triumph Press"/>
              </a:rPr>
              <a:t>*Hình ảnh người chinh phu</a:t>
            </a:r>
          </a:p>
        </p:txBody>
      </p:sp>
      <p:sp>
        <p:nvSpPr>
          <p:cNvPr id="24" name="TextBox 24"/>
          <p:cNvSpPr txBox="1"/>
          <p:nvPr/>
        </p:nvSpPr>
        <p:spPr>
          <a:xfrm>
            <a:off x="2757863" y="3090012"/>
            <a:ext cx="2914316"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HÀNH ĐỘNG</a:t>
            </a:r>
          </a:p>
        </p:txBody>
      </p:sp>
      <p:sp>
        <p:nvSpPr>
          <p:cNvPr id="25" name="TextBox 25"/>
          <p:cNvSpPr txBox="1"/>
          <p:nvPr/>
        </p:nvSpPr>
        <p:spPr>
          <a:xfrm>
            <a:off x="3867870" y="3844712"/>
            <a:ext cx="10294921" cy="3135994"/>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 thét roi cầu Vị, đeo bức chiến bào, giã nhà </a:t>
            </a:r>
            <a:r>
              <a:rPr lang="en-US" sz="3500">
                <a:solidFill>
                  <a:srgbClr val="000000"/>
                </a:solidFill>
                <a:latin typeface="Roboto Condensed"/>
              </a:rPr>
              <a:t>→ Mạnh mẽ</a:t>
            </a:r>
          </a:p>
          <a:p>
            <a:pPr algn="just">
              <a:lnSpc>
                <a:spcPts val="5005"/>
              </a:lnSpc>
            </a:pPr>
            <a:r>
              <a:rPr lang="en-US" sz="3500">
                <a:solidFill>
                  <a:srgbClr val="000000"/>
                </a:solidFill>
                <a:latin typeface="Roboto Condensed"/>
              </a:rPr>
              <a:t>+ </a:t>
            </a:r>
            <a:r>
              <a:rPr lang="en-US" sz="3500">
                <a:solidFill>
                  <a:srgbClr val="000000"/>
                </a:solidFill>
                <a:latin typeface="Roboto Condensed Bold Italics"/>
              </a:rPr>
              <a:t>Múa gươm</a:t>
            </a:r>
            <a:r>
              <a:rPr lang="en-US" sz="3500">
                <a:solidFill>
                  <a:srgbClr val="000000"/>
                </a:solidFill>
                <a:latin typeface="Roboto Condensed Italics"/>
              </a:rPr>
              <a:t> rượu tiễn chưa tàn</a:t>
            </a:r>
          </a:p>
          <a:p>
            <a:pPr algn="just">
              <a:lnSpc>
                <a:spcPts val="5005"/>
              </a:lnSpc>
            </a:pPr>
            <a:r>
              <a:rPr lang="en-US" sz="3500">
                <a:solidFill>
                  <a:srgbClr val="000000"/>
                </a:solidFill>
                <a:latin typeface="Roboto Condensed Bold Italics"/>
              </a:rPr>
              <a:t>Chỉ ngang ngọn giáo</a:t>
            </a:r>
            <a:r>
              <a:rPr lang="en-US" sz="3500">
                <a:solidFill>
                  <a:srgbClr val="000000"/>
                </a:solidFill>
                <a:latin typeface="Roboto Condensed Italics"/>
              </a:rPr>
              <a:t> vào ngàn hang beo</a:t>
            </a:r>
          </a:p>
          <a:p>
            <a:pPr algn="just">
              <a:lnSpc>
                <a:spcPts val="5005"/>
              </a:lnSpc>
            </a:pPr>
            <a:r>
              <a:rPr lang="en-US" sz="3500">
                <a:solidFill>
                  <a:srgbClr val="000000"/>
                </a:solidFill>
                <a:latin typeface="Roboto Condensed Italics"/>
              </a:rPr>
              <a:t>.</a:t>
            </a:r>
            <a:r>
              <a:rPr lang="en-US" sz="3500">
                <a:solidFill>
                  <a:srgbClr val="000000"/>
                </a:solidFill>
                <a:latin typeface="Roboto Condensed Bold Italics"/>
              </a:rPr>
              <a:t>Săn Lâu Lan</a:t>
            </a:r>
            <a:r>
              <a:rPr lang="en-US" sz="3500">
                <a:solidFill>
                  <a:srgbClr val="000000"/>
                </a:solidFill>
                <a:latin typeface="Roboto Condensed Italics"/>
              </a:rPr>
              <a:t> rằng theo Giới Tử</a:t>
            </a:r>
          </a:p>
          <a:p>
            <a:pPr algn="just">
              <a:lnSpc>
                <a:spcPts val="5005"/>
              </a:lnSpc>
            </a:pPr>
            <a:r>
              <a:rPr lang="en-US" sz="3500">
                <a:solidFill>
                  <a:srgbClr val="000000"/>
                </a:solidFill>
                <a:latin typeface="Roboto Condensed Italics"/>
              </a:rPr>
              <a:t>Tới Man Khê </a:t>
            </a:r>
            <a:r>
              <a:rPr lang="en-US" sz="3500">
                <a:solidFill>
                  <a:srgbClr val="000000"/>
                </a:solidFill>
                <a:latin typeface="Roboto Condensed Bold Italics"/>
              </a:rPr>
              <a:t>bàn sự Phục Ba</a:t>
            </a:r>
          </a:p>
        </p:txBody>
      </p:sp>
      <p:grpSp>
        <p:nvGrpSpPr>
          <p:cNvPr id="26" name="Group 26"/>
          <p:cNvGrpSpPr/>
          <p:nvPr/>
        </p:nvGrpSpPr>
        <p:grpSpPr>
          <a:xfrm>
            <a:off x="2757863" y="7472226"/>
            <a:ext cx="12631107" cy="2179318"/>
            <a:chOff x="0" y="0"/>
            <a:chExt cx="3326711" cy="573977"/>
          </a:xfrm>
        </p:grpSpPr>
        <p:sp>
          <p:nvSpPr>
            <p:cNvPr id="27" name="Freeform 27"/>
            <p:cNvSpPr/>
            <p:nvPr/>
          </p:nvSpPr>
          <p:spPr>
            <a:xfrm>
              <a:off x="0" y="0"/>
              <a:ext cx="3326711" cy="573977"/>
            </a:xfrm>
            <a:custGeom>
              <a:avLst/>
              <a:gdLst/>
              <a:ahLst/>
              <a:cxnLst/>
              <a:rect l="l" t="t" r="r" b="b"/>
              <a:pathLst>
                <a:path w="3326711" h="573977">
                  <a:moveTo>
                    <a:pt x="31259" y="0"/>
                  </a:moveTo>
                  <a:lnTo>
                    <a:pt x="3295452" y="0"/>
                  </a:lnTo>
                  <a:cubicBezTo>
                    <a:pt x="3312716" y="0"/>
                    <a:pt x="3326711" y="13995"/>
                    <a:pt x="3326711" y="31259"/>
                  </a:cubicBezTo>
                  <a:lnTo>
                    <a:pt x="3326711" y="542718"/>
                  </a:lnTo>
                  <a:cubicBezTo>
                    <a:pt x="3326711" y="559982"/>
                    <a:pt x="3312716" y="573977"/>
                    <a:pt x="3295452" y="573977"/>
                  </a:cubicBezTo>
                  <a:lnTo>
                    <a:pt x="31259" y="573977"/>
                  </a:lnTo>
                  <a:cubicBezTo>
                    <a:pt x="13995" y="573977"/>
                    <a:pt x="0" y="559982"/>
                    <a:pt x="0" y="542718"/>
                  </a:cubicBezTo>
                  <a:lnTo>
                    <a:pt x="0" y="31259"/>
                  </a:lnTo>
                  <a:cubicBezTo>
                    <a:pt x="0" y="13995"/>
                    <a:pt x="13995" y="0"/>
                    <a:pt x="31259" y="0"/>
                  </a:cubicBezTo>
                  <a:close/>
                </a:path>
              </a:pathLst>
            </a:custGeom>
            <a:solidFill>
              <a:srgbClr val="FEFFFE">
                <a:alpha val="83922"/>
              </a:srgbClr>
            </a:solidFill>
          </p:spPr>
          <p:txBody>
            <a:bodyPr/>
            <a:lstStyle/>
            <a:p>
              <a:endParaRPr lang="en-GB"/>
            </a:p>
          </p:txBody>
        </p:sp>
        <p:sp>
          <p:nvSpPr>
            <p:cNvPr id="28" name="TextBox 28"/>
            <p:cNvSpPr txBox="1"/>
            <p:nvPr/>
          </p:nvSpPr>
          <p:spPr>
            <a:xfrm>
              <a:off x="0" y="-47625"/>
              <a:ext cx="3326711" cy="621602"/>
            </a:xfrm>
            <a:prstGeom prst="rect">
              <a:avLst/>
            </a:prstGeom>
          </p:spPr>
          <p:txBody>
            <a:bodyPr lIns="50800" tIns="50800" rIns="50800" bIns="50800" rtlCol="0" anchor="ctr"/>
            <a:lstStyle/>
            <a:p>
              <a:pPr algn="ctr">
                <a:lnSpc>
                  <a:spcPts val="2800"/>
                </a:lnSpc>
              </a:pPr>
              <a:endParaRPr/>
            </a:p>
          </p:txBody>
        </p:sp>
      </p:grpSp>
      <p:sp>
        <p:nvSpPr>
          <p:cNvPr id="29" name="TextBox 29"/>
          <p:cNvSpPr txBox="1"/>
          <p:nvPr/>
        </p:nvSpPr>
        <p:spPr>
          <a:xfrm>
            <a:off x="3121262" y="7567476"/>
            <a:ext cx="12045476"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Chàng đã lấy gương những anh hùng hảo hán trong sử sách Trung Hoa để noi theo và thể hiện chí khí báo đền nợ nước, vẻ đẹp của chàng bừng sáng giữa đoàn quân.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46149" y="776288"/>
            <a:ext cx="17503979" cy="8875257"/>
            <a:chOff x="0" y="0"/>
            <a:chExt cx="23338639" cy="11833676"/>
          </a:xfrm>
        </p:grpSpPr>
        <p:sp>
          <p:nvSpPr>
            <p:cNvPr id="7" name="Freeform 7"/>
            <p:cNvSpPr/>
            <p:nvPr/>
          </p:nvSpPr>
          <p:spPr>
            <a:xfrm>
              <a:off x="0" y="0"/>
              <a:ext cx="23338639" cy="9247936"/>
            </a:xfrm>
            <a:custGeom>
              <a:avLst/>
              <a:gdLst/>
              <a:ahLst/>
              <a:cxnLst/>
              <a:rect l="l" t="t" r="r" b="b"/>
              <a:pathLst>
                <a:path w="23338639" h="9247936">
                  <a:moveTo>
                    <a:pt x="0" y="0"/>
                  </a:moveTo>
                  <a:lnTo>
                    <a:pt x="23338639" y="0"/>
                  </a:lnTo>
                  <a:lnTo>
                    <a:pt x="23338639" y="9247936"/>
                  </a:lnTo>
                  <a:lnTo>
                    <a:pt x="0" y="924793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580706"/>
              <a:ext cx="23338639" cy="7252970"/>
            </a:xfrm>
            <a:custGeom>
              <a:avLst/>
              <a:gdLst/>
              <a:ahLst/>
              <a:cxnLst/>
              <a:rect l="l" t="t" r="r" b="b"/>
              <a:pathLst>
                <a:path w="23338639" h="7252970">
                  <a:moveTo>
                    <a:pt x="0" y="0"/>
                  </a:moveTo>
                  <a:lnTo>
                    <a:pt x="23338639" y="0"/>
                  </a:lnTo>
                  <a:lnTo>
                    <a:pt x="23338639" y="7252970"/>
                  </a:lnTo>
                  <a:lnTo>
                    <a:pt x="0" y="7252970"/>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2018671" y="2960974"/>
            <a:ext cx="13993319" cy="5851762"/>
            <a:chOff x="0" y="0"/>
            <a:chExt cx="3685483" cy="1541205"/>
          </a:xfrm>
        </p:grpSpPr>
        <p:sp>
          <p:nvSpPr>
            <p:cNvPr id="16" name="Freeform 16"/>
            <p:cNvSpPr/>
            <p:nvPr/>
          </p:nvSpPr>
          <p:spPr>
            <a:xfrm>
              <a:off x="0" y="0"/>
              <a:ext cx="3685483" cy="1541205"/>
            </a:xfrm>
            <a:custGeom>
              <a:avLst/>
              <a:gdLst/>
              <a:ahLst/>
              <a:cxnLst/>
              <a:rect l="l" t="t" r="r" b="b"/>
              <a:pathLst>
                <a:path w="3685483" h="1541205">
                  <a:moveTo>
                    <a:pt x="28216" y="0"/>
                  </a:moveTo>
                  <a:lnTo>
                    <a:pt x="3657267" y="0"/>
                  </a:lnTo>
                  <a:cubicBezTo>
                    <a:pt x="3672850" y="0"/>
                    <a:pt x="3685483" y="12633"/>
                    <a:pt x="3685483" y="28216"/>
                  </a:cubicBezTo>
                  <a:lnTo>
                    <a:pt x="3685483" y="1512989"/>
                  </a:lnTo>
                  <a:cubicBezTo>
                    <a:pt x="3685483" y="1528572"/>
                    <a:pt x="3672850" y="1541205"/>
                    <a:pt x="3657267" y="1541205"/>
                  </a:cubicBezTo>
                  <a:lnTo>
                    <a:pt x="28216" y="1541205"/>
                  </a:lnTo>
                  <a:cubicBezTo>
                    <a:pt x="12633" y="1541205"/>
                    <a:pt x="0" y="1528572"/>
                    <a:pt x="0" y="1512989"/>
                  </a:cubicBezTo>
                  <a:lnTo>
                    <a:pt x="0" y="28216"/>
                  </a:lnTo>
                  <a:cubicBezTo>
                    <a:pt x="0" y="12633"/>
                    <a:pt x="12633" y="0"/>
                    <a:pt x="28216"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3685483" cy="1588830"/>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a:off x="15388970" y="4900179"/>
            <a:ext cx="2827342" cy="5612589"/>
          </a:xfrm>
          <a:custGeom>
            <a:avLst/>
            <a:gdLst/>
            <a:ahLst/>
            <a:cxnLst/>
            <a:rect l="l" t="t" r="r" b="b"/>
            <a:pathLst>
              <a:path w="2827342" h="5612589">
                <a:moveTo>
                  <a:pt x="0" y="0"/>
                </a:moveTo>
                <a:lnTo>
                  <a:pt x="2827341" y="0"/>
                </a:lnTo>
                <a:lnTo>
                  <a:pt x="2827341" y="5612589"/>
                </a:lnTo>
                <a:lnTo>
                  <a:pt x="0" y="5612589"/>
                </a:lnTo>
                <a:lnTo>
                  <a:pt x="0" y="0"/>
                </a:lnTo>
                <a:close/>
              </a:path>
            </a:pathLst>
          </a:custGeom>
          <a:blipFill>
            <a:blip r:embed="rId13"/>
            <a:stretch>
              <a:fillRect/>
            </a:stretch>
          </a:blipFill>
        </p:spPr>
        <p:txBody>
          <a:bodyPr/>
          <a:lstStyle/>
          <a:p>
            <a:endParaRPr lang="en-GB"/>
          </a:p>
        </p:txBody>
      </p:sp>
      <p:grpSp>
        <p:nvGrpSpPr>
          <p:cNvPr id="19" name="Group 19"/>
          <p:cNvGrpSpPr/>
          <p:nvPr/>
        </p:nvGrpSpPr>
        <p:grpSpPr>
          <a:xfrm>
            <a:off x="1335093" y="2629839"/>
            <a:ext cx="1422770" cy="1427657"/>
            <a:chOff x="0" y="0"/>
            <a:chExt cx="1897027" cy="1903542"/>
          </a:xfrm>
        </p:grpSpPr>
        <p:sp>
          <p:nvSpPr>
            <p:cNvPr id="20" name="Freeform 20"/>
            <p:cNvSpPr/>
            <p:nvPr/>
          </p:nvSpPr>
          <p:spPr>
            <a:xfrm>
              <a:off x="0" y="0"/>
              <a:ext cx="1897027" cy="1903542"/>
            </a:xfrm>
            <a:custGeom>
              <a:avLst/>
              <a:gdLst/>
              <a:ahLst/>
              <a:cxnLst/>
              <a:rect l="l" t="t" r="r" b="b"/>
              <a:pathLst>
                <a:path w="1897027" h="1903542">
                  <a:moveTo>
                    <a:pt x="0" y="0"/>
                  </a:moveTo>
                  <a:lnTo>
                    <a:pt x="1897027" y="0"/>
                  </a:lnTo>
                  <a:lnTo>
                    <a:pt x="1897027" y="1903542"/>
                  </a:lnTo>
                  <a:lnTo>
                    <a:pt x="0" y="1903542"/>
                  </a:lnTo>
                  <a:lnTo>
                    <a:pt x="0" y="0"/>
                  </a:lnTo>
                  <a:close/>
                </a:path>
              </a:pathLst>
            </a:custGeom>
            <a:blipFill>
              <a:blip r:embed="rId14"/>
              <a:stretch>
                <a:fillRect/>
              </a:stretch>
            </a:blipFill>
          </p:spPr>
          <p:txBody>
            <a:bodyPr/>
            <a:lstStyle/>
            <a:p>
              <a:endParaRPr lang="en-GB"/>
            </a:p>
          </p:txBody>
        </p:sp>
      </p:grpSp>
      <p:grpSp>
        <p:nvGrpSpPr>
          <p:cNvPr id="21" name="Group 21"/>
          <p:cNvGrpSpPr/>
          <p:nvPr/>
        </p:nvGrpSpPr>
        <p:grpSpPr>
          <a:xfrm rot="1089053">
            <a:off x="-7612171" y="5619373"/>
            <a:ext cx="10575780" cy="12237959"/>
            <a:chOff x="0" y="0"/>
            <a:chExt cx="6334760" cy="7330384"/>
          </a:xfrm>
        </p:grpSpPr>
        <p:sp>
          <p:nvSpPr>
            <p:cNvPr id="22" name="Freeform 22"/>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5">
                <a:alphaModFix amt="20999"/>
              </a:blip>
              <a:stretch>
                <a:fillRect t="-5160" b="-5174"/>
              </a:stretch>
            </a:blipFill>
          </p:spPr>
          <p:txBody>
            <a:bodyPr/>
            <a:lstStyle/>
            <a:p>
              <a:endParaRPr lang="en-GB"/>
            </a:p>
          </p:txBody>
        </p:sp>
      </p:grpSp>
      <p:sp>
        <p:nvSpPr>
          <p:cNvPr id="23" name="TextBox 23"/>
          <p:cNvSpPr txBox="1"/>
          <p:nvPr/>
        </p:nvSpPr>
        <p:spPr>
          <a:xfrm>
            <a:off x="3554957" y="1288594"/>
            <a:ext cx="11338392" cy="1120610"/>
          </a:xfrm>
          <a:prstGeom prst="rect">
            <a:avLst/>
          </a:prstGeom>
        </p:spPr>
        <p:txBody>
          <a:bodyPr lIns="0" tIns="0" rIns="0" bIns="0" rtlCol="0" anchor="t">
            <a:spAutoFit/>
          </a:bodyPr>
          <a:lstStyle/>
          <a:p>
            <a:pPr algn="ctr">
              <a:lnSpc>
                <a:spcPts val="9106"/>
              </a:lnSpc>
            </a:pPr>
            <a:r>
              <a:rPr lang="en-US" sz="6504">
                <a:solidFill>
                  <a:srgbClr val="FFFFFF"/>
                </a:solidFill>
                <a:latin typeface="#9Slide07 SVNUT Triumph Press"/>
              </a:rPr>
              <a:t>*Hình ảnh người chinh phu</a:t>
            </a:r>
          </a:p>
        </p:txBody>
      </p:sp>
      <p:sp>
        <p:nvSpPr>
          <p:cNvPr id="24" name="TextBox 24"/>
          <p:cNvSpPr txBox="1"/>
          <p:nvPr/>
        </p:nvSpPr>
        <p:spPr>
          <a:xfrm>
            <a:off x="2757863" y="3090012"/>
            <a:ext cx="2914316"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LÍ TƯỞNG</a:t>
            </a:r>
          </a:p>
        </p:txBody>
      </p:sp>
      <p:sp>
        <p:nvSpPr>
          <p:cNvPr id="25" name="TextBox 25"/>
          <p:cNvSpPr txBox="1"/>
          <p:nvPr/>
        </p:nvSpPr>
        <p:spPr>
          <a:xfrm>
            <a:off x="2757863" y="3964983"/>
            <a:ext cx="12841183" cy="4393186"/>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Bold"/>
              </a:rPr>
              <a:t>Ý chí tới lao trong việc kiến công lập nghiệp, đuổi giặc ra khỏi bờ cõi, coi cái chết nhẹ như lông hồng đúng theo lí tưởng của chủ nghĩa anh hùng thời phong kiến:</a:t>
            </a:r>
          </a:p>
          <a:p>
            <a:pPr marL="755651" lvl="1" indent="-377825" algn="just">
              <a:lnSpc>
                <a:spcPts val="5005"/>
              </a:lnSpc>
              <a:buFont typeface="Arial"/>
              <a:buChar char="•"/>
            </a:pPr>
            <a:r>
              <a:rPr lang="en-US" sz="3500">
                <a:solidFill>
                  <a:srgbClr val="000000"/>
                </a:solidFill>
                <a:latin typeface="Roboto Condensed Italics"/>
              </a:rPr>
              <a:t>Thành liền mong tiến bệ rồng</a:t>
            </a:r>
          </a:p>
          <a:p>
            <a:pPr marL="755651" lvl="1" indent="-377825" algn="just">
              <a:lnSpc>
                <a:spcPts val="5005"/>
              </a:lnSpc>
              <a:buFont typeface="Arial"/>
              <a:buChar char="•"/>
            </a:pPr>
            <a:r>
              <a:rPr lang="en-US" sz="3500">
                <a:solidFill>
                  <a:srgbClr val="000000"/>
                </a:solidFill>
                <a:latin typeface="Roboto Condensed Italics"/>
              </a:rPr>
              <a:t>Thước gươm đã quyết chẳng dung giặc trời</a:t>
            </a:r>
          </a:p>
          <a:p>
            <a:pPr marL="755651" lvl="1" indent="-377825" algn="just">
              <a:lnSpc>
                <a:spcPts val="5005"/>
              </a:lnSpc>
              <a:buFont typeface="Arial"/>
              <a:buChar char="•"/>
            </a:pPr>
            <a:r>
              <a:rPr lang="en-US" sz="3500">
                <a:solidFill>
                  <a:srgbClr val="000000"/>
                </a:solidFill>
                <a:latin typeface="Roboto Condensed Italics"/>
              </a:rPr>
              <a:t>Chí làm trai … hồng mao.</a:t>
            </a:r>
          </a:p>
          <a:p>
            <a:pPr algn="just">
              <a:lnSpc>
                <a:spcPts val="5005"/>
              </a:lnSpc>
            </a:pPr>
            <a:endParaRPr lang="en-US" sz="3500">
              <a:solidFill>
                <a:srgbClr val="000000"/>
              </a:solidFill>
              <a:latin typeface="Roboto Condensed Itali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Effect transition="in" filter="barn(inVertical)">
                                      <p:cBhvr>
                                        <p:cTn id="15" dur="500"/>
                                        <p:tgtEl>
                                          <p:spTgt spid="25">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5">
                                            <p:txEl>
                                              <p:pRg st="3" end="3"/>
                                            </p:txEl>
                                          </p:spTgt>
                                        </p:tgtEl>
                                        <p:attrNameLst>
                                          <p:attrName>style.visibility</p:attrName>
                                        </p:attrNameLst>
                                      </p:cBhvr>
                                      <p:to>
                                        <p:strVal val="visible"/>
                                      </p:to>
                                    </p:set>
                                    <p:animEffect transition="in" filter="barn(inVertical)">
                                      <p:cBhvr>
                                        <p:cTn id="18"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46149" y="776288"/>
            <a:ext cx="17503979" cy="8875257"/>
            <a:chOff x="0" y="0"/>
            <a:chExt cx="23338639" cy="11833676"/>
          </a:xfrm>
        </p:grpSpPr>
        <p:sp>
          <p:nvSpPr>
            <p:cNvPr id="7" name="Freeform 7"/>
            <p:cNvSpPr/>
            <p:nvPr/>
          </p:nvSpPr>
          <p:spPr>
            <a:xfrm>
              <a:off x="0" y="0"/>
              <a:ext cx="23338639" cy="9247936"/>
            </a:xfrm>
            <a:custGeom>
              <a:avLst/>
              <a:gdLst/>
              <a:ahLst/>
              <a:cxnLst/>
              <a:rect l="l" t="t" r="r" b="b"/>
              <a:pathLst>
                <a:path w="23338639" h="9247936">
                  <a:moveTo>
                    <a:pt x="0" y="0"/>
                  </a:moveTo>
                  <a:lnTo>
                    <a:pt x="23338639" y="0"/>
                  </a:lnTo>
                  <a:lnTo>
                    <a:pt x="23338639" y="9247936"/>
                  </a:lnTo>
                  <a:lnTo>
                    <a:pt x="0" y="924793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580706"/>
              <a:ext cx="23338639" cy="7252970"/>
            </a:xfrm>
            <a:custGeom>
              <a:avLst/>
              <a:gdLst/>
              <a:ahLst/>
              <a:cxnLst/>
              <a:rect l="l" t="t" r="r" b="b"/>
              <a:pathLst>
                <a:path w="23338639" h="7252970">
                  <a:moveTo>
                    <a:pt x="0" y="0"/>
                  </a:moveTo>
                  <a:lnTo>
                    <a:pt x="23338639" y="0"/>
                  </a:lnTo>
                  <a:lnTo>
                    <a:pt x="23338639" y="7252970"/>
                  </a:lnTo>
                  <a:lnTo>
                    <a:pt x="0" y="7252970"/>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2046478" y="4060233"/>
            <a:ext cx="14432137" cy="3146358"/>
            <a:chOff x="0" y="0"/>
            <a:chExt cx="3801057" cy="828671"/>
          </a:xfrm>
        </p:grpSpPr>
        <p:sp>
          <p:nvSpPr>
            <p:cNvPr id="16" name="Freeform 16"/>
            <p:cNvSpPr/>
            <p:nvPr/>
          </p:nvSpPr>
          <p:spPr>
            <a:xfrm>
              <a:off x="0" y="0"/>
              <a:ext cx="3801057" cy="828671"/>
            </a:xfrm>
            <a:custGeom>
              <a:avLst/>
              <a:gdLst/>
              <a:ahLst/>
              <a:cxnLst/>
              <a:rect l="l" t="t" r="r" b="b"/>
              <a:pathLst>
                <a:path w="3801057" h="828671">
                  <a:moveTo>
                    <a:pt x="27358" y="0"/>
                  </a:moveTo>
                  <a:lnTo>
                    <a:pt x="3773698" y="0"/>
                  </a:lnTo>
                  <a:cubicBezTo>
                    <a:pt x="3788808" y="0"/>
                    <a:pt x="3801057" y="12249"/>
                    <a:pt x="3801057" y="27358"/>
                  </a:cubicBezTo>
                  <a:lnTo>
                    <a:pt x="3801057" y="801312"/>
                  </a:lnTo>
                  <a:cubicBezTo>
                    <a:pt x="3801057" y="816422"/>
                    <a:pt x="3788808" y="828671"/>
                    <a:pt x="3773698" y="828671"/>
                  </a:cubicBezTo>
                  <a:lnTo>
                    <a:pt x="27358" y="828671"/>
                  </a:lnTo>
                  <a:cubicBezTo>
                    <a:pt x="12249" y="828671"/>
                    <a:pt x="0" y="816422"/>
                    <a:pt x="0" y="801312"/>
                  </a:cubicBezTo>
                  <a:lnTo>
                    <a:pt x="0" y="27358"/>
                  </a:lnTo>
                  <a:cubicBezTo>
                    <a:pt x="0" y="12249"/>
                    <a:pt x="12249" y="0"/>
                    <a:pt x="27358"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3801057" cy="876296"/>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a:off x="15388970" y="4900179"/>
            <a:ext cx="2827342" cy="5612589"/>
          </a:xfrm>
          <a:custGeom>
            <a:avLst/>
            <a:gdLst/>
            <a:ahLst/>
            <a:cxnLst/>
            <a:rect l="l" t="t" r="r" b="b"/>
            <a:pathLst>
              <a:path w="2827342" h="5612589">
                <a:moveTo>
                  <a:pt x="0" y="0"/>
                </a:moveTo>
                <a:lnTo>
                  <a:pt x="2827341" y="0"/>
                </a:lnTo>
                <a:lnTo>
                  <a:pt x="2827341" y="5612589"/>
                </a:lnTo>
                <a:lnTo>
                  <a:pt x="0" y="5612589"/>
                </a:lnTo>
                <a:lnTo>
                  <a:pt x="0" y="0"/>
                </a:lnTo>
                <a:close/>
              </a:path>
            </a:pathLst>
          </a:custGeom>
          <a:blipFill>
            <a:blip r:embed="rId13"/>
            <a:stretch>
              <a:fillRect/>
            </a:stretch>
          </a:blipFill>
        </p:spPr>
        <p:txBody>
          <a:bodyPr/>
          <a:lstStyle/>
          <a:p>
            <a:endParaRPr lang="en-GB"/>
          </a:p>
        </p:txBody>
      </p:sp>
      <p:grpSp>
        <p:nvGrpSpPr>
          <p:cNvPr id="19" name="Group 19"/>
          <p:cNvGrpSpPr/>
          <p:nvPr/>
        </p:nvGrpSpPr>
        <p:grpSpPr>
          <a:xfrm>
            <a:off x="1652379" y="2997795"/>
            <a:ext cx="1422770" cy="1427657"/>
            <a:chOff x="0" y="0"/>
            <a:chExt cx="1897027" cy="1903542"/>
          </a:xfrm>
        </p:grpSpPr>
        <p:sp>
          <p:nvSpPr>
            <p:cNvPr id="20" name="Freeform 20"/>
            <p:cNvSpPr/>
            <p:nvPr/>
          </p:nvSpPr>
          <p:spPr>
            <a:xfrm>
              <a:off x="0" y="0"/>
              <a:ext cx="1897027" cy="1903542"/>
            </a:xfrm>
            <a:custGeom>
              <a:avLst/>
              <a:gdLst/>
              <a:ahLst/>
              <a:cxnLst/>
              <a:rect l="l" t="t" r="r" b="b"/>
              <a:pathLst>
                <a:path w="1897027" h="1903542">
                  <a:moveTo>
                    <a:pt x="0" y="0"/>
                  </a:moveTo>
                  <a:lnTo>
                    <a:pt x="1897027" y="0"/>
                  </a:lnTo>
                  <a:lnTo>
                    <a:pt x="1897027" y="1903542"/>
                  </a:lnTo>
                  <a:lnTo>
                    <a:pt x="0" y="1903542"/>
                  </a:lnTo>
                  <a:lnTo>
                    <a:pt x="0" y="0"/>
                  </a:lnTo>
                  <a:close/>
                </a:path>
              </a:pathLst>
            </a:custGeom>
            <a:blipFill>
              <a:blip r:embed="rId14"/>
              <a:stretch>
                <a:fillRect/>
              </a:stretch>
            </a:blipFill>
          </p:spPr>
          <p:txBody>
            <a:bodyPr/>
            <a:lstStyle/>
            <a:p>
              <a:endParaRPr lang="en-GB"/>
            </a:p>
          </p:txBody>
        </p:sp>
      </p:grpSp>
      <p:grpSp>
        <p:nvGrpSpPr>
          <p:cNvPr id="21" name="Group 21"/>
          <p:cNvGrpSpPr/>
          <p:nvPr/>
        </p:nvGrpSpPr>
        <p:grpSpPr>
          <a:xfrm rot="1089053">
            <a:off x="-7612171" y="5619373"/>
            <a:ext cx="10575780" cy="12237959"/>
            <a:chOff x="0" y="0"/>
            <a:chExt cx="6334760" cy="7330384"/>
          </a:xfrm>
        </p:grpSpPr>
        <p:sp>
          <p:nvSpPr>
            <p:cNvPr id="22" name="Freeform 22"/>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5">
                <a:alphaModFix amt="20999"/>
              </a:blip>
              <a:stretch>
                <a:fillRect t="-5160" b="-5174"/>
              </a:stretch>
            </a:blipFill>
          </p:spPr>
          <p:txBody>
            <a:bodyPr/>
            <a:lstStyle/>
            <a:p>
              <a:endParaRPr lang="en-GB"/>
            </a:p>
          </p:txBody>
        </p:sp>
      </p:grpSp>
      <p:sp>
        <p:nvSpPr>
          <p:cNvPr id="23" name="TextBox 23"/>
          <p:cNvSpPr txBox="1"/>
          <p:nvPr/>
        </p:nvSpPr>
        <p:spPr>
          <a:xfrm>
            <a:off x="3554957" y="1288594"/>
            <a:ext cx="11338392" cy="1120610"/>
          </a:xfrm>
          <a:prstGeom prst="rect">
            <a:avLst/>
          </a:prstGeom>
        </p:spPr>
        <p:txBody>
          <a:bodyPr lIns="0" tIns="0" rIns="0" bIns="0" rtlCol="0" anchor="t">
            <a:spAutoFit/>
          </a:bodyPr>
          <a:lstStyle/>
          <a:p>
            <a:pPr algn="ctr">
              <a:lnSpc>
                <a:spcPts val="9106"/>
              </a:lnSpc>
            </a:pPr>
            <a:r>
              <a:rPr lang="en-US" sz="6504">
                <a:solidFill>
                  <a:srgbClr val="FFFFFF"/>
                </a:solidFill>
                <a:latin typeface="#9Slide07 SVNUT Triumph Press"/>
              </a:rPr>
              <a:t>*Hình ảnh người chinh phu</a:t>
            </a:r>
          </a:p>
        </p:txBody>
      </p:sp>
      <p:sp>
        <p:nvSpPr>
          <p:cNvPr id="24" name="TextBox 24"/>
          <p:cNvSpPr txBox="1"/>
          <p:nvPr/>
        </p:nvSpPr>
        <p:spPr>
          <a:xfrm>
            <a:off x="2803561" y="3353192"/>
            <a:ext cx="2914316"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TÂM TRẠNG</a:t>
            </a:r>
          </a:p>
        </p:txBody>
      </p:sp>
      <p:sp>
        <p:nvSpPr>
          <p:cNvPr id="25" name="TextBox 25"/>
          <p:cNvSpPr txBox="1"/>
          <p:nvPr/>
        </p:nvSpPr>
        <p:spPr>
          <a:xfrm>
            <a:off x="2803561" y="4646386"/>
            <a:ext cx="12841183"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sầu lên ngọn ải, oán ra cửa phòng, lòng bận thê noa </a:t>
            </a:r>
          </a:p>
          <a:p>
            <a:pPr algn="just">
              <a:lnSpc>
                <a:spcPts val="5005"/>
              </a:lnSpc>
            </a:pPr>
            <a:r>
              <a:rPr lang="en-US" sz="3500">
                <a:solidFill>
                  <a:srgbClr val="000000"/>
                </a:solidFill>
                <a:latin typeface="Roboto Condensed"/>
              </a:rPr>
              <a:t>→ Người ra đi nhưng lòng còn nhiều quyến luyến, không nỡ ra đi, lo lắng cho vợ con nơi quê nhà.</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2315848"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3"/>
            <a:stretch>
              <a:fillRect t="-35153" b="-35153"/>
            </a:stretch>
          </a:blipFill>
        </p:spPr>
        <p:txBody>
          <a:bodyPr/>
          <a:lstStyle/>
          <a:p>
            <a:endParaRPr lang="en-GB"/>
          </a:p>
        </p:txBody>
      </p:sp>
      <p:sp>
        <p:nvSpPr>
          <p:cNvPr id="4" name="Freeform 4"/>
          <p:cNvSpPr/>
          <p:nvPr/>
        </p:nvSpPr>
        <p:spPr>
          <a:xfrm>
            <a:off x="856308" y="1166089"/>
            <a:ext cx="16230600" cy="6431375"/>
          </a:xfrm>
          <a:custGeom>
            <a:avLst/>
            <a:gdLst/>
            <a:ahLst/>
            <a:cxnLst/>
            <a:rect l="l" t="t" r="r" b="b"/>
            <a:pathLst>
              <a:path w="16230600" h="6431375">
                <a:moveTo>
                  <a:pt x="0" y="0"/>
                </a:moveTo>
                <a:lnTo>
                  <a:pt x="16230600" y="0"/>
                </a:lnTo>
                <a:lnTo>
                  <a:pt x="16230600" y="6431376"/>
                </a:lnTo>
                <a:lnTo>
                  <a:pt x="0" y="643137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856308" y="4351691"/>
            <a:ext cx="15212164" cy="5043998"/>
          </a:xfrm>
          <a:custGeom>
            <a:avLst/>
            <a:gdLst/>
            <a:ahLst/>
            <a:cxnLst/>
            <a:rect l="l" t="t" r="r" b="b"/>
            <a:pathLst>
              <a:path w="15212164" h="5043998">
                <a:moveTo>
                  <a:pt x="0" y="0"/>
                </a:moveTo>
                <a:lnTo>
                  <a:pt x="15212164" y="0"/>
                </a:lnTo>
                <a:lnTo>
                  <a:pt x="15212164" y="5043998"/>
                </a:lnTo>
                <a:lnTo>
                  <a:pt x="0" y="5043998"/>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6" name="Freeform 6"/>
          <p:cNvSpPr/>
          <p:nvPr/>
        </p:nvSpPr>
        <p:spPr>
          <a:xfrm>
            <a:off x="1028700" y="981075"/>
            <a:ext cx="16230600" cy="6431375"/>
          </a:xfrm>
          <a:custGeom>
            <a:avLst/>
            <a:gdLst/>
            <a:ahLst/>
            <a:cxnLst/>
            <a:rect l="l" t="t" r="r" b="b"/>
            <a:pathLst>
              <a:path w="16230600" h="6431375">
                <a:moveTo>
                  <a:pt x="0" y="0"/>
                </a:moveTo>
                <a:lnTo>
                  <a:pt x="16230600" y="0"/>
                </a:lnTo>
                <a:lnTo>
                  <a:pt x="16230600" y="6431375"/>
                </a:lnTo>
                <a:lnTo>
                  <a:pt x="0" y="643137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7" name="Freeform 7"/>
          <p:cNvSpPr/>
          <p:nvPr/>
        </p:nvSpPr>
        <p:spPr>
          <a:xfrm>
            <a:off x="1028700" y="4166677"/>
            <a:ext cx="16230600" cy="5043998"/>
          </a:xfrm>
          <a:custGeom>
            <a:avLst/>
            <a:gdLst/>
            <a:ahLst/>
            <a:cxnLst/>
            <a:rect l="l" t="t" r="r" b="b"/>
            <a:pathLst>
              <a:path w="16230600" h="5043998">
                <a:moveTo>
                  <a:pt x="0" y="0"/>
                </a:moveTo>
                <a:lnTo>
                  <a:pt x="16230600" y="0"/>
                </a:lnTo>
                <a:lnTo>
                  <a:pt x="16230600" y="5043998"/>
                </a:lnTo>
                <a:lnTo>
                  <a:pt x="0" y="5043998"/>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sp>
        <p:nvSpPr>
          <p:cNvPr id="8" name="Freeform 8"/>
          <p:cNvSpPr/>
          <p:nvPr/>
        </p:nvSpPr>
        <p:spPr>
          <a:xfrm>
            <a:off x="-379355" y="-47625"/>
            <a:ext cx="17638655" cy="10287000"/>
          </a:xfrm>
          <a:custGeom>
            <a:avLst/>
            <a:gdLst/>
            <a:ahLst/>
            <a:cxnLst/>
            <a:rect l="l" t="t" r="r" b="b"/>
            <a:pathLst>
              <a:path w="17638655" h="10287000">
                <a:moveTo>
                  <a:pt x="0" y="0"/>
                </a:moveTo>
                <a:lnTo>
                  <a:pt x="17638655" y="0"/>
                </a:lnTo>
                <a:lnTo>
                  <a:pt x="17638655" y="10287000"/>
                </a:lnTo>
                <a:lnTo>
                  <a:pt x="0" y="10287000"/>
                </a:lnTo>
                <a:lnTo>
                  <a:pt x="0" y="0"/>
                </a:lnTo>
                <a:close/>
              </a:path>
            </a:pathLst>
          </a:custGeom>
          <a:blipFill>
            <a:blip r:embed="rId8"/>
            <a:stretch>
              <a:fillRect t="-18049" r="-5832" b="-18049"/>
            </a:stretch>
          </a:blipFill>
        </p:spPr>
        <p:txBody>
          <a:bodyPr/>
          <a:lstStyle/>
          <a:p>
            <a:endParaRPr lang="en-GB"/>
          </a:p>
        </p:txBody>
      </p:sp>
      <p:grpSp>
        <p:nvGrpSpPr>
          <p:cNvPr id="9" name="Group 9"/>
          <p:cNvGrpSpPr/>
          <p:nvPr/>
        </p:nvGrpSpPr>
        <p:grpSpPr>
          <a:xfrm>
            <a:off x="3185878" y="2104016"/>
            <a:ext cx="12106198" cy="6353746"/>
            <a:chOff x="0" y="0"/>
            <a:chExt cx="3188464" cy="1673415"/>
          </a:xfrm>
        </p:grpSpPr>
        <p:sp>
          <p:nvSpPr>
            <p:cNvPr id="10" name="Freeform 10"/>
            <p:cNvSpPr/>
            <p:nvPr/>
          </p:nvSpPr>
          <p:spPr>
            <a:xfrm>
              <a:off x="0" y="0"/>
              <a:ext cx="3188464" cy="1673415"/>
            </a:xfrm>
            <a:custGeom>
              <a:avLst/>
              <a:gdLst/>
              <a:ahLst/>
              <a:cxnLst/>
              <a:rect l="l" t="t" r="r" b="b"/>
              <a:pathLst>
                <a:path w="3188464" h="1673415">
                  <a:moveTo>
                    <a:pt x="8953" y="0"/>
                  </a:moveTo>
                  <a:lnTo>
                    <a:pt x="3179511" y="0"/>
                  </a:lnTo>
                  <a:cubicBezTo>
                    <a:pt x="3181885" y="0"/>
                    <a:pt x="3184162" y="943"/>
                    <a:pt x="3185841" y="2622"/>
                  </a:cubicBezTo>
                  <a:cubicBezTo>
                    <a:pt x="3187521" y="4301"/>
                    <a:pt x="3188464" y="6579"/>
                    <a:pt x="3188464" y="8953"/>
                  </a:cubicBezTo>
                  <a:lnTo>
                    <a:pt x="3188464" y="1664462"/>
                  </a:lnTo>
                  <a:cubicBezTo>
                    <a:pt x="3188464" y="1666836"/>
                    <a:pt x="3187521" y="1669113"/>
                    <a:pt x="3185841" y="1670792"/>
                  </a:cubicBezTo>
                  <a:cubicBezTo>
                    <a:pt x="3184162" y="1672471"/>
                    <a:pt x="3181885" y="1673415"/>
                    <a:pt x="3179511" y="1673415"/>
                  </a:cubicBezTo>
                  <a:lnTo>
                    <a:pt x="8953" y="1673415"/>
                  </a:lnTo>
                  <a:cubicBezTo>
                    <a:pt x="6579" y="1673415"/>
                    <a:pt x="4301" y="1672471"/>
                    <a:pt x="2622" y="1670792"/>
                  </a:cubicBezTo>
                  <a:cubicBezTo>
                    <a:pt x="943" y="1669113"/>
                    <a:pt x="0" y="1666836"/>
                    <a:pt x="0" y="1664462"/>
                  </a:cubicBezTo>
                  <a:lnTo>
                    <a:pt x="0" y="8953"/>
                  </a:lnTo>
                  <a:cubicBezTo>
                    <a:pt x="0" y="6579"/>
                    <a:pt x="943" y="4301"/>
                    <a:pt x="2622" y="2622"/>
                  </a:cubicBezTo>
                  <a:cubicBezTo>
                    <a:pt x="4301" y="943"/>
                    <a:pt x="6579" y="0"/>
                    <a:pt x="8953" y="0"/>
                  </a:cubicBezTo>
                  <a:close/>
                </a:path>
              </a:pathLst>
            </a:custGeom>
            <a:solidFill>
              <a:srgbClr val="6D9177"/>
            </a:solidFill>
          </p:spPr>
          <p:txBody>
            <a:bodyPr/>
            <a:lstStyle/>
            <a:p>
              <a:endParaRPr lang="en-GB"/>
            </a:p>
          </p:txBody>
        </p:sp>
        <p:sp>
          <p:nvSpPr>
            <p:cNvPr id="11" name="TextBox 11"/>
            <p:cNvSpPr txBox="1"/>
            <p:nvPr/>
          </p:nvSpPr>
          <p:spPr>
            <a:xfrm>
              <a:off x="0" y="-38100"/>
              <a:ext cx="3188464" cy="171151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2821074">
            <a:off x="13983325" y="3701881"/>
            <a:ext cx="2446597" cy="2339558"/>
          </a:xfrm>
          <a:custGeom>
            <a:avLst/>
            <a:gdLst/>
            <a:ahLst/>
            <a:cxnLst/>
            <a:rect l="l" t="t" r="r" b="b"/>
            <a:pathLst>
              <a:path w="2446597" h="2339558">
                <a:moveTo>
                  <a:pt x="0" y="0"/>
                </a:moveTo>
                <a:lnTo>
                  <a:pt x="2446598" y="0"/>
                </a:lnTo>
                <a:lnTo>
                  <a:pt x="2446598" y="2339559"/>
                </a:lnTo>
                <a:lnTo>
                  <a:pt x="0" y="23395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a:off x="14332865" y="5813674"/>
            <a:ext cx="1541565" cy="2950364"/>
          </a:xfrm>
          <a:custGeom>
            <a:avLst/>
            <a:gdLst/>
            <a:ahLst/>
            <a:cxnLst/>
            <a:rect l="l" t="t" r="r" b="b"/>
            <a:pathLst>
              <a:path w="1541565" h="2950364">
                <a:moveTo>
                  <a:pt x="0" y="0"/>
                </a:moveTo>
                <a:lnTo>
                  <a:pt x="1541565" y="0"/>
                </a:lnTo>
                <a:lnTo>
                  <a:pt x="1541565" y="2950363"/>
                </a:lnTo>
                <a:lnTo>
                  <a:pt x="0" y="2950363"/>
                </a:lnTo>
                <a:lnTo>
                  <a:pt x="0" y="0"/>
                </a:lnTo>
                <a:close/>
              </a:path>
            </a:pathLst>
          </a:custGeom>
          <a:blipFill>
            <a:blip r:embed="rId11"/>
            <a:stretch>
              <a:fillRect/>
            </a:stretch>
          </a:blipFill>
        </p:spPr>
        <p:txBody>
          <a:bodyPr/>
          <a:lstStyle/>
          <a:p>
            <a:endParaRPr lang="en-GB"/>
          </a:p>
        </p:txBody>
      </p:sp>
      <p:sp>
        <p:nvSpPr>
          <p:cNvPr id="14" name="Freeform 14"/>
          <p:cNvSpPr/>
          <p:nvPr/>
        </p:nvSpPr>
        <p:spPr>
          <a:xfrm rot="-5400000">
            <a:off x="-614373" y="4689692"/>
            <a:ext cx="5247212" cy="812366"/>
          </a:xfrm>
          <a:custGeom>
            <a:avLst/>
            <a:gdLst/>
            <a:ahLst/>
            <a:cxnLst/>
            <a:rect l="l" t="t" r="r" b="b"/>
            <a:pathLst>
              <a:path w="5247212" h="812366">
                <a:moveTo>
                  <a:pt x="0" y="0"/>
                </a:moveTo>
                <a:lnTo>
                  <a:pt x="5247212" y="0"/>
                </a:lnTo>
                <a:lnTo>
                  <a:pt x="5247212" y="812366"/>
                </a:lnTo>
                <a:lnTo>
                  <a:pt x="0" y="812366"/>
                </a:lnTo>
                <a:lnTo>
                  <a:pt x="0" y="0"/>
                </a:lnTo>
                <a:close/>
              </a:path>
            </a:pathLst>
          </a:custGeom>
          <a:blipFill>
            <a:blip r:embed="rId12">
              <a:extLst>
                <a:ext uri="{96DAC541-7B7A-43D3-8B79-37D633B846F1}">
                  <asvg:svgBlip xmlns:asvg="http://schemas.microsoft.com/office/drawing/2016/SVG/main" r:embed="rId13"/>
                </a:ext>
              </a:extLst>
            </a:blip>
            <a:stretch>
              <a:fillRect l="-7699"/>
            </a:stretch>
          </a:blipFill>
        </p:spPr>
        <p:txBody>
          <a:bodyPr/>
          <a:lstStyle/>
          <a:p>
            <a:endParaRPr lang="en-GB"/>
          </a:p>
        </p:txBody>
      </p:sp>
      <p:sp>
        <p:nvSpPr>
          <p:cNvPr id="15" name="Freeform 15"/>
          <p:cNvSpPr/>
          <p:nvPr/>
        </p:nvSpPr>
        <p:spPr>
          <a:xfrm rot="1020924">
            <a:off x="2971551" y="1970844"/>
            <a:ext cx="428655" cy="590707"/>
          </a:xfrm>
          <a:custGeom>
            <a:avLst/>
            <a:gdLst/>
            <a:ahLst/>
            <a:cxnLst/>
            <a:rect l="l" t="t" r="r" b="b"/>
            <a:pathLst>
              <a:path w="428655" h="590707">
                <a:moveTo>
                  <a:pt x="0" y="0"/>
                </a:moveTo>
                <a:lnTo>
                  <a:pt x="428655" y="0"/>
                </a:lnTo>
                <a:lnTo>
                  <a:pt x="428655" y="590707"/>
                </a:lnTo>
                <a:lnTo>
                  <a:pt x="0" y="5907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6" name="Group 16"/>
          <p:cNvGrpSpPr/>
          <p:nvPr/>
        </p:nvGrpSpPr>
        <p:grpSpPr>
          <a:xfrm>
            <a:off x="8562252" y="3985550"/>
            <a:ext cx="5708733" cy="2590678"/>
            <a:chOff x="0" y="0"/>
            <a:chExt cx="1350646" cy="612936"/>
          </a:xfrm>
        </p:grpSpPr>
        <p:sp>
          <p:nvSpPr>
            <p:cNvPr id="17" name="Freeform 17"/>
            <p:cNvSpPr/>
            <p:nvPr/>
          </p:nvSpPr>
          <p:spPr>
            <a:xfrm>
              <a:off x="0" y="0"/>
              <a:ext cx="1350646" cy="612936"/>
            </a:xfrm>
            <a:custGeom>
              <a:avLst/>
              <a:gdLst/>
              <a:ahLst/>
              <a:cxnLst/>
              <a:rect l="l" t="t" r="r" b="b"/>
              <a:pathLst>
                <a:path w="1350646" h="612936">
                  <a:moveTo>
                    <a:pt x="1147446" y="0"/>
                  </a:moveTo>
                  <a:cubicBezTo>
                    <a:pt x="1259670" y="0"/>
                    <a:pt x="1350646" y="137210"/>
                    <a:pt x="1350646" y="306468"/>
                  </a:cubicBezTo>
                  <a:cubicBezTo>
                    <a:pt x="1350646" y="475726"/>
                    <a:pt x="1259670" y="612936"/>
                    <a:pt x="1147446" y="612936"/>
                  </a:cubicBezTo>
                  <a:lnTo>
                    <a:pt x="203200" y="612936"/>
                  </a:lnTo>
                  <a:cubicBezTo>
                    <a:pt x="90976" y="612936"/>
                    <a:pt x="0" y="475726"/>
                    <a:pt x="0" y="306468"/>
                  </a:cubicBezTo>
                  <a:cubicBezTo>
                    <a:pt x="0" y="137210"/>
                    <a:pt x="90976" y="0"/>
                    <a:pt x="203200" y="0"/>
                  </a:cubicBezTo>
                  <a:close/>
                </a:path>
              </a:pathLst>
            </a:custGeom>
            <a:solidFill>
              <a:srgbClr val="F8E5C2">
                <a:alpha val="91765"/>
              </a:srgbClr>
            </a:solidFill>
          </p:spPr>
          <p:txBody>
            <a:bodyPr/>
            <a:lstStyle/>
            <a:p>
              <a:endParaRPr lang="en-GB"/>
            </a:p>
          </p:txBody>
        </p:sp>
        <p:sp>
          <p:nvSpPr>
            <p:cNvPr id="18" name="TextBox 18"/>
            <p:cNvSpPr txBox="1"/>
            <p:nvPr/>
          </p:nvSpPr>
          <p:spPr>
            <a:xfrm>
              <a:off x="0" y="-47625"/>
              <a:ext cx="1350646" cy="660561"/>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8971608" y="4608161"/>
            <a:ext cx="4545237" cy="1250207"/>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Buồn bã, cô đơn, nhớ thương triều đại cũ.</a:t>
            </a:r>
          </a:p>
        </p:txBody>
      </p:sp>
      <p:sp>
        <p:nvSpPr>
          <p:cNvPr id="20" name="TextBox 20"/>
          <p:cNvSpPr txBox="1"/>
          <p:nvPr/>
        </p:nvSpPr>
        <p:spPr>
          <a:xfrm>
            <a:off x="7529910" y="2212147"/>
            <a:ext cx="7773416" cy="1495988"/>
          </a:xfrm>
          <a:prstGeom prst="rect">
            <a:avLst/>
          </a:prstGeom>
        </p:spPr>
        <p:txBody>
          <a:bodyPr lIns="0" tIns="0" rIns="0" bIns="0" rtlCol="0" anchor="t">
            <a:spAutoFit/>
          </a:bodyPr>
          <a:lstStyle/>
          <a:p>
            <a:pPr algn="ctr">
              <a:lnSpc>
                <a:spcPts val="12669"/>
              </a:lnSpc>
              <a:spcBef>
                <a:spcPct val="0"/>
              </a:spcBef>
            </a:pPr>
            <a:r>
              <a:rPr lang="en-US" sz="6999" spc="300">
                <a:solidFill>
                  <a:srgbClr val="FFFFFF"/>
                </a:solidFill>
                <a:latin typeface="#9Slide05 VL Fadilla"/>
              </a:rPr>
              <a:t>Tâm trạng thi nhân</a:t>
            </a:r>
          </a:p>
        </p:txBody>
      </p:sp>
      <p:grpSp>
        <p:nvGrpSpPr>
          <p:cNvPr id="21" name="Group 21"/>
          <p:cNvGrpSpPr>
            <a:grpSpLocks noChangeAspect="1"/>
          </p:cNvGrpSpPr>
          <p:nvPr/>
        </p:nvGrpSpPr>
        <p:grpSpPr>
          <a:xfrm rot="-536507">
            <a:off x="1028700" y="4252627"/>
            <a:ext cx="7034581" cy="4872099"/>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6"/>
              <a:stretch>
                <a:fillRect l="-4644" r="-4644"/>
              </a:stretch>
            </a:blipFill>
          </p:spPr>
          <p:txBody>
            <a:bodyPr/>
            <a:lstStyle/>
            <a:p>
              <a:endParaRPr lang="en-GB"/>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7"/>
              <a:stretch>
                <a:fillRect l="-2902" t="-10996" r="-2492" b="-11124"/>
              </a:stretch>
            </a:blipFill>
          </p:spPr>
          <p:txBody>
            <a:bodyPr/>
            <a:lstStyle/>
            <a:p>
              <a:endParaRPr lang="en-GB"/>
            </a:p>
          </p:txBody>
        </p:sp>
      </p:grpSp>
    </p:spTree>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46149" y="776288"/>
            <a:ext cx="17503979" cy="8875257"/>
            <a:chOff x="0" y="0"/>
            <a:chExt cx="23338639" cy="11833676"/>
          </a:xfrm>
        </p:grpSpPr>
        <p:sp>
          <p:nvSpPr>
            <p:cNvPr id="7" name="Freeform 7"/>
            <p:cNvSpPr/>
            <p:nvPr/>
          </p:nvSpPr>
          <p:spPr>
            <a:xfrm>
              <a:off x="0" y="0"/>
              <a:ext cx="23338639" cy="9247936"/>
            </a:xfrm>
            <a:custGeom>
              <a:avLst/>
              <a:gdLst/>
              <a:ahLst/>
              <a:cxnLst/>
              <a:rect l="l" t="t" r="r" b="b"/>
              <a:pathLst>
                <a:path w="23338639" h="9247936">
                  <a:moveTo>
                    <a:pt x="0" y="0"/>
                  </a:moveTo>
                  <a:lnTo>
                    <a:pt x="23338639" y="0"/>
                  </a:lnTo>
                  <a:lnTo>
                    <a:pt x="23338639" y="9247936"/>
                  </a:lnTo>
                  <a:lnTo>
                    <a:pt x="0" y="924793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580706"/>
              <a:ext cx="23338639" cy="7252970"/>
            </a:xfrm>
            <a:custGeom>
              <a:avLst/>
              <a:gdLst/>
              <a:ahLst/>
              <a:cxnLst/>
              <a:rect l="l" t="t" r="r" b="b"/>
              <a:pathLst>
                <a:path w="23338639" h="7252970">
                  <a:moveTo>
                    <a:pt x="0" y="0"/>
                  </a:moveTo>
                  <a:lnTo>
                    <a:pt x="23338639" y="0"/>
                  </a:lnTo>
                  <a:lnTo>
                    <a:pt x="23338639" y="7252970"/>
                  </a:lnTo>
                  <a:lnTo>
                    <a:pt x="0" y="7252970"/>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7298638" y="3448442"/>
            <a:ext cx="9504003" cy="4773975"/>
            <a:chOff x="0" y="0"/>
            <a:chExt cx="2503112" cy="1257343"/>
          </a:xfrm>
        </p:grpSpPr>
        <p:sp>
          <p:nvSpPr>
            <p:cNvPr id="16" name="Freeform 16"/>
            <p:cNvSpPr/>
            <p:nvPr/>
          </p:nvSpPr>
          <p:spPr>
            <a:xfrm>
              <a:off x="0" y="0"/>
              <a:ext cx="2503112" cy="1257343"/>
            </a:xfrm>
            <a:custGeom>
              <a:avLst/>
              <a:gdLst/>
              <a:ahLst/>
              <a:cxnLst/>
              <a:rect l="l" t="t" r="r" b="b"/>
              <a:pathLst>
                <a:path w="2503112" h="1257343">
                  <a:moveTo>
                    <a:pt x="41544" y="0"/>
                  </a:moveTo>
                  <a:lnTo>
                    <a:pt x="2461568" y="0"/>
                  </a:lnTo>
                  <a:cubicBezTo>
                    <a:pt x="2472586" y="0"/>
                    <a:pt x="2483153" y="4377"/>
                    <a:pt x="2490944" y="12168"/>
                  </a:cubicBezTo>
                  <a:cubicBezTo>
                    <a:pt x="2498735" y="19959"/>
                    <a:pt x="2503112" y="30526"/>
                    <a:pt x="2503112" y="41544"/>
                  </a:cubicBezTo>
                  <a:lnTo>
                    <a:pt x="2503112" y="1215799"/>
                  </a:lnTo>
                  <a:cubicBezTo>
                    <a:pt x="2503112" y="1226817"/>
                    <a:pt x="2498735" y="1237384"/>
                    <a:pt x="2490944" y="1245175"/>
                  </a:cubicBezTo>
                  <a:cubicBezTo>
                    <a:pt x="2483153" y="1252966"/>
                    <a:pt x="2472586" y="1257343"/>
                    <a:pt x="2461568" y="1257343"/>
                  </a:cubicBezTo>
                  <a:lnTo>
                    <a:pt x="41544" y="1257343"/>
                  </a:lnTo>
                  <a:cubicBezTo>
                    <a:pt x="30526" y="1257343"/>
                    <a:pt x="19959" y="1252966"/>
                    <a:pt x="12168" y="1245175"/>
                  </a:cubicBezTo>
                  <a:cubicBezTo>
                    <a:pt x="4377" y="1237384"/>
                    <a:pt x="0" y="1226817"/>
                    <a:pt x="0" y="1215799"/>
                  </a:cubicBezTo>
                  <a:lnTo>
                    <a:pt x="0" y="41544"/>
                  </a:lnTo>
                  <a:cubicBezTo>
                    <a:pt x="0" y="30526"/>
                    <a:pt x="4377" y="19959"/>
                    <a:pt x="12168" y="12168"/>
                  </a:cubicBezTo>
                  <a:cubicBezTo>
                    <a:pt x="19959" y="4377"/>
                    <a:pt x="30526" y="0"/>
                    <a:pt x="41544"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2503112" cy="1304968"/>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a:off x="15716959" y="5213916"/>
            <a:ext cx="2827342" cy="5612589"/>
          </a:xfrm>
          <a:custGeom>
            <a:avLst/>
            <a:gdLst/>
            <a:ahLst/>
            <a:cxnLst/>
            <a:rect l="l" t="t" r="r" b="b"/>
            <a:pathLst>
              <a:path w="2827342" h="5612589">
                <a:moveTo>
                  <a:pt x="0" y="0"/>
                </a:moveTo>
                <a:lnTo>
                  <a:pt x="2827342" y="0"/>
                </a:lnTo>
                <a:lnTo>
                  <a:pt x="2827342" y="5612589"/>
                </a:lnTo>
                <a:lnTo>
                  <a:pt x="0" y="5612589"/>
                </a:lnTo>
                <a:lnTo>
                  <a:pt x="0" y="0"/>
                </a:lnTo>
                <a:close/>
              </a:path>
            </a:pathLst>
          </a:custGeom>
          <a:blipFill>
            <a:blip r:embed="rId13"/>
            <a:stretch>
              <a:fillRect/>
            </a:stretch>
          </a:blipFill>
        </p:spPr>
        <p:txBody>
          <a:bodyPr/>
          <a:lstStyle/>
          <a:p>
            <a:endParaRPr lang="en-GB"/>
          </a:p>
        </p:txBody>
      </p:sp>
      <p:grpSp>
        <p:nvGrpSpPr>
          <p:cNvPr id="19" name="Group 19"/>
          <p:cNvGrpSpPr/>
          <p:nvPr/>
        </p:nvGrpSpPr>
        <p:grpSpPr>
          <a:xfrm rot="1089053">
            <a:off x="-7612171" y="5619373"/>
            <a:ext cx="10575780" cy="12237959"/>
            <a:chOff x="0" y="0"/>
            <a:chExt cx="6334760" cy="7330384"/>
          </a:xfrm>
        </p:grpSpPr>
        <p:sp>
          <p:nvSpPr>
            <p:cNvPr id="20" name="Freeform 20"/>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4">
                <a:alphaModFix amt="20999"/>
              </a:blip>
              <a:stretch>
                <a:fillRect t="-5160" b="-5174"/>
              </a:stretch>
            </a:blipFill>
          </p:spPr>
          <p:txBody>
            <a:bodyPr/>
            <a:lstStyle/>
            <a:p>
              <a:endParaRPr lang="en-GB"/>
            </a:p>
          </p:txBody>
        </p:sp>
      </p:grpSp>
      <p:grpSp>
        <p:nvGrpSpPr>
          <p:cNvPr id="21" name="Group 21"/>
          <p:cNvGrpSpPr>
            <a:grpSpLocks noChangeAspect="1"/>
          </p:cNvGrpSpPr>
          <p:nvPr/>
        </p:nvGrpSpPr>
        <p:grpSpPr>
          <a:xfrm rot="618804">
            <a:off x="819182" y="3448442"/>
            <a:ext cx="6147959" cy="4258031"/>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5"/>
              <a:stretch>
                <a:fillRect t="-6598" b="-6598"/>
              </a:stretch>
            </a:blipFill>
          </p:spPr>
          <p:txBody>
            <a:bodyPr/>
            <a:lstStyle/>
            <a:p>
              <a:endParaRPr lang="en-GB"/>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6"/>
              <a:stretch>
                <a:fillRect l="-2902" t="-10996" r="-2492" b="-11124"/>
              </a:stretch>
            </a:blipFill>
          </p:spPr>
          <p:txBody>
            <a:bodyPr/>
            <a:lstStyle/>
            <a:p>
              <a:endParaRPr lang="en-GB"/>
            </a:p>
          </p:txBody>
        </p:sp>
      </p:grpSp>
      <p:sp>
        <p:nvSpPr>
          <p:cNvPr id="24" name="TextBox 24"/>
          <p:cNvSpPr txBox="1"/>
          <p:nvPr/>
        </p:nvSpPr>
        <p:spPr>
          <a:xfrm>
            <a:off x="3554957" y="1288594"/>
            <a:ext cx="11338392" cy="1120610"/>
          </a:xfrm>
          <a:prstGeom prst="rect">
            <a:avLst/>
          </a:prstGeom>
        </p:spPr>
        <p:txBody>
          <a:bodyPr lIns="0" tIns="0" rIns="0" bIns="0" rtlCol="0" anchor="t">
            <a:spAutoFit/>
          </a:bodyPr>
          <a:lstStyle/>
          <a:p>
            <a:pPr algn="ctr">
              <a:lnSpc>
                <a:spcPts val="9106"/>
              </a:lnSpc>
            </a:pPr>
            <a:r>
              <a:rPr lang="en-US" sz="6504">
                <a:solidFill>
                  <a:srgbClr val="FFFFFF"/>
                </a:solidFill>
                <a:latin typeface="#9Slide07 SVNUT Triumph Press"/>
              </a:rPr>
              <a:t>*Hình ảnh người chinh phu</a:t>
            </a:r>
          </a:p>
        </p:txBody>
      </p:sp>
      <p:sp>
        <p:nvSpPr>
          <p:cNvPr id="25" name="TextBox 25"/>
          <p:cNvSpPr txBox="1"/>
          <p:nvPr/>
        </p:nvSpPr>
        <p:spPr>
          <a:xfrm>
            <a:off x="7809948" y="3829231"/>
            <a:ext cx="8481381" cy="4393186"/>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Người chinh phu trong đoạn trích mang nhiều </a:t>
            </a:r>
            <a:r>
              <a:rPr lang="en-US" sz="3500">
                <a:solidFill>
                  <a:srgbClr val="000000"/>
                </a:solidFill>
                <a:latin typeface="Roboto Condensed Bold Italics"/>
              </a:rPr>
              <a:t>vẻ đẹp của trang nam nhi thời xưa.</a:t>
            </a:r>
            <a:r>
              <a:rPr lang="en-US" sz="3500">
                <a:solidFill>
                  <a:srgbClr val="000000"/>
                </a:solidFill>
                <a:latin typeface="Roboto Condensed Italics"/>
              </a:rPr>
              <a:t> Tác giả khắc họa hình ảnh chàng có rộn ràng, hào hứng khi chuẩn bị lên đường lập công danh nhưng không che giấu được </a:t>
            </a:r>
            <a:r>
              <a:rPr lang="en-US" sz="3500">
                <a:solidFill>
                  <a:srgbClr val="000000"/>
                </a:solidFill>
                <a:latin typeface="Roboto Condensed Bold Italics"/>
              </a:rPr>
              <a:t>tâm trạng lưu luyến gia đình </a:t>
            </a:r>
            <a:r>
              <a:rPr lang="en-US" sz="3500">
                <a:solidFill>
                  <a:srgbClr val="000000"/>
                </a:solidFill>
                <a:latin typeface="Roboto Condensed Italics"/>
              </a:rPr>
              <a:t>cùng người vợ hiền.</a:t>
            </a:r>
          </a:p>
          <a:p>
            <a:pPr algn="just">
              <a:lnSpc>
                <a:spcPts val="5005"/>
              </a:lnSpc>
            </a:pPr>
            <a:endParaRPr lang="en-US" sz="3500">
              <a:solidFill>
                <a:srgbClr val="000000"/>
              </a:solidFill>
              <a:latin typeface="Roboto Condensed Italics"/>
            </a:endParaRPr>
          </a:p>
        </p:txBody>
      </p:sp>
    </p:spTree>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46149" y="776288"/>
            <a:ext cx="17503979" cy="8875257"/>
            <a:chOff x="0" y="0"/>
            <a:chExt cx="23338639" cy="11833676"/>
          </a:xfrm>
        </p:grpSpPr>
        <p:sp>
          <p:nvSpPr>
            <p:cNvPr id="7" name="Freeform 7"/>
            <p:cNvSpPr/>
            <p:nvPr/>
          </p:nvSpPr>
          <p:spPr>
            <a:xfrm>
              <a:off x="0" y="0"/>
              <a:ext cx="23338639" cy="9247936"/>
            </a:xfrm>
            <a:custGeom>
              <a:avLst/>
              <a:gdLst/>
              <a:ahLst/>
              <a:cxnLst/>
              <a:rect l="l" t="t" r="r" b="b"/>
              <a:pathLst>
                <a:path w="23338639" h="9247936">
                  <a:moveTo>
                    <a:pt x="0" y="0"/>
                  </a:moveTo>
                  <a:lnTo>
                    <a:pt x="23338639" y="0"/>
                  </a:lnTo>
                  <a:lnTo>
                    <a:pt x="23338639" y="9247936"/>
                  </a:lnTo>
                  <a:lnTo>
                    <a:pt x="0" y="924793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580706"/>
              <a:ext cx="23338639" cy="7252970"/>
            </a:xfrm>
            <a:custGeom>
              <a:avLst/>
              <a:gdLst/>
              <a:ahLst/>
              <a:cxnLst/>
              <a:rect l="l" t="t" r="r" b="b"/>
              <a:pathLst>
                <a:path w="23338639" h="7252970">
                  <a:moveTo>
                    <a:pt x="0" y="0"/>
                  </a:moveTo>
                  <a:lnTo>
                    <a:pt x="23338639" y="0"/>
                  </a:lnTo>
                  <a:lnTo>
                    <a:pt x="23338639" y="7252970"/>
                  </a:lnTo>
                  <a:lnTo>
                    <a:pt x="0" y="7252970"/>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1331500" y="3191499"/>
            <a:ext cx="6737939" cy="5151540"/>
            <a:chOff x="0" y="0"/>
            <a:chExt cx="1774601" cy="1356784"/>
          </a:xfrm>
        </p:grpSpPr>
        <p:sp>
          <p:nvSpPr>
            <p:cNvPr id="16" name="Freeform 16"/>
            <p:cNvSpPr/>
            <p:nvPr/>
          </p:nvSpPr>
          <p:spPr>
            <a:xfrm>
              <a:off x="0" y="0"/>
              <a:ext cx="1774601" cy="1356784"/>
            </a:xfrm>
            <a:custGeom>
              <a:avLst/>
              <a:gdLst/>
              <a:ahLst/>
              <a:cxnLst/>
              <a:rect l="l" t="t" r="r" b="b"/>
              <a:pathLst>
                <a:path w="1774601" h="1356784">
                  <a:moveTo>
                    <a:pt x="58599" y="0"/>
                  </a:moveTo>
                  <a:lnTo>
                    <a:pt x="1716002" y="0"/>
                  </a:lnTo>
                  <a:cubicBezTo>
                    <a:pt x="1748365" y="0"/>
                    <a:pt x="1774601" y="26236"/>
                    <a:pt x="1774601" y="58599"/>
                  </a:cubicBezTo>
                  <a:lnTo>
                    <a:pt x="1774601" y="1298185"/>
                  </a:lnTo>
                  <a:cubicBezTo>
                    <a:pt x="1774601" y="1330548"/>
                    <a:pt x="1748365" y="1356784"/>
                    <a:pt x="1716002" y="1356784"/>
                  </a:cubicBezTo>
                  <a:lnTo>
                    <a:pt x="58599" y="1356784"/>
                  </a:lnTo>
                  <a:cubicBezTo>
                    <a:pt x="26236" y="1356784"/>
                    <a:pt x="0" y="1330548"/>
                    <a:pt x="0" y="1298185"/>
                  </a:cubicBezTo>
                  <a:lnTo>
                    <a:pt x="0" y="58599"/>
                  </a:lnTo>
                  <a:cubicBezTo>
                    <a:pt x="0" y="26236"/>
                    <a:pt x="26236" y="0"/>
                    <a:pt x="58599"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1774601" cy="1404409"/>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1628291" y="3523051"/>
            <a:ext cx="6441148" cy="4393186"/>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NHÓM 2: TÂM TRẠNG NGƯỜI CHINH PHỤ TRƯỚC KHÁT VỌNG CỦA NGƯỜI CHINH PHỤ</a:t>
            </a:r>
          </a:p>
          <a:p>
            <a:pPr algn="just">
              <a:lnSpc>
                <a:spcPts val="5005"/>
              </a:lnSpc>
            </a:pPr>
            <a:r>
              <a:rPr lang="en-US" sz="3500">
                <a:solidFill>
                  <a:srgbClr val="000000"/>
                </a:solidFill>
                <a:latin typeface="Roboto Condensed"/>
              </a:rPr>
              <a:t>(Đọc và cảm nhận các câu:</a:t>
            </a:r>
          </a:p>
          <a:p>
            <a:pPr algn="just">
              <a:lnSpc>
                <a:spcPts val="5005"/>
              </a:lnSpc>
            </a:pPr>
            <a:r>
              <a:rPr lang="en-US" sz="3500">
                <a:solidFill>
                  <a:srgbClr val="000000"/>
                </a:solidFill>
                <a:latin typeface="Roboto Condensed Italics"/>
              </a:rPr>
              <a:t>Ngòi đầu cầu nước trong như lọc</a:t>
            </a:r>
          </a:p>
          <a:p>
            <a:pPr algn="just">
              <a:lnSpc>
                <a:spcPts val="5005"/>
              </a:lnSpc>
            </a:pPr>
            <a:r>
              <a:rPr lang="en-US" sz="3500">
                <a:solidFill>
                  <a:srgbClr val="000000"/>
                </a:solidFill>
                <a:latin typeface="Roboto Condensed Italics"/>
              </a:rPr>
              <a:t>…</a:t>
            </a:r>
          </a:p>
          <a:p>
            <a:pPr algn="just">
              <a:lnSpc>
                <a:spcPts val="5005"/>
              </a:lnSpc>
            </a:pPr>
            <a:r>
              <a:rPr lang="en-US" sz="3500">
                <a:solidFill>
                  <a:srgbClr val="000000"/>
                </a:solidFill>
                <a:latin typeface="Roboto Condensed Italics"/>
              </a:rPr>
              <a:t>Bước đi một bước dây dây lại dừng)</a:t>
            </a:r>
            <a:r>
              <a:rPr lang="en-US" sz="3500">
                <a:solidFill>
                  <a:srgbClr val="000000"/>
                </a:solidFill>
                <a:latin typeface="Roboto Condensed"/>
              </a:rPr>
              <a:t> </a:t>
            </a:r>
          </a:p>
        </p:txBody>
      </p:sp>
      <p:sp>
        <p:nvSpPr>
          <p:cNvPr id="19" name="TextBox 19"/>
          <p:cNvSpPr txBox="1"/>
          <p:nvPr/>
        </p:nvSpPr>
        <p:spPr>
          <a:xfrm>
            <a:off x="3075149" y="1090612"/>
            <a:ext cx="11338392" cy="1174230"/>
          </a:xfrm>
          <a:prstGeom prst="rect">
            <a:avLst/>
          </a:prstGeom>
        </p:spPr>
        <p:txBody>
          <a:bodyPr lIns="0" tIns="0" rIns="0" bIns="0" rtlCol="0" anchor="t">
            <a:spAutoFit/>
          </a:bodyPr>
          <a:lstStyle/>
          <a:p>
            <a:pPr algn="ctr">
              <a:lnSpc>
                <a:spcPts val="9106"/>
              </a:lnSpc>
            </a:pPr>
            <a:r>
              <a:rPr lang="en-US" sz="6504">
                <a:solidFill>
                  <a:srgbClr val="FFFFFF"/>
                </a:solidFill>
                <a:latin typeface="#9Slide06 ThuPhap Thien An"/>
              </a:rPr>
              <a:t>Hòa nhịp tiễn đưa</a:t>
            </a:r>
          </a:p>
        </p:txBody>
      </p:sp>
      <p:grpSp>
        <p:nvGrpSpPr>
          <p:cNvPr id="20" name="Group 20"/>
          <p:cNvGrpSpPr/>
          <p:nvPr/>
        </p:nvGrpSpPr>
        <p:grpSpPr>
          <a:xfrm rot="1089053">
            <a:off x="-3474494" y="6556718"/>
            <a:ext cx="10575780" cy="12237959"/>
            <a:chOff x="0" y="0"/>
            <a:chExt cx="6334760" cy="7330384"/>
          </a:xfrm>
        </p:grpSpPr>
        <p:sp>
          <p:nvSpPr>
            <p:cNvPr id="21" name="Freeform 21"/>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3">
                <a:alphaModFix amt="10999"/>
              </a:blip>
              <a:stretch>
                <a:fillRect t="-5160" b="-5174"/>
              </a:stretch>
            </a:blipFill>
          </p:spPr>
          <p:txBody>
            <a:bodyPr/>
            <a:lstStyle/>
            <a:p>
              <a:endParaRPr lang="en-GB"/>
            </a:p>
          </p:txBody>
        </p:sp>
      </p:grpSp>
      <p:grpSp>
        <p:nvGrpSpPr>
          <p:cNvPr id="22" name="Group 22"/>
          <p:cNvGrpSpPr/>
          <p:nvPr/>
        </p:nvGrpSpPr>
        <p:grpSpPr>
          <a:xfrm>
            <a:off x="8397917" y="2968701"/>
            <a:ext cx="8861383" cy="6010904"/>
            <a:chOff x="0" y="0"/>
            <a:chExt cx="2333862" cy="1583119"/>
          </a:xfrm>
        </p:grpSpPr>
        <p:sp>
          <p:nvSpPr>
            <p:cNvPr id="23" name="Freeform 23"/>
            <p:cNvSpPr/>
            <p:nvPr/>
          </p:nvSpPr>
          <p:spPr>
            <a:xfrm>
              <a:off x="0" y="0"/>
              <a:ext cx="2333862" cy="1583119"/>
            </a:xfrm>
            <a:custGeom>
              <a:avLst/>
              <a:gdLst/>
              <a:ahLst/>
              <a:cxnLst/>
              <a:rect l="l" t="t" r="r" b="b"/>
              <a:pathLst>
                <a:path w="2333862" h="1583119">
                  <a:moveTo>
                    <a:pt x="44557" y="0"/>
                  </a:moveTo>
                  <a:lnTo>
                    <a:pt x="2289305" y="0"/>
                  </a:lnTo>
                  <a:cubicBezTo>
                    <a:pt x="2301122" y="0"/>
                    <a:pt x="2312456" y="4694"/>
                    <a:pt x="2320812" y="13050"/>
                  </a:cubicBezTo>
                  <a:cubicBezTo>
                    <a:pt x="2329168" y="21407"/>
                    <a:pt x="2333862" y="32740"/>
                    <a:pt x="2333862" y="44557"/>
                  </a:cubicBezTo>
                  <a:lnTo>
                    <a:pt x="2333862" y="1538562"/>
                  </a:lnTo>
                  <a:cubicBezTo>
                    <a:pt x="2333862" y="1550379"/>
                    <a:pt x="2329168" y="1561712"/>
                    <a:pt x="2320812" y="1570068"/>
                  </a:cubicBezTo>
                  <a:cubicBezTo>
                    <a:pt x="2312456" y="1578424"/>
                    <a:pt x="2301122" y="1583119"/>
                    <a:pt x="2289305" y="1583119"/>
                  </a:cubicBezTo>
                  <a:lnTo>
                    <a:pt x="44557" y="1583119"/>
                  </a:lnTo>
                  <a:cubicBezTo>
                    <a:pt x="32740" y="1583119"/>
                    <a:pt x="21407" y="1578424"/>
                    <a:pt x="13050" y="1570068"/>
                  </a:cubicBezTo>
                  <a:cubicBezTo>
                    <a:pt x="4694" y="1561712"/>
                    <a:pt x="0" y="1550379"/>
                    <a:pt x="0" y="1538562"/>
                  </a:cubicBezTo>
                  <a:lnTo>
                    <a:pt x="0" y="44557"/>
                  </a:lnTo>
                  <a:cubicBezTo>
                    <a:pt x="0" y="32740"/>
                    <a:pt x="4694" y="21407"/>
                    <a:pt x="13050" y="13050"/>
                  </a:cubicBezTo>
                  <a:cubicBezTo>
                    <a:pt x="21407" y="4694"/>
                    <a:pt x="32740" y="0"/>
                    <a:pt x="44557" y="0"/>
                  </a:cubicBezTo>
                  <a:close/>
                </a:path>
              </a:pathLst>
            </a:custGeom>
            <a:solidFill>
              <a:srgbClr val="FEFFFE">
                <a:alpha val="72941"/>
              </a:srgbClr>
            </a:solidFill>
          </p:spPr>
          <p:txBody>
            <a:bodyPr/>
            <a:lstStyle/>
            <a:p>
              <a:endParaRPr lang="en-GB"/>
            </a:p>
          </p:txBody>
        </p:sp>
        <p:sp>
          <p:nvSpPr>
            <p:cNvPr id="24" name="TextBox 24"/>
            <p:cNvSpPr txBox="1"/>
            <p:nvPr/>
          </p:nvSpPr>
          <p:spPr>
            <a:xfrm>
              <a:off x="0" y="-47625"/>
              <a:ext cx="2333862" cy="1630744"/>
            </a:xfrm>
            <a:prstGeom prst="rect">
              <a:avLst/>
            </a:prstGeom>
          </p:spPr>
          <p:txBody>
            <a:bodyPr lIns="50800" tIns="50800" rIns="50800" bIns="50800" rtlCol="0" anchor="ctr"/>
            <a:lstStyle/>
            <a:p>
              <a:pPr algn="ctr">
                <a:lnSpc>
                  <a:spcPts val="2800"/>
                </a:lnSpc>
              </a:pPr>
              <a:endParaRPr/>
            </a:p>
          </p:txBody>
        </p:sp>
      </p:grpSp>
      <p:sp>
        <p:nvSpPr>
          <p:cNvPr id="25" name="TextBox 25"/>
          <p:cNvSpPr txBox="1"/>
          <p:nvPr/>
        </p:nvSpPr>
        <p:spPr>
          <a:xfrm>
            <a:off x="8397917" y="3222263"/>
            <a:ext cx="8541744" cy="5472486"/>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Những hình ảnh thiên nhiên nào xuất hiện trong đoạn trích? Hình ảnh ấy góp phần thể hiện tâm trạng nào của người chinh phụ?</a:t>
            </a:r>
          </a:p>
          <a:p>
            <a:pPr marL="734061" lvl="1" indent="-367031" algn="just">
              <a:lnSpc>
                <a:spcPts val="4862"/>
              </a:lnSpc>
              <a:buFont typeface="Arial"/>
              <a:buChar char="•"/>
            </a:pPr>
            <a:r>
              <a:rPr lang="en-US" sz="3400">
                <a:solidFill>
                  <a:srgbClr val="000000"/>
                </a:solidFill>
                <a:latin typeface="Roboto Condensed"/>
              </a:rPr>
              <a:t>Tâm trạng người chinh phụ được thể hiện trực tiếp trong đoạn thơ là gì? Vì sao nàng có tâm trạng đó?</a:t>
            </a:r>
          </a:p>
          <a:p>
            <a:pPr marL="734061" lvl="1" indent="-367031" algn="just">
              <a:lnSpc>
                <a:spcPts val="4862"/>
              </a:lnSpc>
              <a:buFont typeface="Arial"/>
              <a:buChar char="•"/>
            </a:pPr>
            <a:r>
              <a:rPr lang="en-US" sz="3400">
                <a:solidFill>
                  <a:srgbClr val="000000"/>
                </a:solidFill>
                <a:latin typeface="Roboto Condensed"/>
              </a:rPr>
              <a:t>Qua nét tâm trạng trên, em cảm nhận được tình cảm của người chinh phụ dành cho chồng như thế nào?</a:t>
            </a:r>
          </a:p>
        </p:txBody>
      </p:sp>
      <p:sp>
        <p:nvSpPr>
          <p:cNvPr id="26" name="Freeform 26"/>
          <p:cNvSpPr/>
          <p:nvPr/>
        </p:nvSpPr>
        <p:spPr>
          <a:xfrm>
            <a:off x="16238171" y="5767269"/>
            <a:ext cx="2827342" cy="5612589"/>
          </a:xfrm>
          <a:custGeom>
            <a:avLst/>
            <a:gdLst/>
            <a:ahLst/>
            <a:cxnLst/>
            <a:rect l="l" t="t" r="r" b="b"/>
            <a:pathLst>
              <a:path w="2827342" h="5612589">
                <a:moveTo>
                  <a:pt x="0" y="0"/>
                </a:moveTo>
                <a:lnTo>
                  <a:pt x="2827342" y="0"/>
                </a:lnTo>
                <a:lnTo>
                  <a:pt x="2827342" y="5612588"/>
                </a:lnTo>
                <a:lnTo>
                  <a:pt x="0" y="5612588"/>
                </a:lnTo>
                <a:lnTo>
                  <a:pt x="0" y="0"/>
                </a:lnTo>
                <a:close/>
              </a:path>
            </a:pathLst>
          </a:custGeom>
          <a:blipFill>
            <a:blip r:embed="rId14"/>
            <a:stretch>
              <a:fillRect/>
            </a:stretch>
          </a:blipFill>
        </p:spPr>
        <p:txBody>
          <a:bodyPr/>
          <a:lstStyle/>
          <a:p>
            <a:endParaRPr lang="en-GB"/>
          </a:p>
        </p:txBody>
      </p:sp>
    </p:spTree>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92010" y="705872"/>
            <a:ext cx="17503979" cy="8875257"/>
            <a:chOff x="0" y="0"/>
            <a:chExt cx="23338639" cy="11833676"/>
          </a:xfrm>
        </p:grpSpPr>
        <p:sp>
          <p:nvSpPr>
            <p:cNvPr id="7" name="Freeform 7"/>
            <p:cNvSpPr/>
            <p:nvPr/>
          </p:nvSpPr>
          <p:spPr>
            <a:xfrm>
              <a:off x="0" y="0"/>
              <a:ext cx="23338639" cy="9247936"/>
            </a:xfrm>
            <a:custGeom>
              <a:avLst/>
              <a:gdLst/>
              <a:ahLst/>
              <a:cxnLst/>
              <a:rect l="l" t="t" r="r" b="b"/>
              <a:pathLst>
                <a:path w="23338639" h="9247936">
                  <a:moveTo>
                    <a:pt x="0" y="0"/>
                  </a:moveTo>
                  <a:lnTo>
                    <a:pt x="23338639" y="0"/>
                  </a:lnTo>
                  <a:lnTo>
                    <a:pt x="23338639" y="9247936"/>
                  </a:lnTo>
                  <a:lnTo>
                    <a:pt x="0" y="924793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580706"/>
              <a:ext cx="23338639" cy="7252970"/>
            </a:xfrm>
            <a:custGeom>
              <a:avLst/>
              <a:gdLst/>
              <a:ahLst/>
              <a:cxnLst/>
              <a:rect l="l" t="t" r="r" b="b"/>
              <a:pathLst>
                <a:path w="23338639" h="7252970">
                  <a:moveTo>
                    <a:pt x="0" y="0"/>
                  </a:moveTo>
                  <a:lnTo>
                    <a:pt x="23338639" y="0"/>
                  </a:lnTo>
                  <a:lnTo>
                    <a:pt x="23338639" y="7252970"/>
                  </a:lnTo>
                  <a:lnTo>
                    <a:pt x="0" y="7252970"/>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1331500" y="3191499"/>
            <a:ext cx="6737939" cy="1618601"/>
            <a:chOff x="0" y="0"/>
            <a:chExt cx="1774601" cy="426298"/>
          </a:xfrm>
        </p:grpSpPr>
        <p:sp>
          <p:nvSpPr>
            <p:cNvPr id="16" name="Freeform 16"/>
            <p:cNvSpPr/>
            <p:nvPr/>
          </p:nvSpPr>
          <p:spPr>
            <a:xfrm>
              <a:off x="0" y="0"/>
              <a:ext cx="1774601" cy="426298"/>
            </a:xfrm>
            <a:custGeom>
              <a:avLst/>
              <a:gdLst/>
              <a:ahLst/>
              <a:cxnLst/>
              <a:rect l="l" t="t" r="r" b="b"/>
              <a:pathLst>
                <a:path w="1774601" h="426298">
                  <a:moveTo>
                    <a:pt x="58599" y="0"/>
                  </a:moveTo>
                  <a:lnTo>
                    <a:pt x="1716002" y="0"/>
                  </a:lnTo>
                  <a:cubicBezTo>
                    <a:pt x="1748365" y="0"/>
                    <a:pt x="1774601" y="26236"/>
                    <a:pt x="1774601" y="58599"/>
                  </a:cubicBezTo>
                  <a:lnTo>
                    <a:pt x="1774601" y="367699"/>
                  </a:lnTo>
                  <a:cubicBezTo>
                    <a:pt x="1774601" y="400062"/>
                    <a:pt x="1748365" y="426298"/>
                    <a:pt x="1716002" y="426298"/>
                  </a:cubicBezTo>
                  <a:lnTo>
                    <a:pt x="58599" y="426298"/>
                  </a:lnTo>
                  <a:cubicBezTo>
                    <a:pt x="26236" y="426298"/>
                    <a:pt x="0" y="400062"/>
                    <a:pt x="0" y="367699"/>
                  </a:cubicBezTo>
                  <a:lnTo>
                    <a:pt x="0" y="58599"/>
                  </a:lnTo>
                  <a:cubicBezTo>
                    <a:pt x="0" y="26236"/>
                    <a:pt x="26236" y="0"/>
                    <a:pt x="58599"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1774601" cy="473923"/>
            </a:xfrm>
            <a:prstGeom prst="rect">
              <a:avLst/>
            </a:prstGeom>
          </p:spPr>
          <p:txBody>
            <a:bodyPr lIns="50800" tIns="50800" rIns="50800" bIns="50800" rtlCol="0" anchor="ctr"/>
            <a:lstStyle/>
            <a:p>
              <a:pPr algn="ctr">
                <a:lnSpc>
                  <a:spcPts val="2800"/>
                </a:lnSpc>
              </a:pPr>
              <a:endParaRPr/>
            </a:p>
          </p:txBody>
        </p:sp>
      </p:grpSp>
      <p:grpSp>
        <p:nvGrpSpPr>
          <p:cNvPr id="18" name="Group 18"/>
          <p:cNvGrpSpPr/>
          <p:nvPr/>
        </p:nvGrpSpPr>
        <p:grpSpPr>
          <a:xfrm rot="1089053">
            <a:off x="-3956390" y="7798021"/>
            <a:ext cx="10575780" cy="12237959"/>
            <a:chOff x="0" y="0"/>
            <a:chExt cx="6334760" cy="7330384"/>
          </a:xfrm>
        </p:grpSpPr>
        <p:sp>
          <p:nvSpPr>
            <p:cNvPr id="19" name="Freeform 19"/>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3">
                <a:alphaModFix amt="10999"/>
              </a:blip>
              <a:stretch>
                <a:fillRect t="-5160" b="-5174"/>
              </a:stretch>
            </a:blipFill>
          </p:spPr>
          <p:txBody>
            <a:bodyPr/>
            <a:lstStyle/>
            <a:p>
              <a:endParaRPr lang="en-GB"/>
            </a:p>
          </p:txBody>
        </p:sp>
      </p:grpSp>
      <p:grpSp>
        <p:nvGrpSpPr>
          <p:cNvPr id="20" name="Group 20"/>
          <p:cNvGrpSpPr/>
          <p:nvPr/>
        </p:nvGrpSpPr>
        <p:grpSpPr>
          <a:xfrm>
            <a:off x="1331500" y="5143500"/>
            <a:ext cx="6930949" cy="3430063"/>
            <a:chOff x="0" y="0"/>
            <a:chExt cx="1825435" cy="903391"/>
          </a:xfrm>
        </p:grpSpPr>
        <p:sp>
          <p:nvSpPr>
            <p:cNvPr id="21" name="Freeform 21"/>
            <p:cNvSpPr/>
            <p:nvPr/>
          </p:nvSpPr>
          <p:spPr>
            <a:xfrm>
              <a:off x="0" y="0"/>
              <a:ext cx="1825435" cy="903391"/>
            </a:xfrm>
            <a:custGeom>
              <a:avLst/>
              <a:gdLst/>
              <a:ahLst/>
              <a:cxnLst/>
              <a:rect l="l" t="t" r="r" b="b"/>
              <a:pathLst>
                <a:path w="1825435" h="903391">
                  <a:moveTo>
                    <a:pt x="56967" y="0"/>
                  </a:moveTo>
                  <a:lnTo>
                    <a:pt x="1768468" y="0"/>
                  </a:lnTo>
                  <a:cubicBezTo>
                    <a:pt x="1783577" y="0"/>
                    <a:pt x="1798066" y="6002"/>
                    <a:pt x="1808750" y="16685"/>
                  </a:cubicBezTo>
                  <a:cubicBezTo>
                    <a:pt x="1819433" y="27369"/>
                    <a:pt x="1825435" y="41859"/>
                    <a:pt x="1825435" y="56967"/>
                  </a:cubicBezTo>
                  <a:lnTo>
                    <a:pt x="1825435" y="846424"/>
                  </a:lnTo>
                  <a:cubicBezTo>
                    <a:pt x="1825435" y="877886"/>
                    <a:pt x="1799930" y="903391"/>
                    <a:pt x="1768468" y="903391"/>
                  </a:cubicBezTo>
                  <a:lnTo>
                    <a:pt x="56967" y="903391"/>
                  </a:lnTo>
                  <a:cubicBezTo>
                    <a:pt x="41859" y="903391"/>
                    <a:pt x="27369" y="897389"/>
                    <a:pt x="16685" y="886706"/>
                  </a:cubicBezTo>
                  <a:cubicBezTo>
                    <a:pt x="6002" y="876022"/>
                    <a:pt x="0" y="861532"/>
                    <a:pt x="0" y="846424"/>
                  </a:cubicBezTo>
                  <a:lnTo>
                    <a:pt x="0" y="56967"/>
                  </a:lnTo>
                  <a:cubicBezTo>
                    <a:pt x="0" y="25505"/>
                    <a:pt x="25505" y="0"/>
                    <a:pt x="56967" y="0"/>
                  </a:cubicBezTo>
                  <a:close/>
                </a:path>
              </a:pathLst>
            </a:custGeom>
            <a:solidFill>
              <a:srgbClr val="FEFFFE">
                <a:alpha val="72941"/>
              </a:srgbClr>
            </a:solidFill>
          </p:spPr>
          <p:txBody>
            <a:bodyPr/>
            <a:lstStyle/>
            <a:p>
              <a:endParaRPr lang="en-GB"/>
            </a:p>
          </p:txBody>
        </p:sp>
        <p:sp>
          <p:nvSpPr>
            <p:cNvPr id="22" name="TextBox 22"/>
            <p:cNvSpPr txBox="1"/>
            <p:nvPr/>
          </p:nvSpPr>
          <p:spPr>
            <a:xfrm>
              <a:off x="0" y="-47625"/>
              <a:ext cx="1825435" cy="951016"/>
            </a:xfrm>
            <a:prstGeom prst="rect">
              <a:avLst/>
            </a:prstGeom>
          </p:spPr>
          <p:txBody>
            <a:bodyPr lIns="50800" tIns="50800" rIns="50800" bIns="50800" rtlCol="0" anchor="ctr"/>
            <a:lstStyle/>
            <a:p>
              <a:pPr algn="ctr">
                <a:lnSpc>
                  <a:spcPts val="2800"/>
                </a:lnSpc>
              </a:pPr>
              <a:endParaRPr/>
            </a:p>
          </p:txBody>
        </p:sp>
      </p:grpSp>
      <p:grpSp>
        <p:nvGrpSpPr>
          <p:cNvPr id="23" name="Group 23"/>
          <p:cNvGrpSpPr/>
          <p:nvPr/>
        </p:nvGrpSpPr>
        <p:grpSpPr>
          <a:xfrm>
            <a:off x="8458020" y="3262923"/>
            <a:ext cx="7461868" cy="3595608"/>
            <a:chOff x="0" y="0"/>
            <a:chExt cx="1965266" cy="946991"/>
          </a:xfrm>
        </p:grpSpPr>
        <p:sp>
          <p:nvSpPr>
            <p:cNvPr id="24" name="Freeform 24"/>
            <p:cNvSpPr/>
            <p:nvPr/>
          </p:nvSpPr>
          <p:spPr>
            <a:xfrm>
              <a:off x="0" y="0"/>
              <a:ext cx="1965266" cy="946992"/>
            </a:xfrm>
            <a:custGeom>
              <a:avLst/>
              <a:gdLst/>
              <a:ahLst/>
              <a:cxnLst/>
              <a:rect l="l" t="t" r="r" b="b"/>
              <a:pathLst>
                <a:path w="1965266" h="946992">
                  <a:moveTo>
                    <a:pt x="52914" y="0"/>
                  </a:moveTo>
                  <a:lnTo>
                    <a:pt x="1912352" y="0"/>
                  </a:lnTo>
                  <a:cubicBezTo>
                    <a:pt x="1941575" y="0"/>
                    <a:pt x="1965266" y="23690"/>
                    <a:pt x="1965266" y="52914"/>
                  </a:cubicBezTo>
                  <a:lnTo>
                    <a:pt x="1965266" y="894077"/>
                  </a:lnTo>
                  <a:cubicBezTo>
                    <a:pt x="1965266" y="923301"/>
                    <a:pt x="1941575" y="946992"/>
                    <a:pt x="1912352" y="946992"/>
                  </a:cubicBezTo>
                  <a:lnTo>
                    <a:pt x="52914" y="946992"/>
                  </a:lnTo>
                  <a:cubicBezTo>
                    <a:pt x="38880" y="946992"/>
                    <a:pt x="25421" y="941417"/>
                    <a:pt x="15498" y="931493"/>
                  </a:cubicBezTo>
                  <a:cubicBezTo>
                    <a:pt x="5575" y="921570"/>
                    <a:pt x="0" y="908111"/>
                    <a:pt x="0" y="894077"/>
                  </a:cubicBezTo>
                  <a:lnTo>
                    <a:pt x="0" y="52914"/>
                  </a:lnTo>
                  <a:cubicBezTo>
                    <a:pt x="0" y="23690"/>
                    <a:pt x="23690" y="0"/>
                    <a:pt x="52914" y="0"/>
                  </a:cubicBezTo>
                  <a:close/>
                </a:path>
              </a:pathLst>
            </a:custGeom>
            <a:solidFill>
              <a:srgbClr val="FEFFFE">
                <a:alpha val="72941"/>
              </a:srgbClr>
            </a:solidFill>
          </p:spPr>
          <p:txBody>
            <a:bodyPr/>
            <a:lstStyle/>
            <a:p>
              <a:endParaRPr lang="en-GB"/>
            </a:p>
          </p:txBody>
        </p:sp>
        <p:sp>
          <p:nvSpPr>
            <p:cNvPr id="25" name="TextBox 25"/>
            <p:cNvSpPr txBox="1"/>
            <p:nvPr/>
          </p:nvSpPr>
          <p:spPr>
            <a:xfrm>
              <a:off x="0" y="-47625"/>
              <a:ext cx="1965266" cy="994616"/>
            </a:xfrm>
            <a:prstGeom prst="rect">
              <a:avLst/>
            </a:prstGeom>
          </p:spPr>
          <p:txBody>
            <a:bodyPr lIns="50800" tIns="50800" rIns="50800" bIns="50800" rtlCol="0" anchor="ctr"/>
            <a:lstStyle/>
            <a:p>
              <a:pPr algn="ctr">
                <a:lnSpc>
                  <a:spcPts val="2800"/>
                </a:lnSpc>
              </a:pPr>
              <a:endParaRPr/>
            </a:p>
          </p:txBody>
        </p:sp>
      </p:grpSp>
      <p:grpSp>
        <p:nvGrpSpPr>
          <p:cNvPr id="26" name="Group 26"/>
          <p:cNvGrpSpPr/>
          <p:nvPr/>
        </p:nvGrpSpPr>
        <p:grpSpPr>
          <a:xfrm rot="-697250">
            <a:off x="8909319" y="6345080"/>
            <a:ext cx="9326880" cy="3522260"/>
            <a:chOff x="0" y="0"/>
            <a:chExt cx="6347206" cy="2396998"/>
          </a:xfrm>
        </p:grpSpPr>
        <p:sp>
          <p:nvSpPr>
            <p:cNvPr id="27" name="Freeform 27"/>
            <p:cNvSpPr/>
            <p:nvPr/>
          </p:nvSpPr>
          <p:spPr>
            <a:xfrm>
              <a:off x="-102743" y="-211963"/>
              <a:ext cx="6678549" cy="2641092"/>
            </a:xfrm>
            <a:custGeom>
              <a:avLst/>
              <a:gdLst/>
              <a:ahLst/>
              <a:cxnLst/>
              <a:rect l="l" t="t" r="r" b="b"/>
              <a:pathLst>
                <a:path w="6678549" h="2641092">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1" y="540004"/>
                    <a:pt x="4226560" y="539750"/>
                    <a:pt x="4227322" y="539623"/>
                  </a:cubicBezTo>
                  <a:cubicBezTo>
                    <a:pt x="4189984" y="527558"/>
                    <a:pt x="4158869" y="513461"/>
                    <a:pt x="4138041" y="497205"/>
                  </a:cubicBezTo>
                  <a:cubicBezTo>
                    <a:pt x="3772916" y="629158"/>
                    <a:pt x="4120007" y="802767"/>
                    <a:pt x="3447415" y="591947"/>
                  </a:cubicBezTo>
                  <a:cubicBezTo>
                    <a:pt x="2977388" y="756412"/>
                    <a:pt x="2897886" y="467614"/>
                    <a:pt x="2635250" y="559943"/>
                  </a:cubicBezTo>
                  <a:cubicBezTo>
                    <a:pt x="2396998" y="433705"/>
                    <a:pt x="2152650" y="453517"/>
                    <a:pt x="1887601" y="430403"/>
                  </a:cubicBezTo>
                  <a:cubicBezTo>
                    <a:pt x="1865249" y="388239"/>
                    <a:pt x="1846326" y="363982"/>
                    <a:pt x="1827911" y="352298"/>
                  </a:cubicBezTo>
                  <a:cubicBezTo>
                    <a:pt x="1828038" y="353314"/>
                    <a:pt x="1828038" y="354203"/>
                    <a:pt x="1827530" y="352044"/>
                  </a:cubicBezTo>
                  <a:cubicBezTo>
                    <a:pt x="1769237" y="315468"/>
                    <a:pt x="1713992" y="403860"/>
                    <a:pt x="1561846" y="455930"/>
                  </a:cubicBezTo>
                  <a:cubicBezTo>
                    <a:pt x="1529461" y="436626"/>
                    <a:pt x="1503553" y="423418"/>
                    <a:pt x="1480947" y="414401"/>
                  </a:cubicBezTo>
                  <a:lnTo>
                    <a:pt x="1480820" y="414401"/>
                  </a:lnTo>
                  <a:lnTo>
                    <a:pt x="1480693" y="414274"/>
                  </a:lnTo>
                  <a:cubicBezTo>
                    <a:pt x="1393571" y="379349"/>
                    <a:pt x="1356233" y="408305"/>
                    <a:pt x="1190117" y="405638"/>
                  </a:cubicBezTo>
                  <a:cubicBezTo>
                    <a:pt x="1065530" y="360807"/>
                    <a:pt x="981456" y="508381"/>
                    <a:pt x="744601" y="355727"/>
                  </a:cubicBezTo>
                  <a:cubicBezTo>
                    <a:pt x="669036" y="352171"/>
                    <a:pt x="718185" y="292100"/>
                    <a:pt x="497332"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close/>
                </a:path>
              </a:pathLst>
            </a:custGeom>
            <a:blipFill>
              <a:blip r:embed="rId14"/>
              <a:stretch>
                <a:fillRect t="-24621" b="-24621"/>
              </a:stretch>
            </a:blipFill>
          </p:spPr>
          <p:txBody>
            <a:bodyPr/>
            <a:lstStyle/>
            <a:p>
              <a:endParaRPr lang="en-GB"/>
            </a:p>
          </p:txBody>
        </p:sp>
      </p:grpSp>
      <p:sp>
        <p:nvSpPr>
          <p:cNvPr id="28" name="TextBox 28"/>
          <p:cNvSpPr txBox="1"/>
          <p:nvPr/>
        </p:nvSpPr>
        <p:spPr>
          <a:xfrm>
            <a:off x="3554957" y="1288594"/>
            <a:ext cx="11338392" cy="1120610"/>
          </a:xfrm>
          <a:prstGeom prst="rect">
            <a:avLst/>
          </a:prstGeom>
        </p:spPr>
        <p:txBody>
          <a:bodyPr lIns="0" tIns="0" rIns="0" bIns="0" rtlCol="0" anchor="t">
            <a:spAutoFit/>
          </a:bodyPr>
          <a:lstStyle/>
          <a:p>
            <a:pPr algn="ctr">
              <a:lnSpc>
                <a:spcPts val="9106"/>
              </a:lnSpc>
            </a:pPr>
            <a:r>
              <a:rPr lang="en-US" sz="6504">
                <a:solidFill>
                  <a:srgbClr val="FFFFFF"/>
                </a:solidFill>
                <a:latin typeface="#9Slide07 SVNUT Triumph Press"/>
              </a:rPr>
              <a:t>*Hình ảnh người chinh phụ</a:t>
            </a:r>
          </a:p>
        </p:txBody>
      </p:sp>
      <p:sp>
        <p:nvSpPr>
          <p:cNvPr id="29" name="TextBox 29"/>
          <p:cNvSpPr txBox="1"/>
          <p:nvPr/>
        </p:nvSpPr>
        <p:spPr>
          <a:xfrm>
            <a:off x="1617991" y="3353192"/>
            <a:ext cx="5938003" cy="1250207"/>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TÂM TRẠNG </a:t>
            </a:r>
          </a:p>
          <a:p>
            <a:pPr algn="ctr">
              <a:lnSpc>
                <a:spcPts val="5005"/>
              </a:lnSpc>
            </a:pPr>
            <a:r>
              <a:rPr lang="en-US" sz="3500">
                <a:solidFill>
                  <a:srgbClr val="000000"/>
                </a:solidFill>
                <a:latin typeface="Roboto Condensed Bold"/>
              </a:rPr>
              <a:t>THỂ HIỆN TRỰC TIẾP</a:t>
            </a:r>
          </a:p>
        </p:txBody>
      </p:sp>
      <p:sp>
        <p:nvSpPr>
          <p:cNvPr id="30" name="TextBox 30"/>
          <p:cNvSpPr txBox="1"/>
          <p:nvPr/>
        </p:nvSpPr>
        <p:spPr>
          <a:xfrm>
            <a:off x="1703749" y="5681544"/>
            <a:ext cx="6186451" cy="2424666"/>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Italics"/>
              </a:rPr>
              <a:t>đưa chàng lòng dằng dặc buồn</a:t>
            </a:r>
          </a:p>
          <a:p>
            <a:pPr marL="734061" lvl="1" indent="-367031" algn="just">
              <a:lnSpc>
                <a:spcPts val="4862"/>
              </a:lnSpc>
              <a:buFont typeface="Arial"/>
              <a:buChar char="•"/>
            </a:pPr>
            <a:r>
              <a:rPr lang="en-US" sz="3400">
                <a:solidFill>
                  <a:srgbClr val="000000"/>
                </a:solidFill>
                <a:latin typeface="Roboto Condensed Italics"/>
              </a:rPr>
              <a:t>dạ chẳng khuây</a:t>
            </a:r>
          </a:p>
          <a:p>
            <a:pPr marL="734061" lvl="1" indent="-367031" algn="just">
              <a:lnSpc>
                <a:spcPts val="4862"/>
              </a:lnSpc>
              <a:buFont typeface="Arial"/>
              <a:buChar char="•"/>
            </a:pPr>
            <a:r>
              <a:rPr lang="en-US" sz="3400">
                <a:solidFill>
                  <a:srgbClr val="000000"/>
                </a:solidFill>
                <a:latin typeface="Roboto Condensed Italics"/>
              </a:rPr>
              <a:t>phiền chẳng rửa</a:t>
            </a:r>
          </a:p>
          <a:p>
            <a:pPr algn="just">
              <a:lnSpc>
                <a:spcPts val="4862"/>
              </a:lnSpc>
            </a:pPr>
            <a:r>
              <a:rPr lang="en-US" sz="3400">
                <a:solidFill>
                  <a:srgbClr val="000000"/>
                </a:solidFill>
                <a:latin typeface="Roboto Condensed Italics"/>
              </a:rPr>
              <a:t>Bước đi một bước dây dây lại dừng</a:t>
            </a:r>
          </a:p>
        </p:txBody>
      </p:sp>
      <p:sp>
        <p:nvSpPr>
          <p:cNvPr id="31" name="TextBox 31"/>
          <p:cNvSpPr txBox="1"/>
          <p:nvPr/>
        </p:nvSpPr>
        <p:spPr>
          <a:xfrm>
            <a:off x="8933180" y="3362717"/>
            <a:ext cx="6511549" cy="3643794"/>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Italics"/>
              </a:rPr>
              <a:t>Hà lương chia rẽ đường này</a:t>
            </a:r>
          </a:p>
          <a:p>
            <a:pPr algn="just">
              <a:lnSpc>
                <a:spcPts val="4862"/>
              </a:lnSpc>
            </a:pPr>
            <a:r>
              <a:rPr lang="en-US" sz="3400">
                <a:solidFill>
                  <a:srgbClr val="000000"/>
                </a:solidFill>
                <a:latin typeface="Roboto Condensed Italics"/>
              </a:rPr>
              <a:t>Bên đường trông bóng cờ bay bùi ngùi</a:t>
            </a:r>
          </a:p>
          <a:p>
            <a:pPr algn="just">
              <a:lnSpc>
                <a:spcPts val="4862"/>
              </a:lnSpc>
            </a:pPr>
            <a:r>
              <a:rPr lang="en-US" sz="3400">
                <a:solidFill>
                  <a:srgbClr val="000000"/>
                </a:solidFill>
                <a:latin typeface="Roboto Condensed Italics"/>
              </a:rPr>
              <a:t>--&gt; đ</a:t>
            </a:r>
            <a:r>
              <a:rPr lang="en-US" sz="3400">
                <a:solidFill>
                  <a:srgbClr val="000000"/>
                </a:solidFill>
                <a:latin typeface="Roboto Condensed"/>
              </a:rPr>
              <a:t>ứng bên cầu bắc qua sông, nhìn bóng cờ của chồng mà lòng buồn bã khôn nguôi.</a:t>
            </a:r>
          </a:p>
          <a:p>
            <a:pPr algn="just">
              <a:lnSpc>
                <a:spcPts val="4862"/>
              </a:lnSpc>
            </a:pPr>
            <a:endParaRPr lang="en-US" sz="3400">
              <a:solidFill>
                <a:srgbClr val="000000"/>
              </a:solidFill>
              <a:latin typeface="Roboto Conden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198872" y="2641895"/>
            <a:ext cx="17890256" cy="7089014"/>
          </a:xfrm>
          <a:custGeom>
            <a:avLst/>
            <a:gdLst/>
            <a:ahLst/>
            <a:cxnLst/>
            <a:rect l="l" t="t" r="r" b="b"/>
            <a:pathLst>
              <a:path w="17890256" h="7089014">
                <a:moveTo>
                  <a:pt x="0" y="0"/>
                </a:moveTo>
                <a:lnTo>
                  <a:pt x="17890256" y="0"/>
                </a:lnTo>
                <a:lnTo>
                  <a:pt x="17890256" y="7089014"/>
                </a:lnTo>
                <a:lnTo>
                  <a:pt x="0" y="708901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98872" y="558079"/>
            <a:ext cx="17890256" cy="7089014"/>
          </a:xfrm>
          <a:custGeom>
            <a:avLst/>
            <a:gdLst/>
            <a:ahLst/>
            <a:cxnLst/>
            <a:rect l="l" t="t" r="r" b="b"/>
            <a:pathLst>
              <a:path w="17890256" h="7089014">
                <a:moveTo>
                  <a:pt x="0" y="0"/>
                </a:moveTo>
                <a:lnTo>
                  <a:pt x="17890256" y="0"/>
                </a:lnTo>
                <a:lnTo>
                  <a:pt x="17890256" y="7089014"/>
                </a:lnTo>
                <a:lnTo>
                  <a:pt x="0" y="708901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grpSp>
        <p:nvGrpSpPr>
          <p:cNvPr id="5" name="Group 5"/>
          <p:cNvGrpSpPr/>
          <p:nvPr/>
        </p:nvGrpSpPr>
        <p:grpSpPr>
          <a:xfrm>
            <a:off x="3075149" y="776288"/>
            <a:ext cx="12137703" cy="2000978"/>
            <a:chOff x="0" y="0"/>
            <a:chExt cx="16183604" cy="2667971"/>
          </a:xfrm>
        </p:grpSpPr>
        <p:sp>
          <p:nvSpPr>
            <p:cNvPr id="6" name="Freeform 6"/>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5">
                <a:extLst>
                  <a:ext uri="{96DAC541-7B7A-43D3-8B79-37D633B846F1}">
                    <asvg:svgBlip xmlns:asvg="http://schemas.microsoft.com/office/drawing/2016/SVG/main" r:embed="rId6"/>
                  </a:ext>
                </a:extLst>
              </a:blip>
              <a:stretch>
                <a:fillRect r="-18597"/>
              </a:stretch>
            </a:blipFill>
          </p:spPr>
          <p:txBody>
            <a:bodyPr/>
            <a:lstStyle/>
            <a:p>
              <a:endParaRPr lang="en-GB"/>
            </a:p>
          </p:txBody>
        </p:sp>
      </p:grpSp>
      <p:sp>
        <p:nvSpPr>
          <p:cNvPr id="8" name="Freeform 8"/>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Freeform 10"/>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1" name="Group 11"/>
          <p:cNvGrpSpPr/>
          <p:nvPr/>
        </p:nvGrpSpPr>
        <p:grpSpPr>
          <a:xfrm>
            <a:off x="1331500" y="2967052"/>
            <a:ext cx="6737939" cy="1618601"/>
            <a:chOff x="0" y="0"/>
            <a:chExt cx="1774601" cy="426298"/>
          </a:xfrm>
        </p:grpSpPr>
        <p:sp>
          <p:nvSpPr>
            <p:cNvPr id="12" name="Freeform 12"/>
            <p:cNvSpPr/>
            <p:nvPr/>
          </p:nvSpPr>
          <p:spPr>
            <a:xfrm>
              <a:off x="0" y="0"/>
              <a:ext cx="1774601" cy="426298"/>
            </a:xfrm>
            <a:custGeom>
              <a:avLst/>
              <a:gdLst/>
              <a:ahLst/>
              <a:cxnLst/>
              <a:rect l="l" t="t" r="r" b="b"/>
              <a:pathLst>
                <a:path w="1774601" h="426298">
                  <a:moveTo>
                    <a:pt x="58599" y="0"/>
                  </a:moveTo>
                  <a:lnTo>
                    <a:pt x="1716002" y="0"/>
                  </a:lnTo>
                  <a:cubicBezTo>
                    <a:pt x="1748365" y="0"/>
                    <a:pt x="1774601" y="26236"/>
                    <a:pt x="1774601" y="58599"/>
                  </a:cubicBezTo>
                  <a:lnTo>
                    <a:pt x="1774601" y="367699"/>
                  </a:lnTo>
                  <a:cubicBezTo>
                    <a:pt x="1774601" y="400062"/>
                    <a:pt x="1748365" y="426298"/>
                    <a:pt x="1716002" y="426298"/>
                  </a:cubicBezTo>
                  <a:lnTo>
                    <a:pt x="58599" y="426298"/>
                  </a:lnTo>
                  <a:cubicBezTo>
                    <a:pt x="26236" y="426298"/>
                    <a:pt x="0" y="400062"/>
                    <a:pt x="0" y="367699"/>
                  </a:cubicBezTo>
                  <a:lnTo>
                    <a:pt x="0" y="58599"/>
                  </a:lnTo>
                  <a:cubicBezTo>
                    <a:pt x="0" y="26236"/>
                    <a:pt x="26236" y="0"/>
                    <a:pt x="58599" y="0"/>
                  </a:cubicBezTo>
                  <a:close/>
                </a:path>
              </a:pathLst>
            </a:custGeom>
            <a:solidFill>
              <a:srgbClr val="FEFFFE">
                <a:alpha val="72941"/>
              </a:srgbClr>
            </a:solidFill>
          </p:spPr>
          <p:txBody>
            <a:bodyPr/>
            <a:lstStyle/>
            <a:p>
              <a:endParaRPr lang="en-GB"/>
            </a:p>
          </p:txBody>
        </p:sp>
        <p:sp>
          <p:nvSpPr>
            <p:cNvPr id="13" name="TextBox 13"/>
            <p:cNvSpPr txBox="1"/>
            <p:nvPr/>
          </p:nvSpPr>
          <p:spPr>
            <a:xfrm>
              <a:off x="0" y="-47625"/>
              <a:ext cx="1774601" cy="473923"/>
            </a:xfrm>
            <a:prstGeom prst="rect">
              <a:avLst/>
            </a:prstGeom>
          </p:spPr>
          <p:txBody>
            <a:bodyPr lIns="50800" tIns="50800" rIns="50800" bIns="50800" rtlCol="0" anchor="ctr"/>
            <a:lstStyle/>
            <a:p>
              <a:pPr algn="ctr">
                <a:lnSpc>
                  <a:spcPts val="2800"/>
                </a:lnSpc>
              </a:pPr>
              <a:endParaRPr/>
            </a:p>
          </p:txBody>
        </p:sp>
      </p:grpSp>
      <p:grpSp>
        <p:nvGrpSpPr>
          <p:cNvPr id="14" name="Group 14"/>
          <p:cNvGrpSpPr/>
          <p:nvPr/>
        </p:nvGrpSpPr>
        <p:grpSpPr>
          <a:xfrm rot="1089053">
            <a:off x="-3956390" y="7798021"/>
            <a:ext cx="10575780" cy="12237959"/>
            <a:chOff x="0" y="0"/>
            <a:chExt cx="6334760" cy="7330384"/>
          </a:xfrm>
        </p:grpSpPr>
        <p:sp>
          <p:nvSpPr>
            <p:cNvPr id="15" name="Freeform 15"/>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1">
                <a:alphaModFix amt="10999"/>
              </a:blip>
              <a:stretch>
                <a:fillRect t="-5160" b="-5174"/>
              </a:stretch>
            </a:blipFill>
          </p:spPr>
          <p:txBody>
            <a:bodyPr/>
            <a:lstStyle/>
            <a:p>
              <a:endParaRPr lang="en-GB"/>
            </a:p>
          </p:txBody>
        </p:sp>
      </p:grpSp>
      <p:grpSp>
        <p:nvGrpSpPr>
          <p:cNvPr id="16" name="Group 16"/>
          <p:cNvGrpSpPr/>
          <p:nvPr/>
        </p:nvGrpSpPr>
        <p:grpSpPr>
          <a:xfrm>
            <a:off x="959202" y="4840156"/>
            <a:ext cx="7303247" cy="3430063"/>
            <a:chOff x="0" y="0"/>
            <a:chExt cx="1923489" cy="903391"/>
          </a:xfrm>
        </p:grpSpPr>
        <p:sp>
          <p:nvSpPr>
            <p:cNvPr id="17" name="Freeform 17"/>
            <p:cNvSpPr/>
            <p:nvPr/>
          </p:nvSpPr>
          <p:spPr>
            <a:xfrm>
              <a:off x="0" y="0"/>
              <a:ext cx="1923489" cy="903391"/>
            </a:xfrm>
            <a:custGeom>
              <a:avLst/>
              <a:gdLst/>
              <a:ahLst/>
              <a:cxnLst/>
              <a:rect l="l" t="t" r="r" b="b"/>
              <a:pathLst>
                <a:path w="1923489" h="903391">
                  <a:moveTo>
                    <a:pt x="54063" y="0"/>
                  </a:moveTo>
                  <a:lnTo>
                    <a:pt x="1869426" y="0"/>
                  </a:lnTo>
                  <a:cubicBezTo>
                    <a:pt x="1899284" y="0"/>
                    <a:pt x="1923489" y="24205"/>
                    <a:pt x="1923489" y="54063"/>
                  </a:cubicBezTo>
                  <a:lnTo>
                    <a:pt x="1923489" y="849328"/>
                  </a:lnTo>
                  <a:cubicBezTo>
                    <a:pt x="1923489" y="879186"/>
                    <a:pt x="1899284" y="903391"/>
                    <a:pt x="1869426" y="903391"/>
                  </a:cubicBezTo>
                  <a:lnTo>
                    <a:pt x="54063" y="903391"/>
                  </a:lnTo>
                  <a:cubicBezTo>
                    <a:pt x="24205" y="903391"/>
                    <a:pt x="0" y="879186"/>
                    <a:pt x="0" y="849328"/>
                  </a:cubicBezTo>
                  <a:lnTo>
                    <a:pt x="0" y="54063"/>
                  </a:lnTo>
                  <a:cubicBezTo>
                    <a:pt x="0" y="24205"/>
                    <a:pt x="24205" y="0"/>
                    <a:pt x="54063" y="0"/>
                  </a:cubicBezTo>
                  <a:close/>
                </a:path>
              </a:pathLst>
            </a:custGeom>
            <a:solidFill>
              <a:srgbClr val="FEFFFE">
                <a:alpha val="95686"/>
              </a:srgbClr>
            </a:solidFill>
          </p:spPr>
          <p:txBody>
            <a:bodyPr/>
            <a:lstStyle/>
            <a:p>
              <a:endParaRPr lang="en-GB"/>
            </a:p>
          </p:txBody>
        </p:sp>
        <p:sp>
          <p:nvSpPr>
            <p:cNvPr id="18" name="TextBox 18"/>
            <p:cNvSpPr txBox="1"/>
            <p:nvPr/>
          </p:nvSpPr>
          <p:spPr>
            <a:xfrm>
              <a:off x="0" y="-47625"/>
              <a:ext cx="1923489" cy="951016"/>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8262449" y="2179005"/>
            <a:ext cx="10025551" cy="8960121"/>
            <a:chOff x="0" y="0"/>
            <a:chExt cx="909448" cy="812800"/>
          </a:xfrm>
        </p:grpSpPr>
        <p:sp>
          <p:nvSpPr>
            <p:cNvPr id="20" name="Freeform 20"/>
            <p:cNvSpPr/>
            <p:nvPr/>
          </p:nvSpPr>
          <p:spPr>
            <a:xfrm>
              <a:off x="0" y="0"/>
              <a:ext cx="909448" cy="812800"/>
            </a:xfrm>
            <a:custGeom>
              <a:avLst/>
              <a:gdLst/>
              <a:ahLst/>
              <a:cxnLst/>
              <a:rect l="l" t="t" r="r" b="b"/>
              <a:pathLst>
                <a:path w="909448" h="812800">
                  <a:moveTo>
                    <a:pt x="454724" y="0"/>
                  </a:moveTo>
                  <a:lnTo>
                    <a:pt x="498838" y="33348"/>
                  </a:lnTo>
                  <a:lnTo>
                    <a:pt x="549787" y="8881"/>
                  </a:lnTo>
                  <a:lnTo>
                    <a:pt x="585136" y="49652"/>
                  </a:lnTo>
                  <a:lnTo>
                    <a:pt x="640696" y="35135"/>
                  </a:lnTo>
                  <a:lnTo>
                    <a:pt x="665735" y="81548"/>
                  </a:lnTo>
                  <a:lnTo>
                    <a:pt x="723476" y="77616"/>
                  </a:lnTo>
                  <a:lnTo>
                    <a:pt x="737112" y="127641"/>
                  </a:lnTo>
                  <a:lnTo>
                    <a:pt x="794511" y="134465"/>
                  </a:lnTo>
                  <a:lnTo>
                    <a:pt x="796147" y="185918"/>
                  </a:lnTo>
                  <a:lnTo>
                    <a:pt x="850697" y="203200"/>
                  </a:lnTo>
                  <a:lnTo>
                    <a:pt x="840261" y="253830"/>
                  </a:lnTo>
                  <a:lnTo>
                    <a:pt x="889574" y="280816"/>
                  </a:lnTo>
                  <a:lnTo>
                    <a:pt x="867524" y="328411"/>
                  </a:lnTo>
                  <a:lnTo>
                    <a:pt x="909448" y="363920"/>
                  </a:lnTo>
                  <a:lnTo>
                    <a:pt x="876747" y="406400"/>
                  </a:lnTo>
                  <a:lnTo>
                    <a:pt x="909448" y="448880"/>
                  </a:lnTo>
                  <a:lnTo>
                    <a:pt x="867524" y="484389"/>
                  </a:lnTo>
                  <a:lnTo>
                    <a:pt x="889574" y="531984"/>
                  </a:lnTo>
                  <a:lnTo>
                    <a:pt x="840261" y="558970"/>
                  </a:lnTo>
                  <a:lnTo>
                    <a:pt x="850697" y="609600"/>
                  </a:lnTo>
                  <a:lnTo>
                    <a:pt x="796147" y="626882"/>
                  </a:lnTo>
                  <a:lnTo>
                    <a:pt x="794511" y="678335"/>
                  </a:lnTo>
                  <a:lnTo>
                    <a:pt x="737112" y="685159"/>
                  </a:lnTo>
                  <a:lnTo>
                    <a:pt x="723476" y="735184"/>
                  </a:lnTo>
                  <a:lnTo>
                    <a:pt x="665735" y="731252"/>
                  </a:lnTo>
                  <a:lnTo>
                    <a:pt x="640696" y="777665"/>
                  </a:lnTo>
                  <a:lnTo>
                    <a:pt x="585136" y="763148"/>
                  </a:lnTo>
                  <a:lnTo>
                    <a:pt x="549787" y="803919"/>
                  </a:lnTo>
                  <a:lnTo>
                    <a:pt x="498838" y="779452"/>
                  </a:lnTo>
                  <a:lnTo>
                    <a:pt x="454724" y="812800"/>
                  </a:lnTo>
                  <a:lnTo>
                    <a:pt x="410610" y="779452"/>
                  </a:lnTo>
                  <a:lnTo>
                    <a:pt x="359661" y="803919"/>
                  </a:lnTo>
                  <a:lnTo>
                    <a:pt x="324312" y="763148"/>
                  </a:lnTo>
                  <a:lnTo>
                    <a:pt x="268752" y="777665"/>
                  </a:lnTo>
                  <a:lnTo>
                    <a:pt x="243714" y="731252"/>
                  </a:lnTo>
                  <a:lnTo>
                    <a:pt x="185972" y="735184"/>
                  </a:lnTo>
                  <a:lnTo>
                    <a:pt x="172336" y="685159"/>
                  </a:lnTo>
                  <a:lnTo>
                    <a:pt x="114937" y="678335"/>
                  </a:lnTo>
                  <a:lnTo>
                    <a:pt x="113301" y="626882"/>
                  </a:lnTo>
                  <a:lnTo>
                    <a:pt x="58752" y="609600"/>
                  </a:lnTo>
                  <a:lnTo>
                    <a:pt x="69188" y="558970"/>
                  </a:lnTo>
                  <a:lnTo>
                    <a:pt x="19874" y="531984"/>
                  </a:lnTo>
                  <a:lnTo>
                    <a:pt x="41924" y="484389"/>
                  </a:lnTo>
                  <a:lnTo>
                    <a:pt x="0" y="448880"/>
                  </a:lnTo>
                  <a:lnTo>
                    <a:pt x="32702" y="406400"/>
                  </a:lnTo>
                  <a:lnTo>
                    <a:pt x="0" y="363920"/>
                  </a:lnTo>
                  <a:lnTo>
                    <a:pt x="41924" y="328411"/>
                  </a:lnTo>
                  <a:lnTo>
                    <a:pt x="19874" y="280816"/>
                  </a:lnTo>
                  <a:lnTo>
                    <a:pt x="69188" y="253830"/>
                  </a:lnTo>
                  <a:lnTo>
                    <a:pt x="58752" y="203200"/>
                  </a:lnTo>
                  <a:lnTo>
                    <a:pt x="113301" y="185918"/>
                  </a:lnTo>
                  <a:lnTo>
                    <a:pt x="114937" y="134465"/>
                  </a:lnTo>
                  <a:lnTo>
                    <a:pt x="172336" y="127641"/>
                  </a:lnTo>
                  <a:lnTo>
                    <a:pt x="185972" y="77616"/>
                  </a:lnTo>
                  <a:lnTo>
                    <a:pt x="243714" y="81548"/>
                  </a:lnTo>
                  <a:lnTo>
                    <a:pt x="268752" y="35135"/>
                  </a:lnTo>
                  <a:lnTo>
                    <a:pt x="324312" y="49652"/>
                  </a:lnTo>
                  <a:lnTo>
                    <a:pt x="359661" y="8881"/>
                  </a:lnTo>
                  <a:lnTo>
                    <a:pt x="410610" y="33348"/>
                  </a:lnTo>
                  <a:lnTo>
                    <a:pt x="454724" y="0"/>
                  </a:lnTo>
                  <a:close/>
                </a:path>
              </a:pathLst>
            </a:custGeom>
            <a:solidFill>
              <a:srgbClr val="EECC8C"/>
            </a:solidFill>
          </p:spPr>
          <p:txBody>
            <a:bodyPr/>
            <a:lstStyle/>
            <a:p>
              <a:endParaRPr lang="en-GB"/>
            </a:p>
          </p:txBody>
        </p:sp>
        <p:sp>
          <p:nvSpPr>
            <p:cNvPr id="21" name="TextBox 21"/>
            <p:cNvSpPr txBox="1"/>
            <p:nvPr/>
          </p:nvSpPr>
          <p:spPr>
            <a:xfrm>
              <a:off x="170522" y="104775"/>
              <a:ext cx="568405" cy="555625"/>
            </a:xfrm>
            <a:prstGeom prst="rect">
              <a:avLst/>
            </a:prstGeom>
          </p:spPr>
          <p:txBody>
            <a:bodyPr lIns="50800" tIns="50800" rIns="50800" bIns="50800" rtlCol="0" anchor="ctr"/>
            <a:lstStyle/>
            <a:p>
              <a:pPr algn="ctr">
                <a:lnSpc>
                  <a:spcPts val="2800"/>
                </a:lnSpc>
              </a:pPr>
              <a:endParaRPr/>
            </a:p>
          </p:txBody>
        </p:sp>
      </p:grpSp>
      <p:grpSp>
        <p:nvGrpSpPr>
          <p:cNvPr id="22" name="Group 22"/>
          <p:cNvGrpSpPr/>
          <p:nvPr/>
        </p:nvGrpSpPr>
        <p:grpSpPr>
          <a:xfrm rot="-697250">
            <a:off x="10493819" y="7374759"/>
            <a:ext cx="7389968" cy="2790793"/>
            <a:chOff x="0" y="0"/>
            <a:chExt cx="6347206" cy="2396998"/>
          </a:xfrm>
        </p:grpSpPr>
        <p:sp>
          <p:nvSpPr>
            <p:cNvPr id="23" name="Freeform 23"/>
            <p:cNvSpPr/>
            <p:nvPr/>
          </p:nvSpPr>
          <p:spPr>
            <a:xfrm>
              <a:off x="-102743" y="-211963"/>
              <a:ext cx="6678549" cy="2641092"/>
            </a:xfrm>
            <a:custGeom>
              <a:avLst/>
              <a:gdLst/>
              <a:ahLst/>
              <a:cxnLst/>
              <a:rect l="l" t="t" r="r" b="b"/>
              <a:pathLst>
                <a:path w="6678549" h="2641092">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1" y="540004"/>
                    <a:pt x="4226560" y="539750"/>
                    <a:pt x="4227322" y="539623"/>
                  </a:cubicBezTo>
                  <a:cubicBezTo>
                    <a:pt x="4189984" y="527558"/>
                    <a:pt x="4158869" y="513461"/>
                    <a:pt x="4138041" y="497205"/>
                  </a:cubicBezTo>
                  <a:cubicBezTo>
                    <a:pt x="3772916" y="629158"/>
                    <a:pt x="4120007" y="802767"/>
                    <a:pt x="3447415" y="591947"/>
                  </a:cubicBezTo>
                  <a:cubicBezTo>
                    <a:pt x="2977388" y="756412"/>
                    <a:pt x="2897886" y="467614"/>
                    <a:pt x="2635250" y="559943"/>
                  </a:cubicBezTo>
                  <a:cubicBezTo>
                    <a:pt x="2396998" y="433705"/>
                    <a:pt x="2152650" y="453517"/>
                    <a:pt x="1887601" y="430403"/>
                  </a:cubicBezTo>
                  <a:cubicBezTo>
                    <a:pt x="1865249" y="388239"/>
                    <a:pt x="1846326" y="363982"/>
                    <a:pt x="1827911" y="352298"/>
                  </a:cubicBezTo>
                  <a:cubicBezTo>
                    <a:pt x="1828038" y="353314"/>
                    <a:pt x="1828038" y="354203"/>
                    <a:pt x="1827530" y="352044"/>
                  </a:cubicBezTo>
                  <a:cubicBezTo>
                    <a:pt x="1769237" y="315468"/>
                    <a:pt x="1713992" y="403860"/>
                    <a:pt x="1561846" y="455930"/>
                  </a:cubicBezTo>
                  <a:cubicBezTo>
                    <a:pt x="1529461" y="436626"/>
                    <a:pt x="1503553" y="423418"/>
                    <a:pt x="1480947" y="414401"/>
                  </a:cubicBezTo>
                  <a:lnTo>
                    <a:pt x="1480820" y="414401"/>
                  </a:lnTo>
                  <a:lnTo>
                    <a:pt x="1480693" y="414274"/>
                  </a:lnTo>
                  <a:cubicBezTo>
                    <a:pt x="1393571" y="379349"/>
                    <a:pt x="1356233" y="408305"/>
                    <a:pt x="1190117" y="405638"/>
                  </a:cubicBezTo>
                  <a:cubicBezTo>
                    <a:pt x="1065530" y="360807"/>
                    <a:pt x="981456" y="508381"/>
                    <a:pt x="744601" y="355727"/>
                  </a:cubicBezTo>
                  <a:cubicBezTo>
                    <a:pt x="669036" y="352171"/>
                    <a:pt x="718185" y="292100"/>
                    <a:pt x="497332"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close/>
                </a:path>
              </a:pathLst>
            </a:custGeom>
            <a:blipFill>
              <a:blip r:embed="rId12"/>
              <a:stretch>
                <a:fillRect t="-24621" b="-24621"/>
              </a:stretch>
            </a:blipFill>
          </p:spPr>
          <p:txBody>
            <a:bodyPr/>
            <a:lstStyle/>
            <a:p>
              <a:endParaRPr lang="en-GB"/>
            </a:p>
          </p:txBody>
        </p:sp>
      </p:grpSp>
      <p:sp>
        <p:nvSpPr>
          <p:cNvPr id="24" name="TextBox 24"/>
          <p:cNvSpPr txBox="1"/>
          <p:nvPr/>
        </p:nvSpPr>
        <p:spPr>
          <a:xfrm>
            <a:off x="3554957" y="1288594"/>
            <a:ext cx="11338392" cy="1120610"/>
          </a:xfrm>
          <a:prstGeom prst="rect">
            <a:avLst/>
          </a:prstGeom>
        </p:spPr>
        <p:txBody>
          <a:bodyPr lIns="0" tIns="0" rIns="0" bIns="0" rtlCol="0" anchor="t">
            <a:spAutoFit/>
          </a:bodyPr>
          <a:lstStyle/>
          <a:p>
            <a:pPr algn="ctr">
              <a:lnSpc>
                <a:spcPts val="9106"/>
              </a:lnSpc>
            </a:pPr>
            <a:r>
              <a:rPr lang="en-US" sz="6504">
                <a:solidFill>
                  <a:srgbClr val="FFFFFF"/>
                </a:solidFill>
                <a:latin typeface="#9Slide07 SVNUT Triumph Press"/>
              </a:rPr>
              <a:t>*Hình ảnh người chinh phụ</a:t>
            </a:r>
          </a:p>
        </p:txBody>
      </p:sp>
      <p:sp>
        <p:nvSpPr>
          <p:cNvPr id="25" name="TextBox 25"/>
          <p:cNvSpPr txBox="1"/>
          <p:nvPr/>
        </p:nvSpPr>
        <p:spPr>
          <a:xfrm>
            <a:off x="1716293" y="3103624"/>
            <a:ext cx="5938003" cy="1250207"/>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TÂM TRẠNG </a:t>
            </a:r>
          </a:p>
          <a:p>
            <a:pPr algn="ctr">
              <a:lnSpc>
                <a:spcPts val="5005"/>
              </a:lnSpc>
            </a:pPr>
            <a:r>
              <a:rPr lang="en-US" sz="3500">
                <a:solidFill>
                  <a:srgbClr val="000000"/>
                </a:solidFill>
                <a:latin typeface="Roboto Condensed Bold"/>
              </a:rPr>
              <a:t>THỂ HIỆN GIÁN TIẾP</a:t>
            </a:r>
          </a:p>
        </p:txBody>
      </p:sp>
      <p:sp>
        <p:nvSpPr>
          <p:cNvPr id="26" name="TextBox 26"/>
          <p:cNvSpPr txBox="1"/>
          <p:nvPr/>
        </p:nvSpPr>
        <p:spPr>
          <a:xfrm>
            <a:off x="1505438" y="5099088"/>
            <a:ext cx="6757011" cy="3034230"/>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Italics"/>
              </a:rPr>
              <a:t>Đầu cầu nước trong như lọc</a:t>
            </a:r>
          </a:p>
          <a:p>
            <a:pPr algn="just">
              <a:lnSpc>
                <a:spcPts val="4862"/>
              </a:lnSpc>
            </a:pPr>
            <a:r>
              <a:rPr lang="en-US" sz="3400">
                <a:solidFill>
                  <a:srgbClr val="000000"/>
                </a:solidFill>
                <a:latin typeface="Roboto Condensed Italics"/>
              </a:rPr>
              <a:t>Đường bên cầu cỏ mọc còn non</a:t>
            </a:r>
          </a:p>
          <a:p>
            <a:pPr marL="734061" lvl="1" indent="-367031" algn="just">
              <a:lnSpc>
                <a:spcPts val="4862"/>
              </a:lnSpc>
              <a:buFont typeface="Arial"/>
              <a:buChar char="•"/>
            </a:pPr>
            <a:r>
              <a:rPr lang="en-US" sz="3400">
                <a:solidFill>
                  <a:srgbClr val="000000"/>
                </a:solidFill>
                <a:latin typeface="Roboto Condensed Italics"/>
              </a:rPr>
              <a:t>Nước có chảy mà phiền chẳng rửa</a:t>
            </a:r>
          </a:p>
          <a:p>
            <a:pPr algn="just">
              <a:lnSpc>
                <a:spcPts val="4862"/>
              </a:lnSpc>
            </a:pPr>
            <a:r>
              <a:rPr lang="en-US" sz="3400">
                <a:solidFill>
                  <a:srgbClr val="000000"/>
                </a:solidFill>
                <a:latin typeface="Roboto Condensed Italics"/>
              </a:rPr>
              <a:t>Có cỏ thơm mà dạ chẳng khuây</a:t>
            </a:r>
          </a:p>
          <a:p>
            <a:pPr algn="just">
              <a:lnSpc>
                <a:spcPts val="4862"/>
              </a:lnSpc>
            </a:pPr>
            <a:r>
              <a:rPr lang="en-US" sz="3400">
                <a:solidFill>
                  <a:srgbClr val="000000"/>
                </a:solidFill>
                <a:latin typeface="Roboto Condensed"/>
              </a:rPr>
              <a:t>--&gt; NT: so sánh, điệp ngữ, đối</a:t>
            </a:r>
          </a:p>
        </p:txBody>
      </p:sp>
      <p:sp>
        <p:nvSpPr>
          <p:cNvPr id="27" name="TextBox 27"/>
          <p:cNvSpPr txBox="1"/>
          <p:nvPr/>
        </p:nvSpPr>
        <p:spPr>
          <a:xfrm>
            <a:off x="9721664" y="4016861"/>
            <a:ext cx="7107122" cy="3643794"/>
          </a:xfrm>
          <a:prstGeom prst="rect">
            <a:avLst/>
          </a:prstGeom>
        </p:spPr>
        <p:txBody>
          <a:bodyPr lIns="0" tIns="0" rIns="0" bIns="0" rtlCol="0" anchor="t">
            <a:spAutoFit/>
          </a:bodyPr>
          <a:lstStyle/>
          <a:p>
            <a:pPr algn="just">
              <a:lnSpc>
                <a:spcPts val="4862"/>
              </a:lnSpc>
            </a:pPr>
            <a:r>
              <a:rPr lang="en-US" sz="3400">
                <a:solidFill>
                  <a:srgbClr val="000000"/>
                </a:solidFill>
                <a:latin typeface="Roboto Condensed"/>
              </a:rPr>
              <a:t>Tâm trạng khắc họa gián tiếp qua bức tranh thiên nhiên: cảnh vật trong trẻo, tươi sáng đầy sức sống nhưng trong lòng người chinh phụ buồn bã nên cảnh chẳng xua đi được nỗi buồn trong lòng người. </a:t>
            </a:r>
          </a:p>
          <a:p>
            <a:pPr algn="just">
              <a:lnSpc>
                <a:spcPts val="4862"/>
              </a:lnSpc>
            </a:pPr>
            <a:endParaRPr lang="en-US" sz="3400">
              <a:solidFill>
                <a:srgbClr val="000000"/>
              </a:solidFill>
              <a:latin typeface="Roboto Conden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46149" y="776288"/>
            <a:ext cx="17503979" cy="8875257"/>
            <a:chOff x="0" y="0"/>
            <a:chExt cx="23338639" cy="11833676"/>
          </a:xfrm>
        </p:grpSpPr>
        <p:sp>
          <p:nvSpPr>
            <p:cNvPr id="7" name="Freeform 7"/>
            <p:cNvSpPr/>
            <p:nvPr/>
          </p:nvSpPr>
          <p:spPr>
            <a:xfrm>
              <a:off x="0" y="0"/>
              <a:ext cx="23338639" cy="9247936"/>
            </a:xfrm>
            <a:custGeom>
              <a:avLst/>
              <a:gdLst/>
              <a:ahLst/>
              <a:cxnLst/>
              <a:rect l="l" t="t" r="r" b="b"/>
              <a:pathLst>
                <a:path w="23338639" h="9247936">
                  <a:moveTo>
                    <a:pt x="0" y="0"/>
                  </a:moveTo>
                  <a:lnTo>
                    <a:pt x="23338639" y="0"/>
                  </a:lnTo>
                  <a:lnTo>
                    <a:pt x="23338639" y="9247936"/>
                  </a:lnTo>
                  <a:lnTo>
                    <a:pt x="0" y="924793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580706"/>
              <a:ext cx="23338639" cy="7252970"/>
            </a:xfrm>
            <a:custGeom>
              <a:avLst/>
              <a:gdLst/>
              <a:ahLst/>
              <a:cxnLst/>
              <a:rect l="l" t="t" r="r" b="b"/>
              <a:pathLst>
                <a:path w="23338639" h="7252970">
                  <a:moveTo>
                    <a:pt x="0" y="0"/>
                  </a:moveTo>
                  <a:lnTo>
                    <a:pt x="23338639" y="0"/>
                  </a:lnTo>
                  <a:lnTo>
                    <a:pt x="23338639" y="7252970"/>
                  </a:lnTo>
                  <a:lnTo>
                    <a:pt x="0" y="7252970"/>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1331500" y="3191499"/>
            <a:ext cx="6737939" cy="5151540"/>
            <a:chOff x="0" y="0"/>
            <a:chExt cx="1774601" cy="1356784"/>
          </a:xfrm>
        </p:grpSpPr>
        <p:sp>
          <p:nvSpPr>
            <p:cNvPr id="16" name="Freeform 16"/>
            <p:cNvSpPr/>
            <p:nvPr/>
          </p:nvSpPr>
          <p:spPr>
            <a:xfrm>
              <a:off x="0" y="0"/>
              <a:ext cx="1774601" cy="1356784"/>
            </a:xfrm>
            <a:custGeom>
              <a:avLst/>
              <a:gdLst/>
              <a:ahLst/>
              <a:cxnLst/>
              <a:rect l="l" t="t" r="r" b="b"/>
              <a:pathLst>
                <a:path w="1774601" h="1356784">
                  <a:moveTo>
                    <a:pt x="58599" y="0"/>
                  </a:moveTo>
                  <a:lnTo>
                    <a:pt x="1716002" y="0"/>
                  </a:lnTo>
                  <a:cubicBezTo>
                    <a:pt x="1748365" y="0"/>
                    <a:pt x="1774601" y="26236"/>
                    <a:pt x="1774601" y="58599"/>
                  </a:cubicBezTo>
                  <a:lnTo>
                    <a:pt x="1774601" y="1298185"/>
                  </a:lnTo>
                  <a:cubicBezTo>
                    <a:pt x="1774601" y="1330548"/>
                    <a:pt x="1748365" y="1356784"/>
                    <a:pt x="1716002" y="1356784"/>
                  </a:cubicBezTo>
                  <a:lnTo>
                    <a:pt x="58599" y="1356784"/>
                  </a:lnTo>
                  <a:cubicBezTo>
                    <a:pt x="26236" y="1356784"/>
                    <a:pt x="0" y="1330548"/>
                    <a:pt x="0" y="1298185"/>
                  </a:cubicBezTo>
                  <a:lnTo>
                    <a:pt x="0" y="58599"/>
                  </a:lnTo>
                  <a:cubicBezTo>
                    <a:pt x="0" y="26236"/>
                    <a:pt x="26236" y="0"/>
                    <a:pt x="58599"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1774601" cy="1404409"/>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1628291" y="3523051"/>
            <a:ext cx="6441148" cy="5021782"/>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NHÓM 3: CẢNH BINH ĐAO VÀ TÂM TRẠNG NGƯỜI CHINH PHỤ</a:t>
            </a:r>
          </a:p>
          <a:p>
            <a:pPr algn="l">
              <a:lnSpc>
                <a:spcPts val="5005"/>
              </a:lnSpc>
            </a:pPr>
            <a:r>
              <a:rPr lang="en-US" sz="3500">
                <a:solidFill>
                  <a:srgbClr val="000000"/>
                </a:solidFill>
                <a:latin typeface="Roboto Condensed"/>
              </a:rPr>
              <a:t>(Đọc và cảm nhận các câu:</a:t>
            </a:r>
          </a:p>
          <a:p>
            <a:pPr algn="ctr">
              <a:lnSpc>
                <a:spcPts val="5005"/>
              </a:lnSpc>
            </a:pPr>
            <a:r>
              <a:rPr lang="en-US" sz="3500">
                <a:solidFill>
                  <a:srgbClr val="000000"/>
                </a:solidFill>
                <a:latin typeface="Roboto Condensed Italics"/>
              </a:rPr>
              <a:t>Lòng thiếp tựa bóng trăng theo dõi</a:t>
            </a:r>
          </a:p>
          <a:p>
            <a:pPr algn="ctr">
              <a:lnSpc>
                <a:spcPts val="5005"/>
              </a:lnSpc>
            </a:pPr>
            <a:r>
              <a:rPr lang="en-US" sz="3500">
                <a:solidFill>
                  <a:srgbClr val="000000"/>
                </a:solidFill>
                <a:latin typeface="Roboto Condensed Italics"/>
              </a:rPr>
              <a:t>…</a:t>
            </a:r>
          </a:p>
          <a:p>
            <a:pPr algn="ctr">
              <a:lnSpc>
                <a:spcPts val="5005"/>
              </a:lnSpc>
            </a:pPr>
            <a:r>
              <a:rPr lang="en-US" sz="3500">
                <a:solidFill>
                  <a:srgbClr val="000000"/>
                </a:solidFill>
                <a:latin typeface="Roboto Condensed Italics"/>
              </a:rPr>
              <a:t>Liễu Dương biết thiếp đoạn trường này chăng?)</a:t>
            </a:r>
          </a:p>
          <a:p>
            <a:pPr algn="just">
              <a:lnSpc>
                <a:spcPts val="5005"/>
              </a:lnSpc>
            </a:pPr>
            <a:endParaRPr lang="en-US" sz="3500">
              <a:solidFill>
                <a:srgbClr val="000000"/>
              </a:solidFill>
              <a:latin typeface="Roboto Condensed Italics"/>
            </a:endParaRPr>
          </a:p>
        </p:txBody>
      </p:sp>
      <p:sp>
        <p:nvSpPr>
          <p:cNvPr id="19" name="TextBox 19"/>
          <p:cNvSpPr txBox="1"/>
          <p:nvPr/>
        </p:nvSpPr>
        <p:spPr>
          <a:xfrm>
            <a:off x="3075149" y="1090612"/>
            <a:ext cx="11338392" cy="1174230"/>
          </a:xfrm>
          <a:prstGeom prst="rect">
            <a:avLst/>
          </a:prstGeom>
        </p:spPr>
        <p:txBody>
          <a:bodyPr lIns="0" tIns="0" rIns="0" bIns="0" rtlCol="0" anchor="t">
            <a:spAutoFit/>
          </a:bodyPr>
          <a:lstStyle/>
          <a:p>
            <a:pPr algn="ctr">
              <a:lnSpc>
                <a:spcPts val="9106"/>
              </a:lnSpc>
            </a:pPr>
            <a:r>
              <a:rPr lang="en-US" sz="6504">
                <a:solidFill>
                  <a:srgbClr val="FFFFFF"/>
                </a:solidFill>
                <a:latin typeface="#9Slide06 ThuPhap Thien An"/>
              </a:rPr>
              <a:t>Hòa nhịp tiễn đưa</a:t>
            </a:r>
          </a:p>
        </p:txBody>
      </p:sp>
      <p:grpSp>
        <p:nvGrpSpPr>
          <p:cNvPr id="20" name="Group 20"/>
          <p:cNvGrpSpPr/>
          <p:nvPr/>
        </p:nvGrpSpPr>
        <p:grpSpPr>
          <a:xfrm rot="1089053">
            <a:off x="-3474494" y="6556718"/>
            <a:ext cx="10575780" cy="12237959"/>
            <a:chOff x="0" y="0"/>
            <a:chExt cx="6334760" cy="7330384"/>
          </a:xfrm>
        </p:grpSpPr>
        <p:sp>
          <p:nvSpPr>
            <p:cNvPr id="21" name="Freeform 21"/>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3">
                <a:alphaModFix amt="10999"/>
              </a:blip>
              <a:stretch>
                <a:fillRect t="-5160" b="-5174"/>
              </a:stretch>
            </a:blipFill>
          </p:spPr>
          <p:txBody>
            <a:bodyPr/>
            <a:lstStyle/>
            <a:p>
              <a:endParaRPr lang="en-GB"/>
            </a:p>
          </p:txBody>
        </p:sp>
      </p:grpSp>
      <p:grpSp>
        <p:nvGrpSpPr>
          <p:cNvPr id="22" name="Group 22"/>
          <p:cNvGrpSpPr/>
          <p:nvPr/>
        </p:nvGrpSpPr>
        <p:grpSpPr>
          <a:xfrm>
            <a:off x="8397917" y="3828064"/>
            <a:ext cx="8861383" cy="3814752"/>
            <a:chOff x="0" y="0"/>
            <a:chExt cx="2333862" cy="1004708"/>
          </a:xfrm>
        </p:grpSpPr>
        <p:sp>
          <p:nvSpPr>
            <p:cNvPr id="23" name="Freeform 23"/>
            <p:cNvSpPr/>
            <p:nvPr/>
          </p:nvSpPr>
          <p:spPr>
            <a:xfrm>
              <a:off x="0" y="0"/>
              <a:ext cx="2333862" cy="1004708"/>
            </a:xfrm>
            <a:custGeom>
              <a:avLst/>
              <a:gdLst/>
              <a:ahLst/>
              <a:cxnLst/>
              <a:rect l="l" t="t" r="r" b="b"/>
              <a:pathLst>
                <a:path w="2333862" h="1004708">
                  <a:moveTo>
                    <a:pt x="44557" y="0"/>
                  </a:moveTo>
                  <a:lnTo>
                    <a:pt x="2289305" y="0"/>
                  </a:lnTo>
                  <a:cubicBezTo>
                    <a:pt x="2301122" y="0"/>
                    <a:pt x="2312456" y="4694"/>
                    <a:pt x="2320812" y="13050"/>
                  </a:cubicBezTo>
                  <a:cubicBezTo>
                    <a:pt x="2329168" y="21407"/>
                    <a:pt x="2333862" y="32740"/>
                    <a:pt x="2333862" y="44557"/>
                  </a:cubicBezTo>
                  <a:lnTo>
                    <a:pt x="2333862" y="960151"/>
                  </a:lnTo>
                  <a:cubicBezTo>
                    <a:pt x="2333862" y="971969"/>
                    <a:pt x="2329168" y="983302"/>
                    <a:pt x="2320812" y="991658"/>
                  </a:cubicBezTo>
                  <a:cubicBezTo>
                    <a:pt x="2312456" y="1000014"/>
                    <a:pt x="2301122" y="1004708"/>
                    <a:pt x="2289305" y="1004708"/>
                  </a:cubicBezTo>
                  <a:lnTo>
                    <a:pt x="44557" y="1004708"/>
                  </a:lnTo>
                  <a:cubicBezTo>
                    <a:pt x="32740" y="1004708"/>
                    <a:pt x="21407" y="1000014"/>
                    <a:pt x="13050" y="991658"/>
                  </a:cubicBezTo>
                  <a:cubicBezTo>
                    <a:pt x="4694" y="983302"/>
                    <a:pt x="0" y="971969"/>
                    <a:pt x="0" y="960151"/>
                  </a:cubicBezTo>
                  <a:lnTo>
                    <a:pt x="0" y="44557"/>
                  </a:lnTo>
                  <a:cubicBezTo>
                    <a:pt x="0" y="32740"/>
                    <a:pt x="4694" y="21407"/>
                    <a:pt x="13050" y="13050"/>
                  </a:cubicBezTo>
                  <a:cubicBezTo>
                    <a:pt x="21407" y="4694"/>
                    <a:pt x="32740" y="0"/>
                    <a:pt x="44557" y="0"/>
                  </a:cubicBezTo>
                  <a:close/>
                </a:path>
              </a:pathLst>
            </a:custGeom>
            <a:solidFill>
              <a:srgbClr val="FEFFFE">
                <a:alpha val="72941"/>
              </a:srgbClr>
            </a:solidFill>
          </p:spPr>
          <p:txBody>
            <a:bodyPr/>
            <a:lstStyle/>
            <a:p>
              <a:endParaRPr lang="en-GB"/>
            </a:p>
          </p:txBody>
        </p:sp>
        <p:sp>
          <p:nvSpPr>
            <p:cNvPr id="24" name="TextBox 24"/>
            <p:cNvSpPr txBox="1"/>
            <p:nvPr/>
          </p:nvSpPr>
          <p:spPr>
            <a:xfrm>
              <a:off x="0" y="-47625"/>
              <a:ext cx="2333862" cy="1052333"/>
            </a:xfrm>
            <a:prstGeom prst="rect">
              <a:avLst/>
            </a:prstGeom>
          </p:spPr>
          <p:txBody>
            <a:bodyPr lIns="50800" tIns="50800" rIns="50800" bIns="50800" rtlCol="0" anchor="ctr"/>
            <a:lstStyle/>
            <a:p>
              <a:pPr algn="ctr">
                <a:lnSpc>
                  <a:spcPts val="2800"/>
                </a:lnSpc>
              </a:pPr>
              <a:endParaRPr/>
            </a:p>
          </p:txBody>
        </p:sp>
      </p:grpSp>
      <p:sp>
        <p:nvSpPr>
          <p:cNvPr id="25" name="TextBox 25"/>
          <p:cNvSpPr txBox="1"/>
          <p:nvPr/>
        </p:nvSpPr>
        <p:spPr>
          <a:xfrm>
            <a:off x="8397917" y="4207291"/>
            <a:ext cx="8541744" cy="3034230"/>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Hình ảnh người chinh phu trong cảm nhận của người chinh phụ như thế nào?</a:t>
            </a:r>
          </a:p>
          <a:p>
            <a:pPr marL="734061" lvl="1" indent="-367031" algn="just">
              <a:lnSpc>
                <a:spcPts val="4862"/>
              </a:lnSpc>
              <a:buFont typeface="Arial"/>
              <a:buChar char="•"/>
            </a:pPr>
            <a:r>
              <a:rPr lang="en-US" sz="3400">
                <a:solidFill>
                  <a:srgbClr val="000000"/>
                </a:solidFill>
                <a:latin typeface="Roboto Condensed"/>
              </a:rPr>
              <a:t>Theo em, vì sao “đưa chàng lòng dặc dặc buồn” nhưng người chinh phụ vẫn để chồng lên đường ra trận?</a:t>
            </a:r>
          </a:p>
        </p:txBody>
      </p:sp>
      <p:sp>
        <p:nvSpPr>
          <p:cNvPr id="26" name="Freeform 26"/>
          <p:cNvSpPr/>
          <p:nvPr/>
        </p:nvSpPr>
        <p:spPr>
          <a:xfrm>
            <a:off x="16238171" y="5767269"/>
            <a:ext cx="2827342" cy="5612589"/>
          </a:xfrm>
          <a:custGeom>
            <a:avLst/>
            <a:gdLst/>
            <a:ahLst/>
            <a:cxnLst/>
            <a:rect l="l" t="t" r="r" b="b"/>
            <a:pathLst>
              <a:path w="2827342" h="5612589">
                <a:moveTo>
                  <a:pt x="0" y="0"/>
                </a:moveTo>
                <a:lnTo>
                  <a:pt x="2827342" y="0"/>
                </a:lnTo>
                <a:lnTo>
                  <a:pt x="2827342" y="5612588"/>
                </a:lnTo>
                <a:lnTo>
                  <a:pt x="0" y="5612588"/>
                </a:lnTo>
                <a:lnTo>
                  <a:pt x="0" y="0"/>
                </a:lnTo>
                <a:close/>
              </a:path>
            </a:pathLst>
          </a:custGeom>
          <a:blipFill>
            <a:blip r:embed="rId14"/>
            <a:stretch>
              <a:fillRect/>
            </a:stretch>
          </a:blipFill>
        </p:spPr>
        <p:txBody>
          <a:bodyPr/>
          <a:lstStyle/>
          <a:p>
            <a:endParaRPr lang="en-GB"/>
          </a:p>
        </p:txBody>
      </p:sp>
    </p:spTree>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198872" y="2641895"/>
            <a:ext cx="17890256" cy="7089014"/>
          </a:xfrm>
          <a:custGeom>
            <a:avLst/>
            <a:gdLst/>
            <a:ahLst/>
            <a:cxnLst/>
            <a:rect l="l" t="t" r="r" b="b"/>
            <a:pathLst>
              <a:path w="17890256" h="7089014">
                <a:moveTo>
                  <a:pt x="0" y="0"/>
                </a:moveTo>
                <a:lnTo>
                  <a:pt x="17890256" y="0"/>
                </a:lnTo>
                <a:lnTo>
                  <a:pt x="17890256" y="7089014"/>
                </a:lnTo>
                <a:lnTo>
                  <a:pt x="0" y="708901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98872" y="558079"/>
            <a:ext cx="17890256" cy="7089014"/>
          </a:xfrm>
          <a:custGeom>
            <a:avLst/>
            <a:gdLst/>
            <a:ahLst/>
            <a:cxnLst/>
            <a:rect l="l" t="t" r="r" b="b"/>
            <a:pathLst>
              <a:path w="17890256" h="7089014">
                <a:moveTo>
                  <a:pt x="0" y="0"/>
                </a:moveTo>
                <a:lnTo>
                  <a:pt x="17890256" y="0"/>
                </a:lnTo>
                <a:lnTo>
                  <a:pt x="17890256" y="7089014"/>
                </a:lnTo>
                <a:lnTo>
                  <a:pt x="0" y="708901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grpSp>
        <p:nvGrpSpPr>
          <p:cNvPr id="5" name="Group 5"/>
          <p:cNvGrpSpPr/>
          <p:nvPr/>
        </p:nvGrpSpPr>
        <p:grpSpPr>
          <a:xfrm>
            <a:off x="3075149" y="776288"/>
            <a:ext cx="12137703" cy="2000978"/>
            <a:chOff x="0" y="0"/>
            <a:chExt cx="16183604" cy="2667971"/>
          </a:xfrm>
        </p:grpSpPr>
        <p:sp>
          <p:nvSpPr>
            <p:cNvPr id="6" name="Freeform 6"/>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5">
                <a:extLst>
                  <a:ext uri="{96DAC541-7B7A-43D3-8B79-37D633B846F1}">
                    <asvg:svgBlip xmlns:asvg="http://schemas.microsoft.com/office/drawing/2016/SVG/main" r:embed="rId6"/>
                  </a:ext>
                </a:extLst>
              </a:blip>
              <a:stretch>
                <a:fillRect r="-18597"/>
              </a:stretch>
            </a:blipFill>
          </p:spPr>
          <p:txBody>
            <a:bodyPr/>
            <a:lstStyle/>
            <a:p>
              <a:endParaRPr lang="en-GB"/>
            </a:p>
          </p:txBody>
        </p:sp>
      </p:grpSp>
      <p:sp>
        <p:nvSpPr>
          <p:cNvPr id="8" name="Freeform 8"/>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Freeform 10"/>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1" name="Group 11"/>
          <p:cNvGrpSpPr/>
          <p:nvPr/>
        </p:nvGrpSpPr>
        <p:grpSpPr>
          <a:xfrm>
            <a:off x="1331500" y="2967052"/>
            <a:ext cx="6737939" cy="1121972"/>
            <a:chOff x="0" y="0"/>
            <a:chExt cx="1774601" cy="295499"/>
          </a:xfrm>
        </p:grpSpPr>
        <p:sp>
          <p:nvSpPr>
            <p:cNvPr id="12" name="Freeform 12"/>
            <p:cNvSpPr/>
            <p:nvPr/>
          </p:nvSpPr>
          <p:spPr>
            <a:xfrm>
              <a:off x="0" y="0"/>
              <a:ext cx="1774601" cy="295499"/>
            </a:xfrm>
            <a:custGeom>
              <a:avLst/>
              <a:gdLst/>
              <a:ahLst/>
              <a:cxnLst/>
              <a:rect l="l" t="t" r="r" b="b"/>
              <a:pathLst>
                <a:path w="1774601" h="295499">
                  <a:moveTo>
                    <a:pt x="58599" y="0"/>
                  </a:moveTo>
                  <a:lnTo>
                    <a:pt x="1716002" y="0"/>
                  </a:lnTo>
                  <a:cubicBezTo>
                    <a:pt x="1748365" y="0"/>
                    <a:pt x="1774601" y="26236"/>
                    <a:pt x="1774601" y="58599"/>
                  </a:cubicBezTo>
                  <a:lnTo>
                    <a:pt x="1774601" y="236900"/>
                  </a:lnTo>
                  <a:cubicBezTo>
                    <a:pt x="1774601" y="269263"/>
                    <a:pt x="1748365" y="295499"/>
                    <a:pt x="1716002" y="295499"/>
                  </a:cubicBezTo>
                  <a:lnTo>
                    <a:pt x="58599" y="295499"/>
                  </a:lnTo>
                  <a:cubicBezTo>
                    <a:pt x="26236" y="295499"/>
                    <a:pt x="0" y="269263"/>
                    <a:pt x="0" y="236900"/>
                  </a:cubicBezTo>
                  <a:lnTo>
                    <a:pt x="0" y="58599"/>
                  </a:lnTo>
                  <a:cubicBezTo>
                    <a:pt x="0" y="26236"/>
                    <a:pt x="26236" y="0"/>
                    <a:pt x="58599" y="0"/>
                  </a:cubicBezTo>
                  <a:close/>
                </a:path>
              </a:pathLst>
            </a:custGeom>
            <a:solidFill>
              <a:srgbClr val="FEFFFE">
                <a:alpha val="72941"/>
              </a:srgbClr>
            </a:solidFill>
          </p:spPr>
          <p:txBody>
            <a:bodyPr/>
            <a:lstStyle/>
            <a:p>
              <a:endParaRPr lang="en-GB"/>
            </a:p>
          </p:txBody>
        </p:sp>
        <p:sp>
          <p:nvSpPr>
            <p:cNvPr id="13" name="TextBox 13"/>
            <p:cNvSpPr txBox="1"/>
            <p:nvPr/>
          </p:nvSpPr>
          <p:spPr>
            <a:xfrm>
              <a:off x="0" y="-47625"/>
              <a:ext cx="1774601" cy="343124"/>
            </a:xfrm>
            <a:prstGeom prst="rect">
              <a:avLst/>
            </a:prstGeom>
          </p:spPr>
          <p:txBody>
            <a:bodyPr lIns="50800" tIns="50800" rIns="50800" bIns="50800" rtlCol="0" anchor="ctr"/>
            <a:lstStyle/>
            <a:p>
              <a:pPr algn="ctr">
                <a:lnSpc>
                  <a:spcPts val="2800"/>
                </a:lnSpc>
              </a:pPr>
              <a:endParaRPr/>
            </a:p>
          </p:txBody>
        </p:sp>
      </p:grpSp>
      <p:grpSp>
        <p:nvGrpSpPr>
          <p:cNvPr id="14" name="Group 14"/>
          <p:cNvGrpSpPr/>
          <p:nvPr/>
        </p:nvGrpSpPr>
        <p:grpSpPr>
          <a:xfrm rot="1089053">
            <a:off x="-3956390" y="7798021"/>
            <a:ext cx="10575780" cy="12237959"/>
            <a:chOff x="0" y="0"/>
            <a:chExt cx="6334760" cy="7330384"/>
          </a:xfrm>
        </p:grpSpPr>
        <p:sp>
          <p:nvSpPr>
            <p:cNvPr id="15" name="Freeform 15"/>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1">
                <a:alphaModFix amt="10999"/>
              </a:blip>
              <a:stretch>
                <a:fillRect t="-5160" b="-5174"/>
              </a:stretch>
            </a:blipFill>
          </p:spPr>
          <p:txBody>
            <a:bodyPr/>
            <a:lstStyle/>
            <a:p>
              <a:endParaRPr lang="en-GB"/>
            </a:p>
          </p:txBody>
        </p:sp>
      </p:grpSp>
      <p:grpSp>
        <p:nvGrpSpPr>
          <p:cNvPr id="16" name="Group 16"/>
          <p:cNvGrpSpPr/>
          <p:nvPr/>
        </p:nvGrpSpPr>
        <p:grpSpPr>
          <a:xfrm>
            <a:off x="1048846" y="4471371"/>
            <a:ext cx="7303247" cy="3430063"/>
            <a:chOff x="0" y="0"/>
            <a:chExt cx="1923489" cy="903391"/>
          </a:xfrm>
        </p:grpSpPr>
        <p:sp>
          <p:nvSpPr>
            <p:cNvPr id="17" name="Freeform 17"/>
            <p:cNvSpPr/>
            <p:nvPr/>
          </p:nvSpPr>
          <p:spPr>
            <a:xfrm>
              <a:off x="0" y="0"/>
              <a:ext cx="1923489" cy="903391"/>
            </a:xfrm>
            <a:custGeom>
              <a:avLst/>
              <a:gdLst/>
              <a:ahLst/>
              <a:cxnLst/>
              <a:rect l="l" t="t" r="r" b="b"/>
              <a:pathLst>
                <a:path w="1923489" h="903391">
                  <a:moveTo>
                    <a:pt x="54063" y="0"/>
                  </a:moveTo>
                  <a:lnTo>
                    <a:pt x="1869426" y="0"/>
                  </a:lnTo>
                  <a:cubicBezTo>
                    <a:pt x="1899284" y="0"/>
                    <a:pt x="1923489" y="24205"/>
                    <a:pt x="1923489" y="54063"/>
                  </a:cubicBezTo>
                  <a:lnTo>
                    <a:pt x="1923489" y="849328"/>
                  </a:lnTo>
                  <a:cubicBezTo>
                    <a:pt x="1923489" y="879186"/>
                    <a:pt x="1899284" y="903391"/>
                    <a:pt x="1869426" y="903391"/>
                  </a:cubicBezTo>
                  <a:lnTo>
                    <a:pt x="54063" y="903391"/>
                  </a:lnTo>
                  <a:cubicBezTo>
                    <a:pt x="24205" y="903391"/>
                    <a:pt x="0" y="879186"/>
                    <a:pt x="0" y="849328"/>
                  </a:cubicBezTo>
                  <a:lnTo>
                    <a:pt x="0" y="54063"/>
                  </a:lnTo>
                  <a:cubicBezTo>
                    <a:pt x="0" y="24205"/>
                    <a:pt x="24205" y="0"/>
                    <a:pt x="54063" y="0"/>
                  </a:cubicBezTo>
                  <a:close/>
                </a:path>
              </a:pathLst>
            </a:custGeom>
            <a:solidFill>
              <a:srgbClr val="FEFFFE">
                <a:alpha val="95686"/>
              </a:srgbClr>
            </a:solidFill>
          </p:spPr>
          <p:txBody>
            <a:bodyPr/>
            <a:lstStyle/>
            <a:p>
              <a:endParaRPr lang="en-GB"/>
            </a:p>
          </p:txBody>
        </p:sp>
        <p:sp>
          <p:nvSpPr>
            <p:cNvPr id="18" name="TextBox 18"/>
            <p:cNvSpPr txBox="1"/>
            <p:nvPr/>
          </p:nvSpPr>
          <p:spPr>
            <a:xfrm>
              <a:off x="0" y="-47625"/>
              <a:ext cx="1923489" cy="951016"/>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3554957" y="1288594"/>
            <a:ext cx="11338392" cy="1120610"/>
          </a:xfrm>
          <a:prstGeom prst="rect">
            <a:avLst/>
          </a:prstGeom>
        </p:spPr>
        <p:txBody>
          <a:bodyPr lIns="0" tIns="0" rIns="0" bIns="0" rtlCol="0" anchor="t">
            <a:spAutoFit/>
          </a:bodyPr>
          <a:lstStyle/>
          <a:p>
            <a:pPr algn="ctr">
              <a:lnSpc>
                <a:spcPts val="9106"/>
              </a:lnSpc>
            </a:pPr>
            <a:r>
              <a:rPr lang="en-US" sz="6504">
                <a:solidFill>
                  <a:srgbClr val="FFFFFF"/>
                </a:solidFill>
                <a:latin typeface="#9Slide07 SVNUT Triumph Press"/>
              </a:rPr>
              <a:t>*Hình ảnh người chinh phụ</a:t>
            </a:r>
          </a:p>
        </p:txBody>
      </p:sp>
      <p:sp>
        <p:nvSpPr>
          <p:cNvPr id="20" name="TextBox 20"/>
          <p:cNvSpPr txBox="1"/>
          <p:nvPr/>
        </p:nvSpPr>
        <p:spPr>
          <a:xfrm>
            <a:off x="1716293" y="3103624"/>
            <a:ext cx="5938003"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TÂM SỰ CỦA NÀNG</a:t>
            </a:r>
          </a:p>
        </p:txBody>
      </p:sp>
      <p:sp>
        <p:nvSpPr>
          <p:cNvPr id="21" name="TextBox 21"/>
          <p:cNvSpPr txBox="1"/>
          <p:nvPr/>
        </p:nvSpPr>
        <p:spPr>
          <a:xfrm>
            <a:off x="1306789" y="4793874"/>
            <a:ext cx="6757011" cy="2424666"/>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Hình ảnh người chinh phu đẹp đẽ vô cùng: </a:t>
            </a:r>
            <a:r>
              <a:rPr lang="en-US" sz="3400">
                <a:solidFill>
                  <a:srgbClr val="000000"/>
                </a:solidFill>
                <a:latin typeface="Roboto Condensed Italics"/>
              </a:rPr>
              <a:t>Múa gươm, săn Lâu Lan, Bàn sự Phục Ba,...Áo chàng đỏ, ngựa chàng trắng như tuyết,...</a:t>
            </a:r>
          </a:p>
        </p:txBody>
      </p:sp>
      <p:grpSp>
        <p:nvGrpSpPr>
          <p:cNvPr id="22" name="Group 22"/>
          <p:cNvGrpSpPr/>
          <p:nvPr/>
        </p:nvGrpSpPr>
        <p:grpSpPr>
          <a:xfrm>
            <a:off x="8840034" y="3229002"/>
            <a:ext cx="8703692" cy="5118313"/>
            <a:chOff x="0" y="0"/>
            <a:chExt cx="2292330" cy="1348033"/>
          </a:xfrm>
        </p:grpSpPr>
        <p:sp>
          <p:nvSpPr>
            <p:cNvPr id="23" name="Freeform 23"/>
            <p:cNvSpPr/>
            <p:nvPr/>
          </p:nvSpPr>
          <p:spPr>
            <a:xfrm>
              <a:off x="0" y="0"/>
              <a:ext cx="2292330" cy="1348033"/>
            </a:xfrm>
            <a:custGeom>
              <a:avLst/>
              <a:gdLst/>
              <a:ahLst/>
              <a:cxnLst/>
              <a:rect l="l" t="t" r="r" b="b"/>
              <a:pathLst>
                <a:path w="2292330" h="1348033">
                  <a:moveTo>
                    <a:pt x="45364" y="0"/>
                  </a:moveTo>
                  <a:lnTo>
                    <a:pt x="2246966" y="0"/>
                  </a:lnTo>
                  <a:cubicBezTo>
                    <a:pt x="2272020" y="0"/>
                    <a:pt x="2292330" y="20310"/>
                    <a:pt x="2292330" y="45364"/>
                  </a:cubicBezTo>
                  <a:lnTo>
                    <a:pt x="2292330" y="1302669"/>
                  </a:lnTo>
                  <a:cubicBezTo>
                    <a:pt x="2292330" y="1327723"/>
                    <a:pt x="2272020" y="1348033"/>
                    <a:pt x="2246966" y="1348033"/>
                  </a:cubicBezTo>
                  <a:lnTo>
                    <a:pt x="45364" y="1348033"/>
                  </a:lnTo>
                  <a:cubicBezTo>
                    <a:pt x="20310" y="1348033"/>
                    <a:pt x="0" y="1327723"/>
                    <a:pt x="0" y="1302669"/>
                  </a:cubicBezTo>
                  <a:lnTo>
                    <a:pt x="0" y="45364"/>
                  </a:lnTo>
                  <a:cubicBezTo>
                    <a:pt x="0" y="20310"/>
                    <a:pt x="20310" y="0"/>
                    <a:pt x="45364" y="0"/>
                  </a:cubicBezTo>
                  <a:close/>
                </a:path>
              </a:pathLst>
            </a:custGeom>
            <a:solidFill>
              <a:srgbClr val="FEFFFE">
                <a:alpha val="95686"/>
              </a:srgbClr>
            </a:solidFill>
          </p:spPr>
          <p:txBody>
            <a:bodyPr/>
            <a:lstStyle/>
            <a:p>
              <a:endParaRPr lang="en-GB"/>
            </a:p>
          </p:txBody>
        </p:sp>
        <p:sp>
          <p:nvSpPr>
            <p:cNvPr id="24" name="TextBox 24"/>
            <p:cNvSpPr txBox="1"/>
            <p:nvPr/>
          </p:nvSpPr>
          <p:spPr>
            <a:xfrm>
              <a:off x="0" y="-47625"/>
              <a:ext cx="2292330" cy="1395658"/>
            </a:xfrm>
            <a:prstGeom prst="rect">
              <a:avLst/>
            </a:prstGeom>
          </p:spPr>
          <p:txBody>
            <a:bodyPr lIns="50800" tIns="50800" rIns="50800" bIns="50800" rtlCol="0" anchor="ctr"/>
            <a:lstStyle/>
            <a:p>
              <a:pPr algn="ctr">
                <a:lnSpc>
                  <a:spcPts val="2800"/>
                </a:lnSpc>
              </a:pPr>
              <a:endParaRPr/>
            </a:p>
          </p:txBody>
        </p:sp>
      </p:grpSp>
      <p:sp>
        <p:nvSpPr>
          <p:cNvPr id="25" name="TextBox 25"/>
          <p:cNvSpPr txBox="1"/>
          <p:nvPr/>
        </p:nvSpPr>
        <p:spPr>
          <a:xfrm>
            <a:off x="9174306" y="3618617"/>
            <a:ext cx="8035147" cy="4253358"/>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Nàng vẫn để chồng ra trận vì:</a:t>
            </a:r>
          </a:p>
          <a:p>
            <a:pPr algn="just">
              <a:lnSpc>
                <a:spcPts val="4862"/>
              </a:lnSpc>
            </a:pPr>
            <a:r>
              <a:rPr lang="en-US" sz="3400">
                <a:solidFill>
                  <a:srgbClr val="000000"/>
                </a:solidFill>
                <a:latin typeface="Roboto Condensed"/>
              </a:rPr>
              <a:t>+ Chàng có trách nhiệm với nước nhà, ra đi để thực hiện lí tưởng  nam nhi của đời chàng --&gt; Người vợ hiền thấu hiểu cho chí lớn của chồng</a:t>
            </a:r>
          </a:p>
          <a:p>
            <a:pPr algn="just">
              <a:lnSpc>
                <a:spcPts val="4862"/>
              </a:lnSpc>
            </a:pPr>
            <a:r>
              <a:rPr lang="en-US" sz="3400">
                <a:solidFill>
                  <a:srgbClr val="000000"/>
                </a:solidFill>
                <a:latin typeface="Roboto Condensed"/>
              </a:rPr>
              <a:t>+ Thể hiện tư tưởng Nho giáo (Tam tòng) rõ nét --&gt; Người phụ nữ không tự quyết định được hạnh phúc đời mình</a:t>
            </a:r>
          </a:p>
        </p:txBody>
      </p:sp>
      <p:grpSp>
        <p:nvGrpSpPr>
          <p:cNvPr id="26" name="Group 26"/>
          <p:cNvGrpSpPr/>
          <p:nvPr/>
        </p:nvGrpSpPr>
        <p:grpSpPr>
          <a:xfrm rot="-328926">
            <a:off x="5529169" y="7862904"/>
            <a:ext cx="7389968" cy="2790793"/>
            <a:chOff x="0" y="0"/>
            <a:chExt cx="6347206" cy="2396998"/>
          </a:xfrm>
        </p:grpSpPr>
        <p:sp>
          <p:nvSpPr>
            <p:cNvPr id="27" name="Freeform 27"/>
            <p:cNvSpPr/>
            <p:nvPr/>
          </p:nvSpPr>
          <p:spPr>
            <a:xfrm>
              <a:off x="-102743" y="-211963"/>
              <a:ext cx="6678549" cy="2641092"/>
            </a:xfrm>
            <a:custGeom>
              <a:avLst/>
              <a:gdLst/>
              <a:ahLst/>
              <a:cxnLst/>
              <a:rect l="l" t="t" r="r" b="b"/>
              <a:pathLst>
                <a:path w="6678549" h="2641092">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1" y="540004"/>
                    <a:pt x="4226560" y="539750"/>
                    <a:pt x="4227322" y="539623"/>
                  </a:cubicBezTo>
                  <a:cubicBezTo>
                    <a:pt x="4189984" y="527558"/>
                    <a:pt x="4158869" y="513461"/>
                    <a:pt x="4138041" y="497205"/>
                  </a:cubicBezTo>
                  <a:cubicBezTo>
                    <a:pt x="3772916" y="629158"/>
                    <a:pt x="4120007" y="802767"/>
                    <a:pt x="3447415" y="591947"/>
                  </a:cubicBezTo>
                  <a:cubicBezTo>
                    <a:pt x="2977388" y="756412"/>
                    <a:pt x="2897886" y="467614"/>
                    <a:pt x="2635250" y="559943"/>
                  </a:cubicBezTo>
                  <a:cubicBezTo>
                    <a:pt x="2396998" y="433705"/>
                    <a:pt x="2152650" y="453517"/>
                    <a:pt x="1887601" y="430403"/>
                  </a:cubicBezTo>
                  <a:cubicBezTo>
                    <a:pt x="1865249" y="388239"/>
                    <a:pt x="1846326" y="363982"/>
                    <a:pt x="1827911" y="352298"/>
                  </a:cubicBezTo>
                  <a:cubicBezTo>
                    <a:pt x="1828038" y="353314"/>
                    <a:pt x="1828038" y="354203"/>
                    <a:pt x="1827530" y="352044"/>
                  </a:cubicBezTo>
                  <a:cubicBezTo>
                    <a:pt x="1769237" y="315468"/>
                    <a:pt x="1713992" y="403860"/>
                    <a:pt x="1561846" y="455930"/>
                  </a:cubicBezTo>
                  <a:cubicBezTo>
                    <a:pt x="1529461" y="436626"/>
                    <a:pt x="1503553" y="423418"/>
                    <a:pt x="1480947" y="414401"/>
                  </a:cubicBezTo>
                  <a:lnTo>
                    <a:pt x="1480820" y="414401"/>
                  </a:lnTo>
                  <a:lnTo>
                    <a:pt x="1480693" y="414274"/>
                  </a:lnTo>
                  <a:cubicBezTo>
                    <a:pt x="1393571" y="379349"/>
                    <a:pt x="1356233" y="408305"/>
                    <a:pt x="1190117" y="405638"/>
                  </a:cubicBezTo>
                  <a:cubicBezTo>
                    <a:pt x="1065530" y="360807"/>
                    <a:pt x="981456" y="508381"/>
                    <a:pt x="744601" y="355727"/>
                  </a:cubicBezTo>
                  <a:cubicBezTo>
                    <a:pt x="669036" y="352171"/>
                    <a:pt x="718185" y="292100"/>
                    <a:pt x="497332"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close/>
                </a:path>
              </a:pathLst>
            </a:custGeom>
            <a:blipFill>
              <a:blip r:embed="rId12"/>
              <a:stretch>
                <a:fillRect t="-24621" b="-24621"/>
              </a:stretch>
            </a:blipFill>
          </p:spPr>
          <p:txBody>
            <a:bodyPr/>
            <a:lstStyle/>
            <a:p>
              <a:endParaRPr lang="en-GB"/>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46149" y="776288"/>
            <a:ext cx="17503979" cy="8875257"/>
            <a:chOff x="0" y="0"/>
            <a:chExt cx="23338639" cy="11833676"/>
          </a:xfrm>
        </p:grpSpPr>
        <p:sp>
          <p:nvSpPr>
            <p:cNvPr id="7" name="Freeform 7"/>
            <p:cNvSpPr/>
            <p:nvPr/>
          </p:nvSpPr>
          <p:spPr>
            <a:xfrm>
              <a:off x="0" y="0"/>
              <a:ext cx="23338639" cy="9247936"/>
            </a:xfrm>
            <a:custGeom>
              <a:avLst/>
              <a:gdLst/>
              <a:ahLst/>
              <a:cxnLst/>
              <a:rect l="l" t="t" r="r" b="b"/>
              <a:pathLst>
                <a:path w="23338639" h="9247936">
                  <a:moveTo>
                    <a:pt x="0" y="0"/>
                  </a:moveTo>
                  <a:lnTo>
                    <a:pt x="23338639" y="0"/>
                  </a:lnTo>
                  <a:lnTo>
                    <a:pt x="23338639" y="9247936"/>
                  </a:lnTo>
                  <a:lnTo>
                    <a:pt x="0" y="924793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580706"/>
              <a:ext cx="23338639" cy="7252970"/>
            </a:xfrm>
            <a:custGeom>
              <a:avLst/>
              <a:gdLst/>
              <a:ahLst/>
              <a:cxnLst/>
              <a:rect l="l" t="t" r="r" b="b"/>
              <a:pathLst>
                <a:path w="23338639" h="7252970">
                  <a:moveTo>
                    <a:pt x="0" y="0"/>
                  </a:moveTo>
                  <a:lnTo>
                    <a:pt x="23338639" y="0"/>
                  </a:lnTo>
                  <a:lnTo>
                    <a:pt x="23338639" y="7252970"/>
                  </a:lnTo>
                  <a:lnTo>
                    <a:pt x="0" y="7252970"/>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1028700" y="3191499"/>
            <a:ext cx="7119878" cy="4451318"/>
            <a:chOff x="0" y="0"/>
            <a:chExt cx="1875194" cy="1172364"/>
          </a:xfrm>
        </p:grpSpPr>
        <p:sp>
          <p:nvSpPr>
            <p:cNvPr id="16" name="Freeform 16"/>
            <p:cNvSpPr/>
            <p:nvPr/>
          </p:nvSpPr>
          <p:spPr>
            <a:xfrm>
              <a:off x="0" y="0"/>
              <a:ext cx="1875194" cy="1172364"/>
            </a:xfrm>
            <a:custGeom>
              <a:avLst/>
              <a:gdLst/>
              <a:ahLst/>
              <a:cxnLst/>
              <a:rect l="l" t="t" r="r" b="b"/>
              <a:pathLst>
                <a:path w="1875194" h="1172364">
                  <a:moveTo>
                    <a:pt x="55456" y="0"/>
                  </a:moveTo>
                  <a:lnTo>
                    <a:pt x="1819739" y="0"/>
                  </a:lnTo>
                  <a:cubicBezTo>
                    <a:pt x="1850366" y="0"/>
                    <a:pt x="1875194" y="24828"/>
                    <a:pt x="1875194" y="55456"/>
                  </a:cubicBezTo>
                  <a:lnTo>
                    <a:pt x="1875194" y="1116908"/>
                  </a:lnTo>
                  <a:cubicBezTo>
                    <a:pt x="1875194" y="1147535"/>
                    <a:pt x="1850366" y="1172364"/>
                    <a:pt x="1819739" y="1172364"/>
                  </a:cubicBezTo>
                  <a:lnTo>
                    <a:pt x="55456" y="1172364"/>
                  </a:lnTo>
                  <a:cubicBezTo>
                    <a:pt x="24828" y="1172364"/>
                    <a:pt x="0" y="1147535"/>
                    <a:pt x="0" y="1116908"/>
                  </a:cubicBezTo>
                  <a:lnTo>
                    <a:pt x="0" y="55456"/>
                  </a:lnTo>
                  <a:cubicBezTo>
                    <a:pt x="0" y="24828"/>
                    <a:pt x="24828" y="0"/>
                    <a:pt x="55456"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1875194" cy="1219989"/>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1331500" y="3523051"/>
            <a:ext cx="6737939" cy="3764590"/>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NHÓM 4: SAU PHÚT CHIA LI</a:t>
            </a:r>
          </a:p>
          <a:p>
            <a:pPr algn="l">
              <a:lnSpc>
                <a:spcPts val="5005"/>
              </a:lnSpc>
            </a:pPr>
            <a:r>
              <a:rPr lang="en-US" sz="3500">
                <a:solidFill>
                  <a:srgbClr val="000000"/>
                </a:solidFill>
                <a:latin typeface="Roboto Condensed"/>
              </a:rPr>
              <a:t>(Đọc và cảm nhận các câu:</a:t>
            </a:r>
          </a:p>
          <a:p>
            <a:pPr algn="ctr">
              <a:lnSpc>
                <a:spcPts val="5005"/>
              </a:lnSpc>
            </a:pPr>
            <a:r>
              <a:rPr lang="en-US" sz="3500">
                <a:solidFill>
                  <a:srgbClr val="000000"/>
                </a:solidFill>
                <a:latin typeface="Roboto Condensed Italics"/>
              </a:rPr>
              <a:t>Tiếng địch thổi nghe chừng đồng vọng</a:t>
            </a:r>
          </a:p>
          <a:p>
            <a:pPr algn="ctr">
              <a:lnSpc>
                <a:spcPts val="5005"/>
              </a:lnSpc>
            </a:pPr>
            <a:r>
              <a:rPr lang="en-US" sz="3500">
                <a:solidFill>
                  <a:srgbClr val="000000"/>
                </a:solidFill>
                <a:latin typeface="Roboto Condensed Italics"/>
              </a:rPr>
              <a:t>…</a:t>
            </a:r>
          </a:p>
          <a:p>
            <a:pPr algn="ctr">
              <a:lnSpc>
                <a:spcPts val="5005"/>
              </a:lnSpc>
            </a:pPr>
            <a:r>
              <a:rPr lang="en-US" sz="3500">
                <a:solidFill>
                  <a:srgbClr val="000000"/>
                </a:solidFill>
                <a:latin typeface="Roboto Condensed Italics"/>
              </a:rPr>
              <a:t>Lòng chàng ý thiếp ai sầu hơn ai?)</a:t>
            </a:r>
          </a:p>
          <a:p>
            <a:pPr algn="just">
              <a:lnSpc>
                <a:spcPts val="5005"/>
              </a:lnSpc>
            </a:pPr>
            <a:endParaRPr lang="en-US" sz="3500">
              <a:solidFill>
                <a:srgbClr val="000000"/>
              </a:solidFill>
              <a:latin typeface="Roboto Condensed Italics"/>
            </a:endParaRPr>
          </a:p>
        </p:txBody>
      </p:sp>
      <p:sp>
        <p:nvSpPr>
          <p:cNvPr id="19" name="TextBox 19"/>
          <p:cNvSpPr txBox="1"/>
          <p:nvPr/>
        </p:nvSpPr>
        <p:spPr>
          <a:xfrm>
            <a:off x="3075149" y="1090612"/>
            <a:ext cx="11338392" cy="1174230"/>
          </a:xfrm>
          <a:prstGeom prst="rect">
            <a:avLst/>
          </a:prstGeom>
        </p:spPr>
        <p:txBody>
          <a:bodyPr lIns="0" tIns="0" rIns="0" bIns="0" rtlCol="0" anchor="t">
            <a:spAutoFit/>
          </a:bodyPr>
          <a:lstStyle/>
          <a:p>
            <a:pPr algn="ctr">
              <a:lnSpc>
                <a:spcPts val="9106"/>
              </a:lnSpc>
            </a:pPr>
            <a:r>
              <a:rPr lang="en-US" sz="6504">
                <a:solidFill>
                  <a:srgbClr val="FFFFFF"/>
                </a:solidFill>
                <a:latin typeface="#9Slide06 ThuPhap Thien An"/>
              </a:rPr>
              <a:t>Hòa nhịp tiễn đưa</a:t>
            </a:r>
          </a:p>
        </p:txBody>
      </p:sp>
      <p:grpSp>
        <p:nvGrpSpPr>
          <p:cNvPr id="20" name="Group 20"/>
          <p:cNvGrpSpPr/>
          <p:nvPr/>
        </p:nvGrpSpPr>
        <p:grpSpPr>
          <a:xfrm rot="1089053">
            <a:off x="-3474494" y="6556718"/>
            <a:ext cx="10575780" cy="12237959"/>
            <a:chOff x="0" y="0"/>
            <a:chExt cx="6334760" cy="7330384"/>
          </a:xfrm>
        </p:grpSpPr>
        <p:sp>
          <p:nvSpPr>
            <p:cNvPr id="21" name="Freeform 21"/>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3">
                <a:alphaModFix amt="10999"/>
              </a:blip>
              <a:stretch>
                <a:fillRect t="-5160" b="-5174"/>
              </a:stretch>
            </a:blipFill>
          </p:spPr>
          <p:txBody>
            <a:bodyPr/>
            <a:lstStyle/>
            <a:p>
              <a:endParaRPr lang="en-GB"/>
            </a:p>
          </p:txBody>
        </p:sp>
      </p:grpSp>
      <p:grpSp>
        <p:nvGrpSpPr>
          <p:cNvPr id="22" name="Group 22"/>
          <p:cNvGrpSpPr/>
          <p:nvPr/>
        </p:nvGrpSpPr>
        <p:grpSpPr>
          <a:xfrm>
            <a:off x="8474249" y="3236124"/>
            <a:ext cx="8243970" cy="5337439"/>
            <a:chOff x="0" y="0"/>
            <a:chExt cx="2171251" cy="1405745"/>
          </a:xfrm>
        </p:grpSpPr>
        <p:sp>
          <p:nvSpPr>
            <p:cNvPr id="23" name="Freeform 23"/>
            <p:cNvSpPr/>
            <p:nvPr/>
          </p:nvSpPr>
          <p:spPr>
            <a:xfrm>
              <a:off x="0" y="0"/>
              <a:ext cx="2171251" cy="1405745"/>
            </a:xfrm>
            <a:custGeom>
              <a:avLst/>
              <a:gdLst/>
              <a:ahLst/>
              <a:cxnLst/>
              <a:rect l="l" t="t" r="r" b="b"/>
              <a:pathLst>
                <a:path w="2171251" h="1405745">
                  <a:moveTo>
                    <a:pt x="47894" y="0"/>
                  </a:moveTo>
                  <a:lnTo>
                    <a:pt x="2123357" y="0"/>
                  </a:lnTo>
                  <a:cubicBezTo>
                    <a:pt x="2149809" y="0"/>
                    <a:pt x="2171251" y="21443"/>
                    <a:pt x="2171251" y="47894"/>
                  </a:cubicBezTo>
                  <a:lnTo>
                    <a:pt x="2171251" y="1357851"/>
                  </a:lnTo>
                  <a:cubicBezTo>
                    <a:pt x="2171251" y="1370553"/>
                    <a:pt x="2166205" y="1382736"/>
                    <a:pt x="2157224" y="1391717"/>
                  </a:cubicBezTo>
                  <a:cubicBezTo>
                    <a:pt x="2148242" y="1400699"/>
                    <a:pt x="2136060" y="1405745"/>
                    <a:pt x="2123357" y="1405745"/>
                  </a:cubicBezTo>
                  <a:lnTo>
                    <a:pt x="47894" y="1405745"/>
                  </a:lnTo>
                  <a:cubicBezTo>
                    <a:pt x="35192" y="1405745"/>
                    <a:pt x="23010" y="1400699"/>
                    <a:pt x="14028" y="1391717"/>
                  </a:cubicBezTo>
                  <a:cubicBezTo>
                    <a:pt x="5046" y="1382736"/>
                    <a:pt x="0" y="1370553"/>
                    <a:pt x="0" y="1357851"/>
                  </a:cubicBezTo>
                  <a:lnTo>
                    <a:pt x="0" y="47894"/>
                  </a:lnTo>
                  <a:cubicBezTo>
                    <a:pt x="0" y="35192"/>
                    <a:pt x="5046" y="23010"/>
                    <a:pt x="14028" y="14028"/>
                  </a:cubicBezTo>
                  <a:cubicBezTo>
                    <a:pt x="23010" y="5046"/>
                    <a:pt x="35192" y="0"/>
                    <a:pt x="47894" y="0"/>
                  </a:cubicBezTo>
                  <a:close/>
                </a:path>
              </a:pathLst>
            </a:custGeom>
            <a:solidFill>
              <a:srgbClr val="FEFFFE">
                <a:alpha val="72941"/>
              </a:srgbClr>
            </a:solidFill>
          </p:spPr>
          <p:txBody>
            <a:bodyPr/>
            <a:lstStyle/>
            <a:p>
              <a:endParaRPr lang="en-GB"/>
            </a:p>
          </p:txBody>
        </p:sp>
        <p:sp>
          <p:nvSpPr>
            <p:cNvPr id="24" name="TextBox 24"/>
            <p:cNvSpPr txBox="1"/>
            <p:nvPr/>
          </p:nvSpPr>
          <p:spPr>
            <a:xfrm>
              <a:off x="0" y="-47625"/>
              <a:ext cx="2171251" cy="1453370"/>
            </a:xfrm>
            <a:prstGeom prst="rect">
              <a:avLst/>
            </a:prstGeom>
          </p:spPr>
          <p:txBody>
            <a:bodyPr lIns="50800" tIns="50800" rIns="50800" bIns="50800" rtlCol="0" anchor="ctr"/>
            <a:lstStyle/>
            <a:p>
              <a:pPr algn="ctr">
                <a:lnSpc>
                  <a:spcPts val="2800"/>
                </a:lnSpc>
              </a:pPr>
              <a:endParaRPr/>
            </a:p>
          </p:txBody>
        </p:sp>
      </p:grpSp>
      <p:sp>
        <p:nvSpPr>
          <p:cNvPr id="25" name="TextBox 25"/>
          <p:cNvSpPr txBox="1"/>
          <p:nvPr/>
        </p:nvSpPr>
        <p:spPr>
          <a:xfrm>
            <a:off x="8876698" y="3532576"/>
            <a:ext cx="7574110" cy="4862922"/>
          </a:xfrm>
          <a:prstGeom prst="rect">
            <a:avLst/>
          </a:prstGeom>
        </p:spPr>
        <p:txBody>
          <a:bodyPr lIns="0" tIns="0" rIns="0" bIns="0" rtlCol="0" anchor="t">
            <a:spAutoFit/>
          </a:bodyPr>
          <a:lstStyle/>
          <a:p>
            <a:pPr algn="just">
              <a:lnSpc>
                <a:spcPts val="4862"/>
              </a:lnSpc>
            </a:pPr>
            <a:r>
              <a:rPr lang="en-US" sz="3400">
                <a:solidFill>
                  <a:srgbClr val="000000"/>
                </a:solidFill>
                <a:latin typeface="Roboto Condensed"/>
                <a:ea typeface="Roboto Condensed"/>
              </a:rPr>
              <a:t>✔Cảm xúc của người chinh phu và người chinh phụ được thể hiện như thế nào trong đoạn thơ trên?</a:t>
            </a:r>
          </a:p>
          <a:p>
            <a:pPr algn="just">
              <a:lnSpc>
                <a:spcPts val="4862"/>
              </a:lnSpc>
            </a:pPr>
            <a:r>
              <a:rPr lang="en-US" sz="3400">
                <a:solidFill>
                  <a:srgbClr val="000000"/>
                </a:solidFill>
                <a:latin typeface="Roboto Condensed"/>
                <a:ea typeface="Roboto Condensed"/>
              </a:rPr>
              <a:t>✔Nghệ thuật đối và phép điệp ngữ có giá trị biểu đạt như thế nào trong đoạn thơ?</a:t>
            </a:r>
          </a:p>
          <a:p>
            <a:pPr algn="just">
              <a:lnSpc>
                <a:spcPts val="4862"/>
              </a:lnSpc>
            </a:pPr>
            <a:r>
              <a:rPr lang="en-US" sz="3400">
                <a:solidFill>
                  <a:srgbClr val="000000"/>
                </a:solidFill>
                <a:latin typeface="Roboto Condensed"/>
                <a:ea typeface="Roboto Condensed"/>
              </a:rPr>
              <a:t>✔Em hiểu thế nào về ý thơ:</a:t>
            </a:r>
          </a:p>
          <a:p>
            <a:pPr algn="just">
              <a:lnSpc>
                <a:spcPts val="4862"/>
              </a:lnSpc>
            </a:pPr>
            <a:r>
              <a:rPr lang="en-US" sz="3400">
                <a:solidFill>
                  <a:srgbClr val="000000"/>
                </a:solidFill>
                <a:latin typeface="Roboto Condensed"/>
              </a:rPr>
              <a:t>“</a:t>
            </a:r>
            <a:r>
              <a:rPr lang="en-US" sz="3400">
                <a:solidFill>
                  <a:srgbClr val="000000"/>
                </a:solidFill>
                <a:latin typeface="Roboto Condensed Italics"/>
              </a:rPr>
              <a:t>Ngàn dâu xanh ngắt một màu – Lòng chàng ý thiếp ai sầu hơn ai?”</a:t>
            </a:r>
          </a:p>
        </p:txBody>
      </p:sp>
      <p:sp>
        <p:nvSpPr>
          <p:cNvPr id="26" name="Freeform 26"/>
          <p:cNvSpPr/>
          <p:nvPr/>
        </p:nvSpPr>
        <p:spPr>
          <a:xfrm>
            <a:off x="16238171" y="5767269"/>
            <a:ext cx="2827342" cy="5612589"/>
          </a:xfrm>
          <a:custGeom>
            <a:avLst/>
            <a:gdLst/>
            <a:ahLst/>
            <a:cxnLst/>
            <a:rect l="l" t="t" r="r" b="b"/>
            <a:pathLst>
              <a:path w="2827342" h="5612589">
                <a:moveTo>
                  <a:pt x="0" y="0"/>
                </a:moveTo>
                <a:lnTo>
                  <a:pt x="2827342" y="0"/>
                </a:lnTo>
                <a:lnTo>
                  <a:pt x="2827342" y="5612588"/>
                </a:lnTo>
                <a:lnTo>
                  <a:pt x="0" y="5612588"/>
                </a:lnTo>
                <a:lnTo>
                  <a:pt x="0" y="0"/>
                </a:lnTo>
                <a:close/>
              </a:path>
            </a:pathLst>
          </a:custGeom>
          <a:blipFill>
            <a:blip r:embed="rId14"/>
            <a:stretch>
              <a:fillRect/>
            </a:stretch>
          </a:blipFill>
        </p:spPr>
        <p:txBody>
          <a:bodyPr/>
          <a:lstStyle/>
          <a:p>
            <a:endParaRPr lang="en-GB"/>
          </a:p>
        </p:txBody>
      </p:sp>
    </p:spTree>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46149" y="776288"/>
            <a:ext cx="17503979" cy="8875257"/>
            <a:chOff x="0" y="0"/>
            <a:chExt cx="23338639" cy="11833676"/>
          </a:xfrm>
        </p:grpSpPr>
        <p:sp>
          <p:nvSpPr>
            <p:cNvPr id="7" name="Freeform 7"/>
            <p:cNvSpPr/>
            <p:nvPr/>
          </p:nvSpPr>
          <p:spPr>
            <a:xfrm>
              <a:off x="0" y="0"/>
              <a:ext cx="23338639" cy="9247936"/>
            </a:xfrm>
            <a:custGeom>
              <a:avLst/>
              <a:gdLst/>
              <a:ahLst/>
              <a:cxnLst/>
              <a:rect l="l" t="t" r="r" b="b"/>
              <a:pathLst>
                <a:path w="23338639" h="9247936">
                  <a:moveTo>
                    <a:pt x="0" y="0"/>
                  </a:moveTo>
                  <a:lnTo>
                    <a:pt x="23338639" y="0"/>
                  </a:lnTo>
                  <a:lnTo>
                    <a:pt x="23338639" y="9247936"/>
                  </a:lnTo>
                  <a:lnTo>
                    <a:pt x="0" y="924793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580706"/>
              <a:ext cx="23338639" cy="7252970"/>
            </a:xfrm>
            <a:custGeom>
              <a:avLst/>
              <a:gdLst/>
              <a:ahLst/>
              <a:cxnLst/>
              <a:rect l="l" t="t" r="r" b="b"/>
              <a:pathLst>
                <a:path w="23338639" h="7252970">
                  <a:moveTo>
                    <a:pt x="0" y="0"/>
                  </a:moveTo>
                  <a:lnTo>
                    <a:pt x="23338639" y="0"/>
                  </a:lnTo>
                  <a:lnTo>
                    <a:pt x="23338639" y="7252970"/>
                  </a:lnTo>
                  <a:lnTo>
                    <a:pt x="0" y="7252970"/>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1296112" y="2960974"/>
            <a:ext cx="15422107" cy="1652750"/>
            <a:chOff x="0" y="0"/>
            <a:chExt cx="4061790" cy="435292"/>
          </a:xfrm>
        </p:grpSpPr>
        <p:sp>
          <p:nvSpPr>
            <p:cNvPr id="16" name="Freeform 16"/>
            <p:cNvSpPr/>
            <p:nvPr/>
          </p:nvSpPr>
          <p:spPr>
            <a:xfrm>
              <a:off x="0" y="0"/>
              <a:ext cx="4061790" cy="435292"/>
            </a:xfrm>
            <a:custGeom>
              <a:avLst/>
              <a:gdLst/>
              <a:ahLst/>
              <a:cxnLst/>
              <a:rect l="l" t="t" r="r" b="b"/>
              <a:pathLst>
                <a:path w="4061790" h="435292">
                  <a:moveTo>
                    <a:pt x="25602" y="0"/>
                  </a:moveTo>
                  <a:lnTo>
                    <a:pt x="4036188" y="0"/>
                  </a:lnTo>
                  <a:cubicBezTo>
                    <a:pt x="4050327" y="0"/>
                    <a:pt x="4061790" y="11462"/>
                    <a:pt x="4061790" y="25602"/>
                  </a:cubicBezTo>
                  <a:lnTo>
                    <a:pt x="4061790" y="409690"/>
                  </a:lnTo>
                  <a:cubicBezTo>
                    <a:pt x="4061790" y="423830"/>
                    <a:pt x="4050327" y="435292"/>
                    <a:pt x="4036188" y="435292"/>
                  </a:cubicBezTo>
                  <a:lnTo>
                    <a:pt x="25602" y="435292"/>
                  </a:lnTo>
                  <a:cubicBezTo>
                    <a:pt x="18812" y="435292"/>
                    <a:pt x="12300" y="432595"/>
                    <a:pt x="7499" y="427794"/>
                  </a:cubicBezTo>
                  <a:cubicBezTo>
                    <a:pt x="2697" y="422992"/>
                    <a:pt x="0" y="416480"/>
                    <a:pt x="0" y="409690"/>
                  </a:cubicBezTo>
                  <a:lnTo>
                    <a:pt x="0" y="25602"/>
                  </a:lnTo>
                  <a:cubicBezTo>
                    <a:pt x="0" y="11462"/>
                    <a:pt x="11462" y="0"/>
                    <a:pt x="25602"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4061790" cy="482917"/>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1543162" y="3138832"/>
            <a:ext cx="14695009" cy="1250207"/>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Bold"/>
              </a:rPr>
              <a:t>THỜI KHẮC:</a:t>
            </a:r>
          </a:p>
          <a:p>
            <a:pPr algn="ctr">
              <a:lnSpc>
                <a:spcPts val="5005"/>
              </a:lnSpc>
            </a:pPr>
            <a:r>
              <a:rPr lang="en-US" sz="3500">
                <a:solidFill>
                  <a:srgbClr val="000000"/>
                </a:solidFill>
                <a:latin typeface="Roboto Condensed"/>
              </a:rPr>
              <a:t>+ </a:t>
            </a:r>
            <a:r>
              <a:rPr lang="en-US" sz="3500">
                <a:solidFill>
                  <a:srgbClr val="000000"/>
                </a:solidFill>
                <a:latin typeface="Roboto Condensed Italics"/>
              </a:rPr>
              <a:t>Tiếng địch thổi nghe chừng đồng vọng--&gt; </a:t>
            </a:r>
            <a:r>
              <a:rPr lang="en-US" sz="3500">
                <a:solidFill>
                  <a:srgbClr val="000000"/>
                </a:solidFill>
                <a:latin typeface="Roboto Condensed"/>
              </a:rPr>
              <a:t>tiếng địch thổi báo hiệu thời khắc chia ly</a:t>
            </a:r>
          </a:p>
        </p:txBody>
      </p:sp>
      <p:grpSp>
        <p:nvGrpSpPr>
          <p:cNvPr id="19" name="Group 19"/>
          <p:cNvGrpSpPr/>
          <p:nvPr/>
        </p:nvGrpSpPr>
        <p:grpSpPr>
          <a:xfrm rot="1089053">
            <a:off x="-3474494" y="6556718"/>
            <a:ext cx="10575780" cy="12237959"/>
            <a:chOff x="0" y="0"/>
            <a:chExt cx="6334760" cy="7330384"/>
          </a:xfrm>
        </p:grpSpPr>
        <p:sp>
          <p:nvSpPr>
            <p:cNvPr id="20" name="Freeform 20"/>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3">
                <a:alphaModFix amt="10999"/>
              </a:blip>
              <a:stretch>
                <a:fillRect t="-5160" b="-5174"/>
              </a:stretch>
            </a:blipFill>
          </p:spPr>
          <p:txBody>
            <a:bodyPr/>
            <a:lstStyle/>
            <a:p>
              <a:endParaRPr lang="en-GB"/>
            </a:p>
          </p:txBody>
        </p:sp>
      </p:grpSp>
      <p:grpSp>
        <p:nvGrpSpPr>
          <p:cNvPr id="21" name="Group 21"/>
          <p:cNvGrpSpPr/>
          <p:nvPr/>
        </p:nvGrpSpPr>
        <p:grpSpPr>
          <a:xfrm>
            <a:off x="1296112" y="4832799"/>
            <a:ext cx="15422107" cy="4425501"/>
            <a:chOff x="0" y="0"/>
            <a:chExt cx="4061790" cy="1165564"/>
          </a:xfrm>
        </p:grpSpPr>
        <p:sp>
          <p:nvSpPr>
            <p:cNvPr id="22" name="Freeform 22"/>
            <p:cNvSpPr/>
            <p:nvPr/>
          </p:nvSpPr>
          <p:spPr>
            <a:xfrm>
              <a:off x="0" y="0"/>
              <a:ext cx="4061790" cy="1165564"/>
            </a:xfrm>
            <a:custGeom>
              <a:avLst/>
              <a:gdLst/>
              <a:ahLst/>
              <a:cxnLst/>
              <a:rect l="l" t="t" r="r" b="b"/>
              <a:pathLst>
                <a:path w="4061790" h="1165564">
                  <a:moveTo>
                    <a:pt x="25602" y="0"/>
                  </a:moveTo>
                  <a:lnTo>
                    <a:pt x="4036188" y="0"/>
                  </a:lnTo>
                  <a:cubicBezTo>
                    <a:pt x="4050327" y="0"/>
                    <a:pt x="4061790" y="11462"/>
                    <a:pt x="4061790" y="25602"/>
                  </a:cubicBezTo>
                  <a:lnTo>
                    <a:pt x="4061790" y="1139962"/>
                  </a:lnTo>
                  <a:cubicBezTo>
                    <a:pt x="4061790" y="1154101"/>
                    <a:pt x="4050327" y="1165564"/>
                    <a:pt x="4036188" y="1165564"/>
                  </a:cubicBezTo>
                  <a:lnTo>
                    <a:pt x="25602" y="1165564"/>
                  </a:lnTo>
                  <a:cubicBezTo>
                    <a:pt x="18812" y="1165564"/>
                    <a:pt x="12300" y="1162867"/>
                    <a:pt x="7499" y="1158065"/>
                  </a:cubicBezTo>
                  <a:cubicBezTo>
                    <a:pt x="2697" y="1153264"/>
                    <a:pt x="0" y="1146752"/>
                    <a:pt x="0" y="1139962"/>
                  </a:cubicBezTo>
                  <a:lnTo>
                    <a:pt x="0" y="25602"/>
                  </a:lnTo>
                  <a:cubicBezTo>
                    <a:pt x="0" y="11462"/>
                    <a:pt x="11462" y="0"/>
                    <a:pt x="25602" y="0"/>
                  </a:cubicBezTo>
                  <a:close/>
                </a:path>
              </a:pathLst>
            </a:custGeom>
            <a:solidFill>
              <a:srgbClr val="FEFFFE">
                <a:alpha val="89804"/>
              </a:srgbClr>
            </a:solidFill>
          </p:spPr>
          <p:txBody>
            <a:bodyPr/>
            <a:lstStyle/>
            <a:p>
              <a:endParaRPr lang="en-GB"/>
            </a:p>
          </p:txBody>
        </p:sp>
        <p:sp>
          <p:nvSpPr>
            <p:cNvPr id="23" name="TextBox 23"/>
            <p:cNvSpPr txBox="1"/>
            <p:nvPr/>
          </p:nvSpPr>
          <p:spPr>
            <a:xfrm>
              <a:off x="0" y="-47625"/>
              <a:ext cx="4061790" cy="1213189"/>
            </a:xfrm>
            <a:prstGeom prst="rect">
              <a:avLst/>
            </a:prstGeom>
          </p:spPr>
          <p:txBody>
            <a:bodyPr lIns="50800" tIns="50800" rIns="50800" bIns="50800" rtlCol="0" anchor="ctr"/>
            <a:lstStyle/>
            <a:p>
              <a:pPr algn="ctr">
                <a:lnSpc>
                  <a:spcPts val="2800"/>
                </a:lnSpc>
              </a:pPr>
              <a:endParaRPr/>
            </a:p>
          </p:txBody>
        </p:sp>
      </p:grpSp>
      <p:sp>
        <p:nvSpPr>
          <p:cNvPr id="24" name="Freeform 24"/>
          <p:cNvSpPr/>
          <p:nvPr/>
        </p:nvSpPr>
        <p:spPr>
          <a:xfrm>
            <a:off x="16238171" y="5767269"/>
            <a:ext cx="2827342" cy="5612589"/>
          </a:xfrm>
          <a:custGeom>
            <a:avLst/>
            <a:gdLst/>
            <a:ahLst/>
            <a:cxnLst/>
            <a:rect l="l" t="t" r="r" b="b"/>
            <a:pathLst>
              <a:path w="2827342" h="5612589">
                <a:moveTo>
                  <a:pt x="0" y="0"/>
                </a:moveTo>
                <a:lnTo>
                  <a:pt x="2827342" y="0"/>
                </a:lnTo>
                <a:lnTo>
                  <a:pt x="2827342" y="5612588"/>
                </a:lnTo>
                <a:lnTo>
                  <a:pt x="0" y="5612588"/>
                </a:lnTo>
                <a:lnTo>
                  <a:pt x="0" y="0"/>
                </a:lnTo>
                <a:close/>
              </a:path>
            </a:pathLst>
          </a:custGeom>
          <a:blipFill>
            <a:blip r:embed="rId14"/>
            <a:stretch>
              <a:fillRect/>
            </a:stretch>
          </a:blipFill>
        </p:spPr>
        <p:txBody>
          <a:bodyPr/>
          <a:lstStyle/>
          <a:p>
            <a:endParaRPr lang="en-GB"/>
          </a:p>
        </p:txBody>
      </p:sp>
      <p:sp>
        <p:nvSpPr>
          <p:cNvPr id="25" name="TextBox 25"/>
          <p:cNvSpPr txBox="1"/>
          <p:nvPr/>
        </p:nvSpPr>
        <p:spPr>
          <a:xfrm>
            <a:off x="3554957" y="1288594"/>
            <a:ext cx="11338392" cy="1120610"/>
          </a:xfrm>
          <a:prstGeom prst="rect">
            <a:avLst/>
          </a:prstGeom>
        </p:spPr>
        <p:txBody>
          <a:bodyPr lIns="0" tIns="0" rIns="0" bIns="0" rtlCol="0" anchor="t">
            <a:spAutoFit/>
          </a:bodyPr>
          <a:lstStyle/>
          <a:p>
            <a:pPr algn="ctr">
              <a:lnSpc>
                <a:spcPts val="9106"/>
              </a:lnSpc>
            </a:pPr>
            <a:r>
              <a:rPr lang="en-US" sz="6504">
                <a:solidFill>
                  <a:srgbClr val="FFFFFF"/>
                </a:solidFill>
                <a:latin typeface="#9Slide07 SVNUT Triumph Press"/>
              </a:rPr>
              <a:t>*Cảm xúc trong buổi tiễn đưa</a:t>
            </a:r>
          </a:p>
        </p:txBody>
      </p:sp>
      <p:sp>
        <p:nvSpPr>
          <p:cNvPr id="26" name="TextBox 26"/>
          <p:cNvSpPr txBox="1"/>
          <p:nvPr/>
        </p:nvSpPr>
        <p:spPr>
          <a:xfrm>
            <a:off x="1543162" y="5070924"/>
            <a:ext cx="14695009" cy="3764590"/>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Bold"/>
              </a:rPr>
              <a:t>CỬ CHỈ, HÀNH ĐỘNG VÀ NỖI LÒNG CỦA HAI NGƯỜI:</a:t>
            </a:r>
          </a:p>
          <a:p>
            <a:pPr marL="755651" lvl="1" indent="-377825" algn="l">
              <a:lnSpc>
                <a:spcPts val="5005"/>
              </a:lnSpc>
              <a:buFont typeface="Arial"/>
              <a:buChar char="•"/>
            </a:pPr>
            <a:r>
              <a:rPr lang="en-US" sz="3500">
                <a:solidFill>
                  <a:srgbClr val="000000"/>
                </a:solidFill>
                <a:latin typeface="Roboto Condensed"/>
              </a:rPr>
              <a:t>Hành động: </a:t>
            </a:r>
            <a:r>
              <a:rPr lang="en-US" sz="3500">
                <a:solidFill>
                  <a:srgbClr val="000000"/>
                </a:solidFill>
                <a:latin typeface="Roboto Condensed Italics"/>
              </a:rPr>
              <a:t>đồng vọng</a:t>
            </a:r>
            <a:r>
              <a:rPr lang="en-US" sz="3500">
                <a:solidFill>
                  <a:srgbClr val="000000"/>
                </a:solidFill>
                <a:latin typeface="Roboto Condensed"/>
              </a:rPr>
              <a:t>: cùng nhìn về nhau; đoái trông</a:t>
            </a:r>
          </a:p>
          <a:p>
            <a:pPr marL="755651" lvl="1" indent="-377825" algn="l">
              <a:lnSpc>
                <a:spcPts val="5005"/>
              </a:lnSpc>
              <a:buFont typeface="Arial"/>
              <a:buChar char="•"/>
            </a:pPr>
            <a:r>
              <a:rPr lang="en-US" sz="3500">
                <a:solidFill>
                  <a:srgbClr val="000000"/>
                </a:solidFill>
                <a:latin typeface="Roboto Condensed"/>
              </a:rPr>
              <a:t>thể hiện qua nghệ thuật đối: </a:t>
            </a:r>
            <a:r>
              <a:rPr lang="en-US" sz="3500">
                <a:solidFill>
                  <a:srgbClr val="000000"/>
                </a:solidFill>
                <a:latin typeface="Roboto Condensed Italics"/>
              </a:rPr>
              <a:t>chàng đi &gt;&lt; thiếp về, cõi xa &gt;&lt;buồng cũ, mây biếc &gt;&lt;núi xanh </a:t>
            </a:r>
          </a:p>
          <a:p>
            <a:pPr marL="755651" lvl="1" indent="-377825" algn="l">
              <a:lnSpc>
                <a:spcPts val="5005"/>
              </a:lnSpc>
              <a:buFont typeface="Arial"/>
              <a:buChar char="•"/>
            </a:pPr>
            <a:r>
              <a:rPr lang="en-US" sz="3500">
                <a:solidFill>
                  <a:srgbClr val="000000"/>
                </a:solidFill>
                <a:latin typeface="Roboto Condensed"/>
              </a:rPr>
              <a:t>điển tích điển cố: </a:t>
            </a:r>
            <a:r>
              <a:rPr lang="en-US" sz="3500">
                <a:solidFill>
                  <a:srgbClr val="000000"/>
                </a:solidFill>
                <a:latin typeface="Roboto Condensed Italics"/>
              </a:rPr>
              <a:t>Hàm Kinh / Hàm Dương, Tiêu Tương</a:t>
            </a:r>
          </a:p>
          <a:p>
            <a:pPr marL="755651" lvl="1" indent="-377825" algn="l">
              <a:lnSpc>
                <a:spcPts val="5005"/>
              </a:lnSpc>
              <a:buFont typeface="Arial"/>
              <a:buChar char="•"/>
            </a:pPr>
            <a:r>
              <a:rPr lang="en-US" sz="3500">
                <a:solidFill>
                  <a:srgbClr val="000000"/>
                </a:solidFill>
                <a:latin typeface="Roboto Condensed"/>
              </a:rPr>
              <a:t>bút pháp ước lệ + biện pháp điệp ngữ: N</a:t>
            </a:r>
            <a:r>
              <a:rPr lang="en-US" sz="3500">
                <a:solidFill>
                  <a:srgbClr val="000000"/>
                </a:solidFill>
                <a:latin typeface="Roboto Condensed Italics"/>
              </a:rPr>
              <a:t>gàn dâu xanh ngắt, xanh xanh, …</a:t>
            </a:r>
            <a:r>
              <a:rPr lang="en-US" sz="3500">
                <a:solidFill>
                  <a:srgbClr val="000000"/>
                </a:solidFill>
                <a:latin typeface="Roboto Condensed"/>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barn(inVertical)">
                                      <p:cBhvr>
                                        <p:cTn id="7" dur="500"/>
                                        <p:tgtEl>
                                          <p:spTgt spid="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barn(inVertical)">
                                      <p:cBhvr>
                                        <p:cTn id="12" dur="500"/>
                                        <p:tgtEl>
                                          <p:spTgt spid="26">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Effect transition="in" filter="barn(inVertical)">
                                      <p:cBhvr>
                                        <p:cTn id="15" dur="500"/>
                                        <p:tgtEl>
                                          <p:spTgt spid="26">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xEl>
                                              <p:pRg st="3" end="3"/>
                                            </p:txEl>
                                          </p:spTgt>
                                        </p:tgtEl>
                                        <p:attrNameLst>
                                          <p:attrName>style.visibility</p:attrName>
                                        </p:attrNameLst>
                                      </p:cBhvr>
                                      <p:to>
                                        <p:strVal val="visible"/>
                                      </p:to>
                                    </p:set>
                                    <p:animEffect transition="in" filter="barn(inVertical)">
                                      <p:cBhvr>
                                        <p:cTn id="18" dur="500"/>
                                        <p:tgtEl>
                                          <p:spTgt spid="26">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animEffect transition="in" filter="barn(inVertical)">
                                      <p:cBhvr>
                                        <p:cTn id="21" dur="5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00030" y="1421944"/>
            <a:ext cx="16230600" cy="8229600"/>
            <a:chOff x="0" y="0"/>
            <a:chExt cx="21640800" cy="10972800"/>
          </a:xfrm>
        </p:grpSpPr>
        <p:sp>
          <p:nvSpPr>
            <p:cNvPr id="4" name="Freeform 4"/>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grpSp>
      <p:grpSp>
        <p:nvGrpSpPr>
          <p:cNvPr id="6" name="Group 6"/>
          <p:cNvGrpSpPr/>
          <p:nvPr/>
        </p:nvGrpSpPr>
        <p:grpSpPr>
          <a:xfrm>
            <a:off x="346149" y="776288"/>
            <a:ext cx="17503979" cy="8875257"/>
            <a:chOff x="0" y="0"/>
            <a:chExt cx="23338639" cy="11833676"/>
          </a:xfrm>
        </p:grpSpPr>
        <p:sp>
          <p:nvSpPr>
            <p:cNvPr id="7" name="Freeform 7"/>
            <p:cNvSpPr/>
            <p:nvPr/>
          </p:nvSpPr>
          <p:spPr>
            <a:xfrm>
              <a:off x="0" y="0"/>
              <a:ext cx="23338639" cy="9247936"/>
            </a:xfrm>
            <a:custGeom>
              <a:avLst/>
              <a:gdLst/>
              <a:ahLst/>
              <a:cxnLst/>
              <a:rect l="l" t="t" r="r" b="b"/>
              <a:pathLst>
                <a:path w="23338639" h="9247936">
                  <a:moveTo>
                    <a:pt x="0" y="0"/>
                  </a:moveTo>
                  <a:lnTo>
                    <a:pt x="23338639" y="0"/>
                  </a:lnTo>
                  <a:lnTo>
                    <a:pt x="23338639" y="9247936"/>
                  </a:lnTo>
                  <a:lnTo>
                    <a:pt x="0" y="924793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8" name="Freeform 8"/>
            <p:cNvSpPr/>
            <p:nvPr/>
          </p:nvSpPr>
          <p:spPr>
            <a:xfrm>
              <a:off x="0" y="4580706"/>
              <a:ext cx="23338639" cy="7252970"/>
            </a:xfrm>
            <a:custGeom>
              <a:avLst/>
              <a:gdLst/>
              <a:ahLst/>
              <a:cxnLst/>
              <a:rect l="l" t="t" r="r" b="b"/>
              <a:pathLst>
                <a:path w="23338639" h="7252970">
                  <a:moveTo>
                    <a:pt x="0" y="0"/>
                  </a:moveTo>
                  <a:lnTo>
                    <a:pt x="23338639" y="0"/>
                  </a:lnTo>
                  <a:lnTo>
                    <a:pt x="23338639" y="7252970"/>
                  </a:lnTo>
                  <a:lnTo>
                    <a:pt x="0" y="7252970"/>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grpSp>
        <p:nvGrpSpPr>
          <p:cNvPr id="9" name="Group 9"/>
          <p:cNvGrpSpPr/>
          <p:nvPr/>
        </p:nvGrpSpPr>
        <p:grpSpPr>
          <a:xfrm>
            <a:off x="3075149" y="776288"/>
            <a:ext cx="12137703" cy="2000978"/>
            <a:chOff x="0" y="0"/>
            <a:chExt cx="16183604" cy="2667971"/>
          </a:xfrm>
        </p:grpSpPr>
        <p:sp>
          <p:nvSpPr>
            <p:cNvPr id="10" name="Freeform 10"/>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7">
                <a:extLst>
                  <a:ext uri="{96DAC541-7B7A-43D3-8B79-37D633B846F1}">
                    <asvg:svgBlip xmlns:asvg="http://schemas.microsoft.com/office/drawing/2016/SVG/main" r:embed="rId8"/>
                  </a:ext>
                </a:extLst>
              </a:blip>
              <a:stretch>
                <a:fillRect r="-18597"/>
              </a:stretch>
            </a:blipFill>
          </p:spPr>
          <p:txBody>
            <a:bodyPr/>
            <a:lstStyle/>
            <a:p>
              <a:endParaRPr lang="en-GB"/>
            </a:p>
          </p:txBody>
        </p:sp>
      </p:grpSp>
      <p:sp>
        <p:nvSpPr>
          <p:cNvPr id="12" name="Freeform 12"/>
          <p:cNvSpPr/>
          <p:nvPr/>
        </p:nvSpPr>
        <p:spPr>
          <a:xfrm>
            <a:off x="15388970" y="1421944"/>
            <a:ext cx="1061838" cy="1321291"/>
          </a:xfrm>
          <a:custGeom>
            <a:avLst/>
            <a:gdLst/>
            <a:ahLst/>
            <a:cxnLst/>
            <a:rect l="l" t="t" r="r" b="b"/>
            <a:pathLst>
              <a:path w="1061838" h="1321291">
                <a:moveTo>
                  <a:pt x="0" y="0"/>
                </a:moveTo>
                <a:lnTo>
                  <a:pt x="1061837" y="0"/>
                </a:lnTo>
                <a:lnTo>
                  <a:pt x="1061837" y="1321292"/>
                </a:lnTo>
                <a:lnTo>
                  <a:pt x="0" y="132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5" name="Group 15"/>
          <p:cNvGrpSpPr/>
          <p:nvPr/>
        </p:nvGrpSpPr>
        <p:grpSpPr>
          <a:xfrm>
            <a:off x="1296112" y="2960974"/>
            <a:ext cx="15422107" cy="1347950"/>
            <a:chOff x="0" y="0"/>
            <a:chExt cx="4061790" cy="355016"/>
          </a:xfrm>
        </p:grpSpPr>
        <p:sp>
          <p:nvSpPr>
            <p:cNvPr id="16" name="Freeform 16"/>
            <p:cNvSpPr/>
            <p:nvPr/>
          </p:nvSpPr>
          <p:spPr>
            <a:xfrm>
              <a:off x="0" y="0"/>
              <a:ext cx="4061790" cy="355016"/>
            </a:xfrm>
            <a:custGeom>
              <a:avLst/>
              <a:gdLst/>
              <a:ahLst/>
              <a:cxnLst/>
              <a:rect l="l" t="t" r="r" b="b"/>
              <a:pathLst>
                <a:path w="4061790" h="355016">
                  <a:moveTo>
                    <a:pt x="25602" y="0"/>
                  </a:moveTo>
                  <a:lnTo>
                    <a:pt x="4036188" y="0"/>
                  </a:lnTo>
                  <a:cubicBezTo>
                    <a:pt x="4050327" y="0"/>
                    <a:pt x="4061790" y="11462"/>
                    <a:pt x="4061790" y="25602"/>
                  </a:cubicBezTo>
                  <a:lnTo>
                    <a:pt x="4061790" y="329414"/>
                  </a:lnTo>
                  <a:cubicBezTo>
                    <a:pt x="4061790" y="343553"/>
                    <a:pt x="4050327" y="355016"/>
                    <a:pt x="4036188" y="355016"/>
                  </a:cubicBezTo>
                  <a:lnTo>
                    <a:pt x="25602" y="355016"/>
                  </a:lnTo>
                  <a:cubicBezTo>
                    <a:pt x="11462" y="355016"/>
                    <a:pt x="0" y="343553"/>
                    <a:pt x="0" y="329414"/>
                  </a:cubicBezTo>
                  <a:lnTo>
                    <a:pt x="0" y="25602"/>
                  </a:lnTo>
                  <a:cubicBezTo>
                    <a:pt x="0" y="11462"/>
                    <a:pt x="11462" y="0"/>
                    <a:pt x="25602"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4061790" cy="402641"/>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1543162" y="2922874"/>
            <a:ext cx="14695009" cy="1250207"/>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a:rPr>
              <a:t>+ Câu hỏi tu từ:</a:t>
            </a:r>
            <a:r>
              <a:rPr lang="en-US" sz="3500">
                <a:solidFill>
                  <a:srgbClr val="000000"/>
                </a:solidFill>
                <a:latin typeface="Roboto Condensed Italics"/>
              </a:rPr>
              <a:t> Lòng chàng… hơn ai?</a:t>
            </a:r>
            <a:r>
              <a:rPr lang="en-US" sz="3500">
                <a:solidFill>
                  <a:srgbClr val="000000"/>
                </a:solidFill>
                <a:latin typeface="Roboto Condensed"/>
              </a:rPr>
              <a:t> → tiếng thở dài vô vọng trong một câu hỏi tu từ giống như một lời than đầy ai oán.</a:t>
            </a:r>
          </a:p>
        </p:txBody>
      </p:sp>
      <p:grpSp>
        <p:nvGrpSpPr>
          <p:cNvPr id="19" name="Group 19"/>
          <p:cNvGrpSpPr/>
          <p:nvPr/>
        </p:nvGrpSpPr>
        <p:grpSpPr>
          <a:xfrm rot="1089053">
            <a:off x="-3474494" y="6556718"/>
            <a:ext cx="10575780" cy="12237959"/>
            <a:chOff x="0" y="0"/>
            <a:chExt cx="6334760" cy="7330384"/>
          </a:xfrm>
        </p:grpSpPr>
        <p:sp>
          <p:nvSpPr>
            <p:cNvPr id="20" name="Freeform 20"/>
            <p:cNvSpPr/>
            <p:nvPr/>
          </p:nvSpPr>
          <p:spPr>
            <a:xfrm>
              <a:off x="-81534" y="-15367"/>
              <a:ext cx="6419342" cy="7357309"/>
            </a:xfrm>
            <a:custGeom>
              <a:avLst/>
              <a:gdLst/>
              <a:ahLst/>
              <a:cxnLst/>
              <a:rect l="l" t="t" r="r" b="b"/>
              <a:pathLst>
                <a:path w="6419342" h="7357309">
                  <a:moveTo>
                    <a:pt x="6416294" y="7325508"/>
                  </a:moveTo>
                  <a:cubicBezTo>
                    <a:pt x="6148324" y="7357309"/>
                    <a:pt x="5911723" y="7343911"/>
                    <a:pt x="5641340" y="7327042"/>
                  </a:cubicBezTo>
                  <a:cubicBezTo>
                    <a:pt x="4147947" y="7353880"/>
                    <a:pt x="2247011" y="7334402"/>
                    <a:pt x="664845" y="7331489"/>
                  </a:cubicBezTo>
                  <a:cubicBezTo>
                    <a:pt x="603504" y="7355531"/>
                    <a:pt x="627380" y="7271679"/>
                    <a:pt x="607695" y="7237941"/>
                  </a:cubicBezTo>
                  <a:cubicBezTo>
                    <a:pt x="553974" y="7178591"/>
                    <a:pt x="508254" y="7122922"/>
                    <a:pt x="485267" y="7047776"/>
                  </a:cubicBezTo>
                  <a:cubicBezTo>
                    <a:pt x="528955" y="6690144"/>
                    <a:pt x="592582" y="6814057"/>
                    <a:pt x="517398" y="6578959"/>
                  </a:cubicBezTo>
                  <a:cubicBezTo>
                    <a:pt x="568198" y="6469154"/>
                    <a:pt x="531114" y="6323157"/>
                    <a:pt x="477012" y="6270248"/>
                  </a:cubicBezTo>
                  <a:cubicBezTo>
                    <a:pt x="425069" y="6075330"/>
                    <a:pt x="465709" y="6201697"/>
                    <a:pt x="406654" y="6094959"/>
                  </a:cubicBezTo>
                  <a:cubicBezTo>
                    <a:pt x="328803" y="6062601"/>
                    <a:pt x="417068" y="6019814"/>
                    <a:pt x="381381" y="5995736"/>
                  </a:cubicBezTo>
                  <a:cubicBezTo>
                    <a:pt x="304673" y="5819220"/>
                    <a:pt x="247015" y="5746222"/>
                    <a:pt x="165481" y="5626449"/>
                  </a:cubicBezTo>
                  <a:cubicBezTo>
                    <a:pt x="113284" y="5587496"/>
                    <a:pt x="171831" y="5537655"/>
                    <a:pt x="146304" y="5510663"/>
                  </a:cubicBezTo>
                  <a:cubicBezTo>
                    <a:pt x="0" y="5398712"/>
                    <a:pt x="151130" y="5425856"/>
                    <a:pt x="124587" y="5347183"/>
                  </a:cubicBezTo>
                  <a:cubicBezTo>
                    <a:pt x="75057" y="5232778"/>
                    <a:pt x="143510" y="5125273"/>
                    <a:pt x="181229" y="5054575"/>
                  </a:cubicBezTo>
                  <a:cubicBezTo>
                    <a:pt x="287655" y="4911951"/>
                    <a:pt x="377952" y="4678693"/>
                    <a:pt x="353441" y="4634986"/>
                  </a:cubicBezTo>
                  <a:cubicBezTo>
                    <a:pt x="356489" y="4555853"/>
                    <a:pt x="444246" y="4511073"/>
                    <a:pt x="416433" y="4428872"/>
                  </a:cubicBezTo>
                  <a:cubicBezTo>
                    <a:pt x="440817" y="4375197"/>
                    <a:pt x="489839" y="4285329"/>
                    <a:pt x="543814" y="4225826"/>
                  </a:cubicBezTo>
                  <a:cubicBezTo>
                    <a:pt x="550926" y="4006216"/>
                    <a:pt x="585851" y="3924936"/>
                    <a:pt x="608838" y="3811144"/>
                  </a:cubicBezTo>
                  <a:cubicBezTo>
                    <a:pt x="658495" y="3709774"/>
                    <a:pt x="674497" y="3609324"/>
                    <a:pt x="723392" y="3524211"/>
                  </a:cubicBezTo>
                  <a:cubicBezTo>
                    <a:pt x="674116" y="3432195"/>
                    <a:pt x="740918" y="3418700"/>
                    <a:pt x="718820" y="3379440"/>
                  </a:cubicBezTo>
                  <a:cubicBezTo>
                    <a:pt x="815848" y="3224394"/>
                    <a:pt x="786130" y="2941448"/>
                    <a:pt x="764667" y="2773981"/>
                  </a:cubicBezTo>
                  <a:cubicBezTo>
                    <a:pt x="732028" y="2655895"/>
                    <a:pt x="705866" y="2596238"/>
                    <a:pt x="634111" y="2545630"/>
                  </a:cubicBezTo>
                  <a:cubicBezTo>
                    <a:pt x="649732" y="2481219"/>
                    <a:pt x="597154" y="2425550"/>
                    <a:pt x="581025" y="2433064"/>
                  </a:cubicBezTo>
                  <a:cubicBezTo>
                    <a:pt x="590423" y="2306237"/>
                    <a:pt x="540766" y="2270811"/>
                    <a:pt x="528701" y="2220970"/>
                  </a:cubicBezTo>
                  <a:cubicBezTo>
                    <a:pt x="469265" y="2156712"/>
                    <a:pt x="606679" y="2147358"/>
                    <a:pt x="532130" y="2063931"/>
                  </a:cubicBezTo>
                  <a:cubicBezTo>
                    <a:pt x="553466" y="1941090"/>
                    <a:pt x="556133" y="1878060"/>
                    <a:pt x="535813" y="1823924"/>
                  </a:cubicBezTo>
                  <a:cubicBezTo>
                    <a:pt x="520319" y="1778990"/>
                    <a:pt x="599948" y="1688355"/>
                    <a:pt x="571500" y="1695870"/>
                  </a:cubicBezTo>
                  <a:cubicBezTo>
                    <a:pt x="572770" y="1627779"/>
                    <a:pt x="535686" y="1598947"/>
                    <a:pt x="514858" y="1578551"/>
                  </a:cubicBezTo>
                  <a:cubicBezTo>
                    <a:pt x="524383" y="1550486"/>
                    <a:pt x="584200" y="1498191"/>
                    <a:pt x="590931" y="1482395"/>
                  </a:cubicBezTo>
                  <a:cubicBezTo>
                    <a:pt x="598170" y="1412617"/>
                    <a:pt x="524383" y="1397128"/>
                    <a:pt x="579374" y="1325509"/>
                  </a:cubicBezTo>
                  <a:cubicBezTo>
                    <a:pt x="541274" y="1240702"/>
                    <a:pt x="511175" y="1229353"/>
                    <a:pt x="524002" y="1167703"/>
                  </a:cubicBezTo>
                  <a:cubicBezTo>
                    <a:pt x="416687" y="684010"/>
                    <a:pt x="523367" y="839669"/>
                    <a:pt x="565404" y="580033"/>
                  </a:cubicBezTo>
                  <a:cubicBezTo>
                    <a:pt x="622173" y="386342"/>
                    <a:pt x="547878" y="428362"/>
                    <a:pt x="532384" y="294940"/>
                  </a:cubicBezTo>
                  <a:cubicBezTo>
                    <a:pt x="553847" y="37144"/>
                    <a:pt x="456946" y="77324"/>
                    <a:pt x="585724" y="15367"/>
                  </a:cubicBezTo>
                  <a:cubicBezTo>
                    <a:pt x="2395220" y="37757"/>
                    <a:pt x="4303522" y="30856"/>
                    <a:pt x="6029960" y="18434"/>
                  </a:cubicBezTo>
                  <a:cubicBezTo>
                    <a:pt x="6192774" y="52940"/>
                    <a:pt x="6395974" y="0"/>
                    <a:pt x="6407531" y="40825"/>
                  </a:cubicBezTo>
                  <a:cubicBezTo>
                    <a:pt x="6414389" y="256447"/>
                    <a:pt x="6407023" y="495533"/>
                    <a:pt x="6406896" y="752868"/>
                  </a:cubicBezTo>
                  <a:cubicBezTo>
                    <a:pt x="6405626" y="1999213"/>
                    <a:pt x="6416421" y="3330058"/>
                    <a:pt x="6407785" y="4528402"/>
                  </a:cubicBezTo>
                  <a:cubicBezTo>
                    <a:pt x="6419342" y="5532747"/>
                    <a:pt x="6397371" y="6373918"/>
                    <a:pt x="6416294" y="7325508"/>
                  </a:cubicBezTo>
                  <a:close/>
                </a:path>
              </a:pathLst>
            </a:custGeom>
            <a:blipFill>
              <a:blip r:embed="rId13">
                <a:alphaModFix amt="10999"/>
              </a:blip>
              <a:stretch>
                <a:fillRect t="-5160" b="-5174"/>
              </a:stretch>
            </a:blipFill>
          </p:spPr>
          <p:txBody>
            <a:bodyPr/>
            <a:lstStyle/>
            <a:p>
              <a:endParaRPr lang="en-GB"/>
            </a:p>
          </p:txBody>
        </p:sp>
      </p:grpSp>
      <p:grpSp>
        <p:nvGrpSpPr>
          <p:cNvPr id="21" name="Group 21"/>
          <p:cNvGrpSpPr/>
          <p:nvPr/>
        </p:nvGrpSpPr>
        <p:grpSpPr>
          <a:xfrm>
            <a:off x="1304276" y="4525281"/>
            <a:ext cx="15422107" cy="2165693"/>
            <a:chOff x="0" y="0"/>
            <a:chExt cx="4061790" cy="570388"/>
          </a:xfrm>
        </p:grpSpPr>
        <p:sp>
          <p:nvSpPr>
            <p:cNvPr id="22" name="Freeform 22"/>
            <p:cNvSpPr/>
            <p:nvPr/>
          </p:nvSpPr>
          <p:spPr>
            <a:xfrm>
              <a:off x="0" y="0"/>
              <a:ext cx="4061790" cy="570388"/>
            </a:xfrm>
            <a:custGeom>
              <a:avLst/>
              <a:gdLst/>
              <a:ahLst/>
              <a:cxnLst/>
              <a:rect l="l" t="t" r="r" b="b"/>
              <a:pathLst>
                <a:path w="4061790" h="570388">
                  <a:moveTo>
                    <a:pt x="25602" y="0"/>
                  </a:moveTo>
                  <a:lnTo>
                    <a:pt x="4036188" y="0"/>
                  </a:lnTo>
                  <a:cubicBezTo>
                    <a:pt x="4050327" y="0"/>
                    <a:pt x="4061790" y="11462"/>
                    <a:pt x="4061790" y="25602"/>
                  </a:cubicBezTo>
                  <a:lnTo>
                    <a:pt x="4061790" y="544786"/>
                  </a:lnTo>
                  <a:cubicBezTo>
                    <a:pt x="4061790" y="558926"/>
                    <a:pt x="4050327" y="570388"/>
                    <a:pt x="4036188" y="570388"/>
                  </a:cubicBezTo>
                  <a:lnTo>
                    <a:pt x="25602" y="570388"/>
                  </a:lnTo>
                  <a:cubicBezTo>
                    <a:pt x="18812" y="570388"/>
                    <a:pt x="12300" y="567691"/>
                    <a:pt x="7499" y="562890"/>
                  </a:cubicBezTo>
                  <a:cubicBezTo>
                    <a:pt x="2697" y="558088"/>
                    <a:pt x="0" y="551576"/>
                    <a:pt x="0" y="544786"/>
                  </a:cubicBezTo>
                  <a:lnTo>
                    <a:pt x="0" y="25602"/>
                  </a:lnTo>
                  <a:cubicBezTo>
                    <a:pt x="0" y="11462"/>
                    <a:pt x="11462" y="0"/>
                    <a:pt x="25602" y="0"/>
                  </a:cubicBezTo>
                  <a:close/>
                </a:path>
              </a:pathLst>
            </a:custGeom>
            <a:solidFill>
              <a:srgbClr val="EFD6A8">
                <a:alpha val="89804"/>
              </a:srgbClr>
            </a:solidFill>
          </p:spPr>
          <p:txBody>
            <a:bodyPr/>
            <a:lstStyle/>
            <a:p>
              <a:endParaRPr lang="en-GB"/>
            </a:p>
          </p:txBody>
        </p:sp>
        <p:sp>
          <p:nvSpPr>
            <p:cNvPr id="23" name="TextBox 23"/>
            <p:cNvSpPr txBox="1"/>
            <p:nvPr/>
          </p:nvSpPr>
          <p:spPr>
            <a:xfrm>
              <a:off x="0" y="-47625"/>
              <a:ext cx="4061790" cy="618013"/>
            </a:xfrm>
            <a:prstGeom prst="rect">
              <a:avLst/>
            </a:prstGeom>
          </p:spPr>
          <p:txBody>
            <a:bodyPr lIns="50800" tIns="50800" rIns="50800" bIns="50800" rtlCol="0" anchor="ctr"/>
            <a:lstStyle/>
            <a:p>
              <a:pPr algn="ctr">
                <a:lnSpc>
                  <a:spcPts val="2800"/>
                </a:lnSpc>
              </a:pPr>
              <a:endParaRPr/>
            </a:p>
          </p:txBody>
        </p:sp>
      </p:grpSp>
      <p:sp>
        <p:nvSpPr>
          <p:cNvPr id="24" name="Freeform 24"/>
          <p:cNvSpPr/>
          <p:nvPr/>
        </p:nvSpPr>
        <p:spPr>
          <a:xfrm>
            <a:off x="16238171" y="5767269"/>
            <a:ext cx="2827342" cy="5612589"/>
          </a:xfrm>
          <a:custGeom>
            <a:avLst/>
            <a:gdLst/>
            <a:ahLst/>
            <a:cxnLst/>
            <a:rect l="l" t="t" r="r" b="b"/>
            <a:pathLst>
              <a:path w="2827342" h="5612589">
                <a:moveTo>
                  <a:pt x="0" y="0"/>
                </a:moveTo>
                <a:lnTo>
                  <a:pt x="2827342" y="0"/>
                </a:lnTo>
                <a:lnTo>
                  <a:pt x="2827342" y="5612588"/>
                </a:lnTo>
                <a:lnTo>
                  <a:pt x="0" y="5612588"/>
                </a:lnTo>
                <a:lnTo>
                  <a:pt x="0" y="0"/>
                </a:lnTo>
                <a:close/>
              </a:path>
            </a:pathLst>
          </a:custGeom>
          <a:blipFill>
            <a:blip r:embed="rId14"/>
            <a:stretch>
              <a:fillRect/>
            </a:stretch>
          </a:blipFill>
        </p:spPr>
        <p:txBody>
          <a:bodyPr/>
          <a:lstStyle/>
          <a:p>
            <a:endParaRPr lang="en-GB"/>
          </a:p>
        </p:txBody>
      </p:sp>
      <p:sp>
        <p:nvSpPr>
          <p:cNvPr id="25" name="TextBox 25"/>
          <p:cNvSpPr txBox="1"/>
          <p:nvPr/>
        </p:nvSpPr>
        <p:spPr>
          <a:xfrm>
            <a:off x="3554957" y="1288594"/>
            <a:ext cx="11338392" cy="1120610"/>
          </a:xfrm>
          <a:prstGeom prst="rect">
            <a:avLst/>
          </a:prstGeom>
        </p:spPr>
        <p:txBody>
          <a:bodyPr lIns="0" tIns="0" rIns="0" bIns="0" rtlCol="0" anchor="t">
            <a:spAutoFit/>
          </a:bodyPr>
          <a:lstStyle/>
          <a:p>
            <a:pPr algn="ctr">
              <a:lnSpc>
                <a:spcPts val="9106"/>
              </a:lnSpc>
            </a:pPr>
            <a:r>
              <a:rPr lang="en-US" sz="6504">
                <a:solidFill>
                  <a:srgbClr val="FFFFFF"/>
                </a:solidFill>
                <a:latin typeface="#9Slide07 SVNUT Triumph Press"/>
              </a:rPr>
              <a:t>*Cảm xúc trong buổi tiễn đưa</a:t>
            </a:r>
          </a:p>
        </p:txBody>
      </p:sp>
      <p:sp>
        <p:nvSpPr>
          <p:cNvPr id="26" name="TextBox 26"/>
          <p:cNvSpPr txBox="1"/>
          <p:nvPr/>
        </p:nvSpPr>
        <p:spPr>
          <a:xfrm>
            <a:off x="1659661" y="4549718"/>
            <a:ext cx="14695009" cy="1878802"/>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a:rPr>
              <a:t>→ Người chinh phụ thấm thía nỗi chia ly; bắt đầu phải sống trong cả nỗi nhớ nhung do xa cách và sự lo lắng cho số phận của người chồng chiến binh trên chiến trường với những bất trắc khó đoán trước. </a:t>
            </a:r>
          </a:p>
        </p:txBody>
      </p:sp>
      <p:grpSp>
        <p:nvGrpSpPr>
          <p:cNvPr id="27" name="Group 27"/>
          <p:cNvGrpSpPr/>
          <p:nvPr/>
        </p:nvGrpSpPr>
        <p:grpSpPr>
          <a:xfrm>
            <a:off x="1296112" y="6871949"/>
            <a:ext cx="15422107" cy="3088713"/>
            <a:chOff x="0" y="0"/>
            <a:chExt cx="4061790" cy="813488"/>
          </a:xfrm>
        </p:grpSpPr>
        <p:sp>
          <p:nvSpPr>
            <p:cNvPr id="28" name="Freeform 28"/>
            <p:cNvSpPr/>
            <p:nvPr/>
          </p:nvSpPr>
          <p:spPr>
            <a:xfrm>
              <a:off x="0" y="0"/>
              <a:ext cx="4061790" cy="813488"/>
            </a:xfrm>
            <a:custGeom>
              <a:avLst/>
              <a:gdLst/>
              <a:ahLst/>
              <a:cxnLst/>
              <a:rect l="l" t="t" r="r" b="b"/>
              <a:pathLst>
                <a:path w="4061790" h="813488">
                  <a:moveTo>
                    <a:pt x="25602" y="0"/>
                  </a:moveTo>
                  <a:lnTo>
                    <a:pt x="4036188" y="0"/>
                  </a:lnTo>
                  <a:cubicBezTo>
                    <a:pt x="4050327" y="0"/>
                    <a:pt x="4061790" y="11462"/>
                    <a:pt x="4061790" y="25602"/>
                  </a:cubicBezTo>
                  <a:lnTo>
                    <a:pt x="4061790" y="787886"/>
                  </a:lnTo>
                  <a:cubicBezTo>
                    <a:pt x="4061790" y="794676"/>
                    <a:pt x="4059092" y="801188"/>
                    <a:pt x="4054291" y="805989"/>
                  </a:cubicBezTo>
                  <a:cubicBezTo>
                    <a:pt x="4049490" y="810791"/>
                    <a:pt x="4042978" y="813488"/>
                    <a:pt x="4036188" y="813488"/>
                  </a:cubicBezTo>
                  <a:lnTo>
                    <a:pt x="25602" y="813488"/>
                  </a:lnTo>
                  <a:cubicBezTo>
                    <a:pt x="11462" y="813488"/>
                    <a:pt x="0" y="802026"/>
                    <a:pt x="0" y="787886"/>
                  </a:cubicBezTo>
                  <a:lnTo>
                    <a:pt x="0" y="25602"/>
                  </a:lnTo>
                  <a:cubicBezTo>
                    <a:pt x="0" y="11462"/>
                    <a:pt x="11462" y="0"/>
                    <a:pt x="25602" y="0"/>
                  </a:cubicBezTo>
                  <a:close/>
                </a:path>
              </a:pathLst>
            </a:custGeom>
            <a:solidFill>
              <a:srgbClr val="D49624">
                <a:alpha val="89804"/>
              </a:srgbClr>
            </a:solidFill>
          </p:spPr>
          <p:txBody>
            <a:bodyPr/>
            <a:lstStyle/>
            <a:p>
              <a:endParaRPr lang="en-GB"/>
            </a:p>
          </p:txBody>
        </p:sp>
        <p:sp>
          <p:nvSpPr>
            <p:cNvPr id="29" name="TextBox 29"/>
            <p:cNvSpPr txBox="1"/>
            <p:nvPr/>
          </p:nvSpPr>
          <p:spPr>
            <a:xfrm>
              <a:off x="0" y="-47625"/>
              <a:ext cx="4061790" cy="861113"/>
            </a:xfrm>
            <a:prstGeom prst="rect">
              <a:avLst/>
            </a:prstGeom>
          </p:spPr>
          <p:txBody>
            <a:bodyPr lIns="50800" tIns="50800" rIns="50800" bIns="50800" rtlCol="0" anchor="ctr"/>
            <a:lstStyle/>
            <a:p>
              <a:pPr algn="ctr">
                <a:lnSpc>
                  <a:spcPts val="2800"/>
                </a:lnSpc>
              </a:pPr>
              <a:endParaRPr/>
            </a:p>
          </p:txBody>
        </p:sp>
      </p:grpSp>
      <p:sp>
        <p:nvSpPr>
          <p:cNvPr id="30" name="TextBox 30"/>
          <p:cNvSpPr txBox="1"/>
          <p:nvPr/>
        </p:nvSpPr>
        <p:spPr>
          <a:xfrm>
            <a:off x="1659661" y="7005299"/>
            <a:ext cx="14695009" cy="2507615"/>
          </a:xfrm>
          <a:prstGeom prst="rect">
            <a:avLst/>
          </a:prstGeom>
        </p:spPr>
        <p:txBody>
          <a:bodyPr lIns="0" tIns="0" rIns="0" bIns="0" rtlCol="0" anchor="t">
            <a:spAutoFit/>
          </a:bodyPr>
          <a:lstStyle/>
          <a:p>
            <a:pPr algn="just">
              <a:lnSpc>
                <a:spcPts val="5005"/>
              </a:lnSpc>
            </a:pPr>
            <a:r>
              <a:rPr lang="en-US" sz="3500">
                <a:solidFill>
                  <a:srgbClr val="FEFFFE"/>
                </a:solidFill>
                <a:latin typeface="Roboto Condensed"/>
              </a:rPr>
              <a:t>→ Tâm trạng của người chinh phụ - chinh phu cũng gửi gắm nỗi ai oán với cuộc chiến tranh phi nghĩa (Chiến tranh giữa hai thế lực Trịnh và Nguyễn, không chống ngoại xâm mà là huynh đệ tương tàn) chỉ nhằm bảo vệ lợi ích của giai cấp thống trị mà khiến bao gia đình vào cảnh chia ly không hẹn ngày về.</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B6941"/>
        </a:solidFill>
        <a:effectLst/>
      </p:bgPr>
    </p:bg>
    <p:spTree>
      <p:nvGrpSpPr>
        <p:cNvPr id="1" name=""/>
        <p:cNvGrpSpPr/>
        <p:nvPr/>
      </p:nvGrpSpPr>
      <p:grpSpPr>
        <a:xfrm>
          <a:off x="0" y="0"/>
          <a:ext cx="0" cy="0"/>
          <a:chOff x="0" y="0"/>
          <a:chExt cx="0" cy="0"/>
        </a:xfrm>
      </p:grpSpPr>
      <p:sp>
        <p:nvSpPr>
          <p:cNvPr id="2" name="Freeform 2"/>
          <p:cNvSpPr/>
          <p:nvPr/>
        </p:nvSpPr>
        <p:spPr>
          <a:xfrm rot="-8869158">
            <a:off x="7980590" y="942523"/>
            <a:ext cx="2130934" cy="3653029"/>
          </a:xfrm>
          <a:custGeom>
            <a:avLst/>
            <a:gdLst/>
            <a:ahLst/>
            <a:cxnLst/>
            <a:rect l="l" t="t" r="r" b="b"/>
            <a:pathLst>
              <a:path w="2130934" h="3653029">
                <a:moveTo>
                  <a:pt x="0" y="0"/>
                </a:moveTo>
                <a:lnTo>
                  <a:pt x="2130934" y="0"/>
                </a:lnTo>
                <a:lnTo>
                  <a:pt x="2130934" y="3653029"/>
                </a:lnTo>
                <a:lnTo>
                  <a:pt x="0" y="3653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2123381">
            <a:off x="2743034" y="1754851"/>
            <a:ext cx="906548" cy="419278"/>
          </a:xfrm>
          <a:custGeom>
            <a:avLst/>
            <a:gdLst/>
            <a:ahLst/>
            <a:cxnLst/>
            <a:rect l="l" t="t" r="r" b="b"/>
            <a:pathLst>
              <a:path w="906548" h="419278">
                <a:moveTo>
                  <a:pt x="0" y="0"/>
                </a:moveTo>
                <a:lnTo>
                  <a:pt x="906548" y="0"/>
                </a:lnTo>
                <a:lnTo>
                  <a:pt x="906548" y="419279"/>
                </a:lnTo>
                <a:lnTo>
                  <a:pt x="0" y="419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4" name="Group 4"/>
          <p:cNvGrpSpPr/>
          <p:nvPr/>
        </p:nvGrpSpPr>
        <p:grpSpPr>
          <a:xfrm>
            <a:off x="900030" y="1421944"/>
            <a:ext cx="16230600" cy="8229600"/>
            <a:chOff x="0" y="0"/>
            <a:chExt cx="21640800" cy="10972800"/>
          </a:xfrm>
        </p:grpSpPr>
        <p:sp>
          <p:nvSpPr>
            <p:cNvPr id="5" name="Freeform 5"/>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6" name="Freeform 6"/>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6">
                <a:extLst>
                  <a:ext uri="{96DAC541-7B7A-43D3-8B79-37D633B846F1}">
                    <asvg:svgBlip xmlns:asvg="http://schemas.microsoft.com/office/drawing/2016/SVG/main" r:embed="rId7"/>
                  </a:ext>
                </a:extLst>
              </a:blip>
              <a:stretch>
                <a:fillRect t="-27505" r="-6694"/>
              </a:stretch>
            </a:blipFill>
            <a:ln cap="sq">
              <a:noFill/>
              <a:prstDash val="solid"/>
              <a:miter/>
            </a:ln>
          </p:spPr>
          <p:txBody>
            <a:bodyPr/>
            <a:lstStyle/>
            <a:p>
              <a:endParaRPr lang="en-GB"/>
            </a:p>
          </p:txBody>
        </p:sp>
      </p:grpSp>
      <p:grpSp>
        <p:nvGrpSpPr>
          <p:cNvPr id="7" name="Group 7"/>
          <p:cNvGrpSpPr/>
          <p:nvPr/>
        </p:nvGrpSpPr>
        <p:grpSpPr>
          <a:xfrm>
            <a:off x="1028700" y="1281112"/>
            <a:ext cx="16230600" cy="8229600"/>
            <a:chOff x="0" y="0"/>
            <a:chExt cx="21640800" cy="10972800"/>
          </a:xfrm>
        </p:grpSpPr>
        <p:sp>
          <p:nvSpPr>
            <p:cNvPr id="8" name="Freeform 8"/>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9" name="Freeform 9"/>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8">
                <a:extLst>
                  <a:ext uri="{96DAC541-7B7A-43D3-8B79-37D633B846F1}">
                    <asvg:svgBlip xmlns:asvg="http://schemas.microsoft.com/office/drawing/2016/SVG/main" r:embed="rId9"/>
                  </a:ext>
                </a:extLst>
              </a:blip>
              <a:stretch>
                <a:fillRect t="-27505"/>
              </a:stretch>
            </a:blipFill>
            <a:ln cap="sq">
              <a:noFill/>
              <a:prstDash val="solid"/>
              <a:miter/>
            </a:ln>
          </p:spPr>
          <p:txBody>
            <a:bodyPr/>
            <a:lstStyle/>
            <a:p>
              <a:endParaRPr lang="en-GB"/>
            </a:p>
          </p:txBody>
        </p:sp>
      </p:grpSp>
      <p:grpSp>
        <p:nvGrpSpPr>
          <p:cNvPr id="10" name="Group 10"/>
          <p:cNvGrpSpPr/>
          <p:nvPr/>
        </p:nvGrpSpPr>
        <p:grpSpPr>
          <a:xfrm>
            <a:off x="3075149" y="776288"/>
            <a:ext cx="12137703" cy="2000978"/>
            <a:chOff x="0" y="0"/>
            <a:chExt cx="16183604" cy="2667971"/>
          </a:xfrm>
        </p:grpSpPr>
        <p:sp>
          <p:nvSpPr>
            <p:cNvPr id="11" name="Freeform 11"/>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10">
                <a:extLst>
                  <a:ext uri="{96DAC541-7B7A-43D3-8B79-37D633B846F1}">
                    <asvg:svgBlip xmlns:asvg="http://schemas.microsoft.com/office/drawing/2016/SVG/main" r:embed="rId11"/>
                  </a:ext>
                </a:extLst>
              </a:blip>
              <a:stretch>
                <a:fillRect r="-18597"/>
              </a:stretch>
            </a:blipFill>
          </p:spPr>
          <p:txBody>
            <a:bodyPr/>
            <a:lstStyle/>
            <a:p>
              <a:endParaRPr lang="en-GB"/>
            </a:p>
          </p:txBody>
        </p:sp>
      </p:grpSp>
      <p:sp>
        <p:nvSpPr>
          <p:cNvPr id="13" name="Freeform 13"/>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4" name="Freeform 14"/>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5" name="Freeform 15"/>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6" name="Group 16"/>
          <p:cNvGrpSpPr/>
          <p:nvPr/>
        </p:nvGrpSpPr>
        <p:grpSpPr>
          <a:xfrm>
            <a:off x="8107679" y="3705617"/>
            <a:ext cx="7372487" cy="4838195"/>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D3A29D">
                <a:alpha val="57647"/>
              </a:srgbClr>
            </a:solidFill>
          </p:spPr>
          <p:txBody>
            <a:bodyPr/>
            <a:lstStyle/>
            <a:p>
              <a:endParaRPr lang="en-GB"/>
            </a:p>
          </p:txBody>
        </p:sp>
        <p:sp>
          <p:nvSpPr>
            <p:cNvPr id="18" name="TextBox 18"/>
            <p:cNvSpPr txBox="1"/>
            <p:nvPr/>
          </p:nvSpPr>
          <p:spPr>
            <a:xfrm>
              <a:off x="38100" y="41275"/>
              <a:ext cx="736600" cy="415925"/>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3708687" y="1074806"/>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3. KHÁM PHÁ VĂN BẢN</a:t>
            </a:r>
          </a:p>
        </p:txBody>
      </p:sp>
      <p:sp>
        <p:nvSpPr>
          <p:cNvPr id="20" name="TextBox 20"/>
          <p:cNvSpPr txBox="1"/>
          <p:nvPr/>
        </p:nvSpPr>
        <p:spPr>
          <a:xfrm>
            <a:off x="3425411" y="2889643"/>
            <a:ext cx="11787441" cy="615950"/>
          </a:xfrm>
          <a:prstGeom prst="rect">
            <a:avLst/>
          </a:prstGeom>
        </p:spPr>
        <p:txBody>
          <a:bodyPr lIns="0" tIns="0" rIns="0" bIns="0" rtlCol="0" anchor="t">
            <a:spAutoFit/>
          </a:bodyPr>
          <a:lstStyle/>
          <a:p>
            <a:pPr algn="ctr">
              <a:lnSpc>
                <a:spcPts val="4900"/>
              </a:lnSpc>
            </a:pPr>
            <a:r>
              <a:rPr lang="en-US" sz="3500">
                <a:solidFill>
                  <a:srgbClr val="15271A"/>
                </a:solidFill>
                <a:latin typeface="Roboto Condensed Bold"/>
              </a:rPr>
              <a:t>c. Đề tài, chủ đề và thông điệp từ văn bản</a:t>
            </a:r>
          </a:p>
        </p:txBody>
      </p:sp>
      <p:sp>
        <p:nvSpPr>
          <p:cNvPr id="21" name="TextBox 21"/>
          <p:cNvSpPr txBox="1"/>
          <p:nvPr/>
        </p:nvSpPr>
        <p:spPr>
          <a:xfrm>
            <a:off x="3121610" y="1900234"/>
            <a:ext cx="11787441" cy="688939"/>
          </a:xfrm>
          <a:prstGeom prst="rect">
            <a:avLst/>
          </a:prstGeom>
        </p:spPr>
        <p:txBody>
          <a:bodyPr lIns="0" tIns="0" rIns="0" bIns="0" rtlCol="0" anchor="t">
            <a:spAutoFit/>
          </a:bodyPr>
          <a:lstStyle/>
          <a:p>
            <a:pPr algn="ctr">
              <a:lnSpc>
                <a:spcPts val="5600"/>
              </a:lnSpc>
            </a:pPr>
            <a:r>
              <a:rPr lang="en-US" sz="4000">
                <a:solidFill>
                  <a:srgbClr val="FFFFFF"/>
                </a:solidFill>
                <a:latin typeface="#9Slide07 SVNUT Triumph Press"/>
              </a:rPr>
              <a:t>3.2. Đọc-hiểu văn bản</a:t>
            </a:r>
          </a:p>
        </p:txBody>
      </p:sp>
      <p:sp>
        <p:nvSpPr>
          <p:cNvPr id="22" name="TextBox 22"/>
          <p:cNvSpPr txBox="1"/>
          <p:nvPr/>
        </p:nvSpPr>
        <p:spPr>
          <a:xfrm>
            <a:off x="9287876" y="5048250"/>
            <a:ext cx="5605473" cy="2507398"/>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Đoạn trích trên để lại bài học / thông điệp nào ý nghĩa với em? </a:t>
            </a:r>
          </a:p>
          <a:p>
            <a:pPr algn="just">
              <a:lnSpc>
                <a:spcPts val="5005"/>
              </a:lnSpc>
            </a:pPr>
            <a:r>
              <a:rPr lang="en-US" sz="3500">
                <a:solidFill>
                  <a:srgbClr val="000000"/>
                </a:solidFill>
                <a:latin typeface="Roboto Condensed Italics"/>
              </a:rPr>
              <a:t>Đề  tài, chủ đề của văn bản là gì?</a:t>
            </a:r>
          </a:p>
        </p:txBody>
      </p:sp>
      <p:grpSp>
        <p:nvGrpSpPr>
          <p:cNvPr id="23" name="Group 23"/>
          <p:cNvGrpSpPr>
            <a:grpSpLocks noChangeAspect="1"/>
          </p:cNvGrpSpPr>
          <p:nvPr/>
        </p:nvGrpSpPr>
        <p:grpSpPr>
          <a:xfrm>
            <a:off x="191453" y="4121297"/>
            <a:ext cx="7648911" cy="6165703"/>
            <a:chOff x="0" y="0"/>
            <a:chExt cx="4605527" cy="3712464"/>
          </a:xfrm>
        </p:grpSpPr>
        <p:sp>
          <p:nvSpPr>
            <p:cNvPr id="24" name="Freeform 24"/>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6"/>
              <a:stretch>
                <a:fillRect l="-67" r="-67"/>
              </a:stretch>
            </a:blipFill>
          </p:spPr>
          <p:txBody>
            <a:bodyPr/>
            <a:lstStyle/>
            <a:p>
              <a:endParaRPr lang="en-GB"/>
            </a:p>
          </p:txBody>
        </p:sp>
        <p:sp>
          <p:nvSpPr>
            <p:cNvPr id="25" name="Freeform 25"/>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7"/>
              <a:stretch>
                <a:fillRect l="-20833" r="-20833"/>
              </a:stretch>
            </a:blipFill>
          </p:spPr>
          <p:txBody>
            <a:bodyPr/>
            <a:lstStyle/>
            <a:p>
              <a:endParaRPr lang="en-GB"/>
            </a:p>
          </p:txBody>
        </p:sp>
      </p:gr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2315848"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3"/>
            <a:stretch>
              <a:fillRect t="-35153" b="-35153"/>
            </a:stretch>
          </a:blipFill>
        </p:spPr>
        <p:txBody>
          <a:bodyPr/>
          <a:lstStyle/>
          <a:p>
            <a:endParaRPr lang="en-GB"/>
          </a:p>
        </p:txBody>
      </p:sp>
      <p:sp>
        <p:nvSpPr>
          <p:cNvPr id="4" name="Freeform 4"/>
          <p:cNvSpPr/>
          <p:nvPr/>
        </p:nvSpPr>
        <p:spPr>
          <a:xfrm>
            <a:off x="856308" y="1166089"/>
            <a:ext cx="16230600" cy="6431375"/>
          </a:xfrm>
          <a:custGeom>
            <a:avLst/>
            <a:gdLst/>
            <a:ahLst/>
            <a:cxnLst/>
            <a:rect l="l" t="t" r="r" b="b"/>
            <a:pathLst>
              <a:path w="16230600" h="6431375">
                <a:moveTo>
                  <a:pt x="0" y="0"/>
                </a:moveTo>
                <a:lnTo>
                  <a:pt x="16230600" y="0"/>
                </a:lnTo>
                <a:lnTo>
                  <a:pt x="16230600" y="6431376"/>
                </a:lnTo>
                <a:lnTo>
                  <a:pt x="0" y="643137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856308" y="4351691"/>
            <a:ext cx="15212164" cy="5043998"/>
          </a:xfrm>
          <a:custGeom>
            <a:avLst/>
            <a:gdLst/>
            <a:ahLst/>
            <a:cxnLst/>
            <a:rect l="l" t="t" r="r" b="b"/>
            <a:pathLst>
              <a:path w="15212164" h="5043998">
                <a:moveTo>
                  <a:pt x="0" y="0"/>
                </a:moveTo>
                <a:lnTo>
                  <a:pt x="15212164" y="0"/>
                </a:lnTo>
                <a:lnTo>
                  <a:pt x="15212164" y="5043998"/>
                </a:lnTo>
                <a:lnTo>
                  <a:pt x="0" y="5043998"/>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6" name="Freeform 6"/>
          <p:cNvSpPr/>
          <p:nvPr/>
        </p:nvSpPr>
        <p:spPr>
          <a:xfrm>
            <a:off x="1028700" y="981075"/>
            <a:ext cx="16230600" cy="6431375"/>
          </a:xfrm>
          <a:custGeom>
            <a:avLst/>
            <a:gdLst/>
            <a:ahLst/>
            <a:cxnLst/>
            <a:rect l="l" t="t" r="r" b="b"/>
            <a:pathLst>
              <a:path w="16230600" h="6431375">
                <a:moveTo>
                  <a:pt x="0" y="0"/>
                </a:moveTo>
                <a:lnTo>
                  <a:pt x="16230600" y="0"/>
                </a:lnTo>
                <a:lnTo>
                  <a:pt x="16230600" y="6431375"/>
                </a:lnTo>
                <a:lnTo>
                  <a:pt x="0" y="643137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7" name="Freeform 7"/>
          <p:cNvSpPr/>
          <p:nvPr/>
        </p:nvSpPr>
        <p:spPr>
          <a:xfrm>
            <a:off x="1028700" y="4166677"/>
            <a:ext cx="16230600" cy="5043998"/>
          </a:xfrm>
          <a:custGeom>
            <a:avLst/>
            <a:gdLst/>
            <a:ahLst/>
            <a:cxnLst/>
            <a:rect l="l" t="t" r="r" b="b"/>
            <a:pathLst>
              <a:path w="16230600" h="5043998">
                <a:moveTo>
                  <a:pt x="0" y="0"/>
                </a:moveTo>
                <a:lnTo>
                  <a:pt x="16230600" y="0"/>
                </a:lnTo>
                <a:lnTo>
                  <a:pt x="16230600" y="5043998"/>
                </a:lnTo>
                <a:lnTo>
                  <a:pt x="0" y="5043998"/>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sp>
        <p:nvSpPr>
          <p:cNvPr id="8" name="Freeform 8"/>
          <p:cNvSpPr/>
          <p:nvPr/>
        </p:nvSpPr>
        <p:spPr>
          <a:xfrm>
            <a:off x="-379355" y="-47625"/>
            <a:ext cx="17638655" cy="10287000"/>
          </a:xfrm>
          <a:custGeom>
            <a:avLst/>
            <a:gdLst/>
            <a:ahLst/>
            <a:cxnLst/>
            <a:rect l="l" t="t" r="r" b="b"/>
            <a:pathLst>
              <a:path w="17638655" h="10287000">
                <a:moveTo>
                  <a:pt x="0" y="0"/>
                </a:moveTo>
                <a:lnTo>
                  <a:pt x="17638655" y="0"/>
                </a:lnTo>
                <a:lnTo>
                  <a:pt x="17638655" y="10287000"/>
                </a:lnTo>
                <a:lnTo>
                  <a:pt x="0" y="10287000"/>
                </a:lnTo>
                <a:lnTo>
                  <a:pt x="0" y="0"/>
                </a:lnTo>
                <a:close/>
              </a:path>
            </a:pathLst>
          </a:custGeom>
          <a:blipFill>
            <a:blip r:embed="rId8"/>
            <a:stretch>
              <a:fillRect t="-18049" r="-5832" b="-18049"/>
            </a:stretch>
          </a:blipFill>
        </p:spPr>
        <p:txBody>
          <a:bodyPr/>
          <a:lstStyle/>
          <a:p>
            <a:endParaRPr lang="en-GB"/>
          </a:p>
        </p:txBody>
      </p:sp>
      <p:grpSp>
        <p:nvGrpSpPr>
          <p:cNvPr id="9" name="Group 9"/>
          <p:cNvGrpSpPr/>
          <p:nvPr/>
        </p:nvGrpSpPr>
        <p:grpSpPr>
          <a:xfrm>
            <a:off x="3185878" y="2104016"/>
            <a:ext cx="12106198" cy="6353746"/>
            <a:chOff x="0" y="0"/>
            <a:chExt cx="3188464" cy="1673415"/>
          </a:xfrm>
        </p:grpSpPr>
        <p:sp>
          <p:nvSpPr>
            <p:cNvPr id="10" name="Freeform 10"/>
            <p:cNvSpPr/>
            <p:nvPr/>
          </p:nvSpPr>
          <p:spPr>
            <a:xfrm>
              <a:off x="0" y="0"/>
              <a:ext cx="3188464" cy="1673415"/>
            </a:xfrm>
            <a:custGeom>
              <a:avLst/>
              <a:gdLst/>
              <a:ahLst/>
              <a:cxnLst/>
              <a:rect l="l" t="t" r="r" b="b"/>
              <a:pathLst>
                <a:path w="3188464" h="1673415">
                  <a:moveTo>
                    <a:pt x="8953" y="0"/>
                  </a:moveTo>
                  <a:lnTo>
                    <a:pt x="3179511" y="0"/>
                  </a:lnTo>
                  <a:cubicBezTo>
                    <a:pt x="3181885" y="0"/>
                    <a:pt x="3184162" y="943"/>
                    <a:pt x="3185841" y="2622"/>
                  </a:cubicBezTo>
                  <a:cubicBezTo>
                    <a:pt x="3187521" y="4301"/>
                    <a:pt x="3188464" y="6579"/>
                    <a:pt x="3188464" y="8953"/>
                  </a:cubicBezTo>
                  <a:lnTo>
                    <a:pt x="3188464" y="1664462"/>
                  </a:lnTo>
                  <a:cubicBezTo>
                    <a:pt x="3188464" y="1666836"/>
                    <a:pt x="3187521" y="1669113"/>
                    <a:pt x="3185841" y="1670792"/>
                  </a:cubicBezTo>
                  <a:cubicBezTo>
                    <a:pt x="3184162" y="1672471"/>
                    <a:pt x="3181885" y="1673415"/>
                    <a:pt x="3179511" y="1673415"/>
                  </a:cubicBezTo>
                  <a:lnTo>
                    <a:pt x="8953" y="1673415"/>
                  </a:lnTo>
                  <a:cubicBezTo>
                    <a:pt x="6579" y="1673415"/>
                    <a:pt x="4301" y="1672471"/>
                    <a:pt x="2622" y="1670792"/>
                  </a:cubicBezTo>
                  <a:cubicBezTo>
                    <a:pt x="943" y="1669113"/>
                    <a:pt x="0" y="1666836"/>
                    <a:pt x="0" y="1664462"/>
                  </a:cubicBezTo>
                  <a:lnTo>
                    <a:pt x="0" y="8953"/>
                  </a:lnTo>
                  <a:cubicBezTo>
                    <a:pt x="0" y="6579"/>
                    <a:pt x="943" y="4301"/>
                    <a:pt x="2622" y="2622"/>
                  </a:cubicBezTo>
                  <a:cubicBezTo>
                    <a:pt x="4301" y="943"/>
                    <a:pt x="6579" y="0"/>
                    <a:pt x="8953" y="0"/>
                  </a:cubicBezTo>
                  <a:close/>
                </a:path>
              </a:pathLst>
            </a:custGeom>
            <a:solidFill>
              <a:srgbClr val="6D9177"/>
            </a:solidFill>
          </p:spPr>
          <p:txBody>
            <a:bodyPr/>
            <a:lstStyle/>
            <a:p>
              <a:endParaRPr lang="en-GB"/>
            </a:p>
          </p:txBody>
        </p:sp>
        <p:sp>
          <p:nvSpPr>
            <p:cNvPr id="11" name="TextBox 11"/>
            <p:cNvSpPr txBox="1"/>
            <p:nvPr/>
          </p:nvSpPr>
          <p:spPr>
            <a:xfrm>
              <a:off x="0" y="-38100"/>
              <a:ext cx="3188464" cy="171151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5400000">
            <a:off x="-614373" y="4689692"/>
            <a:ext cx="5247212" cy="812366"/>
          </a:xfrm>
          <a:custGeom>
            <a:avLst/>
            <a:gdLst/>
            <a:ahLst/>
            <a:cxnLst/>
            <a:rect l="l" t="t" r="r" b="b"/>
            <a:pathLst>
              <a:path w="5247212" h="812366">
                <a:moveTo>
                  <a:pt x="0" y="0"/>
                </a:moveTo>
                <a:lnTo>
                  <a:pt x="5247212" y="0"/>
                </a:lnTo>
                <a:lnTo>
                  <a:pt x="5247212" y="812366"/>
                </a:lnTo>
                <a:lnTo>
                  <a:pt x="0" y="812366"/>
                </a:lnTo>
                <a:lnTo>
                  <a:pt x="0" y="0"/>
                </a:lnTo>
                <a:close/>
              </a:path>
            </a:pathLst>
          </a:custGeom>
          <a:blipFill>
            <a:blip r:embed="rId9">
              <a:extLst>
                <a:ext uri="{96DAC541-7B7A-43D3-8B79-37D633B846F1}">
                  <asvg:svgBlip xmlns:asvg="http://schemas.microsoft.com/office/drawing/2016/SVG/main" r:embed="rId10"/>
                </a:ext>
              </a:extLst>
            </a:blip>
            <a:stretch>
              <a:fillRect l="-7699"/>
            </a:stretch>
          </a:blipFill>
        </p:spPr>
        <p:txBody>
          <a:bodyPr/>
          <a:lstStyle/>
          <a:p>
            <a:endParaRPr lang="en-GB"/>
          </a:p>
        </p:txBody>
      </p:sp>
      <p:sp>
        <p:nvSpPr>
          <p:cNvPr id="13" name="Freeform 13"/>
          <p:cNvSpPr/>
          <p:nvPr/>
        </p:nvSpPr>
        <p:spPr>
          <a:xfrm rot="1020924">
            <a:off x="2971551" y="1970844"/>
            <a:ext cx="428655" cy="590707"/>
          </a:xfrm>
          <a:custGeom>
            <a:avLst/>
            <a:gdLst/>
            <a:ahLst/>
            <a:cxnLst/>
            <a:rect l="l" t="t" r="r" b="b"/>
            <a:pathLst>
              <a:path w="428655" h="590707">
                <a:moveTo>
                  <a:pt x="0" y="0"/>
                </a:moveTo>
                <a:lnTo>
                  <a:pt x="428655" y="0"/>
                </a:lnTo>
                <a:lnTo>
                  <a:pt x="428655" y="590707"/>
                </a:lnTo>
                <a:lnTo>
                  <a:pt x="0" y="5907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4" name="Group 14"/>
          <p:cNvGrpSpPr/>
          <p:nvPr/>
        </p:nvGrpSpPr>
        <p:grpSpPr>
          <a:xfrm>
            <a:off x="3517049" y="3226841"/>
            <a:ext cx="7733619" cy="1064816"/>
            <a:chOff x="0" y="0"/>
            <a:chExt cx="1829719" cy="251928"/>
          </a:xfrm>
        </p:grpSpPr>
        <p:sp>
          <p:nvSpPr>
            <p:cNvPr id="15" name="Freeform 15"/>
            <p:cNvSpPr/>
            <p:nvPr/>
          </p:nvSpPr>
          <p:spPr>
            <a:xfrm>
              <a:off x="0" y="0"/>
              <a:ext cx="1829719" cy="251928"/>
            </a:xfrm>
            <a:custGeom>
              <a:avLst/>
              <a:gdLst/>
              <a:ahLst/>
              <a:cxnLst/>
              <a:rect l="l" t="t" r="r" b="b"/>
              <a:pathLst>
                <a:path w="1829719" h="251928">
                  <a:moveTo>
                    <a:pt x="1626519" y="0"/>
                  </a:moveTo>
                  <a:cubicBezTo>
                    <a:pt x="1738744" y="0"/>
                    <a:pt x="1829719" y="56396"/>
                    <a:pt x="1829719" y="125964"/>
                  </a:cubicBezTo>
                  <a:cubicBezTo>
                    <a:pt x="1829719" y="195532"/>
                    <a:pt x="1738744" y="251928"/>
                    <a:pt x="1626519" y="251928"/>
                  </a:cubicBezTo>
                  <a:lnTo>
                    <a:pt x="203200" y="251928"/>
                  </a:lnTo>
                  <a:cubicBezTo>
                    <a:pt x="90976" y="251928"/>
                    <a:pt x="0" y="195532"/>
                    <a:pt x="0" y="125964"/>
                  </a:cubicBezTo>
                  <a:cubicBezTo>
                    <a:pt x="0" y="56396"/>
                    <a:pt x="90976" y="0"/>
                    <a:pt x="203200" y="0"/>
                  </a:cubicBezTo>
                  <a:close/>
                </a:path>
              </a:pathLst>
            </a:custGeom>
            <a:solidFill>
              <a:srgbClr val="FFFFFF">
                <a:alpha val="91765"/>
              </a:srgbClr>
            </a:solidFill>
          </p:spPr>
          <p:txBody>
            <a:bodyPr/>
            <a:lstStyle/>
            <a:p>
              <a:endParaRPr lang="en-GB"/>
            </a:p>
          </p:txBody>
        </p:sp>
        <p:sp>
          <p:nvSpPr>
            <p:cNvPr id="16" name="TextBox 16"/>
            <p:cNvSpPr txBox="1"/>
            <p:nvPr/>
          </p:nvSpPr>
          <p:spPr>
            <a:xfrm>
              <a:off x="0" y="-47625"/>
              <a:ext cx="1829719" cy="299553"/>
            </a:xfrm>
            <a:prstGeom prst="rect">
              <a:avLst/>
            </a:prstGeom>
          </p:spPr>
          <p:txBody>
            <a:bodyPr lIns="50800" tIns="50800" rIns="50800" bIns="50800" rtlCol="0" anchor="ctr"/>
            <a:lstStyle/>
            <a:p>
              <a:pPr algn="ctr">
                <a:lnSpc>
                  <a:spcPts val="2800"/>
                </a:lnSpc>
              </a:pPr>
              <a:endParaRPr/>
            </a:p>
          </p:txBody>
        </p:sp>
      </p:grpSp>
      <p:grpSp>
        <p:nvGrpSpPr>
          <p:cNvPr id="17" name="Group 17"/>
          <p:cNvGrpSpPr/>
          <p:nvPr/>
        </p:nvGrpSpPr>
        <p:grpSpPr>
          <a:xfrm>
            <a:off x="3517049" y="4520257"/>
            <a:ext cx="7733619" cy="1064816"/>
            <a:chOff x="0" y="0"/>
            <a:chExt cx="1829719" cy="251928"/>
          </a:xfrm>
        </p:grpSpPr>
        <p:sp>
          <p:nvSpPr>
            <p:cNvPr id="18" name="Freeform 18"/>
            <p:cNvSpPr/>
            <p:nvPr/>
          </p:nvSpPr>
          <p:spPr>
            <a:xfrm>
              <a:off x="0" y="0"/>
              <a:ext cx="1829719" cy="251928"/>
            </a:xfrm>
            <a:custGeom>
              <a:avLst/>
              <a:gdLst/>
              <a:ahLst/>
              <a:cxnLst/>
              <a:rect l="l" t="t" r="r" b="b"/>
              <a:pathLst>
                <a:path w="1829719" h="251928">
                  <a:moveTo>
                    <a:pt x="1626519" y="0"/>
                  </a:moveTo>
                  <a:cubicBezTo>
                    <a:pt x="1738744" y="0"/>
                    <a:pt x="1829719" y="56396"/>
                    <a:pt x="1829719" y="125964"/>
                  </a:cubicBezTo>
                  <a:cubicBezTo>
                    <a:pt x="1829719" y="195532"/>
                    <a:pt x="1738744" y="251928"/>
                    <a:pt x="1626519" y="251928"/>
                  </a:cubicBezTo>
                  <a:lnTo>
                    <a:pt x="203200" y="251928"/>
                  </a:lnTo>
                  <a:cubicBezTo>
                    <a:pt x="90976" y="251928"/>
                    <a:pt x="0" y="195532"/>
                    <a:pt x="0" y="125964"/>
                  </a:cubicBezTo>
                  <a:cubicBezTo>
                    <a:pt x="0" y="56396"/>
                    <a:pt x="90976" y="0"/>
                    <a:pt x="203200" y="0"/>
                  </a:cubicBezTo>
                  <a:close/>
                </a:path>
              </a:pathLst>
            </a:custGeom>
            <a:solidFill>
              <a:srgbClr val="FFFFFF">
                <a:alpha val="91765"/>
              </a:srgbClr>
            </a:solidFill>
          </p:spPr>
          <p:txBody>
            <a:bodyPr/>
            <a:lstStyle/>
            <a:p>
              <a:endParaRPr lang="en-GB"/>
            </a:p>
          </p:txBody>
        </p:sp>
        <p:sp>
          <p:nvSpPr>
            <p:cNvPr id="19" name="TextBox 19"/>
            <p:cNvSpPr txBox="1"/>
            <p:nvPr/>
          </p:nvSpPr>
          <p:spPr>
            <a:xfrm>
              <a:off x="0" y="-47625"/>
              <a:ext cx="1829719" cy="299553"/>
            </a:xfrm>
            <a:prstGeom prst="rect">
              <a:avLst/>
            </a:prstGeom>
          </p:spPr>
          <p:txBody>
            <a:bodyPr lIns="50800" tIns="50800" rIns="50800" bIns="50800" rtlCol="0" anchor="ctr"/>
            <a:lstStyle/>
            <a:p>
              <a:pPr algn="ctr">
                <a:lnSpc>
                  <a:spcPts val="2800"/>
                </a:lnSpc>
              </a:pPr>
              <a:endParaRPr/>
            </a:p>
          </p:txBody>
        </p:sp>
      </p:grpSp>
      <p:grpSp>
        <p:nvGrpSpPr>
          <p:cNvPr id="20" name="Group 20"/>
          <p:cNvGrpSpPr/>
          <p:nvPr/>
        </p:nvGrpSpPr>
        <p:grpSpPr>
          <a:xfrm>
            <a:off x="3477253" y="5813674"/>
            <a:ext cx="11133357" cy="2388447"/>
            <a:chOff x="0" y="0"/>
            <a:chExt cx="2634073" cy="565090"/>
          </a:xfrm>
        </p:grpSpPr>
        <p:sp>
          <p:nvSpPr>
            <p:cNvPr id="21" name="Freeform 21"/>
            <p:cNvSpPr/>
            <p:nvPr/>
          </p:nvSpPr>
          <p:spPr>
            <a:xfrm>
              <a:off x="0" y="0"/>
              <a:ext cx="2634073" cy="565090"/>
            </a:xfrm>
            <a:custGeom>
              <a:avLst/>
              <a:gdLst/>
              <a:ahLst/>
              <a:cxnLst/>
              <a:rect l="l" t="t" r="r" b="b"/>
              <a:pathLst>
                <a:path w="2634073" h="565090">
                  <a:moveTo>
                    <a:pt x="2430873" y="0"/>
                  </a:moveTo>
                  <a:cubicBezTo>
                    <a:pt x="2543098" y="0"/>
                    <a:pt x="2634073" y="126500"/>
                    <a:pt x="2634073" y="282545"/>
                  </a:cubicBezTo>
                  <a:cubicBezTo>
                    <a:pt x="2634073" y="438590"/>
                    <a:pt x="2543098" y="565090"/>
                    <a:pt x="2430873" y="565090"/>
                  </a:cubicBezTo>
                  <a:lnTo>
                    <a:pt x="203200" y="565090"/>
                  </a:lnTo>
                  <a:cubicBezTo>
                    <a:pt x="90976" y="565090"/>
                    <a:pt x="0" y="438590"/>
                    <a:pt x="0" y="282545"/>
                  </a:cubicBezTo>
                  <a:cubicBezTo>
                    <a:pt x="0" y="126500"/>
                    <a:pt x="90976" y="0"/>
                    <a:pt x="203200" y="0"/>
                  </a:cubicBezTo>
                  <a:close/>
                </a:path>
              </a:pathLst>
            </a:custGeom>
            <a:solidFill>
              <a:srgbClr val="FFFFFF">
                <a:alpha val="91765"/>
              </a:srgbClr>
            </a:solidFill>
          </p:spPr>
          <p:txBody>
            <a:bodyPr/>
            <a:lstStyle/>
            <a:p>
              <a:endParaRPr lang="en-GB"/>
            </a:p>
          </p:txBody>
        </p:sp>
        <p:sp>
          <p:nvSpPr>
            <p:cNvPr id="22" name="TextBox 22"/>
            <p:cNvSpPr txBox="1"/>
            <p:nvPr/>
          </p:nvSpPr>
          <p:spPr>
            <a:xfrm>
              <a:off x="0" y="-47625"/>
              <a:ext cx="2634073" cy="612715"/>
            </a:xfrm>
            <a:prstGeom prst="rect">
              <a:avLst/>
            </a:prstGeom>
          </p:spPr>
          <p:txBody>
            <a:bodyPr lIns="50800" tIns="50800" rIns="50800" bIns="50800" rtlCol="0" anchor="ctr"/>
            <a:lstStyle/>
            <a:p>
              <a:pPr algn="ctr">
                <a:lnSpc>
                  <a:spcPts val="2800"/>
                </a:lnSpc>
              </a:pPr>
              <a:endParaRPr/>
            </a:p>
          </p:txBody>
        </p:sp>
      </p:grpSp>
      <p:grpSp>
        <p:nvGrpSpPr>
          <p:cNvPr id="23" name="Group 23"/>
          <p:cNvGrpSpPr/>
          <p:nvPr/>
        </p:nvGrpSpPr>
        <p:grpSpPr>
          <a:xfrm rot="205173">
            <a:off x="11466326" y="1814278"/>
            <a:ext cx="4478151" cy="4291322"/>
            <a:chOff x="0" y="0"/>
            <a:chExt cx="6334760" cy="6070473"/>
          </a:xfrm>
        </p:grpSpPr>
        <p:sp>
          <p:nvSpPr>
            <p:cNvPr id="24" name="Freeform 24"/>
            <p:cNvSpPr/>
            <p:nvPr/>
          </p:nvSpPr>
          <p:spPr>
            <a:xfrm>
              <a:off x="-81534" y="-15367"/>
              <a:ext cx="6419342" cy="6097397"/>
            </a:xfrm>
            <a:custGeom>
              <a:avLst/>
              <a:gdLst/>
              <a:ahLst/>
              <a:cxnLst/>
              <a:rect l="l" t="t" r="r" b="b"/>
              <a:pathLst>
                <a:path w="6419342" h="6097397">
                  <a:moveTo>
                    <a:pt x="6416294" y="6069076"/>
                  </a:moveTo>
                  <a:cubicBezTo>
                    <a:pt x="6148324" y="6097397"/>
                    <a:pt x="5911723" y="6084316"/>
                    <a:pt x="5641340" y="6070346"/>
                  </a:cubicBezTo>
                  <a:cubicBezTo>
                    <a:pt x="4147947" y="6093968"/>
                    <a:pt x="2247011" y="6076442"/>
                    <a:pt x="664845" y="6074029"/>
                  </a:cubicBezTo>
                  <a:cubicBezTo>
                    <a:pt x="603504" y="6095619"/>
                    <a:pt x="627380" y="6024499"/>
                    <a:pt x="607695" y="5996559"/>
                  </a:cubicBezTo>
                  <a:cubicBezTo>
                    <a:pt x="553974" y="5947410"/>
                    <a:pt x="508254" y="5901309"/>
                    <a:pt x="485267" y="5839079"/>
                  </a:cubicBezTo>
                  <a:cubicBezTo>
                    <a:pt x="528955" y="5542915"/>
                    <a:pt x="592582" y="5645531"/>
                    <a:pt x="517398" y="5450840"/>
                  </a:cubicBezTo>
                  <a:cubicBezTo>
                    <a:pt x="568198" y="5359908"/>
                    <a:pt x="531114" y="5239004"/>
                    <a:pt x="477012" y="5195189"/>
                  </a:cubicBezTo>
                  <a:cubicBezTo>
                    <a:pt x="425069" y="5033772"/>
                    <a:pt x="465709" y="5138420"/>
                    <a:pt x="406654" y="5050028"/>
                  </a:cubicBezTo>
                  <a:cubicBezTo>
                    <a:pt x="328803" y="5023231"/>
                    <a:pt x="417068" y="4987798"/>
                    <a:pt x="381381" y="4967859"/>
                  </a:cubicBezTo>
                  <a:cubicBezTo>
                    <a:pt x="304673" y="4821682"/>
                    <a:pt x="247015" y="4761230"/>
                    <a:pt x="165481" y="4662043"/>
                  </a:cubicBezTo>
                  <a:cubicBezTo>
                    <a:pt x="113284" y="4629785"/>
                    <a:pt x="171831" y="4588510"/>
                    <a:pt x="146304" y="4566158"/>
                  </a:cubicBezTo>
                  <a:cubicBezTo>
                    <a:pt x="0" y="4473448"/>
                    <a:pt x="151130" y="4495927"/>
                    <a:pt x="124587" y="4430776"/>
                  </a:cubicBezTo>
                  <a:cubicBezTo>
                    <a:pt x="75057" y="4336034"/>
                    <a:pt x="143510" y="4247007"/>
                    <a:pt x="181229" y="4188460"/>
                  </a:cubicBezTo>
                  <a:cubicBezTo>
                    <a:pt x="287655" y="4070350"/>
                    <a:pt x="377952" y="3877183"/>
                    <a:pt x="353441" y="3840988"/>
                  </a:cubicBezTo>
                  <a:cubicBezTo>
                    <a:pt x="356489" y="3775456"/>
                    <a:pt x="444246" y="3738372"/>
                    <a:pt x="416433" y="3670300"/>
                  </a:cubicBezTo>
                  <a:cubicBezTo>
                    <a:pt x="440817" y="3625850"/>
                    <a:pt x="489839" y="3551428"/>
                    <a:pt x="543814" y="3502152"/>
                  </a:cubicBezTo>
                  <a:cubicBezTo>
                    <a:pt x="550926" y="3320288"/>
                    <a:pt x="585851" y="3252978"/>
                    <a:pt x="608838" y="3158744"/>
                  </a:cubicBezTo>
                  <a:cubicBezTo>
                    <a:pt x="658495" y="3074797"/>
                    <a:pt x="674497" y="2991612"/>
                    <a:pt x="723392" y="2921127"/>
                  </a:cubicBezTo>
                  <a:cubicBezTo>
                    <a:pt x="674116" y="2844927"/>
                    <a:pt x="740918" y="2833751"/>
                    <a:pt x="718820" y="2801239"/>
                  </a:cubicBezTo>
                  <a:cubicBezTo>
                    <a:pt x="815848" y="2672842"/>
                    <a:pt x="786130" y="2438527"/>
                    <a:pt x="764667" y="2299843"/>
                  </a:cubicBezTo>
                  <a:cubicBezTo>
                    <a:pt x="732028" y="2202053"/>
                    <a:pt x="705866" y="2152650"/>
                    <a:pt x="634111" y="2110740"/>
                  </a:cubicBezTo>
                  <a:cubicBezTo>
                    <a:pt x="649732" y="2057400"/>
                    <a:pt x="597154" y="2011299"/>
                    <a:pt x="581025" y="2017522"/>
                  </a:cubicBezTo>
                  <a:cubicBezTo>
                    <a:pt x="590423" y="1912493"/>
                    <a:pt x="540766" y="1883156"/>
                    <a:pt x="528701" y="1841881"/>
                  </a:cubicBezTo>
                  <a:cubicBezTo>
                    <a:pt x="469265" y="1788668"/>
                    <a:pt x="606679" y="1780921"/>
                    <a:pt x="532130" y="1711833"/>
                  </a:cubicBezTo>
                  <a:cubicBezTo>
                    <a:pt x="553466" y="1610106"/>
                    <a:pt x="556133" y="1557909"/>
                    <a:pt x="535813" y="1513078"/>
                  </a:cubicBezTo>
                  <a:cubicBezTo>
                    <a:pt x="520319" y="1475867"/>
                    <a:pt x="599948" y="1400810"/>
                    <a:pt x="571500" y="1407033"/>
                  </a:cubicBezTo>
                  <a:cubicBezTo>
                    <a:pt x="572770" y="1350645"/>
                    <a:pt x="535686" y="1326769"/>
                    <a:pt x="514858" y="1309878"/>
                  </a:cubicBezTo>
                  <a:cubicBezTo>
                    <a:pt x="524383" y="1286637"/>
                    <a:pt x="584200" y="1243330"/>
                    <a:pt x="590931" y="1230249"/>
                  </a:cubicBezTo>
                  <a:cubicBezTo>
                    <a:pt x="598170" y="1172464"/>
                    <a:pt x="524383" y="1159637"/>
                    <a:pt x="579374" y="1100328"/>
                  </a:cubicBezTo>
                  <a:cubicBezTo>
                    <a:pt x="541274" y="1030097"/>
                    <a:pt x="511175" y="1020699"/>
                    <a:pt x="524002" y="969645"/>
                  </a:cubicBezTo>
                  <a:cubicBezTo>
                    <a:pt x="416687" y="569087"/>
                    <a:pt x="523367" y="697992"/>
                    <a:pt x="565404" y="482981"/>
                  </a:cubicBezTo>
                  <a:cubicBezTo>
                    <a:pt x="622173" y="322580"/>
                    <a:pt x="547878" y="357378"/>
                    <a:pt x="532384" y="246888"/>
                  </a:cubicBezTo>
                  <a:cubicBezTo>
                    <a:pt x="553847" y="33401"/>
                    <a:pt x="456946" y="66675"/>
                    <a:pt x="585724" y="15367"/>
                  </a:cubicBezTo>
                  <a:cubicBezTo>
                    <a:pt x="2395220" y="33909"/>
                    <a:pt x="4303522" y="28194"/>
                    <a:pt x="6029960" y="17907"/>
                  </a:cubicBezTo>
                  <a:cubicBezTo>
                    <a:pt x="6192774" y="46482"/>
                    <a:pt x="6395974" y="0"/>
                    <a:pt x="6407531" y="36449"/>
                  </a:cubicBezTo>
                  <a:cubicBezTo>
                    <a:pt x="6414389" y="215011"/>
                    <a:pt x="6407023" y="413004"/>
                    <a:pt x="6406896" y="626110"/>
                  </a:cubicBezTo>
                  <a:cubicBezTo>
                    <a:pt x="6405626" y="1658239"/>
                    <a:pt x="6416421" y="2760345"/>
                    <a:pt x="6407785" y="3752723"/>
                  </a:cubicBezTo>
                  <a:cubicBezTo>
                    <a:pt x="6419342" y="4584446"/>
                    <a:pt x="6397371" y="5281041"/>
                    <a:pt x="6416294" y="6069076"/>
                  </a:cubicBezTo>
                  <a:close/>
                </a:path>
              </a:pathLst>
            </a:custGeom>
            <a:blipFill>
              <a:blip r:embed="rId13"/>
              <a:stretch>
                <a:fillRect t="-21812" b="-21812"/>
              </a:stretch>
            </a:blipFill>
          </p:spPr>
          <p:txBody>
            <a:bodyPr/>
            <a:lstStyle/>
            <a:p>
              <a:endParaRPr lang="en-GB"/>
            </a:p>
          </p:txBody>
        </p:sp>
      </p:grpSp>
      <p:sp>
        <p:nvSpPr>
          <p:cNvPr id="25" name="TextBox 25"/>
          <p:cNvSpPr txBox="1"/>
          <p:nvPr/>
        </p:nvSpPr>
        <p:spPr>
          <a:xfrm>
            <a:off x="3477253" y="1730853"/>
            <a:ext cx="7773416" cy="1495988"/>
          </a:xfrm>
          <a:prstGeom prst="rect">
            <a:avLst/>
          </a:prstGeom>
        </p:spPr>
        <p:txBody>
          <a:bodyPr lIns="0" tIns="0" rIns="0" bIns="0" rtlCol="0" anchor="t">
            <a:spAutoFit/>
          </a:bodyPr>
          <a:lstStyle/>
          <a:p>
            <a:pPr algn="l">
              <a:lnSpc>
                <a:spcPts val="12669"/>
              </a:lnSpc>
              <a:spcBef>
                <a:spcPct val="0"/>
              </a:spcBef>
            </a:pPr>
            <a:r>
              <a:rPr lang="en-US" sz="6999" spc="300">
                <a:solidFill>
                  <a:srgbClr val="FFFFFF"/>
                </a:solidFill>
                <a:latin typeface="#9Slide05 VL Fadilla"/>
              </a:rPr>
              <a:t>Dữ kiện 3</a:t>
            </a:r>
          </a:p>
        </p:txBody>
      </p:sp>
      <p:sp>
        <p:nvSpPr>
          <p:cNvPr id="26" name="TextBox 26"/>
          <p:cNvSpPr txBox="1"/>
          <p:nvPr/>
        </p:nvSpPr>
        <p:spPr>
          <a:xfrm>
            <a:off x="3935327" y="3338328"/>
            <a:ext cx="6857267" cy="621611"/>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a:rPr>
              <a:t>Lễ xướng danh khoa Đinh Dậu</a:t>
            </a:r>
          </a:p>
        </p:txBody>
      </p:sp>
      <p:sp>
        <p:nvSpPr>
          <p:cNvPr id="27" name="TextBox 27"/>
          <p:cNvSpPr txBox="1"/>
          <p:nvPr/>
        </p:nvSpPr>
        <p:spPr>
          <a:xfrm>
            <a:off x="3935327" y="4737445"/>
            <a:ext cx="6857267" cy="621611"/>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a:rPr>
              <a:t>Tú Xương (Trần Tế Xương)</a:t>
            </a:r>
          </a:p>
        </p:txBody>
      </p:sp>
      <p:sp>
        <p:nvSpPr>
          <p:cNvPr id="28" name="TextBox 28"/>
          <p:cNvSpPr txBox="1"/>
          <p:nvPr/>
        </p:nvSpPr>
        <p:spPr>
          <a:xfrm>
            <a:off x="4054260" y="6030396"/>
            <a:ext cx="9979342"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HCST: Pháp xâm lược Việt Nam, đặt ách thống trị lên nước ta và dựng lên chính quyền bù nhìn. Chế độ khoa cử đang suy tàn, nhố nhăng, kệch cỡm.</a:t>
            </a:r>
          </a:p>
        </p:txBody>
      </p:sp>
    </p:spTree>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B6941"/>
        </a:solidFill>
        <a:effectLst/>
      </p:bgPr>
    </p:bg>
    <p:spTree>
      <p:nvGrpSpPr>
        <p:cNvPr id="1" name=""/>
        <p:cNvGrpSpPr/>
        <p:nvPr/>
      </p:nvGrpSpPr>
      <p:grpSpPr>
        <a:xfrm>
          <a:off x="0" y="0"/>
          <a:ext cx="0" cy="0"/>
          <a:chOff x="0" y="0"/>
          <a:chExt cx="0" cy="0"/>
        </a:xfrm>
      </p:grpSpPr>
      <p:sp>
        <p:nvSpPr>
          <p:cNvPr id="2" name="Freeform 2"/>
          <p:cNvSpPr/>
          <p:nvPr/>
        </p:nvSpPr>
        <p:spPr>
          <a:xfrm rot="-8869158">
            <a:off x="7980590" y="942523"/>
            <a:ext cx="2130934" cy="3653029"/>
          </a:xfrm>
          <a:custGeom>
            <a:avLst/>
            <a:gdLst/>
            <a:ahLst/>
            <a:cxnLst/>
            <a:rect l="l" t="t" r="r" b="b"/>
            <a:pathLst>
              <a:path w="2130934" h="3653029">
                <a:moveTo>
                  <a:pt x="0" y="0"/>
                </a:moveTo>
                <a:lnTo>
                  <a:pt x="2130934" y="0"/>
                </a:lnTo>
                <a:lnTo>
                  <a:pt x="2130934" y="3653029"/>
                </a:lnTo>
                <a:lnTo>
                  <a:pt x="0" y="3653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2123381">
            <a:off x="2743034" y="1754851"/>
            <a:ext cx="906548" cy="419278"/>
          </a:xfrm>
          <a:custGeom>
            <a:avLst/>
            <a:gdLst/>
            <a:ahLst/>
            <a:cxnLst/>
            <a:rect l="l" t="t" r="r" b="b"/>
            <a:pathLst>
              <a:path w="906548" h="419278">
                <a:moveTo>
                  <a:pt x="0" y="0"/>
                </a:moveTo>
                <a:lnTo>
                  <a:pt x="906548" y="0"/>
                </a:lnTo>
                <a:lnTo>
                  <a:pt x="906548" y="419279"/>
                </a:lnTo>
                <a:lnTo>
                  <a:pt x="0" y="419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4" name="Group 4"/>
          <p:cNvGrpSpPr/>
          <p:nvPr/>
        </p:nvGrpSpPr>
        <p:grpSpPr>
          <a:xfrm>
            <a:off x="900030" y="1421944"/>
            <a:ext cx="16230600" cy="8229600"/>
            <a:chOff x="0" y="0"/>
            <a:chExt cx="21640800" cy="10972800"/>
          </a:xfrm>
        </p:grpSpPr>
        <p:sp>
          <p:nvSpPr>
            <p:cNvPr id="5" name="Freeform 5"/>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6" name="Freeform 6"/>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6">
                <a:extLst>
                  <a:ext uri="{96DAC541-7B7A-43D3-8B79-37D633B846F1}">
                    <asvg:svgBlip xmlns:asvg="http://schemas.microsoft.com/office/drawing/2016/SVG/main" r:embed="rId7"/>
                  </a:ext>
                </a:extLst>
              </a:blip>
              <a:stretch>
                <a:fillRect t="-27505" r="-6694"/>
              </a:stretch>
            </a:blipFill>
            <a:ln cap="sq">
              <a:noFill/>
              <a:prstDash val="solid"/>
              <a:miter/>
            </a:ln>
          </p:spPr>
          <p:txBody>
            <a:bodyPr/>
            <a:lstStyle/>
            <a:p>
              <a:endParaRPr lang="en-GB"/>
            </a:p>
          </p:txBody>
        </p:sp>
      </p:grpSp>
      <p:grpSp>
        <p:nvGrpSpPr>
          <p:cNvPr id="7" name="Group 7"/>
          <p:cNvGrpSpPr/>
          <p:nvPr/>
        </p:nvGrpSpPr>
        <p:grpSpPr>
          <a:xfrm>
            <a:off x="1028700" y="1281112"/>
            <a:ext cx="16230600" cy="8229600"/>
            <a:chOff x="0" y="0"/>
            <a:chExt cx="21640800" cy="10972800"/>
          </a:xfrm>
        </p:grpSpPr>
        <p:sp>
          <p:nvSpPr>
            <p:cNvPr id="8" name="Freeform 8"/>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9" name="Freeform 9"/>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8">
                <a:extLst>
                  <a:ext uri="{96DAC541-7B7A-43D3-8B79-37D633B846F1}">
                    <asvg:svgBlip xmlns:asvg="http://schemas.microsoft.com/office/drawing/2016/SVG/main" r:embed="rId9"/>
                  </a:ext>
                </a:extLst>
              </a:blip>
              <a:stretch>
                <a:fillRect t="-27505"/>
              </a:stretch>
            </a:blipFill>
            <a:ln cap="sq">
              <a:noFill/>
              <a:prstDash val="solid"/>
              <a:miter/>
            </a:ln>
          </p:spPr>
          <p:txBody>
            <a:bodyPr/>
            <a:lstStyle/>
            <a:p>
              <a:endParaRPr lang="en-GB"/>
            </a:p>
          </p:txBody>
        </p:sp>
      </p:grpSp>
      <p:grpSp>
        <p:nvGrpSpPr>
          <p:cNvPr id="10" name="Group 10"/>
          <p:cNvGrpSpPr/>
          <p:nvPr/>
        </p:nvGrpSpPr>
        <p:grpSpPr>
          <a:xfrm>
            <a:off x="3075149" y="776288"/>
            <a:ext cx="12137703" cy="2000978"/>
            <a:chOff x="0" y="0"/>
            <a:chExt cx="16183604" cy="2667971"/>
          </a:xfrm>
        </p:grpSpPr>
        <p:sp>
          <p:nvSpPr>
            <p:cNvPr id="11" name="Freeform 11"/>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10">
                <a:extLst>
                  <a:ext uri="{96DAC541-7B7A-43D3-8B79-37D633B846F1}">
                    <asvg:svgBlip xmlns:asvg="http://schemas.microsoft.com/office/drawing/2016/SVG/main" r:embed="rId11"/>
                  </a:ext>
                </a:extLst>
              </a:blip>
              <a:stretch>
                <a:fillRect r="-18597"/>
              </a:stretch>
            </a:blipFill>
          </p:spPr>
          <p:txBody>
            <a:bodyPr/>
            <a:lstStyle/>
            <a:p>
              <a:endParaRPr lang="en-GB"/>
            </a:p>
          </p:txBody>
        </p:sp>
      </p:grpSp>
      <p:sp>
        <p:nvSpPr>
          <p:cNvPr id="13" name="Freeform 13"/>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4" name="Freeform 14"/>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5" name="Freeform 15"/>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6" name="Group 16"/>
          <p:cNvGrpSpPr>
            <a:grpSpLocks noChangeAspect="1"/>
          </p:cNvGrpSpPr>
          <p:nvPr/>
        </p:nvGrpSpPr>
        <p:grpSpPr>
          <a:xfrm>
            <a:off x="191453" y="5752766"/>
            <a:ext cx="5624980" cy="4534234"/>
            <a:chOff x="0" y="0"/>
            <a:chExt cx="4605527" cy="3712464"/>
          </a:xfrm>
        </p:grpSpPr>
        <p:sp>
          <p:nvSpPr>
            <p:cNvPr id="17" name="Freeform 17"/>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6"/>
              <a:stretch>
                <a:fillRect l="-67" r="-67"/>
              </a:stretch>
            </a:blipFill>
          </p:spPr>
          <p:txBody>
            <a:bodyPr/>
            <a:lstStyle/>
            <a:p>
              <a:endParaRPr lang="en-GB"/>
            </a:p>
          </p:txBody>
        </p:sp>
        <p:sp>
          <p:nvSpPr>
            <p:cNvPr id="18" name="Freeform 18"/>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7"/>
              <a:stretch>
                <a:fillRect l="-20833" r="-20833"/>
              </a:stretch>
            </a:blipFill>
          </p:spPr>
          <p:txBody>
            <a:bodyPr/>
            <a:lstStyle/>
            <a:p>
              <a:endParaRPr lang="en-GB"/>
            </a:p>
          </p:txBody>
        </p:sp>
      </p:grpSp>
      <p:sp>
        <p:nvSpPr>
          <p:cNvPr id="19" name="Freeform 19"/>
          <p:cNvSpPr/>
          <p:nvPr/>
        </p:nvSpPr>
        <p:spPr>
          <a:xfrm>
            <a:off x="5638757" y="3896117"/>
            <a:ext cx="4085178" cy="4981925"/>
          </a:xfrm>
          <a:custGeom>
            <a:avLst/>
            <a:gdLst/>
            <a:ahLst/>
            <a:cxnLst/>
            <a:rect l="l" t="t" r="r" b="b"/>
            <a:pathLst>
              <a:path w="4085178" h="4981925">
                <a:moveTo>
                  <a:pt x="0" y="0"/>
                </a:moveTo>
                <a:lnTo>
                  <a:pt x="4085178" y="0"/>
                </a:lnTo>
                <a:lnTo>
                  <a:pt x="4085178" y="4981925"/>
                </a:lnTo>
                <a:lnTo>
                  <a:pt x="0" y="498192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20" name="TextBox 20"/>
          <p:cNvSpPr txBox="1"/>
          <p:nvPr/>
        </p:nvSpPr>
        <p:spPr>
          <a:xfrm>
            <a:off x="3708687" y="1074806"/>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3. KHÁM PHÁ VĂN BẢN</a:t>
            </a:r>
          </a:p>
        </p:txBody>
      </p:sp>
      <p:sp>
        <p:nvSpPr>
          <p:cNvPr id="21" name="TextBox 21"/>
          <p:cNvSpPr txBox="1"/>
          <p:nvPr/>
        </p:nvSpPr>
        <p:spPr>
          <a:xfrm>
            <a:off x="3425411" y="2889643"/>
            <a:ext cx="11787441" cy="615950"/>
          </a:xfrm>
          <a:prstGeom prst="rect">
            <a:avLst/>
          </a:prstGeom>
        </p:spPr>
        <p:txBody>
          <a:bodyPr lIns="0" tIns="0" rIns="0" bIns="0" rtlCol="0" anchor="t">
            <a:spAutoFit/>
          </a:bodyPr>
          <a:lstStyle/>
          <a:p>
            <a:pPr algn="ctr">
              <a:lnSpc>
                <a:spcPts val="4900"/>
              </a:lnSpc>
            </a:pPr>
            <a:r>
              <a:rPr lang="en-US" sz="3500">
                <a:solidFill>
                  <a:srgbClr val="15271A"/>
                </a:solidFill>
                <a:latin typeface="Roboto Condensed Bold"/>
              </a:rPr>
              <a:t>c. Đề tài, chủ đề và thông điệp từ văn bản</a:t>
            </a:r>
          </a:p>
        </p:txBody>
      </p:sp>
      <p:sp>
        <p:nvSpPr>
          <p:cNvPr id="22" name="TextBox 22"/>
          <p:cNvSpPr txBox="1"/>
          <p:nvPr/>
        </p:nvSpPr>
        <p:spPr>
          <a:xfrm>
            <a:off x="3121610" y="1900234"/>
            <a:ext cx="11787441" cy="688939"/>
          </a:xfrm>
          <a:prstGeom prst="rect">
            <a:avLst/>
          </a:prstGeom>
        </p:spPr>
        <p:txBody>
          <a:bodyPr lIns="0" tIns="0" rIns="0" bIns="0" rtlCol="0" anchor="t">
            <a:spAutoFit/>
          </a:bodyPr>
          <a:lstStyle/>
          <a:p>
            <a:pPr algn="ctr">
              <a:lnSpc>
                <a:spcPts val="5600"/>
              </a:lnSpc>
            </a:pPr>
            <a:r>
              <a:rPr lang="en-US" sz="4000">
                <a:solidFill>
                  <a:srgbClr val="FFFFFF"/>
                </a:solidFill>
                <a:latin typeface="#9Slide07 SVNUT Triumph Press"/>
              </a:rPr>
              <a:t>3.2. Đọc-hiểu văn bản</a:t>
            </a:r>
          </a:p>
        </p:txBody>
      </p:sp>
      <p:sp>
        <p:nvSpPr>
          <p:cNvPr id="23" name="Freeform 23"/>
          <p:cNvSpPr/>
          <p:nvPr/>
        </p:nvSpPr>
        <p:spPr>
          <a:xfrm>
            <a:off x="10349061" y="3690633"/>
            <a:ext cx="5562212" cy="6783186"/>
          </a:xfrm>
          <a:custGeom>
            <a:avLst/>
            <a:gdLst/>
            <a:ahLst/>
            <a:cxnLst/>
            <a:rect l="l" t="t" r="r" b="b"/>
            <a:pathLst>
              <a:path w="5562212" h="6783186">
                <a:moveTo>
                  <a:pt x="0" y="0"/>
                </a:moveTo>
                <a:lnTo>
                  <a:pt x="5562212" y="0"/>
                </a:lnTo>
                <a:lnTo>
                  <a:pt x="5562212" y="6783186"/>
                </a:lnTo>
                <a:lnTo>
                  <a:pt x="0" y="678318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24" name="TextBox 24"/>
          <p:cNvSpPr txBox="1"/>
          <p:nvPr/>
        </p:nvSpPr>
        <p:spPr>
          <a:xfrm>
            <a:off x="6072737" y="5832019"/>
            <a:ext cx="3275571" cy="1250207"/>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Tình cảm gia đình trong chiến tranh</a:t>
            </a:r>
          </a:p>
        </p:txBody>
      </p:sp>
      <p:sp>
        <p:nvSpPr>
          <p:cNvPr id="25" name="TextBox 25"/>
          <p:cNvSpPr txBox="1"/>
          <p:nvPr/>
        </p:nvSpPr>
        <p:spPr>
          <a:xfrm>
            <a:off x="6043561" y="4997264"/>
            <a:ext cx="3275571"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ĐỀ TÀI</a:t>
            </a:r>
          </a:p>
        </p:txBody>
      </p:sp>
      <p:sp>
        <p:nvSpPr>
          <p:cNvPr id="26" name="TextBox 26"/>
          <p:cNvSpPr txBox="1"/>
          <p:nvPr/>
        </p:nvSpPr>
        <p:spPr>
          <a:xfrm>
            <a:off x="11545812" y="4915134"/>
            <a:ext cx="3275571"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CHỦ ĐỀ</a:t>
            </a:r>
          </a:p>
        </p:txBody>
      </p:sp>
      <p:sp>
        <p:nvSpPr>
          <p:cNvPr id="27" name="TextBox 27"/>
          <p:cNvSpPr txBox="1"/>
          <p:nvPr/>
        </p:nvSpPr>
        <p:spPr>
          <a:xfrm>
            <a:off x="9981110" y="5574844"/>
            <a:ext cx="5520803" cy="3034230"/>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Đồng cảm, thấu hiểu với tâm trạng của những người chồng - người vợ khi phải ly biệt vì chiến tranh.</a:t>
            </a:r>
          </a:p>
          <a:p>
            <a:pPr marL="734061" lvl="1" indent="-367031" algn="just">
              <a:lnSpc>
                <a:spcPts val="4862"/>
              </a:lnSpc>
              <a:buFont typeface="Arial"/>
              <a:buChar char="•"/>
            </a:pPr>
            <a:r>
              <a:rPr lang="en-US" sz="3400">
                <a:solidFill>
                  <a:srgbClr val="000000"/>
                </a:solidFill>
                <a:latin typeface="Roboto Condensed"/>
              </a:rPr>
              <a:t>Lên án chiến tranh phi nghĩa</a:t>
            </a:r>
          </a:p>
        </p:txBody>
      </p:sp>
    </p:spTree>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B6941"/>
        </a:solidFill>
        <a:effectLst/>
      </p:bgPr>
    </p:bg>
    <p:spTree>
      <p:nvGrpSpPr>
        <p:cNvPr id="1" name=""/>
        <p:cNvGrpSpPr/>
        <p:nvPr/>
      </p:nvGrpSpPr>
      <p:grpSpPr>
        <a:xfrm>
          <a:off x="0" y="0"/>
          <a:ext cx="0" cy="0"/>
          <a:chOff x="0" y="0"/>
          <a:chExt cx="0" cy="0"/>
        </a:xfrm>
      </p:grpSpPr>
      <p:sp>
        <p:nvSpPr>
          <p:cNvPr id="2" name="Freeform 2"/>
          <p:cNvSpPr/>
          <p:nvPr/>
        </p:nvSpPr>
        <p:spPr>
          <a:xfrm rot="-8869158">
            <a:off x="7980590" y="942523"/>
            <a:ext cx="2130934" cy="3653029"/>
          </a:xfrm>
          <a:custGeom>
            <a:avLst/>
            <a:gdLst/>
            <a:ahLst/>
            <a:cxnLst/>
            <a:rect l="l" t="t" r="r" b="b"/>
            <a:pathLst>
              <a:path w="2130934" h="3653029">
                <a:moveTo>
                  <a:pt x="0" y="0"/>
                </a:moveTo>
                <a:lnTo>
                  <a:pt x="2130934" y="0"/>
                </a:lnTo>
                <a:lnTo>
                  <a:pt x="2130934" y="3653029"/>
                </a:lnTo>
                <a:lnTo>
                  <a:pt x="0" y="3653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2123381">
            <a:off x="2743034" y="1754851"/>
            <a:ext cx="906548" cy="419278"/>
          </a:xfrm>
          <a:custGeom>
            <a:avLst/>
            <a:gdLst/>
            <a:ahLst/>
            <a:cxnLst/>
            <a:rect l="l" t="t" r="r" b="b"/>
            <a:pathLst>
              <a:path w="906548" h="419278">
                <a:moveTo>
                  <a:pt x="0" y="0"/>
                </a:moveTo>
                <a:lnTo>
                  <a:pt x="906548" y="0"/>
                </a:lnTo>
                <a:lnTo>
                  <a:pt x="906548" y="419279"/>
                </a:lnTo>
                <a:lnTo>
                  <a:pt x="0" y="419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4" name="Group 4"/>
          <p:cNvGrpSpPr/>
          <p:nvPr/>
        </p:nvGrpSpPr>
        <p:grpSpPr>
          <a:xfrm>
            <a:off x="900030" y="1421944"/>
            <a:ext cx="16230600" cy="8229600"/>
            <a:chOff x="0" y="0"/>
            <a:chExt cx="21640800" cy="10972800"/>
          </a:xfrm>
        </p:grpSpPr>
        <p:sp>
          <p:nvSpPr>
            <p:cNvPr id="5" name="Freeform 5"/>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6" name="Freeform 6"/>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6">
                <a:extLst>
                  <a:ext uri="{96DAC541-7B7A-43D3-8B79-37D633B846F1}">
                    <asvg:svgBlip xmlns:asvg="http://schemas.microsoft.com/office/drawing/2016/SVG/main" r:embed="rId7"/>
                  </a:ext>
                </a:extLst>
              </a:blip>
              <a:stretch>
                <a:fillRect t="-27505" r="-6694"/>
              </a:stretch>
            </a:blipFill>
            <a:ln cap="sq">
              <a:noFill/>
              <a:prstDash val="solid"/>
              <a:miter/>
            </a:ln>
          </p:spPr>
          <p:txBody>
            <a:bodyPr/>
            <a:lstStyle/>
            <a:p>
              <a:endParaRPr lang="en-GB"/>
            </a:p>
          </p:txBody>
        </p:sp>
      </p:grpSp>
      <p:grpSp>
        <p:nvGrpSpPr>
          <p:cNvPr id="7" name="Group 7"/>
          <p:cNvGrpSpPr/>
          <p:nvPr/>
        </p:nvGrpSpPr>
        <p:grpSpPr>
          <a:xfrm>
            <a:off x="1028700" y="1281112"/>
            <a:ext cx="16230600" cy="8229600"/>
            <a:chOff x="0" y="0"/>
            <a:chExt cx="21640800" cy="10972800"/>
          </a:xfrm>
        </p:grpSpPr>
        <p:sp>
          <p:nvSpPr>
            <p:cNvPr id="8" name="Freeform 8"/>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9" name="Freeform 9"/>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8">
                <a:extLst>
                  <a:ext uri="{96DAC541-7B7A-43D3-8B79-37D633B846F1}">
                    <asvg:svgBlip xmlns:asvg="http://schemas.microsoft.com/office/drawing/2016/SVG/main" r:embed="rId9"/>
                  </a:ext>
                </a:extLst>
              </a:blip>
              <a:stretch>
                <a:fillRect t="-27505"/>
              </a:stretch>
            </a:blipFill>
            <a:ln cap="sq">
              <a:noFill/>
              <a:prstDash val="solid"/>
              <a:miter/>
            </a:ln>
          </p:spPr>
          <p:txBody>
            <a:bodyPr/>
            <a:lstStyle/>
            <a:p>
              <a:endParaRPr lang="en-GB"/>
            </a:p>
          </p:txBody>
        </p:sp>
      </p:grpSp>
      <p:grpSp>
        <p:nvGrpSpPr>
          <p:cNvPr id="10" name="Group 10"/>
          <p:cNvGrpSpPr/>
          <p:nvPr/>
        </p:nvGrpSpPr>
        <p:grpSpPr>
          <a:xfrm>
            <a:off x="3075149" y="776288"/>
            <a:ext cx="12137703" cy="2000978"/>
            <a:chOff x="0" y="0"/>
            <a:chExt cx="16183604" cy="2667971"/>
          </a:xfrm>
        </p:grpSpPr>
        <p:sp>
          <p:nvSpPr>
            <p:cNvPr id="11" name="Freeform 11"/>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10">
                <a:extLst>
                  <a:ext uri="{96DAC541-7B7A-43D3-8B79-37D633B846F1}">
                    <asvg:svgBlip xmlns:asvg="http://schemas.microsoft.com/office/drawing/2016/SVG/main" r:embed="rId11"/>
                  </a:ext>
                </a:extLst>
              </a:blip>
              <a:stretch>
                <a:fillRect r="-18597"/>
              </a:stretch>
            </a:blipFill>
          </p:spPr>
          <p:txBody>
            <a:bodyPr/>
            <a:lstStyle/>
            <a:p>
              <a:endParaRPr lang="en-GB"/>
            </a:p>
          </p:txBody>
        </p:sp>
      </p:grpSp>
      <p:sp>
        <p:nvSpPr>
          <p:cNvPr id="13" name="Freeform 13"/>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4" name="Freeform 14"/>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5" name="Freeform 15"/>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6" name="Group 16"/>
          <p:cNvGrpSpPr/>
          <p:nvPr/>
        </p:nvGrpSpPr>
        <p:grpSpPr>
          <a:xfrm>
            <a:off x="7840364" y="3781817"/>
            <a:ext cx="7680656" cy="5040431"/>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EECC8C"/>
            </a:solidFill>
          </p:spPr>
          <p:txBody>
            <a:bodyPr/>
            <a:lstStyle/>
            <a:p>
              <a:endParaRPr lang="en-GB"/>
            </a:p>
          </p:txBody>
        </p:sp>
        <p:sp>
          <p:nvSpPr>
            <p:cNvPr id="18" name="TextBox 18"/>
            <p:cNvSpPr txBox="1"/>
            <p:nvPr/>
          </p:nvSpPr>
          <p:spPr>
            <a:xfrm>
              <a:off x="38100" y="41275"/>
              <a:ext cx="736600" cy="415925"/>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3708687" y="1074806"/>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3. KHÁM PHÁ VĂN BẢN</a:t>
            </a:r>
          </a:p>
        </p:txBody>
      </p:sp>
      <p:sp>
        <p:nvSpPr>
          <p:cNvPr id="20" name="TextBox 20"/>
          <p:cNvSpPr txBox="1"/>
          <p:nvPr/>
        </p:nvSpPr>
        <p:spPr>
          <a:xfrm>
            <a:off x="3425411" y="2889643"/>
            <a:ext cx="11787441" cy="615950"/>
          </a:xfrm>
          <a:prstGeom prst="rect">
            <a:avLst/>
          </a:prstGeom>
        </p:spPr>
        <p:txBody>
          <a:bodyPr lIns="0" tIns="0" rIns="0" bIns="0" rtlCol="0" anchor="t">
            <a:spAutoFit/>
          </a:bodyPr>
          <a:lstStyle/>
          <a:p>
            <a:pPr algn="ctr">
              <a:lnSpc>
                <a:spcPts val="4900"/>
              </a:lnSpc>
            </a:pPr>
            <a:r>
              <a:rPr lang="en-US" sz="3500">
                <a:solidFill>
                  <a:srgbClr val="15271A"/>
                </a:solidFill>
                <a:latin typeface="Roboto Condensed Bold"/>
              </a:rPr>
              <a:t>c. Đề tài, chủ đề và thông điệp từ văn bản</a:t>
            </a:r>
          </a:p>
        </p:txBody>
      </p:sp>
      <p:sp>
        <p:nvSpPr>
          <p:cNvPr id="21" name="TextBox 21"/>
          <p:cNvSpPr txBox="1"/>
          <p:nvPr/>
        </p:nvSpPr>
        <p:spPr>
          <a:xfrm>
            <a:off x="3121610" y="1900234"/>
            <a:ext cx="11787441" cy="688939"/>
          </a:xfrm>
          <a:prstGeom prst="rect">
            <a:avLst/>
          </a:prstGeom>
        </p:spPr>
        <p:txBody>
          <a:bodyPr lIns="0" tIns="0" rIns="0" bIns="0" rtlCol="0" anchor="t">
            <a:spAutoFit/>
          </a:bodyPr>
          <a:lstStyle/>
          <a:p>
            <a:pPr algn="ctr">
              <a:lnSpc>
                <a:spcPts val="5600"/>
              </a:lnSpc>
            </a:pPr>
            <a:r>
              <a:rPr lang="en-US" sz="4000">
                <a:solidFill>
                  <a:srgbClr val="FFFFFF"/>
                </a:solidFill>
                <a:latin typeface="#9Slide07 SVNUT Triumph Press"/>
              </a:rPr>
              <a:t>3.2. Đọc-hiểu văn bản</a:t>
            </a:r>
          </a:p>
        </p:txBody>
      </p:sp>
      <p:sp>
        <p:nvSpPr>
          <p:cNvPr id="22" name="TextBox 22"/>
          <p:cNvSpPr txBox="1"/>
          <p:nvPr/>
        </p:nvSpPr>
        <p:spPr>
          <a:xfrm>
            <a:off x="9105900" y="5441494"/>
            <a:ext cx="6161036"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Trong bài thơ, em ấn tượng với hình ảnh / câu thơ nào nhất trong bài? </a:t>
            </a:r>
          </a:p>
          <a:p>
            <a:pPr algn="just">
              <a:lnSpc>
                <a:spcPts val="5005"/>
              </a:lnSpc>
            </a:pPr>
            <a:r>
              <a:rPr lang="en-US" sz="3500">
                <a:solidFill>
                  <a:srgbClr val="000000"/>
                </a:solidFill>
                <a:latin typeface="Roboto Condensed Italics"/>
              </a:rPr>
              <a:t>Vì sao?</a:t>
            </a:r>
          </a:p>
        </p:txBody>
      </p:sp>
      <p:grpSp>
        <p:nvGrpSpPr>
          <p:cNvPr id="23" name="Group 23"/>
          <p:cNvGrpSpPr>
            <a:grpSpLocks noChangeAspect="1"/>
          </p:cNvGrpSpPr>
          <p:nvPr/>
        </p:nvGrpSpPr>
        <p:grpSpPr>
          <a:xfrm>
            <a:off x="191453" y="4121297"/>
            <a:ext cx="7648911" cy="6165703"/>
            <a:chOff x="0" y="0"/>
            <a:chExt cx="4605527" cy="3712464"/>
          </a:xfrm>
        </p:grpSpPr>
        <p:sp>
          <p:nvSpPr>
            <p:cNvPr id="24" name="Freeform 24"/>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6"/>
              <a:stretch>
                <a:fillRect l="-67" r="-67"/>
              </a:stretch>
            </a:blipFill>
          </p:spPr>
          <p:txBody>
            <a:bodyPr/>
            <a:lstStyle/>
            <a:p>
              <a:endParaRPr lang="en-GB"/>
            </a:p>
          </p:txBody>
        </p:sp>
        <p:sp>
          <p:nvSpPr>
            <p:cNvPr id="25" name="Freeform 25"/>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7"/>
              <a:stretch>
                <a:fillRect l="-20833" r="-20833"/>
              </a:stretch>
            </a:blipFill>
          </p:spPr>
          <p:txBody>
            <a:bodyPr/>
            <a:lstStyle/>
            <a:p>
              <a:endParaRPr lang="en-GB"/>
            </a:p>
          </p:txBody>
        </p:sp>
      </p:grpSp>
    </p:spTree>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B6941"/>
        </a:solidFill>
        <a:effectLst/>
      </p:bgPr>
    </p:bg>
    <p:spTree>
      <p:nvGrpSpPr>
        <p:cNvPr id="1" name=""/>
        <p:cNvGrpSpPr/>
        <p:nvPr/>
      </p:nvGrpSpPr>
      <p:grpSpPr>
        <a:xfrm>
          <a:off x="0" y="0"/>
          <a:ext cx="0" cy="0"/>
          <a:chOff x="0" y="0"/>
          <a:chExt cx="0" cy="0"/>
        </a:xfrm>
      </p:grpSpPr>
      <p:sp>
        <p:nvSpPr>
          <p:cNvPr id="2" name="Freeform 2"/>
          <p:cNvSpPr/>
          <p:nvPr/>
        </p:nvSpPr>
        <p:spPr>
          <a:xfrm rot="-8869158">
            <a:off x="7980590" y="942523"/>
            <a:ext cx="2130934" cy="3653029"/>
          </a:xfrm>
          <a:custGeom>
            <a:avLst/>
            <a:gdLst/>
            <a:ahLst/>
            <a:cxnLst/>
            <a:rect l="l" t="t" r="r" b="b"/>
            <a:pathLst>
              <a:path w="2130934" h="3653029">
                <a:moveTo>
                  <a:pt x="0" y="0"/>
                </a:moveTo>
                <a:lnTo>
                  <a:pt x="2130934" y="0"/>
                </a:lnTo>
                <a:lnTo>
                  <a:pt x="2130934" y="3653029"/>
                </a:lnTo>
                <a:lnTo>
                  <a:pt x="0" y="3653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2123381">
            <a:off x="2743034" y="1754851"/>
            <a:ext cx="906548" cy="419278"/>
          </a:xfrm>
          <a:custGeom>
            <a:avLst/>
            <a:gdLst/>
            <a:ahLst/>
            <a:cxnLst/>
            <a:rect l="l" t="t" r="r" b="b"/>
            <a:pathLst>
              <a:path w="906548" h="419278">
                <a:moveTo>
                  <a:pt x="0" y="0"/>
                </a:moveTo>
                <a:lnTo>
                  <a:pt x="906548" y="0"/>
                </a:lnTo>
                <a:lnTo>
                  <a:pt x="906548" y="419279"/>
                </a:lnTo>
                <a:lnTo>
                  <a:pt x="0" y="419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4" name="Group 4"/>
          <p:cNvGrpSpPr/>
          <p:nvPr/>
        </p:nvGrpSpPr>
        <p:grpSpPr>
          <a:xfrm>
            <a:off x="900030" y="1421944"/>
            <a:ext cx="16230600" cy="8229600"/>
            <a:chOff x="0" y="0"/>
            <a:chExt cx="21640800" cy="10972800"/>
          </a:xfrm>
        </p:grpSpPr>
        <p:sp>
          <p:nvSpPr>
            <p:cNvPr id="5" name="Freeform 5"/>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6" name="Freeform 6"/>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6">
                <a:extLst>
                  <a:ext uri="{96DAC541-7B7A-43D3-8B79-37D633B846F1}">
                    <asvg:svgBlip xmlns:asvg="http://schemas.microsoft.com/office/drawing/2016/SVG/main" r:embed="rId7"/>
                  </a:ext>
                </a:extLst>
              </a:blip>
              <a:stretch>
                <a:fillRect t="-27505" r="-6694"/>
              </a:stretch>
            </a:blipFill>
            <a:ln cap="sq">
              <a:noFill/>
              <a:prstDash val="solid"/>
              <a:miter/>
            </a:ln>
          </p:spPr>
          <p:txBody>
            <a:bodyPr/>
            <a:lstStyle/>
            <a:p>
              <a:endParaRPr lang="en-GB"/>
            </a:p>
          </p:txBody>
        </p:sp>
      </p:grpSp>
      <p:grpSp>
        <p:nvGrpSpPr>
          <p:cNvPr id="7" name="Group 7"/>
          <p:cNvGrpSpPr/>
          <p:nvPr/>
        </p:nvGrpSpPr>
        <p:grpSpPr>
          <a:xfrm>
            <a:off x="1028700" y="1281112"/>
            <a:ext cx="16230600" cy="8229600"/>
            <a:chOff x="0" y="0"/>
            <a:chExt cx="21640800" cy="10972800"/>
          </a:xfrm>
        </p:grpSpPr>
        <p:sp>
          <p:nvSpPr>
            <p:cNvPr id="8" name="Freeform 8"/>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9" name="Freeform 9"/>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8">
                <a:extLst>
                  <a:ext uri="{96DAC541-7B7A-43D3-8B79-37D633B846F1}">
                    <asvg:svgBlip xmlns:asvg="http://schemas.microsoft.com/office/drawing/2016/SVG/main" r:embed="rId9"/>
                  </a:ext>
                </a:extLst>
              </a:blip>
              <a:stretch>
                <a:fillRect t="-27505"/>
              </a:stretch>
            </a:blipFill>
            <a:ln cap="sq">
              <a:noFill/>
              <a:prstDash val="solid"/>
              <a:miter/>
            </a:ln>
          </p:spPr>
          <p:txBody>
            <a:bodyPr/>
            <a:lstStyle/>
            <a:p>
              <a:endParaRPr lang="en-GB"/>
            </a:p>
          </p:txBody>
        </p:sp>
      </p:grpSp>
      <p:grpSp>
        <p:nvGrpSpPr>
          <p:cNvPr id="10" name="Group 10"/>
          <p:cNvGrpSpPr/>
          <p:nvPr/>
        </p:nvGrpSpPr>
        <p:grpSpPr>
          <a:xfrm>
            <a:off x="3075149" y="776288"/>
            <a:ext cx="12137703" cy="2000978"/>
            <a:chOff x="0" y="0"/>
            <a:chExt cx="16183604" cy="2667971"/>
          </a:xfrm>
        </p:grpSpPr>
        <p:sp>
          <p:nvSpPr>
            <p:cNvPr id="11" name="Freeform 11"/>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10">
                <a:extLst>
                  <a:ext uri="{96DAC541-7B7A-43D3-8B79-37D633B846F1}">
                    <asvg:svgBlip xmlns:asvg="http://schemas.microsoft.com/office/drawing/2016/SVG/main" r:embed="rId11"/>
                  </a:ext>
                </a:extLst>
              </a:blip>
              <a:stretch>
                <a:fillRect r="-18597"/>
              </a:stretch>
            </a:blipFill>
          </p:spPr>
          <p:txBody>
            <a:bodyPr/>
            <a:lstStyle/>
            <a:p>
              <a:endParaRPr lang="en-GB"/>
            </a:p>
          </p:txBody>
        </p:sp>
      </p:grpSp>
      <p:sp>
        <p:nvSpPr>
          <p:cNvPr id="13" name="Freeform 13"/>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4" name="Freeform 14"/>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5" name="Freeform 15"/>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6" name="Group 16"/>
          <p:cNvGrpSpPr/>
          <p:nvPr/>
        </p:nvGrpSpPr>
        <p:grpSpPr>
          <a:xfrm>
            <a:off x="7840364" y="3781817"/>
            <a:ext cx="8729745" cy="5728895"/>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E4D4B6"/>
            </a:solidFill>
          </p:spPr>
          <p:txBody>
            <a:bodyPr/>
            <a:lstStyle/>
            <a:p>
              <a:endParaRPr lang="en-GB"/>
            </a:p>
          </p:txBody>
        </p:sp>
        <p:sp>
          <p:nvSpPr>
            <p:cNvPr id="18" name="TextBox 18"/>
            <p:cNvSpPr txBox="1"/>
            <p:nvPr/>
          </p:nvSpPr>
          <p:spPr>
            <a:xfrm>
              <a:off x="38100" y="41275"/>
              <a:ext cx="736600" cy="415925"/>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3708687" y="1074806"/>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3. KHÁM PHÁ VĂN BẢN</a:t>
            </a:r>
          </a:p>
        </p:txBody>
      </p:sp>
      <p:sp>
        <p:nvSpPr>
          <p:cNvPr id="20" name="TextBox 20"/>
          <p:cNvSpPr txBox="1"/>
          <p:nvPr/>
        </p:nvSpPr>
        <p:spPr>
          <a:xfrm>
            <a:off x="3425411" y="2889643"/>
            <a:ext cx="11787441" cy="615950"/>
          </a:xfrm>
          <a:prstGeom prst="rect">
            <a:avLst/>
          </a:prstGeom>
        </p:spPr>
        <p:txBody>
          <a:bodyPr lIns="0" tIns="0" rIns="0" bIns="0" rtlCol="0" anchor="t">
            <a:spAutoFit/>
          </a:bodyPr>
          <a:lstStyle/>
          <a:p>
            <a:pPr algn="ctr">
              <a:lnSpc>
                <a:spcPts val="4900"/>
              </a:lnSpc>
            </a:pPr>
            <a:r>
              <a:rPr lang="en-US" sz="3500">
                <a:solidFill>
                  <a:srgbClr val="15271A"/>
                </a:solidFill>
                <a:latin typeface="Roboto Condensed Bold"/>
              </a:rPr>
              <a:t>c. Đề tài, chủ đề và thông điệp từ văn bản</a:t>
            </a:r>
          </a:p>
        </p:txBody>
      </p:sp>
      <p:sp>
        <p:nvSpPr>
          <p:cNvPr id="21" name="TextBox 21"/>
          <p:cNvSpPr txBox="1"/>
          <p:nvPr/>
        </p:nvSpPr>
        <p:spPr>
          <a:xfrm>
            <a:off x="3121610" y="1900234"/>
            <a:ext cx="11787441" cy="688939"/>
          </a:xfrm>
          <a:prstGeom prst="rect">
            <a:avLst/>
          </a:prstGeom>
        </p:spPr>
        <p:txBody>
          <a:bodyPr lIns="0" tIns="0" rIns="0" bIns="0" rtlCol="0" anchor="t">
            <a:spAutoFit/>
          </a:bodyPr>
          <a:lstStyle/>
          <a:p>
            <a:pPr algn="ctr">
              <a:lnSpc>
                <a:spcPts val="5600"/>
              </a:lnSpc>
            </a:pPr>
            <a:r>
              <a:rPr lang="en-US" sz="4000">
                <a:solidFill>
                  <a:srgbClr val="FFFFFF"/>
                </a:solidFill>
                <a:latin typeface="#9Slide07 SVNUT Triumph Press"/>
              </a:rPr>
              <a:t>3.2. Đọc-hiểu văn bản</a:t>
            </a:r>
          </a:p>
        </p:txBody>
      </p:sp>
      <p:sp>
        <p:nvSpPr>
          <p:cNvPr id="22" name="TextBox 22"/>
          <p:cNvSpPr txBox="1"/>
          <p:nvPr/>
        </p:nvSpPr>
        <p:spPr>
          <a:xfrm>
            <a:off x="9319131" y="5300662"/>
            <a:ext cx="6161036" cy="3135994"/>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Cảm xúc của người chinh phu và người chinh phụ trong buổi tiễn đưa giúp em hiểu gì về giá trị của cuộc sống hòa bình đối với con người?</a:t>
            </a:r>
          </a:p>
          <a:p>
            <a:pPr algn="just">
              <a:lnSpc>
                <a:spcPts val="5005"/>
              </a:lnSpc>
            </a:pPr>
            <a:endParaRPr lang="en-US" sz="3500">
              <a:solidFill>
                <a:srgbClr val="000000"/>
              </a:solidFill>
              <a:latin typeface="Roboto Condensed Italics"/>
            </a:endParaRPr>
          </a:p>
        </p:txBody>
      </p:sp>
      <p:grpSp>
        <p:nvGrpSpPr>
          <p:cNvPr id="23" name="Group 23"/>
          <p:cNvGrpSpPr>
            <a:grpSpLocks noChangeAspect="1"/>
          </p:cNvGrpSpPr>
          <p:nvPr/>
        </p:nvGrpSpPr>
        <p:grpSpPr>
          <a:xfrm>
            <a:off x="191453" y="4121297"/>
            <a:ext cx="7648911" cy="6165703"/>
            <a:chOff x="0" y="0"/>
            <a:chExt cx="4605527" cy="3712464"/>
          </a:xfrm>
        </p:grpSpPr>
        <p:sp>
          <p:nvSpPr>
            <p:cNvPr id="24" name="Freeform 24"/>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6"/>
              <a:stretch>
                <a:fillRect l="-67" r="-67"/>
              </a:stretch>
            </a:blipFill>
          </p:spPr>
          <p:txBody>
            <a:bodyPr/>
            <a:lstStyle/>
            <a:p>
              <a:endParaRPr lang="en-GB"/>
            </a:p>
          </p:txBody>
        </p:sp>
        <p:sp>
          <p:nvSpPr>
            <p:cNvPr id="25" name="Freeform 25"/>
            <p:cNvSpPr/>
            <p:nvPr/>
          </p:nvSpPr>
          <p:spPr>
            <a:xfrm>
              <a:off x="44741" y="-24384"/>
              <a:ext cx="4526947" cy="3651107"/>
            </a:xfrm>
            <a:custGeom>
              <a:avLst/>
              <a:gdLst/>
              <a:ahLst/>
              <a:cxnLst/>
              <a:rect l="l" t="t" r="r" b="b"/>
              <a:pathLst>
                <a:path w="4526947" h="3651107">
                  <a:moveTo>
                    <a:pt x="2641386" y="3618544"/>
                  </a:moveTo>
                  <a:cubicBezTo>
                    <a:pt x="2240620" y="3651108"/>
                    <a:pt x="1838727" y="3569536"/>
                    <a:pt x="1453413" y="3454612"/>
                  </a:cubicBezTo>
                  <a:cubicBezTo>
                    <a:pt x="1161920" y="3367672"/>
                    <a:pt x="870095" y="3257995"/>
                    <a:pt x="635273" y="3064637"/>
                  </a:cubicBezTo>
                  <a:cubicBezTo>
                    <a:pt x="300543" y="2789014"/>
                    <a:pt x="112896" y="2363359"/>
                    <a:pt x="58919" y="1933123"/>
                  </a:cubicBezTo>
                  <a:cubicBezTo>
                    <a:pt x="0" y="1463506"/>
                    <a:pt x="97051" y="962320"/>
                    <a:pt x="389363" y="590080"/>
                  </a:cubicBezTo>
                  <a:cubicBezTo>
                    <a:pt x="681674" y="217839"/>
                    <a:pt x="1184181" y="0"/>
                    <a:pt x="1644781" y="108864"/>
                  </a:cubicBezTo>
                  <a:cubicBezTo>
                    <a:pt x="1961698" y="183769"/>
                    <a:pt x="2227591" y="396412"/>
                    <a:pt x="2459922" y="624599"/>
                  </a:cubicBezTo>
                  <a:cubicBezTo>
                    <a:pt x="2692255" y="852789"/>
                    <a:pt x="2905450" y="1104561"/>
                    <a:pt x="3173128" y="1290023"/>
                  </a:cubicBezTo>
                  <a:cubicBezTo>
                    <a:pt x="3393050" y="1442396"/>
                    <a:pt x="3643019" y="1545182"/>
                    <a:pt x="3874124" y="1679990"/>
                  </a:cubicBezTo>
                  <a:cubicBezTo>
                    <a:pt x="4105232" y="1814798"/>
                    <a:pt x="4325731" y="1992340"/>
                    <a:pt x="4432106" y="2237839"/>
                  </a:cubicBezTo>
                  <a:cubicBezTo>
                    <a:pt x="4526947" y="2456722"/>
                    <a:pt x="4479206" y="2666180"/>
                    <a:pt x="4356655" y="2859725"/>
                  </a:cubicBezTo>
                  <a:cubicBezTo>
                    <a:pt x="4333250" y="2896688"/>
                    <a:pt x="4308155" y="2931855"/>
                    <a:pt x="4281520" y="2965317"/>
                  </a:cubicBezTo>
                  <a:cubicBezTo>
                    <a:pt x="3903003" y="3440859"/>
                    <a:pt x="3213362" y="3572068"/>
                    <a:pt x="2641386" y="3618544"/>
                  </a:cubicBezTo>
                  <a:close/>
                  <a:moveTo>
                    <a:pt x="4223409" y="1187779"/>
                  </a:moveTo>
                  <a:cubicBezTo>
                    <a:pt x="4291389" y="1161310"/>
                    <a:pt x="4355485" y="1108141"/>
                    <a:pt x="4362212" y="1031173"/>
                  </a:cubicBezTo>
                  <a:cubicBezTo>
                    <a:pt x="4365996" y="987881"/>
                    <a:pt x="4355004" y="944757"/>
                    <a:pt x="4342804" y="903049"/>
                  </a:cubicBezTo>
                  <a:cubicBezTo>
                    <a:pt x="4247225" y="576292"/>
                    <a:pt x="4015401" y="20573"/>
                    <a:pt x="3585291" y="86123"/>
                  </a:cubicBezTo>
                  <a:cubicBezTo>
                    <a:pt x="3477023" y="102624"/>
                    <a:pt x="3376057" y="151054"/>
                    <a:pt x="3282599" y="208149"/>
                  </a:cubicBezTo>
                  <a:cubicBezTo>
                    <a:pt x="3172632" y="275330"/>
                    <a:pt x="3062352" y="368672"/>
                    <a:pt x="3044759" y="496331"/>
                  </a:cubicBezTo>
                  <a:cubicBezTo>
                    <a:pt x="3027857" y="618964"/>
                    <a:pt x="3102238" y="735455"/>
                    <a:pt x="3186304" y="826324"/>
                  </a:cubicBezTo>
                  <a:cubicBezTo>
                    <a:pt x="3332401" y="984246"/>
                    <a:pt x="3530408" y="1091965"/>
                    <a:pt x="3737932" y="1144730"/>
                  </a:cubicBezTo>
                  <a:cubicBezTo>
                    <a:pt x="3858914" y="1175490"/>
                    <a:pt x="3992751" y="1213094"/>
                    <a:pt x="4118093" y="1209270"/>
                  </a:cubicBezTo>
                  <a:cubicBezTo>
                    <a:pt x="4153352" y="1208193"/>
                    <a:pt x="4189754" y="1200880"/>
                    <a:pt x="4223409" y="1187779"/>
                  </a:cubicBezTo>
                  <a:close/>
                </a:path>
              </a:pathLst>
            </a:custGeom>
            <a:blipFill>
              <a:blip r:embed="rId17"/>
              <a:stretch>
                <a:fillRect l="-20833" r="-20833"/>
              </a:stretch>
            </a:blipFill>
          </p:spPr>
          <p:txBody>
            <a:bodyPr/>
            <a:lstStyle/>
            <a:p>
              <a:endParaRPr lang="en-GB"/>
            </a:p>
          </p:txBody>
        </p:sp>
      </p:grpSp>
    </p:spTree>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B6941"/>
        </a:solidFill>
        <a:effectLst/>
      </p:bgPr>
    </p:bg>
    <p:spTree>
      <p:nvGrpSpPr>
        <p:cNvPr id="1" name=""/>
        <p:cNvGrpSpPr/>
        <p:nvPr/>
      </p:nvGrpSpPr>
      <p:grpSpPr>
        <a:xfrm>
          <a:off x="0" y="0"/>
          <a:ext cx="0" cy="0"/>
          <a:chOff x="0" y="0"/>
          <a:chExt cx="0" cy="0"/>
        </a:xfrm>
      </p:grpSpPr>
      <p:sp>
        <p:nvSpPr>
          <p:cNvPr id="2" name="Freeform 2"/>
          <p:cNvSpPr/>
          <p:nvPr/>
        </p:nvSpPr>
        <p:spPr>
          <a:xfrm rot="-8869158">
            <a:off x="7980590" y="942523"/>
            <a:ext cx="2130934" cy="3653029"/>
          </a:xfrm>
          <a:custGeom>
            <a:avLst/>
            <a:gdLst/>
            <a:ahLst/>
            <a:cxnLst/>
            <a:rect l="l" t="t" r="r" b="b"/>
            <a:pathLst>
              <a:path w="2130934" h="3653029">
                <a:moveTo>
                  <a:pt x="0" y="0"/>
                </a:moveTo>
                <a:lnTo>
                  <a:pt x="2130934" y="0"/>
                </a:lnTo>
                <a:lnTo>
                  <a:pt x="2130934" y="3653029"/>
                </a:lnTo>
                <a:lnTo>
                  <a:pt x="0" y="3653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2123381">
            <a:off x="2743034" y="1754851"/>
            <a:ext cx="906548" cy="419278"/>
          </a:xfrm>
          <a:custGeom>
            <a:avLst/>
            <a:gdLst/>
            <a:ahLst/>
            <a:cxnLst/>
            <a:rect l="l" t="t" r="r" b="b"/>
            <a:pathLst>
              <a:path w="906548" h="419278">
                <a:moveTo>
                  <a:pt x="0" y="0"/>
                </a:moveTo>
                <a:lnTo>
                  <a:pt x="906548" y="0"/>
                </a:lnTo>
                <a:lnTo>
                  <a:pt x="906548" y="419279"/>
                </a:lnTo>
                <a:lnTo>
                  <a:pt x="0" y="419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4" name="Group 4"/>
          <p:cNvGrpSpPr/>
          <p:nvPr/>
        </p:nvGrpSpPr>
        <p:grpSpPr>
          <a:xfrm>
            <a:off x="900030" y="1421944"/>
            <a:ext cx="16230600" cy="8229600"/>
            <a:chOff x="0" y="0"/>
            <a:chExt cx="21640800" cy="10972800"/>
          </a:xfrm>
        </p:grpSpPr>
        <p:sp>
          <p:nvSpPr>
            <p:cNvPr id="5" name="Freeform 5"/>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6" name="Freeform 6"/>
            <p:cNvSpPr/>
            <p:nvPr/>
          </p:nvSpPr>
          <p:spPr>
            <a:xfrm>
              <a:off x="0" y="4247469"/>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6">
                <a:extLst>
                  <a:ext uri="{96DAC541-7B7A-43D3-8B79-37D633B846F1}">
                    <asvg:svgBlip xmlns:asvg="http://schemas.microsoft.com/office/drawing/2016/SVG/main" r:embed="rId7"/>
                  </a:ext>
                </a:extLst>
              </a:blip>
              <a:stretch>
                <a:fillRect t="-27505" r="-6694"/>
              </a:stretch>
            </a:blipFill>
            <a:ln cap="sq">
              <a:noFill/>
              <a:prstDash val="solid"/>
              <a:miter/>
            </a:ln>
          </p:spPr>
          <p:txBody>
            <a:bodyPr/>
            <a:lstStyle/>
            <a:p>
              <a:endParaRPr lang="en-GB"/>
            </a:p>
          </p:txBody>
        </p:sp>
      </p:grpSp>
      <p:grpSp>
        <p:nvGrpSpPr>
          <p:cNvPr id="7" name="Group 7"/>
          <p:cNvGrpSpPr/>
          <p:nvPr/>
        </p:nvGrpSpPr>
        <p:grpSpPr>
          <a:xfrm>
            <a:off x="1028700" y="1281112"/>
            <a:ext cx="16230600" cy="8229600"/>
            <a:chOff x="0" y="0"/>
            <a:chExt cx="21640800" cy="10972800"/>
          </a:xfrm>
        </p:grpSpPr>
        <p:sp>
          <p:nvSpPr>
            <p:cNvPr id="8" name="Freeform 8"/>
            <p:cNvSpPr/>
            <p:nvPr/>
          </p:nvSpPr>
          <p:spPr>
            <a:xfrm>
              <a:off x="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9" name="Freeform 9"/>
            <p:cNvSpPr/>
            <p:nvPr/>
          </p:nvSpPr>
          <p:spPr>
            <a:xfrm>
              <a:off x="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8">
                <a:extLst>
                  <a:ext uri="{96DAC541-7B7A-43D3-8B79-37D633B846F1}">
                    <asvg:svgBlip xmlns:asvg="http://schemas.microsoft.com/office/drawing/2016/SVG/main" r:embed="rId9"/>
                  </a:ext>
                </a:extLst>
              </a:blip>
              <a:stretch>
                <a:fillRect t="-27505"/>
              </a:stretch>
            </a:blipFill>
            <a:ln cap="sq">
              <a:noFill/>
              <a:prstDash val="solid"/>
              <a:miter/>
            </a:ln>
          </p:spPr>
          <p:txBody>
            <a:bodyPr/>
            <a:lstStyle/>
            <a:p>
              <a:endParaRPr lang="en-GB"/>
            </a:p>
          </p:txBody>
        </p:sp>
      </p:grpSp>
      <p:grpSp>
        <p:nvGrpSpPr>
          <p:cNvPr id="10" name="Group 10"/>
          <p:cNvGrpSpPr/>
          <p:nvPr/>
        </p:nvGrpSpPr>
        <p:grpSpPr>
          <a:xfrm>
            <a:off x="3075149" y="776288"/>
            <a:ext cx="12137703" cy="2000978"/>
            <a:chOff x="0" y="0"/>
            <a:chExt cx="16183604" cy="2667971"/>
          </a:xfrm>
        </p:grpSpPr>
        <p:sp>
          <p:nvSpPr>
            <p:cNvPr id="11" name="Freeform 11"/>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10">
                <a:extLst>
                  <a:ext uri="{96DAC541-7B7A-43D3-8B79-37D633B846F1}">
                    <asvg:svgBlip xmlns:asvg="http://schemas.microsoft.com/office/drawing/2016/SVG/main" r:embed="rId11"/>
                  </a:ext>
                </a:extLst>
              </a:blip>
              <a:stretch>
                <a:fillRect r="-18597"/>
              </a:stretch>
            </a:blipFill>
          </p:spPr>
          <p:txBody>
            <a:bodyPr/>
            <a:lstStyle/>
            <a:p>
              <a:endParaRPr lang="en-GB"/>
            </a:p>
          </p:txBody>
        </p:sp>
      </p:grpSp>
      <p:sp>
        <p:nvSpPr>
          <p:cNvPr id="13" name="Freeform 13"/>
          <p:cNvSpPr/>
          <p:nvPr/>
        </p:nvSpPr>
        <p:spPr>
          <a:xfrm>
            <a:off x="14893349" y="2787797"/>
            <a:ext cx="1061838" cy="1321291"/>
          </a:xfrm>
          <a:custGeom>
            <a:avLst/>
            <a:gdLst/>
            <a:ahLst/>
            <a:cxnLst/>
            <a:rect l="l" t="t" r="r" b="b"/>
            <a:pathLst>
              <a:path w="1061838" h="1321291">
                <a:moveTo>
                  <a:pt x="0" y="0"/>
                </a:moveTo>
                <a:lnTo>
                  <a:pt x="1061838" y="0"/>
                </a:lnTo>
                <a:lnTo>
                  <a:pt x="1061838" y="1321291"/>
                </a:lnTo>
                <a:lnTo>
                  <a:pt x="0" y="13212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4" name="Freeform 14"/>
          <p:cNvSpPr/>
          <p:nvPr/>
        </p:nvSpPr>
        <p:spPr>
          <a:xfrm rot="9672313">
            <a:off x="3804942" y="628214"/>
            <a:ext cx="2443905" cy="1002001"/>
          </a:xfrm>
          <a:custGeom>
            <a:avLst/>
            <a:gdLst/>
            <a:ahLst/>
            <a:cxnLst/>
            <a:rect l="l" t="t" r="r" b="b"/>
            <a:pathLst>
              <a:path w="2443905" h="1002001">
                <a:moveTo>
                  <a:pt x="0" y="0"/>
                </a:moveTo>
                <a:lnTo>
                  <a:pt x="2443906" y="0"/>
                </a:lnTo>
                <a:lnTo>
                  <a:pt x="2443906" y="1002001"/>
                </a:lnTo>
                <a:lnTo>
                  <a:pt x="0" y="10020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5" name="Freeform 15"/>
          <p:cNvSpPr/>
          <p:nvPr/>
        </p:nvSpPr>
        <p:spPr>
          <a:xfrm rot="-1375469">
            <a:off x="12350806" y="2010039"/>
            <a:ext cx="2443905" cy="1002001"/>
          </a:xfrm>
          <a:custGeom>
            <a:avLst/>
            <a:gdLst/>
            <a:ahLst/>
            <a:cxnLst/>
            <a:rect l="l" t="t" r="r" b="b"/>
            <a:pathLst>
              <a:path w="2443905" h="1002001">
                <a:moveTo>
                  <a:pt x="0" y="0"/>
                </a:moveTo>
                <a:lnTo>
                  <a:pt x="2443905" y="0"/>
                </a:lnTo>
                <a:lnTo>
                  <a:pt x="2443905" y="1002001"/>
                </a:lnTo>
                <a:lnTo>
                  <a:pt x="0" y="10020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6" name="Group 16"/>
          <p:cNvGrpSpPr>
            <a:grpSpLocks noChangeAspect="1"/>
          </p:cNvGrpSpPr>
          <p:nvPr/>
        </p:nvGrpSpPr>
        <p:grpSpPr>
          <a:xfrm>
            <a:off x="900030" y="5395912"/>
            <a:ext cx="3061211" cy="2467609"/>
            <a:chOff x="0" y="0"/>
            <a:chExt cx="4605527" cy="3712464"/>
          </a:xfrm>
        </p:grpSpPr>
        <p:sp>
          <p:nvSpPr>
            <p:cNvPr id="17" name="Freeform 17"/>
            <p:cNvSpPr/>
            <p:nvPr/>
          </p:nvSpPr>
          <p:spPr>
            <a:xfrm>
              <a:off x="0" y="0"/>
              <a:ext cx="4605527" cy="3712464"/>
            </a:xfrm>
            <a:custGeom>
              <a:avLst/>
              <a:gdLst/>
              <a:ahLst/>
              <a:cxnLst/>
              <a:rect l="l" t="t" r="r" b="b"/>
              <a:pathLst>
                <a:path w="4605527" h="3712464">
                  <a:moveTo>
                    <a:pt x="4605527" y="3712464"/>
                  </a:moveTo>
                  <a:lnTo>
                    <a:pt x="0" y="3712464"/>
                  </a:lnTo>
                  <a:lnTo>
                    <a:pt x="0" y="0"/>
                  </a:lnTo>
                  <a:lnTo>
                    <a:pt x="4605527" y="0"/>
                  </a:lnTo>
                  <a:lnTo>
                    <a:pt x="4605527" y="3712464"/>
                  </a:lnTo>
                  <a:close/>
                </a:path>
              </a:pathLst>
            </a:custGeom>
            <a:blipFill>
              <a:blip r:embed="rId16"/>
              <a:stretch>
                <a:fillRect l="-67" r="-67"/>
              </a:stretch>
            </a:blipFill>
          </p:spPr>
          <p:txBody>
            <a:bodyPr/>
            <a:lstStyle/>
            <a:p>
              <a:endParaRPr lang="en-GB"/>
            </a:p>
          </p:txBody>
        </p:sp>
        <p:sp>
          <p:nvSpPr>
            <p:cNvPr id="18" name="Freeform 18"/>
            <p:cNvSpPr/>
            <p:nvPr/>
          </p:nvSpPr>
          <p:spPr>
            <a:xfrm flipH="1">
              <a:off x="42542" y="-24384"/>
              <a:ext cx="4526947" cy="3651107"/>
            </a:xfrm>
            <a:custGeom>
              <a:avLst/>
              <a:gdLst/>
              <a:ahLst/>
              <a:cxnLst/>
              <a:rect l="l" t="t" r="r" b="b"/>
              <a:pathLst>
                <a:path w="4526947" h="3651107">
                  <a:moveTo>
                    <a:pt x="1885560" y="3618544"/>
                  </a:moveTo>
                  <a:cubicBezTo>
                    <a:pt x="2286327" y="3651108"/>
                    <a:pt x="2688219" y="3569536"/>
                    <a:pt x="3073533" y="3454612"/>
                  </a:cubicBezTo>
                  <a:cubicBezTo>
                    <a:pt x="3365026" y="3367672"/>
                    <a:pt x="3656852" y="3257995"/>
                    <a:pt x="3891674" y="3064637"/>
                  </a:cubicBezTo>
                  <a:cubicBezTo>
                    <a:pt x="4226404" y="2789014"/>
                    <a:pt x="4414050" y="2363359"/>
                    <a:pt x="4468028" y="1933123"/>
                  </a:cubicBezTo>
                  <a:cubicBezTo>
                    <a:pt x="4526947" y="1463506"/>
                    <a:pt x="4429896" y="962320"/>
                    <a:pt x="4137584" y="590080"/>
                  </a:cubicBezTo>
                  <a:cubicBezTo>
                    <a:pt x="3845273" y="217839"/>
                    <a:pt x="3342766" y="0"/>
                    <a:pt x="2882166" y="108864"/>
                  </a:cubicBezTo>
                  <a:cubicBezTo>
                    <a:pt x="2565249" y="183769"/>
                    <a:pt x="2299355" y="396412"/>
                    <a:pt x="2067024" y="624599"/>
                  </a:cubicBezTo>
                  <a:cubicBezTo>
                    <a:pt x="1834692" y="852789"/>
                    <a:pt x="1621497" y="1104561"/>
                    <a:pt x="1353819" y="1290023"/>
                  </a:cubicBezTo>
                  <a:cubicBezTo>
                    <a:pt x="1133897" y="1442396"/>
                    <a:pt x="883928" y="1545182"/>
                    <a:pt x="652822" y="1679990"/>
                  </a:cubicBezTo>
                  <a:cubicBezTo>
                    <a:pt x="421715" y="1814798"/>
                    <a:pt x="201215" y="1992340"/>
                    <a:pt x="94841" y="2237839"/>
                  </a:cubicBezTo>
                  <a:cubicBezTo>
                    <a:pt x="0" y="2456722"/>
                    <a:pt x="47741" y="2666180"/>
                    <a:pt x="170292" y="2859725"/>
                  </a:cubicBezTo>
                  <a:cubicBezTo>
                    <a:pt x="193697" y="2896688"/>
                    <a:pt x="218792" y="2931855"/>
                    <a:pt x="245426" y="2965317"/>
                  </a:cubicBezTo>
                  <a:cubicBezTo>
                    <a:pt x="623944" y="3440859"/>
                    <a:pt x="1313584" y="3572068"/>
                    <a:pt x="1885560" y="3618544"/>
                  </a:cubicBezTo>
                  <a:close/>
                  <a:moveTo>
                    <a:pt x="303538" y="1187779"/>
                  </a:moveTo>
                  <a:cubicBezTo>
                    <a:pt x="235557" y="1161310"/>
                    <a:pt x="171462" y="1108141"/>
                    <a:pt x="164735" y="1031173"/>
                  </a:cubicBezTo>
                  <a:cubicBezTo>
                    <a:pt x="160951" y="987881"/>
                    <a:pt x="171943" y="944757"/>
                    <a:pt x="184143" y="903049"/>
                  </a:cubicBezTo>
                  <a:cubicBezTo>
                    <a:pt x="279721" y="576292"/>
                    <a:pt x="511546" y="20573"/>
                    <a:pt x="941656" y="86123"/>
                  </a:cubicBezTo>
                  <a:cubicBezTo>
                    <a:pt x="1049923" y="102624"/>
                    <a:pt x="1150889" y="151054"/>
                    <a:pt x="1244347" y="208149"/>
                  </a:cubicBezTo>
                  <a:cubicBezTo>
                    <a:pt x="1354314" y="275330"/>
                    <a:pt x="1464595" y="368672"/>
                    <a:pt x="1482188" y="496331"/>
                  </a:cubicBezTo>
                  <a:cubicBezTo>
                    <a:pt x="1499089" y="618964"/>
                    <a:pt x="1424709" y="735455"/>
                    <a:pt x="1340643" y="826324"/>
                  </a:cubicBezTo>
                  <a:cubicBezTo>
                    <a:pt x="1194546" y="984246"/>
                    <a:pt x="996539" y="1091965"/>
                    <a:pt x="789014" y="1144730"/>
                  </a:cubicBezTo>
                  <a:cubicBezTo>
                    <a:pt x="668033" y="1175490"/>
                    <a:pt x="534195" y="1213094"/>
                    <a:pt x="408854" y="1209270"/>
                  </a:cubicBezTo>
                  <a:cubicBezTo>
                    <a:pt x="373595" y="1208193"/>
                    <a:pt x="337193" y="1200880"/>
                    <a:pt x="303538" y="1187779"/>
                  </a:cubicBezTo>
                  <a:close/>
                </a:path>
              </a:pathLst>
            </a:custGeom>
            <a:blipFill>
              <a:blip r:embed="rId17"/>
              <a:stretch>
                <a:fillRect l="-20833" r="-20833"/>
              </a:stretch>
            </a:blipFill>
          </p:spPr>
          <p:txBody>
            <a:bodyPr/>
            <a:lstStyle/>
            <a:p>
              <a:endParaRPr lang="en-GB"/>
            </a:p>
          </p:txBody>
        </p:sp>
      </p:grpSp>
      <p:sp>
        <p:nvSpPr>
          <p:cNvPr id="19" name="TextBox 19"/>
          <p:cNvSpPr txBox="1"/>
          <p:nvPr/>
        </p:nvSpPr>
        <p:spPr>
          <a:xfrm>
            <a:off x="3708687" y="1074806"/>
            <a:ext cx="10369333" cy="863528"/>
          </a:xfrm>
          <a:prstGeom prst="rect">
            <a:avLst/>
          </a:prstGeom>
        </p:spPr>
        <p:txBody>
          <a:bodyPr lIns="0" tIns="0" rIns="0" bIns="0" rtlCol="0" anchor="t">
            <a:spAutoFit/>
          </a:bodyPr>
          <a:lstStyle/>
          <a:p>
            <a:pPr algn="ctr">
              <a:lnSpc>
                <a:spcPts val="7000"/>
              </a:lnSpc>
            </a:pPr>
            <a:r>
              <a:rPr lang="en-US" sz="5000">
                <a:solidFill>
                  <a:srgbClr val="FFFFFF"/>
                </a:solidFill>
                <a:latin typeface="Fraunces Bold"/>
              </a:rPr>
              <a:t>3. KHÁM PHÁ VĂN BẢN</a:t>
            </a:r>
          </a:p>
        </p:txBody>
      </p:sp>
      <p:sp>
        <p:nvSpPr>
          <p:cNvPr id="20" name="TextBox 20"/>
          <p:cNvSpPr txBox="1"/>
          <p:nvPr/>
        </p:nvSpPr>
        <p:spPr>
          <a:xfrm>
            <a:off x="3425411" y="2889643"/>
            <a:ext cx="11787441" cy="615950"/>
          </a:xfrm>
          <a:prstGeom prst="rect">
            <a:avLst/>
          </a:prstGeom>
        </p:spPr>
        <p:txBody>
          <a:bodyPr lIns="0" tIns="0" rIns="0" bIns="0" rtlCol="0" anchor="t">
            <a:spAutoFit/>
          </a:bodyPr>
          <a:lstStyle/>
          <a:p>
            <a:pPr algn="ctr">
              <a:lnSpc>
                <a:spcPts val="4900"/>
              </a:lnSpc>
            </a:pPr>
            <a:r>
              <a:rPr lang="en-US" sz="3500">
                <a:solidFill>
                  <a:srgbClr val="15271A"/>
                </a:solidFill>
                <a:latin typeface="Roboto Condensed Bold"/>
              </a:rPr>
              <a:t>c. Đề tài, chủ đề và thông điệp từ văn bản</a:t>
            </a:r>
          </a:p>
        </p:txBody>
      </p:sp>
      <p:sp>
        <p:nvSpPr>
          <p:cNvPr id="21" name="TextBox 21"/>
          <p:cNvSpPr txBox="1"/>
          <p:nvPr/>
        </p:nvSpPr>
        <p:spPr>
          <a:xfrm>
            <a:off x="3121610" y="1900234"/>
            <a:ext cx="11787441" cy="688939"/>
          </a:xfrm>
          <a:prstGeom prst="rect">
            <a:avLst/>
          </a:prstGeom>
        </p:spPr>
        <p:txBody>
          <a:bodyPr lIns="0" tIns="0" rIns="0" bIns="0" rtlCol="0" anchor="t">
            <a:spAutoFit/>
          </a:bodyPr>
          <a:lstStyle/>
          <a:p>
            <a:pPr algn="ctr">
              <a:lnSpc>
                <a:spcPts val="5600"/>
              </a:lnSpc>
            </a:pPr>
            <a:r>
              <a:rPr lang="en-US" sz="4000">
                <a:solidFill>
                  <a:srgbClr val="FFFFFF"/>
                </a:solidFill>
                <a:latin typeface="#9Slide07 SVNUT Triumph Press"/>
              </a:rPr>
              <a:t>3.2. Đọc-hiểu văn bản</a:t>
            </a:r>
          </a:p>
        </p:txBody>
      </p:sp>
      <p:sp>
        <p:nvSpPr>
          <p:cNvPr id="22" name="TextBox 22"/>
          <p:cNvSpPr txBox="1"/>
          <p:nvPr/>
        </p:nvSpPr>
        <p:spPr>
          <a:xfrm>
            <a:off x="7716250" y="3610367"/>
            <a:ext cx="4265844"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BÀI HỌC TỪ VĂN BẢN</a:t>
            </a:r>
          </a:p>
        </p:txBody>
      </p:sp>
      <p:grpSp>
        <p:nvGrpSpPr>
          <p:cNvPr id="23" name="Group 23"/>
          <p:cNvGrpSpPr/>
          <p:nvPr/>
        </p:nvGrpSpPr>
        <p:grpSpPr>
          <a:xfrm>
            <a:off x="4583242" y="4470103"/>
            <a:ext cx="11780826" cy="1025488"/>
            <a:chOff x="0" y="0"/>
            <a:chExt cx="3102769" cy="270087"/>
          </a:xfrm>
        </p:grpSpPr>
        <p:sp>
          <p:nvSpPr>
            <p:cNvPr id="24" name="Freeform 24"/>
            <p:cNvSpPr/>
            <p:nvPr/>
          </p:nvSpPr>
          <p:spPr>
            <a:xfrm>
              <a:off x="0" y="0"/>
              <a:ext cx="3102769" cy="270087"/>
            </a:xfrm>
            <a:custGeom>
              <a:avLst/>
              <a:gdLst/>
              <a:ahLst/>
              <a:cxnLst/>
              <a:rect l="l" t="t" r="r" b="b"/>
              <a:pathLst>
                <a:path w="3102769" h="270087">
                  <a:moveTo>
                    <a:pt x="33515" y="0"/>
                  </a:moveTo>
                  <a:lnTo>
                    <a:pt x="3069254" y="0"/>
                  </a:lnTo>
                  <a:cubicBezTo>
                    <a:pt x="3078143" y="0"/>
                    <a:pt x="3086667" y="3531"/>
                    <a:pt x="3092952" y="9816"/>
                  </a:cubicBezTo>
                  <a:cubicBezTo>
                    <a:pt x="3099238" y="16102"/>
                    <a:pt x="3102769" y="24626"/>
                    <a:pt x="3102769" y="33515"/>
                  </a:cubicBezTo>
                  <a:lnTo>
                    <a:pt x="3102769" y="236572"/>
                  </a:lnTo>
                  <a:cubicBezTo>
                    <a:pt x="3102769" y="255082"/>
                    <a:pt x="3087764" y="270087"/>
                    <a:pt x="3069254" y="270087"/>
                  </a:cubicBezTo>
                  <a:lnTo>
                    <a:pt x="33515" y="270087"/>
                  </a:lnTo>
                  <a:cubicBezTo>
                    <a:pt x="24626" y="270087"/>
                    <a:pt x="16102" y="266556"/>
                    <a:pt x="9816" y="260271"/>
                  </a:cubicBezTo>
                  <a:cubicBezTo>
                    <a:pt x="3531" y="253986"/>
                    <a:pt x="0" y="245461"/>
                    <a:pt x="0" y="236572"/>
                  </a:cubicBezTo>
                  <a:lnTo>
                    <a:pt x="0" y="33515"/>
                  </a:lnTo>
                  <a:cubicBezTo>
                    <a:pt x="0" y="15005"/>
                    <a:pt x="15005" y="0"/>
                    <a:pt x="33515" y="0"/>
                  </a:cubicBezTo>
                  <a:close/>
                </a:path>
              </a:pathLst>
            </a:custGeom>
            <a:solidFill>
              <a:srgbClr val="FEFFFE">
                <a:alpha val="72941"/>
              </a:srgbClr>
            </a:solidFill>
          </p:spPr>
          <p:txBody>
            <a:bodyPr/>
            <a:lstStyle/>
            <a:p>
              <a:endParaRPr lang="en-GB"/>
            </a:p>
          </p:txBody>
        </p:sp>
        <p:sp>
          <p:nvSpPr>
            <p:cNvPr id="25" name="TextBox 25"/>
            <p:cNvSpPr txBox="1"/>
            <p:nvPr/>
          </p:nvSpPr>
          <p:spPr>
            <a:xfrm>
              <a:off x="0" y="-47625"/>
              <a:ext cx="3102769" cy="317712"/>
            </a:xfrm>
            <a:prstGeom prst="rect">
              <a:avLst/>
            </a:prstGeom>
          </p:spPr>
          <p:txBody>
            <a:bodyPr lIns="50800" tIns="50800" rIns="50800" bIns="50800" rtlCol="0" anchor="ctr"/>
            <a:lstStyle/>
            <a:p>
              <a:pPr algn="ctr">
                <a:lnSpc>
                  <a:spcPts val="2800"/>
                </a:lnSpc>
              </a:pPr>
              <a:endParaRPr/>
            </a:p>
          </p:txBody>
        </p:sp>
      </p:grpSp>
      <p:sp>
        <p:nvSpPr>
          <p:cNvPr id="26" name="TextBox 26"/>
          <p:cNvSpPr txBox="1"/>
          <p:nvPr/>
        </p:nvSpPr>
        <p:spPr>
          <a:xfrm>
            <a:off x="4583242" y="4695002"/>
            <a:ext cx="11486418" cy="595975"/>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 Trân trọng cuộc sống hòa bình và lên án chiến tranh phi nghĩa</a:t>
            </a:r>
          </a:p>
        </p:txBody>
      </p:sp>
      <p:grpSp>
        <p:nvGrpSpPr>
          <p:cNvPr id="27" name="Group 27"/>
          <p:cNvGrpSpPr/>
          <p:nvPr/>
        </p:nvGrpSpPr>
        <p:grpSpPr>
          <a:xfrm>
            <a:off x="4451734" y="5752766"/>
            <a:ext cx="11912334" cy="1683788"/>
            <a:chOff x="0" y="0"/>
            <a:chExt cx="3137405" cy="443467"/>
          </a:xfrm>
        </p:grpSpPr>
        <p:sp>
          <p:nvSpPr>
            <p:cNvPr id="28" name="Freeform 28"/>
            <p:cNvSpPr/>
            <p:nvPr/>
          </p:nvSpPr>
          <p:spPr>
            <a:xfrm>
              <a:off x="0" y="0"/>
              <a:ext cx="3137405" cy="443467"/>
            </a:xfrm>
            <a:custGeom>
              <a:avLst/>
              <a:gdLst/>
              <a:ahLst/>
              <a:cxnLst/>
              <a:rect l="l" t="t" r="r" b="b"/>
              <a:pathLst>
                <a:path w="3137405" h="443467">
                  <a:moveTo>
                    <a:pt x="33145" y="0"/>
                  </a:moveTo>
                  <a:lnTo>
                    <a:pt x="3104260" y="0"/>
                  </a:lnTo>
                  <a:cubicBezTo>
                    <a:pt x="3113050" y="0"/>
                    <a:pt x="3121481" y="3492"/>
                    <a:pt x="3127697" y="9708"/>
                  </a:cubicBezTo>
                  <a:cubicBezTo>
                    <a:pt x="3133913" y="15924"/>
                    <a:pt x="3137405" y="24355"/>
                    <a:pt x="3137405" y="33145"/>
                  </a:cubicBezTo>
                  <a:lnTo>
                    <a:pt x="3137405" y="410322"/>
                  </a:lnTo>
                  <a:cubicBezTo>
                    <a:pt x="3137405" y="428627"/>
                    <a:pt x="3122565" y="443467"/>
                    <a:pt x="3104260" y="443467"/>
                  </a:cubicBezTo>
                  <a:lnTo>
                    <a:pt x="33145" y="443467"/>
                  </a:lnTo>
                  <a:cubicBezTo>
                    <a:pt x="14840" y="443467"/>
                    <a:pt x="0" y="428627"/>
                    <a:pt x="0" y="410322"/>
                  </a:cubicBezTo>
                  <a:lnTo>
                    <a:pt x="0" y="33145"/>
                  </a:lnTo>
                  <a:cubicBezTo>
                    <a:pt x="0" y="24355"/>
                    <a:pt x="3492" y="15924"/>
                    <a:pt x="9708" y="9708"/>
                  </a:cubicBezTo>
                  <a:cubicBezTo>
                    <a:pt x="15924" y="3492"/>
                    <a:pt x="24355" y="0"/>
                    <a:pt x="33145" y="0"/>
                  </a:cubicBezTo>
                  <a:close/>
                </a:path>
              </a:pathLst>
            </a:custGeom>
            <a:solidFill>
              <a:srgbClr val="FEFFFE">
                <a:alpha val="72941"/>
              </a:srgbClr>
            </a:solidFill>
          </p:spPr>
          <p:txBody>
            <a:bodyPr/>
            <a:lstStyle/>
            <a:p>
              <a:endParaRPr lang="en-GB"/>
            </a:p>
          </p:txBody>
        </p:sp>
        <p:sp>
          <p:nvSpPr>
            <p:cNvPr id="29" name="TextBox 29"/>
            <p:cNvSpPr txBox="1"/>
            <p:nvPr/>
          </p:nvSpPr>
          <p:spPr>
            <a:xfrm>
              <a:off x="0" y="-47625"/>
              <a:ext cx="3137405" cy="491092"/>
            </a:xfrm>
            <a:prstGeom prst="rect">
              <a:avLst/>
            </a:prstGeom>
          </p:spPr>
          <p:txBody>
            <a:bodyPr lIns="50800" tIns="50800" rIns="50800" bIns="50800" rtlCol="0" anchor="ctr"/>
            <a:lstStyle/>
            <a:p>
              <a:pPr algn="ctr">
                <a:lnSpc>
                  <a:spcPts val="2800"/>
                </a:lnSpc>
              </a:pPr>
              <a:endParaRPr/>
            </a:p>
          </p:txBody>
        </p:sp>
      </p:grpSp>
      <p:sp>
        <p:nvSpPr>
          <p:cNvPr id="30" name="TextBox 30"/>
          <p:cNvSpPr txBox="1"/>
          <p:nvPr/>
        </p:nvSpPr>
        <p:spPr>
          <a:xfrm>
            <a:off x="4854217" y="5962316"/>
            <a:ext cx="11100969" cy="1205539"/>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Bài học về ý chí, lí tưởng sống của trang nam nhi nói riêng và mọi người nói chung</a:t>
            </a:r>
          </a:p>
        </p:txBody>
      </p:sp>
      <p:grpSp>
        <p:nvGrpSpPr>
          <p:cNvPr id="31" name="Group 31"/>
          <p:cNvGrpSpPr/>
          <p:nvPr/>
        </p:nvGrpSpPr>
        <p:grpSpPr>
          <a:xfrm>
            <a:off x="4451734" y="7693729"/>
            <a:ext cx="11912334" cy="1045187"/>
            <a:chOff x="0" y="0"/>
            <a:chExt cx="3137405" cy="275276"/>
          </a:xfrm>
        </p:grpSpPr>
        <p:sp>
          <p:nvSpPr>
            <p:cNvPr id="32" name="Freeform 32"/>
            <p:cNvSpPr/>
            <p:nvPr/>
          </p:nvSpPr>
          <p:spPr>
            <a:xfrm>
              <a:off x="0" y="0"/>
              <a:ext cx="3137405" cy="275276"/>
            </a:xfrm>
            <a:custGeom>
              <a:avLst/>
              <a:gdLst/>
              <a:ahLst/>
              <a:cxnLst/>
              <a:rect l="l" t="t" r="r" b="b"/>
              <a:pathLst>
                <a:path w="3137405" h="275276">
                  <a:moveTo>
                    <a:pt x="33145" y="0"/>
                  </a:moveTo>
                  <a:lnTo>
                    <a:pt x="3104260" y="0"/>
                  </a:lnTo>
                  <a:cubicBezTo>
                    <a:pt x="3113050" y="0"/>
                    <a:pt x="3121481" y="3492"/>
                    <a:pt x="3127697" y="9708"/>
                  </a:cubicBezTo>
                  <a:cubicBezTo>
                    <a:pt x="3133913" y="15924"/>
                    <a:pt x="3137405" y="24355"/>
                    <a:pt x="3137405" y="33145"/>
                  </a:cubicBezTo>
                  <a:lnTo>
                    <a:pt x="3137405" y="242130"/>
                  </a:lnTo>
                  <a:cubicBezTo>
                    <a:pt x="3137405" y="260436"/>
                    <a:pt x="3122565" y="275276"/>
                    <a:pt x="3104260" y="275276"/>
                  </a:cubicBezTo>
                  <a:lnTo>
                    <a:pt x="33145" y="275276"/>
                  </a:lnTo>
                  <a:cubicBezTo>
                    <a:pt x="24355" y="275276"/>
                    <a:pt x="15924" y="271783"/>
                    <a:pt x="9708" y="265568"/>
                  </a:cubicBezTo>
                  <a:cubicBezTo>
                    <a:pt x="3492" y="259352"/>
                    <a:pt x="0" y="250921"/>
                    <a:pt x="0" y="242130"/>
                  </a:cubicBezTo>
                  <a:lnTo>
                    <a:pt x="0" y="33145"/>
                  </a:lnTo>
                  <a:cubicBezTo>
                    <a:pt x="0" y="24355"/>
                    <a:pt x="3492" y="15924"/>
                    <a:pt x="9708" y="9708"/>
                  </a:cubicBezTo>
                  <a:cubicBezTo>
                    <a:pt x="15924" y="3492"/>
                    <a:pt x="24355" y="0"/>
                    <a:pt x="33145" y="0"/>
                  </a:cubicBezTo>
                  <a:close/>
                </a:path>
              </a:pathLst>
            </a:custGeom>
            <a:solidFill>
              <a:srgbClr val="FEFFFE">
                <a:alpha val="72941"/>
              </a:srgbClr>
            </a:solidFill>
          </p:spPr>
          <p:txBody>
            <a:bodyPr/>
            <a:lstStyle/>
            <a:p>
              <a:endParaRPr lang="en-GB"/>
            </a:p>
          </p:txBody>
        </p:sp>
        <p:sp>
          <p:nvSpPr>
            <p:cNvPr id="33" name="TextBox 33"/>
            <p:cNvSpPr txBox="1"/>
            <p:nvPr/>
          </p:nvSpPr>
          <p:spPr>
            <a:xfrm>
              <a:off x="0" y="-47625"/>
              <a:ext cx="3137405" cy="322901"/>
            </a:xfrm>
            <a:prstGeom prst="rect">
              <a:avLst/>
            </a:prstGeom>
          </p:spPr>
          <p:txBody>
            <a:bodyPr lIns="50800" tIns="50800" rIns="50800" bIns="50800" rtlCol="0" anchor="ctr"/>
            <a:lstStyle/>
            <a:p>
              <a:pPr algn="ctr">
                <a:lnSpc>
                  <a:spcPts val="2800"/>
                </a:lnSpc>
              </a:pPr>
              <a:endParaRPr/>
            </a:p>
          </p:txBody>
        </p:sp>
      </p:grpSp>
      <p:sp>
        <p:nvSpPr>
          <p:cNvPr id="34" name="TextBox 34"/>
          <p:cNvSpPr txBox="1"/>
          <p:nvPr/>
        </p:nvSpPr>
        <p:spPr>
          <a:xfrm>
            <a:off x="4854217" y="7918628"/>
            <a:ext cx="11215442" cy="595975"/>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Trân trọng hạnh phúc gia đình và những người xung quanh…</a:t>
            </a:r>
          </a:p>
        </p:txBody>
      </p:sp>
    </p:spTree>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64365" y="958284"/>
            <a:ext cx="16359270" cy="8370432"/>
            <a:chOff x="0" y="0"/>
            <a:chExt cx="21812360" cy="11160576"/>
          </a:xfrm>
        </p:grpSpPr>
        <p:sp>
          <p:nvSpPr>
            <p:cNvPr id="4" name="Freeform 4"/>
            <p:cNvSpPr/>
            <p:nvPr/>
          </p:nvSpPr>
          <p:spPr>
            <a:xfrm>
              <a:off x="0" y="187776"/>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435245"/>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sp>
          <p:nvSpPr>
            <p:cNvPr id="6" name="Freeform 6"/>
            <p:cNvSpPr/>
            <p:nvPr/>
          </p:nvSpPr>
          <p:spPr>
            <a:xfrm>
              <a:off x="17156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a:off x="17156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sp>
        <p:nvSpPr>
          <p:cNvPr id="8" name="Freeform 8"/>
          <p:cNvSpPr/>
          <p:nvPr/>
        </p:nvSpPr>
        <p:spPr>
          <a:xfrm>
            <a:off x="-1995497"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7"/>
            <a:stretch>
              <a:fillRect t="-35153" b="-35153"/>
            </a:stretch>
          </a:blipFill>
        </p:spPr>
        <p:txBody>
          <a:bodyPr/>
          <a:lstStyle/>
          <a:p>
            <a:endParaRPr lang="en-GB"/>
          </a:p>
        </p:txBody>
      </p:sp>
      <p:sp>
        <p:nvSpPr>
          <p:cNvPr id="9" name="Freeform 9"/>
          <p:cNvSpPr/>
          <p:nvPr/>
        </p:nvSpPr>
        <p:spPr>
          <a:xfrm>
            <a:off x="14383722" y="2153348"/>
            <a:ext cx="1345918" cy="1674785"/>
          </a:xfrm>
          <a:custGeom>
            <a:avLst/>
            <a:gdLst/>
            <a:ahLst/>
            <a:cxnLst/>
            <a:rect l="l" t="t" r="r" b="b"/>
            <a:pathLst>
              <a:path w="1345918" h="1674785">
                <a:moveTo>
                  <a:pt x="0" y="0"/>
                </a:moveTo>
                <a:lnTo>
                  <a:pt x="1345918" y="0"/>
                </a:lnTo>
                <a:lnTo>
                  <a:pt x="1345918" y="1674785"/>
                </a:lnTo>
                <a:lnTo>
                  <a:pt x="0" y="16747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rot="7751577">
            <a:off x="12210298" y="3065679"/>
            <a:ext cx="1563040" cy="722906"/>
          </a:xfrm>
          <a:custGeom>
            <a:avLst/>
            <a:gdLst/>
            <a:ahLst/>
            <a:cxnLst/>
            <a:rect l="l" t="t" r="r" b="b"/>
            <a:pathLst>
              <a:path w="1563040" h="722906">
                <a:moveTo>
                  <a:pt x="0" y="0"/>
                </a:moveTo>
                <a:lnTo>
                  <a:pt x="1563040" y="0"/>
                </a:lnTo>
                <a:lnTo>
                  <a:pt x="1563040" y="722906"/>
                </a:lnTo>
                <a:lnTo>
                  <a:pt x="0" y="7229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3231319" y="7550221"/>
            <a:ext cx="618963" cy="770203"/>
          </a:xfrm>
          <a:custGeom>
            <a:avLst/>
            <a:gdLst/>
            <a:ahLst/>
            <a:cxnLst/>
            <a:rect l="l" t="t" r="r" b="b"/>
            <a:pathLst>
              <a:path w="618963" h="770203">
                <a:moveTo>
                  <a:pt x="0" y="0"/>
                </a:moveTo>
                <a:lnTo>
                  <a:pt x="618963" y="0"/>
                </a:lnTo>
                <a:lnTo>
                  <a:pt x="618963" y="770203"/>
                </a:lnTo>
                <a:lnTo>
                  <a:pt x="0" y="770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a:off x="2933309" y="1927470"/>
            <a:ext cx="3886076" cy="451756"/>
          </a:xfrm>
          <a:custGeom>
            <a:avLst/>
            <a:gdLst/>
            <a:ahLst/>
            <a:cxnLst/>
            <a:rect l="l" t="t" r="r" b="b"/>
            <a:pathLst>
              <a:path w="3886076" h="451756">
                <a:moveTo>
                  <a:pt x="0" y="0"/>
                </a:moveTo>
                <a:lnTo>
                  <a:pt x="3886075" y="0"/>
                </a:lnTo>
                <a:lnTo>
                  <a:pt x="3886075" y="451757"/>
                </a:lnTo>
                <a:lnTo>
                  <a:pt x="0" y="4517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13" name="Group 13"/>
          <p:cNvGrpSpPr/>
          <p:nvPr/>
        </p:nvGrpSpPr>
        <p:grpSpPr>
          <a:xfrm>
            <a:off x="3075149" y="776288"/>
            <a:ext cx="12137703" cy="2000978"/>
            <a:chOff x="0" y="0"/>
            <a:chExt cx="16183604" cy="2667971"/>
          </a:xfrm>
        </p:grpSpPr>
        <p:sp>
          <p:nvSpPr>
            <p:cNvPr id="14" name="Freeform 14"/>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5" name="Freeform 15"/>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14">
                <a:extLst>
                  <a:ext uri="{96DAC541-7B7A-43D3-8B79-37D633B846F1}">
                    <asvg:svgBlip xmlns:asvg="http://schemas.microsoft.com/office/drawing/2016/SVG/main" r:embed="rId15"/>
                  </a:ext>
                </a:extLst>
              </a:blip>
              <a:stretch>
                <a:fillRect r="-18597"/>
              </a:stretch>
            </a:blipFill>
          </p:spPr>
          <p:txBody>
            <a:bodyPr/>
            <a:lstStyle/>
            <a:p>
              <a:endParaRPr lang="en-GB"/>
            </a:p>
          </p:txBody>
        </p:sp>
      </p:grpSp>
      <p:sp>
        <p:nvSpPr>
          <p:cNvPr id="16" name="TextBox 16"/>
          <p:cNvSpPr txBox="1"/>
          <p:nvPr/>
        </p:nvSpPr>
        <p:spPr>
          <a:xfrm>
            <a:off x="3231319" y="1461933"/>
            <a:ext cx="11381314" cy="691461"/>
          </a:xfrm>
          <a:prstGeom prst="rect">
            <a:avLst/>
          </a:prstGeom>
        </p:spPr>
        <p:txBody>
          <a:bodyPr lIns="0" tIns="0" rIns="0" bIns="0" rtlCol="0" anchor="t">
            <a:spAutoFit/>
          </a:bodyPr>
          <a:lstStyle/>
          <a:p>
            <a:pPr algn="ctr">
              <a:lnSpc>
                <a:spcPts val="4980"/>
              </a:lnSpc>
            </a:pPr>
            <a:r>
              <a:rPr lang="en-US" sz="6000">
                <a:solidFill>
                  <a:srgbClr val="FEFFFE"/>
                </a:solidFill>
                <a:latin typeface="Fraunces Bold"/>
              </a:rPr>
              <a:t>4. LUYỆN TẬP</a:t>
            </a:r>
          </a:p>
        </p:txBody>
      </p:sp>
      <p:sp>
        <p:nvSpPr>
          <p:cNvPr id="17" name="TextBox 17"/>
          <p:cNvSpPr txBox="1"/>
          <p:nvPr/>
        </p:nvSpPr>
        <p:spPr>
          <a:xfrm>
            <a:off x="2229822" y="3038866"/>
            <a:ext cx="2646525" cy="1222375"/>
          </a:xfrm>
          <a:prstGeom prst="rect">
            <a:avLst/>
          </a:prstGeom>
        </p:spPr>
        <p:txBody>
          <a:bodyPr lIns="0" tIns="0" rIns="0" bIns="0" rtlCol="0" anchor="t">
            <a:spAutoFit/>
          </a:bodyPr>
          <a:lstStyle/>
          <a:p>
            <a:pPr algn="ctr">
              <a:lnSpc>
                <a:spcPts val="9799"/>
              </a:lnSpc>
              <a:spcBef>
                <a:spcPct val="0"/>
              </a:spcBef>
            </a:pPr>
            <a:r>
              <a:rPr lang="en-US" sz="6999">
                <a:solidFill>
                  <a:srgbClr val="000000"/>
                </a:solidFill>
                <a:latin typeface="#9Slide05 VL Fadilla"/>
              </a:rPr>
              <a:t>Trò chơi </a:t>
            </a:r>
          </a:p>
        </p:txBody>
      </p:sp>
      <p:sp>
        <p:nvSpPr>
          <p:cNvPr id="18" name="TextBox 18"/>
          <p:cNvSpPr txBox="1"/>
          <p:nvPr/>
        </p:nvSpPr>
        <p:spPr>
          <a:xfrm>
            <a:off x="5286581" y="3067441"/>
            <a:ext cx="6054508" cy="1193800"/>
          </a:xfrm>
          <a:prstGeom prst="rect">
            <a:avLst/>
          </a:prstGeom>
        </p:spPr>
        <p:txBody>
          <a:bodyPr lIns="0" tIns="0" rIns="0" bIns="0" rtlCol="0" anchor="t">
            <a:spAutoFit/>
          </a:bodyPr>
          <a:lstStyle/>
          <a:p>
            <a:pPr algn="ctr">
              <a:lnSpc>
                <a:spcPts val="9799"/>
              </a:lnSpc>
              <a:spcBef>
                <a:spcPct val="0"/>
              </a:spcBef>
            </a:pPr>
            <a:r>
              <a:rPr lang="en-US" sz="6999">
                <a:solidFill>
                  <a:srgbClr val="D49624"/>
                </a:solidFill>
                <a:latin typeface="#9Slide07 SFU Blackout"/>
              </a:rPr>
              <a:t>Ô chữ bí mật</a:t>
            </a:r>
          </a:p>
        </p:txBody>
      </p:sp>
      <p:sp>
        <p:nvSpPr>
          <p:cNvPr id="19" name="TextBox 19"/>
          <p:cNvSpPr txBox="1"/>
          <p:nvPr/>
        </p:nvSpPr>
        <p:spPr>
          <a:xfrm>
            <a:off x="3168280" y="4613666"/>
            <a:ext cx="12561360" cy="4253358"/>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GV có 9 ô chữ được che lại</a:t>
            </a:r>
          </a:p>
          <a:p>
            <a:pPr marL="734061" lvl="1" indent="-367031" algn="just">
              <a:lnSpc>
                <a:spcPts val="4862"/>
              </a:lnSpc>
              <a:buFont typeface="Arial"/>
              <a:buChar char="•"/>
            </a:pPr>
            <a:r>
              <a:rPr lang="en-US" sz="3400">
                <a:solidFill>
                  <a:srgbClr val="000000"/>
                </a:solidFill>
                <a:latin typeface="Roboto Condensed"/>
              </a:rPr>
              <a:t>HS chơi theo cặp: 1 bạn lật mở ô chữ và gợi ý; 1 bạn đoán ô chữ bí mật. Lưu ý: gợi ý không được trùng với từ ngữ trong đáp án.</a:t>
            </a:r>
          </a:p>
          <a:p>
            <a:pPr marL="734061" lvl="1" indent="-367031" algn="just">
              <a:lnSpc>
                <a:spcPts val="4862"/>
              </a:lnSpc>
              <a:buFont typeface="Arial"/>
              <a:buChar char="•"/>
            </a:pPr>
            <a:r>
              <a:rPr lang="en-US" sz="3400">
                <a:solidFill>
                  <a:srgbClr val="000000"/>
                </a:solidFill>
                <a:latin typeface="Roboto Condensed"/>
              </a:rPr>
              <a:t>Nếu hỏi - đáp hiệu quả, đoán được ô chữ thì cặp thí sinh được tặng điểm tốt.</a:t>
            </a:r>
          </a:p>
          <a:p>
            <a:pPr marL="734061" lvl="1" indent="-367031" algn="just">
              <a:lnSpc>
                <a:spcPts val="4862"/>
              </a:lnSpc>
              <a:buFont typeface="Arial"/>
              <a:buChar char="•"/>
            </a:pPr>
            <a:r>
              <a:rPr lang="en-US" sz="3400">
                <a:solidFill>
                  <a:srgbClr val="000000"/>
                </a:solidFill>
                <a:latin typeface="Roboto Condensed"/>
              </a:rPr>
              <a:t>Thời gian: 1 phút / cặp</a:t>
            </a:r>
          </a:p>
          <a:p>
            <a:pPr algn="just">
              <a:lnSpc>
                <a:spcPts val="4862"/>
              </a:lnSpc>
            </a:pPr>
            <a:endParaRPr lang="en-US" sz="3400">
              <a:solidFill>
                <a:srgbClr val="000000"/>
              </a:solidFill>
              <a:latin typeface="Roboto Condensed"/>
            </a:endParaRPr>
          </a:p>
        </p:txBody>
      </p:sp>
    </p:spTree>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777" b="-5777"/>
            </a:stretch>
          </a:blipFill>
        </p:spPr>
        <p:txBody>
          <a:bodyPr/>
          <a:lstStyle/>
          <a:p>
            <a:endParaRPr lang="en-GB"/>
          </a:p>
        </p:txBody>
      </p:sp>
      <p:grpSp>
        <p:nvGrpSpPr>
          <p:cNvPr id="3" name="Group 3"/>
          <p:cNvGrpSpPr/>
          <p:nvPr/>
        </p:nvGrpSpPr>
        <p:grpSpPr>
          <a:xfrm>
            <a:off x="1028700" y="1242858"/>
            <a:ext cx="16359270" cy="8370432"/>
            <a:chOff x="0" y="0"/>
            <a:chExt cx="21812360" cy="11160576"/>
          </a:xfrm>
        </p:grpSpPr>
        <p:sp>
          <p:nvSpPr>
            <p:cNvPr id="4" name="Freeform 4"/>
            <p:cNvSpPr/>
            <p:nvPr/>
          </p:nvSpPr>
          <p:spPr>
            <a:xfrm>
              <a:off x="0" y="187776"/>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0" y="4435245"/>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r="-6694"/>
              </a:stretch>
            </a:blipFill>
            <a:ln cap="sq">
              <a:noFill/>
              <a:prstDash val="solid"/>
              <a:miter/>
            </a:ln>
          </p:spPr>
          <p:txBody>
            <a:bodyPr/>
            <a:lstStyle/>
            <a:p>
              <a:endParaRPr lang="en-GB"/>
            </a:p>
          </p:txBody>
        </p:sp>
        <p:sp>
          <p:nvSpPr>
            <p:cNvPr id="6" name="Freeform 6"/>
            <p:cNvSpPr/>
            <p:nvPr/>
          </p:nvSpPr>
          <p:spPr>
            <a:xfrm>
              <a:off x="17156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7" name="Freeform 7"/>
            <p:cNvSpPr/>
            <p:nvPr/>
          </p:nvSpPr>
          <p:spPr>
            <a:xfrm>
              <a:off x="17156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7">
                <a:extLst>
                  <a:ext uri="{96DAC541-7B7A-43D3-8B79-37D633B846F1}">
                    <asvg:svgBlip xmlns:asvg="http://schemas.microsoft.com/office/drawing/2016/SVG/main" r:embed="rId8"/>
                  </a:ext>
                </a:extLst>
              </a:blip>
              <a:stretch>
                <a:fillRect t="-27505"/>
              </a:stretch>
            </a:blipFill>
            <a:ln cap="sq">
              <a:noFill/>
              <a:prstDash val="solid"/>
              <a:miter/>
            </a:ln>
          </p:spPr>
          <p:txBody>
            <a:bodyPr/>
            <a:lstStyle/>
            <a:p>
              <a:endParaRPr lang="en-GB"/>
            </a:p>
          </p:txBody>
        </p:sp>
      </p:grpSp>
      <p:sp>
        <p:nvSpPr>
          <p:cNvPr id="8" name="Freeform 8"/>
          <p:cNvSpPr/>
          <p:nvPr/>
        </p:nvSpPr>
        <p:spPr>
          <a:xfrm>
            <a:off x="-1995497"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9"/>
            <a:stretch>
              <a:fillRect t="-35153" b="-35153"/>
            </a:stretch>
          </a:blipFill>
        </p:spPr>
        <p:txBody>
          <a:bodyPr/>
          <a:lstStyle/>
          <a:p>
            <a:endParaRPr lang="en-GB"/>
          </a:p>
        </p:txBody>
      </p:sp>
      <p:sp>
        <p:nvSpPr>
          <p:cNvPr id="9" name="Freeform 9"/>
          <p:cNvSpPr/>
          <p:nvPr/>
        </p:nvSpPr>
        <p:spPr>
          <a:xfrm>
            <a:off x="14383722" y="2153348"/>
            <a:ext cx="1345918" cy="1674785"/>
          </a:xfrm>
          <a:custGeom>
            <a:avLst/>
            <a:gdLst/>
            <a:ahLst/>
            <a:cxnLst/>
            <a:rect l="l" t="t" r="r" b="b"/>
            <a:pathLst>
              <a:path w="1345918" h="1674785">
                <a:moveTo>
                  <a:pt x="0" y="0"/>
                </a:moveTo>
                <a:lnTo>
                  <a:pt x="1345918" y="0"/>
                </a:lnTo>
                <a:lnTo>
                  <a:pt x="1345918" y="1674785"/>
                </a:lnTo>
                <a:lnTo>
                  <a:pt x="0" y="16747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rot="7751577">
            <a:off x="12210298" y="3065679"/>
            <a:ext cx="1563040" cy="722906"/>
          </a:xfrm>
          <a:custGeom>
            <a:avLst/>
            <a:gdLst/>
            <a:ahLst/>
            <a:cxnLst/>
            <a:rect l="l" t="t" r="r" b="b"/>
            <a:pathLst>
              <a:path w="1563040" h="722906">
                <a:moveTo>
                  <a:pt x="0" y="0"/>
                </a:moveTo>
                <a:lnTo>
                  <a:pt x="1563040" y="0"/>
                </a:lnTo>
                <a:lnTo>
                  <a:pt x="1563040" y="722906"/>
                </a:lnTo>
                <a:lnTo>
                  <a:pt x="0" y="7229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Freeform 11"/>
          <p:cNvSpPr/>
          <p:nvPr/>
        </p:nvSpPr>
        <p:spPr>
          <a:xfrm>
            <a:off x="3231319" y="7550221"/>
            <a:ext cx="618963" cy="770203"/>
          </a:xfrm>
          <a:custGeom>
            <a:avLst/>
            <a:gdLst/>
            <a:ahLst/>
            <a:cxnLst/>
            <a:rect l="l" t="t" r="r" b="b"/>
            <a:pathLst>
              <a:path w="618963" h="770203">
                <a:moveTo>
                  <a:pt x="0" y="0"/>
                </a:moveTo>
                <a:lnTo>
                  <a:pt x="618963" y="0"/>
                </a:lnTo>
                <a:lnTo>
                  <a:pt x="618963" y="770203"/>
                </a:lnTo>
                <a:lnTo>
                  <a:pt x="0" y="770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2933309" y="1927470"/>
            <a:ext cx="3886076" cy="451756"/>
          </a:xfrm>
          <a:custGeom>
            <a:avLst/>
            <a:gdLst/>
            <a:ahLst/>
            <a:cxnLst/>
            <a:rect l="l" t="t" r="r" b="b"/>
            <a:pathLst>
              <a:path w="3886076" h="451756">
                <a:moveTo>
                  <a:pt x="0" y="0"/>
                </a:moveTo>
                <a:lnTo>
                  <a:pt x="3886075" y="0"/>
                </a:lnTo>
                <a:lnTo>
                  <a:pt x="3886075" y="451757"/>
                </a:lnTo>
                <a:lnTo>
                  <a:pt x="0" y="4517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3" name="Group 13"/>
          <p:cNvGrpSpPr/>
          <p:nvPr/>
        </p:nvGrpSpPr>
        <p:grpSpPr>
          <a:xfrm>
            <a:off x="3075149" y="776288"/>
            <a:ext cx="12137703" cy="2000978"/>
            <a:chOff x="0" y="0"/>
            <a:chExt cx="16183604" cy="2667971"/>
          </a:xfrm>
        </p:grpSpPr>
        <p:sp>
          <p:nvSpPr>
            <p:cNvPr id="14" name="Freeform 14"/>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16">
                <a:extLst>
                  <a:ext uri="{96DAC541-7B7A-43D3-8B79-37D633B846F1}">
                    <asvg:svgBlip xmlns:asvg="http://schemas.microsoft.com/office/drawing/2016/SVG/main" r:embed="rId17"/>
                  </a:ext>
                </a:extLst>
              </a:blip>
              <a:stretch>
                <a:fillRect r="-18597"/>
              </a:stretch>
            </a:blipFill>
          </p:spPr>
          <p:txBody>
            <a:bodyPr/>
            <a:lstStyle/>
            <a:p>
              <a:endParaRPr lang="en-GB"/>
            </a:p>
          </p:txBody>
        </p:sp>
      </p:grpSp>
      <p:graphicFrame>
        <p:nvGraphicFramePr>
          <p:cNvPr id="16" name="Table 16"/>
          <p:cNvGraphicFramePr>
            <a:graphicFrameLocks noGrp="1"/>
          </p:cNvGraphicFramePr>
          <p:nvPr/>
        </p:nvGraphicFramePr>
        <p:xfrm>
          <a:off x="3540800" y="4470791"/>
          <a:ext cx="11071833" cy="4185825"/>
        </p:xfrm>
        <a:graphic>
          <a:graphicData uri="http://schemas.openxmlformats.org/drawingml/2006/table">
            <a:tbl>
              <a:tblPr/>
              <a:tblGrid>
                <a:gridCol w="3690611">
                  <a:extLst>
                    <a:ext uri="{9D8B030D-6E8A-4147-A177-3AD203B41FA5}">
                      <a16:colId xmlns:a16="http://schemas.microsoft.com/office/drawing/2014/main" val="20000"/>
                    </a:ext>
                  </a:extLst>
                </a:gridCol>
                <a:gridCol w="3690611">
                  <a:extLst>
                    <a:ext uri="{9D8B030D-6E8A-4147-A177-3AD203B41FA5}">
                      <a16:colId xmlns:a16="http://schemas.microsoft.com/office/drawing/2014/main" val="20001"/>
                    </a:ext>
                  </a:extLst>
                </a:gridCol>
                <a:gridCol w="3690611">
                  <a:extLst>
                    <a:ext uri="{9D8B030D-6E8A-4147-A177-3AD203B41FA5}">
                      <a16:colId xmlns:a16="http://schemas.microsoft.com/office/drawing/2014/main" val="20002"/>
                    </a:ext>
                  </a:extLst>
                </a:gridCol>
              </a:tblGrid>
              <a:tr h="1395275">
                <a:tc>
                  <a:txBody>
                    <a:bodyPr/>
                    <a:lstStyle/>
                    <a:p>
                      <a:pPr algn="ctr">
                        <a:lnSpc>
                          <a:spcPts val="4900"/>
                        </a:lnSpc>
                        <a:defRPr/>
                      </a:pPr>
                      <a:r>
                        <a:rPr lang="en-US" sz="3500">
                          <a:solidFill>
                            <a:srgbClr val="000000"/>
                          </a:solidFill>
                          <a:latin typeface="Roboto Condensed Bold"/>
                        </a:rPr>
                        <a:t>Song thất lục bát</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Thế kỉ 18</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chiến tranh</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0"/>
                  </a:ext>
                </a:extLst>
              </a:tr>
              <a:tr h="1395275">
                <a:tc>
                  <a:txBody>
                    <a:bodyPr/>
                    <a:lstStyle/>
                    <a:p>
                      <a:pPr algn="ctr">
                        <a:lnSpc>
                          <a:spcPts val="4900"/>
                        </a:lnSpc>
                        <a:defRPr/>
                      </a:pPr>
                      <a:r>
                        <a:rPr lang="en-US" sz="3500">
                          <a:solidFill>
                            <a:srgbClr val="000000"/>
                          </a:solidFill>
                          <a:latin typeface="Roboto Condensed Bold"/>
                        </a:rPr>
                        <a:t>chinh phụ</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chinh phu</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ra trận</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1"/>
                  </a:ext>
                </a:extLst>
              </a:tr>
              <a:tr h="1395275">
                <a:tc>
                  <a:txBody>
                    <a:bodyPr/>
                    <a:lstStyle/>
                    <a:p>
                      <a:pPr algn="ctr">
                        <a:lnSpc>
                          <a:spcPts val="4900"/>
                        </a:lnSpc>
                        <a:defRPr/>
                      </a:pPr>
                      <a:r>
                        <a:rPr lang="en-US" sz="3500">
                          <a:solidFill>
                            <a:srgbClr val="000000"/>
                          </a:solidFill>
                          <a:latin typeface="Roboto Condensed Bold"/>
                        </a:rPr>
                        <a:t>Hàm Dương</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Ngàn dâu</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Đặng Trần Côn</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7" name="Freeform 17"/>
          <p:cNvSpPr/>
          <p:nvPr/>
        </p:nvSpPr>
        <p:spPr>
          <a:xfrm>
            <a:off x="12779364" y="4097421"/>
            <a:ext cx="6070185" cy="7082855"/>
          </a:xfrm>
          <a:custGeom>
            <a:avLst/>
            <a:gdLst/>
            <a:ahLst/>
            <a:cxnLst/>
            <a:rect l="l" t="t" r="r" b="b"/>
            <a:pathLst>
              <a:path w="6070185" h="7082855">
                <a:moveTo>
                  <a:pt x="0" y="0"/>
                </a:moveTo>
                <a:lnTo>
                  <a:pt x="6070186" y="0"/>
                </a:lnTo>
                <a:lnTo>
                  <a:pt x="6070186" y="7082854"/>
                </a:lnTo>
                <a:lnTo>
                  <a:pt x="0" y="7082854"/>
                </a:lnTo>
                <a:lnTo>
                  <a:pt x="0" y="0"/>
                </a:lnTo>
                <a:close/>
              </a:path>
            </a:pathLst>
          </a:custGeom>
          <a:blipFill>
            <a:blip r:embed="rId18"/>
            <a:stretch>
              <a:fillRect l="-105156"/>
            </a:stretch>
          </a:blipFill>
        </p:spPr>
        <p:txBody>
          <a:bodyPr/>
          <a:lstStyle/>
          <a:p>
            <a:endParaRPr lang="en-GB"/>
          </a:p>
        </p:txBody>
      </p:sp>
      <p:sp>
        <p:nvSpPr>
          <p:cNvPr id="18" name="TextBox 18"/>
          <p:cNvSpPr txBox="1"/>
          <p:nvPr/>
        </p:nvSpPr>
        <p:spPr>
          <a:xfrm>
            <a:off x="4038600" y="1562100"/>
            <a:ext cx="5607881" cy="691461"/>
          </a:xfrm>
          <a:prstGeom prst="rect">
            <a:avLst/>
          </a:prstGeom>
        </p:spPr>
        <p:txBody>
          <a:bodyPr wrap="square" lIns="0" tIns="0" rIns="0" bIns="0" rtlCol="0" anchor="t">
            <a:spAutoFit/>
          </a:bodyPr>
          <a:lstStyle/>
          <a:p>
            <a:pPr algn="ctr">
              <a:lnSpc>
                <a:spcPts val="4980"/>
              </a:lnSpc>
            </a:pPr>
            <a:r>
              <a:rPr lang="en-US" sz="6000">
                <a:solidFill>
                  <a:srgbClr val="FEFFFE"/>
                </a:solidFill>
                <a:latin typeface="Fraunces Bold"/>
              </a:rPr>
              <a:t>4. LUYỆN TẬP</a:t>
            </a:r>
          </a:p>
        </p:txBody>
      </p:sp>
      <p:sp>
        <p:nvSpPr>
          <p:cNvPr id="19" name="TextBox 19"/>
          <p:cNvSpPr txBox="1"/>
          <p:nvPr/>
        </p:nvSpPr>
        <p:spPr>
          <a:xfrm>
            <a:off x="2166179" y="3038866"/>
            <a:ext cx="3368206" cy="1222375"/>
          </a:xfrm>
          <a:prstGeom prst="rect">
            <a:avLst/>
          </a:prstGeom>
        </p:spPr>
        <p:txBody>
          <a:bodyPr lIns="0" tIns="0" rIns="0" bIns="0" rtlCol="0" anchor="t">
            <a:spAutoFit/>
          </a:bodyPr>
          <a:lstStyle/>
          <a:p>
            <a:pPr algn="ctr">
              <a:lnSpc>
                <a:spcPts val="9799"/>
              </a:lnSpc>
              <a:spcBef>
                <a:spcPct val="0"/>
              </a:spcBef>
            </a:pPr>
            <a:r>
              <a:rPr lang="en-US" sz="6999">
                <a:solidFill>
                  <a:srgbClr val="000000"/>
                </a:solidFill>
                <a:latin typeface="#9Slide05 VL Fadilla"/>
              </a:rPr>
              <a:t>Nhiệm vụ 1</a:t>
            </a:r>
          </a:p>
        </p:txBody>
      </p:sp>
      <p:sp>
        <p:nvSpPr>
          <p:cNvPr id="20" name="TextBox 20"/>
          <p:cNvSpPr txBox="1"/>
          <p:nvPr/>
        </p:nvSpPr>
        <p:spPr>
          <a:xfrm>
            <a:off x="6049462" y="3067441"/>
            <a:ext cx="6054508" cy="1193800"/>
          </a:xfrm>
          <a:prstGeom prst="rect">
            <a:avLst/>
          </a:prstGeom>
        </p:spPr>
        <p:txBody>
          <a:bodyPr lIns="0" tIns="0" rIns="0" bIns="0" rtlCol="0" anchor="t">
            <a:spAutoFit/>
          </a:bodyPr>
          <a:lstStyle/>
          <a:p>
            <a:pPr algn="ctr">
              <a:lnSpc>
                <a:spcPts val="9799"/>
              </a:lnSpc>
              <a:spcBef>
                <a:spcPct val="0"/>
              </a:spcBef>
            </a:pPr>
            <a:r>
              <a:rPr lang="en-US" sz="6999">
                <a:solidFill>
                  <a:srgbClr val="D49624"/>
                </a:solidFill>
                <a:latin typeface="#9Slide07 SFU Blackout"/>
              </a:rPr>
              <a:t>Ô chữ bí mật</a:t>
            </a:r>
          </a:p>
        </p:txBody>
      </p:sp>
      <p:pic>
        <p:nvPicPr>
          <p:cNvPr id="21" name="1-00 CLASSROOM COUNTDOWN TIMER with music - One Minute Timer">
            <a:hlinkClick r:id="" action="ppaction://media"/>
            <a:extLst>
              <a:ext uri="{FF2B5EF4-FFF2-40B4-BE49-F238E27FC236}">
                <a16:creationId xmlns:a16="http://schemas.microsoft.com/office/drawing/2014/main" id="{067D5749-905C-FFC2-6BD0-84FC359773CE}"/>
              </a:ext>
            </a:extLst>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10744200" y="952500"/>
            <a:ext cx="3115734" cy="1752600"/>
          </a:xfrm>
          <a:prstGeom prst="ellipse">
            <a:avLst/>
          </a:prstGeom>
          <a:ln>
            <a:noFill/>
          </a:ln>
          <a:effectLst>
            <a:softEdge rad="112500"/>
          </a:effectLst>
        </p:spPr>
      </p:pic>
    </p:spTree>
  </p:cSld>
  <p:clrMapOvr>
    <a:masterClrMapping/>
  </p:clrMapOvr>
  <p:transition spd="slow">
    <p:push dir="u"/>
  </p:transition>
  <p:timing>
    <p:tnLst>
      <p:par>
        <p:cTn id="1" dur="indefinite" restart="never" nodeType="tmRoot">
          <p:childTnLst>
            <p:video>
              <p:cMediaNode vol="31633">
                <p:cTn id="2" fill="hold" display="0">
                  <p:stCondLst>
                    <p:cond delay="indefinite"/>
                  </p:stCondLst>
                </p:cTn>
                <p:tgtEl>
                  <p:spTgt spid="21"/>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64365" y="958284"/>
            <a:ext cx="16359270" cy="8370432"/>
            <a:chOff x="0" y="0"/>
            <a:chExt cx="21812360" cy="11160576"/>
          </a:xfrm>
        </p:grpSpPr>
        <p:sp>
          <p:nvSpPr>
            <p:cNvPr id="4" name="Freeform 4"/>
            <p:cNvSpPr/>
            <p:nvPr/>
          </p:nvSpPr>
          <p:spPr>
            <a:xfrm>
              <a:off x="0" y="187776"/>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435245"/>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sp>
          <p:nvSpPr>
            <p:cNvPr id="6" name="Freeform 6"/>
            <p:cNvSpPr/>
            <p:nvPr/>
          </p:nvSpPr>
          <p:spPr>
            <a:xfrm>
              <a:off x="17156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a:off x="17156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sp>
        <p:nvSpPr>
          <p:cNvPr id="8" name="Freeform 8"/>
          <p:cNvSpPr/>
          <p:nvPr/>
        </p:nvSpPr>
        <p:spPr>
          <a:xfrm>
            <a:off x="-1995497"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7"/>
            <a:stretch>
              <a:fillRect t="-35153" b="-35153"/>
            </a:stretch>
          </a:blipFill>
        </p:spPr>
        <p:txBody>
          <a:bodyPr/>
          <a:lstStyle/>
          <a:p>
            <a:endParaRPr lang="en-GB"/>
          </a:p>
        </p:txBody>
      </p:sp>
      <p:sp>
        <p:nvSpPr>
          <p:cNvPr id="9" name="Freeform 9"/>
          <p:cNvSpPr/>
          <p:nvPr/>
        </p:nvSpPr>
        <p:spPr>
          <a:xfrm>
            <a:off x="14383722" y="2153348"/>
            <a:ext cx="1345918" cy="1674785"/>
          </a:xfrm>
          <a:custGeom>
            <a:avLst/>
            <a:gdLst/>
            <a:ahLst/>
            <a:cxnLst/>
            <a:rect l="l" t="t" r="r" b="b"/>
            <a:pathLst>
              <a:path w="1345918" h="1674785">
                <a:moveTo>
                  <a:pt x="0" y="0"/>
                </a:moveTo>
                <a:lnTo>
                  <a:pt x="1345918" y="0"/>
                </a:lnTo>
                <a:lnTo>
                  <a:pt x="1345918" y="1674785"/>
                </a:lnTo>
                <a:lnTo>
                  <a:pt x="0" y="16747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rot="7751577">
            <a:off x="12210298" y="3065679"/>
            <a:ext cx="1563040" cy="722906"/>
          </a:xfrm>
          <a:custGeom>
            <a:avLst/>
            <a:gdLst/>
            <a:ahLst/>
            <a:cxnLst/>
            <a:rect l="l" t="t" r="r" b="b"/>
            <a:pathLst>
              <a:path w="1563040" h="722906">
                <a:moveTo>
                  <a:pt x="0" y="0"/>
                </a:moveTo>
                <a:lnTo>
                  <a:pt x="1563040" y="0"/>
                </a:lnTo>
                <a:lnTo>
                  <a:pt x="1563040" y="722906"/>
                </a:lnTo>
                <a:lnTo>
                  <a:pt x="0" y="7229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3231319" y="7550221"/>
            <a:ext cx="618963" cy="770203"/>
          </a:xfrm>
          <a:custGeom>
            <a:avLst/>
            <a:gdLst/>
            <a:ahLst/>
            <a:cxnLst/>
            <a:rect l="l" t="t" r="r" b="b"/>
            <a:pathLst>
              <a:path w="618963" h="770203">
                <a:moveTo>
                  <a:pt x="0" y="0"/>
                </a:moveTo>
                <a:lnTo>
                  <a:pt x="618963" y="0"/>
                </a:lnTo>
                <a:lnTo>
                  <a:pt x="618963" y="770203"/>
                </a:lnTo>
                <a:lnTo>
                  <a:pt x="0" y="770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a:off x="2933309" y="1927470"/>
            <a:ext cx="3886076" cy="451756"/>
          </a:xfrm>
          <a:custGeom>
            <a:avLst/>
            <a:gdLst/>
            <a:ahLst/>
            <a:cxnLst/>
            <a:rect l="l" t="t" r="r" b="b"/>
            <a:pathLst>
              <a:path w="3886076" h="451756">
                <a:moveTo>
                  <a:pt x="0" y="0"/>
                </a:moveTo>
                <a:lnTo>
                  <a:pt x="3886075" y="0"/>
                </a:lnTo>
                <a:lnTo>
                  <a:pt x="3886075" y="451757"/>
                </a:lnTo>
                <a:lnTo>
                  <a:pt x="0" y="4517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13" name="Group 13"/>
          <p:cNvGrpSpPr/>
          <p:nvPr/>
        </p:nvGrpSpPr>
        <p:grpSpPr>
          <a:xfrm>
            <a:off x="3075149" y="776288"/>
            <a:ext cx="12137703" cy="2000978"/>
            <a:chOff x="0" y="0"/>
            <a:chExt cx="16183604" cy="2667971"/>
          </a:xfrm>
        </p:grpSpPr>
        <p:sp>
          <p:nvSpPr>
            <p:cNvPr id="14" name="Freeform 14"/>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5" name="Freeform 15"/>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14">
                <a:extLst>
                  <a:ext uri="{96DAC541-7B7A-43D3-8B79-37D633B846F1}">
                    <asvg:svgBlip xmlns:asvg="http://schemas.microsoft.com/office/drawing/2016/SVG/main" r:embed="rId15"/>
                  </a:ext>
                </a:extLst>
              </a:blip>
              <a:stretch>
                <a:fillRect r="-18597"/>
              </a:stretch>
            </a:blipFill>
          </p:spPr>
          <p:txBody>
            <a:bodyPr/>
            <a:lstStyle/>
            <a:p>
              <a:endParaRPr lang="en-GB"/>
            </a:p>
          </p:txBody>
        </p:sp>
      </p:grpSp>
      <p:sp>
        <p:nvSpPr>
          <p:cNvPr id="16" name="Freeform 16"/>
          <p:cNvSpPr/>
          <p:nvPr/>
        </p:nvSpPr>
        <p:spPr>
          <a:xfrm>
            <a:off x="13443009" y="3828133"/>
            <a:ext cx="5254572" cy="6561381"/>
          </a:xfrm>
          <a:custGeom>
            <a:avLst/>
            <a:gdLst/>
            <a:ahLst/>
            <a:cxnLst/>
            <a:rect l="l" t="t" r="r" b="b"/>
            <a:pathLst>
              <a:path w="5254572" h="6561381">
                <a:moveTo>
                  <a:pt x="0" y="0"/>
                </a:moveTo>
                <a:lnTo>
                  <a:pt x="5254573" y="0"/>
                </a:lnTo>
                <a:lnTo>
                  <a:pt x="5254573" y="6561381"/>
                </a:lnTo>
                <a:lnTo>
                  <a:pt x="0" y="6561381"/>
                </a:lnTo>
                <a:lnTo>
                  <a:pt x="0" y="0"/>
                </a:lnTo>
                <a:close/>
              </a:path>
            </a:pathLst>
          </a:custGeom>
          <a:blipFill>
            <a:blip r:embed="rId16"/>
            <a:stretch>
              <a:fillRect/>
            </a:stretch>
          </a:blipFill>
        </p:spPr>
        <p:txBody>
          <a:bodyPr/>
          <a:lstStyle/>
          <a:p>
            <a:endParaRPr lang="en-GB"/>
          </a:p>
        </p:txBody>
      </p:sp>
      <p:grpSp>
        <p:nvGrpSpPr>
          <p:cNvPr id="17" name="Group 17"/>
          <p:cNvGrpSpPr/>
          <p:nvPr/>
        </p:nvGrpSpPr>
        <p:grpSpPr>
          <a:xfrm>
            <a:off x="5627161" y="3200791"/>
            <a:ext cx="6646738" cy="664673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ECC8C"/>
            </a:solidFill>
          </p:spPr>
          <p:txBody>
            <a:bodyPr/>
            <a:lstStyle/>
            <a:p>
              <a:endParaRPr lang="en-GB"/>
            </a:p>
          </p:txBody>
        </p:sp>
        <p:sp>
          <p:nvSpPr>
            <p:cNvPr id="19" name="TextBox 19"/>
            <p:cNvSpPr txBox="1"/>
            <p:nvPr/>
          </p:nvSpPr>
          <p:spPr>
            <a:xfrm>
              <a:off x="127000" y="79375"/>
              <a:ext cx="558800" cy="606425"/>
            </a:xfrm>
            <a:prstGeom prst="rect">
              <a:avLst/>
            </a:prstGeom>
          </p:spPr>
          <p:txBody>
            <a:bodyPr lIns="50800" tIns="50800" rIns="50800" bIns="50800" rtlCol="0" anchor="ctr"/>
            <a:lstStyle/>
            <a:p>
              <a:pPr algn="ctr">
                <a:lnSpc>
                  <a:spcPts val="2800"/>
                </a:lnSpc>
              </a:pPr>
              <a:endParaRPr/>
            </a:p>
          </p:txBody>
        </p:sp>
      </p:grpSp>
      <p:sp>
        <p:nvSpPr>
          <p:cNvPr id="20" name="TextBox 20"/>
          <p:cNvSpPr txBox="1"/>
          <p:nvPr/>
        </p:nvSpPr>
        <p:spPr>
          <a:xfrm>
            <a:off x="3231319" y="1461933"/>
            <a:ext cx="11381314" cy="691461"/>
          </a:xfrm>
          <a:prstGeom prst="rect">
            <a:avLst/>
          </a:prstGeom>
        </p:spPr>
        <p:txBody>
          <a:bodyPr lIns="0" tIns="0" rIns="0" bIns="0" rtlCol="0" anchor="t">
            <a:spAutoFit/>
          </a:bodyPr>
          <a:lstStyle/>
          <a:p>
            <a:pPr algn="ctr">
              <a:lnSpc>
                <a:spcPts val="4980"/>
              </a:lnSpc>
            </a:pPr>
            <a:r>
              <a:rPr lang="en-US" sz="6000">
                <a:solidFill>
                  <a:srgbClr val="FEFFFE"/>
                </a:solidFill>
                <a:latin typeface="Fraunces Bold"/>
              </a:rPr>
              <a:t>4. LUYỆN TẬP</a:t>
            </a:r>
          </a:p>
        </p:txBody>
      </p:sp>
      <p:sp>
        <p:nvSpPr>
          <p:cNvPr id="21" name="TextBox 21"/>
          <p:cNvSpPr txBox="1"/>
          <p:nvPr/>
        </p:nvSpPr>
        <p:spPr>
          <a:xfrm>
            <a:off x="1868981" y="3038866"/>
            <a:ext cx="4950403" cy="1222375"/>
          </a:xfrm>
          <a:prstGeom prst="rect">
            <a:avLst/>
          </a:prstGeom>
        </p:spPr>
        <p:txBody>
          <a:bodyPr lIns="0" tIns="0" rIns="0" bIns="0" rtlCol="0" anchor="t">
            <a:spAutoFit/>
          </a:bodyPr>
          <a:lstStyle/>
          <a:p>
            <a:pPr algn="ctr">
              <a:lnSpc>
                <a:spcPts val="9799"/>
              </a:lnSpc>
              <a:spcBef>
                <a:spcPct val="0"/>
              </a:spcBef>
            </a:pPr>
            <a:r>
              <a:rPr lang="en-US" sz="6999">
                <a:solidFill>
                  <a:srgbClr val="000000"/>
                </a:solidFill>
                <a:latin typeface="#9Slide05 VL Fadilla"/>
              </a:rPr>
              <a:t>Nhiệm vụ 2</a:t>
            </a:r>
          </a:p>
        </p:txBody>
      </p:sp>
      <p:sp>
        <p:nvSpPr>
          <p:cNvPr id="22" name="TextBox 22"/>
          <p:cNvSpPr txBox="1"/>
          <p:nvPr/>
        </p:nvSpPr>
        <p:spPr>
          <a:xfrm>
            <a:off x="6773647" y="5504413"/>
            <a:ext cx="4740705" cy="2194598"/>
          </a:xfrm>
          <a:prstGeom prst="rect">
            <a:avLst/>
          </a:prstGeom>
        </p:spPr>
        <p:txBody>
          <a:bodyPr lIns="0" tIns="0" rIns="0" bIns="0" rtlCol="0" anchor="t">
            <a:spAutoFit/>
          </a:bodyPr>
          <a:lstStyle/>
          <a:p>
            <a:pPr algn="just">
              <a:lnSpc>
                <a:spcPts val="5862"/>
              </a:lnSpc>
            </a:pPr>
            <a:r>
              <a:rPr lang="en-US" sz="4099">
                <a:solidFill>
                  <a:srgbClr val="000000"/>
                </a:solidFill>
                <a:latin typeface="Roboto Condensed"/>
              </a:rPr>
              <a:t>Nêu kinh nghiệm đọc văn bản thơ Song thất lục bát</a:t>
            </a:r>
          </a:p>
        </p:txBody>
      </p:sp>
    </p:spTree>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64365" y="958284"/>
            <a:ext cx="16359270" cy="8370432"/>
            <a:chOff x="0" y="0"/>
            <a:chExt cx="21812360" cy="11160576"/>
          </a:xfrm>
        </p:grpSpPr>
        <p:sp>
          <p:nvSpPr>
            <p:cNvPr id="4" name="Freeform 4"/>
            <p:cNvSpPr/>
            <p:nvPr/>
          </p:nvSpPr>
          <p:spPr>
            <a:xfrm>
              <a:off x="0" y="187776"/>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435245"/>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sp>
          <p:nvSpPr>
            <p:cNvPr id="6" name="Freeform 6"/>
            <p:cNvSpPr/>
            <p:nvPr/>
          </p:nvSpPr>
          <p:spPr>
            <a:xfrm>
              <a:off x="17156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a:off x="17156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sp>
        <p:nvSpPr>
          <p:cNvPr id="8" name="Freeform 8"/>
          <p:cNvSpPr/>
          <p:nvPr/>
        </p:nvSpPr>
        <p:spPr>
          <a:xfrm>
            <a:off x="-1995497"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7"/>
            <a:stretch>
              <a:fillRect t="-35153" b="-35153"/>
            </a:stretch>
          </a:blipFill>
        </p:spPr>
        <p:txBody>
          <a:bodyPr/>
          <a:lstStyle/>
          <a:p>
            <a:endParaRPr lang="en-GB"/>
          </a:p>
        </p:txBody>
      </p:sp>
      <p:sp>
        <p:nvSpPr>
          <p:cNvPr id="9" name="Freeform 9"/>
          <p:cNvSpPr/>
          <p:nvPr/>
        </p:nvSpPr>
        <p:spPr>
          <a:xfrm>
            <a:off x="14383722" y="2153348"/>
            <a:ext cx="1345918" cy="1674785"/>
          </a:xfrm>
          <a:custGeom>
            <a:avLst/>
            <a:gdLst/>
            <a:ahLst/>
            <a:cxnLst/>
            <a:rect l="l" t="t" r="r" b="b"/>
            <a:pathLst>
              <a:path w="1345918" h="1674785">
                <a:moveTo>
                  <a:pt x="0" y="0"/>
                </a:moveTo>
                <a:lnTo>
                  <a:pt x="1345918" y="0"/>
                </a:lnTo>
                <a:lnTo>
                  <a:pt x="1345918" y="1674785"/>
                </a:lnTo>
                <a:lnTo>
                  <a:pt x="0" y="16747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rot="7751577">
            <a:off x="1675796" y="2632571"/>
            <a:ext cx="1563040" cy="722906"/>
          </a:xfrm>
          <a:custGeom>
            <a:avLst/>
            <a:gdLst/>
            <a:ahLst/>
            <a:cxnLst/>
            <a:rect l="l" t="t" r="r" b="b"/>
            <a:pathLst>
              <a:path w="1563040" h="722906">
                <a:moveTo>
                  <a:pt x="0" y="0"/>
                </a:moveTo>
                <a:lnTo>
                  <a:pt x="1563040" y="0"/>
                </a:lnTo>
                <a:lnTo>
                  <a:pt x="1563040" y="722905"/>
                </a:lnTo>
                <a:lnTo>
                  <a:pt x="0" y="7229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3231319" y="7550221"/>
            <a:ext cx="618963" cy="770203"/>
          </a:xfrm>
          <a:custGeom>
            <a:avLst/>
            <a:gdLst/>
            <a:ahLst/>
            <a:cxnLst/>
            <a:rect l="l" t="t" r="r" b="b"/>
            <a:pathLst>
              <a:path w="618963" h="770203">
                <a:moveTo>
                  <a:pt x="0" y="0"/>
                </a:moveTo>
                <a:lnTo>
                  <a:pt x="618963" y="0"/>
                </a:lnTo>
                <a:lnTo>
                  <a:pt x="618963" y="770203"/>
                </a:lnTo>
                <a:lnTo>
                  <a:pt x="0" y="770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a:off x="2933309" y="1927470"/>
            <a:ext cx="3886076" cy="451756"/>
          </a:xfrm>
          <a:custGeom>
            <a:avLst/>
            <a:gdLst/>
            <a:ahLst/>
            <a:cxnLst/>
            <a:rect l="l" t="t" r="r" b="b"/>
            <a:pathLst>
              <a:path w="3886076" h="451756">
                <a:moveTo>
                  <a:pt x="0" y="0"/>
                </a:moveTo>
                <a:lnTo>
                  <a:pt x="3886075" y="0"/>
                </a:lnTo>
                <a:lnTo>
                  <a:pt x="3886075" y="451757"/>
                </a:lnTo>
                <a:lnTo>
                  <a:pt x="0" y="4517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13" name="Group 13"/>
          <p:cNvGrpSpPr/>
          <p:nvPr/>
        </p:nvGrpSpPr>
        <p:grpSpPr>
          <a:xfrm>
            <a:off x="3075149" y="776288"/>
            <a:ext cx="12137703" cy="2000978"/>
            <a:chOff x="0" y="0"/>
            <a:chExt cx="16183604" cy="2667971"/>
          </a:xfrm>
        </p:grpSpPr>
        <p:sp>
          <p:nvSpPr>
            <p:cNvPr id="14" name="Freeform 14"/>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5" name="Freeform 15"/>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14">
                <a:extLst>
                  <a:ext uri="{96DAC541-7B7A-43D3-8B79-37D633B846F1}">
                    <asvg:svgBlip xmlns:asvg="http://schemas.microsoft.com/office/drawing/2016/SVG/main" r:embed="rId15"/>
                  </a:ext>
                </a:extLst>
              </a:blip>
              <a:stretch>
                <a:fillRect r="-18597"/>
              </a:stretch>
            </a:blipFill>
          </p:spPr>
          <p:txBody>
            <a:bodyPr/>
            <a:lstStyle/>
            <a:p>
              <a:endParaRPr lang="en-GB"/>
            </a:p>
          </p:txBody>
        </p:sp>
      </p:grpSp>
      <p:sp>
        <p:nvSpPr>
          <p:cNvPr id="16" name="Freeform 16"/>
          <p:cNvSpPr/>
          <p:nvPr/>
        </p:nvSpPr>
        <p:spPr>
          <a:xfrm>
            <a:off x="15729640" y="6683447"/>
            <a:ext cx="2967942" cy="3706066"/>
          </a:xfrm>
          <a:custGeom>
            <a:avLst/>
            <a:gdLst/>
            <a:ahLst/>
            <a:cxnLst/>
            <a:rect l="l" t="t" r="r" b="b"/>
            <a:pathLst>
              <a:path w="2967942" h="3706066">
                <a:moveTo>
                  <a:pt x="0" y="0"/>
                </a:moveTo>
                <a:lnTo>
                  <a:pt x="2967942" y="0"/>
                </a:lnTo>
                <a:lnTo>
                  <a:pt x="2967942" y="3706067"/>
                </a:lnTo>
                <a:lnTo>
                  <a:pt x="0" y="3706067"/>
                </a:lnTo>
                <a:lnTo>
                  <a:pt x="0" y="0"/>
                </a:lnTo>
                <a:close/>
              </a:path>
            </a:pathLst>
          </a:custGeom>
          <a:blipFill>
            <a:blip r:embed="rId16"/>
            <a:stretch>
              <a:fillRect/>
            </a:stretch>
          </a:blipFill>
        </p:spPr>
        <p:txBody>
          <a:bodyPr/>
          <a:lstStyle/>
          <a:p>
            <a:endParaRPr lang="en-GB"/>
          </a:p>
        </p:txBody>
      </p:sp>
      <p:sp>
        <p:nvSpPr>
          <p:cNvPr id="17" name="TextBox 17"/>
          <p:cNvSpPr txBox="1"/>
          <p:nvPr/>
        </p:nvSpPr>
        <p:spPr>
          <a:xfrm>
            <a:off x="3231319" y="1461933"/>
            <a:ext cx="11381314" cy="691461"/>
          </a:xfrm>
          <a:prstGeom prst="rect">
            <a:avLst/>
          </a:prstGeom>
        </p:spPr>
        <p:txBody>
          <a:bodyPr lIns="0" tIns="0" rIns="0" bIns="0" rtlCol="0" anchor="t">
            <a:spAutoFit/>
          </a:bodyPr>
          <a:lstStyle/>
          <a:p>
            <a:pPr algn="ctr">
              <a:lnSpc>
                <a:spcPts val="4980"/>
              </a:lnSpc>
            </a:pPr>
            <a:r>
              <a:rPr lang="en-US" sz="6000">
                <a:solidFill>
                  <a:srgbClr val="FEFFFE"/>
                </a:solidFill>
                <a:latin typeface="Fraunces Bold"/>
              </a:rPr>
              <a:t>4. LUYỆN TẬP</a:t>
            </a:r>
          </a:p>
        </p:txBody>
      </p:sp>
      <p:sp>
        <p:nvSpPr>
          <p:cNvPr id="18" name="TextBox 18"/>
          <p:cNvSpPr txBox="1"/>
          <p:nvPr/>
        </p:nvSpPr>
        <p:spPr>
          <a:xfrm>
            <a:off x="4383995" y="3027725"/>
            <a:ext cx="9520011" cy="708842"/>
          </a:xfrm>
          <a:prstGeom prst="rect">
            <a:avLst/>
          </a:prstGeom>
        </p:spPr>
        <p:txBody>
          <a:bodyPr lIns="0" tIns="0" rIns="0" bIns="0" rtlCol="0" anchor="t">
            <a:spAutoFit/>
          </a:bodyPr>
          <a:lstStyle/>
          <a:p>
            <a:pPr algn="just">
              <a:lnSpc>
                <a:spcPts val="5862"/>
              </a:lnSpc>
            </a:pPr>
            <a:r>
              <a:rPr lang="en-US" sz="4099">
                <a:solidFill>
                  <a:srgbClr val="000000"/>
                </a:solidFill>
                <a:latin typeface="Roboto Condensed Bold"/>
              </a:rPr>
              <a:t>Kinh nghiệm đọc thơ Song thất lục bát</a:t>
            </a:r>
          </a:p>
        </p:txBody>
      </p:sp>
      <p:graphicFrame>
        <p:nvGraphicFramePr>
          <p:cNvPr id="19" name="Table 19"/>
          <p:cNvGraphicFramePr>
            <a:graphicFrameLocks noGrp="1"/>
          </p:cNvGraphicFramePr>
          <p:nvPr/>
        </p:nvGraphicFramePr>
        <p:xfrm>
          <a:off x="2096495" y="3837658"/>
          <a:ext cx="13953766" cy="4277492"/>
        </p:xfrm>
        <a:graphic>
          <a:graphicData uri="http://schemas.openxmlformats.org/drawingml/2006/table">
            <a:tbl>
              <a:tblPr/>
              <a:tblGrid>
                <a:gridCol w="6825066">
                  <a:extLst>
                    <a:ext uri="{9D8B030D-6E8A-4147-A177-3AD203B41FA5}">
                      <a16:colId xmlns:a16="http://schemas.microsoft.com/office/drawing/2014/main" val="20000"/>
                    </a:ext>
                  </a:extLst>
                </a:gridCol>
                <a:gridCol w="7128700">
                  <a:extLst>
                    <a:ext uri="{9D8B030D-6E8A-4147-A177-3AD203B41FA5}">
                      <a16:colId xmlns:a16="http://schemas.microsoft.com/office/drawing/2014/main" val="20001"/>
                    </a:ext>
                  </a:extLst>
                </a:gridCol>
              </a:tblGrid>
              <a:tr h="2354598">
                <a:tc>
                  <a:txBody>
                    <a:bodyPr/>
                    <a:lstStyle/>
                    <a:p>
                      <a:pPr algn="just">
                        <a:lnSpc>
                          <a:spcPts val="4900"/>
                        </a:lnSpc>
                        <a:defRPr/>
                      </a:pPr>
                      <a:r>
                        <a:rPr lang="en-US" sz="3500">
                          <a:solidFill>
                            <a:srgbClr val="000000"/>
                          </a:solidFill>
                          <a:latin typeface="Roboto Condensed"/>
                        </a:rPr>
                        <a:t>1. Xác định đề tài, thể thơ, nhân vật trữ tình và đối tượng trữ tình.</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2. Tìm và nhận xét hiệu quả của những từ ngữ, hình ảnh, biện pháp tu từ và vần, nhịp được sử dụng.</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0"/>
                  </a:ext>
                </a:extLst>
              </a:tr>
              <a:tr h="1922894">
                <a:tc>
                  <a:txBody>
                    <a:bodyPr/>
                    <a:lstStyle/>
                    <a:p>
                      <a:pPr algn="just">
                        <a:lnSpc>
                          <a:spcPts val="4900"/>
                        </a:lnSpc>
                        <a:defRPr/>
                      </a:pPr>
                      <a:r>
                        <a:rPr lang="en-US" sz="3500">
                          <a:solidFill>
                            <a:srgbClr val="000000"/>
                          </a:solidFill>
                          <a:latin typeface="Roboto Condensed"/>
                        </a:rPr>
                        <a:t>4. Xác định chủ đề, thông điệp mà tác giả muốn gửi đến người đọc</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3. Xác định tình cảm, cảm xúc của nhân vật trữ tình thể hiện qua bài thơ.</a:t>
                      </a:r>
                      <a:endParaRPr lang="en-US" sz="1100"/>
                    </a:p>
                  </a:txBody>
                  <a:tcPr marL="190500" marR="190500" marT="190500" marB="190500" anchor="ctr">
                    <a:lnL w="38100" cap="flat" cmpd="sng" algn="ctr">
                      <a:solidFill>
                        <a:srgbClr val="72997D"/>
                      </a:solidFill>
                      <a:prstDash val="solid"/>
                      <a:round/>
                      <a:headEnd type="none" w="med" len="med"/>
                      <a:tailEnd type="none" w="med" len="med"/>
                    </a:lnL>
                    <a:lnR w="38100" cap="flat" cmpd="sng" algn="ctr">
                      <a:solidFill>
                        <a:srgbClr val="72997D"/>
                      </a:solidFill>
                      <a:prstDash val="solid"/>
                      <a:round/>
                      <a:headEnd type="none" w="med" len="med"/>
                      <a:tailEnd type="none" w="med" len="med"/>
                    </a:lnR>
                    <a:lnT w="38100" cap="flat" cmpd="sng" algn="ctr">
                      <a:solidFill>
                        <a:srgbClr val="72997D"/>
                      </a:solidFill>
                      <a:prstDash val="solid"/>
                      <a:round/>
                      <a:headEnd type="none" w="med" len="med"/>
                      <a:tailEnd type="none" w="med" len="med"/>
                    </a:lnT>
                    <a:lnB w="38100" cap="flat" cmpd="sng" algn="ctr">
                      <a:solidFill>
                        <a:srgbClr val="72997D"/>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64365" y="958284"/>
            <a:ext cx="16359270" cy="8370432"/>
            <a:chOff x="0" y="0"/>
            <a:chExt cx="21812360" cy="11160576"/>
          </a:xfrm>
        </p:grpSpPr>
        <p:sp>
          <p:nvSpPr>
            <p:cNvPr id="4" name="Freeform 4"/>
            <p:cNvSpPr/>
            <p:nvPr/>
          </p:nvSpPr>
          <p:spPr>
            <a:xfrm>
              <a:off x="0" y="187776"/>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435245"/>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sp>
          <p:nvSpPr>
            <p:cNvPr id="6" name="Freeform 6"/>
            <p:cNvSpPr/>
            <p:nvPr/>
          </p:nvSpPr>
          <p:spPr>
            <a:xfrm>
              <a:off x="17156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a:off x="17156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sp>
        <p:nvSpPr>
          <p:cNvPr id="8" name="Freeform 8"/>
          <p:cNvSpPr/>
          <p:nvPr/>
        </p:nvSpPr>
        <p:spPr>
          <a:xfrm>
            <a:off x="-1995497"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7"/>
            <a:stretch>
              <a:fillRect t="-35153" b="-35153"/>
            </a:stretch>
          </a:blipFill>
        </p:spPr>
        <p:txBody>
          <a:bodyPr/>
          <a:lstStyle/>
          <a:p>
            <a:endParaRPr lang="en-GB"/>
          </a:p>
        </p:txBody>
      </p:sp>
      <p:sp>
        <p:nvSpPr>
          <p:cNvPr id="9" name="Freeform 9"/>
          <p:cNvSpPr/>
          <p:nvPr/>
        </p:nvSpPr>
        <p:spPr>
          <a:xfrm>
            <a:off x="14383722" y="2153348"/>
            <a:ext cx="1345918" cy="1674785"/>
          </a:xfrm>
          <a:custGeom>
            <a:avLst/>
            <a:gdLst/>
            <a:ahLst/>
            <a:cxnLst/>
            <a:rect l="l" t="t" r="r" b="b"/>
            <a:pathLst>
              <a:path w="1345918" h="1674785">
                <a:moveTo>
                  <a:pt x="0" y="0"/>
                </a:moveTo>
                <a:lnTo>
                  <a:pt x="1345918" y="0"/>
                </a:lnTo>
                <a:lnTo>
                  <a:pt x="1345918" y="1674785"/>
                </a:lnTo>
                <a:lnTo>
                  <a:pt x="0" y="16747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3231319" y="7550221"/>
            <a:ext cx="618963" cy="770203"/>
          </a:xfrm>
          <a:custGeom>
            <a:avLst/>
            <a:gdLst/>
            <a:ahLst/>
            <a:cxnLst/>
            <a:rect l="l" t="t" r="r" b="b"/>
            <a:pathLst>
              <a:path w="618963" h="770203">
                <a:moveTo>
                  <a:pt x="0" y="0"/>
                </a:moveTo>
                <a:lnTo>
                  <a:pt x="618963" y="0"/>
                </a:lnTo>
                <a:lnTo>
                  <a:pt x="618963" y="770203"/>
                </a:lnTo>
                <a:lnTo>
                  <a:pt x="0" y="770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a:off x="2933309" y="1927470"/>
            <a:ext cx="3886076" cy="451756"/>
          </a:xfrm>
          <a:custGeom>
            <a:avLst/>
            <a:gdLst/>
            <a:ahLst/>
            <a:cxnLst/>
            <a:rect l="l" t="t" r="r" b="b"/>
            <a:pathLst>
              <a:path w="3886076" h="451756">
                <a:moveTo>
                  <a:pt x="0" y="0"/>
                </a:moveTo>
                <a:lnTo>
                  <a:pt x="3886075" y="0"/>
                </a:lnTo>
                <a:lnTo>
                  <a:pt x="3886075" y="451757"/>
                </a:lnTo>
                <a:lnTo>
                  <a:pt x="0" y="4517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2" name="Group 12"/>
          <p:cNvGrpSpPr/>
          <p:nvPr/>
        </p:nvGrpSpPr>
        <p:grpSpPr>
          <a:xfrm>
            <a:off x="3075149" y="776288"/>
            <a:ext cx="12137703" cy="2000978"/>
            <a:chOff x="0" y="0"/>
            <a:chExt cx="16183604" cy="2667971"/>
          </a:xfrm>
        </p:grpSpPr>
        <p:sp>
          <p:nvSpPr>
            <p:cNvPr id="13" name="Freeform 13"/>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4" name="Freeform 14"/>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12">
                <a:extLst>
                  <a:ext uri="{96DAC541-7B7A-43D3-8B79-37D633B846F1}">
                    <asvg:svgBlip xmlns:asvg="http://schemas.microsoft.com/office/drawing/2016/SVG/main" r:embed="rId13"/>
                  </a:ext>
                </a:extLst>
              </a:blip>
              <a:stretch>
                <a:fillRect r="-18597"/>
              </a:stretch>
            </a:blipFill>
          </p:spPr>
          <p:txBody>
            <a:bodyPr/>
            <a:lstStyle/>
            <a:p>
              <a:endParaRPr lang="en-GB"/>
            </a:p>
          </p:txBody>
        </p:sp>
      </p:grpSp>
      <p:grpSp>
        <p:nvGrpSpPr>
          <p:cNvPr id="15" name="Group 15"/>
          <p:cNvGrpSpPr/>
          <p:nvPr/>
        </p:nvGrpSpPr>
        <p:grpSpPr>
          <a:xfrm>
            <a:off x="1868981" y="4043387"/>
            <a:ext cx="4764878" cy="476487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ECC8C"/>
            </a:solidFill>
          </p:spPr>
          <p:txBody>
            <a:bodyPr/>
            <a:lstStyle/>
            <a:p>
              <a:endParaRPr lang="en-GB"/>
            </a:p>
          </p:txBody>
        </p:sp>
        <p:sp>
          <p:nvSpPr>
            <p:cNvPr id="17" name="TextBox 17"/>
            <p:cNvSpPr txBox="1"/>
            <p:nvPr/>
          </p:nvSpPr>
          <p:spPr>
            <a:xfrm>
              <a:off x="127000" y="79375"/>
              <a:ext cx="558800" cy="606425"/>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3231319" y="1461933"/>
            <a:ext cx="11381314" cy="691461"/>
          </a:xfrm>
          <a:prstGeom prst="rect">
            <a:avLst/>
          </a:prstGeom>
        </p:spPr>
        <p:txBody>
          <a:bodyPr lIns="0" tIns="0" rIns="0" bIns="0" rtlCol="0" anchor="t">
            <a:spAutoFit/>
          </a:bodyPr>
          <a:lstStyle/>
          <a:p>
            <a:pPr algn="ctr">
              <a:lnSpc>
                <a:spcPts val="4980"/>
              </a:lnSpc>
            </a:pPr>
            <a:r>
              <a:rPr lang="en-US" sz="6000">
                <a:solidFill>
                  <a:srgbClr val="FEFFFE"/>
                </a:solidFill>
                <a:latin typeface="Fraunces Bold"/>
              </a:rPr>
              <a:t>4. LUYỆN TẬP</a:t>
            </a:r>
          </a:p>
        </p:txBody>
      </p:sp>
      <p:sp>
        <p:nvSpPr>
          <p:cNvPr id="19" name="TextBox 19"/>
          <p:cNvSpPr txBox="1"/>
          <p:nvPr/>
        </p:nvSpPr>
        <p:spPr>
          <a:xfrm>
            <a:off x="1868981" y="3038866"/>
            <a:ext cx="4950403" cy="1222375"/>
          </a:xfrm>
          <a:prstGeom prst="rect">
            <a:avLst/>
          </a:prstGeom>
        </p:spPr>
        <p:txBody>
          <a:bodyPr lIns="0" tIns="0" rIns="0" bIns="0" rtlCol="0" anchor="t">
            <a:spAutoFit/>
          </a:bodyPr>
          <a:lstStyle/>
          <a:p>
            <a:pPr algn="ctr">
              <a:lnSpc>
                <a:spcPts val="9799"/>
              </a:lnSpc>
              <a:spcBef>
                <a:spcPct val="0"/>
              </a:spcBef>
            </a:pPr>
            <a:r>
              <a:rPr lang="en-US" sz="6999">
                <a:solidFill>
                  <a:srgbClr val="000000"/>
                </a:solidFill>
                <a:latin typeface="#9Slide05 VL Fadilla"/>
              </a:rPr>
              <a:t>Nhiệm vụ 3</a:t>
            </a:r>
          </a:p>
        </p:txBody>
      </p:sp>
      <p:sp>
        <p:nvSpPr>
          <p:cNvPr id="20" name="TextBox 20"/>
          <p:cNvSpPr txBox="1"/>
          <p:nvPr/>
        </p:nvSpPr>
        <p:spPr>
          <a:xfrm>
            <a:off x="2505994" y="5657104"/>
            <a:ext cx="3340233" cy="1451720"/>
          </a:xfrm>
          <a:prstGeom prst="rect">
            <a:avLst/>
          </a:prstGeom>
        </p:spPr>
        <p:txBody>
          <a:bodyPr lIns="0" tIns="0" rIns="0" bIns="0" rtlCol="0" anchor="t">
            <a:spAutoFit/>
          </a:bodyPr>
          <a:lstStyle/>
          <a:p>
            <a:pPr algn="ctr">
              <a:lnSpc>
                <a:spcPts val="5862"/>
              </a:lnSpc>
            </a:pPr>
            <a:r>
              <a:rPr lang="en-US" sz="4099">
                <a:solidFill>
                  <a:srgbClr val="000000"/>
                </a:solidFill>
                <a:latin typeface="Roboto Condensed Bold"/>
              </a:rPr>
              <a:t>HOÀN THÀNH</a:t>
            </a:r>
          </a:p>
          <a:p>
            <a:pPr algn="ctr">
              <a:lnSpc>
                <a:spcPts val="5862"/>
              </a:lnSpc>
            </a:pPr>
            <a:r>
              <a:rPr lang="en-US" sz="4099">
                <a:solidFill>
                  <a:srgbClr val="000000"/>
                </a:solidFill>
                <a:latin typeface="Roboto Condensed Bold"/>
              </a:rPr>
              <a:t>PHT SỐ 3</a:t>
            </a:r>
          </a:p>
        </p:txBody>
      </p:sp>
      <p:sp>
        <p:nvSpPr>
          <p:cNvPr id="21" name="TextBox 21"/>
          <p:cNvSpPr txBox="1"/>
          <p:nvPr/>
        </p:nvSpPr>
        <p:spPr>
          <a:xfrm>
            <a:off x="6950513" y="4175516"/>
            <a:ext cx="8262339" cy="3680353"/>
          </a:xfrm>
          <a:prstGeom prst="rect">
            <a:avLst/>
          </a:prstGeom>
        </p:spPr>
        <p:txBody>
          <a:bodyPr lIns="0" tIns="0" rIns="0" bIns="0" rtlCol="0" anchor="t">
            <a:spAutoFit/>
          </a:bodyPr>
          <a:lstStyle/>
          <a:p>
            <a:pPr marL="885187" lvl="1" indent="-442594" algn="just">
              <a:lnSpc>
                <a:spcPts val="5862"/>
              </a:lnSpc>
              <a:buFont typeface="Arial"/>
              <a:buChar char="•"/>
            </a:pPr>
            <a:r>
              <a:rPr lang="en-US" sz="4099">
                <a:solidFill>
                  <a:srgbClr val="000000"/>
                </a:solidFill>
                <a:latin typeface="Roboto Condensed"/>
              </a:rPr>
              <a:t>HS hoàn thành (cá nhân) PHT số 4, trong vòng thời gian 10 phút.</a:t>
            </a:r>
          </a:p>
          <a:p>
            <a:pPr marL="885187" lvl="1" indent="-442594" algn="just">
              <a:lnSpc>
                <a:spcPts val="5862"/>
              </a:lnSpc>
              <a:buFont typeface="Arial"/>
              <a:buChar char="•"/>
            </a:pPr>
            <a:r>
              <a:rPr lang="en-US" sz="4099">
                <a:solidFill>
                  <a:srgbClr val="000000"/>
                </a:solidFill>
                <a:latin typeface="Roboto Condensed"/>
              </a:rPr>
              <a:t>Sau 10 phút, GV gọi ngẫu nhiên 2 HS trình bày, mỗi HS trình bày tối đa 2 phút.</a:t>
            </a:r>
          </a:p>
        </p:txBody>
      </p:sp>
    </p:spTree>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64365" y="958284"/>
            <a:ext cx="16359270" cy="8370432"/>
            <a:chOff x="0" y="0"/>
            <a:chExt cx="21812360" cy="11160576"/>
          </a:xfrm>
        </p:grpSpPr>
        <p:sp>
          <p:nvSpPr>
            <p:cNvPr id="4" name="Freeform 4"/>
            <p:cNvSpPr/>
            <p:nvPr/>
          </p:nvSpPr>
          <p:spPr>
            <a:xfrm>
              <a:off x="0" y="187776"/>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435245"/>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sp>
          <p:nvSpPr>
            <p:cNvPr id="6" name="Freeform 6"/>
            <p:cNvSpPr/>
            <p:nvPr/>
          </p:nvSpPr>
          <p:spPr>
            <a:xfrm>
              <a:off x="17156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a:off x="17156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sp>
        <p:nvSpPr>
          <p:cNvPr id="8" name="Freeform 8"/>
          <p:cNvSpPr/>
          <p:nvPr/>
        </p:nvSpPr>
        <p:spPr>
          <a:xfrm>
            <a:off x="-1995497"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7"/>
            <a:stretch>
              <a:fillRect t="-35153" b="-35153"/>
            </a:stretch>
          </a:blipFill>
        </p:spPr>
        <p:txBody>
          <a:bodyPr/>
          <a:lstStyle/>
          <a:p>
            <a:endParaRPr lang="en-GB"/>
          </a:p>
        </p:txBody>
      </p:sp>
      <p:sp>
        <p:nvSpPr>
          <p:cNvPr id="9" name="Freeform 9"/>
          <p:cNvSpPr/>
          <p:nvPr/>
        </p:nvSpPr>
        <p:spPr>
          <a:xfrm>
            <a:off x="14383722" y="2153348"/>
            <a:ext cx="1345918" cy="1674785"/>
          </a:xfrm>
          <a:custGeom>
            <a:avLst/>
            <a:gdLst/>
            <a:ahLst/>
            <a:cxnLst/>
            <a:rect l="l" t="t" r="r" b="b"/>
            <a:pathLst>
              <a:path w="1345918" h="1674785">
                <a:moveTo>
                  <a:pt x="0" y="0"/>
                </a:moveTo>
                <a:lnTo>
                  <a:pt x="1345918" y="0"/>
                </a:lnTo>
                <a:lnTo>
                  <a:pt x="1345918" y="1674785"/>
                </a:lnTo>
                <a:lnTo>
                  <a:pt x="0" y="16747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3231319" y="7550221"/>
            <a:ext cx="618963" cy="770203"/>
          </a:xfrm>
          <a:custGeom>
            <a:avLst/>
            <a:gdLst/>
            <a:ahLst/>
            <a:cxnLst/>
            <a:rect l="l" t="t" r="r" b="b"/>
            <a:pathLst>
              <a:path w="618963" h="770203">
                <a:moveTo>
                  <a:pt x="0" y="0"/>
                </a:moveTo>
                <a:lnTo>
                  <a:pt x="618963" y="0"/>
                </a:lnTo>
                <a:lnTo>
                  <a:pt x="618963" y="770203"/>
                </a:lnTo>
                <a:lnTo>
                  <a:pt x="0" y="770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a:off x="2933309" y="1927470"/>
            <a:ext cx="3886076" cy="451756"/>
          </a:xfrm>
          <a:custGeom>
            <a:avLst/>
            <a:gdLst/>
            <a:ahLst/>
            <a:cxnLst/>
            <a:rect l="l" t="t" r="r" b="b"/>
            <a:pathLst>
              <a:path w="3886076" h="451756">
                <a:moveTo>
                  <a:pt x="0" y="0"/>
                </a:moveTo>
                <a:lnTo>
                  <a:pt x="3886075" y="0"/>
                </a:lnTo>
                <a:lnTo>
                  <a:pt x="3886075" y="451757"/>
                </a:lnTo>
                <a:lnTo>
                  <a:pt x="0" y="4517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2" name="Group 12"/>
          <p:cNvGrpSpPr/>
          <p:nvPr/>
        </p:nvGrpSpPr>
        <p:grpSpPr>
          <a:xfrm>
            <a:off x="3075149" y="776288"/>
            <a:ext cx="12137703" cy="2000978"/>
            <a:chOff x="0" y="0"/>
            <a:chExt cx="16183604" cy="2667971"/>
          </a:xfrm>
        </p:grpSpPr>
        <p:sp>
          <p:nvSpPr>
            <p:cNvPr id="13" name="Freeform 13"/>
            <p:cNvSpPr/>
            <p:nvPr/>
          </p:nvSpPr>
          <p:spPr>
            <a:xfrm>
              <a:off x="2926605" y="0"/>
              <a:ext cx="13256998" cy="2667971"/>
            </a:xfrm>
            <a:custGeom>
              <a:avLst/>
              <a:gdLst/>
              <a:ahLst/>
              <a:cxnLst/>
              <a:rect l="l" t="t" r="r" b="b"/>
              <a:pathLst>
                <a:path w="13256998" h="2667971">
                  <a:moveTo>
                    <a:pt x="0" y="0"/>
                  </a:moveTo>
                  <a:lnTo>
                    <a:pt x="13256999" y="0"/>
                  </a:lnTo>
                  <a:lnTo>
                    <a:pt x="13256999" y="2667971"/>
                  </a:lnTo>
                  <a:lnTo>
                    <a:pt x="0" y="26679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4" name="Freeform 14"/>
            <p:cNvSpPr/>
            <p:nvPr/>
          </p:nvSpPr>
          <p:spPr>
            <a:xfrm>
              <a:off x="0" y="0"/>
              <a:ext cx="11178167" cy="2667971"/>
            </a:xfrm>
            <a:custGeom>
              <a:avLst/>
              <a:gdLst/>
              <a:ahLst/>
              <a:cxnLst/>
              <a:rect l="l" t="t" r="r" b="b"/>
              <a:pathLst>
                <a:path w="11178167" h="2667971">
                  <a:moveTo>
                    <a:pt x="0" y="0"/>
                  </a:moveTo>
                  <a:lnTo>
                    <a:pt x="11178167" y="0"/>
                  </a:lnTo>
                  <a:lnTo>
                    <a:pt x="11178167" y="2667971"/>
                  </a:lnTo>
                  <a:lnTo>
                    <a:pt x="0" y="2667971"/>
                  </a:lnTo>
                  <a:lnTo>
                    <a:pt x="0" y="0"/>
                  </a:lnTo>
                  <a:close/>
                </a:path>
              </a:pathLst>
            </a:custGeom>
            <a:blipFill>
              <a:blip r:embed="rId12">
                <a:extLst>
                  <a:ext uri="{96DAC541-7B7A-43D3-8B79-37D633B846F1}">
                    <asvg:svgBlip xmlns:asvg="http://schemas.microsoft.com/office/drawing/2016/SVG/main" r:embed="rId13"/>
                  </a:ext>
                </a:extLst>
              </a:blip>
              <a:stretch>
                <a:fillRect r="-18597"/>
              </a:stretch>
            </a:blipFill>
          </p:spPr>
          <p:txBody>
            <a:bodyPr/>
            <a:lstStyle/>
            <a:p>
              <a:endParaRPr lang="en-GB"/>
            </a:p>
          </p:txBody>
        </p:sp>
      </p:grpSp>
      <p:grpSp>
        <p:nvGrpSpPr>
          <p:cNvPr id="15" name="Group 15"/>
          <p:cNvGrpSpPr/>
          <p:nvPr/>
        </p:nvGrpSpPr>
        <p:grpSpPr>
          <a:xfrm>
            <a:off x="1868981" y="4043387"/>
            <a:ext cx="4764878" cy="476487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ECC8C"/>
            </a:solidFill>
          </p:spPr>
          <p:txBody>
            <a:bodyPr/>
            <a:lstStyle/>
            <a:p>
              <a:endParaRPr lang="en-GB"/>
            </a:p>
          </p:txBody>
        </p:sp>
        <p:sp>
          <p:nvSpPr>
            <p:cNvPr id="17" name="TextBox 17"/>
            <p:cNvSpPr txBox="1"/>
            <p:nvPr/>
          </p:nvSpPr>
          <p:spPr>
            <a:xfrm>
              <a:off x="127000" y="79375"/>
              <a:ext cx="558800" cy="606425"/>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3231319" y="1461933"/>
            <a:ext cx="11381314" cy="691461"/>
          </a:xfrm>
          <a:prstGeom prst="rect">
            <a:avLst/>
          </a:prstGeom>
        </p:spPr>
        <p:txBody>
          <a:bodyPr lIns="0" tIns="0" rIns="0" bIns="0" rtlCol="0" anchor="t">
            <a:spAutoFit/>
          </a:bodyPr>
          <a:lstStyle/>
          <a:p>
            <a:pPr algn="ctr">
              <a:lnSpc>
                <a:spcPts val="4980"/>
              </a:lnSpc>
            </a:pPr>
            <a:r>
              <a:rPr lang="en-US" sz="6000">
                <a:solidFill>
                  <a:srgbClr val="FEFFFE"/>
                </a:solidFill>
                <a:latin typeface="Fraunces Bold"/>
              </a:rPr>
              <a:t>4. LUYỆN TẬP</a:t>
            </a:r>
          </a:p>
        </p:txBody>
      </p:sp>
      <p:sp>
        <p:nvSpPr>
          <p:cNvPr id="19" name="TextBox 19"/>
          <p:cNvSpPr txBox="1"/>
          <p:nvPr/>
        </p:nvSpPr>
        <p:spPr>
          <a:xfrm>
            <a:off x="1868981" y="3038866"/>
            <a:ext cx="4950403" cy="1222375"/>
          </a:xfrm>
          <a:prstGeom prst="rect">
            <a:avLst/>
          </a:prstGeom>
        </p:spPr>
        <p:txBody>
          <a:bodyPr lIns="0" tIns="0" rIns="0" bIns="0" rtlCol="0" anchor="t">
            <a:spAutoFit/>
          </a:bodyPr>
          <a:lstStyle/>
          <a:p>
            <a:pPr algn="ctr">
              <a:lnSpc>
                <a:spcPts val="9799"/>
              </a:lnSpc>
              <a:spcBef>
                <a:spcPct val="0"/>
              </a:spcBef>
            </a:pPr>
            <a:r>
              <a:rPr lang="en-US" sz="6999">
                <a:solidFill>
                  <a:srgbClr val="000000"/>
                </a:solidFill>
                <a:latin typeface="#9Slide05 VL Fadilla"/>
              </a:rPr>
              <a:t>Nhiệm vụ 3</a:t>
            </a:r>
          </a:p>
        </p:txBody>
      </p:sp>
      <p:sp>
        <p:nvSpPr>
          <p:cNvPr id="20" name="TextBox 20"/>
          <p:cNvSpPr txBox="1"/>
          <p:nvPr/>
        </p:nvSpPr>
        <p:spPr>
          <a:xfrm>
            <a:off x="2505994" y="5657104"/>
            <a:ext cx="3340233" cy="1451720"/>
          </a:xfrm>
          <a:prstGeom prst="rect">
            <a:avLst/>
          </a:prstGeom>
        </p:spPr>
        <p:txBody>
          <a:bodyPr lIns="0" tIns="0" rIns="0" bIns="0" rtlCol="0" anchor="t">
            <a:spAutoFit/>
          </a:bodyPr>
          <a:lstStyle/>
          <a:p>
            <a:pPr algn="ctr">
              <a:lnSpc>
                <a:spcPts val="5862"/>
              </a:lnSpc>
            </a:pPr>
            <a:r>
              <a:rPr lang="en-US" sz="4099">
                <a:solidFill>
                  <a:srgbClr val="000000"/>
                </a:solidFill>
                <a:latin typeface="Roboto Condensed Bold"/>
              </a:rPr>
              <a:t>HOÀN THÀNH</a:t>
            </a:r>
          </a:p>
          <a:p>
            <a:pPr algn="ctr">
              <a:lnSpc>
                <a:spcPts val="5862"/>
              </a:lnSpc>
            </a:pPr>
            <a:r>
              <a:rPr lang="en-US" sz="4099">
                <a:solidFill>
                  <a:srgbClr val="000000"/>
                </a:solidFill>
                <a:latin typeface="Roboto Condensed Bold"/>
              </a:rPr>
              <a:t>PHT SỐ 3</a:t>
            </a:r>
          </a:p>
        </p:txBody>
      </p:sp>
      <p:grpSp>
        <p:nvGrpSpPr>
          <p:cNvPr id="21" name="Group 21"/>
          <p:cNvGrpSpPr/>
          <p:nvPr/>
        </p:nvGrpSpPr>
        <p:grpSpPr>
          <a:xfrm>
            <a:off x="6633859" y="3828133"/>
            <a:ext cx="9858093" cy="4492291"/>
            <a:chOff x="0" y="0"/>
            <a:chExt cx="2596370" cy="1183155"/>
          </a:xfrm>
        </p:grpSpPr>
        <p:sp>
          <p:nvSpPr>
            <p:cNvPr id="22" name="Freeform 22"/>
            <p:cNvSpPr/>
            <p:nvPr/>
          </p:nvSpPr>
          <p:spPr>
            <a:xfrm>
              <a:off x="0" y="0"/>
              <a:ext cx="2596370" cy="1183155"/>
            </a:xfrm>
            <a:custGeom>
              <a:avLst/>
              <a:gdLst/>
              <a:ahLst/>
              <a:cxnLst/>
              <a:rect l="l" t="t" r="r" b="b"/>
              <a:pathLst>
                <a:path w="2596370" h="1183155">
                  <a:moveTo>
                    <a:pt x="40052" y="0"/>
                  </a:moveTo>
                  <a:lnTo>
                    <a:pt x="2556318" y="0"/>
                  </a:lnTo>
                  <a:cubicBezTo>
                    <a:pt x="2578438" y="0"/>
                    <a:pt x="2596370" y="17932"/>
                    <a:pt x="2596370" y="40052"/>
                  </a:cubicBezTo>
                  <a:lnTo>
                    <a:pt x="2596370" y="1143103"/>
                  </a:lnTo>
                  <a:cubicBezTo>
                    <a:pt x="2596370" y="1153725"/>
                    <a:pt x="2592150" y="1163912"/>
                    <a:pt x="2584639" y="1171424"/>
                  </a:cubicBezTo>
                  <a:cubicBezTo>
                    <a:pt x="2577128" y="1178935"/>
                    <a:pt x="2566941" y="1183155"/>
                    <a:pt x="2556318" y="1183155"/>
                  </a:cubicBezTo>
                  <a:lnTo>
                    <a:pt x="40052" y="1183155"/>
                  </a:lnTo>
                  <a:cubicBezTo>
                    <a:pt x="29430" y="1183155"/>
                    <a:pt x="19242" y="1178935"/>
                    <a:pt x="11731" y="1171424"/>
                  </a:cubicBezTo>
                  <a:cubicBezTo>
                    <a:pt x="4220" y="1163912"/>
                    <a:pt x="0" y="1153725"/>
                    <a:pt x="0" y="1143103"/>
                  </a:cubicBezTo>
                  <a:lnTo>
                    <a:pt x="0" y="40052"/>
                  </a:lnTo>
                  <a:cubicBezTo>
                    <a:pt x="0" y="29430"/>
                    <a:pt x="4220" y="19242"/>
                    <a:pt x="11731" y="11731"/>
                  </a:cubicBezTo>
                  <a:cubicBezTo>
                    <a:pt x="19242" y="4220"/>
                    <a:pt x="29430" y="0"/>
                    <a:pt x="40052" y="0"/>
                  </a:cubicBezTo>
                  <a:close/>
                </a:path>
              </a:pathLst>
            </a:custGeom>
            <a:solidFill>
              <a:srgbClr val="FEFFFE">
                <a:alpha val="72941"/>
              </a:srgbClr>
            </a:solidFill>
          </p:spPr>
          <p:txBody>
            <a:bodyPr/>
            <a:lstStyle/>
            <a:p>
              <a:endParaRPr lang="en-GB"/>
            </a:p>
          </p:txBody>
        </p:sp>
        <p:sp>
          <p:nvSpPr>
            <p:cNvPr id="23" name="TextBox 23"/>
            <p:cNvSpPr txBox="1"/>
            <p:nvPr/>
          </p:nvSpPr>
          <p:spPr>
            <a:xfrm>
              <a:off x="0" y="-47625"/>
              <a:ext cx="2596370" cy="1230780"/>
            </a:xfrm>
            <a:prstGeom prst="rect">
              <a:avLst/>
            </a:prstGeom>
          </p:spPr>
          <p:txBody>
            <a:bodyPr lIns="50800" tIns="50800" rIns="50800" bIns="50800" rtlCol="0" anchor="ctr"/>
            <a:lstStyle/>
            <a:p>
              <a:pPr algn="ctr">
                <a:lnSpc>
                  <a:spcPts val="2800"/>
                </a:lnSpc>
              </a:pPr>
              <a:endParaRPr/>
            </a:p>
          </p:txBody>
        </p:sp>
      </p:grpSp>
      <p:sp>
        <p:nvSpPr>
          <p:cNvPr id="24" name="TextBox 24"/>
          <p:cNvSpPr txBox="1"/>
          <p:nvPr/>
        </p:nvSpPr>
        <p:spPr>
          <a:xfrm>
            <a:off x="6950513" y="4175516"/>
            <a:ext cx="9019351" cy="3680353"/>
          </a:xfrm>
          <a:prstGeom prst="rect">
            <a:avLst/>
          </a:prstGeom>
        </p:spPr>
        <p:txBody>
          <a:bodyPr lIns="0" tIns="0" rIns="0" bIns="0" rtlCol="0" anchor="t">
            <a:spAutoFit/>
          </a:bodyPr>
          <a:lstStyle/>
          <a:p>
            <a:pPr algn="just">
              <a:lnSpc>
                <a:spcPts val="5862"/>
              </a:lnSpc>
            </a:pPr>
            <a:r>
              <a:rPr lang="en-US" sz="4099">
                <a:solidFill>
                  <a:srgbClr val="000000"/>
                </a:solidFill>
                <a:latin typeface="Roboto Condensed"/>
              </a:rPr>
              <a:t>Viết 1 đoạn văn khoảng 7 đến 9 câu để chia sẻ quan điểm của em về câu hỏi: </a:t>
            </a:r>
            <a:r>
              <a:rPr lang="en-US" sz="4099">
                <a:solidFill>
                  <a:srgbClr val="000000"/>
                </a:solidFill>
                <a:latin typeface="Roboto Condensed Italics"/>
              </a:rPr>
              <a:t>Cảm xúc của người chinh phu và người chinh phụ trong buổi tiễn đưa giúp em hiểu gì về giá trị của cuộc sống?</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2315848"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3"/>
            <a:stretch>
              <a:fillRect t="-35153" b="-35153"/>
            </a:stretch>
          </a:blipFill>
        </p:spPr>
        <p:txBody>
          <a:bodyPr/>
          <a:lstStyle/>
          <a:p>
            <a:endParaRPr lang="en-GB"/>
          </a:p>
        </p:txBody>
      </p:sp>
      <p:sp>
        <p:nvSpPr>
          <p:cNvPr id="4" name="Freeform 4"/>
          <p:cNvSpPr/>
          <p:nvPr/>
        </p:nvSpPr>
        <p:spPr>
          <a:xfrm>
            <a:off x="856308" y="1166089"/>
            <a:ext cx="16230600" cy="6431375"/>
          </a:xfrm>
          <a:custGeom>
            <a:avLst/>
            <a:gdLst/>
            <a:ahLst/>
            <a:cxnLst/>
            <a:rect l="l" t="t" r="r" b="b"/>
            <a:pathLst>
              <a:path w="16230600" h="6431375">
                <a:moveTo>
                  <a:pt x="0" y="0"/>
                </a:moveTo>
                <a:lnTo>
                  <a:pt x="16230600" y="0"/>
                </a:lnTo>
                <a:lnTo>
                  <a:pt x="16230600" y="6431376"/>
                </a:lnTo>
                <a:lnTo>
                  <a:pt x="0" y="643137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856308" y="4351691"/>
            <a:ext cx="15212164" cy="5043998"/>
          </a:xfrm>
          <a:custGeom>
            <a:avLst/>
            <a:gdLst/>
            <a:ahLst/>
            <a:cxnLst/>
            <a:rect l="l" t="t" r="r" b="b"/>
            <a:pathLst>
              <a:path w="15212164" h="5043998">
                <a:moveTo>
                  <a:pt x="0" y="0"/>
                </a:moveTo>
                <a:lnTo>
                  <a:pt x="15212164" y="0"/>
                </a:lnTo>
                <a:lnTo>
                  <a:pt x="15212164" y="5043998"/>
                </a:lnTo>
                <a:lnTo>
                  <a:pt x="0" y="5043998"/>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6" name="Freeform 6"/>
          <p:cNvSpPr/>
          <p:nvPr/>
        </p:nvSpPr>
        <p:spPr>
          <a:xfrm>
            <a:off x="1028700" y="981075"/>
            <a:ext cx="16230600" cy="6431375"/>
          </a:xfrm>
          <a:custGeom>
            <a:avLst/>
            <a:gdLst/>
            <a:ahLst/>
            <a:cxnLst/>
            <a:rect l="l" t="t" r="r" b="b"/>
            <a:pathLst>
              <a:path w="16230600" h="6431375">
                <a:moveTo>
                  <a:pt x="0" y="0"/>
                </a:moveTo>
                <a:lnTo>
                  <a:pt x="16230600" y="0"/>
                </a:lnTo>
                <a:lnTo>
                  <a:pt x="16230600" y="6431375"/>
                </a:lnTo>
                <a:lnTo>
                  <a:pt x="0" y="643137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7" name="Freeform 7"/>
          <p:cNvSpPr/>
          <p:nvPr/>
        </p:nvSpPr>
        <p:spPr>
          <a:xfrm>
            <a:off x="1028700" y="4166677"/>
            <a:ext cx="16230600" cy="5043998"/>
          </a:xfrm>
          <a:custGeom>
            <a:avLst/>
            <a:gdLst/>
            <a:ahLst/>
            <a:cxnLst/>
            <a:rect l="l" t="t" r="r" b="b"/>
            <a:pathLst>
              <a:path w="16230600" h="5043998">
                <a:moveTo>
                  <a:pt x="0" y="0"/>
                </a:moveTo>
                <a:lnTo>
                  <a:pt x="16230600" y="0"/>
                </a:lnTo>
                <a:lnTo>
                  <a:pt x="16230600" y="5043998"/>
                </a:lnTo>
                <a:lnTo>
                  <a:pt x="0" y="5043998"/>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sp>
        <p:nvSpPr>
          <p:cNvPr id="8" name="Freeform 8"/>
          <p:cNvSpPr/>
          <p:nvPr/>
        </p:nvSpPr>
        <p:spPr>
          <a:xfrm>
            <a:off x="-379355" y="-47625"/>
            <a:ext cx="17638655" cy="10287000"/>
          </a:xfrm>
          <a:custGeom>
            <a:avLst/>
            <a:gdLst/>
            <a:ahLst/>
            <a:cxnLst/>
            <a:rect l="l" t="t" r="r" b="b"/>
            <a:pathLst>
              <a:path w="17638655" h="10287000">
                <a:moveTo>
                  <a:pt x="0" y="0"/>
                </a:moveTo>
                <a:lnTo>
                  <a:pt x="17638655" y="0"/>
                </a:lnTo>
                <a:lnTo>
                  <a:pt x="17638655" y="10287000"/>
                </a:lnTo>
                <a:lnTo>
                  <a:pt x="0" y="10287000"/>
                </a:lnTo>
                <a:lnTo>
                  <a:pt x="0" y="0"/>
                </a:lnTo>
                <a:close/>
              </a:path>
            </a:pathLst>
          </a:custGeom>
          <a:blipFill>
            <a:blip r:embed="rId8"/>
            <a:stretch>
              <a:fillRect t="-18049" r="-5832" b="-18049"/>
            </a:stretch>
          </a:blipFill>
        </p:spPr>
        <p:txBody>
          <a:bodyPr/>
          <a:lstStyle/>
          <a:p>
            <a:endParaRPr lang="en-GB"/>
          </a:p>
        </p:txBody>
      </p:sp>
      <p:grpSp>
        <p:nvGrpSpPr>
          <p:cNvPr id="9" name="Group 9"/>
          <p:cNvGrpSpPr/>
          <p:nvPr/>
        </p:nvGrpSpPr>
        <p:grpSpPr>
          <a:xfrm>
            <a:off x="3185878" y="2104016"/>
            <a:ext cx="12106198" cy="6353746"/>
            <a:chOff x="0" y="0"/>
            <a:chExt cx="3188464" cy="1673415"/>
          </a:xfrm>
        </p:grpSpPr>
        <p:sp>
          <p:nvSpPr>
            <p:cNvPr id="10" name="Freeform 10"/>
            <p:cNvSpPr/>
            <p:nvPr/>
          </p:nvSpPr>
          <p:spPr>
            <a:xfrm>
              <a:off x="0" y="0"/>
              <a:ext cx="3188464" cy="1673415"/>
            </a:xfrm>
            <a:custGeom>
              <a:avLst/>
              <a:gdLst/>
              <a:ahLst/>
              <a:cxnLst/>
              <a:rect l="l" t="t" r="r" b="b"/>
              <a:pathLst>
                <a:path w="3188464" h="1673415">
                  <a:moveTo>
                    <a:pt x="8953" y="0"/>
                  </a:moveTo>
                  <a:lnTo>
                    <a:pt x="3179511" y="0"/>
                  </a:lnTo>
                  <a:cubicBezTo>
                    <a:pt x="3181885" y="0"/>
                    <a:pt x="3184162" y="943"/>
                    <a:pt x="3185841" y="2622"/>
                  </a:cubicBezTo>
                  <a:cubicBezTo>
                    <a:pt x="3187521" y="4301"/>
                    <a:pt x="3188464" y="6579"/>
                    <a:pt x="3188464" y="8953"/>
                  </a:cubicBezTo>
                  <a:lnTo>
                    <a:pt x="3188464" y="1664462"/>
                  </a:lnTo>
                  <a:cubicBezTo>
                    <a:pt x="3188464" y="1666836"/>
                    <a:pt x="3187521" y="1669113"/>
                    <a:pt x="3185841" y="1670792"/>
                  </a:cubicBezTo>
                  <a:cubicBezTo>
                    <a:pt x="3184162" y="1672471"/>
                    <a:pt x="3181885" y="1673415"/>
                    <a:pt x="3179511" y="1673415"/>
                  </a:cubicBezTo>
                  <a:lnTo>
                    <a:pt x="8953" y="1673415"/>
                  </a:lnTo>
                  <a:cubicBezTo>
                    <a:pt x="6579" y="1673415"/>
                    <a:pt x="4301" y="1672471"/>
                    <a:pt x="2622" y="1670792"/>
                  </a:cubicBezTo>
                  <a:cubicBezTo>
                    <a:pt x="943" y="1669113"/>
                    <a:pt x="0" y="1666836"/>
                    <a:pt x="0" y="1664462"/>
                  </a:cubicBezTo>
                  <a:lnTo>
                    <a:pt x="0" y="8953"/>
                  </a:lnTo>
                  <a:cubicBezTo>
                    <a:pt x="0" y="6579"/>
                    <a:pt x="943" y="4301"/>
                    <a:pt x="2622" y="2622"/>
                  </a:cubicBezTo>
                  <a:cubicBezTo>
                    <a:pt x="4301" y="943"/>
                    <a:pt x="6579" y="0"/>
                    <a:pt x="8953" y="0"/>
                  </a:cubicBezTo>
                  <a:close/>
                </a:path>
              </a:pathLst>
            </a:custGeom>
            <a:solidFill>
              <a:srgbClr val="6D9177"/>
            </a:solidFill>
          </p:spPr>
          <p:txBody>
            <a:bodyPr/>
            <a:lstStyle/>
            <a:p>
              <a:endParaRPr lang="en-GB"/>
            </a:p>
          </p:txBody>
        </p:sp>
        <p:sp>
          <p:nvSpPr>
            <p:cNvPr id="11" name="TextBox 11"/>
            <p:cNvSpPr txBox="1"/>
            <p:nvPr/>
          </p:nvSpPr>
          <p:spPr>
            <a:xfrm>
              <a:off x="0" y="-38100"/>
              <a:ext cx="3188464" cy="171151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2821074">
            <a:off x="13983325" y="3701881"/>
            <a:ext cx="2446597" cy="2339558"/>
          </a:xfrm>
          <a:custGeom>
            <a:avLst/>
            <a:gdLst/>
            <a:ahLst/>
            <a:cxnLst/>
            <a:rect l="l" t="t" r="r" b="b"/>
            <a:pathLst>
              <a:path w="2446597" h="2339558">
                <a:moveTo>
                  <a:pt x="0" y="0"/>
                </a:moveTo>
                <a:lnTo>
                  <a:pt x="2446598" y="0"/>
                </a:lnTo>
                <a:lnTo>
                  <a:pt x="2446598" y="2339559"/>
                </a:lnTo>
                <a:lnTo>
                  <a:pt x="0" y="23395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a:off x="14332865" y="5813674"/>
            <a:ext cx="1541565" cy="2950364"/>
          </a:xfrm>
          <a:custGeom>
            <a:avLst/>
            <a:gdLst/>
            <a:ahLst/>
            <a:cxnLst/>
            <a:rect l="l" t="t" r="r" b="b"/>
            <a:pathLst>
              <a:path w="1541565" h="2950364">
                <a:moveTo>
                  <a:pt x="0" y="0"/>
                </a:moveTo>
                <a:lnTo>
                  <a:pt x="1541565" y="0"/>
                </a:lnTo>
                <a:lnTo>
                  <a:pt x="1541565" y="2950363"/>
                </a:lnTo>
                <a:lnTo>
                  <a:pt x="0" y="2950363"/>
                </a:lnTo>
                <a:lnTo>
                  <a:pt x="0" y="0"/>
                </a:lnTo>
                <a:close/>
              </a:path>
            </a:pathLst>
          </a:custGeom>
          <a:blipFill>
            <a:blip r:embed="rId11"/>
            <a:stretch>
              <a:fillRect/>
            </a:stretch>
          </a:blipFill>
        </p:spPr>
        <p:txBody>
          <a:bodyPr/>
          <a:lstStyle/>
          <a:p>
            <a:endParaRPr lang="en-GB"/>
          </a:p>
        </p:txBody>
      </p:sp>
      <p:sp>
        <p:nvSpPr>
          <p:cNvPr id="14" name="Freeform 14"/>
          <p:cNvSpPr/>
          <p:nvPr/>
        </p:nvSpPr>
        <p:spPr>
          <a:xfrm rot="-5400000">
            <a:off x="-614373" y="4689692"/>
            <a:ext cx="5247212" cy="812366"/>
          </a:xfrm>
          <a:custGeom>
            <a:avLst/>
            <a:gdLst/>
            <a:ahLst/>
            <a:cxnLst/>
            <a:rect l="l" t="t" r="r" b="b"/>
            <a:pathLst>
              <a:path w="5247212" h="812366">
                <a:moveTo>
                  <a:pt x="0" y="0"/>
                </a:moveTo>
                <a:lnTo>
                  <a:pt x="5247212" y="0"/>
                </a:lnTo>
                <a:lnTo>
                  <a:pt x="5247212" y="812366"/>
                </a:lnTo>
                <a:lnTo>
                  <a:pt x="0" y="812366"/>
                </a:lnTo>
                <a:lnTo>
                  <a:pt x="0" y="0"/>
                </a:lnTo>
                <a:close/>
              </a:path>
            </a:pathLst>
          </a:custGeom>
          <a:blipFill>
            <a:blip r:embed="rId12">
              <a:extLst>
                <a:ext uri="{96DAC541-7B7A-43D3-8B79-37D633B846F1}">
                  <asvg:svgBlip xmlns:asvg="http://schemas.microsoft.com/office/drawing/2016/SVG/main" r:embed="rId13"/>
                </a:ext>
              </a:extLst>
            </a:blip>
            <a:stretch>
              <a:fillRect l="-7699"/>
            </a:stretch>
          </a:blipFill>
        </p:spPr>
        <p:txBody>
          <a:bodyPr/>
          <a:lstStyle/>
          <a:p>
            <a:endParaRPr lang="en-GB"/>
          </a:p>
        </p:txBody>
      </p:sp>
      <p:sp>
        <p:nvSpPr>
          <p:cNvPr id="15" name="Freeform 15"/>
          <p:cNvSpPr/>
          <p:nvPr/>
        </p:nvSpPr>
        <p:spPr>
          <a:xfrm rot="1020924">
            <a:off x="2971551" y="1970844"/>
            <a:ext cx="428655" cy="590707"/>
          </a:xfrm>
          <a:custGeom>
            <a:avLst/>
            <a:gdLst/>
            <a:ahLst/>
            <a:cxnLst/>
            <a:rect l="l" t="t" r="r" b="b"/>
            <a:pathLst>
              <a:path w="428655" h="590707">
                <a:moveTo>
                  <a:pt x="0" y="0"/>
                </a:moveTo>
                <a:lnTo>
                  <a:pt x="428655" y="0"/>
                </a:lnTo>
                <a:lnTo>
                  <a:pt x="428655" y="590707"/>
                </a:lnTo>
                <a:lnTo>
                  <a:pt x="0" y="5907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16" name="Group 16"/>
          <p:cNvGrpSpPr/>
          <p:nvPr/>
        </p:nvGrpSpPr>
        <p:grpSpPr>
          <a:xfrm>
            <a:off x="7529910" y="3735536"/>
            <a:ext cx="6741074" cy="3550699"/>
            <a:chOff x="0" y="0"/>
            <a:chExt cx="1594890" cy="840070"/>
          </a:xfrm>
        </p:grpSpPr>
        <p:sp>
          <p:nvSpPr>
            <p:cNvPr id="17" name="Freeform 17"/>
            <p:cNvSpPr/>
            <p:nvPr/>
          </p:nvSpPr>
          <p:spPr>
            <a:xfrm>
              <a:off x="0" y="0"/>
              <a:ext cx="1594890" cy="840070"/>
            </a:xfrm>
            <a:custGeom>
              <a:avLst/>
              <a:gdLst/>
              <a:ahLst/>
              <a:cxnLst/>
              <a:rect l="l" t="t" r="r" b="b"/>
              <a:pathLst>
                <a:path w="1594890" h="840070">
                  <a:moveTo>
                    <a:pt x="1391690" y="0"/>
                  </a:moveTo>
                  <a:cubicBezTo>
                    <a:pt x="1503915" y="0"/>
                    <a:pt x="1594890" y="188056"/>
                    <a:pt x="1594890" y="420035"/>
                  </a:cubicBezTo>
                  <a:cubicBezTo>
                    <a:pt x="1594890" y="652014"/>
                    <a:pt x="1503915" y="840070"/>
                    <a:pt x="1391690" y="840070"/>
                  </a:cubicBezTo>
                  <a:lnTo>
                    <a:pt x="203200" y="840070"/>
                  </a:lnTo>
                  <a:cubicBezTo>
                    <a:pt x="90976" y="840070"/>
                    <a:pt x="0" y="652014"/>
                    <a:pt x="0" y="420035"/>
                  </a:cubicBezTo>
                  <a:cubicBezTo>
                    <a:pt x="0" y="188056"/>
                    <a:pt x="90976" y="0"/>
                    <a:pt x="203200" y="0"/>
                  </a:cubicBezTo>
                  <a:close/>
                </a:path>
              </a:pathLst>
            </a:custGeom>
            <a:solidFill>
              <a:srgbClr val="F8E5C2">
                <a:alpha val="91765"/>
              </a:srgbClr>
            </a:solidFill>
          </p:spPr>
          <p:txBody>
            <a:bodyPr/>
            <a:lstStyle/>
            <a:p>
              <a:endParaRPr lang="en-GB"/>
            </a:p>
          </p:txBody>
        </p:sp>
        <p:sp>
          <p:nvSpPr>
            <p:cNvPr id="18" name="TextBox 18"/>
            <p:cNvSpPr txBox="1"/>
            <p:nvPr/>
          </p:nvSpPr>
          <p:spPr>
            <a:xfrm>
              <a:off x="0" y="-47625"/>
              <a:ext cx="1594890" cy="887695"/>
            </a:xfrm>
            <a:prstGeom prst="rect">
              <a:avLst/>
            </a:prstGeom>
          </p:spPr>
          <p:txBody>
            <a:bodyPr lIns="50800" tIns="50800" rIns="50800" bIns="50800" rtlCol="0" anchor="ctr"/>
            <a:lstStyle/>
            <a:p>
              <a:pPr algn="ctr">
                <a:lnSpc>
                  <a:spcPts val="2800"/>
                </a:lnSpc>
              </a:pPr>
              <a:endParaRPr/>
            </a:p>
          </p:txBody>
        </p:sp>
      </p:grpSp>
      <p:grpSp>
        <p:nvGrpSpPr>
          <p:cNvPr id="19" name="Group 19"/>
          <p:cNvGrpSpPr>
            <a:grpSpLocks noChangeAspect="1"/>
          </p:cNvGrpSpPr>
          <p:nvPr/>
        </p:nvGrpSpPr>
        <p:grpSpPr>
          <a:xfrm rot="-536507">
            <a:off x="-1049389" y="4760136"/>
            <a:ext cx="8133774" cy="5633391"/>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6"/>
              <a:stretch>
                <a:fillRect t="-53864" b="-53864"/>
              </a:stretch>
            </a:blipFill>
          </p:spPr>
          <p:txBody>
            <a:bodyPr/>
            <a:lstStyle/>
            <a:p>
              <a:endParaRPr lang="en-GB"/>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7"/>
              <a:stretch>
                <a:fillRect l="-2902" t="-10996" r="-2492" b="-11124"/>
              </a:stretch>
            </a:blipFill>
          </p:spPr>
          <p:txBody>
            <a:bodyPr/>
            <a:lstStyle/>
            <a:p>
              <a:endParaRPr lang="en-GB"/>
            </a:p>
          </p:txBody>
        </p:sp>
      </p:grpSp>
      <p:sp>
        <p:nvSpPr>
          <p:cNvPr id="22" name="TextBox 22"/>
          <p:cNvSpPr txBox="1"/>
          <p:nvPr/>
        </p:nvSpPr>
        <p:spPr>
          <a:xfrm>
            <a:off x="7771230" y="4256441"/>
            <a:ext cx="5745614" cy="2507398"/>
          </a:xfrm>
          <a:prstGeom prst="rect">
            <a:avLst/>
          </a:prstGeom>
        </p:spPr>
        <p:txBody>
          <a:bodyPr lIns="0" tIns="0" rIns="0" bIns="0" rtlCol="0" anchor="t">
            <a:spAutoFit/>
          </a:bodyPr>
          <a:lstStyle/>
          <a:p>
            <a:pPr marL="755651" lvl="1" indent="-377825" algn="ctr">
              <a:lnSpc>
                <a:spcPts val="5005"/>
              </a:lnSpc>
              <a:buFont typeface="Arial"/>
              <a:buChar char="•"/>
            </a:pPr>
            <a:r>
              <a:rPr lang="en-US" sz="3500">
                <a:solidFill>
                  <a:srgbClr val="000000"/>
                </a:solidFill>
                <a:latin typeface="Roboto Condensed"/>
              </a:rPr>
              <a:t>Chế giễu buổi lễ xướng danh nhốn nháo, lôi thôi.</a:t>
            </a:r>
          </a:p>
          <a:p>
            <a:pPr marL="755651" lvl="1" indent="-377825" algn="ctr">
              <a:lnSpc>
                <a:spcPts val="5005"/>
              </a:lnSpc>
              <a:buFont typeface="Arial"/>
              <a:buChar char="•"/>
            </a:pPr>
            <a:r>
              <a:rPr lang="en-US" sz="3500">
                <a:solidFill>
                  <a:srgbClr val="000000"/>
                </a:solidFill>
                <a:latin typeface="Roboto Condensed"/>
              </a:rPr>
              <a:t>Buồn bã ưu tư vì không thay đổi được cảnh nước nhà.</a:t>
            </a:r>
          </a:p>
        </p:txBody>
      </p:sp>
      <p:sp>
        <p:nvSpPr>
          <p:cNvPr id="23" name="TextBox 23"/>
          <p:cNvSpPr txBox="1"/>
          <p:nvPr/>
        </p:nvSpPr>
        <p:spPr>
          <a:xfrm>
            <a:off x="5257292" y="2034119"/>
            <a:ext cx="7773416" cy="1495988"/>
          </a:xfrm>
          <a:prstGeom prst="rect">
            <a:avLst/>
          </a:prstGeom>
        </p:spPr>
        <p:txBody>
          <a:bodyPr lIns="0" tIns="0" rIns="0" bIns="0" rtlCol="0" anchor="t">
            <a:spAutoFit/>
          </a:bodyPr>
          <a:lstStyle/>
          <a:p>
            <a:pPr algn="ctr">
              <a:lnSpc>
                <a:spcPts val="12669"/>
              </a:lnSpc>
              <a:spcBef>
                <a:spcPct val="0"/>
              </a:spcBef>
            </a:pPr>
            <a:r>
              <a:rPr lang="en-US" sz="6999" spc="300">
                <a:solidFill>
                  <a:srgbClr val="FFFFFF"/>
                </a:solidFill>
                <a:latin typeface="#9Slide05 VL Fadilla"/>
              </a:rPr>
              <a:t>Tâm trạng thi nhân</a:t>
            </a:r>
          </a:p>
        </p:txBody>
      </p:sp>
    </p:spTree>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705965" y="534617"/>
            <a:ext cx="17049668" cy="8723683"/>
            <a:chOff x="0" y="0"/>
            <a:chExt cx="22732891" cy="11631578"/>
          </a:xfrm>
        </p:grpSpPr>
        <p:sp>
          <p:nvSpPr>
            <p:cNvPr id="4" name="Freeform 4"/>
            <p:cNvSpPr/>
            <p:nvPr/>
          </p:nvSpPr>
          <p:spPr>
            <a:xfrm>
              <a:off x="0" y="195701"/>
              <a:ext cx="22554091" cy="8937059"/>
            </a:xfrm>
            <a:custGeom>
              <a:avLst/>
              <a:gdLst/>
              <a:ahLst/>
              <a:cxnLst/>
              <a:rect l="l" t="t" r="r" b="b"/>
              <a:pathLst>
                <a:path w="22554091" h="8937059">
                  <a:moveTo>
                    <a:pt x="0" y="0"/>
                  </a:moveTo>
                  <a:lnTo>
                    <a:pt x="22554091" y="0"/>
                  </a:lnTo>
                  <a:lnTo>
                    <a:pt x="22554091" y="8937058"/>
                  </a:lnTo>
                  <a:lnTo>
                    <a:pt x="0" y="893705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622422"/>
              <a:ext cx="21138870" cy="7009155"/>
            </a:xfrm>
            <a:custGeom>
              <a:avLst/>
              <a:gdLst/>
              <a:ahLst/>
              <a:cxnLst/>
              <a:rect l="l" t="t" r="r" b="b"/>
              <a:pathLst>
                <a:path w="21138870" h="7009155">
                  <a:moveTo>
                    <a:pt x="0" y="0"/>
                  </a:moveTo>
                  <a:lnTo>
                    <a:pt x="21138870" y="0"/>
                  </a:lnTo>
                  <a:lnTo>
                    <a:pt x="21138870" y="7009156"/>
                  </a:lnTo>
                  <a:lnTo>
                    <a:pt x="0" y="7009156"/>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sp>
          <p:nvSpPr>
            <p:cNvPr id="6" name="Freeform 6"/>
            <p:cNvSpPr/>
            <p:nvPr/>
          </p:nvSpPr>
          <p:spPr>
            <a:xfrm>
              <a:off x="178800" y="0"/>
              <a:ext cx="22554091" cy="8937059"/>
            </a:xfrm>
            <a:custGeom>
              <a:avLst/>
              <a:gdLst/>
              <a:ahLst/>
              <a:cxnLst/>
              <a:rect l="l" t="t" r="r" b="b"/>
              <a:pathLst>
                <a:path w="22554091" h="8937059">
                  <a:moveTo>
                    <a:pt x="0" y="0"/>
                  </a:moveTo>
                  <a:lnTo>
                    <a:pt x="22554091" y="0"/>
                  </a:lnTo>
                  <a:lnTo>
                    <a:pt x="22554091" y="8937059"/>
                  </a:lnTo>
                  <a:lnTo>
                    <a:pt x="0" y="893705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a:off x="178800" y="4426722"/>
              <a:ext cx="22554091" cy="7009155"/>
            </a:xfrm>
            <a:custGeom>
              <a:avLst/>
              <a:gdLst/>
              <a:ahLst/>
              <a:cxnLst/>
              <a:rect l="l" t="t" r="r" b="b"/>
              <a:pathLst>
                <a:path w="22554091" h="7009155">
                  <a:moveTo>
                    <a:pt x="0" y="0"/>
                  </a:moveTo>
                  <a:lnTo>
                    <a:pt x="22554091" y="0"/>
                  </a:lnTo>
                  <a:lnTo>
                    <a:pt x="22554091" y="7009155"/>
                  </a:lnTo>
                  <a:lnTo>
                    <a:pt x="0" y="7009155"/>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sp>
        <p:nvSpPr>
          <p:cNvPr id="8" name="Freeform 8"/>
          <p:cNvSpPr/>
          <p:nvPr/>
        </p:nvSpPr>
        <p:spPr>
          <a:xfrm>
            <a:off x="14383722" y="2153348"/>
            <a:ext cx="1345918" cy="1674785"/>
          </a:xfrm>
          <a:custGeom>
            <a:avLst/>
            <a:gdLst/>
            <a:ahLst/>
            <a:cxnLst/>
            <a:rect l="l" t="t" r="r" b="b"/>
            <a:pathLst>
              <a:path w="1345918" h="1674785">
                <a:moveTo>
                  <a:pt x="0" y="0"/>
                </a:moveTo>
                <a:lnTo>
                  <a:pt x="1345918" y="0"/>
                </a:lnTo>
                <a:lnTo>
                  <a:pt x="1345918" y="1674785"/>
                </a:lnTo>
                <a:lnTo>
                  <a:pt x="0" y="16747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3231319" y="7550221"/>
            <a:ext cx="618963" cy="770203"/>
          </a:xfrm>
          <a:custGeom>
            <a:avLst/>
            <a:gdLst/>
            <a:ahLst/>
            <a:cxnLst/>
            <a:rect l="l" t="t" r="r" b="b"/>
            <a:pathLst>
              <a:path w="618963" h="770203">
                <a:moveTo>
                  <a:pt x="0" y="0"/>
                </a:moveTo>
                <a:lnTo>
                  <a:pt x="618963" y="0"/>
                </a:lnTo>
                <a:lnTo>
                  <a:pt x="618963" y="770203"/>
                </a:lnTo>
                <a:lnTo>
                  <a:pt x="0" y="7702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2933309" y="1927470"/>
            <a:ext cx="3886076" cy="451756"/>
          </a:xfrm>
          <a:custGeom>
            <a:avLst/>
            <a:gdLst/>
            <a:ahLst/>
            <a:cxnLst/>
            <a:rect l="l" t="t" r="r" b="b"/>
            <a:pathLst>
              <a:path w="3886076" h="451756">
                <a:moveTo>
                  <a:pt x="0" y="0"/>
                </a:moveTo>
                <a:lnTo>
                  <a:pt x="3886075" y="0"/>
                </a:lnTo>
                <a:lnTo>
                  <a:pt x="3886075" y="451757"/>
                </a:lnTo>
                <a:lnTo>
                  <a:pt x="0" y="451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1" name="Group 11"/>
          <p:cNvGrpSpPr/>
          <p:nvPr/>
        </p:nvGrpSpPr>
        <p:grpSpPr>
          <a:xfrm>
            <a:off x="2918978" y="256338"/>
            <a:ext cx="8345794" cy="1375858"/>
            <a:chOff x="0" y="0"/>
            <a:chExt cx="11127726" cy="1834477"/>
          </a:xfrm>
        </p:grpSpPr>
        <p:sp>
          <p:nvSpPr>
            <p:cNvPr id="12" name="Freeform 12"/>
            <p:cNvSpPr/>
            <p:nvPr/>
          </p:nvSpPr>
          <p:spPr>
            <a:xfrm>
              <a:off x="2012312" y="0"/>
              <a:ext cx="9115414" cy="1834477"/>
            </a:xfrm>
            <a:custGeom>
              <a:avLst/>
              <a:gdLst/>
              <a:ahLst/>
              <a:cxnLst/>
              <a:rect l="l" t="t" r="r" b="b"/>
              <a:pathLst>
                <a:path w="9115414" h="1834477">
                  <a:moveTo>
                    <a:pt x="0" y="0"/>
                  </a:moveTo>
                  <a:lnTo>
                    <a:pt x="9115414" y="0"/>
                  </a:lnTo>
                  <a:lnTo>
                    <a:pt x="9115414" y="1834477"/>
                  </a:lnTo>
                  <a:lnTo>
                    <a:pt x="0" y="18344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a:off x="0" y="0"/>
              <a:ext cx="7686024" cy="1834477"/>
            </a:xfrm>
            <a:custGeom>
              <a:avLst/>
              <a:gdLst/>
              <a:ahLst/>
              <a:cxnLst/>
              <a:rect l="l" t="t" r="r" b="b"/>
              <a:pathLst>
                <a:path w="7686024" h="1834477">
                  <a:moveTo>
                    <a:pt x="0" y="0"/>
                  </a:moveTo>
                  <a:lnTo>
                    <a:pt x="7686024" y="0"/>
                  </a:lnTo>
                  <a:lnTo>
                    <a:pt x="7686024" y="1834477"/>
                  </a:lnTo>
                  <a:lnTo>
                    <a:pt x="0" y="1834477"/>
                  </a:lnTo>
                  <a:lnTo>
                    <a:pt x="0" y="0"/>
                  </a:lnTo>
                  <a:close/>
                </a:path>
              </a:pathLst>
            </a:custGeom>
            <a:blipFill>
              <a:blip r:embed="rId11">
                <a:extLst>
                  <a:ext uri="{96DAC541-7B7A-43D3-8B79-37D633B846F1}">
                    <asvg:svgBlip xmlns:asvg="http://schemas.microsoft.com/office/drawing/2016/SVG/main" r:embed="rId12"/>
                  </a:ext>
                </a:extLst>
              </a:blip>
              <a:stretch>
                <a:fillRect r="-18597"/>
              </a:stretch>
            </a:blipFill>
          </p:spPr>
          <p:txBody>
            <a:bodyPr/>
            <a:lstStyle/>
            <a:p>
              <a:endParaRPr lang="en-GB"/>
            </a:p>
          </p:txBody>
        </p:sp>
      </p:grpSp>
      <p:sp>
        <p:nvSpPr>
          <p:cNvPr id="14" name="TextBox 14"/>
          <p:cNvSpPr txBox="1"/>
          <p:nvPr/>
        </p:nvSpPr>
        <p:spPr>
          <a:xfrm>
            <a:off x="3447957" y="56313"/>
            <a:ext cx="5782842" cy="1438796"/>
          </a:xfrm>
          <a:prstGeom prst="rect">
            <a:avLst/>
          </a:prstGeom>
        </p:spPr>
        <p:txBody>
          <a:bodyPr lIns="0" tIns="0" rIns="0" bIns="0" rtlCol="0" anchor="t">
            <a:spAutoFit/>
          </a:bodyPr>
          <a:lstStyle/>
          <a:p>
            <a:pPr algn="ctr">
              <a:lnSpc>
                <a:spcPts val="11447"/>
              </a:lnSpc>
              <a:spcBef>
                <a:spcPct val="0"/>
              </a:spcBef>
            </a:pPr>
            <a:r>
              <a:rPr lang="en-US" sz="8177">
                <a:solidFill>
                  <a:srgbClr val="FEFFFE"/>
                </a:solidFill>
                <a:latin typeface="#9Slide05 VL Fadilla"/>
              </a:rPr>
              <a:t>Gợi ý:</a:t>
            </a:r>
          </a:p>
        </p:txBody>
      </p:sp>
      <p:grpSp>
        <p:nvGrpSpPr>
          <p:cNvPr id="15" name="Group 15"/>
          <p:cNvGrpSpPr/>
          <p:nvPr/>
        </p:nvGrpSpPr>
        <p:grpSpPr>
          <a:xfrm>
            <a:off x="1792515" y="1842408"/>
            <a:ext cx="14702969" cy="1325081"/>
            <a:chOff x="0" y="0"/>
            <a:chExt cx="3872387" cy="348993"/>
          </a:xfrm>
        </p:grpSpPr>
        <p:sp>
          <p:nvSpPr>
            <p:cNvPr id="16" name="Freeform 16"/>
            <p:cNvSpPr/>
            <p:nvPr/>
          </p:nvSpPr>
          <p:spPr>
            <a:xfrm>
              <a:off x="0" y="0"/>
              <a:ext cx="3872387" cy="348993"/>
            </a:xfrm>
            <a:custGeom>
              <a:avLst/>
              <a:gdLst/>
              <a:ahLst/>
              <a:cxnLst/>
              <a:rect l="l" t="t" r="r" b="b"/>
              <a:pathLst>
                <a:path w="3872387" h="348993">
                  <a:moveTo>
                    <a:pt x="26854" y="0"/>
                  </a:moveTo>
                  <a:lnTo>
                    <a:pt x="3845533" y="0"/>
                  </a:lnTo>
                  <a:cubicBezTo>
                    <a:pt x="3852655" y="0"/>
                    <a:pt x="3859485" y="2829"/>
                    <a:pt x="3864521" y="7865"/>
                  </a:cubicBezTo>
                  <a:cubicBezTo>
                    <a:pt x="3869558" y="12902"/>
                    <a:pt x="3872387" y="19732"/>
                    <a:pt x="3872387" y="26854"/>
                  </a:cubicBezTo>
                  <a:lnTo>
                    <a:pt x="3872387" y="322138"/>
                  </a:lnTo>
                  <a:cubicBezTo>
                    <a:pt x="3872387" y="336970"/>
                    <a:pt x="3860364" y="348993"/>
                    <a:pt x="3845533" y="348993"/>
                  </a:cubicBezTo>
                  <a:lnTo>
                    <a:pt x="26854" y="348993"/>
                  </a:lnTo>
                  <a:cubicBezTo>
                    <a:pt x="12023" y="348993"/>
                    <a:pt x="0" y="336970"/>
                    <a:pt x="0" y="322138"/>
                  </a:cubicBezTo>
                  <a:lnTo>
                    <a:pt x="0" y="26854"/>
                  </a:lnTo>
                  <a:cubicBezTo>
                    <a:pt x="0" y="12023"/>
                    <a:pt x="12023" y="0"/>
                    <a:pt x="26854" y="0"/>
                  </a:cubicBezTo>
                  <a:close/>
                </a:path>
              </a:pathLst>
            </a:custGeom>
            <a:solidFill>
              <a:srgbClr val="FEFFFE">
                <a:alpha val="72941"/>
              </a:srgbClr>
            </a:solidFill>
          </p:spPr>
          <p:txBody>
            <a:bodyPr/>
            <a:lstStyle/>
            <a:p>
              <a:endParaRPr lang="en-GB"/>
            </a:p>
          </p:txBody>
        </p:sp>
        <p:sp>
          <p:nvSpPr>
            <p:cNvPr id="17" name="TextBox 17"/>
            <p:cNvSpPr txBox="1"/>
            <p:nvPr/>
          </p:nvSpPr>
          <p:spPr>
            <a:xfrm>
              <a:off x="0" y="-47625"/>
              <a:ext cx="3872387" cy="396618"/>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2041559" y="1841745"/>
            <a:ext cx="13688081" cy="1240682"/>
          </a:xfrm>
          <a:prstGeom prst="rect">
            <a:avLst/>
          </a:prstGeom>
        </p:spPr>
        <p:txBody>
          <a:bodyPr lIns="0" tIns="0" rIns="0" bIns="0" rtlCol="0" anchor="t">
            <a:spAutoFit/>
          </a:bodyPr>
          <a:lstStyle/>
          <a:p>
            <a:pPr marL="755649" lvl="1" indent="-377824" algn="just">
              <a:lnSpc>
                <a:spcPts val="5004"/>
              </a:lnSpc>
              <a:buFont typeface="Arial"/>
              <a:buChar char="•"/>
            </a:pPr>
            <a:r>
              <a:rPr lang="en-US" sz="3499">
                <a:solidFill>
                  <a:srgbClr val="000000"/>
                </a:solidFill>
                <a:latin typeface="Roboto Condensed"/>
              </a:rPr>
              <a:t>Giới thiệu ngắn gọn về bài thơ, tác giả và cảm xúc chủ đạo của đoạn trích</a:t>
            </a:r>
          </a:p>
          <a:p>
            <a:pPr marL="755649" lvl="1" indent="-377824" algn="just">
              <a:lnSpc>
                <a:spcPts val="5004"/>
              </a:lnSpc>
              <a:buFont typeface="Arial"/>
              <a:buChar char="•"/>
            </a:pPr>
            <a:r>
              <a:rPr lang="en-US" sz="3499">
                <a:solidFill>
                  <a:srgbClr val="000000"/>
                </a:solidFill>
                <a:latin typeface="Roboto Condensed"/>
              </a:rPr>
              <a:t>Dẫn ra vấn đề: giá trị của cuộc sống khi đứng trước những cuộc chia ly</a:t>
            </a:r>
          </a:p>
        </p:txBody>
      </p:sp>
      <p:grpSp>
        <p:nvGrpSpPr>
          <p:cNvPr id="19" name="Group 19"/>
          <p:cNvGrpSpPr/>
          <p:nvPr/>
        </p:nvGrpSpPr>
        <p:grpSpPr>
          <a:xfrm>
            <a:off x="1792515" y="3596114"/>
            <a:ext cx="14702969" cy="3011407"/>
            <a:chOff x="0" y="0"/>
            <a:chExt cx="3872387" cy="793128"/>
          </a:xfrm>
        </p:grpSpPr>
        <p:sp>
          <p:nvSpPr>
            <p:cNvPr id="20" name="Freeform 20"/>
            <p:cNvSpPr/>
            <p:nvPr/>
          </p:nvSpPr>
          <p:spPr>
            <a:xfrm>
              <a:off x="0" y="0"/>
              <a:ext cx="3872387" cy="793128"/>
            </a:xfrm>
            <a:custGeom>
              <a:avLst/>
              <a:gdLst/>
              <a:ahLst/>
              <a:cxnLst/>
              <a:rect l="l" t="t" r="r" b="b"/>
              <a:pathLst>
                <a:path w="3872387" h="793128">
                  <a:moveTo>
                    <a:pt x="26854" y="0"/>
                  </a:moveTo>
                  <a:lnTo>
                    <a:pt x="3845533" y="0"/>
                  </a:lnTo>
                  <a:cubicBezTo>
                    <a:pt x="3852655" y="0"/>
                    <a:pt x="3859485" y="2829"/>
                    <a:pt x="3864521" y="7865"/>
                  </a:cubicBezTo>
                  <a:cubicBezTo>
                    <a:pt x="3869558" y="12902"/>
                    <a:pt x="3872387" y="19732"/>
                    <a:pt x="3872387" y="26854"/>
                  </a:cubicBezTo>
                  <a:lnTo>
                    <a:pt x="3872387" y="766273"/>
                  </a:lnTo>
                  <a:cubicBezTo>
                    <a:pt x="3872387" y="781105"/>
                    <a:pt x="3860364" y="793128"/>
                    <a:pt x="3845533" y="793128"/>
                  </a:cubicBezTo>
                  <a:lnTo>
                    <a:pt x="26854" y="793128"/>
                  </a:lnTo>
                  <a:cubicBezTo>
                    <a:pt x="12023" y="793128"/>
                    <a:pt x="0" y="781105"/>
                    <a:pt x="0" y="766273"/>
                  </a:cubicBezTo>
                  <a:lnTo>
                    <a:pt x="0" y="26854"/>
                  </a:lnTo>
                  <a:cubicBezTo>
                    <a:pt x="0" y="12023"/>
                    <a:pt x="12023" y="0"/>
                    <a:pt x="26854" y="0"/>
                  </a:cubicBezTo>
                  <a:close/>
                </a:path>
              </a:pathLst>
            </a:custGeom>
            <a:solidFill>
              <a:srgbClr val="BED8C5">
                <a:alpha val="72941"/>
              </a:srgbClr>
            </a:solidFill>
          </p:spPr>
          <p:txBody>
            <a:bodyPr/>
            <a:lstStyle/>
            <a:p>
              <a:endParaRPr lang="en-GB"/>
            </a:p>
          </p:txBody>
        </p:sp>
        <p:sp>
          <p:nvSpPr>
            <p:cNvPr id="21" name="TextBox 21"/>
            <p:cNvSpPr txBox="1"/>
            <p:nvPr/>
          </p:nvSpPr>
          <p:spPr>
            <a:xfrm>
              <a:off x="0" y="-47625"/>
              <a:ext cx="3872387" cy="840753"/>
            </a:xfrm>
            <a:prstGeom prst="rect">
              <a:avLst/>
            </a:prstGeom>
          </p:spPr>
          <p:txBody>
            <a:bodyPr lIns="50800" tIns="50800" rIns="50800" bIns="50800" rtlCol="0" anchor="ctr"/>
            <a:lstStyle/>
            <a:p>
              <a:pPr algn="ctr">
                <a:lnSpc>
                  <a:spcPts val="2800"/>
                </a:lnSpc>
              </a:pPr>
              <a:endParaRPr/>
            </a:p>
          </p:txBody>
        </p:sp>
      </p:grpSp>
      <p:sp>
        <p:nvSpPr>
          <p:cNvPr id="22" name="TextBox 22"/>
          <p:cNvSpPr txBox="1"/>
          <p:nvPr/>
        </p:nvSpPr>
        <p:spPr>
          <a:xfrm>
            <a:off x="2041559" y="3754618"/>
            <a:ext cx="14204882" cy="2758714"/>
          </a:xfrm>
          <a:prstGeom prst="rect">
            <a:avLst/>
          </a:prstGeom>
        </p:spPr>
        <p:txBody>
          <a:bodyPr lIns="0" tIns="0" rIns="0" bIns="0" rtlCol="0" anchor="t">
            <a:spAutoFit/>
          </a:bodyPr>
          <a:lstStyle/>
          <a:p>
            <a:pPr algn="just">
              <a:lnSpc>
                <a:spcPts val="4374"/>
              </a:lnSpc>
            </a:pPr>
            <a:r>
              <a:rPr lang="en-US" sz="3499">
                <a:solidFill>
                  <a:srgbClr val="000000"/>
                </a:solidFill>
                <a:latin typeface="Roboto Condensed"/>
              </a:rPr>
              <a:t>Trình bày suy nghĩ của em, sau đây là một số gợi ý:</a:t>
            </a:r>
          </a:p>
          <a:p>
            <a:pPr marL="755649" lvl="1" indent="-377824" algn="just">
              <a:lnSpc>
                <a:spcPts val="4374"/>
              </a:lnSpc>
              <a:buFont typeface="Arial"/>
              <a:buChar char="•"/>
            </a:pPr>
            <a:r>
              <a:rPr lang="en-US" sz="3499">
                <a:solidFill>
                  <a:srgbClr val="000000"/>
                </a:solidFill>
                <a:latin typeface="Roboto Condensed"/>
              </a:rPr>
              <a:t>Cuộc sống nói chung và hạnh phúc gia đình là những điều rất đáng trân trọng.</a:t>
            </a:r>
          </a:p>
          <a:p>
            <a:pPr marL="755649" lvl="1" indent="-377824" algn="just">
              <a:lnSpc>
                <a:spcPts val="4374"/>
              </a:lnSpc>
              <a:buFont typeface="Arial"/>
              <a:buChar char="•"/>
            </a:pPr>
            <a:r>
              <a:rPr lang="en-US" sz="3499">
                <a:solidFill>
                  <a:srgbClr val="000000"/>
                </a:solidFill>
                <a:latin typeface="Roboto Condensed"/>
              </a:rPr>
              <a:t>Đôi khi theo đuổi những điều xa vời mà chúng ta phải đánh đổi hạnh phúc của chính mình</a:t>
            </a:r>
          </a:p>
        </p:txBody>
      </p:sp>
      <p:grpSp>
        <p:nvGrpSpPr>
          <p:cNvPr id="23" name="Group 23"/>
          <p:cNvGrpSpPr/>
          <p:nvPr/>
        </p:nvGrpSpPr>
        <p:grpSpPr>
          <a:xfrm>
            <a:off x="1792515" y="6867104"/>
            <a:ext cx="14702969" cy="1309434"/>
            <a:chOff x="0" y="0"/>
            <a:chExt cx="3872387" cy="344871"/>
          </a:xfrm>
        </p:grpSpPr>
        <p:sp>
          <p:nvSpPr>
            <p:cNvPr id="24" name="Freeform 24"/>
            <p:cNvSpPr/>
            <p:nvPr/>
          </p:nvSpPr>
          <p:spPr>
            <a:xfrm>
              <a:off x="0" y="0"/>
              <a:ext cx="3872387" cy="344871"/>
            </a:xfrm>
            <a:custGeom>
              <a:avLst/>
              <a:gdLst/>
              <a:ahLst/>
              <a:cxnLst/>
              <a:rect l="l" t="t" r="r" b="b"/>
              <a:pathLst>
                <a:path w="3872387" h="344871">
                  <a:moveTo>
                    <a:pt x="26854" y="0"/>
                  </a:moveTo>
                  <a:lnTo>
                    <a:pt x="3845533" y="0"/>
                  </a:lnTo>
                  <a:cubicBezTo>
                    <a:pt x="3852655" y="0"/>
                    <a:pt x="3859485" y="2829"/>
                    <a:pt x="3864521" y="7865"/>
                  </a:cubicBezTo>
                  <a:cubicBezTo>
                    <a:pt x="3869558" y="12902"/>
                    <a:pt x="3872387" y="19732"/>
                    <a:pt x="3872387" y="26854"/>
                  </a:cubicBezTo>
                  <a:lnTo>
                    <a:pt x="3872387" y="318017"/>
                  </a:lnTo>
                  <a:cubicBezTo>
                    <a:pt x="3872387" y="332848"/>
                    <a:pt x="3860364" y="344871"/>
                    <a:pt x="3845533" y="344871"/>
                  </a:cubicBezTo>
                  <a:lnTo>
                    <a:pt x="26854" y="344871"/>
                  </a:lnTo>
                  <a:cubicBezTo>
                    <a:pt x="12023" y="344871"/>
                    <a:pt x="0" y="332848"/>
                    <a:pt x="0" y="318017"/>
                  </a:cubicBezTo>
                  <a:lnTo>
                    <a:pt x="0" y="26854"/>
                  </a:lnTo>
                  <a:cubicBezTo>
                    <a:pt x="0" y="12023"/>
                    <a:pt x="12023" y="0"/>
                    <a:pt x="26854" y="0"/>
                  </a:cubicBezTo>
                  <a:close/>
                </a:path>
              </a:pathLst>
            </a:custGeom>
            <a:solidFill>
              <a:srgbClr val="8DB5AD">
                <a:alpha val="72941"/>
              </a:srgbClr>
            </a:solidFill>
          </p:spPr>
          <p:txBody>
            <a:bodyPr/>
            <a:lstStyle/>
            <a:p>
              <a:endParaRPr lang="en-GB"/>
            </a:p>
          </p:txBody>
        </p:sp>
        <p:sp>
          <p:nvSpPr>
            <p:cNvPr id="25" name="TextBox 25"/>
            <p:cNvSpPr txBox="1"/>
            <p:nvPr/>
          </p:nvSpPr>
          <p:spPr>
            <a:xfrm>
              <a:off x="0" y="-47625"/>
              <a:ext cx="3872387" cy="392496"/>
            </a:xfrm>
            <a:prstGeom prst="rect">
              <a:avLst/>
            </a:prstGeom>
          </p:spPr>
          <p:txBody>
            <a:bodyPr lIns="50800" tIns="50800" rIns="50800" bIns="50800" rtlCol="0" anchor="ctr"/>
            <a:lstStyle/>
            <a:p>
              <a:pPr algn="ctr">
                <a:lnSpc>
                  <a:spcPts val="2800"/>
                </a:lnSpc>
              </a:pPr>
              <a:endParaRPr/>
            </a:p>
          </p:txBody>
        </p:sp>
      </p:grpSp>
      <p:sp>
        <p:nvSpPr>
          <p:cNvPr id="26" name="TextBox 26"/>
          <p:cNvSpPr txBox="1"/>
          <p:nvPr/>
        </p:nvSpPr>
        <p:spPr>
          <a:xfrm>
            <a:off x="2041559" y="7172915"/>
            <a:ext cx="14204882" cy="612086"/>
          </a:xfrm>
          <a:prstGeom prst="rect">
            <a:avLst/>
          </a:prstGeom>
        </p:spPr>
        <p:txBody>
          <a:bodyPr lIns="0" tIns="0" rIns="0" bIns="0" rtlCol="0" anchor="t">
            <a:spAutoFit/>
          </a:bodyPr>
          <a:lstStyle/>
          <a:p>
            <a:pPr algn="just">
              <a:lnSpc>
                <a:spcPts val="5004"/>
              </a:lnSpc>
            </a:pPr>
            <a:r>
              <a:rPr lang="en-US" sz="3499">
                <a:solidFill>
                  <a:srgbClr val="000000"/>
                </a:solidFill>
                <a:latin typeface="Roboto Condensed"/>
              </a:rPr>
              <a:t>Khẳng định lại ý kiến của em.</a:t>
            </a:r>
          </a:p>
        </p:txBody>
      </p:sp>
      <p:sp>
        <p:nvSpPr>
          <p:cNvPr id="27" name="Freeform 27"/>
          <p:cNvSpPr/>
          <p:nvPr/>
        </p:nvSpPr>
        <p:spPr>
          <a:xfrm>
            <a:off x="16246441" y="5567687"/>
            <a:ext cx="2827342" cy="5612589"/>
          </a:xfrm>
          <a:custGeom>
            <a:avLst/>
            <a:gdLst/>
            <a:ahLst/>
            <a:cxnLst/>
            <a:rect l="l" t="t" r="r" b="b"/>
            <a:pathLst>
              <a:path w="2827342" h="5612589">
                <a:moveTo>
                  <a:pt x="0" y="0"/>
                </a:moveTo>
                <a:lnTo>
                  <a:pt x="2827341" y="0"/>
                </a:lnTo>
                <a:lnTo>
                  <a:pt x="2827341" y="5612588"/>
                </a:lnTo>
                <a:lnTo>
                  <a:pt x="0" y="5612588"/>
                </a:lnTo>
                <a:lnTo>
                  <a:pt x="0" y="0"/>
                </a:lnTo>
                <a:close/>
              </a:path>
            </a:pathLst>
          </a:custGeom>
          <a:blipFill>
            <a:blip r:embed="rId13"/>
            <a:stretch>
              <a:fillRect/>
            </a:stretch>
          </a:blipFill>
        </p:spPr>
        <p:txBody>
          <a:bodyPr/>
          <a:lstStyle/>
          <a:p>
            <a:endParaRPr lang="en-GB"/>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grpSp>
        <p:nvGrpSpPr>
          <p:cNvPr id="3" name="Group 3"/>
          <p:cNvGrpSpPr/>
          <p:nvPr/>
        </p:nvGrpSpPr>
        <p:grpSpPr>
          <a:xfrm>
            <a:off x="964365" y="1218069"/>
            <a:ext cx="16359270" cy="8370432"/>
            <a:chOff x="0" y="0"/>
            <a:chExt cx="21812360" cy="11160576"/>
          </a:xfrm>
        </p:grpSpPr>
        <p:sp>
          <p:nvSpPr>
            <p:cNvPr id="4" name="Freeform 4"/>
            <p:cNvSpPr/>
            <p:nvPr/>
          </p:nvSpPr>
          <p:spPr>
            <a:xfrm>
              <a:off x="0" y="187776"/>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a:off x="0" y="4435245"/>
              <a:ext cx="20282886" cy="6725331"/>
            </a:xfrm>
            <a:custGeom>
              <a:avLst/>
              <a:gdLst/>
              <a:ahLst/>
              <a:cxnLst/>
              <a:rect l="l" t="t" r="r" b="b"/>
              <a:pathLst>
                <a:path w="20282886" h="6725331">
                  <a:moveTo>
                    <a:pt x="0" y="0"/>
                  </a:moveTo>
                  <a:lnTo>
                    <a:pt x="20282886" y="0"/>
                  </a:lnTo>
                  <a:lnTo>
                    <a:pt x="20282886" y="6725331"/>
                  </a:lnTo>
                  <a:lnTo>
                    <a:pt x="0" y="6725331"/>
                  </a:lnTo>
                  <a:lnTo>
                    <a:pt x="0" y="0"/>
                  </a:lnTo>
                  <a:close/>
                </a:path>
              </a:pathLst>
            </a:custGeom>
            <a:blipFill>
              <a:blip r:embed="rId3">
                <a:extLst>
                  <a:ext uri="{96DAC541-7B7A-43D3-8B79-37D633B846F1}">
                    <asvg:svgBlip xmlns:asvg="http://schemas.microsoft.com/office/drawing/2016/SVG/main" r:embed="rId4"/>
                  </a:ext>
                </a:extLst>
              </a:blip>
              <a:stretch>
                <a:fillRect t="-27505" r="-6694"/>
              </a:stretch>
            </a:blipFill>
            <a:ln cap="sq">
              <a:noFill/>
              <a:prstDash val="solid"/>
              <a:miter/>
            </a:ln>
          </p:spPr>
          <p:txBody>
            <a:bodyPr/>
            <a:lstStyle/>
            <a:p>
              <a:endParaRPr lang="en-GB"/>
            </a:p>
          </p:txBody>
        </p:sp>
        <p:sp>
          <p:nvSpPr>
            <p:cNvPr id="6" name="Freeform 6"/>
            <p:cNvSpPr/>
            <p:nvPr/>
          </p:nvSpPr>
          <p:spPr>
            <a:xfrm>
              <a:off x="171560" y="0"/>
              <a:ext cx="21640800" cy="8575167"/>
            </a:xfrm>
            <a:custGeom>
              <a:avLst/>
              <a:gdLst/>
              <a:ahLst/>
              <a:cxnLst/>
              <a:rect l="l" t="t" r="r" b="b"/>
              <a:pathLst>
                <a:path w="21640800" h="8575167">
                  <a:moveTo>
                    <a:pt x="0" y="0"/>
                  </a:moveTo>
                  <a:lnTo>
                    <a:pt x="21640800" y="0"/>
                  </a:lnTo>
                  <a:lnTo>
                    <a:pt x="21640800" y="8575167"/>
                  </a:lnTo>
                  <a:lnTo>
                    <a:pt x="0" y="857516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7" name="Freeform 7"/>
            <p:cNvSpPr/>
            <p:nvPr/>
          </p:nvSpPr>
          <p:spPr>
            <a:xfrm>
              <a:off x="171560" y="4247469"/>
              <a:ext cx="21640800" cy="6725331"/>
            </a:xfrm>
            <a:custGeom>
              <a:avLst/>
              <a:gdLst/>
              <a:ahLst/>
              <a:cxnLst/>
              <a:rect l="l" t="t" r="r" b="b"/>
              <a:pathLst>
                <a:path w="21640800" h="6725331">
                  <a:moveTo>
                    <a:pt x="0" y="0"/>
                  </a:moveTo>
                  <a:lnTo>
                    <a:pt x="21640800" y="0"/>
                  </a:lnTo>
                  <a:lnTo>
                    <a:pt x="21640800" y="6725331"/>
                  </a:lnTo>
                  <a:lnTo>
                    <a:pt x="0" y="6725331"/>
                  </a:lnTo>
                  <a:lnTo>
                    <a:pt x="0" y="0"/>
                  </a:lnTo>
                  <a:close/>
                </a:path>
              </a:pathLst>
            </a:custGeom>
            <a:blipFill>
              <a:blip r:embed="rId5">
                <a:extLst>
                  <a:ext uri="{96DAC541-7B7A-43D3-8B79-37D633B846F1}">
                    <asvg:svgBlip xmlns:asvg="http://schemas.microsoft.com/office/drawing/2016/SVG/main" r:embed="rId6"/>
                  </a:ext>
                </a:extLst>
              </a:blip>
              <a:stretch>
                <a:fillRect t="-27505"/>
              </a:stretch>
            </a:blipFill>
            <a:ln cap="sq">
              <a:noFill/>
              <a:prstDash val="solid"/>
              <a:miter/>
            </a:ln>
          </p:spPr>
          <p:txBody>
            <a:bodyPr/>
            <a:lstStyle/>
            <a:p>
              <a:endParaRPr lang="en-GB"/>
            </a:p>
          </p:txBody>
        </p:sp>
      </p:grpSp>
      <p:sp>
        <p:nvSpPr>
          <p:cNvPr id="8" name="Freeform 8"/>
          <p:cNvSpPr/>
          <p:nvPr/>
        </p:nvSpPr>
        <p:spPr>
          <a:xfrm flipH="1" flipV="1">
            <a:off x="12194742" y="5143500"/>
            <a:ext cx="6600507" cy="5890952"/>
          </a:xfrm>
          <a:custGeom>
            <a:avLst/>
            <a:gdLst/>
            <a:ahLst/>
            <a:cxnLst/>
            <a:rect l="l" t="t" r="r" b="b"/>
            <a:pathLst>
              <a:path w="6600507" h="5890952">
                <a:moveTo>
                  <a:pt x="6600506" y="5890952"/>
                </a:moveTo>
                <a:lnTo>
                  <a:pt x="0" y="5890952"/>
                </a:lnTo>
                <a:lnTo>
                  <a:pt x="0" y="0"/>
                </a:lnTo>
                <a:lnTo>
                  <a:pt x="6600506" y="0"/>
                </a:lnTo>
                <a:lnTo>
                  <a:pt x="6600506" y="5890952"/>
                </a:lnTo>
                <a:close/>
              </a:path>
            </a:pathLst>
          </a:custGeom>
          <a:blipFill>
            <a:blip r:embed="rId7">
              <a:alphaModFix amt="50000"/>
            </a:blip>
            <a:stretch>
              <a:fillRect/>
            </a:stretch>
          </a:blipFill>
        </p:spPr>
        <p:txBody>
          <a:bodyPr/>
          <a:lstStyle/>
          <a:p>
            <a:endParaRPr lang="en-GB"/>
          </a:p>
        </p:txBody>
      </p:sp>
      <p:sp>
        <p:nvSpPr>
          <p:cNvPr id="10" name="TextBox 10"/>
          <p:cNvSpPr txBox="1"/>
          <p:nvPr/>
        </p:nvSpPr>
        <p:spPr>
          <a:xfrm>
            <a:off x="5853008" y="4329049"/>
            <a:ext cx="9641987" cy="1466977"/>
          </a:xfrm>
          <a:prstGeom prst="rect">
            <a:avLst/>
          </a:prstGeom>
        </p:spPr>
        <p:txBody>
          <a:bodyPr lIns="0" tIns="0" rIns="0" bIns="0" rtlCol="0" anchor="t">
            <a:spAutoFit/>
          </a:bodyPr>
          <a:lstStyle/>
          <a:p>
            <a:pPr algn="ctr">
              <a:lnSpc>
                <a:spcPts val="12067"/>
              </a:lnSpc>
            </a:pPr>
            <a:r>
              <a:rPr lang="en-US" sz="8619">
                <a:solidFill>
                  <a:srgbClr val="65896F"/>
                </a:solidFill>
                <a:latin typeface="Fraunces Bold"/>
              </a:rPr>
              <a:t>CẢM ƠN CÁC EM!</a:t>
            </a: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GB"/>
          </a:p>
        </p:txBody>
      </p:sp>
      <p:sp>
        <p:nvSpPr>
          <p:cNvPr id="3" name="Freeform 3"/>
          <p:cNvSpPr/>
          <p:nvPr/>
        </p:nvSpPr>
        <p:spPr>
          <a:xfrm>
            <a:off x="-2315848" y="0"/>
            <a:ext cx="23666302" cy="11180275"/>
          </a:xfrm>
          <a:custGeom>
            <a:avLst/>
            <a:gdLst/>
            <a:ahLst/>
            <a:cxnLst/>
            <a:rect l="l" t="t" r="r" b="b"/>
            <a:pathLst>
              <a:path w="23666302" h="11180275">
                <a:moveTo>
                  <a:pt x="0" y="0"/>
                </a:moveTo>
                <a:lnTo>
                  <a:pt x="23666302" y="0"/>
                </a:lnTo>
                <a:lnTo>
                  <a:pt x="23666302" y="11180275"/>
                </a:lnTo>
                <a:lnTo>
                  <a:pt x="0" y="11180275"/>
                </a:lnTo>
                <a:lnTo>
                  <a:pt x="0" y="0"/>
                </a:lnTo>
                <a:close/>
              </a:path>
            </a:pathLst>
          </a:custGeom>
          <a:blipFill>
            <a:blip r:embed="rId3"/>
            <a:stretch>
              <a:fillRect t="-35153" b="-35153"/>
            </a:stretch>
          </a:blipFill>
        </p:spPr>
        <p:txBody>
          <a:bodyPr/>
          <a:lstStyle/>
          <a:p>
            <a:endParaRPr lang="en-GB"/>
          </a:p>
        </p:txBody>
      </p:sp>
      <p:sp>
        <p:nvSpPr>
          <p:cNvPr id="4" name="Freeform 4"/>
          <p:cNvSpPr/>
          <p:nvPr/>
        </p:nvSpPr>
        <p:spPr>
          <a:xfrm>
            <a:off x="856308" y="1166089"/>
            <a:ext cx="16230600" cy="6431375"/>
          </a:xfrm>
          <a:custGeom>
            <a:avLst/>
            <a:gdLst/>
            <a:ahLst/>
            <a:cxnLst/>
            <a:rect l="l" t="t" r="r" b="b"/>
            <a:pathLst>
              <a:path w="16230600" h="6431375">
                <a:moveTo>
                  <a:pt x="0" y="0"/>
                </a:moveTo>
                <a:lnTo>
                  <a:pt x="16230600" y="0"/>
                </a:lnTo>
                <a:lnTo>
                  <a:pt x="16230600" y="6431376"/>
                </a:lnTo>
                <a:lnTo>
                  <a:pt x="0" y="643137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856308" y="4351691"/>
            <a:ext cx="15212164" cy="5043998"/>
          </a:xfrm>
          <a:custGeom>
            <a:avLst/>
            <a:gdLst/>
            <a:ahLst/>
            <a:cxnLst/>
            <a:rect l="l" t="t" r="r" b="b"/>
            <a:pathLst>
              <a:path w="15212164" h="5043998">
                <a:moveTo>
                  <a:pt x="0" y="0"/>
                </a:moveTo>
                <a:lnTo>
                  <a:pt x="15212164" y="0"/>
                </a:lnTo>
                <a:lnTo>
                  <a:pt x="15212164" y="5043998"/>
                </a:lnTo>
                <a:lnTo>
                  <a:pt x="0" y="5043998"/>
                </a:lnTo>
                <a:lnTo>
                  <a:pt x="0" y="0"/>
                </a:lnTo>
                <a:close/>
              </a:path>
            </a:pathLst>
          </a:custGeom>
          <a:blipFill>
            <a:blip r:embed="rId4">
              <a:extLst>
                <a:ext uri="{96DAC541-7B7A-43D3-8B79-37D633B846F1}">
                  <asvg:svgBlip xmlns:asvg="http://schemas.microsoft.com/office/drawing/2016/SVG/main" r:embed="rId5"/>
                </a:ext>
              </a:extLst>
            </a:blip>
            <a:stretch>
              <a:fillRect t="-27505" r="-6694"/>
            </a:stretch>
          </a:blipFill>
          <a:ln cap="sq">
            <a:noFill/>
            <a:prstDash val="solid"/>
            <a:miter/>
          </a:ln>
        </p:spPr>
        <p:txBody>
          <a:bodyPr/>
          <a:lstStyle/>
          <a:p>
            <a:endParaRPr lang="en-GB"/>
          </a:p>
        </p:txBody>
      </p:sp>
      <p:sp>
        <p:nvSpPr>
          <p:cNvPr id="6" name="Freeform 6"/>
          <p:cNvSpPr/>
          <p:nvPr/>
        </p:nvSpPr>
        <p:spPr>
          <a:xfrm>
            <a:off x="1028700" y="981075"/>
            <a:ext cx="16230600" cy="6431375"/>
          </a:xfrm>
          <a:custGeom>
            <a:avLst/>
            <a:gdLst/>
            <a:ahLst/>
            <a:cxnLst/>
            <a:rect l="l" t="t" r="r" b="b"/>
            <a:pathLst>
              <a:path w="16230600" h="6431375">
                <a:moveTo>
                  <a:pt x="0" y="0"/>
                </a:moveTo>
                <a:lnTo>
                  <a:pt x="16230600" y="0"/>
                </a:lnTo>
                <a:lnTo>
                  <a:pt x="16230600" y="6431375"/>
                </a:lnTo>
                <a:lnTo>
                  <a:pt x="0" y="643137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7" name="Freeform 7"/>
          <p:cNvSpPr/>
          <p:nvPr/>
        </p:nvSpPr>
        <p:spPr>
          <a:xfrm>
            <a:off x="1028700" y="4166677"/>
            <a:ext cx="16230600" cy="5043998"/>
          </a:xfrm>
          <a:custGeom>
            <a:avLst/>
            <a:gdLst/>
            <a:ahLst/>
            <a:cxnLst/>
            <a:rect l="l" t="t" r="r" b="b"/>
            <a:pathLst>
              <a:path w="16230600" h="5043998">
                <a:moveTo>
                  <a:pt x="0" y="0"/>
                </a:moveTo>
                <a:lnTo>
                  <a:pt x="16230600" y="0"/>
                </a:lnTo>
                <a:lnTo>
                  <a:pt x="16230600" y="5043998"/>
                </a:lnTo>
                <a:lnTo>
                  <a:pt x="0" y="5043998"/>
                </a:lnTo>
                <a:lnTo>
                  <a:pt x="0" y="0"/>
                </a:lnTo>
                <a:close/>
              </a:path>
            </a:pathLst>
          </a:custGeom>
          <a:blipFill>
            <a:blip r:embed="rId6">
              <a:extLst>
                <a:ext uri="{96DAC541-7B7A-43D3-8B79-37D633B846F1}">
                  <asvg:svgBlip xmlns:asvg="http://schemas.microsoft.com/office/drawing/2016/SVG/main" r:embed="rId7"/>
                </a:ext>
              </a:extLst>
            </a:blip>
            <a:stretch>
              <a:fillRect t="-27505"/>
            </a:stretch>
          </a:blipFill>
          <a:ln cap="sq">
            <a:noFill/>
            <a:prstDash val="solid"/>
            <a:miter/>
          </a:ln>
        </p:spPr>
        <p:txBody>
          <a:bodyPr/>
          <a:lstStyle/>
          <a:p>
            <a:endParaRPr lang="en-GB"/>
          </a:p>
        </p:txBody>
      </p:sp>
      <p:sp>
        <p:nvSpPr>
          <p:cNvPr id="8" name="Freeform 8"/>
          <p:cNvSpPr/>
          <p:nvPr/>
        </p:nvSpPr>
        <p:spPr>
          <a:xfrm>
            <a:off x="-379355" y="-47625"/>
            <a:ext cx="17638655" cy="10287000"/>
          </a:xfrm>
          <a:custGeom>
            <a:avLst/>
            <a:gdLst/>
            <a:ahLst/>
            <a:cxnLst/>
            <a:rect l="l" t="t" r="r" b="b"/>
            <a:pathLst>
              <a:path w="17638655" h="10287000">
                <a:moveTo>
                  <a:pt x="0" y="0"/>
                </a:moveTo>
                <a:lnTo>
                  <a:pt x="17638655" y="0"/>
                </a:lnTo>
                <a:lnTo>
                  <a:pt x="17638655" y="10287000"/>
                </a:lnTo>
                <a:lnTo>
                  <a:pt x="0" y="10287000"/>
                </a:lnTo>
                <a:lnTo>
                  <a:pt x="0" y="0"/>
                </a:lnTo>
                <a:close/>
              </a:path>
            </a:pathLst>
          </a:custGeom>
          <a:blipFill>
            <a:blip r:embed="rId8"/>
            <a:stretch>
              <a:fillRect t="-18049" r="-5832" b="-18049"/>
            </a:stretch>
          </a:blipFill>
        </p:spPr>
        <p:txBody>
          <a:bodyPr/>
          <a:lstStyle/>
          <a:p>
            <a:endParaRPr lang="en-GB"/>
          </a:p>
        </p:txBody>
      </p:sp>
      <p:grpSp>
        <p:nvGrpSpPr>
          <p:cNvPr id="9" name="Group 9"/>
          <p:cNvGrpSpPr/>
          <p:nvPr/>
        </p:nvGrpSpPr>
        <p:grpSpPr>
          <a:xfrm>
            <a:off x="3185878" y="1921054"/>
            <a:ext cx="12106198" cy="6536708"/>
            <a:chOff x="0" y="0"/>
            <a:chExt cx="3188464" cy="1721602"/>
          </a:xfrm>
        </p:grpSpPr>
        <p:sp>
          <p:nvSpPr>
            <p:cNvPr id="10" name="Freeform 10"/>
            <p:cNvSpPr/>
            <p:nvPr/>
          </p:nvSpPr>
          <p:spPr>
            <a:xfrm>
              <a:off x="0" y="0"/>
              <a:ext cx="3188464" cy="1721602"/>
            </a:xfrm>
            <a:custGeom>
              <a:avLst/>
              <a:gdLst/>
              <a:ahLst/>
              <a:cxnLst/>
              <a:rect l="l" t="t" r="r" b="b"/>
              <a:pathLst>
                <a:path w="3188464" h="1721602">
                  <a:moveTo>
                    <a:pt x="8953" y="0"/>
                  </a:moveTo>
                  <a:lnTo>
                    <a:pt x="3179511" y="0"/>
                  </a:lnTo>
                  <a:cubicBezTo>
                    <a:pt x="3181885" y="0"/>
                    <a:pt x="3184162" y="943"/>
                    <a:pt x="3185841" y="2622"/>
                  </a:cubicBezTo>
                  <a:cubicBezTo>
                    <a:pt x="3187521" y="4301"/>
                    <a:pt x="3188464" y="6579"/>
                    <a:pt x="3188464" y="8953"/>
                  </a:cubicBezTo>
                  <a:lnTo>
                    <a:pt x="3188464" y="1712649"/>
                  </a:lnTo>
                  <a:cubicBezTo>
                    <a:pt x="3188464" y="1715024"/>
                    <a:pt x="3187521" y="1717301"/>
                    <a:pt x="3185841" y="1718980"/>
                  </a:cubicBezTo>
                  <a:cubicBezTo>
                    <a:pt x="3184162" y="1720659"/>
                    <a:pt x="3181885" y="1721602"/>
                    <a:pt x="3179511" y="1721602"/>
                  </a:cubicBezTo>
                  <a:lnTo>
                    <a:pt x="8953" y="1721602"/>
                  </a:lnTo>
                  <a:cubicBezTo>
                    <a:pt x="6579" y="1721602"/>
                    <a:pt x="4301" y="1720659"/>
                    <a:pt x="2622" y="1718980"/>
                  </a:cubicBezTo>
                  <a:cubicBezTo>
                    <a:pt x="943" y="1717301"/>
                    <a:pt x="0" y="1715024"/>
                    <a:pt x="0" y="1712649"/>
                  </a:cubicBezTo>
                  <a:lnTo>
                    <a:pt x="0" y="8953"/>
                  </a:lnTo>
                  <a:cubicBezTo>
                    <a:pt x="0" y="6579"/>
                    <a:pt x="943" y="4301"/>
                    <a:pt x="2622" y="2622"/>
                  </a:cubicBezTo>
                  <a:cubicBezTo>
                    <a:pt x="4301" y="943"/>
                    <a:pt x="6579" y="0"/>
                    <a:pt x="8953" y="0"/>
                  </a:cubicBezTo>
                  <a:close/>
                </a:path>
              </a:pathLst>
            </a:custGeom>
            <a:solidFill>
              <a:srgbClr val="6D9177"/>
            </a:solidFill>
          </p:spPr>
          <p:txBody>
            <a:bodyPr/>
            <a:lstStyle/>
            <a:p>
              <a:endParaRPr lang="en-GB"/>
            </a:p>
          </p:txBody>
        </p:sp>
        <p:sp>
          <p:nvSpPr>
            <p:cNvPr id="11" name="TextBox 11"/>
            <p:cNvSpPr txBox="1"/>
            <p:nvPr/>
          </p:nvSpPr>
          <p:spPr>
            <a:xfrm>
              <a:off x="0" y="-38100"/>
              <a:ext cx="3188464" cy="1759702"/>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5400000">
            <a:off x="-614373" y="4689692"/>
            <a:ext cx="5247212" cy="812366"/>
          </a:xfrm>
          <a:custGeom>
            <a:avLst/>
            <a:gdLst/>
            <a:ahLst/>
            <a:cxnLst/>
            <a:rect l="l" t="t" r="r" b="b"/>
            <a:pathLst>
              <a:path w="5247212" h="812366">
                <a:moveTo>
                  <a:pt x="0" y="0"/>
                </a:moveTo>
                <a:lnTo>
                  <a:pt x="5247212" y="0"/>
                </a:lnTo>
                <a:lnTo>
                  <a:pt x="5247212" y="812366"/>
                </a:lnTo>
                <a:lnTo>
                  <a:pt x="0" y="812366"/>
                </a:lnTo>
                <a:lnTo>
                  <a:pt x="0" y="0"/>
                </a:lnTo>
                <a:close/>
              </a:path>
            </a:pathLst>
          </a:custGeom>
          <a:blipFill>
            <a:blip r:embed="rId9">
              <a:extLst>
                <a:ext uri="{96DAC541-7B7A-43D3-8B79-37D633B846F1}">
                  <asvg:svgBlip xmlns:asvg="http://schemas.microsoft.com/office/drawing/2016/SVG/main" r:embed="rId10"/>
                </a:ext>
              </a:extLst>
            </a:blip>
            <a:stretch>
              <a:fillRect l="-7699"/>
            </a:stretch>
          </a:blipFill>
        </p:spPr>
        <p:txBody>
          <a:bodyPr/>
          <a:lstStyle/>
          <a:p>
            <a:endParaRPr lang="en-GB"/>
          </a:p>
        </p:txBody>
      </p:sp>
      <p:sp>
        <p:nvSpPr>
          <p:cNvPr id="13" name="Freeform 13"/>
          <p:cNvSpPr/>
          <p:nvPr/>
        </p:nvSpPr>
        <p:spPr>
          <a:xfrm rot="1020924">
            <a:off x="2971551" y="1970844"/>
            <a:ext cx="428655" cy="590707"/>
          </a:xfrm>
          <a:custGeom>
            <a:avLst/>
            <a:gdLst/>
            <a:ahLst/>
            <a:cxnLst/>
            <a:rect l="l" t="t" r="r" b="b"/>
            <a:pathLst>
              <a:path w="428655" h="590707">
                <a:moveTo>
                  <a:pt x="0" y="0"/>
                </a:moveTo>
                <a:lnTo>
                  <a:pt x="428655" y="0"/>
                </a:lnTo>
                <a:lnTo>
                  <a:pt x="428655" y="590707"/>
                </a:lnTo>
                <a:lnTo>
                  <a:pt x="0" y="5907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4" name="Group 14"/>
          <p:cNvGrpSpPr/>
          <p:nvPr/>
        </p:nvGrpSpPr>
        <p:grpSpPr>
          <a:xfrm>
            <a:off x="7383859" y="3101860"/>
            <a:ext cx="7733619" cy="1064816"/>
            <a:chOff x="0" y="0"/>
            <a:chExt cx="1829719" cy="251928"/>
          </a:xfrm>
        </p:grpSpPr>
        <p:sp>
          <p:nvSpPr>
            <p:cNvPr id="15" name="Freeform 15"/>
            <p:cNvSpPr/>
            <p:nvPr/>
          </p:nvSpPr>
          <p:spPr>
            <a:xfrm>
              <a:off x="0" y="0"/>
              <a:ext cx="1829719" cy="251928"/>
            </a:xfrm>
            <a:custGeom>
              <a:avLst/>
              <a:gdLst/>
              <a:ahLst/>
              <a:cxnLst/>
              <a:rect l="l" t="t" r="r" b="b"/>
              <a:pathLst>
                <a:path w="1829719" h="251928">
                  <a:moveTo>
                    <a:pt x="1626519" y="0"/>
                  </a:moveTo>
                  <a:cubicBezTo>
                    <a:pt x="1738744" y="0"/>
                    <a:pt x="1829719" y="56396"/>
                    <a:pt x="1829719" y="125964"/>
                  </a:cubicBezTo>
                  <a:cubicBezTo>
                    <a:pt x="1829719" y="195532"/>
                    <a:pt x="1738744" y="251928"/>
                    <a:pt x="1626519" y="251928"/>
                  </a:cubicBezTo>
                  <a:lnTo>
                    <a:pt x="203200" y="251928"/>
                  </a:lnTo>
                  <a:cubicBezTo>
                    <a:pt x="90976" y="251928"/>
                    <a:pt x="0" y="195532"/>
                    <a:pt x="0" y="125964"/>
                  </a:cubicBezTo>
                  <a:cubicBezTo>
                    <a:pt x="0" y="56396"/>
                    <a:pt x="90976" y="0"/>
                    <a:pt x="203200" y="0"/>
                  </a:cubicBezTo>
                  <a:close/>
                </a:path>
              </a:pathLst>
            </a:custGeom>
            <a:solidFill>
              <a:srgbClr val="FFFFFF">
                <a:alpha val="91765"/>
              </a:srgbClr>
            </a:solidFill>
          </p:spPr>
          <p:txBody>
            <a:bodyPr/>
            <a:lstStyle/>
            <a:p>
              <a:endParaRPr lang="en-GB"/>
            </a:p>
          </p:txBody>
        </p:sp>
        <p:sp>
          <p:nvSpPr>
            <p:cNvPr id="16" name="TextBox 16"/>
            <p:cNvSpPr txBox="1"/>
            <p:nvPr/>
          </p:nvSpPr>
          <p:spPr>
            <a:xfrm>
              <a:off x="0" y="-47625"/>
              <a:ext cx="1829719" cy="299553"/>
            </a:xfrm>
            <a:prstGeom prst="rect">
              <a:avLst/>
            </a:prstGeom>
          </p:spPr>
          <p:txBody>
            <a:bodyPr lIns="50800" tIns="50800" rIns="50800" bIns="50800" rtlCol="0" anchor="ctr"/>
            <a:lstStyle/>
            <a:p>
              <a:pPr algn="ctr">
                <a:lnSpc>
                  <a:spcPts val="2800"/>
                </a:lnSpc>
              </a:pPr>
              <a:endParaRPr/>
            </a:p>
          </p:txBody>
        </p:sp>
      </p:grpSp>
      <p:grpSp>
        <p:nvGrpSpPr>
          <p:cNvPr id="17" name="Group 17"/>
          <p:cNvGrpSpPr/>
          <p:nvPr/>
        </p:nvGrpSpPr>
        <p:grpSpPr>
          <a:xfrm>
            <a:off x="7363960" y="4381777"/>
            <a:ext cx="7733619" cy="1064816"/>
            <a:chOff x="0" y="0"/>
            <a:chExt cx="1829719" cy="251928"/>
          </a:xfrm>
        </p:grpSpPr>
        <p:sp>
          <p:nvSpPr>
            <p:cNvPr id="18" name="Freeform 18"/>
            <p:cNvSpPr/>
            <p:nvPr/>
          </p:nvSpPr>
          <p:spPr>
            <a:xfrm>
              <a:off x="0" y="0"/>
              <a:ext cx="1829719" cy="251928"/>
            </a:xfrm>
            <a:custGeom>
              <a:avLst/>
              <a:gdLst/>
              <a:ahLst/>
              <a:cxnLst/>
              <a:rect l="l" t="t" r="r" b="b"/>
              <a:pathLst>
                <a:path w="1829719" h="251928">
                  <a:moveTo>
                    <a:pt x="1626519" y="0"/>
                  </a:moveTo>
                  <a:cubicBezTo>
                    <a:pt x="1738744" y="0"/>
                    <a:pt x="1829719" y="56396"/>
                    <a:pt x="1829719" y="125964"/>
                  </a:cubicBezTo>
                  <a:cubicBezTo>
                    <a:pt x="1829719" y="195532"/>
                    <a:pt x="1738744" y="251928"/>
                    <a:pt x="1626519" y="251928"/>
                  </a:cubicBezTo>
                  <a:lnTo>
                    <a:pt x="203200" y="251928"/>
                  </a:lnTo>
                  <a:cubicBezTo>
                    <a:pt x="90976" y="251928"/>
                    <a:pt x="0" y="195532"/>
                    <a:pt x="0" y="125964"/>
                  </a:cubicBezTo>
                  <a:cubicBezTo>
                    <a:pt x="0" y="56396"/>
                    <a:pt x="90976" y="0"/>
                    <a:pt x="203200" y="0"/>
                  </a:cubicBezTo>
                  <a:close/>
                </a:path>
              </a:pathLst>
            </a:custGeom>
            <a:solidFill>
              <a:srgbClr val="FFFFFF">
                <a:alpha val="91765"/>
              </a:srgbClr>
            </a:solidFill>
          </p:spPr>
          <p:txBody>
            <a:bodyPr/>
            <a:lstStyle/>
            <a:p>
              <a:endParaRPr lang="en-GB"/>
            </a:p>
          </p:txBody>
        </p:sp>
        <p:sp>
          <p:nvSpPr>
            <p:cNvPr id="19" name="TextBox 19"/>
            <p:cNvSpPr txBox="1"/>
            <p:nvPr/>
          </p:nvSpPr>
          <p:spPr>
            <a:xfrm>
              <a:off x="0" y="-47625"/>
              <a:ext cx="1829719" cy="299553"/>
            </a:xfrm>
            <a:prstGeom prst="rect">
              <a:avLst/>
            </a:prstGeom>
          </p:spPr>
          <p:txBody>
            <a:bodyPr lIns="50800" tIns="50800" rIns="50800" bIns="50800" rtlCol="0" anchor="ctr"/>
            <a:lstStyle/>
            <a:p>
              <a:pPr algn="ctr">
                <a:lnSpc>
                  <a:spcPts val="2800"/>
                </a:lnSpc>
              </a:pPr>
              <a:endParaRPr/>
            </a:p>
          </p:txBody>
        </p:sp>
      </p:grpSp>
      <p:grpSp>
        <p:nvGrpSpPr>
          <p:cNvPr id="20" name="Group 20"/>
          <p:cNvGrpSpPr/>
          <p:nvPr/>
        </p:nvGrpSpPr>
        <p:grpSpPr>
          <a:xfrm>
            <a:off x="4158720" y="5590138"/>
            <a:ext cx="11133357" cy="2388447"/>
            <a:chOff x="0" y="0"/>
            <a:chExt cx="2634073" cy="565090"/>
          </a:xfrm>
        </p:grpSpPr>
        <p:sp>
          <p:nvSpPr>
            <p:cNvPr id="21" name="Freeform 21"/>
            <p:cNvSpPr/>
            <p:nvPr/>
          </p:nvSpPr>
          <p:spPr>
            <a:xfrm>
              <a:off x="0" y="0"/>
              <a:ext cx="2634073" cy="565090"/>
            </a:xfrm>
            <a:custGeom>
              <a:avLst/>
              <a:gdLst/>
              <a:ahLst/>
              <a:cxnLst/>
              <a:rect l="l" t="t" r="r" b="b"/>
              <a:pathLst>
                <a:path w="2634073" h="565090">
                  <a:moveTo>
                    <a:pt x="2430873" y="0"/>
                  </a:moveTo>
                  <a:cubicBezTo>
                    <a:pt x="2543098" y="0"/>
                    <a:pt x="2634073" y="126500"/>
                    <a:pt x="2634073" y="282545"/>
                  </a:cubicBezTo>
                  <a:cubicBezTo>
                    <a:pt x="2634073" y="438590"/>
                    <a:pt x="2543098" y="565090"/>
                    <a:pt x="2430873" y="565090"/>
                  </a:cubicBezTo>
                  <a:lnTo>
                    <a:pt x="203200" y="565090"/>
                  </a:lnTo>
                  <a:cubicBezTo>
                    <a:pt x="90976" y="565090"/>
                    <a:pt x="0" y="438590"/>
                    <a:pt x="0" y="282545"/>
                  </a:cubicBezTo>
                  <a:cubicBezTo>
                    <a:pt x="0" y="126500"/>
                    <a:pt x="90976" y="0"/>
                    <a:pt x="203200" y="0"/>
                  </a:cubicBezTo>
                  <a:close/>
                </a:path>
              </a:pathLst>
            </a:custGeom>
            <a:solidFill>
              <a:srgbClr val="FFFFFF">
                <a:alpha val="91765"/>
              </a:srgbClr>
            </a:solidFill>
          </p:spPr>
          <p:txBody>
            <a:bodyPr/>
            <a:lstStyle/>
            <a:p>
              <a:endParaRPr lang="en-GB"/>
            </a:p>
          </p:txBody>
        </p:sp>
        <p:sp>
          <p:nvSpPr>
            <p:cNvPr id="22" name="TextBox 22"/>
            <p:cNvSpPr txBox="1"/>
            <p:nvPr/>
          </p:nvSpPr>
          <p:spPr>
            <a:xfrm>
              <a:off x="0" y="-47625"/>
              <a:ext cx="2634073" cy="612715"/>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7802136" y="3338328"/>
            <a:ext cx="6857267"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Italics"/>
              </a:rPr>
              <a:t>Đồng chí</a:t>
            </a:r>
          </a:p>
        </p:txBody>
      </p:sp>
      <p:sp>
        <p:nvSpPr>
          <p:cNvPr id="24" name="TextBox 24"/>
          <p:cNvSpPr txBox="1"/>
          <p:nvPr/>
        </p:nvSpPr>
        <p:spPr>
          <a:xfrm>
            <a:off x="7822035" y="4555755"/>
            <a:ext cx="6857267"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Chính Hữu</a:t>
            </a:r>
          </a:p>
        </p:txBody>
      </p:sp>
      <p:sp>
        <p:nvSpPr>
          <p:cNvPr id="25" name="TextBox 25"/>
          <p:cNvSpPr txBox="1"/>
          <p:nvPr/>
        </p:nvSpPr>
        <p:spPr>
          <a:xfrm>
            <a:off x="4735727" y="5797335"/>
            <a:ext cx="9979342"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HCST: 1948, sau chiến dịch Việt Bắc Thu – đông, nhà thơ trực tiếp tham gia chiến đấu. Ông không may bị bệnh nặng và được đồng chí của mình tận tâm chăm sóc. </a:t>
            </a:r>
          </a:p>
        </p:txBody>
      </p:sp>
      <p:grpSp>
        <p:nvGrpSpPr>
          <p:cNvPr id="26" name="Group 26"/>
          <p:cNvGrpSpPr/>
          <p:nvPr/>
        </p:nvGrpSpPr>
        <p:grpSpPr>
          <a:xfrm>
            <a:off x="3477253" y="1547352"/>
            <a:ext cx="4808659" cy="4825174"/>
            <a:chOff x="0" y="0"/>
            <a:chExt cx="6411546" cy="6433566"/>
          </a:xfrm>
        </p:grpSpPr>
        <p:sp>
          <p:nvSpPr>
            <p:cNvPr id="27" name="Freeform 27"/>
            <p:cNvSpPr/>
            <p:nvPr/>
          </p:nvSpPr>
          <p:spPr>
            <a:xfrm>
              <a:off x="0" y="0"/>
              <a:ext cx="6411546" cy="6433566"/>
            </a:xfrm>
            <a:custGeom>
              <a:avLst/>
              <a:gdLst/>
              <a:ahLst/>
              <a:cxnLst/>
              <a:rect l="l" t="t" r="r" b="b"/>
              <a:pathLst>
                <a:path w="6411546" h="6433566">
                  <a:moveTo>
                    <a:pt x="0" y="0"/>
                  </a:moveTo>
                  <a:lnTo>
                    <a:pt x="6411546" y="0"/>
                  </a:lnTo>
                  <a:lnTo>
                    <a:pt x="6411546" y="6433566"/>
                  </a:lnTo>
                  <a:lnTo>
                    <a:pt x="0" y="6433566"/>
                  </a:lnTo>
                  <a:lnTo>
                    <a:pt x="0" y="0"/>
                  </a:lnTo>
                  <a:close/>
                </a:path>
              </a:pathLst>
            </a:custGeom>
            <a:blipFill>
              <a:blip r:embed="rId13"/>
              <a:stretch>
                <a:fillRect/>
              </a:stretch>
            </a:blipFill>
          </p:spPr>
          <p:txBody>
            <a:bodyPr/>
            <a:lstStyle/>
            <a:p>
              <a:endParaRPr lang="en-GB"/>
            </a:p>
          </p:txBody>
        </p:sp>
      </p:grpSp>
      <p:sp>
        <p:nvSpPr>
          <p:cNvPr id="28" name="TextBox 28"/>
          <p:cNvSpPr txBox="1"/>
          <p:nvPr/>
        </p:nvSpPr>
        <p:spPr>
          <a:xfrm>
            <a:off x="10165257" y="1644271"/>
            <a:ext cx="7773416" cy="1495988"/>
          </a:xfrm>
          <a:prstGeom prst="rect">
            <a:avLst/>
          </a:prstGeom>
        </p:spPr>
        <p:txBody>
          <a:bodyPr lIns="0" tIns="0" rIns="0" bIns="0" rtlCol="0" anchor="t">
            <a:spAutoFit/>
          </a:bodyPr>
          <a:lstStyle/>
          <a:p>
            <a:pPr algn="l">
              <a:lnSpc>
                <a:spcPts val="12669"/>
              </a:lnSpc>
              <a:spcBef>
                <a:spcPct val="0"/>
              </a:spcBef>
            </a:pPr>
            <a:r>
              <a:rPr lang="en-US" sz="6999" spc="300">
                <a:solidFill>
                  <a:srgbClr val="FFFFFF"/>
                </a:solidFill>
                <a:latin typeface="#9Slide05 VL Fadilla"/>
              </a:rPr>
              <a:t>Dữ kiện 4</a:t>
            </a: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TotalTime>
  <Words>5500</Words>
  <Application>Microsoft Macintosh PowerPoint</Application>
  <PresentationFormat>Custom</PresentationFormat>
  <Paragraphs>567</Paragraphs>
  <Slides>81</Slides>
  <Notes>2</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81</vt:i4>
      </vt:variant>
    </vt:vector>
  </HeadingPairs>
  <TitlesOfParts>
    <vt:vector size="97" baseType="lpstr">
      <vt:lpstr>#9Slide07 SFU Blackout</vt:lpstr>
      <vt:lpstr>#9Slide05 Fourth Medium</vt:lpstr>
      <vt:lpstr>#9Slide07 SVNUT Triumph Press</vt:lpstr>
      <vt:lpstr>Fraunces Bold</vt:lpstr>
      <vt:lpstr>Roboto Condensed</vt:lpstr>
      <vt:lpstr>Roboto Condensed Bold Italics</vt:lpstr>
      <vt:lpstr>#9Slide05 Aphrodite Pro</vt:lpstr>
      <vt:lpstr>Fraunces</vt:lpstr>
      <vt:lpstr>#9Slide05 VL Fadilla</vt:lpstr>
      <vt:lpstr>Roboto Condensed Italics</vt:lpstr>
      <vt:lpstr>Calibri</vt:lpstr>
      <vt:lpstr>Roboto Condensed Bold</vt:lpstr>
      <vt:lpstr>Aptos</vt:lpstr>
      <vt:lpstr>Arial</vt:lpstr>
      <vt:lpstr>#9Slide06 ThuPhap Thien 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9KN_B2_Doc1_Buoi tien dua</dc:title>
  <cp:lastModifiedBy>Vy Lê</cp:lastModifiedBy>
  <cp:revision>3</cp:revision>
  <dcterms:created xsi:type="dcterms:W3CDTF">2006-08-16T00:00:00Z</dcterms:created>
  <dcterms:modified xsi:type="dcterms:W3CDTF">2025-05-11T06:54:09Z</dcterms:modified>
  <dc:identifier>DAGIFh06qaY</dc:identifier>
</cp:coreProperties>
</file>