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76" r:id="rId3"/>
    <p:sldId id="277" r:id="rId4"/>
    <p:sldId id="278" r:id="rId5"/>
    <p:sldId id="279" r:id="rId6"/>
    <p:sldId id="280" r:id="rId7"/>
    <p:sldId id="257" r:id="rId8"/>
    <p:sldId id="258" r:id="rId9"/>
    <p:sldId id="260" r:id="rId10"/>
    <p:sldId id="282" r:id="rId11"/>
    <p:sldId id="281" r:id="rId12"/>
    <p:sldId id="283" r:id="rId13"/>
    <p:sldId id="269" r:id="rId14"/>
    <p:sldId id="270" r:id="rId15"/>
    <p:sldId id="285" r:id="rId16"/>
    <p:sldId id="284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73" r:id="rId27"/>
    <p:sldId id="296" r:id="rId28"/>
    <p:sldId id="297" r:id="rId29"/>
    <p:sldId id="295" r:id="rId30"/>
    <p:sldId id="275" r:id="rId31"/>
  </p:sldIdLst>
  <p:sldSz cx="18288000" cy="10287000"/>
  <p:notesSz cx="6858000" cy="9144000"/>
  <p:embeddedFontLst>
    <p:embeddedFont>
      <p:font typeface="#9Slide05 Habano" panose="02040603050506020204" pitchFamily="18" charset="0"/>
      <p:regular r:id="rId33"/>
    </p:embeddedFont>
    <p:embeddedFont>
      <p:font typeface="Bahianita" pitchFamily="2" charset="77"/>
      <p:regular r:id="rId34"/>
    </p:embeddedFont>
    <p:embeddedFont>
      <p:font typeface="Fraunces Semi-Bold" pitchFamily="2" charset="77"/>
      <p:regular r:id="rId35"/>
      <p:bold r:id="rId36"/>
    </p:embeddedFont>
    <p:embeddedFont>
      <p:font typeface="Roboto Condensed" panose="020F0502020204030204" pitchFamily="34" charset="0"/>
      <p:regular r:id="rId37"/>
      <p:bold r:id="rId38"/>
      <p:italic r:id="rId39"/>
      <p:boldItalic r:id="rId40"/>
    </p:embeddedFont>
    <p:embeddedFont>
      <p:font typeface="Roboto Condensed Bold" panose="02000000000000000000" pitchFamily="2" charset="0"/>
      <p:bold r:id="rId41"/>
    </p:embeddedFont>
    <p:embeddedFont>
      <p:font typeface="Roboto Condensed Italics" panose="02000000000000000000" pitchFamily="2" charset="0"/>
      <p:regular r:id="rId42"/>
      <p: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8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 autoAdjust="0"/>
    <p:restoredTop sz="94589" autoAdjust="0"/>
  </p:normalViewPr>
  <p:slideViewPr>
    <p:cSldViewPr>
      <p:cViewPr varScale="1">
        <p:scale>
          <a:sx n="70" d="100"/>
          <a:sy n="70" d="100"/>
        </p:scale>
        <p:origin x="1024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11.05.2025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534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2380527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53762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04288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11425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86136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451148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7135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66485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89690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810641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309813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4611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8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16380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6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55458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15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8747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6297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4115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0708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7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1.7.2013</a:t>
            </a:r>
          </a:p>
          <a:p>
            <a:endParaRPr lang="en-US"/>
          </a:p>
          <a:p>
            <a:r>
              <a:rPr lang="en-US"/>
              <a:t>5</a:t>
            </a:r>
          </a:p>
          <a:p>
            <a:endParaRPr lang="en-US"/>
          </a:p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344006" y="7411103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25452" y="2813664"/>
            <a:ext cx="12725400" cy="4591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278"/>
              </a:lnSpc>
            </a:pPr>
            <a:r>
              <a:rPr lang="vi-VN" sz="4500" dirty="0">
                <a:solidFill>
                  <a:srgbClr val="3B3029"/>
                </a:solidFill>
                <a:latin typeface="Roboto Condensed"/>
              </a:rPr>
              <a:t>+ GV lần lượt đưa ra các tình huống diễn đạt, HS tìm ra lỗi dùng từ trong tình huống đó và sửa lại cho đúng.</a:t>
            </a:r>
          </a:p>
          <a:p>
            <a:pPr algn="just">
              <a:lnSpc>
                <a:spcPts val="7278"/>
              </a:lnSpc>
            </a:pPr>
            <a:r>
              <a:rPr lang="vi-VN" sz="4500" dirty="0">
                <a:solidFill>
                  <a:srgbClr val="3B3029"/>
                </a:solidFill>
                <a:latin typeface="Roboto Condensed"/>
              </a:rPr>
              <a:t>+ HS có 20s quan sát tình huống diễn đạt</a:t>
            </a:r>
          </a:p>
          <a:p>
            <a:pPr algn="just">
              <a:lnSpc>
                <a:spcPts val="7278"/>
              </a:lnSpc>
            </a:pPr>
            <a:r>
              <a:rPr lang="vi-VN" sz="4500" dirty="0">
                <a:solidFill>
                  <a:srgbClr val="3B3029"/>
                </a:solidFill>
                <a:latin typeface="Roboto Condensed"/>
              </a:rPr>
              <a:t>+ HS nào giơ tay nhanh nhất sẽ nhận được quyền trả lời </a:t>
            </a:r>
          </a:p>
          <a:p>
            <a:pPr algn="just">
              <a:lnSpc>
                <a:spcPts val="7278"/>
              </a:lnSpc>
            </a:pPr>
            <a:r>
              <a:rPr lang="vi-VN" sz="4500" dirty="0">
                <a:solidFill>
                  <a:srgbClr val="3B3029"/>
                </a:solidFill>
                <a:latin typeface="Roboto Condensed"/>
              </a:rPr>
              <a:t>+ HS trả lời đúng được nhận điểm tích cực.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249400" y="287232"/>
            <a:ext cx="4402904" cy="2650861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05000" y="2050201"/>
            <a:ext cx="14018052" cy="2559792"/>
            <a:chOff x="0" y="0"/>
            <a:chExt cx="11445750" cy="4644991"/>
          </a:xfrm>
        </p:grpSpPr>
        <p:sp>
          <p:nvSpPr>
            <p:cNvPr id="10" name="Freeform 10"/>
            <p:cNvSpPr/>
            <p:nvPr/>
          </p:nvSpPr>
          <p:spPr>
            <a:xfrm>
              <a:off x="17352" y="27237"/>
              <a:ext cx="11410985" cy="4590529"/>
            </a:xfrm>
            <a:custGeom>
              <a:avLst/>
              <a:gdLst/>
              <a:ahLst/>
              <a:cxnLst/>
              <a:rect l="l" t="t" r="r" b="b"/>
              <a:pathLst>
                <a:path w="11410985" h="4590529">
                  <a:moveTo>
                    <a:pt x="0" y="765088"/>
                  </a:moveTo>
                  <a:cubicBezTo>
                    <a:pt x="0" y="342610"/>
                    <a:pt x="220097" y="0"/>
                    <a:pt x="491728" y="0"/>
                  </a:cubicBezTo>
                  <a:lnTo>
                    <a:pt x="10919256" y="0"/>
                  </a:lnTo>
                  <a:cubicBezTo>
                    <a:pt x="11190888" y="0"/>
                    <a:pt x="11410985" y="342610"/>
                    <a:pt x="11410985" y="765088"/>
                  </a:cubicBezTo>
                  <a:lnTo>
                    <a:pt x="11410985" y="3825441"/>
                  </a:lnTo>
                  <a:cubicBezTo>
                    <a:pt x="11410985" y="4247918"/>
                    <a:pt x="11190888" y="4590529"/>
                    <a:pt x="10919256" y="4590529"/>
                  </a:cubicBezTo>
                  <a:lnTo>
                    <a:pt x="491728" y="4590529"/>
                  </a:lnTo>
                  <a:cubicBezTo>
                    <a:pt x="220097" y="4590529"/>
                    <a:pt x="0" y="4247918"/>
                    <a:pt x="0" y="3825441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445689" cy="4644998"/>
            </a:xfrm>
            <a:custGeom>
              <a:avLst/>
              <a:gdLst/>
              <a:ahLst/>
              <a:cxnLst/>
              <a:rect l="l" t="t" r="r" b="b"/>
              <a:pathLst>
                <a:path w="11445689" h="4644998">
                  <a:moveTo>
                    <a:pt x="0" y="792325"/>
                  </a:moveTo>
                  <a:cubicBezTo>
                    <a:pt x="0" y="354488"/>
                    <a:pt x="228055" y="0"/>
                    <a:pt x="509080" y="0"/>
                  </a:cubicBezTo>
                  <a:lnTo>
                    <a:pt x="10936608" y="0"/>
                  </a:lnTo>
                  <a:lnTo>
                    <a:pt x="10936608" y="27237"/>
                  </a:lnTo>
                  <a:lnTo>
                    <a:pt x="10936608" y="0"/>
                  </a:lnTo>
                  <a:cubicBezTo>
                    <a:pt x="11217633" y="0"/>
                    <a:pt x="11445689" y="354488"/>
                    <a:pt x="11445689" y="792325"/>
                  </a:cubicBezTo>
                  <a:lnTo>
                    <a:pt x="11428337" y="792325"/>
                  </a:lnTo>
                  <a:lnTo>
                    <a:pt x="11445689" y="792325"/>
                  </a:lnTo>
                  <a:lnTo>
                    <a:pt x="11445689" y="3852678"/>
                  </a:lnTo>
                  <a:lnTo>
                    <a:pt x="11428337" y="3852678"/>
                  </a:lnTo>
                  <a:lnTo>
                    <a:pt x="11445689" y="3852678"/>
                  </a:lnTo>
                  <a:cubicBezTo>
                    <a:pt x="11445689" y="4290514"/>
                    <a:pt x="11217633" y="4644998"/>
                    <a:pt x="10936608" y="4644998"/>
                  </a:cubicBezTo>
                  <a:lnTo>
                    <a:pt x="10936608" y="4617766"/>
                  </a:lnTo>
                  <a:lnTo>
                    <a:pt x="10936608" y="4644998"/>
                  </a:lnTo>
                  <a:lnTo>
                    <a:pt x="509080" y="4644998"/>
                  </a:lnTo>
                  <a:lnTo>
                    <a:pt x="509080" y="4617766"/>
                  </a:lnTo>
                  <a:lnTo>
                    <a:pt x="509080" y="4644998"/>
                  </a:lnTo>
                  <a:cubicBezTo>
                    <a:pt x="228055" y="4644998"/>
                    <a:pt x="0" y="4290514"/>
                    <a:pt x="0" y="3852678"/>
                  </a:cubicBezTo>
                  <a:lnTo>
                    <a:pt x="0" y="792325"/>
                  </a:lnTo>
                  <a:lnTo>
                    <a:pt x="17352" y="792325"/>
                  </a:lnTo>
                  <a:lnTo>
                    <a:pt x="0" y="792325"/>
                  </a:lnTo>
                  <a:moveTo>
                    <a:pt x="34835" y="792325"/>
                  </a:moveTo>
                  <a:lnTo>
                    <a:pt x="34835" y="3852678"/>
                  </a:lnTo>
                  <a:lnTo>
                    <a:pt x="17352" y="3852678"/>
                  </a:lnTo>
                  <a:lnTo>
                    <a:pt x="34835" y="3852678"/>
                  </a:lnTo>
                  <a:cubicBezTo>
                    <a:pt x="34835" y="4260001"/>
                    <a:pt x="247103" y="4590529"/>
                    <a:pt x="509210" y="4590529"/>
                  </a:cubicBezTo>
                  <a:lnTo>
                    <a:pt x="10936608" y="4590529"/>
                  </a:lnTo>
                  <a:cubicBezTo>
                    <a:pt x="11198716" y="4590529"/>
                    <a:pt x="11410984" y="4260001"/>
                    <a:pt x="11410984" y="3852678"/>
                  </a:cubicBezTo>
                  <a:lnTo>
                    <a:pt x="11410984" y="792325"/>
                  </a:lnTo>
                  <a:cubicBezTo>
                    <a:pt x="11410984" y="385002"/>
                    <a:pt x="11198716" y="54474"/>
                    <a:pt x="10936608" y="54474"/>
                  </a:cubicBezTo>
                  <a:lnTo>
                    <a:pt x="509080" y="54474"/>
                  </a:lnTo>
                  <a:lnTo>
                    <a:pt x="509080" y="27237"/>
                  </a:lnTo>
                  <a:lnTo>
                    <a:pt x="509080" y="54678"/>
                  </a:lnTo>
                  <a:cubicBezTo>
                    <a:pt x="246973" y="54678"/>
                    <a:pt x="34835" y="385206"/>
                    <a:pt x="34835" y="79232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4948" y="2249622"/>
            <a:ext cx="12494897" cy="204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Các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âm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Các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gần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âm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057329" y="4914680"/>
            <a:ext cx="13865648" cy="3863512"/>
            <a:chOff x="0" y="0"/>
            <a:chExt cx="11411699" cy="4284410"/>
          </a:xfrm>
        </p:grpSpPr>
        <p:sp>
          <p:nvSpPr>
            <p:cNvPr id="15" name="Freeform 15"/>
            <p:cNvSpPr/>
            <p:nvPr/>
          </p:nvSpPr>
          <p:spPr>
            <a:xfrm>
              <a:off x="17407" y="23257"/>
              <a:ext cx="11376854" cy="4237888"/>
            </a:xfrm>
            <a:custGeom>
              <a:avLst/>
              <a:gdLst/>
              <a:ahLst/>
              <a:cxnLst/>
              <a:rect l="l" t="t" r="r" b="b"/>
              <a:pathLst>
                <a:path w="11376854" h="4237888">
                  <a:moveTo>
                    <a:pt x="0" y="706286"/>
                  </a:moveTo>
                  <a:cubicBezTo>
                    <a:pt x="0" y="316159"/>
                    <a:pt x="238591" y="0"/>
                    <a:pt x="532805" y="0"/>
                  </a:cubicBezTo>
                  <a:lnTo>
                    <a:pt x="10844049" y="0"/>
                  </a:lnTo>
                  <a:cubicBezTo>
                    <a:pt x="11138263" y="0"/>
                    <a:pt x="11376854" y="316159"/>
                    <a:pt x="11376854" y="706286"/>
                  </a:cubicBezTo>
                  <a:lnTo>
                    <a:pt x="11376854" y="3531603"/>
                  </a:lnTo>
                  <a:cubicBezTo>
                    <a:pt x="11376854" y="3921730"/>
                    <a:pt x="11138263" y="4237888"/>
                    <a:pt x="10844049" y="4237888"/>
                  </a:cubicBezTo>
                  <a:lnTo>
                    <a:pt x="532805" y="4237888"/>
                  </a:lnTo>
                  <a:cubicBezTo>
                    <a:pt x="238591" y="4237888"/>
                    <a:pt x="0" y="3921730"/>
                    <a:pt x="0" y="353160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1411668" cy="4284402"/>
            </a:xfrm>
            <a:custGeom>
              <a:avLst/>
              <a:gdLst/>
              <a:ahLst/>
              <a:cxnLst/>
              <a:rect l="l" t="t" r="r" b="b"/>
              <a:pathLst>
                <a:path w="11411668" h="4284402">
                  <a:moveTo>
                    <a:pt x="0" y="729543"/>
                  </a:moveTo>
                  <a:cubicBezTo>
                    <a:pt x="0" y="326476"/>
                    <a:pt x="246444" y="0"/>
                    <a:pt x="550212" y="0"/>
                  </a:cubicBezTo>
                  <a:lnTo>
                    <a:pt x="10861456" y="0"/>
                  </a:lnTo>
                  <a:lnTo>
                    <a:pt x="10861456" y="23257"/>
                  </a:lnTo>
                  <a:lnTo>
                    <a:pt x="10861456" y="0"/>
                  </a:lnTo>
                  <a:cubicBezTo>
                    <a:pt x="11165225" y="0"/>
                    <a:pt x="11411668" y="326476"/>
                    <a:pt x="11411668" y="729543"/>
                  </a:cubicBezTo>
                  <a:lnTo>
                    <a:pt x="11394260" y="729543"/>
                  </a:lnTo>
                  <a:lnTo>
                    <a:pt x="11411668" y="729543"/>
                  </a:lnTo>
                  <a:lnTo>
                    <a:pt x="11411668" y="3554860"/>
                  </a:lnTo>
                  <a:lnTo>
                    <a:pt x="11394260" y="3554860"/>
                  </a:lnTo>
                  <a:lnTo>
                    <a:pt x="11411668" y="3554860"/>
                  </a:lnTo>
                  <a:cubicBezTo>
                    <a:pt x="11411668" y="3957927"/>
                    <a:pt x="11165224" y="4284402"/>
                    <a:pt x="10861455" y="4284402"/>
                  </a:cubicBezTo>
                  <a:lnTo>
                    <a:pt x="10861455" y="4261145"/>
                  </a:lnTo>
                  <a:lnTo>
                    <a:pt x="10861455" y="4284402"/>
                  </a:lnTo>
                  <a:lnTo>
                    <a:pt x="550212" y="4284402"/>
                  </a:lnTo>
                  <a:lnTo>
                    <a:pt x="550212" y="4261145"/>
                  </a:lnTo>
                  <a:lnTo>
                    <a:pt x="550212" y="4284402"/>
                  </a:lnTo>
                  <a:cubicBezTo>
                    <a:pt x="246444" y="4284402"/>
                    <a:pt x="0" y="3957927"/>
                    <a:pt x="0" y="3554860"/>
                  </a:cubicBezTo>
                  <a:lnTo>
                    <a:pt x="0" y="729543"/>
                  </a:lnTo>
                  <a:lnTo>
                    <a:pt x="17407" y="729543"/>
                  </a:lnTo>
                  <a:lnTo>
                    <a:pt x="0" y="729543"/>
                  </a:lnTo>
                  <a:moveTo>
                    <a:pt x="34944" y="729543"/>
                  </a:moveTo>
                  <a:lnTo>
                    <a:pt x="34944" y="3554860"/>
                  </a:lnTo>
                  <a:lnTo>
                    <a:pt x="17407" y="3554860"/>
                  </a:lnTo>
                  <a:lnTo>
                    <a:pt x="34944" y="3554860"/>
                  </a:lnTo>
                  <a:cubicBezTo>
                    <a:pt x="34944" y="3931872"/>
                    <a:pt x="265552" y="4237888"/>
                    <a:pt x="550343" y="4237888"/>
                  </a:cubicBezTo>
                  <a:lnTo>
                    <a:pt x="10861456" y="4237888"/>
                  </a:lnTo>
                  <a:cubicBezTo>
                    <a:pt x="11146247" y="4237888"/>
                    <a:pt x="11376854" y="3931872"/>
                    <a:pt x="11376854" y="3554860"/>
                  </a:cubicBezTo>
                  <a:lnTo>
                    <a:pt x="11376854" y="729543"/>
                  </a:lnTo>
                  <a:cubicBezTo>
                    <a:pt x="11376854" y="352531"/>
                    <a:pt x="11146247" y="46514"/>
                    <a:pt x="10861456" y="46514"/>
                  </a:cubicBezTo>
                  <a:lnTo>
                    <a:pt x="550212" y="46514"/>
                  </a:lnTo>
                  <a:lnTo>
                    <a:pt x="550212" y="23257"/>
                  </a:lnTo>
                  <a:lnTo>
                    <a:pt x="550212" y="46689"/>
                  </a:lnTo>
                  <a:cubicBezTo>
                    <a:pt x="265421" y="46689"/>
                    <a:pt x="34814" y="352706"/>
                    <a:pt x="34814" y="729718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46431" y="5298560"/>
            <a:ext cx="8964191" cy="312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Tri: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biết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</a:p>
          <a:p>
            <a:pPr algn="just">
              <a:lnSpc>
                <a:spcPct val="140000"/>
              </a:lnSpc>
            </a:pP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Trí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khả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năng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nhận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hiểu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biết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  <a:p>
            <a:pPr algn="just">
              <a:lnSpc>
                <a:spcPct val="140000"/>
              </a:lnSpc>
            </a:pP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Tri </a:t>
            </a: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khác</a:t>
            </a: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trí</a:t>
            </a: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thức</a:t>
            </a:r>
            <a:endParaRPr lang="en-US" sz="5000" b="1" dirty="0">
              <a:solidFill>
                <a:srgbClr val="404040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98254" y="712544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29"/>
              </a:lnSpc>
            </a:pP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1.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Một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số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yếu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tố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Hán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Việt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dễ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nhầm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lẫn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2653786" y="7466575"/>
            <a:ext cx="9744161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5283332" y="-8236808"/>
            <a:ext cx="11976879" cy="16473607"/>
          </a:xfrm>
          <a:custGeom>
            <a:avLst/>
            <a:gdLst/>
            <a:ahLst/>
            <a:cxnLst/>
            <a:rect l="l" t="t" r="r" b="b"/>
            <a:pathLst>
              <a:path w="4507992" h="6200521">
                <a:moveTo>
                  <a:pt x="4507992" y="0"/>
                </a:moveTo>
                <a:lnTo>
                  <a:pt x="0" y="0"/>
                </a:lnTo>
                <a:lnTo>
                  <a:pt x="0" y="6200521"/>
                </a:lnTo>
                <a:lnTo>
                  <a:pt x="4507992" y="6200521"/>
                </a:lnTo>
                <a:lnTo>
                  <a:pt x="4507992" y="0"/>
                </a:lnTo>
                <a:close/>
              </a:path>
            </a:pathLst>
          </a:custGeom>
          <a:blipFill>
            <a:blip r:embed="rId5"/>
            <a:stretch>
              <a:fillRect t="-4536" b="-45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6CCCCE6-765B-B846-7D3C-ACC45276E672}"/>
              </a:ext>
            </a:extLst>
          </p:cNvPr>
          <p:cNvSpPr txBox="1"/>
          <p:nvPr/>
        </p:nvSpPr>
        <p:spPr>
          <a:xfrm>
            <a:off x="-3175559" y="6068987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Ví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dụ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gần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âm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24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04999" y="2050200"/>
            <a:ext cx="14991359" cy="1830634"/>
            <a:chOff x="0" y="0"/>
            <a:chExt cx="11445689" cy="4644998"/>
          </a:xfrm>
        </p:grpSpPr>
        <p:sp>
          <p:nvSpPr>
            <p:cNvPr id="10" name="Freeform 10"/>
            <p:cNvSpPr/>
            <p:nvPr/>
          </p:nvSpPr>
          <p:spPr>
            <a:xfrm>
              <a:off x="17352" y="27237"/>
              <a:ext cx="11410985" cy="4590528"/>
            </a:xfrm>
            <a:custGeom>
              <a:avLst/>
              <a:gdLst/>
              <a:ahLst/>
              <a:cxnLst/>
              <a:rect l="l" t="t" r="r" b="b"/>
              <a:pathLst>
                <a:path w="11410985" h="4590529">
                  <a:moveTo>
                    <a:pt x="0" y="765088"/>
                  </a:moveTo>
                  <a:cubicBezTo>
                    <a:pt x="0" y="342610"/>
                    <a:pt x="220097" y="0"/>
                    <a:pt x="491728" y="0"/>
                  </a:cubicBezTo>
                  <a:lnTo>
                    <a:pt x="10919256" y="0"/>
                  </a:lnTo>
                  <a:cubicBezTo>
                    <a:pt x="11190888" y="0"/>
                    <a:pt x="11410985" y="342610"/>
                    <a:pt x="11410985" y="765088"/>
                  </a:cubicBezTo>
                  <a:lnTo>
                    <a:pt x="11410985" y="3825441"/>
                  </a:lnTo>
                  <a:cubicBezTo>
                    <a:pt x="11410985" y="4247918"/>
                    <a:pt x="11190888" y="4590529"/>
                    <a:pt x="10919256" y="4590529"/>
                  </a:cubicBezTo>
                  <a:lnTo>
                    <a:pt x="491728" y="4590529"/>
                  </a:lnTo>
                  <a:cubicBezTo>
                    <a:pt x="220097" y="4590529"/>
                    <a:pt x="0" y="4247918"/>
                    <a:pt x="0" y="3825441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445689" cy="4644998"/>
            </a:xfrm>
            <a:custGeom>
              <a:avLst/>
              <a:gdLst/>
              <a:ahLst/>
              <a:cxnLst/>
              <a:rect l="l" t="t" r="r" b="b"/>
              <a:pathLst>
                <a:path w="11445689" h="4644998">
                  <a:moveTo>
                    <a:pt x="0" y="792325"/>
                  </a:moveTo>
                  <a:cubicBezTo>
                    <a:pt x="0" y="354488"/>
                    <a:pt x="228055" y="0"/>
                    <a:pt x="509080" y="0"/>
                  </a:cubicBezTo>
                  <a:lnTo>
                    <a:pt x="10936608" y="0"/>
                  </a:lnTo>
                  <a:lnTo>
                    <a:pt x="10936608" y="27237"/>
                  </a:lnTo>
                  <a:lnTo>
                    <a:pt x="10936608" y="0"/>
                  </a:lnTo>
                  <a:cubicBezTo>
                    <a:pt x="11217633" y="0"/>
                    <a:pt x="11445689" y="354488"/>
                    <a:pt x="11445689" y="792325"/>
                  </a:cubicBezTo>
                  <a:lnTo>
                    <a:pt x="11428337" y="792325"/>
                  </a:lnTo>
                  <a:lnTo>
                    <a:pt x="11445689" y="792325"/>
                  </a:lnTo>
                  <a:lnTo>
                    <a:pt x="11445689" y="3852678"/>
                  </a:lnTo>
                  <a:lnTo>
                    <a:pt x="11428337" y="3852678"/>
                  </a:lnTo>
                  <a:lnTo>
                    <a:pt x="11445689" y="3852678"/>
                  </a:lnTo>
                  <a:cubicBezTo>
                    <a:pt x="11445689" y="4290514"/>
                    <a:pt x="11217633" y="4644998"/>
                    <a:pt x="10936608" y="4644998"/>
                  </a:cubicBezTo>
                  <a:lnTo>
                    <a:pt x="10936608" y="4617766"/>
                  </a:lnTo>
                  <a:lnTo>
                    <a:pt x="10936608" y="4644998"/>
                  </a:lnTo>
                  <a:lnTo>
                    <a:pt x="509080" y="4644998"/>
                  </a:lnTo>
                  <a:lnTo>
                    <a:pt x="509080" y="4617766"/>
                  </a:lnTo>
                  <a:lnTo>
                    <a:pt x="509080" y="4644998"/>
                  </a:lnTo>
                  <a:cubicBezTo>
                    <a:pt x="228055" y="4644998"/>
                    <a:pt x="0" y="4290514"/>
                    <a:pt x="0" y="3852678"/>
                  </a:cubicBezTo>
                  <a:lnTo>
                    <a:pt x="0" y="792325"/>
                  </a:lnTo>
                  <a:lnTo>
                    <a:pt x="17352" y="792325"/>
                  </a:lnTo>
                  <a:lnTo>
                    <a:pt x="0" y="792325"/>
                  </a:lnTo>
                  <a:moveTo>
                    <a:pt x="34835" y="792325"/>
                  </a:moveTo>
                  <a:lnTo>
                    <a:pt x="34835" y="3852678"/>
                  </a:lnTo>
                  <a:lnTo>
                    <a:pt x="17352" y="3852678"/>
                  </a:lnTo>
                  <a:lnTo>
                    <a:pt x="34835" y="3852678"/>
                  </a:lnTo>
                  <a:cubicBezTo>
                    <a:pt x="34835" y="4260001"/>
                    <a:pt x="247103" y="4590529"/>
                    <a:pt x="509210" y="4590529"/>
                  </a:cubicBezTo>
                  <a:lnTo>
                    <a:pt x="10936608" y="4590529"/>
                  </a:lnTo>
                  <a:cubicBezTo>
                    <a:pt x="11198716" y="4590529"/>
                    <a:pt x="11410984" y="4260001"/>
                    <a:pt x="11410984" y="3852678"/>
                  </a:cubicBezTo>
                  <a:lnTo>
                    <a:pt x="11410984" y="792325"/>
                  </a:lnTo>
                  <a:cubicBezTo>
                    <a:pt x="11410984" y="385002"/>
                    <a:pt x="11198716" y="54474"/>
                    <a:pt x="10936608" y="54474"/>
                  </a:cubicBezTo>
                  <a:lnTo>
                    <a:pt x="509080" y="54474"/>
                  </a:lnTo>
                  <a:lnTo>
                    <a:pt x="509080" y="27237"/>
                  </a:lnTo>
                  <a:lnTo>
                    <a:pt x="509080" y="54678"/>
                  </a:lnTo>
                  <a:cubicBezTo>
                    <a:pt x="246973" y="54678"/>
                    <a:pt x="34835" y="385206"/>
                    <a:pt x="34835" y="79232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04962" y="4185516"/>
            <a:ext cx="15014340" cy="4592676"/>
            <a:chOff x="0" y="0"/>
            <a:chExt cx="11411699" cy="4284410"/>
          </a:xfrm>
        </p:grpSpPr>
        <p:sp>
          <p:nvSpPr>
            <p:cNvPr id="15" name="Freeform 15"/>
            <p:cNvSpPr/>
            <p:nvPr/>
          </p:nvSpPr>
          <p:spPr>
            <a:xfrm>
              <a:off x="17407" y="23257"/>
              <a:ext cx="11376854" cy="4237888"/>
            </a:xfrm>
            <a:custGeom>
              <a:avLst/>
              <a:gdLst/>
              <a:ahLst/>
              <a:cxnLst/>
              <a:rect l="l" t="t" r="r" b="b"/>
              <a:pathLst>
                <a:path w="11376854" h="4237888">
                  <a:moveTo>
                    <a:pt x="0" y="706286"/>
                  </a:moveTo>
                  <a:cubicBezTo>
                    <a:pt x="0" y="316159"/>
                    <a:pt x="238591" y="0"/>
                    <a:pt x="532805" y="0"/>
                  </a:cubicBezTo>
                  <a:lnTo>
                    <a:pt x="10844049" y="0"/>
                  </a:lnTo>
                  <a:cubicBezTo>
                    <a:pt x="11138263" y="0"/>
                    <a:pt x="11376854" y="316159"/>
                    <a:pt x="11376854" y="706286"/>
                  </a:cubicBezTo>
                  <a:lnTo>
                    <a:pt x="11376854" y="3531603"/>
                  </a:lnTo>
                  <a:cubicBezTo>
                    <a:pt x="11376854" y="3921730"/>
                    <a:pt x="11138263" y="4237888"/>
                    <a:pt x="10844049" y="4237888"/>
                  </a:cubicBezTo>
                  <a:lnTo>
                    <a:pt x="532805" y="4237888"/>
                  </a:lnTo>
                  <a:cubicBezTo>
                    <a:pt x="238591" y="4237888"/>
                    <a:pt x="0" y="3921730"/>
                    <a:pt x="0" y="353160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1411668" cy="4284402"/>
            </a:xfrm>
            <a:custGeom>
              <a:avLst/>
              <a:gdLst/>
              <a:ahLst/>
              <a:cxnLst/>
              <a:rect l="l" t="t" r="r" b="b"/>
              <a:pathLst>
                <a:path w="11411668" h="4284402">
                  <a:moveTo>
                    <a:pt x="0" y="729543"/>
                  </a:moveTo>
                  <a:cubicBezTo>
                    <a:pt x="0" y="326476"/>
                    <a:pt x="246444" y="0"/>
                    <a:pt x="550212" y="0"/>
                  </a:cubicBezTo>
                  <a:lnTo>
                    <a:pt x="10861456" y="0"/>
                  </a:lnTo>
                  <a:lnTo>
                    <a:pt x="10861456" y="23257"/>
                  </a:lnTo>
                  <a:lnTo>
                    <a:pt x="10861456" y="0"/>
                  </a:lnTo>
                  <a:cubicBezTo>
                    <a:pt x="11165225" y="0"/>
                    <a:pt x="11411668" y="326476"/>
                    <a:pt x="11411668" y="729543"/>
                  </a:cubicBezTo>
                  <a:lnTo>
                    <a:pt x="11394260" y="729543"/>
                  </a:lnTo>
                  <a:lnTo>
                    <a:pt x="11411668" y="729543"/>
                  </a:lnTo>
                  <a:lnTo>
                    <a:pt x="11411668" y="3554860"/>
                  </a:lnTo>
                  <a:lnTo>
                    <a:pt x="11394260" y="3554860"/>
                  </a:lnTo>
                  <a:lnTo>
                    <a:pt x="11411668" y="3554860"/>
                  </a:lnTo>
                  <a:cubicBezTo>
                    <a:pt x="11411668" y="3957927"/>
                    <a:pt x="11165224" y="4284402"/>
                    <a:pt x="10861455" y="4284402"/>
                  </a:cubicBezTo>
                  <a:lnTo>
                    <a:pt x="10861455" y="4261145"/>
                  </a:lnTo>
                  <a:lnTo>
                    <a:pt x="10861455" y="4284402"/>
                  </a:lnTo>
                  <a:lnTo>
                    <a:pt x="550212" y="4284402"/>
                  </a:lnTo>
                  <a:lnTo>
                    <a:pt x="550212" y="4261145"/>
                  </a:lnTo>
                  <a:lnTo>
                    <a:pt x="550212" y="4284402"/>
                  </a:lnTo>
                  <a:cubicBezTo>
                    <a:pt x="246444" y="4284402"/>
                    <a:pt x="0" y="3957927"/>
                    <a:pt x="0" y="3554860"/>
                  </a:cubicBezTo>
                  <a:lnTo>
                    <a:pt x="0" y="729543"/>
                  </a:lnTo>
                  <a:lnTo>
                    <a:pt x="17407" y="729543"/>
                  </a:lnTo>
                  <a:lnTo>
                    <a:pt x="0" y="729543"/>
                  </a:lnTo>
                  <a:moveTo>
                    <a:pt x="34944" y="729543"/>
                  </a:moveTo>
                  <a:lnTo>
                    <a:pt x="34944" y="3554860"/>
                  </a:lnTo>
                  <a:lnTo>
                    <a:pt x="17407" y="3554860"/>
                  </a:lnTo>
                  <a:lnTo>
                    <a:pt x="34944" y="3554860"/>
                  </a:lnTo>
                  <a:cubicBezTo>
                    <a:pt x="34944" y="3931872"/>
                    <a:pt x="265552" y="4237888"/>
                    <a:pt x="550343" y="4237888"/>
                  </a:cubicBezTo>
                  <a:lnTo>
                    <a:pt x="10861456" y="4237888"/>
                  </a:lnTo>
                  <a:cubicBezTo>
                    <a:pt x="11146247" y="4237888"/>
                    <a:pt x="11376854" y="3931872"/>
                    <a:pt x="11376854" y="3554860"/>
                  </a:cubicBezTo>
                  <a:lnTo>
                    <a:pt x="11376854" y="729543"/>
                  </a:lnTo>
                  <a:cubicBezTo>
                    <a:pt x="11376854" y="352531"/>
                    <a:pt x="11146247" y="46514"/>
                    <a:pt x="10861456" y="46514"/>
                  </a:cubicBezTo>
                  <a:lnTo>
                    <a:pt x="550212" y="46514"/>
                  </a:lnTo>
                  <a:lnTo>
                    <a:pt x="550212" y="23257"/>
                  </a:lnTo>
                  <a:lnTo>
                    <a:pt x="550212" y="46689"/>
                  </a:lnTo>
                  <a:cubicBezTo>
                    <a:pt x="265421" y="46689"/>
                    <a:pt x="34814" y="352706"/>
                    <a:pt x="34814" y="729718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89717" y="2084962"/>
            <a:ext cx="12454102" cy="1636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Dựa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chứa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suy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luận</a:t>
            </a:r>
            <a:endParaRPr lang="en-US" sz="4000" dirty="0">
              <a:solidFill>
                <a:srgbClr val="404040"/>
              </a:solidFill>
              <a:latin typeface="Roboto Condensed"/>
            </a:endParaRPr>
          </a:p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cứu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điển</a:t>
            </a:r>
            <a:endParaRPr lang="en-US" sz="4000" dirty="0">
              <a:solidFill>
                <a:srgbClr val="404040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98254" y="712544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29"/>
              </a:lnSpc>
            </a:pP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2.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Cách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phân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biệt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2653785" y="7466575"/>
            <a:ext cx="8368786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6873630" y="-7860802"/>
            <a:ext cx="11976879" cy="16473607"/>
          </a:xfrm>
          <a:custGeom>
            <a:avLst/>
            <a:gdLst/>
            <a:ahLst/>
            <a:cxnLst/>
            <a:rect l="l" t="t" r="r" b="b"/>
            <a:pathLst>
              <a:path w="4507992" h="6200521">
                <a:moveTo>
                  <a:pt x="4507992" y="0"/>
                </a:moveTo>
                <a:lnTo>
                  <a:pt x="0" y="0"/>
                </a:lnTo>
                <a:lnTo>
                  <a:pt x="0" y="6200521"/>
                </a:lnTo>
                <a:lnTo>
                  <a:pt x="4507992" y="6200521"/>
                </a:lnTo>
                <a:lnTo>
                  <a:pt x="4507992" y="0"/>
                </a:lnTo>
                <a:close/>
              </a:path>
            </a:pathLst>
          </a:custGeom>
          <a:blipFill>
            <a:blip r:embed="rId5"/>
            <a:stretch>
              <a:fillRect t="-4536" b="-45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6CCCCE6-765B-B846-7D3C-ACC45276E672}"/>
              </a:ext>
            </a:extLst>
          </p:cNvPr>
          <p:cNvSpPr txBox="1"/>
          <p:nvPr/>
        </p:nvSpPr>
        <p:spPr>
          <a:xfrm>
            <a:off x="-632946" y="4732477"/>
            <a:ext cx="7823759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Ví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dụ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</a:p>
          <a:p>
            <a:pPr algn="ctr">
              <a:lnSpc>
                <a:spcPts val="9029"/>
              </a:lnSpc>
            </a:pP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suy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luận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sp>
        <p:nvSpPr>
          <p:cNvPr id="6" name="TextBox 17">
            <a:extLst>
              <a:ext uri="{FF2B5EF4-FFF2-40B4-BE49-F238E27FC236}">
                <a16:creationId xmlns:a16="http://schemas.microsoft.com/office/drawing/2014/main" id="{8E2D953F-EF6C-9B35-E8F1-8A8C045FD658}"/>
              </a:ext>
            </a:extLst>
          </p:cNvPr>
          <p:cNvSpPr txBox="1"/>
          <p:nvPr/>
        </p:nvSpPr>
        <p:spPr>
          <a:xfrm>
            <a:off x="4648200" y="4277861"/>
            <a:ext cx="11976879" cy="43755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cư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và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sản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.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Nếu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hiểu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cư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chuyển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đến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nơi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khác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sinh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sống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;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sản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tài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sản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của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người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mất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thì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sẽ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biết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rằng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2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trên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khác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nghĩa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.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sản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lại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cư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là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chuyển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dịch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.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Vậy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thể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suy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luận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biết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trong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các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cảo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, 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động</a:t>
            </a:r>
            <a:r>
              <a:rPr lang="en-US" sz="4000" b="1" i="1" dirty="0">
                <a:solidFill>
                  <a:srgbClr val="404040"/>
                </a:solidFill>
                <a:latin typeface="Roboto Condensed"/>
              </a:rPr>
              <a:t>, di </a:t>
            </a:r>
            <a:r>
              <a:rPr lang="en-US" sz="4000" b="1" i="1" dirty="0" err="1">
                <a:solidFill>
                  <a:srgbClr val="404040"/>
                </a:solidFill>
                <a:latin typeface="Roboto Condensed"/>
              </a:rPr>
              <a:t>chứng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…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thuộc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nghĩa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nào</a:t>
            </a:r>
            <a:endParaRPr lang="en-US" sz="4000" dirty="0">
              <a:solidFill>
                <a:srgbClr val="404040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505979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6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04999" y="2050200"/>
            <a:ext cx="14991359" cy="1830634"/>
            <a:chOff x="0" y="0"/>
            <a:chExt cx="11445689" cy="4644998"/>
          </a:xfrm>
        </p:grpSpPr>
        <p:sp>
          <p:nvSpPr>
            <p:cNvPr id="10" name="Freeform 10"/>
            <p:cNvSpPr/>
            <p:nvPr/>
          </p:nvSpPr>
          <p:spPr>
            <a:xfrm>
              <a:off x="17352" y="27237"/>
              <a:ext cx="11410985" cy="4590528"/>
            </a:xfrm>
            <a:custGeom>
              <a:avLst/>
              <a:gdLst/>
              <a:ahLst/>
              <a:cxnLst/>
              <a:rect l="l" t="t" r="r" b="b"/>
              <a:pathLst>
                <a:path w="11410985" h="4590529">
                  <a:moveTo>
                    <a:pt x="0" y="765088"/>
                  </a:moveTo>
                  <a:cubicBezTo>
                    <a:pt x="0" y="342610"/>
                    <a:pt x="220097" y="0"/>
                    <a:pt x="491728" y="0"/>
                  </a:cubicBezTo>
                  <a:lnTo>
                    <a:pt x="10919256" y="0"/>
                  </a:lnTo>
                  <a:cubicBezTo>
                    <a:pt x="11190888" y="0"/>
                    <a:pt x="11410985" y="342610"/>
                    <a:pt x="11410985" y="765088"/>
                  </a:cubicBezTo>
                  <a:lnTo>
                    <a:pt x="11410985" y="3825441"/>
                  </a:lnTo>
                  <a:cubicBezTo>
                    <a:pt x="11410985" y="4247918"/>
                    <a:pt x="11190888" y="4590529"/>
                    <a:pt x="10919256" y="4590529"/>
                  </a:cubicBezTo>
                  <a:lnTo>
                    <a:pt x="491728" y="4590529"/>
                  </a:lnTo>
                  <a:cubicBezTo>
                    <a:pt x="220097" y="4590529"/>
                    <a:pt x="0" y="4247918"/>
                    <a:pt x="0" y="3825441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445689" cy="4644998"/>
            </a:xfrm>
            <a:custGeom>
              <a:avLst/>
              <a:gdLst/>
              <a:ahLst/>
              <a:cxnLst/>
              <a:rect l="l" t="t" r="r" b="b"/>
              <a:pathLst>
                <a:path w="11445689" h="4644998">
                  <a:moveTo>
                    <a:pt x="0" y="792325"/>
                  </a:moveTo>
                  <a:cubicBezTo>
                    <a:pt x="0" y="354488"/>
                    <a:pt x="228055" y="0"/>
                    <a:pt x="509080" y="0"/>
                  </a:cubicBezTo>
                  <a:lnTo>
                    <a:pt x="10936608" y="0"/>
                  </a:lnTo>
                  <a:lnTo>
                    <a:pt x="10936608" y="27237"/>
                  </a:lnTo>
                  <a:lnTo>
                    <a:pt x="10936608" y="0"/>
                  </a:lnTo>
                  <a:cubicBezTo>
                    <a:pt x="11217633" y="0"/>
                    <a:pt x="11445689" y="354488"/>
                    <a:pt x="11445689" y="792325"/>
                  </a:cubicBezTo>
                  <a:lnTo>
                    <a:pt x="11428337" y="792325"/>
                  </a:lnTo>
                  <a:lnTo>
                    <a:pt x="11445689" y="792325"/>
                  </a:lnTo>
                  <a:lnTo>
                    <a:pt x="11445689" y="3852678"/>
                  </a:lnTo>
                  <a:lnTo>
                    <a:pt x="11428337" y="3852678"/>
                  </a:lnTo>
                  <a:lnTo>
                    <a:pt x="11445689" y="3852678"/>
                  </a:lnTo>
                  <a:cubicBezTo>
                    <a:pt x="11445689" y="4290514"/>
                    <a:pt x="11217633" y="4644998"/>
                    <a:pt x="10936608" y="4644998"/>
                  </a:cubicBezTo>
                  <a:lnTo>
                    <a:pt x="10936608" y="4617766"/>
                  </a:lnTo>
                  <a:lnTo>
                    <a:pt x="10936608" y="4644998"/>
                  </a:lnTo>
                  <a:lnTo>
                    <a:pt x="509080" y="4644998"/>
                  </a:lnTo>
                  <a:lnTo>
                    <a:pt x="509080" y="4617766"/>
                  </a:lnTo>
                  <a:lnTo>
                    <a:pt x="509080" y="4644998"/>
                  </a:lnTo>
                  <a:cubicBezTo>
                    <a:pt x="228055" y="4644998"/>
                    <a:pt x="0" y="4290514"/>
                    <a:pt x="0" y="3852678"/>
                  </a:cubicBezTo>
                  <a:lnTo>
                    <a:pt x="0" y="792325"/>
                  </a:lnTo>
                  <a:lnTo>
                    <a:pt x="17352" y="792325"/>
                  </a:lnTo>
                  <a:lnTo>
                    <a:pt x="0" y="792325"/>
                  </a:lnTo>
                  <a:moveTo>
                    <a:pt x="34835" y="792325"/>
                  </a:moveTo>
                  <a:lnTo>
                    <a:pt x="34835" y="3852678"/>
                  </a:lnTo>
                  <a:lnTo>
                    <a:pt x="17352" y="3852678"/>
                  </a:lnTo>
                  <a:lnTo>
                    <a:pt x="34835" y="3852678"/>
                  </a:lnTo>
                  <a:cubicBezTo>
                    <a:pt x="34835" y="4260001"/>
                    <a:pt x="247103" y="4590529"/>
                    <a:pt x="509210" y="4590529"/>
                  </a:cubicBezTo>
                  <a:lnTo>
                    <a:pt x="10936608" y="4590529"/>
                  </a:lnTo>
                  <a:cubicBezTo>
                    <a:pt x="11198716" y="4590529"/>
                    <a:pt x="11410984" y="4260001"/>
                    <a:pt x="11410984" y="3852678"/>
                  </a:cubicBezTo>
                  <a:lnTo>
                    <a:pt x="11410984" y="792325"/>
                  </a:lnTo>
                  <a:cubicBezTo>
                    <a:pt x="11410984" y="385002"/>
                    <a:pt x="11198716" y="54474"/>
                    <a:pt x="10936608" y="54474"/>
                  </a:cubicBezTo>
                  <a:lnTo>
                    <a:pt x="509080" y="54474"/>
                  </a:lnTo>
                  <a:lnTo>
                    <a:pt x="509080" y="27237"/>
                  </a:lnTo>
                  <a:lnTo>
                    <a:pt x="509080" y="54678"/>
                  </a:lnTo>
                  <a:cubicBezTo>
                    <a:pt x="246973" y="54678"/>
                    <a:pt x="34835" y="385206"/>
                    <a:pt x="34835" y="79232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904962" y="4185516"/>
            <a:ext cx="15014340" cy="4592676"/>
            <a:chOff x="0" y="0"/>
            <a:chExt cx="11411699" cy="4284410"/>
          </a:xfrm>
        </p:grpSpPr>
        <p:sp>
          <p:nvSpPr>
            <p:cNvPr id="15" name="Freeform 15"/>
            <p:cNvSpPr/>
            <p:nvPr/>
          </p:nvSpPr>
          <p:spPr>
            <a:xfrm>
              <a:off x="17407" y="23257"/>
              <a:ext cx="11376854" cy="4237888"/>
            </a:xfrm>
            <a:custGeom>
              <a:avLst/>
              <a:gdLst/>
              <a:ahLst/>
              <a:cxnLst/>
              <a:rect l="l" t="t" r="r" b="b"/>
              <a:pathLst>
                <a:path w="11376854" h="4237888">
                  <a:moveTo>
                    <a:pt x="0" y="706286"/>
                  </a:moveTo>
                  <a:cubicBezTo>
                    <a:pt x="0" y="316159"/>
                    <a:pt x="238591" y="0"/>
                    <a:pt x="532805" y="0"/>
                  </a:cubicBezTo>
                  <a:lnTo>
                    <a:pt x="10844049" y="0"/>
                  </a:lnTo>
                  <a:cubicBezTo>
                    <a:pt x="11138263" y="0"/>
                    <a:pt x="11376854" y="316159"/>
                    <a:pt x="11376854" y="706286"/>
                  </a:cubicBezTo>
                  <a:lnTo>
                    <a:pt x="11376854" y="3531603"/>
                  </a:lnTo>
                  <a:cubicBezTo>
                    <a:pt x="11376854" y="3921730"/>
                    <a:pt x="11138263" y="4237888"/>
                    <a:pt x="10844049" y="4237888"/>
                  </a:cubicBezTo>
                  <a:lnTo>
                    <a:pt x="532805" y="4237888"/>
                  </a:lnTo>
                  <a:cubicBezTo>
                    <a:pt x="238591" y="4237888"/>
                    <a:pt x="0" y="3921730"/>
                    <a:pt x="0" y="353160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1411668" cy="4284402"/>
            </a:xfrm>
            <a:custGeom>
              <a:avLst/>
              <a:gdLst/>
              <a:ahLst/>
              <a:cxnLst/>
              <a:rect l="l" t="t" r="r" b="b"/>
              <a:pathLst>
                <a:path w="11411668" h="4284402">
                  <a:moveTo>
                    <a:pt x="0" y="729543"/>
                  </a:moveTo>
                  <a:cubicBezTo>
                    <a:pt x="0" y="326476"/>
                    <a:pt x="246444" y="0"/>
                    <a:pt x="550212" y="0"/>
                  </a:cubicBezTo>
                  <a:lnTo>
                    <a:pt x="10861456" y="0"/>
                  </a:lnTo>
                  <a:lnTo>
                    <a:pt x="10861456" y="23257"/>
                  </a:lnTo>
                  <a:lnTo>
                    <a:pt x="10861456" y="0"/>
                  </a:lnTo>
                  <a:cubicBezTo>
                    <a:pt x="11165225" y="0"/>
                    <a:pt x="11411668" y="326476"/>
                    <a:pt x="11411668" y="729543"/>
                  </a:cubicBezTo>
                  <a:lnTo>
                    <a:pt x="11394260" y="729543"/>
                  </a:lnTo>
                  <a:lnTo>
                    <a:pt x="11411668" y="729543"/>
                  </a:lnTo>
                  <a:lnTo>
                    <a:pt x="11411668" y="3554860"/>
                  </a:lnTo>
                  <a:lnTo>
                    <a:pt x="11394260" y="3554860"/>
                  </a:lnTo>
                  <a:lnTo>
                    <a:pt x="11411668" y="3554860"/>
                  </a:lnTo>
                  <a:cubicBezTo>
                    <a:pt x="11411668" y="3957927"/>
                    <a:pt x="11165224" y="4284402"/>
                    <a:pt x="10861455" y="4284402"/>
                  </a:cubicBezTo>
                  <a:lnTo>
                    <a:pt x="10861455" y="4261145"/>
                  </a:lnTo>
                  <a:lnTo>
                    <a:pt x="10861455" y="4284402"/>
                  </a:lnTo>
                  <a:lnTo>
                    <a:pt x="550212" y="4284402"/>
                  </a:lnTo>
                  <a:lnTo>
                    <a:pt x="550212" y="4261145"/>
                  </a:lnTo>
                  <a:lnTo>
                    <a:pt x="550212" y="4284402"/>
                  </a:lnTo>
                  <a:cubicBezTo>
                    <a:pt x="246444" y="4284402"/>
                    <a:pt x="0" y="3957927"/>
                    <a:pt x="0" y="3554860"/>
                  </a:cubicBezTo>
                  <a:lnTo>
                    <a:pt x="0" y="729543"/>
                  </a:lnTo>
                  <a:lnTo>
                    <a:pt x="17407" y="729543"/>
                  </a:lnTo>
                  <a:lnTo>
                    <a:pt x="0" y="729543"/>
                  </a:lnTo>
                  <a:moveTo>
                    <a:pt x="34944" y="729543"/>
                  </a:moveTo>
                  <a:lnTo>
                    <a:pt x="34944" y="3554860"/>
                  </a:lnTo>
                  <a:lnTo>
                    <a:pt x="17407" y="3554860"/>
                  </a:lnTo>
                  <a:lnTo>
                    <a:pt x="34944" y="3554860"/>
                  </a:lnTo>
                  <a:cubicBezTo>
                    <a:pt x="34944" y="3931872"/>
                    <a:pt x="265552" y="4237888"/>
                    <a:pt x="550343" y="4237888"/>
                  </a:cubicBezTo>
                  <a:lnTo>
                    <a:pt x="10861456" y="4237888"/>
                  </a:lnTo>
                  <a:cubicBezTo>
                    <a:pt x="11146247" y="4237888"/>
                    <a:pt x="11376854" y="3931872"/>
                    <a:pt x="11376854" y="3554860"/>
                  </a:cubicBezTo>
                  <a:lnTo>
                    <a:pt x="11376854" y="729543"/>
                  </a:lnTo>
                  <a:cubicBezTo>
                    <a:pt x="11376854" y="352531"/>
                    <a:pt x="11146247" y="46514"/>
                    <a:pt x="10861456" y="46514"/>
                  </a:cubicBezTo>
                  <a:lnTo>
                    <a:pt x="550212" y="46514"/>
                  </a:lnTo>
                  <a:lnTo>
                    <a:pt x="550212" y="23257"/>
                  </a:lnTo>
                  <a:lnTo>
                    <a:pt x="550212" y="46689"/>
                  </a:lnTo>
                  <a:cubicBezTo>
                    <a:pt x="265421" y="46689"/>
                    <a:pt x="34814" y="352706"/>
                    <a:pt x="34814" y="729718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389717" y="2084962"/>
            <a:ext cx="12454102" cy="1636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Dựa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vào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có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chứa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âm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để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suy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luận</a:t>
            </a:r>
            <a:endParaRPr lang="en-US" sz="4000" dirty="0">
              <a:solidFill>
                <a:srgbClr val="404040"/>
              </a:solidFill>
              <a:latin typeface="Roboto Condensed"/>
            </a:endParaRPr>
          </a:p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Tra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cứu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từ</a:t>
            </a:r>
            <a:r>
              <a:rPr lang="en-US" sz="4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000" dirty="0" err="1">
                <a:solidFill>
                  <a:srgbClr val="404040"/>
                </a:solidFill>
                <a:latin typeface="Roboto Condensed"/>
              </a:rPr>
              <a:t>điển</a:t>
            </a:r>
            <a:endParaRPr lang="en-US" sz="4000" dirty="0">
              <a:solidFill>
                <a:srgbClr val="404040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98254" y="712544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29"/>
              </a:lnSpc>
            </a:pP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2.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Cách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phân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biệt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2653785" y="7466575"/>
            <a:ext cx="8368786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6873630" y="-7860802"/>
            <a:ext cx="11976879" cy="16473607"/>
          </a:xfrm>
          <a:custGeom>
            <a:avLst/>
            <a:gdLst/>
            <a:ahLst/>
            <a:cxnLst/>
            <a:rect l="l" t="t" r="r" b="b"/>
            <a:pathLst>
              <a:path w="4507992" h="6200521">
                <a:moveTo>
                  <a:pt x="4507992" y="0"/>
                </a:moveTo>
                <a:lnTo>
                  <a:pt x="0" y="0"/>
                </a:lnTo>
                <a:lnTo>
                  <a:pt x="0" y="6200521"/>
                </a:lnTo>
                <a:lnTo>
                  <a:pt x="4507992" y="6200521"/>
                </a:lnTo>
                <a:lnTo>
                  <a:pt x="4507992" y="0"/>
                </a:lnTo>
                <a:close/>
              </a:path>
            </a:pathLst>
          </a:custGeom>
          <a:blipFill>
            <a:blip r:embed="rId5"/>
            <a:stretch>
              <a:fillRect t="-4536" b="-45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6CCCCE6-765B-B846-7D3C-ACC45276E672}"/>
              </a:ext>
            </a:extLst>
          </p:cNvPr>
          <p:cNvSpPr txBox="1"/>
          <p:nvPr/>
        </p:nvSpPr>
        <p:spPr>
          <a:xfrm>
            <a:off x="1320239" y="5054539"/>
            <a:ext cx="7823759" cy="2187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Ví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dụ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</a:p>
          <a:p>
            <a:pPr algn="ctr">
              <a:lnSpc>
                <a:spcPts val="9029"/>
              </a:lnSpc>
            </a:pP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Tra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từ</a:t>
            </a:r>
            <a:r>
              <a:rPr lang="en-US" sz="5500" b="1" dirty="0">
                <a:solidFill>
                  <a:srgbClr val="9E8C7E"/>
                </a:solidFill>
                <a:latin typeface="#9Slide05 Habano" panose="02040603050506020204" pitchFamily="18" charset="0"/>
              </a:rPr>
              <a:t> </a:t>
            </a:r>
            <a:r>
              <a:rPr lang="en-US" sz="5500" b="1" dirty="0" err="1">
                <a:solidFill>
                  <a:srgbClr val="9E8C7E"/>
                </a:solidFill>
                <a:latin typeface="#9Slide05 Habano" panose="02040603050506020204" pitchFamily="18" charset="0"/>
              </a:rPr>
              <a:t>điển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C11BFAB-CD7F-DA12-194A-98376B14F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834" y="4380318"/>
            <a:ext cx="6696075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49260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95663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54440" y="-1602441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526883"/>
            <a:ext cx="4981572" cy="7295148"/>
            <a:chOff x="0" y="0"/>
            <a:chExt cx="6642096" cy="9726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8451" y="1702877"/>
            <a:ext cx="9319637" cy="11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 dirty="0">
                <a:solidFill>
                  <a:srgbClr val="594A47"/>
                </a:solidFill>
                <a:latin typeface="Fraunces Semi-Bold"/>
              </a:rPr>
              <a:t>III. THỰC HÀNH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36982" y="3512254"/>
            <a:ext cx="11673970" cy="240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Nhiệm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vụ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Hoàn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thành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bài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tập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1 SGK tr.22-23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Hình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làm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theo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nhóm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4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Thời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gian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8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phút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026280" y="-4724550"/>
            <a:ext cx="11976879" cy="16473607"/>
            <a:chOff x="635665" y="293014"/>
            <a:chExt cx="4507992" cy="6200521"/>
          </a:xfrm>
        </p:grpSpPr>
        <p:sp>
          <p:nvSpPr>
            <p:cNvPr id="13" name="Freeform 13"/>
            <p:cNvSpPr/>
            <p:nvPr/>
          </p:nvSpPr>
          <p:spPr>
            <a:xfrm flipH="1">
              <a:off x="635665" y="293014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 descr="preencoded.png"/>
          <p:cNvSpPr/>
          <p:nvPr/>
        </p:nvSpPr>
        <p:spPr>
          <a:xfrm>
            <a:off x="-255949" y="328823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 descr="preencoded.png"/>
          <p:cNvSpPr/>
          <p:nvPr/>
        </p:nvSpPr>
        <p:spPr>
          <a:xfrm>
            <a:off x="3240928" y="0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3240928" y="3047952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72"/>
            <a:chOff x="0" y="0"/>
            <a:chExt cx="18611667" cy="3214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99415" lvl="1" algn="just">
                <a:lnSpc>
                  <a:spcPct val="140000"/>
                </a:lnSpc>
              </a:pP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a.</a:t>
              </a:r>
              <a:r>
                <a:rPr lang="en-US" sz="4000" b="1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sinh</a:t>
              </a:r>
              <a:r>
                <a:rPr lang="en-US" sz="4000" b="1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trong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sinh</a:t>
              </a:r>
              <a:r>
                <a:rPr lang="en-US" sz="4000" b="1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thành</a:t>
              </a:r>
              <a:r>
                <a:rPr lang="en-US" sz="4000" b="1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có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nghĩa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là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“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đẻ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”;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sinh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trong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sinh</a:t>
              </a:r>
              <a:r>
                <a:rPr lang="en-US" sz="4000" b="1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b="1" dirty="0" err="1">
                  <a:solidFill>
                    <a:srgbClr val="404040"/>
                  </a:solidFill>
                  <a:latin typeface="Roboto Condensed"/>
                </a:rPr>
                <a:t>viên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nghĩa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là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“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học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 </a:t>
              </a:r>
              <a:r>
                <a:rPr lang="en-US" sz="4000" dirty="0" err="1">
                  <a:solidFill>
                    <a:srgbClr val="404040"/>
                  </a:solidFill>
                  <a:latin typeface="Roboto Condensed"/>
                </a:rPr>
                <a:t>trò</a:t>
              </a:r>
              <a:r>
                <a:rPr lang="en-US" sz="4000" dirty="0">
                  <a:solidFill>
                    <a:srgbClr val="404040"/>
                  </a:solidFill>
                  <a:latin typeface="Roboto Condensed"/>
                </a:rPr>
                <a:t>”</a:t>
              </a:r>
              <a:endParaRPr lang="en-US" sz="4000" dirty="0">
                <a:solidFill>
                  <a:srgbClr val="404040"/>
                </a:solidFill>
                <a:latin typeface="Roboto Condensed Itali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2549" y="1582797"/>
            <a:ext cx="15068651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1: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Phân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mỗi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trường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hợp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439"/>
              </a:lnSpc>
              <a:spcBef>
                <a:spcPct val="0"/>
              </a:spcBef>
            </a:pPr>
            <a:endParaRPr lang="en-US" sz="4000" dirty="0">
              <a:solidFill>
                <a:srgbClr val="594A47"/>
              </a:solidFill>
              <a:latin typeface="Roboto Condensed Bold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thành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viên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chủ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cụm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nhất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hô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ứng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đồng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chiến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công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hữu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72"/>
            <a:chOff x="0" y="0"/>
            <a:chExt cx="18611667" cy="3214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99415" lvl="1" algn="just">
                <a:lnSpc>
                  <a:spcPct val="140000"/>
                </a:lnSpc>
              </a:pPr>
              <a:r>
                <a:rPr lang="en-US" sz="4000" b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b.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bá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trong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bá chủ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nghĩa là “thủ lĩnh liên minh các chư hầu; làm lớn, xưng hùng”;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bá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trong cụm từ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nhất hô bá ứng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nghĩa là “trăm”</a:t>
              </a:r>
              <a:endParaRPr lang="en-US" sz="4000" dirty="0">
                <a:solidFill>
                  <a:srgbClr val="404040"/>
                </a:solidFill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2549" y="1582797"/>
            <a:ext cx="15068651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1: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Phân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mỗi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trường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hợp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439"/>
              </a:lnSpc>
              <a:spcBef>
                <a:spcPct val="0"/>
              </a:spcBef>
            </a:pPr>
            <a:endParaRPr lang="en-US" sz="4000" dirty="0">
              <a:solidFill>
                <a:srgbClr val="594A47"/>
              </a:solidFill>
              <a:latin typeface="Roboto Condensed Bold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thành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viên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chủ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cụm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nhất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hô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ứng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đồng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chiến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công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hữu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0713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72"/>
            <a:chOff x="0" y="0"/>
            <a:chExt cx="18611667" cy="3214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99415" lvl="1" algn="just">
                <a:lnSpc>
                  <a:spcPct val="140000"/>
                </a:lnSpc>
              </a:pP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c.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bào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đồng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bào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nghĩa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là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“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thuộc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cùng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huyết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thống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”;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bào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chiến</a:t>
              </a:r>
              <a:r>
                <a:rPr lang="en-US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bào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nghĩa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là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“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áo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dài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ống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tay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rộng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”</a:t>
              </a:r>
              <a:endParaRPr lang="en-US" sz="4000" dirty="0">
                <a:solidFill>
                  <a:srgbClr val="404040"/>
                </a:solidFill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2549" y="1582797"/>
            <a:ext cx="15068651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1: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Phân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mỗi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trường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hợp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439"/>
              </a:lnSpc>
              <a:spcBef>
                <a:spcPct val="0"/>
              </a:spcBef>
            </a:pPr>
            <a:endParaRPr lang="en-US" sz="4000" dirty="0">
              <a:solidFill>
                <a:srgbClr val="594A47"/>
              </a:solidFill>
              <a:latin typeface="Roboto Condensed Bold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thành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viên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chủ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cụm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nhất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hô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ứng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đồng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chiến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công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hữu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7449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72"/>
            <a:chOff x="0" y="0"/>
            <a:chExt cx="18611667" cy="321489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47625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0480" marR="30480" algn="just" rtl="0">
                <a:lnSpc>
                  <a:spcPct val="14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d.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bằng</a:t>
              </a:r>
              <a:r>
                <a:rPr lang="en-US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công</a:t>
              </a:r>
              <a:r>
                <a:rPr lang="en-US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bằng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nghĩa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là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“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ngang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,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đều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”;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bằng</a:t>
              </a:r>
              <a:r>
                <a:rPr lang="en-US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bằng</a:t>
              </a:r>
              <a:r>
                <a:rPr lang="en-US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hữu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nghĩa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là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“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bạn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”</a:t>
              </a:r>
              <a:endParaRPr lang="en-US" sz="40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52549" y="1582797"/>
            <a:ext cx="15068651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1: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Phân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mỗi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trường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hợp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ts val="4439"/>
              </a:lnSpc>
              <a:spcBef>
                <a:spcPct val="0"/>
              </a:spcBef>
            </a:pPr>
            <a:endParaRPr lang="en-US" sz="4000" dirty="0">
              <a:solidFill>
                <a:srgbClr val="594A47"/>
              </a:solidFill>
              <a:latin typeface="Roboto Condensed Bold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thành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sinh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viên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chủ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cụm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nhất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hô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bá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ứng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đồng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chiến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bào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công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bằng</a:t>
            </a:r>
            <a:r>
              <a:rPr lang="en-US" sz="40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hữu</a:t>
            </a:r>
            <a:endParaRPr lang="en-US" sz="4000" b="1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3519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95663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54440" y="-1602441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526883"/>
            <a:ext cx="4981572" cy="7295148"/>
            <a:chOff x="0" y="0"/>
            <a:chExt cx="6642096" cy="9726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8451" y="1702877"/>
            <a:ext cx="9319637" cy="11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 dirty="0">
                <a:solidFill>
                  <a:srgbClr val="594A47"/>
                </a:solidFill>
                <a:latin typeface="Fraunces Semi-Bold"/>
              </a:rPr>
              <a:t>III. THỰC HÀNH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36982" y="3512254"/>
            <a:ext cx="11673970" cy="240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Nhiệm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vụ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Hoàn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thành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bài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tập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2,3 SGK tr.23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Hình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làm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theo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nhóm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4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Thời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gian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10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phút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026280" y="-4724550"/>
            <a:ext cx="11976879" cy="16473607"/>
            <a:chOff x="635665" y="293014"/>
            <a:chExt cx="4507992" cy="6200521"/>
          </a:xfrm>
        </p:grpSpPr>
        <p:sp>
          <p:nvSpPr>
            <p:cNvPr id="13" name="Freeform 13"/>
            <p:cNvSpPr/>
            <p:nvPr/>
          </p:nvSpPr>
          <p:spPr>
            <a:xfrm flipH="1">
              <a:off x="635665" y="293014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 descr="preencoded.png"/>
          <p:cNvSpPr/>
          <p:nvPr/>
        </p:nvSpPr>
        <p:spPr>
          <a:xfrm>
            <a:off x="-255949" y="328823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 descr="preencoded.png"/>
          <p:cNvSpPr/>
          <p:nvPr/>
        </p:nvSpPr>
        <p:spPr>
          <a:xfrm>
            <a:off x="3240928" y="0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3240928" y="3047952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2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09672" y="1629870"/>
            <a:ext cx="15068651" cy="6658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4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2: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đồng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âm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dirty="0">
                <a:solidFill>
                  <a:srgbClr val="594A47"/>
                </a:solidFill>
                <a:latin typeface="Roboto Condensed "/>
              </a:rPr>
              <a:t>Thành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càng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kinh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ngạc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mừng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rỡ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vội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bắt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bỏ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lồng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.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tới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cung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cho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chọi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thử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với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đủ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thứ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kì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lạ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các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nơi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dâng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lên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như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hồ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điệp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bướm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),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đường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lang (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bọ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ngựa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), du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lợi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đạt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đánh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dầu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),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thanh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đầu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trán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xanh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)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thì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con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nào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cũng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thua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.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dirty="0">
                <a:solidFill>
                  <a:srgbClr val="594A47"/>
                </a:solidFill>
                <a:latin typeface="Roboto Condensed "/>
              </a:rPr>
              <a:t>Song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Trương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có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tính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nghi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đối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với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vợ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phòng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ngừa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quá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sức</a:t>
            </a:r>
            <a:endParaRPr lang="en-US" sz="4000" dirty="0">
              <a:solidFill>
                <a:srgbClr val="594A47"/>
              </a:solidFill>
              <a:latin typeface="Roboto Condensed "/>
            </a:endParaRP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Bấy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giờ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chàng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mới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tỉnh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b="1" dirty="0" err="1">
                <a:solidFill>
                  <a:srgbClr val="594A47"/>
                </a:solidFill>
                <a:latin typeface="Roboto Condensed "/>
              </a:rPr>
              <a:t>ngộ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thấu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nỗi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oan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vợ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nhưng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việc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trót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đã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 qua </a:t>
            </a:r>
            <a:r>
              <a:rPr lang="en-US" sz="4000" dirty="0" err="1">
                <a:solidFill>
                  <a:srgbClr val="594A47"/>
                </a:solidFill>
                <a:latin typeface="Roboto Condensed "/>
              </a:rPr>
              <a:t>rồi</a:t>
            </a:r>
            <a:r>
              <a:rPr lang="en-US" sz="4000" dirty="0">
                <a:solidFill>
                  <a:srgbClr val="594A47"/>
                </a:solidFill>
                <a:latin typeface="Roboto Condensed "/>
              </a:rPr>
              <a:t>!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172284" y="-2628900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71835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581400" y="3314231"/>
            <a:ext cx="12740562" cy="1804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Câu 1: </a:t>
            </a:r>
            <a:endParaRPr lang="en-US" sz="5198" b="1" dirty="0">
              <a:solidFill>
                <a:srgbClr val="3B3029"/>
              </a:solidFill>
              <a:latin typeface="Roboto Condensed"/>
            </a:endParaRPr>
          </a:p>
          <a:p>
            <a:pPr algn="ctr">
              <a:lnSpc>
                <a:spcPts val="7278"/>
              </a:lnSpc>
            </a:pPr>
            <a:r>
              <a:rPr lang="vi-VN" sz="5198" dirty="0">
                <a:solidFill>
                  <a:srgbClr val="3B3029"/>
                </a:solidFill>
                <a:latin typeface="Roboto Condensed"/>
              </a:rPr>
              <a:t>Hai công ty đó đã được sát nhập từ năm ngoái.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173200" y="287233"/>
            <a:ext cx="4479104" cy="3060694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D507A8-4014-9483-6B62-200EB857D152}"/>
              </a:ext>
            </a:extLst>
          </p:cNvPr>
          <p:cNvSpPr txBox="1"/>
          <p:nvPr/>
        </p:nvSpPr>
        <p:spPr>
          <a:xfrm>
            <a:off x="3774130" y="5610164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Sát nhập </a:t>
            </a:r>
            <a:r>
              <a:rPr lang="en-US" sz="5198" b="1" dirty="0">
                <a:solidFill>
                  <a:srgbClr val="3B3029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 sáp nhập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912879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5728695"/>
            <a:ext cx="13958750" cy="2924442"/>
            <a:chOff x="0" y="0"/>
            <a:chExt cx="18611667" cy="32163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47669" y="49061"/>
              <a:ext cx="16973419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0480" marR="30480" algn="just" rtl="0">
                <a:lnSpc>
                  <a:spcPct val="14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kinh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nghiệm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có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yếu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tố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kinh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trải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qua)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đồng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âm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với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kinh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(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gây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kích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động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mạnh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)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5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kinh</a:t>
              </a:r>
              <a:r>
                <a:rPr lang="en-US" sz="5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50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ngạc</a:t>
              </a:r>
              <a:endParaRPr lang="en-US" sz="50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42674" y="1991667"/>
            <a:ext cx="15068651" cy="29110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2: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đồng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âm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5000" dirty="0">
                <a:solidFill>
                  <a:srgbClr val="594A47"/>
                </a:solidFill>
                <a:latin typeface="Roboto Condensed "/>
              </a:rPr>
              <a:t>Thành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càng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b="1" dirty="0" err="1">
                <a:solidFill>
                  <a:srgbClr val="594A47"/>
                </a:solidFill>
                <a:latin typeface="Roboto Condensed "/>
              </a:rPr>
              <a:t>kinh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ngạc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mừng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rỡ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vội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bắt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bỏ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vào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5000" dirty="0" err="1">
                <a:solidFill>
                  <a:srgbClr val="594A47"/>
                </a:solidFill>
                <a:latin typeface="Roboto Condensed "/>
              </a:rPr>
              <a:t>lồng</a:t>
            </a:r>
            <a:r>
              <a:rPr lang="en-US" sz="5000" dirty="0">
                <a:solidFill>
                  <a:srgbClr val="594A47"/>
                </a:solidFill>
                <a:latin typeface="Roboto Condensed 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979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59"/>
            <a:chOff x="0" y="0"/>
            <a:chExt cx="18611667" cy="32148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47517" y="23803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 rtl="0">
                <a:spcBef>
                  <a:spcPts val="200"/>
                </a:spcBef>
                <a:spcAft>
                  <a:spcPts val="200"/>
                </a:spcAft>
              </a:pP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Từ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kì vọng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có yếu tố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kì 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(trông mong) đồng âm với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kì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(lạ, khác với bình thường) trong từ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kì lạ</a:t>
              </a:r>
              <a:endParaRPr lang="vi-VN" sz="45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0282" y="1582077"/>
            <a:ext cx="15068651" cy="4420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2: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đồng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âm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b.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Vào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cung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cho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chọi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thử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đủ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thứ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kì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lạ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của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nơi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dâng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lên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như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hồ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điệp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bướm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),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đường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lang (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bọ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ngựa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), du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lợi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đạt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đánh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dầu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),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thanh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đầu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(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trán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tơ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xanh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)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thì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con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nào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cũng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thua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.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594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59"/>
            <a:chOff x="0" y="0"/>
            <a:chExt cx="18611667" cy="32148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85229" y="16628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30480" marR="30480" algn="just" rtl="0">
                <a:lnSpc>
                  <a:spcPct val="14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thích</a:t>
              </a:r>
              <a:r>
                <a:rPr lang="en-US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có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yếu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tố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thích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hợp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)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đồng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âm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với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ngờ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)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đa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nghi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.</a:t>
              </a:r>
              <a:endParaRPr lang="en-US" sz="45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826631" y="2157098"/>
            <a:ext cx="15068651" cy="26199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2: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đồng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âm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>
                <a:solidFill>
                  <a:srgbClr val="594A47"/>
                </a:solidFill>
                <a:latin typeface="Roboto Condensed "/>
              </a:rPr>
              <a:t>c. Song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Trương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tính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nghi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đối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vợ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phòng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ngừa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quá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sức</a:t>
            </a:r>
            <a:endParaRPr lang="en-US" sz="4500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2350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6240324"/>
            <a:ext cx="13958750" cy="2411159"/>
            <a:chOff x="0" y="0"/>
            <a:chExt cx="18611667" cy="32148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47517" y="47608"/>
              <a:ext cx="16431715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 rtl="0">
                <a:lnSpc>
                  <a:spcPct val="13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hội</a:t>
              </a:r>
              <a:r>
                <a:rPr lang="en-US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ngộ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có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yếu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tố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ngộ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gặp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)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đồng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âm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với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ngộ</a:t>
              </a:r>
              <a:r>
                <a:rPr lang="en-US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(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tỉnh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,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hiểu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ra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)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trong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tỉnh</a:t>
              </a:r>
              <a:r>
                <a:rPr lang="en-US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500" b="0" i="1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ngộ</a:t>
              </a:r>
              <a:endParaRPr lang="en-US" sz="45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48952" y="1905166"/>
            <a:ext cx="14306651" cy="35201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2: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đồng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âm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: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Bấy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giờ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chàng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mới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tỉnh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ngộ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thấu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nỗi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oan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của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vợ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nhưng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việc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trót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đã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qua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rồi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!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4066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646467" y="2628900"/>
            <a:ext cx="13958750" cy="6575031"/>
            <a:chOff x="0" y="0"/>
            <a:chExt cx="18611667" cy="35097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611667" cy="3214878"/>
            </a:xfrm>
            <a:custGeom>
              <a:avLst/>
              <a:gdLst/>
              <a:ahLst/>
              <a:cxnLst/>
              <a:rect l="l" t="t" r="r" b="b"/>
              <a:pathLst>
                <a:path w="18611667" h="3214878">
                  <a:moveTo>
                    <a:pt x="0" y="0"/>
                  </a:moveTo>
                  <a:lnTo>
                    <a:pt x="18611667" y="0"/>
                  </a:lnTo>
                  <a:lnTo>
                    <a:pt x="18611667" y="3214878"/>
                  </a:lnTo>
                  <a:lnTo>
                    <a:pt x="0" y="3214878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659233" y="342507"/>
              <a:ext cx="17446030" cy="31672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742950" indent="-742950" algn="just" rtl="0">
                <a:spcBef>
                  <a:spcPts val="200"/>
                </a:spcBef>
                <a:spcAft>
                  <a:spcPts val="200"/>
                </a:spcAft>
                <a:buFont typeface="+mj-lt"/>
                <a:buAutoNum type="alphaLcParenR"/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Khi đọc nhiều sách, chúng ra sẽ rút ra được </a:t>
              </a:r>
              <a:r>
                <a:rPr lang="vi-VN" sz="4000" b="1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kinh nghiệm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đọc sách hiệu quả.</a:t>
              </a:r>
              <a:endParaRPr lang="vi-VN" sz="4000" b="0" dirty="0">
                <a:effectLst/>
                <a:latin typeface="Roboto Condensed "/>
              </a:endParaRPr>
            </a:p>
            <a:p>
              <a:pPr marL="742950" indent="-742950" algn="just" rtl="0">
                <a:spcBef>
                  <a:spcPts val="200"/>
                </a:spcBef>
                <a:spcAft>
                  <a:spcPts val="200"/>
                </a:spcAft>
                <a:buFont typeface="+mj-lt"/>
                <a:buAutoNum type="alphaLcParenR"/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Bố mẹ thường </a:t>
              </a:r>
              <a:r>
                <a:rPr lang="vi-VN" sz="4000" b="1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kì vọng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vào kết quả học tập của con cái.</a:t>
              </a:r>
              <a:endParaRPr lang="vi-VN" sz="4000" b="0" dirty="0">
                <a:effectLst/>
                <a:latin typeface="Roboto Condensed "/>
              </a:endParaRPr>
            </a:p>
            <a:p>
              <a:pPr marL="742950" indent="-742950" algn="just" rtl="0">
                <a:spcBef>
                  <a:spcPts val="200"/>
                </a:spcBef>
                <a:spcAft>
                  <a:spcPts val="200"/>
                </a:spcAft>
                <a:buFont typeface="+mj-lt"/>
                <a:buAutoNum type="alphaLcParenR"/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Tôi nghĩ mình có khả năng </a:t>
              </a:r>
              <a:r>
                <a:rPr lang="vi-VN" sz="4000" b="1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thích nghi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nhanh với môi trường mới.</a:t>
              </a:r>
              <a:endParaRPr lang="vi-VN" sz="4000" b="0" dirty="0">
                <a:effectLst/>
                <a:latin typeface="Roboto Condensed "/>
              </a:endParaRPr>
            </a:p>
            <a:p>
              <a:pPr marL="742950" indent="-742950" algn="just" rtl="0">
                <a:spcBef>
                  <a:spcPts val="200"/>
                </a:spcBef>
                <a:spcAft>
                  <a:spcPts val="200"/>
                </a:spcAft>
                <a:buFont typeface="+mj-lt"/>
                <a:buAutoNum type="alphaLcParenR"/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Cuộc</a:t>
              </a:r>
              <a:r>
                <a:rPr lang="vi-VN" sz="4000" b="1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hội ngộ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của Vũ Nương với Trương Sinh giữa dòng Hoàng Giang trong phút chốc ở cuối tác phẩm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Chuyện người con gái Nam Xương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thể hiện tư tưởng ở hiền gặp lành như thường thấy trong truyện cổ tích.</a:t>
              </a:r>
              <a:endParaRPr lang="en-US" sz="4000" i="0" u="none" strike="noStrike" dirty="0">
                <a:solidFill>
                  <a:srgbClr val="000000"/>
                </a:solidFill>
                <a:latin typeface="Roboto Condensed "/>
              </a:endParaRPr>
            </a:p>
            <a:p>
              <a:pPr algn="just" rtl="0">
                <a:spcBef>
                  <a:spcPts val="200"/>
                </a:spcBef>
                <a:spcAft>
                  <a:spcPts val="200"/>
                </a:spcAft>
              </a:pPr>
              <a:br>
                <a:rPr lang="vi-VN" sz="4000" dirty="0">
                  <a:latin typeface="Roboto Condensed "/>
                </a:rPr>
              </a:br>
              <a:endParaRPr lang="en-US" sz="4000" b="0" dirty="0">
                <a:effectLst/>
                <a:latin typeface="Roboto Condensed 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91612" y="6742189"/>
            <a:ext cx="1094103" cy="109410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A8A3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46050"/>
              <a:ext cx="711200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36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482383" y="-74270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>
                <a:solidFill>
                  <a:srgbClr val="FFFFFF"/>
                </a:solidFill>
                <a:latin typeface="Fraunces Semi-Bold"/>
              </a:rPr>
              <a:t>III. THỰC HÀNH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60617" y="1515244"/>
            <a:ext cx="14896048" cy="8194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3: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Đặt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bốn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mỗi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sử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dụng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một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được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ở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tập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2.</a:t>
            </a:r>
            <a:endParaRPr lang="en-US" sz="4500" dirty="0">
              <a:solidFill>
                <a:srgbClr val="594A47"/>
              </a:solidFill>
              <a:latin typeface="Roboto Condensed 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15641529" y="-3848100"/>
            <a:ext cx="11976847" cy="16473615"/>
            <a:chOff x="0" y="0"/>
            <a:chExt cx="4507980" cy="6200524"/>
          </a:xfrm>
        </p:grpSpPr>
        <p:sp>
          <p:nvSpPr>
            <p:cNvPr id="15" name="Freeform 15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291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95663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354440" y="-1602441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2526883"/>
            <a:ext cx="4981572" cy="7295148"/>
            <a:chOff x="0" y="0"/>
            <a:chExt cx="6642096" cy="97268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8451" y="1702877"/>
            <a:ext cx="9319637" cy="1169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8"/>
              </a:lnSpc>
            </a:pPr>
            <a:r>
              <a:rPr lang="en-US" sz="6848" dirty="0">
                <a:solidFill>
                  <a:srgbClr val="594A47"/>
                </a:solidFill>
                <a:latin typeface="Fraunces Semi-Bold"/>
              </a:rPr>
              <a:t>III. THỰC HÀNH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615487" y="3512254"/>
            <a:ext cx="12295465" cy="240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Nhiệm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vụ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Hoàn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thành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bài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tập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4,5 SGK tr.23-24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Hình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thức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làm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theo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nhóm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 4 </a:t>
            </a:r>
          </a:p>
          <a:p>
            <a:pPr marL="993139" lvl="1" indent="-496570" algn="just">
              <a:lnSpc>
                <a:spcPts val="6439"/>
              </a:lnSpc>
              <a:buFont typeface="Arial"/>
              <a:buChar char="•"/>
            </a:pP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Thời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b="1" spc="4" dirty="0" err="1">
                <a:solidFill>
                  <a:srgbClr val="404040"/>
                </a:solidFill>
                <a:latin typeface="Roboto Condensed"/>
              </a:rPr>
              <a:t>gian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5</a:t>
            </a:r>
            <a:r>
              <a:rPr lang="en-US" sz="4599" b="1" spc="4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4599" spc="4" dirty="0" err="1">
                <a:solidFill>
                  <a:srgbClr val="404040"/>
                </a:solidFill>
                <a:latin typeface="Roboto Condensed"/>
              </a:rPr>
              <a:t>phút</a:t>
            </a:r>
            <a:r>
              <a:rPr lang="en-US" sz="4599" spc="4" dirty="0">
                <a:solidFill>
                  <a:srgbClr val="404040"/>
                </a:solidFill>
                <a:latin typeface="Roboto Condensed"/>
              </a:rPr>
              <a:t>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5026280" y="-4724550"/>
            <a:ext cx="11976879" cy="16473607"/>
            <a:chOff x="635665" y="293014"/>
            <a:chExt cx="4507992" cy="6200521"/>
          </a:xfrm>
        </p:grpSpPr>
        <p:sp>
          <p:nvSpPr>
            <p:cNvPr id="13" name="Freeform 13"/>
            <p:cNvSpPr/>
            <p:nvPr/>
          </p:nvSpPr>
          <p:spPr>
            <a:xfrm flipH="1">
              <a:off x="635665" y="293014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 descr="preencoded.png"/>
          <p:cNvSpPr/>
          <p:nvPr/>
        </p:nvSpPr>
        <p:spPr>
          <a:xfrm>
            <a:off x="-255949" y="328823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 descr="preencoded.png"/>
          <p:cNvSpPr/>
          <p:nvPr/>
        </p:nvSpPr>
        <p:spPr>
          <a:xfrm>
            <a:off x="3240928" y="0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3240928" y="3047952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4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47801" y="1671089"/>
            <a:ext cx="14554200" cy="53206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4: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Những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in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đậm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trong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câu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sau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Hán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Việt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bị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dung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sai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.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Hãy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tìm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hiểu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đó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để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chỉnh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Bold"/>
              </a:rPr>
              <a:t>sửa</a:t>
            </a:r>
            <a:r>
              <a:rPr lang="en-US" sz="4500" dirty="0">
                <a:solidFill>
                  <a:srgbClr val="594A47"/>
                </a:solidFill>
                <a:latin typeface="Roboto Condensed Bold"/>
              </a:rPr>
              <a:t>.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Mỗi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tác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phẩm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văn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học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là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một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chính</a:t>
            </a:r>
            <a:r>
              <a:rPr lang="en-US" sz="45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thể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trong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đó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các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yếu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tố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quan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hệ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nhau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rất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chặt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chẽ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.</a:t>
            </a:r>
          </a:p>
          <a:p>
            <a:pPr marL="742950" indent="-742950" algn="just">
              <a:lnSpc>
                <a:spcPct val="130000"/>
              </a:lnSpc>
              <a:spcBef>
                <a:spcPct val="0"/>
              </a:spcBef>
              <a:buAutoNum type="alphaLcPeriod"/>
            </a:pP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Trên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thế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giới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có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nhiều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hình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thức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tổ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chức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nhà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nước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,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thể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hiện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sự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đa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dạng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dirty="0" err="1">
                <a:solidFill>
                  <a:srgbClr val="594A47"/>
                </a:solidFill>
                <a:latin typeface="Roboto Condensed "/>
              </a:rPr>
              <a:t>về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chỉnh</a:t>
            </a:r>
            <a:r>
              <a:rPr lang="en-US" sz="4500" b="1" dirty="0">
                <a:solidFill>
                  <a:srgbClr val="594A47"/>
                </a:solidFill>
                <a:latin typeface="Roboto Condensed "/>
              </a:rPr>
              <a:t> </a:t>
            </a:r>
            <a:r>
              <a:rPr lang="en-US" sz="4500" b="1" dirty="0" err="1">
                <a:solidFill>
                  <a:srgbClr val="594A47"/>
                </a:solidFill>
                <a:latin typeface="Roboto Condensed "/>
              </a:rPr>
              <a:t>thể</a:t>
            </a:r>
            <a:r>
              <a:rPr lang="en-US" sz="4500" dirty="0">
                <a:solidFill>
                  <a:srgbClr val="594A47"/>
                </a:solidFill>
                <a:latin typeface="Roboto Condensed "/>
              </a:rPr>
              <a:t>.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867432" y="-4762500"/>
            <a:ext cx="11976847" cy="16473615"/>
            <a:chOff x="0" y="0"/>
            <a:chExt cx="4507980" cy="6200524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5310691" y="7011791"/>
            <a:ext cx="3346926" cy="2850759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12430283" y="6223354"/>
            <a:ext cx="3346926" cy="2534202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preencoded.png"/>
          <p:cNvSpPr/>
          <p:nvPr/>
        </p:nvSpPr>
        <p:spPr>
          <a:xfrm>
            <a:off x="8962068" y="7678334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2549" y="2957207"/>
            <a:ext cx="14045287" cy="3754896"/>
            <a:chOff x="0" y="0"/>
            <a:chExt cx="18727049" cy="50065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27057" cy="5006501"/>
            </a:xfrm>
            <a:custGeom>
              <a:avLst/>
              <a:gdLst/>
              <a:ahLst/>
              <a:cxnLst/>
              <a:rect l="l" t="t" r="r" b="b"/>
              <a:pathLst>
                <a:path w="18727057" h="5006501">
                  <a:moveTo>
                    <a:pt x="0" y="0"/>
                  </a:moveTo>
                  <a:lnTo>
                    <a:pt x="18727057" y="0"/>
                  </a:lnTo>
                  <a:lnTo>
                    <a:pt x="18727057" y="5006501"/>
                  </a:lnTo>
                  <a:lnTo>
                    <a:pt x="0" y="500650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8727049" cy="5082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 rtl="0">
                <a:lnSpc>
                  <a:spcPct val="13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-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Chính thể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có nghĩa là hình thức tổ chức của một nhà nước</a:t>
              </a:r>
              <a:endParaRPr lang="vi-VN" sz="4500" b="0" dirty="0">
                <a:effectLst/>
                <a:latin typeface="Roboto Condensed "/>
              </a:endParaRPr>
            </a:p>
            <a:p>
              <a:pPr algn="just" rtl="0">
                <a:lnSpc>
                  <a:spcPct val="13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-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Chỉnh thể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có nghĩa là khối thống nhất gồm các bộ phận có quan hệ chặt chẽ không thể tách rời của một đối tượng.</a:t>
              </a:r>
              <a:endParaRPr lang="vi-VN" sz="4500" b="0" dirty="0">
                <a:effectLst/>
                <a:latin typeface="Roboto Condensed "/>
              </a:endParaRPr>
            </a:p>
            <a:p>
              <a:pPr algn="just" rtl="0">
                <a:lnSpc>
                  <a:spcPct val="13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  <a:sym typeface="Wingdings" panose="05000000000000000000" pitchFamily="2" charset="2"/>
                </a:rPr>
                <a:t> 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Câu a dùng từ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chỉnh thể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, câu b dùng từ </a:t>
              </a:r>
              <a:r>
                <a:rPr lang="vi-VN" sz="45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chính thể</a:t>
              </a:r>
              <a:r>
                <a:rPr lang="vi-VN" sz="45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mới đúng</a:t>
              </a:r>
              <a:endParaRPr lang="vi-VN" sz="4500" b="0" dirty="0">
                <a:effectLst/>
                <a:latin typeface="Roboto Condensed 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52549" y="1671089"/>
            <a:ext cx="15183129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5000" dirty="0">
                <a:solidFill>
                  <a:srgbClr val="594A47"/>
                </a:solidFill>
                <a:latin typeface="Roboto Condensed Bold"/>
              </a:rPr>
              <a:t> 4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3560503" y="6215701"/>
            <a:ext cx="3807179" cy="3114650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6887381" y="6215701"/>
            <a:ext cx="3346926" cy="2534202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preencoded.png"/>
          <p:cNvSpPr/>
          <p:nvPr/>
        </p:nvSpPr>
        <p:spPr>
          <a:xfrm>
            <a:off x="6400473" y="8591630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7093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3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71600" y="3127341"/>
            <a:ext cx="14858323" cy="5166215"/>
            <a:chOff x="0" y="-2"/>
            <a:chExt cx="18790631" cy="6539730"/>
          </a:xfrm>
        </p:grpSpPr>
        <p:sp>
          <p:nvSpPr>
            <p:cNvPr id="9" name="Freeform 9"/>
            <p:cNvSpPr/>
            <p:nvPr/>
          </p:nvSpPr>
          <p:spPr>
            <a:xfrm>
              <a:off x="0" y="-2"/>
              <a:ext cx="18727057" cy="6539730"/>
            </a:xfrm>
            <a:custGeom>
              <a:avLst/>
              <a:gdLst/>
              <a:ahLst/>
              <a:cxnLst/>
              <a:rect l="l" t="t" r="r" b="b"/>
              <a:pathLst>
                <a:path w="18727057" h="5006501">
                  <a:moveTo>
                    <a:pt x="0" y="0"/>
                  </a:moveTo>
                  <a:lnTo>
                    <a:pt x="18727057" y="0"/>
                  </a:lnTo>
                  <a:lnTo>
                    <a:pt x="18727057" y="5006501"/>
                  </a:lnTo>
                  <a:lnTo>
                    <a:pt x="0" y="500650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3582" y="892211"/>
              <a:ext cx="18727049" cy="4755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 rtl="0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-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Cải biên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: sửa đổi hoặc biên soạn lại cho phù hợp với yêu cầu mới, thường dùng để nói về việc xử lí tác phẩm nghệ thuật cũ</a:t>
              </a:r>
              <a:endParaRPr lang="vi-VN" sz="4000" b="0" dirty="0">
                <a:effectLst/>
                <a:latin typeface="Roboto Condensed "/>
              </a:endParaRPr>
            </a:p>
            <a:p>
              <a:pPr algn="just" rtl="0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-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Cải biến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: làm cho biến đổi thành khác trước một cách rõ rệt; có thể dùng để nói về nhiều loại đối tượng</a:t>
              </a:r>
              <a:endParaRPr lang="vi-VN" sz="4000" b="0" dirty="0">
                <a:effectLst/>
                <a:latin typeface="Roboto Condensed "/>
              </a:endParaRPr>
            </a:p>
            <a:p>
              <a:pPr>
                <a:lnSpc>
                  <a:spcPct val="120000"/>
                </a:lnSpc>
              </a:pP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  <a:sym typeface="Wingdings" panose="05000000000000000000" pitchFamily="2" charset="2"/>
                </a:rPr>
                <a:t>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Hai từ trên có yếu tố chung là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cải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(đổi khác đi). Hai yếu tố riêng: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biên 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(viết, soạn);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biến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(thay đổi, khác) quyết định sự khác nhau về nghĩa giữa hai từ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cải biên</a:t>
              </a:r>
              <a:r>
                <a:rPr lang="vi-VN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và </a:t>
              </a:r>
              <a:r>
                <a:rPr lang="vi-VN" sz="4000" b="0" i="1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cải biến</a:t>
              </a:r>
              <a:endParaRPr lang="vi-VN" sz="4000" b="0" dirty="0">
                <a:effectLst/>
                <a:latin typeface="Roboto Condensed 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615715" y="1436814"/>
            <a:ext cx="15183129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03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Bài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5: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cải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biên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khác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với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của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cải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biến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như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thế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nào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?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Điều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gì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tạo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nên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sự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khác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nhau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về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nghĩa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giữa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hai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từ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 </a:t>
            </a:r>
            <a:r>
              <a:rPr lang="en-US" sz="4000" dirty="0" err="1">
                <a:solidFill>
                  <a:srgbClr val="594A47"/>
                </a:solidFill>
                <a:latin typeface="Roboto Condensed Bold"/>
              </a:rPr>
              <a:t>đó</a:t>
            </a:r>
            <a:r>
              <a:rPr lang="en-US" sz="4000" dirty="0">
                <a:solidFill>
                  <a:srgbClr val="594A47"/>
                </a:solidFill>
                <a:latin typeface="Roboto Condensed Bold"/>
              </a:rPr>
              <a:t>?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11454511" y="7376228"/>
            <a:ext cx="3346926" cy="2534202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preencoded.png"/>
          <p:cNvSpPr/>
          <p:nvPr/>
        </p:nvSpPr>
        <p:spPr>
          <a:xfrm>
            <a:off x="7647332" y="7933655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82364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747325" y="-3318962"/>
            <a:ext cx="8793330" cy="17488654"/>
            <a:chOff x="0" y="0"/>
            <a:chExt cx="11724441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724456" cy="23318215"/>
            </a:xfrm>
            <a:custGeom>
              <a:avLst/>
              <a:gdLst/>
              <a:ahLst/>
              <a:cxnLst/>
              <a:rect l="l" t="t" r="r" b="b"/>
              <a:pathLst>
                <a:path w="11724456" h="23318215">
                  <a:moveTo>
                    <a:pt x="0" y="0"/>
                  </a:moveTo>
                  <a:lnTo>
                    <a:pt x="11724456" y="0"/>
                  </a:lnTo>
                  <a:lnTo>
                    <a:pt x="11724456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9516" r="-951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152549" y="2957207"/>
            <a:ext cx="14045287" cy="3754896"/>
            <a:chOff x="0" y="0"/>
            <a:chExt cx="18727049" cy="50065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727057" cy="5006501"/>
            </a:xfrm>
            <a:custGeom>
              <a:avLst/>
              <a:gdLst/>
              <a:ahLst/>
              <a:cxnLst/>
              <a:rect l="l" t="t" r="r" b="b"/>
              <a:pathLst>
                <a:path w="18727057" h="5006501">
                  <a:moveTo>
                    <a:pt x="0" y="0"/>
                  </a:moveTo>
                  <a:lnTo>
                    <a:pt x="18727057" y="0"/>
                  </a:lnTo>
                  <a:lnTo>
                    <a:pt x="18727057" y="5006501"/>
                  </a:lnTo>
                  <a:lnTo>
                    <a:pt x="0" y="5006501"/>
                  </a:lnTo>
                  <a:close/>
                </a:path>
              </a:pathLst>
            </a:custGeom>
            <a:solidFill>
              <a:srgbClr val="DDD9C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18727049" cy="50827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 rtl="0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Thực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hiện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theo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nhóm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5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thành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viên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.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Mỗi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nhóm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lập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điển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phân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biệt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một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số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yếu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tố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Hán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Việt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đồng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âm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dễ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nhầm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lẫn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.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Yêu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cầu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: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Biên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soạn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điển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khoảng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50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yếu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tố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Hán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Việt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,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thiết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kế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cuốn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từ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điển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handbook (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thủ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công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hoặc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sử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dụng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canva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thiết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kế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,…)</a:t>
              </a:r>
              <a:endParaRPr lang="en-US" sz="4000" b="0" dirty="0">
                <a:effectLst/>
                <a:latin typeface="Roboto Condensed "/>
              </a:endParaRPr>
            </a:p>
            <a:p>
              <a:pPr algn="just" rtl="0">
                <a:lnSpc>
                  <a:spcPct val="120000"/>
                </a:lnSpc>
                <a:spcBef>
                  <a:spcPts val="200"/>
                </a:spcBef>
                <a:spcAft>
                  <a:spcPts val="200"/>
                </a:spcAft>
              </a:pP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-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Hạn</a:t>
              </a:r>
              <a:r>
                <a:rPr lang="en-US" sz="4000" b="0" i="0" u="none" strike="noStrike" dirty="0">
                  <a:solidFill>
                    <a:srgbClr val="000000"/>
                  </a:solidFill>
                  <a:effectLst/>
                  <a:latin typeface="Roboto Condensed "/>
                </a:rPr>
                <a:t>: 1 </a:t>
              </a:r>
              <a:r>
                <a:rPr lang="en-US" sz="4000" b="0" i="0" u="none" strike="noStrike" dirty="0" err="1">
                  <a:solidFill>
                    <a:srgbClr val="000000"/>
                  </a:solidFill>
                  <a:effectLst/>
                  <a:latin typeface="Roboto Condensed "/>
                </a:rPr>
                <a:t>tuần</a:t>
              </a:r>
              <a:endParaRPr lang="en-US" sz="4000" b="0" dirty="0">
                <a:effectLst/>
                <a:latin typeface="Roboto Condensed 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44486" y="1215819"/>
            <a:ext cx="8115300" cy="1102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 dirty="0">
                <a:solidFill>
                  <a:srgbClr val="594A47"/>
                </a:solidFill>
                <a:latin typeface="Fraunces Semi-Bold"/>
              </a:rPr>
              <a:t>III. VẬN DỤNG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5231005" y="-3930265"/>
            <a:ext cx="11976847" cy="16473615"/>
            <a:chOff x="0" y="0"/>
            <a:chExt cx="4507980" cy="6200524"/>
          </a:xfrm>
        </p:grpSpPr>
        <p:sp>
          <p:nvSpPr>
            <p:cNvPr id="14" name="Freeform 14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3316507" y="5830042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6" y="0"/>
                </a:lnTo>
                <a:lnTo>
                  <a:pt x="4871436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 descr="preencoded.png"/>
          <p:cNvSpPr/>
          <p:nvPr/>
        </p:nvSpPr>
        <p:spPr>
          <a:xfrm>
            <a:off x="8077133" y="5830042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8" y="0"/>
                </a:lnTo>
                <a:lnTo>
                  <a:pt x="3807178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 descr="preencoded.png"/>
          <p:cNvSpPr/>
          <p:nvPr/>
        </p:nvSpPr>
        <p:spPr>
          <a:xfrm>
            <a:off x="7092880" y="8149437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-3580468" y="8388742"/>
            <a:ext cx="9744161" cy="13402656"/>
            <a:chOff x="0" y="0"/>
            <a:chExt cx="4507980" cy="6200524"/>
          </a:xfrm>
        </p:grpSpPr>
        <p:sp>
          <p:nvSpPr>
            <p:cNvPr id="19" name="Freeform 19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4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38988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61304" y="3714917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Câu 2: </a:t>
            </a:r>
            <a:r>
              <a:rPr lang="vi-VN" sz="5198" dirty="0">
                <a:solidFill>
                  <a:srgbClr val="3B3029"/>
                </a:solidFill>
                <a:latin typeface="Roboto Condensed"/>
              </a:rPr>
              <a:t>Chưa chăm chỉ là yếu điểm của anh ấy.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4173200" y="287233"/>
            <a:ext cx="4479104" cy="3060694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D507A8-4014-9483-6B62-200EB857D152}"/>
              </a:ext>
            </a:extLst>
          </p:cNvPr>
          <p:cNvSpPr txBox="1"/>
          <p:nvPr/>
        </p:nvSpPr>
        <p:spPr>
          <a:xfrm>
            <a:off x="3145824" y="4989250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Yếu điểm </a:t>
            </a:r>
            <a:r>
              <a:rPr lang="en-US" sz="5198" b="1" dirty="0">
                <a:solidFill>
                  <a:srgbClr val="3B3029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 điểm yếu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7685846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3065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1816045" y="-2184454"/>
            <a:ext cx="14655909" cy="14655909"/>
            <a:chOff x="0" y="0"/>
            <a:chExt cx="19541212" cy="1954121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541237" cy="19541237"/>
            </a:xfrm>
            <a:custGeom>
              <a:avLst/>
              <a:gdLst/>
              <a:ahLst/>
              <a:cxnLst/>
              <a:rect l="l" t="t" r="r" b="b"/>
              <a:pathLst>
                <a:path w="19541237" h="19541237">
                  <a:moveTo>
                    <a:pt x="0" y="0"/>
                  </a:moveTo>
                  <a:lnTo>
                    <a:pt x="19541237" y="0"/>
                  </a:lnTo>
                  <a:lnTo>
                    <a:pt x="19541237" y="19541237"/>
                  </a:lnTo>
                  <a:lnTo>
                    <a:pt x="0" y="19541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34099" b="-340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5870477" y="7870246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0" y="0"/>
                </a:moveTo>
                <a:lnTo>
                  <a:pt x="2416754" y="0"/>
                </a:lnTo>
                <a:lnTo>
                  <a:pt x="2416754" y="2416754"/>
                </a:lnTo>
                <a:lnTo>
                  <a:pt x="0" y="24167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32223" y="1890324"/>
            <a:ext cx="6823554" cy="300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606"/>
              </a:lnSpc>
            </a:pPr>
            <a:r>
              <a:rPr lang="en-US" sz="17576">
                <a:solidFill>
                  <a:srgbClr val="3B3029"/>
                </a:solidFill>
                <a:latin typeface="Bahianita"/>
              </a:rPr>
              <a:t>HẸN GẶP LẠI!</a:t>
            </a:r>
          </a:p>
        </p:txBody>
      </p:sp>
      <p:sp>
        <p:nvSpPr>
          <p:cNvPr id="8" name="Freeform 8"/>
          <p:cNvSpPr/>
          <p:nvPr/>
        </p:nvSpPr>
        <p:spPr>
          <a:xfrm flipH="1">
            <a:off x="0" y="7834594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2416754" y="0"/>
                </a:moveTo>
                <a:lnTo>
                  <a:pt x="0" y="0"/>
                </a:lnTo>
                <a:lnTo>
                  <a:pt x="0" y="2416754"/>
                </a:lnTo>
                <a:lnTo>
                  <a:pt x="2416754" y="2416754"/>
                </a:lnTo>
                <a:lnTo>
                  <a:pt x="241675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flipV="1">
            <a:off x="15870477" y="-179677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0" y="2416754"/>
                </a:moveTo>
                <a:lnTo>
                  <a:pt x="2416754" y="2416754"/>
                </a:lnTo>
                <a:lnTo>
                  <a:pt x="2416754" y="0"/>
                </a:lnTo>
                <a:lnTo>
                  <a:pt x="0" y="0"/>
                </a:lnTo>
                <a:lnTo>
                  <a:pt x="0" y="2416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 flipV="1">
            <a:off x="0" y="0"/>
            <a:ext cx="2416754" cy="2416754"/>
          </a:xfrm>
          <a:custGeom>
            <a:avLst/>
            <a:gdLst/>
            <a:ahLst/>
            <a:cxnLst/>
            <a:rect l="l" t="t" r="r" b="b"/>
            <a:pathLst>
              <a:path w="2416754" h="2416754">
                <a:moveTo>
                  <a:pt x="2416754" y="2416754"/>
                </a:moveTo>
                <a:lnTo>
                  <a:pt x="0" y="2416754"/>
                </a:lnTo>
                <a:lnTo>
                  <a:pt x="0" y="0"/>
                </a:lnTo>
                <a:lnTo>
                  <a:pt x="2416754" y="0"/>
                </a:lnTo>
                <a:lnTo>
                  <a:pt x="2416754" y="2416754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 descr="preencoded.png"/>
          <p:cNvSpPr/>
          <p:nvPr/>
        </p:nvSpPr>
        <p:spPr>
          <a:xfrm>
            <a:off x="4913871" y="4898462"/>
            <a:ext cx="4871436" cy="3744775"/>
          </a:xfrm>
          <a:custGeom>
            <a:avLst/>
            <a:gdLst/>
            <a:ahLst/>
            <a:cxnLst/>
            <a:rect l="l" t="t" r="r" b="b"/>
            <a:pathLst>
              <a:path w="4871436" h="3744775">
                <a:moveTo>
                  <a:pt x="0" y="0"/>
                </a:moveTo>
                <a:lnTo>
                  <a:pt x="4871435" y="0"/>
                </a:lnTo>
                <a:lnTo>
                  <a:pt x="4871435" y="3744775"/>
                </a:lnTo>
                <a:lnTo>
                  <a:pt x="0" y="37447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 descr="preencoded.png"/>
          <p:cNvSpPr/>
          <p:nvPr/>
        </p:nvSpPr>
        <p:spPr>
          <a:xfrm>
            <a:off x="8951270" y="5218113"/>
            <a:ext cx="3807178" cy="2926657"/>
          </a:xfrm>
          <a:custGeom>
            <a:avLst/>
            <a:gdLst/>
            <a:ahLst/>
            <a:cxnLst/>
            <a:rect l="l" t="t" r="r" b="b"/>
            <a:pathLst>
              <a:path w="3807178" h="2926657">
                <a:moveTo>
                  <a:pt x="0" y="0"/>
                </a:moveTo>
                <a:lnTo>
                  <a:pt x="3807177" y="0"/>
                </a:lnTo>
                <a:lnTo>
                  <a:pt x="3807177" y="2926657"/>
                </a:lnTo>
                <a:lnTo>
                  <a:pt x="0" y="29266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57559" b="-8031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 descr="preencoded.png"/>
          <p:cNvSpPr/>
          <p:nvPr/>
        </p:nvSpPr>
        <p:spPr>
          <a:xfrm>
            <a:off x="8410748" y="7617591"/>
            <a:ext cx="3604482" cy="2850759"/>
          </a:xfrm>
          <a:custGeom>
            <a:avLst/>
            <a:gdLst/>
            <a:ahLst/>
            <a:cxnLst/>
            <a:rect l="l" t="t" r="r" b="b"/>
            <a:pathLst>
              <a:path w="3604482" h="2850759">
                <a:moveTo>
                  <a:pt x="0" y="0"/>
                </a:moveTo>
                <a:lnTo>
                  <a:pt x="3604482" y="0"/>
                </a:lnTo>
                <a:lnTo>
                  <a:pt x="3604482" y="2850759"/>
                </a:lnTo>
                <a:lnTo>
                  <a:pt x="0" y="28507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4054" t="-119688" r="-2344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-3504441" y="8144770"/>
            <a:ext cx="10147045" cy="13956804"/>
            <a:chOff x="0" y="0"/>
            <a:chExt cx="4507980" cy="6200524"/>
          </a:xfrm>
        </p:grpSpPr>
        <p:sp>
          <p:nvSpPr>
            <p:cNvPr id="16" name="Freeform 16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8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61304" y="3714917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Câu 3: </a:t>
            </a:r>
            <a:r>
              <a:rPr lang="vi-VN" sz="5198" dirty="0">
                <a:solidFill>
                  <a:srgbClr val="3B3029"/>
                </a:solidFill>
                <a:latin typeface="Roboto Condensed"/>
              </a:rPr>
              <a:t>Cô ấy sinh ra trong một gia đình tri thức.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73200" y="287233"/>
            <a:ext cx="4479104" cy="3060694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D507A8-4014-9483-6B62-200EB857D152}"/>
              </a:ext>
            </a:extLst>
          </p:cNvPr>
          <p:cNvSpPr txBox="1"/>
          <p:nvPr/>
        </p:nvSpPr>
        <p:spPr>
          <a:xfrm>
            <a:off x="3145824" y="4989250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Tri thức </a:t>
            </a:r>
            <a:r>
              <a:rPr lang="en-US" sz="5198" b="1" dirty="0">
                <a:solidFill>
                  <a:srgbClr val="3B3029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 trí thức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402718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72190" y="3009837"/>
            <a:ext cx="12740562" cy="2741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Câu 4: </a:t>
            </a:r>
            <a:endParaRPr lang="en-US" sz="5198" b="1" dirty="0">
              <a:solidFill>
                <a:srgbClr val="3B3029"/>
              </a:solidFill>
              <a:latin typeface="Roboto Condensed"/>
            </a:endParaRPr>
          </a:p>
          <a:p>
            <a:pPr algn="ctr">
              <a:lnSpc>
                <a:spcPts val="7278"/>
              </a:lnSpc>
            </a:pPr>
            <a:r>
              <a:rPr lang="vi-VN" sz="5198" dirty="0">
                <a:solidFill>
                  <a:srgbClr val="3B3029"/>
                </a:solidFill>
                <a:latin typeface="Roboto Condensed"/>
              </a:rPr>
              <a:t>Anh ấy sẽ ra nhập đội tuyển bóng đá quốc gia Việt Nam.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73200" y="287233"/>
            <a:ext cx="4479104" cy="3060694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D507A8-4014-9483-6B62-200EB857D152}"/>
              </a:ext>
            </a:extLst>
          </p:cNvPr>
          <p:cNvSpPr txBox="1"/>
          <p:nvPr/>
        </p:nvSpPr>
        <p:spPr>
          <a:xfrm>
            <a:off x="3932533" y="6044546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Ra nhập </a:t>
            </a:r>
            <a:r>
              <a:rPr lang="en-US" sz="5198" b="1" dirty="0">
                <a:solidFill>
                  <a:srgbClr val="3B3029"/>
                </a:solidFill>
                <a:latin typeface="Roboto Condensed"/>
              </a:rPr>
              <a:t>-&gt;</a:t>
            </a: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 gia nhập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871191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910355" y="7002172"/>
            <a:ext cx="9744161" cy="13402656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263242" y="2218572"/>
            <a:ext cx="5509630" cy="8068395"/>
            <a:chOff x="-1522893" y="-371682"/>
            <a:chExt cx="6642100" cy="9726803"/>
          </a:xfrm>
        </p:grpSpPr>
        <p:sp>
          <p:nvSpPr>
            <p:cNvPr id="9" name="Freeform 9"/>
            <p:cNvSpPr/>
            <p:nvPr/>
          </p:nvSpPr>
          <p:spPr>
            <a:xfrm>
              <a:off x="-1522893" y="-371682"/>
              <a:ext cx="6642100" cy="9726803"/>
            </a:xfrm>
            <a:custGeom>
              <a:avLst/>
              <a:gdLst/>
              <a:ahLst/>
              <a:cxnLst/>
              <a:rect l="l" t="t" r="r" b="b"/>
              <a:pathLst>
                <a:path w="6642100" h="9726803">
                  <a:moveTo>
                    <a:pt x="0" y="0"/>
                  </a:moveTo>
                  <a:lnTo>
                    <a:pt x="6642100" y="0"/>
                  </a:lnTo>
                  <a:lnTo>
                    <a:pt x="6642100" y="9726803"/>
                  </a:lnTo>
                  <a:lnTo>
                    <a:pt x="0" y="97268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" r="-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145824" y="1283795"/>
            <a:ext cx="11332768" cy="1224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289"/>
              </a:lnSpc>
            </a:pPr>
            <a:r>
              <a:rPr lang="en-US" sz="7348" dirty="0">
                <a:solidFill>
                  <a:srgbClr val="594A47"/>
                </a:solidFill>
                <a:latin typeface="Fraunces Semi-Bold"/>
              </a:rPr>
              <a:t>“CẢNH SÁT CHÍNH TẢ”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672190" y="3009837"/>
            <a:ext cx="12740562" cy="2741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vi-VN" sz="5198" b="1" dirty="0">
                <a:solidFill>
                  <a:srgbClr val="3B3029"/>
                </a:solidFill>
                <a:latin typeface="Roboto Condensed"/>
              </a:rPr>
              <a:t>Câu 5: </a:t>
            </a:r>
            <a:endParaRPr lang="en-US" sz="5198" b="1" dirty="0">
              <a:solidFill>
                <a:srgbClr val="3B3029"/>
              </a:solidFill>
              <a:latin typeface="Roboto Condensed"/>
            </a:endParaRPr>
          </a:p>
          <a:p>
            <a:pPr algn="ctr">
              <a:lnSpc>
                <a:spcPts val="7278"/>
              </a:lnSpc>
            </a:pPr>
            <a:r>
              <a:rPr lang="vi-VN" sz="5198" dirty="0">
                <a:solidFill>
                  <a:srgbClr val="3B3029"/>
                </a:solidFill>
                <a:latin typeface="Roboto Condensed"/>
              </a:rPr>
              <a:t>Tớ nghe phong phanh rằng cuối tuần cô trả bài kiểm tra.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73200" y="287233"/>
            <a:ext cx="4479104" cy="3060694"/>
          </a:xfrm>
          <a:custGeom>
            <a:avLst/>
            <a:gdLst/>
            <a:ahLst/>
            <a:cxnLst/>
            <a:rect l="l" t="t" r="r" b="b"/>
            <a:pathLst>
              <a:path w="5274277" h="3217309">
                <a:moveTo>
                  <a:pt x="0" y="0"/>
                </a:moveTo>
                <a:lnTo>
                  <a:pt x="5274277" y="0"/>
                </a:lnTo>
                <a:lnTo>
                  <a:pt x="5274277" y="3217309"/>
                </a:lnTo>
                <a:lnTo>
                  <a:pt x="0" y="3217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13D507A8-4014-9483-6B62-200EB857D152}"/>
              </a:ext>
            </a:extLst>
          </p:cNvPr>
          <p:cNvSpPr txBox="1"/>
          <p:nvPr/>
        </p:nvSpPr>
        <p:spPr>
          <a:xfrm>
            <a:off x="3932533" y="6044546"/>
            <a:ext cx="12740562" cy="868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8"/>
              </a:lnSpc>
            </a:pPr>
            <a:r>
              <a:rPr lang="en-US" sz="5198" b="1" dirty="0">
                <a:solidFill>
                  <a:srgbClr val="3B3029"/>
                </a:solidFill>
                <a:latin typeface="Roboto Condensed"/>
              </a:rPr>
              <a:t>Phong </a:t>
            </a:r>
            <a:r>
              <a:rPr lang="en-US" sz="5198" b="1" dirty="0" err="1">
                <a:solidFill>
                  <a:srgbClr val="3B3029"/>
                </a:solidFill>
                <a:latin typeface="Roboto Condensed"/>
              </a:rPr>
              <a:t>phanh</a:t>
            </a:r>
            <a:r>
              <a:rPr lang="en-US" sz="5198" b="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b="1" dirty="0">
                <a:solidFill>
                  <a:srgbClr val="3B3029"/>
                </a:solidFill>
                <a:latin typeface="Roboto Condensed"/>
                <a:sym typeface="Wingdings" panose="05000000000000000000" pitchFamily="2" charset="2"/>
              </a:rPr>
              <a:t></a:t>
            </a:r>
            <a:r>
              <a:rPr lang="en-US" sz="5198" b="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b="1" dirty="0" err="1">
                <a:solidFill>
                  <a:srgbClr val="3B3029"/>
                </a:solidFill>
                <a:latin typeface="Roboto Condensed"/>
              </a:rPr>
              <a:t>phong</a:t>
            </a:r>
            <a:r>
              <a:rPr lang="en-US" sz="5198" b="1" dirty="0">
                <a:solidFill>
                  <a:srgbClr val="3B3029"/>
                </a:solidFill>
                <a:latin typeface="Roboto Condensed"/>
              </a:rPr>
              <a:t> </a:t>
            </a:r>
            <a:r>
              <a:rPr lang="en-US" sz="5198" b="1" dirty="0" err="1">
                <a:solidFill>
                  <a:srgbClr val="3B3029"/>
                </a:solidFill>
                <a:latin typeface="Roboto Condensed"/>
              </a:rPr>
              <a:t>thanh</a:t>
            </a:r>
            <a:endParaRPr lang="en-US" sz="5198" dirty="0">
              <a:solidFill>
                <a:srgbClr val="3B3029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2827084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600828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07343" y="-6408"/>
            <a:ext cx="3380985" cy="465039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771228" y="1310293"/>
            <a:ext cx="12745540" cy="1035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 dirty="0">
                <a:solidFill>
                  <a:srgbClr val="3B3029"/>
                </a:solidFill>
                <a:latin typeface="Fraunces "/>
              </a:rPr>
              <a:t>BÀI 1: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31389" y="4024697"/>
            <a:ext cx="16069498" cy="259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8"/>
              </a:lnSpc>
            </a:pPr>
            <a:r>
              <a:rPr lang="en-US" sz="8400" dirty="0">
                <a:solidFill>
                  <a:srgbClr val="3B3029"/>
                </a:solidFill>
                <a:latin typeface="Bahianita"/>
              </a:rPr>
              <a:t>THỰC HÀNH TIẾNG VIỆT: </a:t>
            </a:r>
          </a:p>
          <a:p>
            <a:pPr algn="ctr">
              <a:lnSpc>
                <a:spcPts val="10248"/>
              </a:lnSpc>
            </a:pPr>
            <a:r>
              <a:rPr lang="en-US" sz="8400" dirty="0">
                <a:solidFill>
                  <a:srgbClr val="3B3029"/>
                </a:solidFill>
                <a:latin typeface="Bahianita"/>
              </a:rPr>
              <a:t>MỘT SỐ YẾU TỐ HÁN VIỆT DỄ NHẦM LẪN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62200" y="2701713"/>
            <a:ext cx="12989815" cy="113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27"/>
              </a:lnSpc>
            </a:pP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Thế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giới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kì</a:t>
            </a:r>
            <a:r>
              <a:rPr lang="en-US" sz="7199" dirty="0">
                <a:solidFill>
                  <a:srgbClr val="594A47"/>
                </a:solidFill>
                <a:latin typeface="UTM ThuPhap Thien An"/>
              </a:rPr>
              <a:t> </a:t>
            </a:r>
            <a:r>
              <a:rPr lang="en-US" sz="7199" dirty="0" err="1">
                <a:solidFill>
                  <a:srgbClr val="594A47"/>
                </a:solidFill>
                <a:latin typeface="UTM ThuPhap Thien An"/>
              </a:rPr>
              <a:t>ảo</a:t>
            </a:r>
            <a:endParaRPr lang="en-US" sz="7199" dirty="0">
              <a:solidFill>
                <a:srgbClr val="594A47"/>
              </a:solidFill>
              <a:latin typeface="UTM ThuPhap Thien An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275576" y="5568324"/>
            <a:ext cx="3752577" cy="4369813"/>
          </a:xfrm>
          <a:custGeom>
            <a:avLst/>
            <a:gdLst/>
            <a:ahLst/>
            <a:cxnLst/>
            <a:rect l="l" t="t" r="r" b="b"/>
            <a:pathLst>
              <a:path w="3752577" h="4369813">
                <a:moveTo>
                  <a:pt x="0" y="0"/>
                </a:moveTo>
                <a:lnTo>
                  <a:pt x="3752577" y="0"/>
                </a:lnTo>
                <a:lnTo>
                  <a:pt x="3752577" y="4369813"/>
                </a:lnTo>
                <a:lnTo>
                  <a:pt x="0" y="43698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8144167" y="7420319"/>
            <a:ext cx="9744161" cy="13402656"/>
            <a:chOff x="0" y="0"/>
            <a:chExt cx="4507980" cy="6200524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65469" y="-3597625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13517" y="558719"/>
            <a:ext cx="6666566" cy="9169563"/>
            <a:chOff x="0" y="0"/>
            <a:chExt cx="4507980" cy="620052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0" y="0"/>
                  </a:moveTo>
                  <a:lnTo>
                    <a:pt x="4507992" y="0"/>
                  </a:lnTo>
                  <a:lnTo>
                    <a:pt x="4507992" y="6200521"/>
                  </a:lnTo>
                  <a:lnTo>
                    <a:pt x="0" y="6200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 rot="5362205">
            <a:off x="12802148" y="3066301"/>
            <a:ext cx="606547" cy="9525"/>
            <a:chOff x="0" y="0"/>
            <a:chExt cx="808729" cy="12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 rot="5362205">
            <a:off x="12802148" y="6609601"/>
            <a:ext cx="606547" cy="9525"/>
            <a:chOff x="0" y="0"/>
            <a:chExt cx="808729" cy="12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08736" cy="12700"/>
            </a:xfrm>
            <a:custGeom>
              <a:avLst/>
              <a:gdLst/>
              <a:ahLst/>
              <a:cxnLst/>
              <a:rect l="l" t="t" r="r" b="b"/>
              <a:pathLst>
                <a:path w="808736" h="12700">
                  <a:moveTo>
                    <a:pt x="6350" y="0"/>
                  </a:moveTo>
                  <a:lnTo>
                    <a:pt x="802386" y="0"/>
                  </a:lnTo>
                  <a:cubicBezTo>
                    <a:pt x="805942" y="0"/>
                    <a:pt x="808736" y="2794"/>
                    <a:pt x="808736" y="6350"/>
                  </a:cubicBezTo>
                  <a:cubicBezTo>
                    <a:pt x="808736" y="9906"/>
                    <a:pt x="805942" y="12700"/>
                    <a:pt x="802386" y="12700"/>
                  </a:cubicBezTo>
                  <a:lnTo>
                    <a:pt x="6350" y="12700"/>
                  </a:lnTo>
                  <a:cubicBezTo>
                    <a:pt x="2794" y="12700"/>
                    <a:pt x="0" y="9906"/>
                    <a:pt x="0" y="6350"/>
                  </a:cubicBezTo>
                  <a:cubicBezTo>
                    <a:pt x="0" y="2794"/>
                    <a:pt x="2794" y="0"/>
                    <a:pt x="63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45505" y="2157087"/>
            <a:ext cx="11300181" cy="6979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49959" lvl="1" indent="-474979" algn="just">
              <a:lnSpc>
                <a:spcPts val="7919"/>
              </a:lnSpc>
              <a:buFont typeface="Arial"/>
              <a:buChar char="•"/>
            </a:pPr>
            <a:r>
              <a:rPr lang="vi-VN" sz="4399" dirty="0">
                <a:solidFill>
                  <a:srgbClr val="594A47"/>
                </a:solidFill>
                <a:latin typeface="Roboto Condensed"/>
              </a:rPr>
              <a:t>HS làm việc theo cặp đôi trong 10 phút </a:t>
            </a:r>
            <a:endParaRPr lang="en-US" sz="4399" dirty="0">
              <a:solidFill>
                <a:srgbClr val="594A47"/>
              </a:solidFill>
              <a:latin typeface="Roboto Condensed"/>
            </a:endParaRPr>
          </a:p>
          <a:p>
            <a:pPr marL="949959" lvl="1" indent="-474979" algn="just">
              <a:lnSpc>
                <a:spcPts val="7919"/>
              </a:lnSpc>
              <a:buFont typeface="Arial"/>
              <a:buChar char="•"/>
            </a:pPr>
            <a:r>
              <a:rPr lang="vi-VN" sz="4399" dirty="0">
                <a:solidFill>
                  <a:srgbClr val="594A47"/>
                </a:solidFill>
                <a:latin typeface="Roboto Condensed"/>
              </a:rPr>
              <a:t>Đọc phần Tri thức ngữ văn trong SGK tr.9 và đọc khung Nhận biết một số yếu tố Hán Việt dễ nhầm lẫn trong SGK tr.22-23 và cho biết: </a:t>
            </a:r>
            <a:r>
              <a:rPr lang="vi-VN" sz="4399" i="1" dirty="0">
                <a:solidFill>
                  <a:srgbClr val="594A47"/>
                </a:solidFill>
                <a:latin typeface="Roboto Condensed"/>
              </a:rPr>
              <a:t>Các yếu tố Hán Việt nào thường dễ nhầm lẫn? Cho ví dụ. Nêu cách phân biệt nghĩa của một số yếu tố Hán Việt dễ nhầm lẫn.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90145" y="1014801"/>
            <a:ext cx="11010900" cy="1070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6448" dirty="0">
                <a:solidFill>
                  <a:srgbClr val="594A47"/>
                </a:solidFill>
                <a:latin typeface="Fraunces Semi-Bold"/>
              </a:rPr>
              <a:t>I. TRI THỨC TIẾNG VIỆT</a:t>
            </a:r>
          </a:p>
        </p:txBody>
      </p:sp>
      <p:sp>
        <p:nvSpPr>
          <p:cNvPr id="14" name="Freeform 14"/>
          <p:cNvSpPr/>
          <p:nvPr/>
        </p:nvSpPr>
        <p:spPr>
          <a:xfrm>
            <a:off x="10188313" y="5756585"/>
            <a:ext cx="8991144" cy="5278430"/>
          </a:xfrm>
          <a:custGeom>
            <a:avLst/>
            <a:gdLst/>
            <a:ahLst/>
            <a:cxnLst/>
            <a:rect l="l" t="t" r="r" b="b"/>
            <a:pathLst>
              <a:path w="8991144" h="5278430">
                <a:moveTo>
                  <a:pt x="0" y="0"/>
                </a:moveTo>
                <a:lnTo>
                  <a:pt x="8991144" y="0"/>
                </a:lnTo>
                <a:lnTo>
                  <a:pt x="8991144" y="5278429"/>
                </a:lnTo>
                <a:lnTo>
                  <a:pt x="0" y="5278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97297" y="-3997299"/>
            <a:ext cx="10293406" cy="18288003"/>
            <a:chOff x="0" y="0"/>
            <a:chExt cx="13724541" cy="243840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4510" cy="24384000"/>
            </a:xfrm>
            <a:custGeom>
              <a:avLst/>
              <a:gdLst/>
              <a:ahLst/>
              <a:cxnLst/>
              <a:rect l="l" t="t" r="r" b="b"/>
              <a:pathLst>
                <a:path w="13724510" h="24384000">
                  <a:moveTo>
                    <a:pt x="0" y="0"/>
                  </a:moveTo>
                  <a:lnTo>
                    <a:pt x="13724510" y="0"/>
                  </a:lnTo>
                  <a:lnTo>
                    <a:pt x="13724510" y="24384000"/>
                  </a:lnTo>
                  <a:lnTo>
                    <a:pt x="0" y="24384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2" r="-4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 rot="-5400000">
            <a:off x="4474303" y="-3689782"/>
            <a:ext cx="9357063" cy="17488654"/>
            <a:chOff x="0" y="0"/>
            <a:chExt cx="12476084" cy="2331820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476099" cy="23318215"/>
            </a:xfrm>
            <a:custGeom>
              <a:avLst/>
              <a:gdLst/>
              <a:ahLst/>
              <a:cxnLst/>
              <a:rect l="l" t="t" r="r" b="b"/>
              <a:pathLst>
                <a:path w="12476099" h="23318215">
                  <a:moveTo>
                    <a:pt x="0" y="0"/>
                  </a:moveTo>
                  <a:lnTo>
                    <a:pt x="12476099" y="0"/>
                  </a:lnTo>
                  <a:lnTo>
                    <a:pt x="12476099" y="23318215"/>
                  </a:lnTo>
                  <a:lnTo>
                    <a:pt x="0" y="23318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30" r="-59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905000" y="2050201"/>
            <a:ext cx="14018052" cy="2559792"/>
            <a:chOff x="0" y="0"/>
            <a:chExt cx="11445750" cy="4644991"/>
          </a:xfrm>
        </p:grpSpPr>
        <p:sp>
          <p:nvSpPr>
            <p:cNvPr id="10" name="Freeform 10"/>
            <p:cNvSpPr/>
            <p:nvPr/>
          </p:nvSpPr>
          <p:spPr>
            <a:xfrm>
              <a:off x="17352" y="27237"/>
              <a:ext cx="11410985" cy="4590529"/>
            </a:xfrm>
            <a:custGeom>
              <a:avLst/>
              <a:gdLst/>
              <a:ahLst/>
              <a:cxnLst/>
              <a:rect l="l" t="t" r="r" b="b"/>
              <a:pathLst>
                <a:path w="11410985" h="4590529">
                  <a:moveTo>
                    <a:pt x="0" y="765088"/>
                  </a:moveTo>
                  <a:cubicBezTo>
                    <a:pt x="0" y="342610"/>
                    <a:pt x="220097" y="0"/>
                    <a:pt x="491728" y="0"/>
                  </a:cubicBezTo>
                  <a:lnTo>
                    <a:pt x="10919256" y="0"/>
                  </a:lnTo>
                  <a:cubicBezTo>
                    <a:pt x="11190888" y="0"/>
                    <a:pt x="11410985" y="342610"/>
                    <a:pt x="11410985" y="765088"/>
                  </a:cubicBezTo>
                  <a:lnTo>
                    <a:pt x="11410985" y="3825441"/>
                  </a:lnTo>
                  <a:cubicBezTo>
                    <a:pt x="11410985" y="4247918"/>
                    <a:pt x="11190888" y="4590529"/>
                    <a:pt x="10919256" y="4590529"/>
                  </a:cubicBezTo>
                  <a:lnTo>
                    <a:pt x="491728" y="4590529"/>
                  </a:lnTo>
                  <a:cubicBezTo>
                    <a:pt x="220097" y="4590529"/>
                    <a:pt x="0" y="4247918"/>
                    <a:pt x="0" y="3825441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1445689" cy="4644998"/>
            </a:xfrm>
            <a:custGeom>
              <a:avLst/>
              <a:gdLst/>
              <a:ahLst/>
              <a:cxnLst/>
              <a:rect l="l" t="t" r="r" b="b"/>
              <a:pathLst>
                <a:path w="11445689" h="4644998">
                  <a:moveTo>
                    <a:pt x="0" y="792325"/>
                  </a:moveTo>
                  <a:cubicBezTo>
                    <a:pt x="0" y="354488"/>
                    <a:pt x="228055" y="0"/>
                    <a:pt x="509080" y="0"/>
                  </a:cubicBezTo>
                  <a:lnTo>
                    <a:pt x="10936608" y="0"/>
                  </a:lnTo>
                  <a:lnTo>
                    <a:pt x="10936608" y="27237"/>
                  </a:lnTo>
                  <a:lnTo>
                    <a:pt x="10936608" y="0"/>
                  </a:lnTo>
                  <a:cubicBezTo>
                    <a:pt x="11217633" y="0"/>
                    <a:pt x="11445689" y="354488"/>
                    <a:pt x="11445689" y="792325"/>
                  </a:cubicBezTo>
                  <a:lnTo>
                    <a:pt x="11428337" y="792325"/>
                  </a:lnTo>
                  <a:lnTo>
                    <a:pt x="11445689" y="792325"/>
                  </a:lnTo>
                  <a:lnTo>
                    <a:pt x="11445689" y="3852678"/>
                  </a:lnTo>
                  <a:lnTo>
                    <a:pt x="11428337" y="3852678"/>
                  </a:lnTo>
                  <a:lnTo>
                    <a:pt x="11445689" y="3852678"/>
                  </a:lnTo>
                  <a:cubicBezTo>
                    <a:pt x="11445689" y="4290514"/>
                    <a:pt x="11217633" y="4644998"/>
                    <a:pt x="10936608" y="4644998"/>
                  </a:cubicBezTo>
                  <a:lnTo>
                    <a:pt x="10936608" y="4617766"/>
                  </a:lnTo>
                  <a:lnTo>
                    <a:pt x="10936608" y="4644998"/>
                  </a:lnTo>
                  <a:lnTo>
                    <a:pt x="509080" y="4644998"/>
                  </a:lnTo>
                  <a:lnTo>
                    <a:pt x="509080" y="4617766"/>
                  </a:lnTo>
                  <a:lnTo>
                    <a:pt x="509080" y="4644998"/>
                  </a:lnTo>
                  <a:cubicBezTo>
                    <a:pt x="228055" y="4644998"/>
                    <a:pt x="0" y="4290514"/>
                    <a:pt x="0" y="3852678"/>
                  </a:cubicBezTo>
                  <a:lnTo>
                    <a:pt x="0" y="792325"/>
                  </a:lnTo>
                  <a:lnTo>
                    <a:pt x="17352" y="792325"/>
                  </a:lnTo>
                  <a:lnTo>
                    <a:pt x="0" y="792325"/>
                  </a:lnTo>
                  <a:moveTo>
                    <a:pt x="34835" y="792325"/>
                  </a:moveTo>
                  <a:lnTo>
                    <a:pt x="34835" y="3852678"/>
                  </a:lnTo>
                  <a:lnTo>
                    <a:pt x="17352" y="3852678"/>
                  </a:lnTo>
                  <a:lnTo>
                    <a:pt x="34835" y="3852678"/>
                  </a:lnTo>
                  <a:cubicBezTo>
                    <a:pt x="34835" y="4260001"/>
                    <a:pt x="247103" y="4590529"/>
                    <a:pt x="509210" y="4590529"/>
                  </a:cubicBezTo>
                  <a:lnTo>
                    <a:pt x="10936608" y="4590529"/>
                  </a:lnTo>
                  <a:cubicBezTo>
                    <a:pt x="11198716" y="4590529"/>
                    <a:pt x="11410984" y="4260001"/>
                    <a:pt x="11410984" y="3852678"/>
                  </a:cubicBezTo>
                  <a:lnTo>
                    <a:pt x="11410984" y="792325"/>
                  </a:lnTo>
                  <a:cubicBezTo>
                    <a:pt x="11410984" y="385002"/>
                    <a:pt x="11198716" y="54474"/>
                    <a:pt x="10936608" y="54474"/>
                  </a:cubicBezTo>
                  <a:lnTo>
                    <a:pt x="509080" y="54474"/>
                  </a:lnTo>
                  <a:lnTo>
                    <a:pt x="509080" y="27237"/>
                  </a:lnTo>
                  <a:lnTo>
                    <a:pt x="509080" y="54678"/>
                  </a:lnTo>
                  <a:cubicBezTo>
                    <a:pt x="246973" y="54678"/>
                    <a:pt x="34835" y="385206"/>
                    <a:pt x="34835" y="792325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64948" y="2249622"/>
            <a:ext cx="12494897" cy="2045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Các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đồng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âm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  <a:p>
            <a:pPr marL="685800" indent="-6858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Các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yếu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tố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Hán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Việt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gần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âm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057329" y="4914680"/>
            <a:ext cx="13865648" cy="3863512"/>
            <a:chOff x="0" y="0"/>
            <a:chExt cx="11411699" cy="4284410"/>
          </a:xfrm>
        </p:grpSpPr>
        <p:sp>
          <p:nvSpPr>
            <p:cNvPr id="15" name="Freeform 15"/>
            <p:cNvSpPr/>
            <p:nvPr/>
          </p:nvSpPr>
          <p:spPr>
            <a:xfrm>
              <a:off x="17407" y="23257"/>
              <a:ext cx="11376854" cy="4237888"/>
            </a:xfrm>
            <a:custGeom>
              <a:avLst/>
              <a:gdLst/>
              <a:ahLst/>
              <a:cxnLst/>
              <a:rect l="l" t="t" r="r" b="b"/>
              <a:pathLst>
                <a:path w="11376854" h="4237888">
                  <a:moveTo>
                    <a:pt x="0" y="706286"/>
                  </a:moveTo>
                  <a:cubicBezTo>
                    <a:pt x="0" y="316159"/>
                    <a:pt x="238591" y="0"/>
                    <a:pt x="532805" y="0"/>
                  </a:cubicBezTo>
                  <a:lnTo>
                    <a:pt x="10844049" y="0"/>
                  </a:lnTo>
                  <a:cubicBezTo>
                    <a:pt x="11138263" y="0"/>
                    <a:pt x="11376854" y="316159"/>
                    <a:pt x="11376854" y="706286"/>
                  </a:cubicBezTo>
                  <a:lnTo>
                    <a:pt x="11376854" y="3531603"/>
                  </a:lnTo>
                  <a:cubicBezTo>
                    <a:pt x="11376854" y="3921730"/>
                    <a:pt x="11138263" y="4237888"/>
                    <a:pt x="10844049" y="4237888"/>
                  </a:cubicBezTo>
                  <a:lnTo>
                    <a:pt x="532805" y="4237888"/>
                  </a:lnTo>
                  <a:cubicBezTo>
                    <a:pt x="238591" y="4237888"/>
                    <a:pt x="0" y="3921730"/>
                    <a:pt x="0" y="3531603"/>
                  </a:cubicBezTo>
                  <a:close/>
                </a:path>
              </a:pathLst>
            </a:custGeom>
            <a:solidFill>
              <a:srgbClr val="EEECE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0" y="0"/>
              <a:ext cx="11411668" cy="4284402"/>
            </a:xfrm>
            <a:custGeom>
              <a:avLst/>
              <a:gdLst/>
              <a:ahLst/>
              <a:cxnLst/>
              <a:rect l="l" t="t" r="r" b="b"/>
              <a:pathLst>
                <a:path w="11411668" h="4284402">
                  <a:moveTo>
                    <a:pt x="0" y="729543"/>
                  </a:moveTo>
                  <a:cubicBezTo>
                    <a:pt x="0" y="326476"/>
                    <a:pt x="246444" y="0"/>
                    <a:pt x="550212" y="0"/>
                  </a:cubicBezTo>
                  <a:lnTo>
                    <a:pt x="10861456" y="0"/>
                  </a:lnTo>
                  <a:lnTo>
                    <a:pt x="10861456" y="23257"/>
                  </a:lnTo>
                  <a:lnTo>
                    <a:pt x="10861456" y="0"/>
                  </a:lnTo>
                  <a:cubicBezTo>
                    <a:pt x="11165225" y="0"/>
                    <a:pt x="11411668" y="326476"/>
                    <a:pt x="11411668" y="729543"/>
                  </a:cubicBezTo>
                  <a:lnTo>
                    <a:pt x="11394260" y="729543"/>
                  </a:lnTo>
                  <a:lnTo>
                    <a:pt x="11411668" y="729543"/>
                  </a:lnTo>
                  <a:lnTo>
                    <a:pt x="11411668" y="3554860"/>
                  </a:lnTo>
                  <a:lnTo>
                    <a:pt x="11394260" y="3554860"/>
                  </a:lnTo>
                  <a:lnTo>
                    <a:pt x="11411668" y="3554860"/>
                  </a:lnTo>
                  <a:cubicBezTo>
                    <a:pt x="11411668" y="3957927"/>
                    <a:pt x="11165224" y="4284402"/>
                    <a:pt x="10861455" y="4284402"/>
                  </a:cubicBezTo>
                  <a:lnTo>
                    <a:pt x="10861455" y="4261145"/>
                  </a:lnTo>
                  <a:lnTo>
                    <a:pt x="10861455" y="4284402"/>
                  </a:lnTo>
                  <a:lnTo>
                    <a:pt x="550212" y="4284402"/>
                  </a:lnTo>
                  <a:lnTo>
                    <a:pt x="550212" y="4261145"/>
                  </a:lnTo>
                  <a:lnTo>
                    <a:pt x="550212" y="4284402"/>
                  </a:lnTo>
                  <a:cubicBezTo>
                    <a:pt x="246444" y="4284402"/>
                    <a:pt x="0" y="3957927"/>
                    <a:pt x="0" y="3554860"/>
                  </a:cubicBezTo>
                  <a:lnTo>
                    <a:pt x="0" y="729543"/>
                  </a:lnTo>
                  <a:lnTo>
                    <a:pt x="17407" y="729543"/>
                  </a:lnTo>
                  <a:lnTo>
                    <a:pt x="0" y="729543"/>
                  </a:lnTo>
                  <a:moveTo>
                    <a:pt x="34944" y="729543"/>
                  </a:moveTo>
                  <a:lnTo>
                    <a:pt x="34944" y="3554860"/>
                  </a:lnTo>
                  <a:lnTo>
                    <a:pt x="17407" y="3554860"/>
                  </a:lnTo>
                  <a:lnTo>
                    <a:pt x="34944" y="3554860"/>
                  </a:lnTo>
                  <a:cubicBezTo>
                    <a:pt x="34944" y="3931872"/>
                    <a:pt x="265552" y="4237888"/>
                    <a:pt x="550343" y="4237888"/>
                  </a:cubicBezTo>
                  <a:lnTo>
                    <a:pt x="10861456" y="4237888"/>
                  </a:lnTo>
                  <a:cubicBezTo>
                    <a:pt x="11146247" y="4237888"/>
                    <a:pt x="11376854" y="3931872"/>
                    <a:pt x="11376854" y="3554860"/>
                  </a:cubicBezTo>
                  <a:lnTo>
                    <a:pt x="11376854" y="729543"/>
                  </a:lnTo>
                  <a:cubicBezTo>
                    <a:pt x="11376854" y="352531"/>
                    <a:pt x="11146247" y="46514"/>
                    <a:pt x="10861456" y="46514"/>
                  </a:cubicBezTo>
                  <a:lnTo>
                    <a:pt x="550212" y="46514"/>
                  </a:lnTo>
                  <a:lnTo>
                    <a:pt x="550212" y="23257"/>
                  </a:lnTo>
                  <a:lnTo>
                    <a:pt x="550212" y="46689"/>
                  </a:lnTo>
                  <a:cubicBezTo>
                    <a:pt x="265421" y="46689"/>
                    <a:pt x="34814" y="352706"/>
                    <a:pt x="34814" y="729718"/>
                  </a:cubicBezTo>
                  <a:close/>
                </a:path>
              </a:pathLst>
            </a:custGeom>
            <a:solidFill>
              <a:srgbClr val="87756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6346431" y="5298560"/>
            <a:ext cx="8964191" cy="31226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 (1):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chăm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sóc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giữ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gìn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(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vệ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dưỡng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tang…); </a:t>
            </a:r>
            <a:r>
              <a:rPr lang="en-US" sz="5000" b="1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b="1" dirty="0">
                <a:solidFill>
                  <a:srgbClr val="404040"/>
                </a:solidFill>
                <a:latin typeface="Roboto Condensed"/>
              </a:rPr>
              <a:t> (2)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: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quý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(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vật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kiếm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,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quốc</a:t>
            </a:r>
            <a:r>
              <a:rPr lang="en-US" sz="5000" dirty="0">
                <a:solidFill>
                  <a:srgbClr val="404040"/>
                </a:solidFill>
                <a:latin typeface="Roboto Condensed"/>
              </a:rPr>
              <a:t> </a:t>
            </a:r>
            <a:r>
              <a:rPr lang="en-US" sz="5000" dirty="0" err="1">
                <a:solidFill>
                  <a:srgbClr val="404040"/>
                </a:solidFill>
                <a:latin typeface="Roboto Condensed"/>
              </a:rPr>
              <a:t>bảo</a:t>
            </a:r>
            <a:endParaRPr lang="en-US" sz="5000" dirty="0">
              <a:solidFill>
                <a:srgbClr val="404040"/>
              </a:solidFill>
              <a:latin typeface="Roboto Condense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198254" y="712544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9029"/>
              </a:lnSpc>
            </a:pP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1.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Một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số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yếu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tố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Hán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Việt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dễ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nhầm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lẫn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-2653786" y="7466575"/>
            <a:ext cx="9744161" cy="13402656"/>
            <a:chOff x="0" y="0"/>
            <a:chExt cx="4507980" cy="6200524"/>
          </a:xfrm>
        </p:grpSpPr>
        <p:sp>
          <p:nvSpPr>
            <p:cNvPr id="23" name="Freeform 23"/>
            <p:cNvSpPr/>
            <p:nvPr/>
          </p:nvSpPr>
          <p:spPr>
            <a:xfrm flipH="1">
              <a:off x="0" y="0"/>
              <a:ext cx="4507992" cy="6200521"/>
            </a:xfrm>
            <a:custGeom>
              <a:avLst/>
              <a:gdLst/>
              <a:ahLst/>
              <a:cxnLst/>
              <a:rect l="l" t="t" r="r" b="b"/>
              <a:pathLst>
                <a:path w="4507992" h="6200521">
                  <a:moveTo>
                    <a:pt x="4507992" y="0"/>
                  </a:moveTo>
                  <a:lnTo>
                    <a:pt x="0" y="0"/>
                  </a:lnTo>
                  <a:lnTo>
                    <a:pt x="0" y="6200521"/>
                  </a:lnTo>
                  <a:lnTo>
                    <a:pt x="4507992" y="6200521"/>
                  </a:lnTo>
                  <a:lnTo>
                    <a:pt x="4507992" y="0"/>
                  </a:lnTo>
                  <a:close/>
                </a:path>
              </a:pathLst>
            </a:custGeom>
            <a:blipFill>
              <a:blip r:embed="rId5"/>
              <a:stretch>
                <a:fillRect t="-4536" b="-453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 flipH="1">
            <a:off x="15283332" y="-8236808"/>
            <a:ext cx="11976879" cy="16473607"/>
          </a:xfrm>
          <a:custGeom>
            <a:avLst/>
            <a:gdLst/>
            <a:ahLst/>
            <a:cxnLst/>
            <a:rect l="l" t="t" r="r" b="b"/>
            <a:pathLst>
              <a:path w="4507992" h="6200521">
                <a:moveTo>
                  <a:pt x="4507992" y="0"/>
                </a:moveTo>
                <a:lnTo>
                  <a:pt x="0" y="0"/>
                </a:lnTo>
                <a:lnTo>
                  <a:pt x="0" y="6200521"/>
                </a:lnTo>
                <a:lnTo>
                  <a:pt x="4507992" y="6200521"/>
                </a:lnTo>
                <a:lnTo>
                  <a:pt x="4507992" y="0"/>
                </a:lnTo>
                <a:close/>
              </a:path>
            </a:pathLst>
          </a:custGeom>
          <a:blipFill>
            <a:blip r:embed="rId5"/>
            <a:stretch>
              <a:fillRect t="-4536" b="-45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1">
            <a:extLst>
              <a:ext uri="{FF2B5EF4-FFF2-40B4-BE49-F238E27FC236}">
                <a16:creationId xmlns:a16="http://schemas.microsoft.com/office/drawing/2014/main" id="{96CCCCE6-765B-B846-7D3C-ACC45276E672}"/>
              </a:ext>
            </a:extLst>
          </p:cNvPr>
          <p:cNvSpPr txBox="1"/>
          <p:nvPr/>
        </p:nvSpPr>
        <p:spPr>
          <a:xfrm>
            <a:off x="-3175559" y="6068987"/>
            <a:ext cx="1501434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29"/>
              </a:lnSpc>
            </a:pP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Ví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dụ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đồng</a:t>
            </a:r>
            <a:r>
              <a:rPr lang="en-US" sz="5500" b="1" i="0" u="none" strike="noStrike" dirty="0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 </a:t>
            </a:r>
            <a:r>
              <a:rPr lang="en-US" sz="5500" b="1" i="0" u="none" strike="noStrike" dirty="0" err="1">
                <a:solidFill>
                  <a:srgbClr val="9E8C7E"/>
                </a:solidFill>
                <a:effectLst/>
                <a:latin typeface="#9Slide05 Habano" panose="02040603050506020204" pitchFamily="18" charset="0"/>
              </a:rPr>
              <a:t>âm</a:t>
            </a:r>
            <a:endParaRPr lang="en-US" sz="5500" dirty="0">
              <a:solidFill>
                <a:srgbClr val="9E8C7E"/>
              </a:solidFill>
              <a:latin typeface="#9Slide05 Haban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2026</Words>
  <Application>Microsoft Macintosh PowerPoint</Application>
  <PresentationFormat>Custom</PresentationFormat>
  <Paragraphs>273</Paragraphs>
  <Slides>30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#9Slide05 Habano</vt:lpstr>
      <vt:lpstr>Calibri</vt:lpstr>
      <vt:lpstr>Fraunces Semi-Bold</vt:lpstr>
      <vt:lpstr>Fraunces </vt:lpstr>
      <vt:lpstr>Roboto Condensed Bold</vt:lpstr>
      <vt:lpstr>Roboto Condensed Italics</vt:lpstr>
      <vt:lpstr>UTM ThuPhap Thien An</vt:lpstr>
      <vt:lpstr>Roboto Condensed</vt:lpstr>
      <vt:lpstr>Arial</vt:lpstr>
      <vt:lpstr>Bahianita</vt:lpstr>
      <vt:lpstr>Roboto Condensed 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9CD - B1 - Thuc hanh Tieng Viet</dc:title>
  <dc:creator>This MC</dc:creator>
  <cp:lastModifiedBy>Vy Lê</cp:lastModifiedBy>
  <cp:revision>4</cp:revision>
  <dcterms:created xsi:type="dcterms:W3CDTF">2006-08-16T00:00:00Z</dcterms:created>
  <dcterms:modified xsi:type="dcterms:W3CDTF">2025-05-11T03:19:32Z</dcterms:modified>
  <dc:identifier>DAGIMU7Hk0g</dc:identifier>
</cp:coreProperties>
</file>