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8288000" cy="10287000"/>
  <p:notesSz cx="6858000" cy="9144000"/>
  <p:embeddedFontLst>
    <p:embeddedFont>
      <p:font typeface="#9Slide05 Dear Saturday" panose="02000505000000020004" pitchFamily="2" charset="77"/>
      <p:regular r:id="rId60"/>
    </p:embeddedFont>
    <p:embeddedFont>
      <p:font typeface="#9Slide05 VL Fadilla" pitchFamily="2" charset="77"/>
      <p:regular r:id="rId61"/>
    </p:embeddedFont>
    <p:embeddedFont>
      <p:font typeface="#9Slide06 ThuPhap Thien An" panose="02040603050506020204" pitchFamily="18" charset="77"/>
      <p:regular r:id="rId62"/>
    </p:embeddedFont>
    <p:embeddedFont>
      <p:font typeface="#9Slide07 Crocante" panose="02000000000000000000" pitchFamily="2" charset="77"/>
      <p:regular r:id="rId63"/>
    </p:embeddedFont>
    <p:embeddedFont>
      <p:font typeface="#9Slide07 SFU Blackout" pitchFamily="2" charset="77"/>
      <p:regular r:id="rId64"/>
    </p:embeddedFont>
    <p:embeddedFont>
      <p:font typeface="#9Slide07 SVNUT Triumph Press" pitchFamily="2" charset="77"/>
      <p:bold r:id="rId65"/>
      <p:italic r:id="rId66"/>
      <p:boldItalic r:id="rId67"/>
    </p:embeddedFont>
    <p:embeddedFont>
      <p:font typeface="Fraunces" pitchFamily="2" charset="77"/>
      <p:regular r:id="rId68"/>
    </p:embeddedFont>
    <p:embeddedFont>
      <p:font typeface="Fraunces Bold" pitchFamily="2" charset="77"/>
      <p:regular r:id="rId69"/>
      <p:bold r:id="rId70"/>
    </p:embeddedFont>
    <p:embeddedFont>
      <p:font typeface="Roboto Condensed" panose="020F0502020204030204" pitchFamily="34" charset="0"/>
      <p:regular r:id="rId71"/>
      <p:bold r:id="rId72"/>
      <p:italic r:id="rId73"/>
      <p:boldItalic r:id="rId74"/>
    </p:embeddedFont>
    <p:embeddedFont>
      <p:font typeface="Roboto Condensed Bold" panose="02000000000000000000" pitchFamily="2" charset="0"/>
      <p:regular r:id="rId75"/>
      <p:bold r:id="rId76"/>
    </p:embeddedFont>
    <p:embeddedFont>
      <p:font typeface="Roboto Condensed Bold Italics" panose="02000000000000000000" pitchFamily="2" charset="0"/>
      <p:regular r:id="rId77"/>
      <p:bold r:id="rId78"/>
      <p:italic r:id="rId79"/>
      <p:boldItalic r:id="rId80"/>
    </p:embeddedFont>
    <p:embeddedFont>
      <p:font typeface="Roboto Condensed Italics" panose="02000000000000000000" pitchFamily="2" charset="0"/>
      <p:regular r:id="rId81"/>
      <p: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autoAdjust="0"/>
    <p:restoredTop sz="94589" autoAdjust="0"/>
  </p:normalViewPr>
  <p:slideViewPr>
    <p:cSldViewPr>
      <p:cViewPr varScale="1">
        <p:scale>
          <a:sx n="70" d="100"/>
          <a:sy n="70" d="100"/>
        </p:scale>
        <p:origin x="1024" y="5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7.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7.fntdata"/><Relationship Id="rId61" Type="http://schemas.openxmlformats.org/officeDocument/2006/relationships/font" Target="fonts/font2.fntdata"/><Relationship Id="rId82" Type="http://schemas.openxmlformats.org/officeDocument/2006/relationships/font" Target="fonts/font2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5/11/25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5/11/25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5/11/25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5/11/25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7509247" y="7833053"/>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475731" y="8475456"/>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9144000" y="1658256"/>
            <a:ext cx="8782780" cy="9151805"/>
          </a:xfrm>
          <a:custGeom>
            <a:avLst/>
            <a:gdLst/>
            <a:ahLst/>
            <a:cxnLst/>
            <a:rect l="l" t="t" r="r" b="b"/>
            <a:pathLst>
              <a:path w="8782780" h="9151805">
                <a:moveTo>
                  <a:pt x="0" y="0"/>
                </a:moveTo>
                <a:lnTo>
                  <a:pt x="8782780" y="0"/>
                </a:lnTo>
                <a:lnTo>
                  <a:pt x="8782780" y="9151805"/>
                </a:lnTo>
                <a:lnTo>
                  <a:pt x="0" y="9151805"/>
                </a:lnTo>
                <a:lnTo>
                  <a:pt x="0" y="0"/>
                </a:lnTo>
                <a:close/>
              </a:path>
            </a:pathLst>
          </a:custGeom>
          <a:blipFill>
            <a:blip r:embed="rId7"/>
            <a:stretch>
              <a:fillRect/>
            </a:stretch>
          </a:blipFill>
        </p:spPr>
        <p:txBody>
          <a:bodyPr/>
          <a:lstStyle/>
          <a:p>
            <a:endParaRPr lang="en-US"/>
          </a:p>
        </p:txBody>
      </p:sp>
      <p:sp>
        <p:nvSpPr>
          <p:cNvPr id="6" name="Freeform 6"/>
          <p:cNvSpPr/>
          <p:nvPr/>
        </p:nvSpPr>
        <p:spPr>
          <a:xfrm>
            <a:off x="12223972" y="8273725"/>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1349929" y="4043512"/>
            <a:ext cx="7105061" cy="3933375"/>
          </a:xfrm>
          <a:prstGeom prst="rect">
            <a:avLst/>
          </a:prstGeom>
        </p:spPr>
        <p:txBody>
          <a:bodyPr lIns="0" tIns="0" rIns="0" bIns="0" rtlCol="0" anchor="t">
            <a:spAutoFit/>
          </a:bodyPr>
          <a:lstStyle/>
          <a:p>
            <a:pPr algn="ctr">
              <a:lnSpc>
                <a:spcPts val="6279"/>
              </a:lnSpc>
            </a:pPr>
            <a:r>
              <a:rPr lang="en-US" sz="4485" dirty="0" err="1">
                <a:solidFill>
                  <a:srgbClr val="4D4C4C"/>
                </a:solidFill>
                <a:latin typeface="Roboto Condensed Bold"/>
              </a:rPr>
              <a:t>Với</a:t>
            </a:r>
            <a:r>
              <a:rPr lang="en-US" sz="4485" dirty="0">
                <a:solidFill>
                  <a:srgbClr val="4D4C4C"/>
                </a:solidFill>
                <a:latin typeface="Roboto Condensed Bold"/>
              </a:rPr>
              <a:t> </a:t>
            </a:r>
            <a:r>
              <a:rPr lang="en-US" sz="4485" dirty="0" err="1">
                <a:solidFill>
                  <a:srgbClr val="4D4C4C"/>
                </a:solidFill>
                <a:latin typeface="Roboto Condensed Bold"/>
              </a:rPr>
              <a:t>mỗi</a:t>
            </a:r>
            <a:r>
              <a:rPr lang="en-US" sz="4485" dirty="0">
                <a:solidFill>
                  <a:srgbClr val="4D4C4C"/>
                </a:solidFill>
                <a:latin typeface="Roboto Condensed Bold"/>
              </a:rPr>
              <a:t> </a:t>
            </a:r>
            <a:r>
              <a:rPr lang="en-US" sz="4485" dirty="0" err="1">
                <a:solidFill>
                  <a:srgbClr val="4D4C4C"/>
                </a:solidFill>
                <a:latin typeface="Roboto Condensed Bold"/>
              </a:rPr>
              <a:t>hình</a:t>
            </a:r>
            <a:r>
              <a:rPr lang="en-US" sz="4485" dirty="0">
                <a:solidFill>
                  <a:srgbClr val="4D4C4C"/>
                </a:solidFill>
                <a:latin typeface="Roboto Condensed Bold"/>
              </a:rPr>
              <a:t> </a:t>
            </a:r>
            <a:r>
              <a:rPr lang="en-US" sz="4485" dirty="0" err="1">
                <a:solidFill>
                  <a:srgbClr val="4D4C4C"/>
                </a:solidFill>
                <a:latin typeface="Roboto Condensed Bold"/>
              </a:rPr>
              <a:t>ảnh</a:t>
            </a:r>
            <a:r>
              <a:rPr lang="en-US" sz="4485" dirty="0">
                <a:solidFill>
                  <a:srgbClr val="4D4C4C"/>
                </a:solidFill>
                <a:latin typeface="Roboto Condensed Bold"/>
              </a:rPr>
              <a:t> </a:t>
            </a:r>
            <a:r>
              <a:rPr lang="en-US" sz="4485" dirty="0" err="1">
                <a:solidFill>
                  <a:srgbClr val="4D4C4C"/>
                </a:solidFill>
                <a:latin typeface="Roboto Condensed Bold"/>
              </a:rPr>
              <a:t>minh</a:t>
            </a:r>
            <a:r>
              <a:rPr lang="en-US" sz="4485" dirty="0">
                <a:solidFill>
                  <a:srgbClr val="4D4C4C"/>
                </a:solidFill>
                <a:latin typeface="Roboto Condensed Bold"/>
              </a:rPr>
              <a:t> </a:t>
            </a:r>
            <a:r>
              <a:rPr lang="en-US" sz="4485" dirty="0" err="1">
                <a:solidFill>
                  <a:srgbClr val="4D4C4C"/>
                </a:solidFill>
                <a:latin typeface="Roboto Condensed Bold"/>
              </a:rPr>
              <a:t>họa</a:t>
            </a:r>
            <a:r>
              <a:rPr lang="en-US" sz="4485" dirty="0">
                <a:solidFill>
                  <a:srgbClr val="4D4C4C"/>
                </a:solidFill>
                <a:latin typeface="Roboto Condensed Bold"/>
              </a:rPr>
              <a:t> </a:t>
            </a:r>
            <a:r>
              <a:rPr lang="en-US" sz="4485" dirty="0" err="1">
                <a:solidFill>
                  <a:srgbClr val="4D4C4C"/>
                </a:solidFill>
                <a:latin typeface="Roboto Condensed Bold"/>
              </a:rPr>
              <a:t>cho</a:t>
            </a:r>
            <a:r>
              <a:rPr lang="en-US" sz="4485" dirty="0">
                <a:solidFill>
                  <a:srgbClr val="4D4C4C"/>
                </a:solidFill>
                <a:latin typeface="Roboto Condensed Bold"/>
              </a:rPr>
              <a:t> </a:t>
            </a:r>
            <a:r>
              <a:rPr lang="en-US" sz="4485" dirty="0" err="1">
                <a:solidFill>
                  <a:srgbClr val="4D4C4C"/>
                </a:solidFill>
                <a:latin typeface="Roboto Condensed Bold"/>
              </a:rPr>
              <a:t>các</a:t>
            </a:r>
            <a:r>
              <a:rPr lang="en-US" sz="4485" dirty="0">
                <a:solidFill>
                  <a:srgbClr val="4D4C4C"/>
                </a:solidFill>
                <a:latin typeface="Roboto Condensed Bold"/>
              </a:rPr>
              <a:t> </a:t>
            </a:r>
            <a:r>
              <a:rPr lang="en-US" sz="4485" dirty="0" err="1">
                <a:solidFill>
                  <a:srgbClr val="4D4C4C"/>
                </a:solidFill>
                <a:latin typeface="Roboto Condensed Bold"/>
              </a:rPr>
              <a:t>truyền</a:t>
            </a:r>
            <a:r>
              <a:rPr lang="en-US" sz="4485" dirty="0">
                <a:solidFill>
                  <a:srgbClr val="4D4C4C"/>
                </a:solidFill>
                <a:latin typeface="Roboto Condensed Bold"/>
              </a:rPr>
              <a:t> </a:t>
            </a:r>
            <a:r>
              <a:rPr lang="en-US" sz="4485" dirty="0" err="1">
                <a:solidFill>
                  <a:srgbClr val="4D4C4C"/>
                </a:solidFill>
                <a:latin typeface="Roboto Condensed Bold"/>
              </a:rPr>
              <a:t>thuyết</a:t>
            </a:r>
            <a:r>
              <a:rPr lang="en-US" sz="4485" dirty="0">
                <a:solidFill>
                  <a:srgbClr val="4D4C4C"/>
                </a:solidFill>
                <a:latin typeface="Roboto Condensed Bold"/>
              </a:rPr>
              <a:t> </a:t>
            </a:r>
            <a:r>
              <a:rPr lang="en-US" sz="4485" dirty="0" err="1">
                <a:solidFill>
                  <a:srgbClr val="4D4C4C"/>
                </a:solidFill>
                <a:latin typeface="Roboto Condensed Bold"/>
              </a:rPr>
              <a:t>Việt</a:t>
            </a:r>
            <a:r>
              <a:rPr lang="en-US" sz="4485" dirty="0">
                <a:solidFill>
                  <a:srgbClr val="4D4C4C"/>
                </a:solidFill>
                <a:latin typeface="Roboto Condensed Bold"/>
              </a:rPr>
              <a:t> Nam. </a:t>
            </a:r>
            <a:r>
              <a:rPr lang="en-US" sz="4485" dirty="0" err="1">
                <a:solidFill>
                  <a:srgbClr val="4D4C4C"/>
                </a:solidFill>
                <a:latin typeface="Roboto Condensed Bold"/>
              </a:rPr>
              <a:t>Hãy</a:t>
            </a:r>
            <a:r>
              <a:rPr lang="en-US" sz="4485" dirty="0">
                <a:solidFill>
                  <a:srgbClr val="4D4C4C"/>
                </a:solidFill>
                <a:latin typeface="Roboto Condensed Bold"/>
              </a:rPr>
              <a:t> </a:t>
            </a:r>
            <a:r>
              <a:rPr lang="en-US" sz="4485" dirty="0" err="1">
                <a:solidFill>
                  <a:srgbClr val="4D4C4C"/>
                </a:solidFill>
                <a:latin typeface="Roboto Condensed Bold"/>
              </a:rPr>
              <a:t>đoán</a:t>
            </a:r>
            <a:r>
              <a:rPr lang="en-US" sz="4485" dirty="0">
                <a:solidFill>
                  <a:srgbClr val="4D4C4C"/>
                </a:solidFill>
                <a:latin typeface="Roboto Condensed Bold"/>
              </a:rPr>
              <a:t> </a:t>
            </a:r>
            <a:r>
              <a:rPr lang="en-US" sz="4485" dirty="0" err="1">
                <a:solidFill>
                  <a:srgbClr val="4D4C4C"/>
                </a:solidFill>
                <a:latin typeface="Roboto Condensed Bold"/>
              </a:rPr>
              <a:t>tên</a:t>
            </a:r>
            <a:r>
              <a:rPr lang="en-US" sz="4485" dirty="0">
                <a:solidFill>
                  <a:srgbClr val="4D4C4C"/>
                </a:solidFill>
                <a:latin typeface="Roboto Condensed Bold"/>
              </a:rPr>
              <a:t> </a:t>
            </a:r>
            <a:r>
              <a:rPr lang="en-US" sz="4485" dirty="0" err="1">
                <a:solidFill>
                  <a:srgbClr val="4D4C4C"/>
                </a:solidFill>
                <a:latin typeface="Roboto Condensed Bold"/>
              </a:rPr>
              <a:t>các</a:t>
            </a:r>
            <a:r>
              <a:rPr lang="en-US" sz="4485" dirty="0">
                <a:solidFill>
                  <a:srgbClr val="4D4C4C"/>
                </a:solidFill>
                <a:latin typeface="Roboto Condensed Bold"/>
              </a:rPr>
              <a:t> </a:t>
            </a:r>
            <a:r>
              <a:rPr lang="en-US" sz="4485" dirty="0" err="1">
                <a:solidFill>
                  <a:srgbClr val="4D4C4C"/>
                </a:solidFill>
                <a:latin typeface="Roboto Condensed Bold"/>
              </a:rPr>
              <a:t>truyền</a:t>
            </a:r>
            <a:r>
              <a:rPr lang="en-US" sz="4485" dirty="0">
                <a:solidFill>
                  <a:srgbClr val="4D4C4C"/>
                </a:solidFill>
                <a:latin typeface="Roboto Condensed Bold"/>
              </a:rPr>
              <a:t> </a:t>
            </a:r>
            <a:r>
              <a:rPr lang="en-US" sz="4485" dirty="0" err="1">
                <a:solidFill>
                  <a:srgbClr val="4D4C4C"/>
                </a:solidFill>
                <a:latin typeface="Roboto Condensed Bold"/>
              </a:rPr>
              <a:t>thuyết</a:t>
            </a:r>
            <a:r>
              <a:rPr lang="en-US" sz="4485" dirty="0">
                <a:solidFill>
                  <a:srgbClr val="4D4C4C"/>
                </a:solidFill>
                <a:latin typeface="Roboto Condensed Bold"/>
              </a:rPr>
              <a:t> </a:t>
            </a:r>
            <a:r>
              <a:rPr lang="en-US" sz="4485" dirty="0" err="1">
                <a:solidFill>
                  <a:srgbClr val="4D4C4C"/>
                </a:solidFill>
                <a:latin typeface="Roboto Condensed Bold"/>
              </a:rPr>
              <a:t>từ</a:t>
            </a:r>
            <a:r>
              <a:rPr lang="en-US" sz="4485" dirty="0">
                <a:solidFill>
                  <a:srgbClr val="4D4C4C"/>
                </a:solidFill>
                <a:latin typeface="Roboto Condensed Bold"/>
              </a:rPr>
              <a:t> </a:t>
            </a:r>
            <a:r>
              <a:rPr lang="en-US" sz="4485" dirty="0" err="1">
                <a:solidFill>
                  <a:srgbClr val="4D4C4C"/>
                </a:solidFill>
                <a:latin typeface="Roboto Condensed Bold"/>
              </a:rPr>
              <a:t>hình</a:t>
            </a:r>
            <a:r>
              <a:rPr lang="en-US" sz="4485" dirty="0">
                <a:solidFill>
                  <a:srgbClr val="4D4C4C"/>
                </a:solidFill>
                <a:latin typeface="Roboto Condensed Bold"/>
              </a:rPr>
              <a:t> </a:t>
            </a:r>
            <a:r>
              <a:rPr lang="en-US" sz="4485" dirty="0" err="1">
                <a:solidFill>
                  <a:srgbClr val="4D4C4C"/>
                </a:solidFill>
                <a:latin typeface="Roboto Condensed Bold"/>
              </a:rPr>
              <a:t>ảnh</a:t>
            </a:r>
            <a:r>
              <a:rPr lang="en-US" sz="4485" dirty="0">
                <a:solidFill>
                  <a:srgbClr val="4D4C4C"/>
                </a:solidFill>
                <a:latin typeface="Roboto Condensed Bold"/>
              </a:rPr>
              <a:t> </a:t>
            </a:r>
            <a:r>
              <a:rPr lang="en-US" sz="4485" dirty="0" err="1">
                <a:solidFill>
                  <a:srgbClr val="4D4C4C"/>
                </a:solidFill>
                <a:latin typeface="Roboto Condensed Bold"/>
              </a:rPr>
              <a:t>đã</a:t>
            </a:r>
            <a:r>
              <a:rPr lang="en-US" sz="4485" dirty="0">
                <a:solidFill>
                  <a:srgbClr val="4D4C4C"/>
                </a:solidFill>
                <a:latin typeface="Roboto Condensed Bold"/>
              </a:rPr>
              <a:t> </a:t>
            </a:r>
            <a:r>
              <a:rPr lang="en-US" sz="4485" dirty="0" err="1">
                <a:solidFill>
                  <a:srgbClr val="4D4C4C"/>
                </a:solidFill>
                <a:latin typeface="Roboto Condensed Bold"/>
              </a:rPr>
              <a:t>cho</a:t>
            </a:r>
            <a:r>
              <a:rPr lang="en-US" sz="4485" dirty="0">
                <a:solidFill>
                  <a:srgbClr val="4D4C4C"/>
                </a:solidFill>
                <a:latin typeface="Roboto Condensed Bold"/>
              </a:rPr>
              <a:t>.</a:t>
            </a:r>
          </a:p>
          <a:p>
            <a:pPr algn="ctr">
              <a:lnSpc>
                <a:spcPts val="6279"/>
              </a:lnSpc>
              <a:spcBef>
                <a:spcPct val="0"/>
              </a:spcBef>
            </a:pPr>
            <a:endParaRPr lang="en-US" sz="4485" dirty="0">
              <a:solidFill>
                <a:srgbClr val="4D4C4C"/>
              </a:solidFill>
              <a:latin typeface="Roboto Condensed Bold"/>
            </a:endParaRPr>
          </a:p>
        </p:txBody>
      </p:sp>
      <p:sp>
        <p:nvSpPr>
          <p:cNvPr id="8" name="Freeform 8"/>
          <p:cNvSpPr/>
          <p:nvPr/>
        </p:nvSpPr>
        <p:spPr>
          <a:xfrm>
            <a:off x="14005452" y="7380714"/>
            <a:ext cx="5354698" cy="2232607"/>
          </a:xfrm>
          <a:custGeom>
            <a:avLst/>
            <a:gdLst/>
            <a:ahLst/>
            <a:cxnLst/>
            <a:rect l="l" t="t" r="r" b="b"/>
            <a:pathLst>
              <a:path w="5354698" h="2232607">
                <a:moveTo>
                  <a:pt x="0" y="0"/>
                </a:moveTo>
                <a:lnTo>
                  <a:pt x="5354699" y="0"/>
                </a:lnTo>
                <a:lnTo>
                  <a:pt x="5354699" y="2232607"/>
                </a:lnTo>
                <a:lnTo>
                  <a:pt x="0" y="2232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0460237" y="380595"/>
            <a:ext cx="7315200" cy="1097280"/>
          </a:xfrm>
          <a:custGeom>
            <a:avLst/>
            <a:gdLst/>
            <a:ahLst/>
            <a:cxnLst/>
            <a:rect l="l" t="t" r="r" b="b"/>
            <a:pathLst>
              <a:path w="7315200" h="1097280">
                <a:moveTo>
                  <a:pt x="0" y="0"/>
                </a:moveTo>
                <a:lnTo>
                  <a:pt x="7315200" y="0"/>
                </a:lnTo>
                <a:lnTo>
                  <a:pt x="7315200" y="1097280"/>
                </a:lnTo>
                <a:lnTo>
                  <a:pt x="0" y="1097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134232" y="474750"/>
            <a:ext cx="7171567" cy="1003126"/>
          </a:xfrm>
          <a:prstGeom prst="rect">
            <a:avLst/>
          </a:prstGeom>
        </p:spPr>
        <p:txBody>
          <a:bodyPr wrap="square" lIns="0" tIns="0" rIns="0" bIns="0" rtlCol="0" anchor="t">
            <a:spAutoFit/>
          </a:bodyPr>
          <a:lstStyle/>
          <a:p>
            <a:pPr algn="ctr">
              <a:lnSpc>
                <a:spcPts val="8287"/>
              </a:lnSpc>
            </a:pPr>
            <a:r>
              <a:rPr lang="en-US" sz="5919" dirty="0">
                <a:solidFill>
                  <a:srgbClr val="A6A6A6"/>
                </a:solidFill>
                <a:latin typeface="Fraunces Bold"/>
              </a:rPr>
              <a:t>1. CHUẨN BỊ ĐỌC</a:t>
            </a:r>
          </a:p>
        </p:txBody>
      </p:sp>
      <p:sp>
        <p:nvSpPr>
          <p:cNvPr id="11" name="TextBox 11"/>
          <p:cNvSpPr txBox="1"/>
          <p:nvPr/>
        </p:nvSpPr>
        <p:spPr>
          <a:xfrm>
            <a:off x="1134233" y="1666712"/>
            <a:ext cx="9326004" cy="1591189"/>
          </a:xfrm>
          <a:prstGeom prst="rect">
            <a:avLst/>
          </a:prstGeom>
        </p:spPr>
        <p:txBody>
          <a:bodyPr wrap="square" lIns="0" tIns="0" rIns="0" bIns="0" rtlCol="0" anchor="t">
            <a:spAutoFit/>
          </a:bodyPr>
          <a:lstStyle/>
          <a:p>
            <a:pPr algn="ctr">
              <a:lnSpc>
                <a:spcPts val="12328"/>
              </a:lnSpc>
              <a:spcBef>
                <a:spcPct val="0"/>
              </a:spcBef>
            </a:pPr>
            <a:r>
              <a:rPr lang="en-US" sz="8805" dirty="0" err="1">
                <a:solidFill>
                  <a:srgbClr val="972713"/>
                </a:solidFill>
                <a:latin typeface="#9Slide06 ThuPhap Thien An"/>
              </a:rPr>
              <a:t>Kí</a:t>
            </a:r>
            <a:r>
              <a:rPr lang="en-US" sz="8805" dirty="0">
                <a:solidFill>
                  <a:srgbClr val="972713"/>
                </a:solidFill>
                <a:latin typeface="#9Slide06 ThuPhap Thien An"/>
              </a:rPr>
              <a:t> </a:t>
            </a:r>
            <a:r>
              <a:rPr lang="en-US" sz="8805" dirty="0" err="1">
                <a:solidFill>
                  <a:srgbClr val="972713"/>
                </a:solidFill>
                <a:latin typeface="#9Slide06 ThuPhap Thien An"/>
              </a:rPr>
              <a:t>ức</a:t>
            </a:r>
            <a:r>
              <a:rPr lang="en-US" sz="8805" dirty="0">
                <a:solidFill>
                  <a:srgbClr val="972713"/>
                </a:solidFill>
                <a:latin typeface="#9Slide06 ThuPhap Thien An"/>
              </a:rPr>
              <a:t> </a:t>
            </a:r>
            <a:r>
              <a:rPr lang="en-US" sz="8805" dirty="0" err="1">
                <a:solidFill>
                  <a:srgbClr val="972713"/>
                </a:solidFill>
                <a:latin typeface="#9Slide06 ThuPhap Thien An"/>
              </a:rPr>
              <a:t>truyền</a:t>
            </a:r>
            <a:r>
              <a:rPr lang="en-US" sz="8805" dirty="0">
                <a:solidFill>
                  <a:srgbClr val="972713"/>
                </a:solidFill>
                <a:latin typeface="#9Slide06 ThuPhap Thien An"/>
              </a:rPr>
              <a:t> </a:t>
            </a:r>
            <a:r>
              <a:rPr lang="en-US" sz="8805" dirty="0" err="1">
                <a:solidFill>
                  <a:srgbClr val="972713"/>
                </a:solidFill>
                <a:latin typeface="#9Slide06 ThuPhap Thien An"/>
              </a:rPr>
              <a:t>thuyết</a:t>
            </a:r>
            <a:endParaRPr lang="en-US" sz="8805" dirty="0">
              <a:solidFill>
                <a:srgbClr val="972713"/>
              </a:solidFill>
              <a:latin typeface="#9Slide06 ThuPhap Thien 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1028700" y="393693"/>
            <a:ext cx="12736422" cy="1136663"/>
          </a:xfrm>
          <a:prstGeom prst="rect">
            <a:avLst/>
          </a:prstGeom>
        </p:spPr>
        <p:txBody>
          <a:bodyPr lIns="0" tIns="0" rIns="0" bIns="0" rtlCol="0" anchor="t">
            <a:spAutoFit/>
          </a:bodyPr>
          <a:lstStyle/>
          <a:p>
            <a:pPr algn="l">
              <a:lnSpc>
                <a:spcPts val="9274"/>
              </a:lnSpc>
            </a:pPr>
            <a:r>
              <a:rPr lang="en-US" sz="6624">
                <a:solidFill>
                  <a:srgbClr val="41352F"/>
                </a:solidFill>
                <a:latin typeface="Fraunces Bold"/>
              </a:rPr>
              <a:t>3. KHÁM PHÁ VĂN BẢN</a:t>
            </a:r>
          </a:p>
        </p:txBody>
      </p:sp>
      <p:sp>
        <p:nvSpPr>
          <p:cNvPr id="8" name="TextBox 8"/>
          <p:cNvSpPr txBox="1"/>
          <p:nvPr/>
        </p:nvSpPr>
        <p:spPr>
          <a:xfrm>
            <a:off x="1028700" y="1900093"/>
            <a:ext cx="17010641" cy="1713865"/>
          </a:xfrm>
          <a:prstGeom prst="rect">
            <a:avLst/>
          </a:prstGeom>
        </p:spPr>
        <p:txBody>
          <a:bodyPr lIns="0" tIns="0" rIns="0" bIns="0" rtlCol="0" anchor="t">
            <a:spAutoFit/>
          </a:bodyPr>
          <a:lstStyle/>
          <a:p>
            <a:pPr algn="l">
              <a:lnSpc>
                <a:spcPts val="6860"/>
              </a:lnSpc>
            </a:pPr>
            <a:r>
              <a:rPr lang="en-US" sz="4900" dirty="0">
                <a:solidFill>
                  <a:srgbClr val="41352F"/>
                </a:solidFill>
                <a:latin typeface="#9Slide07 SVNUT Triumph Press"/>
              </a:rPr>
              <a:t>3.1 </a:t>
            </a:r>
            <a:r>
              <a:rPr lang="en-US" sz="4900" dirty="0" err="1">
                <a:solidFill>
                  <a:srgbClr val="41352F"/>
                </a:solidFill>
                <a:latin typeface="#9Slide07 SVNUT Triumph Press"/>
              </a:rPr>
              <a:t>Tác</a:t>
            </a:r>
            <a:r>
              <a:rPr lang="en-US" sz="4900" dirty="0">
                <a:solidFill>
                  <a:srgbClr val="41352F"/>
                </a:solidFill>
                <a:latin typeface="#9Slide07 SVNUT Triumph Press"/>
              </a:rPr>
              <a:t> </a:t>
            </a:r>
            <a:r>
              <a:rPr lang="en-US" sz="4900" dirty="0" err="1">
                <a:solidFill>
                  <a:srgbClr val="41352F"/>
                </a:solidFill>
                <a:latin typeface="#9Slide07 SVNUT Triumph Press"/>
              </a:rPr>
              <a:t>giả</a:t>
            </a:r>
            <a:r>
              <a:rPr lang="en-US" sz="4900" dirty="0">
                <a:solidFill>
                  <a:srgbClr val="41352F"/>
                </a:solidFill>
                <a:latin typeface="#9Slide07 SVNUT Triumph Press"/>
              </a:rPr>
              <a:t>, </a:t>
            </a:r>
            <a:r>
              <a:rPr lang="en-US" sz="4900" dirty="0" err="1">
                <a:solidFill>
                  <a:srgbClr val="41352F"/>
                </a:solidFill>
                <a:latin typeface="#9Slide07 SVNUT Triumph Press"/>
              </a:rPr>
              <a:t>văn</a:t>
            </a:r>
            <a:r>
              <a:rPr lang="en-US" sz="4900" dirty="0">
                <a:solidFill>
                  <a:srgbClr val="41352F"/>
                </a:solidFill>
                <a:latin typeface="#9Slide07 SVNUT Triumph Press"/>
              </a:rPr>
              <a:t> </a:t>
            </a:r>
            <a:r>
              <a:rPr lang="en-US" sz="4900" dirty="0" err="1">
                <a:solidFill>
                  <a:srgbClr val="41352F"/>
                </a:solidFill>
                <a:latin typeface="#9Slide07 SVNUT Triumph Press"/>
              </a:rPr>
              <a:t>bản</a:t>
            </a:r>
            <a:endParaRPr lang="en-US" sz="4900" dirty="0">
              <a:solidFill>
                <a:srgbClr val="41352F"/>
              </a:solidFill>
              <a:latin typeface="#9Slide07 SVNUT Triumph Press"/>
            </a:endParaRPr>
          </a:p>
          <a:p>
            <a:pPr algn="l">
              <a:lnSpc>
                <a:spcPts val="6860"/>
              </a:lnSpc>
            </a:pPr>
            <a:endParaRPr lang="en-US" sz="4900" dirty="0">
              <a:solidFill>
                <a:srgbClr val="41352F"/>
              </a:solidFill>
              <a:latin typeface="#9Slide07 SVNUT Triumph Press"/>
            </a:endParaRPr>
          </a:p>
        </p:txBody>
      </p:sp>
      <p:sp>
        <p:nvSpPr>
          <p:cNvPr id="9" name="TextBox 9"/>
          <p:cNvSpPr txBox="1"/>
          <p:nvPr/>
        </p:nvSpPr>
        <p:spPr>
          <a:xfrm>
            <a:off x="618990" y="4251772"/>
            <a:ext cx="9798098" cy="2098674"/>
          </a:xfrm>
          <a:prstGeom prst="rect">
            <a:avLst/>
          </a:prstGeom>
        </p:spPr>
        <p:txBody>
          <a:bodyPr lIns="0" tIns="0" rIns="0" bIns="0" rtlCol="0" anchor="t">
            <a:spAutoFit/>
          </a:bodyPr>
          <a:lstStyle/>
          <a:p>
            <a:pPr marL="863606" lvl="1" indent="-431803" algn="just">
              <a:lnSpc>
                <a:spcPts val="5600"/>
              </a:lnSpc>
              <a:buFont typeface="Arial"/>
              <a:buChar char="•"/>
            </a:pPr>
            <a:r>
              <a:rPr lang="en-US" sz="4000" dirty="0" err="1">
                <a:solidFill>
                  <a:srgbClr val="4D4C4C"/>
                </a:solidFill>
                <a:latin typeface="Roboto Condensed"/>
              </a:rPr>
              <a:t>Nguyễn</a:t>
            </a:r>
            <a:r>
              <a:rPr lang="en-US" sz="4000" dirty="0">
                <a:solidFill>
                  <a:srgbClr val="4D4C4C"/>
                </a:solidFill>
                <a:latin typeface="Roboto Condensed"/>
              </a:rPr>
              <a:t> </a:t>
            </a:r>
            <a:r>
              <a:rPr lang="en-US" sz="4000" dirty="0" err="1">
                <a:solidFill>
                  <a:srgbClr val="4D4C4C"/>
                </a:solidFill>
                <a:latin typeface="Roboto Condensed"/>
              </a:rPr>
              <a:t>Nhược</a:t>
            </a:r>
            <a:r>
              <a:rPr lang="en-US" sz="4000" dirty="0">
                <a:solidFill>
                  <a:srgbClr val="4D4C4C"/>
                </a:solidFill>
                <a:latin typeface="Roboto Condensed"/>
              </a:rPr>
              <a:t> </a:t>
            </a:r>
            <a:r>
              <a:rPr lang="en-US" sz="4000" dirty="0" err="1">
                <a:solidFill>
                  <a:srgbClr val="4D4C4C"/>
                </a:solidFill>
                <a:latin typeface="Roboto Condensed"/>
              </a:rPr>
              <a:t>Pháp</a:t>
            </a:r>
            <a:r>
              <a:rPr lang="en-US" sz="4000" dirty="0">
                <a:solidFill>
                  <a:srgbClr val="4D4C4C"/>
                </a:solidFill>
                <a:latin typeface="Roboto Condensed"/>
              </a:rPr>
              <a:t> (1914-1938), </a:t>
            </a:r>
            <a:r>
              <a:rPr lang="en-US" sz="4000" dirty="0" err="1">
                <a:solidFill>
                  <a:srgbClr val="4D4C4C"/>
                </a:solidFill>
                <a:latin typeface="Roboto Condensed"/>
              </a:rPr>
              <a:t>quê</a:t>
            </a:r>
            <a:r>
              <a:rPr lang="en-US" sz="4000" dirty="0">
                <a:solidFill>
                  <a:srgbClr val="4D4C4C"/>
                </a:solidFill>
                <a:latin typeface="Roboto Condensed"/>
              </a:rPr>
              <a:t> ở </a:t>
            </a:r>
            <a:r>
              <a:rPr lang="en-US" sz="4000" dirty="0" err="1">
                <a:solidFill>
                  <a:srgbClr val="4D4C4C"/>
                </a:solidFill>
                <a:latin typeface="Roboto Condensed"/>
              </a:rPr>
              <a:t>làng</a:t>
            </a:r>
            <a:r>
              <a:rPr lang="en-US" sz="4000" dirty="0">
                <a:solidFill>
                  <a:srgbClr val="4D4C4C"/>
                </a:solidFill>
                <a:latin typeface="Roboto Condensed"/>
              </a:rPr>
              <a:t> </a:t>
            </a:r>
            <a:r>
              <a:rPr lang="en-US" sz="4000" dirty="0" err="1">
                <a:solidFill>
                  <a:srgbClr val="4D4C4C"/>
                </a:solidFill>
                <a:latin typeface="Roboto Condensed"/>
              </a:rPr>
              <a:t>Phượng</a:t>
            </a:r>
            <a:r>
              <a:rPr lang="en-US" sz="4000" dirty="0">
                <a:solidFill>
                  <a:srgbClr val="4D4C4C"/>
                </a:solidFill>
                <a:latin typeface="Roboto Condensed"/>
              </a:rPr>
              <a:t> Vũ, </a:t>
            </a:r>
            <a:r>
              <a:rPr lang="en-US" sz="4000" dirty="0" err="1">
                <a:solidFill>
                  <a:srgbClr val="4D4C4C"/>
                </a:solidFill>
                <a:latin typeface="Roboto Condensed"/>
              </a:rPr>
              <a:t>huyện</a:t>
            </a:r>
            <a:r>
              <a:rPr lang="en-US" sz="4000" dirty="0">
                <a:solidFill>
                  <a:srgbClr val="4D4C4C"/>
                </a:solidFill>
                <a:latin typeface="Roboto Condensed"/>
              </a:rPr>
              <a:t> </a:t>
            </a:r>
            <a:r>
              <a:rPr lang="en-US" sz="4000" dirty="0" err="1">
                <a:solidFill>
                  <a:srgbClr val="4D4C4C"/>
                </a:solidFill>
                <a:latin typeface="Roboto Condensed"/>
              </a:rPr>
              <a:t>Thường</a:t>
            </a:r>
            <a:r>
              <a:rPr lang="en-US" sz="4000" dirty="0">
                <a:solidFill>
                  <a:srgbClr val="4D4C4C"/>
                </a:solidFill>
                <a:latin typeface="Roboto Condensed"/>
              </a:rPr>
              <a:t> </a:t>
            </a:r>
            <a:r>
              <a:rPr lang="en-US" sz="4000" dirty="0" err="1">
                <a:solidFill>
                  <a:srgbClr val="4D4C4C"/>
                </a:solidFill>
                <a:latin typeface="Roboto Condensed"/>
              </a:rPr>
              <a:t>Tín</a:t>
            </a:r>
            <a:r>
              <a:rPr lang="en-US" sz="4000" dirty="0">
                <a:solidFill>
                  <a:srgbClr val="4D4C4C"/>
                </a:solidFill>
                <a:latin typeface="Roboto Condensed"/>
              </a:rPr>
              <a:t>, Hà </a:t>
            </a:r>
            <a:r>
              <a:rPr lang="en-US" sz="4000" dirty="0" err="1">
                <a:solidFill>
                  <a:srgbClr val="4D4C4C"/>
                </a:solidFill>
                <a:latin typeface="Roboto Condensed"/>
              </a:rPr>
              <a:t>Đông</a:t>
            </a:r>
            <a:r>
              <a:rPr lang="en-US" sz="4000" dirty="0">
                <a:solidFill>
                  <a:srgbClr val="4D4C4C"/>
                </a:solidFill>
                <a:latin typeface="Roboto Condensed"/>
              </a:rPr>
              <a:t> (nay </a:t>
            </a:r>
            <a:r>
              <a:rPr lang="en-US" sz="4000" dirty="0" err="1">
                <a:solidFill>
                  <a:srgbClr val="4D4C4C"/>
                </a:solidFill>
                <a:latin typeface="Roboto Condensed"/>
              </a:rPr>
              <a:t>thuộc</a:t>
            </a:r>
            <a:r>
              <a:rPr lang="en-US" sz="4000" dirty="0">
                <a:solidFill>
                  <a:srgbClr val="4D4C4C"/>
                </a:solidFill>
                <a:latin typeface="Roboto Condensed"/>
              </a:rPr>
              <a:t> Hà </a:t>
            </a:r>
            <a:r>
              <a:rPr lang="en-US" sz="4000" dirty="0" err="1">
                <a:solidFill>
                  <a:srgbClr val="4D4C4C"/>
                </a:solidFill>
                <a:latin typeface="Roboto Condensed"/>
              </a:rPr>
              <a:t>Nội</a:t>
            </a:r>
            <a:r>
              <a:rPr lang="en-US" sz="4000" dirty="0">
                <a:solidFill>
                  <a:srgbClr val="4D4C4C"/>
                </a:solidFill>
                <a:latin typeface="Roboto Condensed"/>
              </a:rPr>
              <a:t>).</a:t>
            </a:r>
          </a:p>
        </p:txBody>
      </p:sp>
      <p:sp>
        <p:nvSpPr>
          <p:cNvPr id="10" name="TextBox 10"/>
          <p:cNvSpPr txBox="1"/>
          <p:nvPr/>
        </p:nvSpPr>
        <p:spPr>
          <a:xfrm>
            <a:off x="784910" y="6924033"/>
            <a:ext cx="9798098" cy="688974"/>
          </a:xfrm>
          <a:prstGeom prst="rect">
            <a:avLst/>
          </a:prstGeom>
        </p:spPr>
        <p:txBody>
          <a:bodyPr lIns="0" tIns="0" rIns="0" bIns="0" rtlCol="0" anchor="t">
            <a:spAutoFit/>
          </a:bodyPr>
          <a:lstStyle/>
          <a:p>
            <a:pPr marL="863606" lvl="1" indent="-431803" algn="just">
              <a:lnSpc>
                <a:spcPts val="5600"/>
              </a:lnSpc>
              <a:buFont typeface="Arial"/>
              <a:buChar char="•"/>
            </a:pPr>
            <a:r>
              <a:rPr lang="en-US" sz="4000" dirty="0" err="1">
                <a:solidFill>
                  <a:srgbClr val="4D4C4C"/>
                </a:solidFill>
                <a:latin typeface="Roboto Condensed"/>
              </a:rPr>
              <a:t>Ông</a:t>
            </a:r>
            <a:r>
              <a:rPr lang="en-US" sz="4000" dirty="0">
                <a:solidFill>
                  <a:srgbClr val="4D4C4C"/>
                </a:solidFill>
                <a:latin typeface="Roboto Condensed"/>
              </a:rPr>
              <a:t> </a:t>
            </a:r>
            <a:r>
              <a:rPr lang="en-US" sz="4000" dirty="0" err="1">
                <a:solidFill>
                  <a:srgbClr val="4D4C4C"/>
                </a:solidFill>
                <a:latin typeface="Roboto Condensed"/>
              </a:rPr>
              <a:t>là</a:t>
            </a:r>
            <a:r>
              <a:rPr lang="en-US" sz="4000" dirty="0">
                <a:solidFill>
                  <a:srgbClr val="4D4C4C"/>
                </a:solidFill>
                <a:latin typeface="Roboto Condensed"/>
              </a:rPr>
              <a:t> con </a:t>
            </a:r>
            <a:r>
              <a:rPr lang="en-US" sz="4000" dirty="0" err="1">
                <a:solidFill>
                  <a:srgbClr val="4D4C4C"/>
                </a:solidFill>
                <a:latin typeface="Roboto Condensed"/>
              </a:rPr>
              <a:t>học</a:t>
            </a:r>
            <a:r>
              <a:rPr lang="en-US" sz="4000" dirty="0">
                <a:solidFill>
                  <a:srgbClr val="4D4C4C"/>
                </a:solidFill>
                <a:latin typeface="Roboto Condensed"/>
              </a:rPr>
              <a:t> </a:t>
            </a:r>
            <a:r>
              <a:rPr lang="en-US" sz="4000" dirty="0" err="1">
                <a:solidFill>
                  <a:srgbClr val="4D4C4C"/>
                </a:solidFill>
                <a:latin typeface="Roboto Condensed"/>
              </a:rPr>
              <a:t>giả</a:t>
            </a:r>
            <a:r>
              <a:rPr lang="en-US" sz="4000" dirty="0">
                <a:solidFill>
                  <a:srgbClr val="4D4C4C"/>
                </a:solidFill>
                <a:latin typeface="Roboto Condensed"/>
              </a:rPr>
              <a:t> </a:t>
            </a:r>
            <a:r>
              <a:rPr lang="en-US" sz="4000" dirty="0" err="1">
                <a:solidFill>
                  <a:srgbClr val="4D4C4C"/>
                </a:solidFill>
                <a:latin typeface="Roboto Condensed"/>
              </a:rPr>
              <a:t>Nguyễn</a:t>
            </a:r>
            <a:r>
              <a:rPr lang="en-US" sz="4000" dirty="0">
                <a:solidFill>
                  <a:srgbClr val="4D4C4C"/>
                </a:solidFill>
                <a:latin typeface="Roboto Condensed"/>
              </a:rPr>
              <a:t> Văn </a:t>
            </a:r>
            <a:r>
              <a:rPr lang="en-US" sz="4000" dirty="0" err="1">
                <a:solidFill>
                  <a:srgbClr val="4D4C4C"/>
                </a:solidFill>
                <a:latin typeface="Roboto Condensed"/>
              </a:rPr>
              <a:t>Vĩnh</a:t>
            </a:r>
            <a:r>
              <a:rPr lang="en-US" sz="4000" dirty="0">
                <a:solidFill>
                  <a:srgbClr val="4D4C4C"/>
                </a:solidFill>
                <a:latin typeface="Roboto Condensed"/>
              </a:rPr>
              <a:t>.</a:t>
            </a:r>
          </a:p>
        </p:txBody>
      </p:sp>
      <p:sp>
        <p:nvSpPr>
          <p:cNvPr id="11" name="TextBox 11"/>
          <p:cNvSpPr txBox="1"/>
          <p:nvPr/>
        </p:nvSpPr>
        <p:spPr>
          <a:xfrm>
            <a:off x="1277359" y="2999666"/>
            <a:ext cx="17010641" cy="847090"/>
          </a:xfrm>
          <a:prstGeom prst="rect">
            <a:avLst/>
          </a:prstGeom>
        </p:spPr>
        <p:txBody>
          <a:bodyPr lIns="0" tIns="0" rIns="0" bIns="0" rtlCol="0" anchor="t">
            <a:spAutoFit/>
          </a:bodyPr>
          <a:lstStyle/>
          <a:p>
            <a:pPr algn="l">
              <a:lnSpc>
                <a:spcPts val="6860"/>
              </a:lnSpc>
            </a:pPr>
            <a:r>
              <a:rPr lang="en-US" sz="4900" dirty="0" err="1">
                <a:solidFill>
                  <a:srgbClr val="972713"/>
                </a:solidFill>
                <a:latin typeface="#9Slide07 SVNUT Triumph Press"/>
              </a:rPr>
              <a:t>Nguyễn</a:t>
            </a:r>
            <a:r>
              <a:rPr lang="en-US" sz="4900" dirty="0">
                <a:solidFill>
                  <a:srgbClr val="972713"/>
                </a:solidFill>
                <a:latin typeface="#9Slide07 SVNUT Triumph Press"/>
              </a:rPr>
              <a:t> </a:t>
            </a:r>
            <a:r>
              <a:rPr lang="en-US" sz="4900" dirty="0" err="1">
                <a:solidFill>
                  <a:srgbClr val="972713"/>
                </a:solidFill>
                <a:latin typeface="#9Slide07 SVNUT Triumph Press"/>
              </a:rPr>
              <a:t>Nhược</a:t>
            </a:r>
            <a:r>
              <a:rPr lang="en-US" sz="4900" dirty="0">
                <a:solidFill>
                  <a:srgbClr val="972713"/>
                </a:solidFill>
                <a:latin typeface="#9Slide07 SVNUT Triumph Press"/>
              </a:rPr>
              <a:t> </a:t>
            </a:r>
            <a:r>
              <a:rPr lang="en-US" sz="4900" dirty="0" err="1">
                <a:solidFill>
                  <a:srgbClr val="972713"/>
                </a:solidFill>
                <a:latin typeface="#9Slide07 SVNUT Triumph Press"/>
              </a:rPr>
              <a:t>Pháp</a:t>
            </a:r>
            <a:endParaRPr lang="en-US" sz="4900" dirty="0">
              <a:solidFill>
                <a:srgbClr val="972713"/>
              </a:solidFill>
              <a:latin typeface="#9Slide07 SVNUT Triumph Pres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847090"/>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p:txBody>
      </p:sp>
      <p:sp>
        <p:nvSpPr>
          <p:cNvPr id="9" name="TextBox 9"/>
          <p:cNvSpPr txBox="1"/>
          <p:nvPr/>
        </p:nvSpPr>
        <p:spPr>
          <a:xfrm>
            <a:off x="429006" y="2633554"/>
            <a:ext cx="9798098" cy="5494019"/>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Khi phong trào cách mạng phát triển ngày càng mạnh mẽ, rộng khắp, thế lực của thực dân Pháp suy yếu dần. Ngầm phản đối người Pháp từ lâu, ông Nguyễn Văn Vĩnh được thể hiện bằng cách đặt tên cho con trai là Nguyễn Nhược Pháp. “Nhược” là suy yếu. “Pháp” là nước Pháp.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847090"/>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p:txBody>
      </p:sp>
      <p:sp>
        <p:nvSpPr>
          <p:cNvPr id="9" name="TextBox 9"/>
          <p:cNvSpPr txBox="1"/>
          <p:nvPr/>
        </p:nvSpPr>
        <p:spPr>
          <a:xfrm>
            <a:off x="429006" y="2633554"/>
            <a:ext cx="10026007" cy="5494019"/>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Nguyễn Nhược Pháp thông minh, có đầu óc tổ chức, nhiều sáng kiến, hướng dẫn cho các em trong các hoạt động thể thao, vui chơi rất văn hóa. Nhược Pháp còn tổ chức một đội kịch gia đình, mà chính ông viết kịch bản và đạo diễn. Các anh chị em trong nhà cùng tham gia diễn kịch.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1713865"/>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a:p>
            <a:pPr algn="l">
              <a:lnSpc>
                <a:spcPts val="6860"/>
              </a:lnSpc>
            </a:pPr>
            <a:endParaRPr lang="en-US" sz="4900">
              <a:solidFill>
                <a:srgbClr val="41352F"/>
              </a:solidFill>
              <a:latin typeface="#9Slide07 SVNUT Triumph Press"/>
            </a:endParaRPr>
          </a:p>
        </p:txBody>
      </p:sp>
      <p:sp>
        <p:nvSpPr>
          <p:cNvPr id="9" name="TextBox 9"/>
          <p:cNvSpPr txBox="1"/>
          <p:nvPr/>
        </p:nvSpPr>
        <p:spPr>
          <a:xfrm>
            <a:off x="429006" y="2633554"/>
            <a:ext cx="10142151" cy="4703444"/>
          </a:xfrm>
          <a:prstGeom prst="rect">
            <a:avLst/>
          </a:prstGeom>
        </p:spPr>
        <p:txBody>
          <a:bodyPr lIns="0" tIns="0" rIns="0" bIns="0" rtlCol="0" anchor="t">
            <a:spAutoFit/>
          </a:bodyPr>
          <a:lstStyle/>
          <a:p>
            <a:pPr marL="863606" lvl="1" indent="-431803" algn="just">
              <a:lnSpc>
                <a:spcPts val="6240"/>
              </a:lnSpc>
              <a:buFont typeface="Arial"/>
              <a:buChar char="•"/>
            </a:pPr>
            <a:r>
              <a:rPr lang="en-US" sz="4000">
                <a:solidFill>
                  <a:srgbClr val="4D4C4C"/>
                </a:solidFill>
                <a:latin typeface="Roboto Condensed"/>
              </a:rPr>
              <a:t>Ảnh hưởng từ cha, học giả Nguyễn Văn Vĩnh, Nguyễn Nhược Pháp dù học hành giỏi giang, đỗ đạt cao, nhưng không quan tâm đến quan trường, mà chỉ mê đọc, nghiên cứu văn thơ, viết sách, làm báo. Ngoài thơ, Nguyễn Nhược Pháp còn viết không ít truyện ngắn và kịch...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12740479" y="-578648"/>
            <a:ext cx="7738889" cy="11845238"/>
          </a:xfrm>
          <a:custGeom>
            <a:avLst/>
            <a:gdLst/>
            <a:ahLst/>
            <a:cxnLst/>
            <a:rect l="l" t="t" r="r" b="b"/>
            <a:pathLst>
              <a:path w="7738889" h="11845238">
                <a:moveTo>
                  <a:pt x="0" y="0"/>
                </a:moveTo>
                <a:lnTo>
                  <a:pt x="7738888" y="0"/>
                </a:lnTo>
                <a:lnTo>
                  <a:pt x="7738888" y="11845238"/>
                </a:lnTo>
                <a:lnTo>
                  <a:pt x="0" y="118452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303370" y="7738871"/>
            <a:ext cx="13178909" cy="5894566"/>
          </a:xfrm>
          <a:custGeom>
            <a:avLst/>
            <a:gdLst/>
            <a:ahLst/>
            <a:cxnLst/>
            <a:rect l="l" t="t" r="r" b="b"/>
            <a:pathLst>
              <a:path w="13178909" h="5894566">
                <a:moveTo>
                  <a:pt x="0" y="0"/>
                </a:moveTo>
                <a:lnTo>
                  <a:pt x="13178909" y="0"/>
                </a:lnTo>
                <a:lnTo>
                  <a:pt x="13178909" y="5894567"/>
                </a:lnTo>
                <a:lnTo>
                  <a:pt x="0" y="58945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3278856" y="0"/>
            <a:ext cx="5245677" cy="8855936"/>
          </a:xfrm>
          <a:custGeom>
            <a:avLst/>
            <a:gdLst/>
            <a:ahLst/>
            <a:cxnLst/>
            <a:rect l="l" t="t" r="r" b="b"/>
            <a:pathLst>
              <a:path w="5245677" h="8855936">
                <a:moveTo>
                  <a:pt x="0" y="0"/>
                </a:moveTo>
                <a:lnTo>
                  <a:pt x="5245677" y="0"/>
                </a:lnTo>
                <a:lnTo>
                  <a:pt x="5245677" y="8855936"/>
                </a:lnTo>
                <a:lnTo>
                  <a:pt x="0" y="8855936"/>
                </a:lnTo>
                <a:lnTo>
                  <a:pt x="0" y="0"/>
                </a:lnTo>
                <a:close/>
              </a:path>
            </a:pathLst>
          </a:custGeom>
          <a:blipFill>
            <a:blip r:embed="rId7">
              <a:alphaModFix amt="47000"/>
            </a:blip>
            <a:stretch>
              <a:fillRect/>
            </a:stretch>
          </a:blipFill>
        </p:spPr>
        <p:txBody>
          <a:bodyPr/>
          <a:lstStyle/>
          <a:p>
            <a:endParaRPr lang="en-US"/>
          </a:p>
        </p:txBody>
      </p:sp>
      <p:sp>
        <p:nvSpPr>
          <p:cNvPr id="6" name="Freeform 6"/>
          <p:cNvSpPr/>
          <p:nvPr/>
        </p:nvSpPr>
        <p:spPr>
          <a:xfrm>
            <a:off x="7806323" y="1381954"/>
            <a:ext cx="10718210" cy="8905046"/>
          </a:xfrm>
          <a:custGeom>
            <a:avLst/>
            <a:gdLst/>
            <a:ahLst/>
            <a:cxnLst/>
            <a:rect l="l" t="t" r="r" b="b"/>
            <a:pathLst>
              <a:path w="10718210" h="8905046">
                <a:moveTo>
                  <a:pt x="0" y="0"/>
                </a:moveTo>
                <a:lnTo>
                  <a:pt x="10718210" y="0"/>
                </a:lnTo>
                <a:lnTo>
                  <a:pt x="10718210" y="8905046"/>
                </a:lnTo>
                <a:lnTo>
                  <a:pt x="0" y="8905046"/>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429006" y="382078"/>
            <a:ext cx="9714157" cy="837565"/>
          </a:xfrm>
          <a:prstGeom prst="rect">
            <a:avLst/>
          </a:prstGeom>
        </p:spPr>
        <p:txBody>
          <a:bodyPr lIns="0" tIns="0" rIns="0" bIns="0" rtlCol="0" anchor="t">
            <a:spAutoFit/>
          </a:bodyPr>
          <a:lstStyle/>
          <a:p>
            <a:pPr algn="ctr">
              <a:lnSpc>
                <a:spcPts val="6860"/>
              </a:lnSpc>
            </a:pPr>
            <a:r>
              <a:rPr lang="en-US" sz="4900">
                <a:solidFill>
                  <a:srgbClr val="41352F"/>
                </a:solidFill>
                <a:latin typeface="Fraunces Bold"/>
              </a:rPr>
              <a:t>3. SUY NGẪM VÀ PHẢN HỒI</a:t>
            </a:r>
          </a:p>
        </p:txBody>
      </p:sp>
      <p:sp>
        <p:nvSpPr>
          <p:cNvPr id="8" name="TextBox 8"/>
          <p:cNvSpPr txBox="1"/>
          <p:nvPr/>
        </p:nvSpPr>
        <p:spPr>
          <a:xfrm>
            <a:off x="1028700" y="1485293"/>
            <a:ext cx="17010641" cy="1713865"/>
          </a:xfrm>
          <a:prstGeom prst="rect">
            <a:avLst/>
          </a:prstGeom>
        </p:spPr>
        <p:txBody>
          <a:bodyPr lIns="0" tIns="0" rIns="0" bIns="0" rtlCol="0" anchor="t">
            <a:spAutoFit/>
          </a:bodyPr>
          <a:lstStyle/>
          <a:p>
            <a:pPr algn="l">
              <a:lnSpc>
                <a:spcPts val="6860"/>
              </a:lnSpc>
            </a:pPr>
            <a:r>
              <a:rPr lang="en-US" sz="4900">
                <a:solidFill>
                  <a:srgbClr val="41352F"/>
                </a:solidFill>
                <a:latin typeface="#9Slide07 SVNUT Triumph Press"/>
              </a:rPr>
              <a:t>3.1 Tác giả, văn bản</a:t>
            </a:r>
          </a:p>
          <a:p>
            <a:pPr algn="l">
              <a:lnSpc>
                <a:spcPts val="6860"/>
              </a:lnSpc>
            </a:pPr>
            <a:endParaRPr lang="en-US" sz="4900">
              <a:solidFill>
                <a:srgbClr val="41352F"/>
              </a:solidFill>
              <a:latin typeface="#9Slide07 SVNUT Triumph Press"/>
            </a:endParaRPr>
          </a:p>
        </p:txBody>
      </p:sp>
      <p:sp>
        <p:nvSpPr>
          <p:cNvPr id="9" name="TextBox 9"/>
          <p:cNvSpPr txBox="1"/>
          <p:nvPr/>
        </p:nvSpPr>
        <p:spPr>
          <a:xfrm>
            <a:off x="611518" y="3561005"/>
            <a:ext cx="10142151" cy="2331719"/>
          </a:xfrm>
          <a:prstGeom prst="rect">
            <a:avLst/>
          </a:prstGeom>
        </p:spPr>
        <p:txBody>
          <a:bodyPr lIns="0" tIns="0" rIns="0" bIns="0" rtlCol="0" anchor="t">
            <a:spAutoFit/>
          </a:bodyPr>
          <a:lstStyle/>
          <a:p>
            <a:pPr marL="863606" lvl="1" indent="-431803" algn="just">
              <a:lnSpc>
                <a:spcPts val="6240"/>
              </a:lnSpc>
              <a:buFont typeface="Arial"/>
              <a:buChar char="•"/>
            </a:pPr>
            <a:r>
              <a:rPr lang="en-US" sz="4000" dirty="0" err="1">
                <a:solidFill>
                  <a:srgbClr val="4D4C4C"/>
                </a:solidFill>
                <a:latin typeface="Roboto Condensed Italics"/>
              </a:rPr>
              <a:t>Sơn</a:t>
            </a:r>
            <a:r>
              <a:rPr lang="en-US" sz="4000" dirty="0">
                <a:solidFill>
                  <a:srgbClr val="4D4C4C"/>
                </a:solidFill>
                <a:latin typeface="Roboto Condensed Italics"/>
              </a:rPr>
              <a:t> Tinh, </a:t>
            </a:r>
            <a:r>
              <a:rPr lang="en-US" sz="4000" dirty="0" err="1">
                <a:solidFill>
                  <a:srgbClr val="4D4C4C"/>
                </a:solidFill>
                <a:latin typeface="Roboto Condensed Italics"/>
              </a:rPr>
              <a:t>Thủy</a:t>
            </a:r>
            <a:r>
              <a:rPr lang="en-US" sz="4000" dirty="0">
                <a:solidFill>
                  <a:srgbClr val="4D4C4C"/>
                </a:solidFill>
                <a:latin typeface="Roboto Condensed Italics"/>
              </a:rPr>
              <a:t> Tinh</a:t>
            </a:r>
            <a:r>
              <a:rPr lang="en-US" sz="4000" dirty="0">
                <a:solidFill>
                  <a:srgbClr val="4D4C4C"/>
                </a:solidFill>
                <a:latin typeface="Roboto Condensed"/>
              </a:rPr>
              <a:t> </a:t>
            </a:r>
            <a:r>
              <a:rPr lang="en-US" sz="4000" dirty="0" err="1">
                <a:solidFill>
                  <a:srgbClr val="4D4C4C"/>
                </a:solidFill>
                <a:latin typeface="Roboto Condensed"/>
              </a:rPr>
              <a:t>được</a:t>
            </a:r>
            <a:r>
              <a:rPr lang="en-US" sz="4000" dirty="0">
                <a:solidFill>
                  <a:srgbClr val="4D4C4C"/>
                </a:solidFill>
                <a:latin typeface="Roboto Condensed"/>
              </a:rPr>
              <a:t> </a:t>
            </a:r>
            <a:r>
              <a:rPr lang="en-US" sz="4000" dirty="0" err="1">
                <a:solidFill>
                  <a:srgbClr val="4D4C4C"/>
                </a:solidFill>
                <a:latin typeface="Roboto Condensed"/>
              </a:rPr>
              <a:t>đánh</a:t>
            </a:r>
            <a:r>
              <a:rPr lang="en-US" sz="4000" dirty="0">
                <a:solidFill>
                  <a:srgbClr val="4D4C4C"/>
                </a:solidFill>
                <a:latin typeface="Roboto Condensed"/>
              </a:rPr>
              <a:t> </a:t>
            </a:r>
            <a:r>
              <a:rPr lang="en-US" sz="4000" dirty="0" err="1">
                <a:solidFill>
                  <a:srgbClr val="4D4C4C"/>
                </a:solidFill>
                <a:latin typeface="Roboto Condensed"/>
              </a:rPr>
              <a:t>giá</a:t>
            </a:r>
            <a:r>
              <a:rPr lang="en-US" sz="4000" dirty="0">
                <a:solidFill>
                  <a:srgbClr val="4D4C4C"/>
                </a:solidFill>
                <a:latin typeface="Roboto Condensed"/>
              </a:rPr>
              <a:t> </a:t>
            </a:r>
            <a:r>
              <a:rPr lang="en-US" sz="4000" dirty="0" err="1">
                <a:solidFill>
                  <a:srgbClr val="4D4C4C"/>
                </a:solidFill>
                <a:latin typeface="Roboto Condensed"/>
              </a:rPr>
              <a:t>là</a:t>
            </a:r>
            <a:r>
              <a:rPr lang="en-US" sz="4000" dirty="0">
                <a:solidFill>
                  <a:srgbClr val="4D4C4C"/>
                </a:solidFill>
                <a:latin typeface="Roboto Condensed"/>
              </a:rPr>
              <a:t> </a:t>
            </a:r>
            <a:r>
              <a:rPr lang="en-US" sz="4000" dirty="0" err="1">
                <a:solidFill>
                  <a:srgbClr val="4D4C4C"/>
                </a:solidFill>
                <a:latin typeface="Roboto Condensed"/>
              </a:rPr>
              <a:t>một</a:t>
            </a:r>
            <a:r>
              <a:rPr lang="en-US" sz="4000" dirty="0">
                <a:solidFill>
                  <a:srgbClr val="4D4C4C"/>
                </a:solidFill>
                <a:latin typeface="Roboto Condensed"/>
              </a:rPr>
              <a:t> </a:t>
            </a:r>
            <a:r>
              <a:rPr lang="en-US" sz="4000" dirty="0" err="1">
                <a:solidFill>
                  <a:srgbClr val="4D4C4C"/>
                </a:solidFill>
                <a:latin typeface="Roboto Condensed"/>
              </a:rPr>
              <a:t>trong</a:t>
            </a:r>
            <a:r>
              <a:rPr lang="en-US" sz="4000" dirty="0">
                <a:solidFill>
                  <a:srgbClr val="4D4C4C"/>
                </a:solidFill>
                <a:latin typeface="Roboto Condensed"/>
              </a:rPr>
              <a:t> </a:t>
            </a:r>
            <a:r>
              <a:rPr lang="en-US" sz="4000" dirty="0" err="1">
                <a:solidFill>
                  <a:srgbClr val="4D4C4C"/>
                </a:solidFill>
                <a:latin typeface="Roboto Condensed"/>
              </a:rPr>
              <a:t>những</a:t>
            </a:r>
            <a:r>
              <a:rPr lang="en-US" sz="4000" dirty="0">
                <a:solidFill>
                  <a:srgbClr val="4D4C4C"/>
                </a:solidFill>
                <a:latin typeface="Roboto Condensed"/>
              </a:rPr>
              <a:t> </a:t>
            </a:r>
            <a:r>
              <a:rPr lang="en-US" sz="4000" dirty="0" err="1">
                <a:solidFill>
                  <a:srgbClr val="4D4C4C"/>
                </a:solidFill>
                <a:latin typeface="Roboto Condensed"/>
              </a:rPr>
              <a:t>bài</a:t>
            </a:r>
            <a:r>
              <a:rPr lang="en-US" sz="4000" dirty="0">
                <a:solidFill>
                  <a:srgbClr val="4D4C4C"/>
                </a:solidFill>
                <a:latin typeface="Roboto Condensed"/>
              </a:rPr>
              <a:t> </a:t>
            </a:r>
            <a:r>
              <a:rPr lang="en-US" sz="4000" dirty="0" err="1">
                <a:solidFill>
                  <a:srgbClr val="4D4C4C"/>
                </a:solidFill>
                <a:latin typeface="Roboto Condensed"/>
              </a:rPr>
              <a:t>thơ</a:t>
            </a:r>
            <a:r>
              <a:rPr lang="en-US" sz="4000" dirty="0">
                <a:solidFill>
                  <a:srgbClr val="4D4C4C"/>
                </a:solidFill>
                <a:latin typeface="Roboto Condensed"/>
              </a:rPr>
              <a:t> </a:t>
            </a:r>
            <a:r>
              <a:rPr lang="en-US" sz="4000" dirty="0" err="1">
                <a:solidFill>
                  <a:srgbClr val="4D4C4C"/>
                </a:solidFill>
                <a:latin typeface="Roboto Condensed"/>
              </a:rPr>
              <a:t>đặc</a:t>
            </a:r>
            <a:r>
              <a:rPr lang="en-US" sz="4000" dirty="0">
                <a:solidFill>
                  <a:srgbClr val="4D4C4C"/>
                </a:solidFill>
                <a:latin typeface="Roboto Condensed"/>
              </a:rPr>
              <a:t> </a:t>
            </a:r>
            <a:r>
              <a:rPr lang="en-US" sz="4000" dirty="0" err="1">
                <a:solidFill>
                  <a:srgbClr val="4D4C4C"/>
                </a:solidFill>
                <a:latin typeface="Roboto Condensed"/>
              </a:rPr>
              <a:t>sắc</a:t>
            </a:r>
            <a:r>
              <a:rPr lang="en-US" sz="4000" dirty="0">
                <a:solidFill>
                  <a:srgbClr val="4D4C4C"/>
                </a:solidFill>
                <a:latin typeface="Roboto Condensed"/>
              </a:rPr>
              <a:t> </a:t>
            </a:r>
            <a:r>
              <a:rPr lang="en-US" sz="4000" dirty="0" err="1">
                <a:solidFill>
                  <a:srgbClr val="4D4C4C"/>
                </a:solidFill>
                <a:latin typeface="Roboto Condensed"/>
              </a:rPr>
              <a:t>nhất</a:t>
            </a:r>
            <a:r>
              <a:rPr lang="en-US" sz="4000" dirty="0">
                <a:solidFill>
                  <a:srgbClr val="4D4C4C"/>
                </a:solidFill>
                <a:latin typeface="Roboto Condensed"/>
              </a:rPr>
              <a:t> </a:t>
            </a:r>
            <a:r>
              <a:rPr lang="en-US" sz="4000" dirty="0" err="1">
                <a:solidFill>
                  <a:srgbClr val="4D4C4C"/>
                </a:solidFill>
                <a:latin typeface="Roboto Condensed"/>
              </a:rPr>
              <a:t>của</a:t>
            </a:r>
            <a:r>
              <a:rPr lang="en-US" sz="4000" dirty="0">
                <a:solidFill>
                  <a:srgbClr val="4D4C4C"/>
                </a:solidFill>
                <a:latin typeface="Roboto Condensed"/>
              </a:rPr>
              <a:t> </a:t>
            </a:r>
            <a:r>
              <a:rPr lang="en-US" sz="4000" dirty="0" err="1">
                <a:solidFill>
                  <a:srgbClr val="4D4C4C"/>
                </a:solidFill>
                <a:latin typeface="Roboto Condensed"/>
              </a:rPr>
              <a:t>Nguyễn</a:t>
            </a:r>
            <a:r>
              <a:rPr lang="en-US" sz="4000" dirty="0">
                <a:solidFill>
                  <a:srgbClr val="4D4C4C"/>
                </a:solidFill>
                <a:latin typeface="Roboto Condensed"/>
              </a:rPr>
              <a:t> </a:t>
            </a:r>
            <a:r>
              <a:rPr lang="en-US" sz="4000" dirty="0" err="1">
                <a:solidFill>
                  <a:srgbClr val="4D4C4C"/>
                </a:solidFill>
                <a:latin typeface="Roboto Condensed"/>
              </a:rPr>
              <a:t>Nhược</a:t>
            </a:r>
            <a:r>
              <a:rPr lang="en-US" sz="4000" dirty="0">
                <a:solidFill>
                  <a:srgbClr val="4D4C4C"/>
                </a:solidFill>
                <a:latin typeface="Roboto Condensed"/>
              </a:rPr>
              <a:t> </a:t>
            </a:r>
            <a:r>
              <a:rPr lang="en-US" sz="4000" dirty="0" err="1">
                <a:solidFill>
                  <a:srgbClr val="4D4C4C"/>
                </a:solidFill>
                <a:latin typeface="Roboto Condensed"/>
              </a:rPr>
              <a:t>Pháp</a:t>
            </a:r>
            <a:endParaRPr lang="en-US" sz="4000" dirty="0">
              <a:solidFill>
                <a:srgbClr val="4D4C4C"/>
              </a:solidFill>
              <a:latin typeface="Roboto Condensed"/>
            </a:endParaRPr>
          </a:p>
        </p:txBody>
      </p:sp>
      <p:sp>
        <p:nvSpPr>
          <p:cNvPr id="10" name="TextBox 10"/>
          <p:cNvSpPr txBox="1"/>
          <p:nvPr/>
        </p:nvSpPr>
        <p:spPr>
          <a:xfrm>
            <a:off x="1161215" y="2485315"/>
            <a:ext cx="17010641" cy="847090"/>
          </a:xfrm>
          <a:prstGeom prst="rect">
            <a:avLst/>
          </a:prstGeom>
        </p:spPr>
        <p:txBody>
          <a:bodyPr lIns="0" tIns="0" rIns="0" bIns="0" rtlCol="0" anchor="t">
            <a:spAutoFit/>
          </a:bodyPr>
          <a:lstStyle/>
          <a:p>
            <a:pPr algn="l">
              <a:lnSpc>
                <a:spcPts val="6860"/>
              </a:lnSpc>
            </a:pPr>
            <a:r>
              <a:rPr lang="en-US" sz="4900" dirty="0">
                <a:solidFill>
                  <a:srgbClr val="972713"/>
                </a:solidFill>
                <a:latin typeface="#9Slide07 SVNUT Triumph Press"/>
              </a:rPr>
              <a:t>Văn </a:t>
            </a:r>
            <a:r>
              <a:rPr lang="en-US" sz="4900" dirty="0" err="1">
                <a:solidFill>
                  <a:srgbClr val="972713"/>
                </a:solidFill>
                <a:latin typeface="#9Slide07 SVNUT Triumph Press"/>
              </a:rPr>
              <a:t>bản</a:t>
            </a:r>
            <a:r>
              <a:rPr lang="en-US" sz="4900" dirty="0">
                <a:solidFill>
                  <a:srgbClr val="972713"/>
                </a:solidFill>
                <a:latin typeface="#9Slide07 SVNUT Triumph Press"/>
              </a:rPr>
              <a:t> “</a:t>
            </a:r>
            <a:r>
              <a:rPr lang="en-US" sz="4900" dirty="0" err="1">
                <a:solidFill>
                  <a:srgbClr val="972713"/>
                </a:solidFill>
                <a:latin typeface="#9Slide07 SVNUT Triumph Press"/>
              </a:rPr>
              <a:t>Sơn</a:t>
            </a:r>
            <a:r>
              <a:rPr lang="en-US" sz="4900" dirty="0">
                <a:solidFill>
                  <a:srgbClr val="972713"/>
                </a:solidFill>
                <a:latin typeface="#9Slide07 SVNUT Triumph Press"/>
              </a:rPr>
              <a:t> Tinh, </a:t>
            </a:r>
            <a:r>
              <a:rPr lang="en-US" sz="4900" dirty="0" err="1">
                <a:solidFill>
                  <a:srgbClr val="972713"/>
                </a:solidFill>
                <a:latin typeface="#9Slide07 SVNUT Triumph Press"/>
              </a:rPr>
              <a:t>Thủy</a:t>
            </a:r>
            <a:r>
              <a:rPr lang="en-US" sz="4900" dirty="0">
                <a:solidFill>
                  <a:srgbClr val="972713"/>
                </a:solidFill>
                <a:latin typeface="#9Slide07 SVNUT Triumph Press"/>
              </a:rPr>
              <a:t>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2607447" y="1670942"/>
            <a:ext cx="9714157" cy="927100"/>
          </a:xfrm>
          <a:prstGeom prst="rect">
            <a:avLst/>
          </a:prstGeom>
        </p:spPr>
        <p:txBody>
          <a:bodyPr lIns="0" tIns="0" rIns="0" bIns="0" rtlCol="0" anchor="t">
            <a:spAutoFit/>
          </a:bodyPr>
          <a:lstStyle/>
          <a:p>
            <a:pPr algn="just">
              <a:lnSpc>
                <a:spcPts val="7699"/>
              </a:lnSpc>
            </a:pPr>
            <a:r>
              <a:rPr lang="en-US" sz="5499">
                <a:solidFill>
                  <a:srgbClr val="4C599D"/>
                </a:solidFill>
                <a:latin typeface="Fraunces Bold"/>
              </a:rPr>
              <a:t>3. KHÁM PHÁ VĂN BẢN</a:t>
            </a:r>
          </a:p>
        </p:txBody>
      </p:sp>
      <p:sp>
        <p:nvSpPr>
          <p:cNvPr id="4" name="TextBox 4"/>
          <p:cNvSpPr txBox="1"/>
          <p:nvPr/>
        </p:nvSpPr>
        <p:spPr>
          <a:xfrm>
            <a:off x="2607447" y="2813750"/>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0"/>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85618" y="6098848"/>
            <a:ext cx="5900238" cy="4450699"/>
          </a:xfrm>
          <a:custGeom>
            <a:avLst/>
            <a:gdLst/>
            <a:ahLst/>
            <a:cxnLst/>
            <a:rect l="l" t="t" r="r" b="b"/>
            <a:pathLst>
              <a:path w="5900238" h="4450699">
                <a:moveTo>
                  <a:pt x="0" y="0"/>
                </a:moveTo>
                <a:lnTo>
                  <a:pt x="5900239" y="0"/>
                </a:lnTo>
                <a:lnTo>
                  <a:pt x="5900239" y="4450698"/>
                </a:lnTo>
                <a:lnTo>
                  <a:pt x="0" y="4450698"/>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28700" y="762424"/>
            <a:ext cx="9714157" cy="920115"/>
          </a:xfrm>
          <a:prstGeom prst="rect">
            <a:avLst/>
          </a:prstGeom>
        </p:spPr>
        <p:txBody>
          <a:bodyPr lIns="0" tIns="0" rIns="0" bIns="0" rtlCol="0" anchor="t">
            <a:spAutoFit/>
          </a:bodyPr>
          <a:lstStyle/>
          <a:p>
            <a:pPr algn="l">
              <a:lnSpc>
                <a:spcPts val="7559"/>
              </a:lnSpc>
            </a:pPr>
            <a:r>
              <a:rPr lang="en-US" sz="5399">
                <a:solidFill>
                  <a:srgbClr val="41352F"/>
                </a:solidFill>
                <a:latin typeface="Fraunces Bold"/>
              </a:rPr>
              <a:t>3. KHÁM PHÁ VĂN BẢN</a:t>
            </a:r>
          </a:p>
        </p:txBody>
      </p:sp>
      <p:sp>
        <p:nvSpPr>
          <p:cNvPr id="7" name="TextBox 7"/>
          <p:cNvSpPr txBox="1"/>
          <p:nvPr/>
        </p:nvSpPr>
        <p:spPr>
          <a:xfrm>
            <a:off x="1028700" y="2517463"/>
            <a:ext cx="7614075" cy="295084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Lớp chia thành 4 nhóm, thảo luận trong 10 phút. Sau thời gian thảo luận, các nhóm lần lượt trình bày. Thời gian trình bày: 3 phút / nhóm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5675646" y="400689"/>
            <a:ext cx="9714157" cy="837565"/>
          </a:xfrm>
          <a:prstGeom prst="rect">
            <a:avLst/>
          </a:prstGeom>
        </p:spPr>
        <p:txBody>
          <a:bodyPr lIns="0" tIns="0" rIns="0" bIns="0" rtlCol="0" anchor="t">
            <a:spAutoFit/>
          </a:bodyPr>
          <a:lstStyle/>
          <a:p>
            <a:pPr algn="ctr">
              <a:lnSpc>
                <a:spcPts val="6860"/>
              </a:lnSpc>
            </a:pPr>
            <a:r>
              <a:rPr lang="en-US" sz="4900">
                <a:solidFill>
                  <a:srgbClr val="972713"/>
                </a:solidFill>
                <a:latin typeface="Fraunces Bold"/>
              </a:rPr>
              <a:t>3. KHÁM PHÁ VĂN BẢN</a:t>
            </a:r>
          </a:p>
        </p:txBody>
      </p:sp>
      <p:sp>
        <p:nvSpPr>
          <p:cNvPr id="4" name="TextBox 4"/>
          <p:cNvSpPr txBox="1"/>
          <p:nvPr/>
        </p:nvSpPr>
        <p:spPr>
          <a:xfrm>
            <a:off x="3958402" y="1362079"/>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HOẠT ĐỘNG NHÓM</a:t>
            </a:r>
          </a:p>
        </p:txBody>
      </p:sp>
      <p:grpSp>
        <p:nvGrpSpPr>
          <p:cNvPr id="5" name="Group 5"/>
          <p:cNvGrpSpPr/>
          <p:nvPr/>
        </p:nvGrpSpPr>
        <p:grpSpPr>
          <a:xfrm>
            <a:off x="3818857" y="2674628"/>
            <a:ext cx="13989404" cy="5146334"/>
            <a:chOff x="0" y="0"/>
            <a:chExt cx="3684452" cy="1355413"/>
          </a:xfrm>
        </p:grpSpPr>
        <p:sp>
          <p:nvSpPr>
            <p:cNvPr id="6" name="Freeform 6"/>
            <p:cNvSpPr/>
            <p:nvPr/>
          </p:nvSpPr>
          <p:spPr>
            <a:xfrm>
              <a:off x="0" y="0"/>
              <a:ext cx="3684452" cy="1355413"/>
            </a:xfrm>
            <a:custGeom>
              <a:avLst/>
              <a:gdLst/>
              <a:ahLst/>
              <a:cxnLst/>
              <a:rect l="l" t="t" r="r" b="b"/>
              <a:pathLst>
                <a:path w="3684452" h="1355413">
                  <a:moveTo>
                    <a:pt x="28224" y="0"/>
                  </a:moveTo>
                  <a:lnTo>
                    <a:pt x="3656228" y="0"/>
                  </a:lnTo>
                  <a:cubicBezTo>
                    <a:pt x="3671815" y="0"/>
                    <a:pt x="3684452" y="12636"/>
                    <a:pt x="3684452" y="28224"/>
                  </a:cubicBezTo>
                  <a:lnTo>
                    <a:pt x="3684452" y="1327189"/>
                  </a:lnTo>
                  <a:cubicBezTo>
                    <a:pt x="3684452" y="1342777"/>
                    <a:pt x="3671815" y="1355413"/>
                    <a:pt x="3656228" y="1355413"/>
                  </a:cubicBezTo>
                  <a:lnTo>
                    <a:pt x="28224" y="1355413"/>
                  </a:lnTo>
                  <a:cubicBezTo>
                    <a:pt x="12636" y="1355413"/>
                    <a:pt x="0" y="1342777"/>
                    <a:pt x="0" y="1327189"/>
                  </a:cubicBezTo>
                  <a:lnTo>
                    <a:pt x="0" y="28224"/>
                  </a:lnTo>
                  <a:cubicBezTo>
                    <a:pt x="0" y="12636"/>
                    <a:pt x="12636" y="0"/>
                    <a:pt x="28224" y="0"/>
                  </a:cubicBezTo>
                  <a:close/>
                </a:path>
              </a:pathLst>
            </a:custGeom>
            <a:solidFill>
              <a:srgbClr val="4C599D"/>
            </a:solidFill>
          </p:spPr>
          <p:txBody>
            <a:bodyPr/>
            <a:lstStyle/>
            <a:p>
              <a:endParaRPr lang="en-US"/>
            </a:p>
          </p:txBody>
        </p:sp>
        <p:sp>
          <p:nvSpPr>
            <p:cNvPr id="7" name="TextBox 7"/>
            <p:cNvSpPr txBox="1"/>
            <p:nvPr/>
          </p:nvSpPr>
          <p:spPr>
            <a:xfrm>
              <a:off x="0" y="-47625"/>
              <a:ext cx="3684452" cy="1403038"/>
            </a:xfrm>
            <a:prstGeom prst="rect">
              <a:avLst/>
            </a:prstGeom>
          </p:spPr>
          <p:txBody>
            <a:bodyPr lIns="50800" tIns="50800" rIns="50800" bIns="50800" rtlCol="0" anchor="ctr"/>
            <a:lstStyle/>
            <a:p>
              <a:pPr algn="ctr">
                <a:lnSpc>
                  <a:spcPts val="2659"/>
                </a:lnSpc>
              </a:pPr>
              <a:endParaRPr/>
            </a:p>
          </p:txBody>
        </p:sp>
      </p:grpSp>
      <p:sp>
        <p:nvSpPr>
          <p:cNvPr id="8" name="TextBox 8"/>
          <p:cNvSpPr txBox="1"/>
          <p:nvPr/>
        </p:nvSpPr>
        <p:spPr>
          <a:xfrm>
            <a:off x="3541292" y="2926869"/>
            <a:ext cx="13982864" cy="4777739"/>
          </a:xfrm>
          <a:prstGeom prst="rect">
            <a:avLst/>
          </a:prstGeom>
        </p:spPr>
        <p:txBody>
          <a:bodyPr lIns="0" tIns="0" rIns="0" bIns="0" rtlCol="0" anchor="t">
            <a:spAutoFit/>
          </a:bodyPr>
          <a:lstStyle/>
          <a:p>
            <a:pPr marL="842016" lvl="1" indent="-421008" algn="just">
              <a:lnSpc>
                <a:spcPts val="5460"/>
              </a:lnSpc>
              <a:buFont typeface="Arial"/>
              <a:buChar char="•"/>
            </a:pPr>
            <a:r>
              <a:rPr lang="en-US" sz="3900">
                <a:solidFill>
                  <a:srgbClr val="FDEE2C"/>
                </a:solidFill>
                <a:latin typeface="Roboto Condensed Bold"/>
              </a:rPr>
              <a:t>Nhóm 1:</a:t>
            </a:r>
            <a:r>
              <a:rPr lang="en-US" sz="3900">
                <a:solidFill>
                  <a:srgbClr val="FFFFFF"/>
                </a:solidFill>
                <a:latin typeface="Roboto Condensed Bold"/>
              </a:rPr>
              <a:t> Tìm hiểu sự sáng tạo của nhà thơ từ truyện truyền thuyết </a:t>
            </a:r>
            <a:r>
              <a:rPr lang="en-US" sz="3900">
                <a:solidFill>
                  <a:srgbClr val="FFFFFF"/>
                </a:solidFill>
                <a:latin typeface="Roboto Condensed Bold Italics"/>
              </a:rPr>
              <a:t>Sơn Tinh, Thủy Tinh</a:t>
            </a:r>
          </a:p>
          <a:p>
            <a:pPr marL="842016" lvl="1" indent="-421008" algn="just">
              <a:lnSpc>
                <a:spcPts val="5460"/>
              </a:lnSpc>
              <a:buFont typeface="Arial"/>
              <a:buChar char="•"/>
            </a:pPr>
            <a:r>
              <a:rPr lang="en-US" sz="3900">
                <a:solidFill>
                  <a:srgbClr val="FDEE2C"/>
                </a:solidFill>
                <a:latin typeface="Roboto Condensed Bold"/>
              </a:rPr>
              <a:t>Nhóm 2: </a:t>
            </a:r>
            <a:r>
              <a:rPr lang="en-US" sz="3900">
                <a:solidFill>
                  <a:srgbClr val="FFFFFF"/>
                </a:solidFill>
                <a:latin typeface="Roboto Condensed Bold"/>
              </a:rPr>
              <a:t>Tìm hiểu chân dung các nhân vật (phần I)</a:t>
            </a:r>
          </a:p>
          <a:p>
            <a:pPr marL="842016" lvl="1" indent="-421008" algn="just">
              <a:lnSpc>
                <a:spcPts val="5460"/>
              </a:lnSpc>
              <a:buFont typeface="Arial"/>
              <a:buChar char="•"/>
            </a:pPr>
            <a:r>
              <a:rPr lang="en-US" sz="3900">
                <a:solidFill>
                  <a:srgbClr val="FDEE2C"/>
                </a:solidFill>
                <a:latin typeface="Roboto Condensed Bold"/>
              </a:rPr>
              <a:t>Nhóm 3:</a:t>
            </a:r>
            <a:r>
              <a:rPr lang="en-US" sz="3900">
                <a:solidFill>
                  <a:srgbClr val="FFFFFF"/>
                </a:solidFill>
                <a:latin typeface="Roboto Condensed Bold"/>
              </a:rPr>
              <a:t> Tìm hiểu cuộc giao tranh giữa Sơn Tinh và Thủy Tinh (phần III)</a:t>
            </a:r>
          </a:p>
          <a:p>
            <a:pPr marL="842016" lvl="1" indent="-421008" algn="just">
              <a:lnSpc>
                <a:spcPts val="5460"/>
              </a:lnSpc>
              <a:buFont typeface="Arial"/>
              <a:buChar char="•"/>
            </a:pPr>
            <a:r>
              <a:rPr lang="en-US" sz="3900">
                <a:solidFill>
                  <a:srgbClr val="FDEE2C"/>
                </a:solidFill>
                <a:latin typeface="Roboto Condensed Bold"/>
              </a:rPr>
              <a:t>Nhóm 4:</a:t>
            </a:r>
            <a:r>
              <a:rPr lang="en-US" sz="3900">
                <a:solidFill>
                  <a:srgbClr val="FFFFFF"/>
                </a:solidFill>
                <a:latin typeface="Roboto Condensed Bold"/>
              </a:rPr>
              <a:t> Tìm hiểu cảm xúc, thái độ của nhà thơ và chủ đề của tác phẩm</a:t>
            </a:r>
          </a:p>
        </p:txBody>
      </p:sp>
      <p:sp>
        <p:nvSpPr>
          <p:cNvPr id="9" name="TextBox 9"/>
          <p:cNvSpPr txBox="1"/>
          <p:nvPr/>
        </p:nvSpPr>
        <p:spPr>
          <a:xfrm>
            <a:off x="8146663" y="7924814"/>
            <a:ext cx="7614075" cy="1464944"/>
          </a:xfrm>
          <a:prstGeom prst="rect">
            <a:avLst/>
          </a:prstGeom>
        </p:spPr>
        <p:txBody>
          <a:bodyPr lIns="0" tIns="0" rIns="0" bIns="0" rtlCol="0" anchor="t">
            <a:spAutoFit/>
          </a:bodyPr>
          <a:lstStyle/>
          <a:p>
            <a:pPr algn="just">
              <a:lnSpc>
                <a:spcPts val="5880"/>
              </a:lnSpc>
            </a:pPr>
            <a:r>
              <a:rPr lang="en-US" sz="4200">
                <a:solidFill>
                  <a:srgbClr val="4C599D"/>
                </a:solidFill>
                <a:latin typeface="Roboto Condensed"/>
              </a:rPr>
              <a:t>Thời gian thảo luận: 10 phút. </a:t>
            </a:r>
          </a:p>
          <a:p>
            <a:pPr algn="just">
              <a:lnSpc>
                <a:spcPts val="5880"/>
              </a:lnSpc>
            </a:pPr>
            <a:r>
              <a:rPr lang="en-US" sz="4200">
                <a:solidFill>
                  <a:srgbClr val="4C599D"/>
                </a:solidFill>
                <a:latin typeface="Roboto Condensed"/>
              </a:rPr>
              <a:t>Thời gian trình bày: 3 phút / nhóm</a:t>
            </a:r>
          </a:p>
        </p:txBody>
      </p:sp>
      <p:sp>
        <p:nvSpPr>
          <p:cNvPr id="10" name="TextBox 10"/>
          <p:cNvSpPr txBox="1"/>
          <p:nvPr/>
        </p:nvSpPr>
        <p:spPr>
          <a:xfrm>
            <a:off x="8299063" y="9494534"/>
            <a:ext cx="9654889" cy="615950"/>
          </a:xfrm>
          <a:prstGeom prst="rect">
            <a:avLst/>
          </a:prstGeom>
        </p:spPr>
        <p:txBody>
          <a:bodyPr lIns="0" tIns="0" rIns="0" bIns="0" rtlCol="0" anchor="t">
            <a:spAutoFit/>
          </a:bodyPr>
          <a:lstStyle/>
          <a:p>
            <a:pPr algn="just">
              <a:lnSpc>
                <a:spcPts val="4900"/>
              </a:lnSpc>
            </a:pPr>
            <a:r>
              <a:rPr lang="en-US" sz="3500">
                <a:solidFill>
                  <a:srgbClr val="4C599D"/>
                </a:solidFill>
                <a:latin typeface="Roboto Condensed Italics"/>
              </a:rPr>
              <a:t>Lưu ý: HS phía dưới nghe và ghi chép vào PHT 02</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751340" y="1944581"/>
            <a:ext cx="13989404" cy="1993856"/>
            <a:chOff x="0" y="0"/>
            <a:chExt cx="3684452" cy="525131"/>
          </a:xfrm>
        </p:grpSpPr>
        <p:sp>
          <p:nvSpPr>
            <p:cNvPr id="5" name="Freeform 5"/>
            <p:cNvSpPr/>
            <p:nvPr/>
          </p:nvSpPr>
          <p:spPr>
            <a:xfrm>
              <a:off x="0" y="0"/>
              <a:ext cx="3684452" cy="525131"/>
            </a:xfrm>
            <a:custGeom>
              <a:avLst/>
              <a:gdLst/>
              <a:ahLst/>
              <a:cxnLst/>
              <a:rect l="l" t="t" r="r" b="b"/>
              <a:pathLst>
                <a:path w="3684452" h="525131">
                  <a:moveTo>
                    <a:pt x="28224" y="0"/>
                  </a:moveTo>
                  <a:lnTo>
                    <a:pt x="3656228" y="0"/>
                  </a:lnTo>
                  <a:cubicBezTo>
                    <a:pt x="3671815" y="0"/>
                    <a:pt x="3684452" y="12636"/>
                    <a:pt x="3684452" y="28224"/>
                  </a:cubicBezTo>
                  <a:lnTo>
                    <a:pt x="3684452" y="496907"/>
                  </a:lnTo>
                  <a:cubicBezTo>
                    <a:pt x="3684452" y="512495"/>
                    <a:pt x="3671815" y="525131"/>
                    <a:pt x="3656228" y="525131"/>
                  </a:cubicBezTo>
                  <a:lnTo>
                    <a:pt x="28224" y="525131"/>
                  </a:lnTo>
                  <a:cubicBezTo>
                    <a:pt x="12636" y="525131"/>
                    <a:pt x="0" y="512495"/>
                    <a:pt x="0" y="496907"/>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57275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5624" y="4245019"/>
            <a:ext cx="11368532"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Nêu những điểm giống nhau và khác nhau về cốt truyện, cách kể giữa truyền thuyết Sơn Tinh, Thủy Tinh với bài thơ cùng tên của Nguyễn Nhược Pháp</a:t>
            </a:r>
          </a:p>
          <a:p>
            <a:pPr marL="928374" lvl="1" indent="-464187" algn="just">
              <a:lnSpc>
                <a:spcPts val="6020"/>
              </a:lnSpc>
              <a:buFont typeface="Arial"/>
              <a:buChar char="•"/>
            </a:pPr>
            <a:r>
              <a:rPr lang="en-US" sz="4300">
                <a:solidFill>
                  <a:srgbClr val="4C599D"/>
                </a:solidFill>
                <a:latin typeface="Roboto Condensed"/>
              </a:rPr>
              <a:t>Em có ấn tượng với truyền thuyết Sơn Tinh, Thủy Tinh hay bài thơ của Nguyễn Nhược Pháp hơn? Vì sao?</a:t>
            </a:r>
          </a:p>
          <a:p>
            <a:pPr algn="just">
              <a:lnSpc>
                <a:spcPts val="6020"/>
              </a:lnSpc>
            </a:pPr>
            <a:endParaRPr lang="en-US" sz="4300">
              <a:solidFill>
                <a:srgbClr val="4C599D"/>
              </a:solidFill>
              <a:latin typeface="Roboto Condensed"/>
            </a:endParaRPr>
          </a:p>
        </p:txBody>
      </p:sp>
      <p:sp>
        <p:nvSpPr>
          <p:cNvPr id="8" name="TextBox 8"/>
          <p:cNvSpPr txBox="1"/>
          <p:nvPr/>
        </p:nvSpPr>
        <p:spPr>
          <a:xfrm>
            <a:off x="3967927" y="2122849"/>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1: Tìm hiểu sự sáng tạo của nhà thơ từ truyện truyền thuyết </a:t>
            </a:r>
            <a:r>
              <a:rPr lang="en-US" sz="4200">
                <a:solidFill>
                  <a:srgbClr val="FFFFFF"/>
                </a:solidFill>
                <a:latin typeface="Roboto Condensed Bold Italics"/>
              </a:rPr>
              <a:t>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967927" y="1858166"/>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723803"/>
            <a:ext cx="11633388"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Tìm các chi tiết miêu tả Mị Nương, Vua Hùng, Sơn Tinh, Thủy Tinh. Cách miêu tả như vậy có gì thú vị so với các nhân vật trong truyền thuyết?</a:t>
            </a:r>
          </a:p>
          <a:p>
            <a:pPr marL="928374" lvl="1" indent="-464187" algn="just">
              <a:lnSpc>
                <a:spcPts val="6020"/>
              </a:lnSpc>
              <a:buFont typeface="Arial"/>
              <a:buChar char="•"/>
            </a:pPr>
            <a:r>
              <a:rPr lang="en-US" sz="4300">
                <a:solidFill>
                  <a:srgbClr val="4C599D"/>
                </a:solidFill>
                <a:latin typeface="Roboto Condensed"/>
              </a:rPr>
              <a:t>Hãy vẽ lại các nhân vật Vua Hùng, Sơn Tinh, Thủy Tinh, Mị Nương theo trí tưởng tượng của em dựa trên sự miêu tả của Nguyễn Nhược Pháp trong bài thơ.</a:t>
            </a:r>
          </a:p>
          <a:p>
            <a:pPr algn="just">
              <a:lnSpc>
                <a:spcPts val="6020"/>
              </a:lnSpc>
            </a:pPr>
            <a:endParaRPr lang="en-US" sz="4300">
              <a:solidFill>
                <a:srgbClr val="4C599D"/>
              </a:solidFill>
              <a:latin typeface="Roboto Condensed"/>
            </a:endParaRPr>
          </a:p>
        </p:txBody>
      </p:sp>
      <p:sp>
        <p:nvSpPr>
          <p:cNvPr id="8" name="TextBox 8"/>
          <p:cNvSpPr txBox="1"/>
          <p:nvPr/>
        </p:nvSpPr>
        <p:spPr>
          <a:xfrm>
            <a:off x="4731771" y="2210651"/>
            <a:ext cx="13556229" cy="72199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2: Tìm hiểu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331840" y="0"/>
            <a:ext cx="19326251" cy="10287000"/>
          </a:xfrm>
          <a:custGeom>
            <a:avLst/>
            <a:gdLst/>
            <a:ahLst/>
            <a:cxnLst/>
            <a:rect l="l" t="t" r="r" b="b"/>
            <a:pathLst>
              <a:path w="19326251" h="10287000">
                <a:moveTo>
                  <a:pt x="0" y="0"/>
                </a:moveTo>
                <a:lnTo>
                  <a:pt x="19326251" y="0"/>
                </a:lnTo>
                <a:lnTo>
                  <a:pt x="19326251"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226906" y="7025924"/>
            <a:ext cx="5590965" cy="1591189"/>
          </a:xfrm>
          <a:prstGeom prst="rect">
            <a:avLst/>
          </a:prstGeom>
        </p:spPr>
        <p:txBody>
          <a:bodyPr lIns="0" tIns="0" rIns="0" bIns="0" rtlCol="0" anchor="t">
            <a:spAutoFit/>
          </a:bodyPr>
          <a:lstStyle/>
          <a:p>
            <a:pPr algn="ctr">
              <a:lnSpc>
                <a:spcPts val="12328"/>
              </a:lnSpc>
              <a:spcBef>
                <a:spcPct val="0"/>
              </a:spcBef>
            </a:pPr>
            <a:r>
              <a:rPr lang="en-US" sz="8805" dirty="0" err="1">
                <a:solidFill>
                  <a:srgbClr val="FEFFFE"/>
                </a:solidFill>
                <a:latin typeface="#9Slide06 ThuPhap Thien An"/>
              </a:rPr>
              <a:t>Thánh</a:t>
            </a:r>
            <a:r>
              <a:rPr lang="en-US" sz="8805" dirty="0">
                <a:solidFill>
                  <a:srgbClr val="FEFFFE"/>
                </a:solidFill>
                <a:latin typeface="#9Slide06 ThuPhap Thien An"/>
              </a:rPr>
              <a:t> </a:t>
            </a:r>
            <a:r>
              <a:rPr lang="en-US" sz="8805" dirty="0" err="1">
                <a:solidFill>
                  <a:srgbClr val="FEFFFE"/>
                </a:solidFill>
                <a:latin typeface="#9Slide06 ThuPhap Thien An"/>
              </a:rPr>
              <a:t>Gióng</a:t>
            </a:r>
            <a:endParaRPr lang="en-US" sz="8805" dirty="0">
              <a:solidFill>
                <a:srgbClr val="FEFFFE"/>
              </a:solidFill>
              <a:latin typeface="#9Slide06 ThuPhap Thien 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2045542"/>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4254746"/>
            <a:ext cx="11633388" cy="4558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Cảnh giao tranh giữa Sơn Tinh và Thủy Tinh được nhà thơ miêu tả bằng những chi tiết nào? Phân tích một chi tiết gây ấn tượng mạnh đối với em.</a:t>
            </a:r>
          </a:p>
          <a:p>
            <a:pPr marL="928374" lvl="1" indent="-464187" algn="just">
              <a:lnSpc>
                <a:spcPts val="6020"/>
              </a:lnSpc>
              <a:buFont typeface="Arial"/>
              <a:buChar char="•"/>
            </a:pPr>
            <a:r>
              <a:rPr lang="en-US" sz="4300">
                <a:solidFill>
                  <a:srgbClr val="4C599D"/>
                </a:solidFill>
                <a:latin typeface="Roboto Condensed"/>
              </a:rPr>
              <a:t>Trong phần III, tác giả đã sử dụng những biện pháp nghệ thuật gì đặc sắc?</a:t>
            </a:r>
          </a:p>
          <a:p>
            <a:pPr algn="just">
              <a:lnSpc>
                <a:spcPts val="6020"/>
              </a:lnSpc>
            </a:pPr>
            <a:endParaRPr lang="en-US" sz="4300">
              <a:solidFill>
                <a:srgbClr val="4C599D"/>
              </a:solidFill>
              <a:latin typeface="Roboto Condensed"/>
            </a:endParaRPr>
          </a:p>
        </p:txBody>
      </p:sp>
      <p:sp>
        <p:nvSpPr>
          <p:cNvPr id="8" name="TextBox 8"/>
          <p:cNvSpPr txBox="1"/>
          <p:nvPr/>
        </p:nvSpPr>
        <p:spPr>
          <a:xfrm>
            <a:off x="4401102" y="2126104"/>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3: Tìm hiểu cuộc giao tranh giữa Sơn Tinh và Thủy Tinh (phần 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33782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1712969"/>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593525"/>
            <a:ext cx="11992851" cy="5763259"/>
          </a:xfrm>
          <a:prstGeom prst="rect">
            <a:avLst/>
          </a:prstGeom>
        </p:spPr>
        <p:txBody>
          <a:bodyPr lIns="0" tIns="0" rIns="0" bIns="0" rtlCol="0" anchor="t">
            <a:spAutoFit/>
          </a:bodyPr>
          <a:lstStyle/>
          <a:p>
            <a:pPr marL="885195" lvl="1" indent="-442598" algn="just">
              <a:lnSpc>
                <a:spcPts val="5740"/>
              </a:lnSpc>
              <a:buFont typeface="Arial"/>
              <a:buChar char="•"/>
            </a:pPr>
            <a:r>
              <a:rPr lang="en-US" sz="4100">
                <a:solidFill>
                  <a:srgbClr val="4C599D"/>
                </a:solidFill>
                <a:latin typeface="Roboto Condensed"/>
              </a:rPr>
              <a:t>Nhà thơ thể hiện cảm xúc, thái độ gì đối với câu chuyện được kể trong bài thơ?</a:t>
            </a:r>
          </a:p>
          <a:p>
            <a:pPr marL="885195" lvl="1" indent="-442598" algn="just">
              <a:lnSpc>
                <a:spcPts val="5740"/>
              </a:lnSpc>
              <a:buFont typeface="Arial"/>
              <a:buChar char="•"/>
            </a:pPr>
            <a:r>
              <a:rPr lang="en-US" sz="4100">
                <a:solidFill>
                  <a:srgbClr val="4C599D"/>
                </a:solidFill>
                <a:latin typeface="Roboto Condensed"/>
              </a:rPr>
              <a:t>Cả 4 văn bản của bài 1 đều nằm trong chủ đề Thế giới kì ảo. Vậy văn bản Sơn Tinh, Thủy Tinh của Nguyễn Nhược Pháp có sự khác biệt như thế nào về thể loại và nội dung so với ba văn bản đã đọc trước đó? Từ đó em có nhận xét gì về đặc điểm của tác phẩm văn học?</a:t>
            </a:r>
          </a:p>
          <a:p>
            <a:pPr algn="just">
              <a:lnSpc>
                <a:spcPts val="5740"/>
              </a:lnSpc>
            </a:pPr>
            <a:endParaRPr lang="en-US" sz="4100">
              <a:solidFill>
                <a:srgbClr val="4C599D"/>
              </a:solidFill>
              <a:latin typeface="Roboto Condensed"/>
            </a:endParaRPr>
          </a:p>
        </p:txBody>
      </p:sp>
      <p:sp>
        <p:nvSpPr>
          <p:cNvPr id="8" name="TextBox 8"/>
          <p:cNvSpPr txBox="1"/>
          <p:nvPr/>
        </p:nvSpPr>
        <p:spPr>
          <a:xfrm>
            <a:off x="4327390" y="1793531"/>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4: Tìm hiểu cảm xúc, thái độ của nhà thơ và chủ đề của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751340" y="1944581"/>
            <a:ext cx="13989404" cy="1993856"/>
            <a:chOff x="0" y="0"/>
            <a:chExt cx="3684452" cy="525131"/>
          </a:xfrm>
        </p:grpSpPr>
        <p:sp>
          <p:nvSpPr>
            <p:cNvPr id="5" name="Freeform 5"/>
            <p:cNvSpPr/>
            <p:nvPr/>
          </p:nvSpPr>
          <p:spPr>
            <a:xfrm>
              <a:off x="0" y="0"/>
              <a:ext cx="3684452" cy="525131"/>
            </a:xfrm>
            <a:custGeom>
              <a:avLst/>
              <a:gdLst/>
              <a:ahLst/>
              <a:cxnLst/>
              <a:rect l="l" t="t" r="r" b="b"/>
              <a:pathLst>
                <a:path w="3684452" h="525131">
                  <a:moveTo>
                    <a:pt x="28224" y="0"/>
                  </a:moveTo>
                  <a:lnTo>
                    <a:pt x="3656228" y="0"/>
                  </a:lnTo>
                  <a:cubicBezTo>
                    <a:pt x="3671815" y="0"/>
                    <a:pt x="3684452" y="12636"/>
                    <a:pt x="3684452" y="28224"/>
                  </a:cubicBezTo>
                  <a:lnTo>
                    <a:pt x="3684452" y="496907"/>
                  </a:lnTo>
                  <a:cubicBezTo>
                    <a:pt x="3684452" y="512495"/>
                    <a:pt x="3671815" y="525131"/>
                    <a:pt x="3656228" y="525131"/>
                  </a:cubicBezTo>
                  <a:lnTo>
                    <a:pt x="28224" y="525131"/>
                  </a:lnTo>
                  <a:cubicBezTo>
                    <a:pt x="12636" y="525131"/>
                    <a:pt x="0" y="512495"/>
                    <a:pt x="0" y="496907"/>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572756"/>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5624" y="4245019"/>
            <a:ext cx="11368532"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Nêu những điểm giống nhau và khác nhau về cốt truyện, cách kể giữa truyền thuyết Sơn Tinh, Thủy Tinh với bài thơ cùng tên của Nguyễn Nhược Pháp</a:t>
            </a:r>
          </a:p>
          <a:p>
            <a:pPr marL="928374" lvl="1" indent="-464187" algn="just">
              <a:lnSpc>
                <a:spcPts val="6020"/>
              </a:lnSpc>
              <a:buFont typeface="Arial"/>
              <a:buChar char="•"/>
            </a:pPr>
            <a:r>
              <a:rPr lang="en-US" sz="4300">
                <a:solidFill>
                  <a:srgbClr val="4C599D"/>
                </a:solidFill>
                <a:latin typeface="Roboto Condensed"/>
              </a:rPr>
              <a:t>Em có ấn tượng với truyền thuyết Sơn Tinh, Thủy Tinh hay bài thơ của Nguyễn Nhược Pháp hơn? Vì sao?</a:t>
            </a:r>
          </a:p>
          <a:p>
            <a:pPr algn="just">
              <a:lnSpc>
                <a:spcPts val="6020"/>
              </a:lnSpc>
            </a:pPr>
            <a:endParaRPr lang="en-US" sz="4300">
              <a:solidFill>
                <a:srgbClr val="4C599D"/>
              </a:solidFill>
              <a:latin typeface="Roboto Condensed"/>
            </a:endParaRPr>
          </a:p>
        </p:txBody>
      </p:sp>
      <p:sp>
        <p:nvSpPr>
          <p:cNvPr id="8" name="TextBox 8"/>
          <p:cNvSpPr txBox="1"/>
          <p:nvPr/>
        </p:nvSpPr>
        <p:spPr>
          <a:xfrm>
            <a:off x="3967927" y="2122849"/>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1: Tìm hiểu sự sáng tạo của nhà thơ từ truyện truyền thuyết </a:t>
            </a:r>
            <a:r>
              <a:rPr lang="en-US" sz="4200">
                <a:solidFill>
                  <a:srgbClr val="FFFFFF"/>
                </a:solidFill>
                <a:latin typeface="Roboto Condensed Bold Italics"/>
              </a:rPr>
              <a:t>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449158" y="774975"/>
            <a:ext cx="9714157" cy="837565"/>
          </a:xfrm>
          <a:prstGeom prst="rect">
            <a:avLst/>
          </a:prstGeom>
        </p:spPr>
        <p:txBody>
          <a:bodyPr lIns="0" tIns="0" rIns="0" bIns="0" rtlCol="0" anchor="t">
            <a:spAutoFit/>
          </a:bodyPr>
          <a:lstStyle/>
          <a:p>
            <a:pPr algn="just">
              <a:lnSpc>
                <a:spcPts val="6860"/>
              </a:lnSpc>
            </a:pPr>
            <a:r>
              <a:rPr lang="en-US" sz="4900">
                <a:solidFill>
                  <a:srgbClr val="4C599D"/>
                </a:solidFill>
                <a:latin typeface="Fraunces Bold"/>
              </a:rPr>
              <a:t>3. KHÁM PHÁ VĂN BẢN</a:t>
            </a:r>
          </a:p>
        </p:txBody>
      </p:sp>
      <p:sp>
        <p:nvSpPr>
          <p:cNvPr id="4" name="TextBox 4"/>
          <p:cNvSpPr txBox="1"/>
          <p:nvPr/>
        </p:nvSpPr>
        <p:spPr>
          <a:xfrm>
            <a:off x="5019539" y="1733427"/>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43698" y="2628142"/>
            <a:ext cx="11394170" cy="24451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a. Tìm hiểu sự sáng tạo của nhà thơ từ truyền thuyết “Sơn Tinh, 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5019539" y="4816146"/>
            <a:ext cx="13268461" cy="5909578"/>
          </a:xfrm>
          <a:custGeom>
            <a:avLst/>
            <a:gdLst/>
            <a:ahLst/>
            <a:cxnLst/>
            <a:rect l="l" t="t" r="r" b="b"/>
            <a:pathLst>
              <a:path w="13268461" h="5909578">
                <a:moveTo>
                  <a:pt x="0" y="0"/>
                </a:moveTo>
                <a:lnTo>
                  <a:pt x="13268461" y="0"/>
                </a:lnTo>
                <a:lnTo>
                  <a:pt x="13268461" y="5909579"/>
                </a:lnTo>
                <a:lnTo>
                  <a:pt x="0" y="5909579"/>
                </a:lnTo>
                <a:lnTo>
                  <a:pt x="0" y="0"/>
                </a:lnTo>
                <a:close/>
              </a:path>
            </a:pathLst>
          </a:custGeom>
          <a:blipFill>
            <a:blip r:embed="rId2"/>
            <a:stretch>
              <a:fillRect b="-15096"/>
            </a:stretch>
          </a:blipFill>
        </p:spPr>
        <p:txBody>
          <a:bodyPr/>
          <a:lstStyle/>
          <a:p>
            <a:endParaRPr lang="en-US"/>
          </a:p>
        </p:txBody>
      </p:sp>
      <p:sp>
        <p:nvSpPr>
          <p:cNvPr id="3" name="TextBox 3"/>
          <p:cNvSpPr txBox="1"/>
          <p:nvPr/>
        </p:nvSpPr>
        <p:spPr>
          <a:xfrm>
            <a:off x="589535" y="543243"/>
            <a:ext cx="17010641" cy="962660"/>
          </a:xfrm>
          <a:prstGeom prst="rect">
            <a:avLst/>
          </a:prstGeom>
        </p:spPr>
        <p:txBody>
          <a:bodyPr lIns="0" tIns="0" rIns="0" bIns="0" rtlCol="0" anchor="t">
            <a:spAutoFit/>
          </a:bodyPr>
          <a:lstStyle/>
          <a:p>
            <a:pPr algn="l">
              <a:lnSpc>
                <a:spcPts val="7839"/>
              </a:lnSpc>
            </a:pPr>
            <a:r>
              <a:rPr lang="en-US" sz="5599">
                <a:solidFill>
                  <a:srgbClr val="66889A"/>
                </a:solidFill>
                <a:latin typeface="#9Slide07 SVNUT Triumph Press"/>
              </a:rPr>
              <a:t>3.2. Đọc hiểu văn bản </a:t>
            </a:r>
          </a:p>
        </p:txBody>
      </p:sp>
      <p:sp>
        <p:nvSpPr>
          <p:cNvPr id="4" name="TextBox 4"/>
          <p:cNvSpPr txBox="1"/>
          <p:nvPr/>
        </p:nvSpPr>
        <p:spPr>
          <a:xfrm>
            <a:off x="589535" y="1436756"/>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a. Sự sáng tạo của nhà thơ từ truyền thuyết “Sơn Tinh, Thủy Tinh”</a:t>
            </a:r>
          </a:p>
        </p:txBody>
      </p:sp>
      <p:sp>
        <p:nvSpPr>
          <p:cNvPr id="5" name="TextBox 5"/>
          <p:cNvSpPr txBox="1"/>
          <p:nvPr/>
        </p:nvSpPr>
        <p:spPr>
          <a:xfrm>
            <a:off x="738919" y="2797484"/>
            <a:ext cx="17068517" cy="27940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a:rPr>
              <a:t>- </a:t>
            </a:r>
            <a:r>
              <a:rPr lang="en-US" sz="3999" dirty="0" err="1">
                <a:solidFill>
                  <a:srgbClr val="000000"/>
                </a:solidFill>
                <a:latin typeface="Roboto Condensed Bold"/>
              </a:rPr>
              <a:t>Giống</a:t>
            </a:r>
            <a:r>
              <a:rPr lang="en-US" sz="3999" dirty="0">
                <a:solidFill>
                  <a:srgbClr val="000000"/>
                </a:solidFill>
                <a:latin typeface="Roboto Condensed Bold"/>
              </a:rPr>
              <a:t> </a:t>
            </a:r>
            <a:r>
              <a:rPr lang="en-US" sz="3999" dirty="0" err="1">
                <a:solidFill>
                  <a:srgbClr val="000000"/>
                </a:solidFill>
                <a:latin typeface="Roboto Condensed Bold"/>
              </a:rPr>
              <a:t>nhau</a:t>
            </a:r>
            <a:r>
              <a:rPr lang="en-US" sz="3999" dirty="0">
                <a:solidFill>
                  <a:srgbClr val="000000"/>
                </a:solidFill>
                <a:latin typeface="Roboto Condensed Bold"/>
              </a:rPr>
              <a:t>:</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và</a:t>
            </a:r>
            <a:r>
              <a:rPr lang="en-US" sz="3999" dirty="0">
                <a:solidFill>
                  <a:srgbClr val="000000"/>
                </a:solidFill>
                <a:latin typeface="Roboto Condensed"/>
              </a:rPr>
              <a:t> </a:t>
            </a:r>
            <a:r>
              <a:rPr lang="en-US" sz="3999" dirty="0" err="1">
                <a:solidFill>
                  <a:srgbClr val="000000"/>
                </a:solidFill>
                <a:latin typeface="Roboto Condensed"/>
              </a:rPr>
              <a:t>đặc</a:t>
            </a:r>
            <a:r>
              <a:rPr lang="en-US" sz="3999" dirty="0">
                <a:solidFill>
                  <a:srgbClr val="000000"/>
                </a:solidFill>
                <a:latin typeface="Roboto Condensed"/>
              </a:rPr>
              <a:t> </a:t>
            </a:r>
            <a:r>
              <a:rPr lang="en-US" sz="3999" dirty="0" err="1">
                <a:solidFill>
                  <a:srgbClr val="000000"/>
                </a:solidFill>
                <a:latin typeface="Roboto Condensed"/>
              </a:rPr>
              <a:t>điểm</a:t>
            </a:r>
            <a:r>
              <a:rPr lang="en-US" sz="3999" dirty="0">
                <a:solidFill>
                  <a:srgbClr val="000000"/>
                </a:solidFill>
                <a:latin typeface="Roboto Condensed"/>
              </a:rPr>
              <a:t> </a:t>
            </a:r>
            <a:r>
              <a:rPr lang="en-US" sz="3999" dirty="0" err="1">
                <a:solidFill>
                  <a:srgbClr val="000000"/>
                </a:solidFill>
                <a:latin typeface="Roboto Condensed"/>
              </a:rPr>
              <a:t>của</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nhân</a:t>
            </a:r>
            <a:r>
              <a:rPr lang="en-US" sz="3999" dirty="0">
                <a:solidFill>
                  <a:srgbClr val="000000"/>
                </a:solidFill>
                <a:latin typeface="Roboto Condensed"/>
              </a:rPr>
              <a:t>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vua</a:t>
            </a:r>
            <a:r>
              <a:rPr lang="en-US" sz="3999" dirty="0">
                <a:solidFill>
                  <a:srgbClr val="000000"/>
                </a:solidFill>
                <a:latin typeface="Roboto Condensed"/>
              </a:rPr>
              <a:t> </a:t>
            </a:r>
            <a:r>
              <a:rPr lang="en-US" sz="3999" dirty="0" err="1">
                <a:solidFill>
                  <a:srgbClr val="000000"/>
                </a:solidFill>
                <a:latin typeface="Roboto Condensed"/>
              </a:rPr>
              <a:t>Hùng</a:t>
            </a:r>
            <a:r>
              <a:rPr lang="en-US" sz="3999" dirty="0">
                <a:solidFill>
                  <a:srgbClr val="000000"/>
                </a:solidFill>
                <a:latin typeface="Roboto Condensed"/>
              </a:rPr>
              <a:t> </a:t>
            </a:r>
            <a:r>
              <a:rPr lang="en-US" sz="3999" dirty="0" err="1">
                <a:solidFill>
                  <a:srgbClr val="000000"/>
                </a:solidFill>
                <a:latin typeface="Roboto Condensed"/>
              </a:rPr>
              <a:t>Vương</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Thủy</a:t>
            </a:r>
            <a:r>
              <a:rPr lang="en-US" sz="3999" dirty="0">
                <a:solidFill>
                  <a:srgbClr val="000000"/>
                </a:solidFill>
                <a:latin typeface="Roboto Condensed"/>
              </a:rPr>
              <a:t> Tinh), </a:t>
            </a:r>
            <a:r>
              <a:rPr lang="en-US" sz="3999" dirty="0" err="1">
                <a:solidFill>
                  <a:srgbClr val="000000"/>
                </a:solidFill>
                <a:latin typeface="Roboto Condensed"/>
              </a:rPr>
              <a:t>các</a:t>
            </a:r>
            <a:r>
              <a:rPr lang="en-US" sz="3999" dirty="0">
                <a:solidFill>
                  <a:srgbClr val="000000"/>
                </a:solidFill>
                <a:latin typeface="Roboto Condensed"/>
              </a:rPr>
              <a:t> </a:t>
            </a:r>
            <a:r>
              <a:rPr lang="en-US" sz="3999" dirty="0" err="1">
                <a:solidFill>
                  <a:srgbClr val="000000"/>
                </a:solidFill>
                <a:latin typeface="Roboto Condensed"/>
              </a:rPr>
              <a:t>sự</a:t>
            </a:r>
            <a:r>
              <a:rPr lang="en-US" sz="3999" dirty="0">
                <a:solidFill>
                  <a:srgbClr val="000000"/>
                </a:solidFill>
                <a:latin typeface="Roboto Condensed"/>
              </a:rPr>
              <a:t> </a:t>
            </a:r>
            <a:r>
              <a:rPr lang="en-US" sz="3999" dirty="0" err="1">
                <a:solidFill>
                  <a:srgbClr val="000000"/>
                </a:solidFill>
                <a:latin typeface="Roboto Condensed"/>
              </a:rPr>
              <a:t>kiện</a:t>
            </a:r>
            <a:r>
              <a:rPr lang="en-US" sz="3999" dirty="0">
                <a:solidFill>
                  <a:srgbClr val="000000"/>
                </a:solidFill>
                <a:latin typeface="Roboto Condensed"/>
              </a:rPr>
              <a:t> </a:t>
            </a:r>
            <a:r>
              <a:rPr lang="en-US" sz="3999" dirty="0" err="1">
                <a:solidFill>
                  <a:srgbClr val="000000"/>
                </a:solidFill>
                <a:latin typeface="Roboto Condensed"/>
              </a:rPr>
              <a:t>chính</a:t>
            </a:r>
            <a:r>
              <a:rPr lang="en-US" sz="3999" dirty="0">
                <a:solidFill>
                  <a:srgbClr val="000000"/>
                </a:solidFill>
                <a:latin typeface="Roboto Condensed"/>
              </a:rPr>
              <a:t> (</a:t>
            </a:r>
            <a:r>
              <a:rPr lang="en-US" sz="3999" dirty="0" err="1">
                <a:solidFill>
                  <a:srgbClr val="000000"/>
                </a:solidFill>
                <a:latin typeface="Roboto Condensed"/>
              </a:rPr>
              <a:t>Vua</a:t>
            </a:r>
            <a:r>
              <a:rPr lang="en-US" sz="3999" dirty="0">
                <a:solidFill>
                  <a:srgbClr val="000000"/>
                </a:solidFill>
                <a:latin typeface="Roboto Condensed"/>
              </a:rPr>
              <a:t> </a:t>
            </a:r>
            <a:r>
              <a:rPr lang="en-US" sz="3999" dirty="0" err="1">
                <a:solidFill>
                  <a:srgbClr val="000000"/>
                </a:solidFill>
                <a:latin typeface="Roboto Condensed"/>
              </a:rPr>
              <a:t>Hùng</a:t>
            </a:r>
            <a:r>
              <a:rPr lang="en-US" sz="3999" dirty="0">
                <a:solidFill>
                  <a:srgbClr val="000000"/>
                </a:solidFill>
                <a:latin typeface="Roboto Condensed"/>
              </a:rPr>
              <a:t> </a:t>
            </a:r>
            <a:r>
              <a:rPr lang="en-US" sz="3999" dirty="0" err="1">
                <a:solidFill>
                  <a:srgbClr val="000000"/>
                </a:solidFill>
                <a:latin typeface="Roboto Condensed"/>
              </a:rPr>
              <a:t>kén</a:t>
            </a:r>
            <a:r>
              <a:rPr lang="en-US" sz="3999" dirty="0">
                <a:solidFill>
                  <a:srgbClr val="000000"/>
                </a:solidFill>
                <a:latin typeface="Roboto Condensed"/>
              </a:rPr>
              <a:t> </a:t>
            </a:r>
            <a:r>
              <a:rPr lang="en-US" sz="3999" dirty="0" err="1">
                <a:solidFill>
                  <a:srgbClr val="000000"/>
                </a:solidFill>
                <a:latin typeface="Roboto Condensed"/>
              </a:rPr>
              <a:t>rể</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lấy</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Thủy</a:t>
            </a:r>
            <a:r>
              <a:rPr lang="en-US" sz="3999" dirty="0">
                <a:solidFill>
                  <a:srgbClr val="000000"/>
                </a:solidFill>
                <a:latin typeface="Roboto Condensed"/>
              </a:rPr>
              <a:t> Tinh </a:t>
            </a:r>
            <a:r>
              <a:rPr lang="en-US" sz="3999" dirty="0" err="1">
                <a:solidFill>
                  <a:srgbClr val="000000"/>
                </a:solidFill>
                <a:latin typeface="Roboto Condensed"/>
              </a:rPr>
              <a:t>giao</a:t>
            </a:r>
            <a:r>
              <a:rPr lang="en-US" sz="3999" dirty="0">
                <a:solidFill>
                  <a:srgbClr val="000000"/>
                </a:solidFill>
                <a:latin typeface="Roboto Condensed"/>
              </a:rPr>
              <a:t> </a:t>
            </a:r>
            <a:r>
              <a:rPr lang="en-US" sz="3999" dirty="0" err="1">
                <a:solidFill>
                  <a:srgbClr val="000000"/>
                </a:solidFill>
                <a:latin typeface="Roboto Condensed"/>
              </a:rPr>
              <a:t>tranh</a:t>
            </a:r>
            <a:r>
              <a:rPr lang="en-US" sz="3999" dirty="0">
                <a:solidFill>
                  <a:srgbClr val="000000"/>
                </a:solidFill>
                <a:latin typeface="Roboto Condensed"/>
              </a:rPr>
              <a:t> </a:t>
            </a:r>
            <a:r>
              <a:rPr lang="en-US" sz="3999" dirty="0" err="1">
                <a:solidFill>
                  <a:srgbClr val="000000"/>
                </a:solidFill>
                <a:latin typeface="Roboto Condensed"/>
              </a:rPr>
              <a:t>với</a:t>
            </a:r>
            <a:r>
              <a:rPr lang="en-US" sz="3999" dirty="0">
                <a:solidFill>
                  <a:srgbClr val="000000"/>
                </a:solidFill>
                <a:latin typeface="Roboto Condensed"/>
              </a:rPr>
              <a:t> </a:t>
            </a:r>
            <a:r>
              <a:rPr lang="en-US" sz="3999" dirty="0" err="1">
                <a:solidFill>
                  <a:srgbClr val="000000"/>
                </a:solidFill>
                <a:latin typeface="Roboto Condensed"/>
              </a:rPr>
              <a:t>Sơn</a:t>
            </a:r>
            <a:r>
              <a:rPr lang="en-US" sz="3999" dirty="0">
                <a:solidFill>
                  <a:srgbClr val="000000"/>
                </a:solidFill>
                <a:latin typeface="Roboto Condensed"/>
              </a:rPr>
              <a:t> Tinh </a:t>
            </a:r>
            <a:r>
              <a:rPr lang="en-US" sz="3999" dirty="0" err="1">
                <a:solidFill>
                  <a:srgbClr val="000000"/>
                </a:solidFill>
                <a:latin typeface="Roboto Condensed"/>
              </a:rPr>
              <a:t>hòng</a:t>
            </a:r>
            <a:r>
              <a:rPr lang="en-US" sz="3999" dirty="0">
                <a:solidFill>
                  <a:srgbClr val="000000"/>
                </a:solidFill>
                <a:latin typeface="Roboto Condensed"/>
              </a:rPr>
              <a:t> </a:t>
            </a:r>
            <a:r>
              <a:rPr lang="en-US" sz="3999" dirty="0" err="1">
                <a:solidFill>
                  <a:srgbClr val="000000"/>
                </a:solidFill>
                <a:latin typeface="Roboto Condensed"/>
              </a:rPr>
              <a:t>cướp</a:t>
            </a:r>
            <a:r>
              <a:rPr lang="en-US" sz="3999" dirty="0">
                <a:solidFill>
                  <a:srgbClr val="000000"/>
                </a:solidFill>
                <a:latin typeface="Roboto Condensed"/>
              </a:rPr>
              <a:t> </a:t>
            </a:r>
            <a:r>
              <a:rPr lang="en-US" sz="3999" dirty="0" err="1">
                <a:solidFill>
                  <a:srgbClr val="000000"/>
                </a:solidFill>
                <a:latin typeface="Roboto Condensed"/>
              </a:rPr>
              <a:t>lại</a:t>
            </a:r>
            <a:r>
              <a:rPr lang="en-US" sz="3999" dirty="0">
                <a:solidFill>
                  <a:srgbClr val="000000"/>
                </a:solidFill>
                <a:latin typeface="Roboto Condensed"/>
              </a:rPr>
              <a:t> </a:t>
            </a:r>
            <a:r>
              <a:rPr lang="en-US" sz="3999" dirty="0" err="1">
                <a:solidFill>
                  <a:srgbClr val="000000"/>
                </a:solidFill>
                <a:latin typeface="Roboto Condensed"/>
              </a:rPr>
              <a:t>Mị</a:t>
            </a:r>
            <a:r>
              <a:rPr lang="en-US" sz="3999" dirty="0">
                <a:solidFill>
                  <a:srgbClr val="000000"/>
                </a:solidFill>
                <a:latin typeface="Roboto Condensed"/>
              </a:rPr>
              <a:t> </a:t>
            </a:r>
            <a:r>
              <a:rPr lang="en-US" sz="3999" dirty="0" err="1">
                <a:solidFill>
                  <a:srgbClr val="000000"/>
                </a:solidFill>
                <a:latin typeface="Roboto Condensed"/>
              </a:rPr>
              <a:t>Nương</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bài</a:t>
            </a:r>
            <a:r>
              <a:rPr lang="en-US" sz="3999" dirty="0">
                <a:solidFill>
                  <a:srgbClr val="000000"/>
                </a:solidFill>
                <a:latin typeface="Roboto Condensed"/>
              </a:rPr>
              <a:t> </a:t>
            </a:r>
            <a:r>
              <a:rPr lang="en-US" sz="3999" dirty="0" err="1">
                <a:solidFill>
                  <a:srgbClr val="000000"/>
                </a:solidFill>
                <a:latin typeface="Roboto Condensed"/>
              </a:rPr>
              <a:t>thơ</a:t>
            </a:r>
            <a:r>
              <a:rPr lang="en-US" sz="3999" dirty="0">
                <a:solidFill>
                  <a:srgbClr val="000000"/>
                </a:solidFill>
                <a:latin typeface="Roboto Condensed"/>
              </a:rPr>
              <a:t> </a:t>
            </a:r>
            <a:r>
              <a:rPr lang="en-US" sz="3999" dirty="0" err="1">
                <a:solidFill>
                  <a:srgbClr val="000000"/>
                </a:solidFill>
                <a:latin typeface="Roboto Condensed"/>
              </a:rPr>
              <a:t>được</a:t>
            </a:r>
            <a:r>
              <a:rPr lang="en-US" sz="3999" dirty="0">
                <a:solidFill>
                  <a:srgbClr val="000000"/>
                </a:solidFill>
                <a:latin typeface="Roboto Condensed"/>
              </a:rPr>
              <a:t> </a:t>
            </a:r>
            <a:r>
              <a:rPr lang="en-US" sz="3999" dirty="0" err="1">
                <a:solidFill>
                  <a:srgbClr val="000000"/>
                </a:solidFill>
                <a:latin typeface="Roboto Condensed"/>
              </a:rPr>
              <a:t>kể</a:t>
            </a:r>
            <a:r>
              <a:rPr lang="en-US" sz="3999" dirty="0">
                <a:solidFill>
                  <a:srgbClr val="000000"/>
                </a:solidFill>
                <a:latin typeface="Roboto Condensed"/>
              </a:rPr>
              <a:t> </a:t>
            </a:r>
            <a:r>
              <a:rPr lang="en-US" sz="3999" dirty="0" err="1">
                <a:solidFill>
                  <a:srgbClr val="000000"/>
                </a:solidFill>
                <a:latin typeface="Roboto Condensed"/>
              </a:rPr>
              <a:t>như</a:t>
            </a:r>
            <a:r>
              <a:rPr lang="en-US" sz="3999" dirty="0">
                <a:solidFill>
                  <a:srgbClr val="000000"/>
                </a:solidFill>
                <a:latin typeface="Roboto Condensed"/>
              </a:rPr>
              <a:t> </a:t>
            </a:r>
            <a:r>
              <a:rPr lang="en-US" sz="3999" dirty="0" err="1">
                <a:solidFill>
                  <a:srgbClr val="000000"/>
                </a:solidFill>
                <a:latin typeface="Roboto Condensed"/>
              </a:rPr>
              <a:t>trong</a:t>
            </a:r>
            <a:r>
              <a:rPr lang="en-US" sz="3999" dirty="0">
                <a:solidFill>
                  <a:srgbClr val="000000"/>
                </a:solidFill>
                <a:latin typeface="Roboto Condensed"/>
              </a:rPr>
              <a:t> </a:t>
            </a:r>
            <a:r>
              <a:rPr lang="en-US" sz="3999" dirty="0" err="1">
                <a:solidFill>
                  <a:srgbClr val="000000"/>
                </a:solidFill>
                <a:latin typeface="Roboto Condensed"/>
              </a:rPr>
              <a:t>truyền</a:t>
            </a:r>
            <a:r>
              <a:rPr lang="en-US" sz="3999" dirty="0">
                <a:solidFill>
                  <a:srgbClr val="000000"/>
                </a:solidFill>
                <a:latin typeface="Roboto Condensed"/>
              </a:rPr>
              <a:t> </a:t>
            </a:r>
            <a:r>
              <a:rPr lang="en-US" sz="3999" dirty="0" err="1">
                <a:solidFill>
                  <a:srgbClr val="000000"/>
                </a:solidFill>
                <a:latin typeface="Roboto Condensed"/>
              </a:rPr>
              <a:t>thuyết</a:t>
            </a:r>
            <a:endParaRPr lang="en-US" sz="3999"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5019539" y="4816146"/>
            <a:ext cx="13268461" cy="5909578"/>
          </a:xfrm>
          <a:custGeom>
            <a:avLst/>
            <a:gdLst/>
            <a:ahLst/>
            <a:cxnLst/>
            <a:rect l="l" t="t" r="r" b="b"/>
            <a:pathLst>
              <a:path w="13268461" h="5909578">
                <a:moveTo>
                  <a:pt x="0" y="0"/>
                </a:moveTo>
                <a:lnTo>
                  <a:pt x="13268461" y="0"/>
                </a:lnTo>
                <a:lnTo>
                  <a:pt x="13268461" y="5909579"/>
                </a:lnTo>
                <a:lnTo>
                  <a:pt x="0" y="5909579"/>
                </a:lnTo>
                <a:lnTo>
                  <a:pt x="0" y="0"/>
                </a:lnTo>
                <a:close/>
              </a:path>
            </a:pathLst>
          </a:custGeom>
          <a:blipFill>
            <a:blip r:embed="rId2"/>
            <a:stretch>
              <a:fillRect b="-15096"/>
            </a:stretch>
          </a:blipFill>
        </p:spPr>
        <p:txBody>
          <a:bodyPr/>
          <a:lstStyle/>
          <a:p>
            <a:endParaRPr lang="en-US"/>
          </a:p>
        </p:txBody>
      </p:sp>
      <p:sp>
        <p:nvSpPr>
          <p:cNvPr id="3" name="TextBox 3"/>
          <p:cNvSpPr txBox="1"/>
          <p:nvPr/>
        </p:nvSpPr>
        <p:spPr>
          <a:xfrm>
            <a:off x="440151" y="403440"/>
            <a:ext cx="17010641" cy="936625"/>
          </a:xfrm>
          <a:prstGeom prst="rect">
            <a:avLst/>
          </a:prstGeom>
        </p:spPr>
        <p:txBody>
          <a:bodyPr lIns="0" tIns="0" rIns="0" bIns="0" rtlCol="0" anchor="t">
            <a:spAutoFit/>
          </a:bodyPr>
          <a:lstStyle/>
          <a:p>
            <a:pPr algn="l">
              <a:lnSpc>
                <a:spcPts val="7699"/>
              </a:lnSpc>
            </a:pPr>
            <a:r>
              <a:rPr lang="en-US" sz="5499">
                <a:solidFill>
                  <a:srgbClr val="66889A"/>
                </a:solidFill>
                <a:latin typeface="#9Slide07 SVNUT Triumph Press"/>
              </a:rPr>
              <a:t>3.2. Đọc hiểu văn bản </a:t>
            </a:r>
          </a:p>
        </p:txBody>
      </p:sp>
      <p:sp>
        <p:nvSpPr>
          <p:cNvPr id="4" name="TextBox 4"/>
          <p:cNvSpPr txBox="1"/>
          <p:nvPr/>
        </p:nvSpPr>
        <p:spPr>
          <a:xfrm>
            <a:off x="460357" y="1320413"/>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a. Sự sáng tạo của nhà thơ từ truyền thuyết “Sơn Tinh, Thủy Tinh”</a:t>
            </a:r>
          </a:p>
        </p:txBody>
      </p:sp>
      <p:sp>
        <p:nvSpPr>
          <p:cNvPr id="5" name="TextBox 5"/>
          <p:cNvSpPr txBox="1"/>
          <p:nvPr/>
        </p:nvSpPr>
        <p:spPr>
          <a:xfrm>
            <a:off x="759125" y="2624590"/>
            <a:ext cx="17068517" cy="3498850"/>
          </a:xfrm>
          <a:prstGeom prst="rect">
            <a:avLst/>
          </a:prstGeom>
        </p:spPr>
        <p:txBody>
          <a:bodyPr lIns="0" tIns="0" rIns="0" bIns="0" rtlCol="0" anchor="t">
            <a:spAutoFit/>
          </a:bodyPr>
          <a:lstStyle/>
          <a:p>
            <a:pPr algn="just">
              <a:lnSpc>
                <a:spcPts val="5599"/>
              </a:lnSpc>
            </a:pPr>
            <a:r>
              <a:rPr lang="en-US" sz="3999">
                <a:solidFill>
                  <a:srgbClr val="000000"/>
                </a:solidFill>
                <a:latin typeface="Roboto Condensed Bold"/>
              </a:rPr>
              <a:t>- Khác nhau:</a:t>
            </a:r>
          </a:p>
          <a:p>
            <a:pPr algn="just">
              <a:lnSpc>
                <a:spcPts val="5599"/>
              </a:lnSpc>
            </a:pPr>
            <a:r>
              <a:rPr lang="en-US" sz="3999">
                <a:solidFill>
                  <a:srgbClr val="000000"/>
                </a:solidFill>
                <a:latin typeface="Roboto Condensed"/>
              </a:rPr>
              <a:t>+ Truyền thuyết </a:t>
            </a:r>
            <a:r>
              <a:rPr lang="en-US" sz="3999">
                <a:solidFill>
                  <a:srgbClr val="000000"/>
                </a:solidFill>
                <a:latin typeface="Roboto Condensed Italics"/>
              </a:rPr>
              <a:t>Sơn Tinh, Thủy Tinh</a:t>
            </a:r>
            <a:r>
              <a:rPr lang="en-US" sz="3999">
                <a:solidFill>
                  <a:srgbClr val="000000"/>
                </a:solidFill>
                <a:latin typeface="Roboto Condensed"/>
              </a:rPr>
              <a:t> kể bằng hình thức văn xuôi; tác phẩm của Nguyễn Nhược Pháp thuộc thể loại thơ, kể chuyện bằng thơ</a:t>
            </a:r>
          </a:p>
          <a:p>
            <a:pPr algn="just">
              <a:lnSpc>
                <a:spcPts val="5599"/>
              </a:lnSpc>
            </a:pPr>
            <a:r>
              <a:rPr lang="en-US" sz="3999">
                <a:solidFill>
                  <a:srgbClr val="000000"/>
                </a:solidFill>
                <a:latin typeface="Roboto Condensed"/>
              </a:rPr>
              <a:t>+ Bài thơ của Nguyễn Nhược Pháp thể hiện phong cách riêng của nhà thơ</a:t>
            </a:r>
          </a:p>
          <a:p>
            <a:pPr algn="just">
              <a:lnSpc>
                <a:spcPts val="5599"/>
              </a:lnSpc>
              <a:spcBef>
                <a:spcPct val="0"/>
              </a:spcBef>
            </a:pPr>
            <a:endParaRPr lang="en-US" sz="3999">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3967927" y="1858166"/>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723803"/>
            <a:ext cx="11633388" cy="6082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Tìm các chi tiết miêu tả Mị Nương, Vua Hùng, Sơn Tinh, Thủy Tinh. Cách miêu tả như vậy có gì thú vị so với các nhân vật trong truyền thuyết?</a:t>
            </a:r>
          </a:p>
          <a:p>
            <a:pPr marL="928374" lvl="1" indent="-464187" algn="just">
              <a:lnSpc>
                <a:spcPts val="6020"/>
              </a:lnSpc>
              <a:buFont typeface="Arial"/>
              <a:buChar char="•"/>
            </a:pPr>
            <a:r>
              <a:rPr lang="en-US" sz="4300">
                <a:solidFill>
                  <a:srgbClr val="4C599D"/>
                </a:solidFill>
                <a:latin typeface="Roboto Condensed"/>
              </a:rPr>
              <a:t>Hãy vẽ lại các nhân vật Vua Hùng, Sơn Tinh, Thủy Tinh, Mị Nương theo trí tưởng tượng của em dựa trên sự miêu tả của Nguyễn Nhược Pháp trong bài thơ.</a:t>
            </a:r>
          </a:p>
          <a:p>
            <a:pPr algn="just">
              <a:lnSpc>
                <a:spcPts val="6020"/>
              </a:lnSpc>
            </a:pPr>
            <a:endParaRPr lang="en-US" sz="4300">
              <a:solidFill>
                <a:srgbClr val="4C599D"/>
              </a:solidFill>
              <a:latin typeface="Roboto Condensed"/>
            </a:endParaRPr>
          </a:p>
        </p:txBody>
      </p:sp>
      <p:sp>
        <p:nvSpPr>
          <p:cNvPr id="8" name="TextBox 8"/>
          <p:cNvSpPr txBox="1"/>
          <p:nvPr/>
        </p:nvSpPr>
        <p:spPr>
          <a:xfrm>
            <a:off x="4731771" y="2210651"/>
            <a:ext cx="13556229" cy="72199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2: Tìm hiểu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76882" y="319226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b. Chân dung các nhân vật (phần 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b="-24341"/>
              </a:stretch>
            </a:blipFill>
          </p:spPr>
          <p:txBody>
            <a:bodyPr/>
            <a:lstStyle/>
            <a:p>
              <a:endParaRPr lang="en-US"/>
            </a:p>
          </p:txBody>
        </p:sp>
      </p:grpSp>
      <p:sp>
        <p:nvSpPr>
          <p:cNvPr id="4" name="TextBox 4"/>
          <p:cNvSpPr txBox="1"/>
          <p:nvPr/>
        </p:nvSpPr>
        <p:spPr>
          <a:xfrm>
            <a:off x="12091211" y="1179030"/>
            <a:ext cx="4456391"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MỊ NƯƠNG</a:t>
            </a:r>
          </a:p>
        </p:txBody>
      </p:sp>
      <p:sp>
        <p:nvSpPr>
          <p:cNvPr id="5" name="TextBox 5"/>
          <p:cNvSpPr txBox="1"/>
          <p:nvPr/>
        </p:nvSpPr>
        <p:spPr>
          <a:xfrm>
            <a:off x="11098030" y="4383970"/>
            <a:ext cx="6442753" cy="2950844"/>
          </a:xfrm>
          <a:prstGeom prst="rect">
            <a:avLst/>
          </a:prstGeom>
        </p:spPr>
        <p:txBody>
          <a:bodyPr lIns="0" tIns="0" rIns="0" bIns="0" rtlCol="0" anchor="t">
            <a:spAutoFit/>
          </a:bodyPr>
          <a:lstStyle/>
          <a:p>
            <a:pPr algn="ctr">
              <a:lnSpc>
                <a:spcPts val="5880"/>
              </a:lnSpc>
              <a:spcBef>
                <a:spcPct val="0"/>
              </a:spcBef>
            </a:pPr>
            <a:r>
              <a:rPr lang="en-US" sz="4200" dirty="0" err="1">
                <a:solidFill>
                  <a:srgbClr val="24516B"/>
                </a:solidFill>
                <a:latin typeface="Roboto Condensed Italics"/>
              </a:rPr>
              <a:t>xinh</a:t>
            </a:r>
            <a:r>
              <a:rPr lang="en-US" sz="4200" dirty="0">
                <a:solidFill>
                  <a:srgbClr val="24516B"/>
                </a:solidFill>
                <a:latin typeface="Roboto Condensed Italics"/>
              </a:rPr>
              <a:t> </a:t>
            </a:r>
            <a:r>
              <a:rPr lang="en-US" sz="4200" dirty="0" err="1">
                <a:solidFill>
                  <a:srgbClr val="24516B"/>
                </a:solidFill>
                <a:latin typeface="Roboto Condensed Italics"/>
              </a:rPr>
              <a:t>như</a:t>
            </a:r>
            <a:r>
              <a:rPr lang="en-US" sz="4200" dirty="0">
                <a:solidFill>
                  <a:srgbClr val="24516B"/>
                </a:solidFill>
                <a:latin typeface="Roboto Condensed Italics"/>
              </a:rPr>
              <a:t> </a:t>
            </a:r>
            <a:r>
              <a:rPr lang="en-US" sz="4200" dirty="0" err="1">
                <a:solidFill>
                  <a:srgbClr val="24516B"/>
                </a:solidFill>
                <a:latin typeface="Roboto Condensed Italics"/>
              </a:rPr>
              <a:t>tiên</a:t>
            </a:r>
            <a:r>
              <a:rPr lang="en-US" sz="4200" dirty="0">
                <a:solidFill>
                  <a:srgbClr val="24516B"/>
                </a:solidFill>
                <a:latin typeface="Roboto Condensed Italics"/>
              </a:rPr>
              <a:t>, </a:t>
            </a:r>
            <a:r>
              <a:rPr lang="en-US" sz="4200" dirty="0" err="1">
                <a:solidFill>
                  <a:srgbClr val="24516B"/>
                </a:solidFill>
                <a:latin typeface="Roboto Condensed Italics"/>
              </a:rPr>
              <a:t>tóc</a:t>
            </a:r>
            <a:r>
              <a:rPr lang="en-US" sz="4200" dirty="0">
                <a:solidFill>
                  <a:srgbClr val="24516B"/>
                </a:solidFill>
                <a:latin typeface="Roboto Condensed Italics"/>
              </a:rPr>
              <a:t> </a:t>
            </a:r>
            <a:r>
              <a:rPr lang="en-US" sz="4200" dirty="0" err="1">
                <a:solidFill>
                  <a:srgbClr val="24516B"/>
                </a:solidFill>
                <a:latin typeface="Roboto Condensed Italics"/>
              </a:rPr>
              <a:t>xanh</a:t>
            </a:r>
            <a:r>
              <a:rPr lang="en-US" sz="4200" dirty="0">
                <a:solidFill>
                  <a:srgbClr val="24516B"/>
                </a:solidFill>
                <a:latin typeface="Roboto Condensed Italics"/>
              </a:rPr>
              <a:t>, </a:t>
            </a:r>
            <a:r>
              <a:rPr lang="en-US" sz="4200" dirty="0" err="1">
                <a:solidFill>
                  <a:srgbClr val="24516B"/>
                </a:solidFill>
                <a:latin typeface="Roboto Condensed Italics"/>
              </a:rPr>
              <a:t>viền</a:t>
            </a:r>
            <a:r>
              <a:rPr lang="en-US" sz="4200" dirty="0">
                <a:solidFill>
                  <a:srgbClr val="24516B"/>
                </a:solidFill>
                <a:latin typeface="Roboto Condensed Italics"/>
              </a:rPr>
              <a:t> </a:t>
            </a:r>
            <a:r>
              <a:rPr lang="en-US" sz="4200" dirty="0" err="1">
                <a:solidFill>
                  <a:srgbClr val="24516B"/>
                </a:solidFill>
                <a:latin typeface="Roboto Condensed Italics"/>
              </a:rPr>
              <a:t>má</a:t>
            </a:r>
            <a:r>
              <a:rPr lang="en-US" sz="4200" dirty="0">
                <a:solidFill>
                  <a:srgbClr val="24516B"/>
                </a:solidFill>
                <a:latin typeface="Roboto Condensed Italics"/>
              </a:rPr>
              <a:t> </a:t>
            </a:r>
            <a:r>
              <a:rPr lang="en-US" sz="4200" dirty="0" err="1">
                <a:solidFill>
                  <a:srgbClr val="24516B"/>
                </a:solidFill>
                <a:latin typeface="Roboto Condensed Italics"/>
              </a:rPr>
              <a:t>hây</a:t>
            </a:r>
            <a:r>
              <a:rPr lang="en-US" sz="4200" dirty="0">
                <a:solidFill>
                  <a:srgbClr val="24516B"/>
                </a:solidFill>
                <a:latin typeface="Roboto Condensed Italics"/>
              </a:rPr>
              <a:t> </a:t>
            </a:r>
            <a:r>
              <a:rPr lang="en-US" sz="4200" dirty="0" err="1">
                <a:solidFill>
                  <a:srgbClr val="24516B"/>
                </a:solidFill>
                <a:latin typeface="Roboto Condensed Italics"/>
              </a:rPr>
              <a:t>hây</a:t>
            </a:r>
            <a:r>
              <a:rPr lang="en-US" sz="4200" dirty="0">
                <a:solidFill>
                  <a:srgbClr val="24516B"/>
                </a:solidFill>
                <a:latin typeface="Roboto Condensed Italics"/>
              </a:rPr>
              <a:t> </a:t>
            </a:r>
            <a:r>
              <a:rPr lang="en-US" sz="4200" dirty="0" err="1">
                <a:solidFill>
                  <a:srgbClr val="24516B"/>
                </a:solidFill>
                <a:latin typeface="Roboto Condensed Italics"/>
              </a:rPr>
              <a:t>đỏ</a:t>
            </a:r>
            <a:r>
              <a:rPr lang="en-US" sz="4200" dirty="0">
                <a:solidFill>
                  <a:srgbClr val="24516B"/>
                </a:solidFill>
                <a:latin typeface="Roboto Condensed Italics"/>
              </a:rPr>
              <a:t>, </a:t>
            </a:r>
            <a:r>
              <a:rPr lang="en-US" sz="4200" dirty="0" err="1">
                <a:solidFill>
                  <a:srgbClr val="24516B"/>
                </a:solidFill>
                <a:latin typeface="Roboto Condensed Italics"/>
              </a:rPr>
              <a:t>miệng</a:t>
            </a:r>
            <a:r>
              <a:rPr lang="en-US" sz="4200" dirty="0">
                <a:solidFill>
                  <a:srgbClr val="24516B"/>
                </a:solidFill>
                <a:latin typeface="Roboto Condensed Italics"/>
              </a:rPr>
              <a:t> </a:t>
            </a:r>
            <a:r>
              <a:rPr lang="en-US" sz="4200" dirty="0" err="1">
                <a:solidFill>
                  <a:srgbClr val="24516B"/>
                </a:solidFill>
                <a:latin typeface="Roboto Condensed Italics"/>
              </a:rPr>
              <a:t>hé</a:t>
            </a:r>
            <a:r>
              <a:rPr lang="en-US" sz="4200" dirty="0">
                <a:solidFill>
                  <a:srgbClr val="24516B"/>
                </a:solidFill>
                <a:latin typeface="Roboto Condensed Italics"/>
              </a:rPr>
              <a:t> </a:t>
            </a:r>
            <a:r>
              <a:rPr lang="en-US" sz="4200" dirty="0" err="1">
                <a:solidFill>
                  <a:srgbClr val="24516B"/>
                </a:solidFill>
                <a:latin typeface="Roboto Condensed Italics"/>
              </a:rPr>
              <a:t>thắm</a:t>
            </a:r>
            <a:r>
              <a:rPr lang="en-US" sz="4200" dirty="0">
                <a:solidFill>
                  <a:srgbClr val="24516B"/>
                </a:solidFill>
                <a:latin typeface="Roboto Condensed Italics"/>
              </a:rPr>
              <a:t> </a:t>
            </a:r>
            <a:r>
              <a:rPr lang="en-US" sz="4200" dirty="0" err="1">
                <a:solidFill>
                  <a:srgbClr val="24516B"/>
                </a:solidFill>
                <a:latin typeface="Roboto Condensed Italics"/>
              </a:rPr>
              <a:t>như</a:t>
            </a:r>
            <a:r>
              <a:rPr lang="en-US" sz="4200" dirty="0">
                <a:solidFill>
                  <a:srgbClr val="24516B"/>
                </a:solidFill>
                <a:latin typeface="Roboto Condensed Italics"/>
              </a:rPr>
              <a:t> </a:t>
            </a:r>
            <a:r>
              <a:rPr lang="en-US" sz="4200" dirty="0" err="1">
                <a:solidFill>
                  <a:srgbClr val="24516B"/>
                </a:solidFill>
                <a:latin typeface="Roboto Condensed Italics"/>
              </a:rPr>
              <a:t>san</a:t>
            </a:r>
            <a:r>
              <a:rPr lang="en-US" sz="4200" dirty="0">
                <a:solidFill>
                  <a:srgbClr val="24516B"/>
                </a:solidFill>
                <a:latin typeface="Roboto Condensed Italics"/>
              </a:rPr>
              <a:t> </a:t>
            </a:r>
            <a:r>
              <a:rPr lang="en-US" sz="4200" dirty="0" err="1">
                <a:solidFill>
                  <a:srgbClr val="24516B"/>
                </a:solidFill>
                <a:latin typeface="Roboto Condensed Italics"/>
              </a:rPr>
              <a:t>hô</a:t>
            </a:r>
            <a:r>
              <a:rPr lang="en-US" sz="4200" dirty="0">
                <a:solidFill>
                  <a:srgbClr val="24516B"/>
                </a:solidFill>
                <a:latin typeface="Roboto Condensed Italics"/>
              </a:rPr>
              <a:t>, </a:t>
            </a:r>
            <a:r>
              <a:rPr lang="en-US" sz="4200" dirty="0" err="1">
                <a:solidFill>
                  <a:srgbClr val="24516B"/>
                </a:solidFill>
                <a:latin typeface="Roboto Condensed Italics"/>
              </a:rPr>
              <a:t>tay</a:t>
            </a:r>
            <a:r>
              <a:rPr lang="en-US" sz="4200" dirty="0">
                <a:solidFill>
                  <a:srgbClr val="24516B"/>
                </a:solidFill>
                <a:latin typeface="Roboto Condensed Italics"/>
              </a:rPr>
              <a:t> </a:t>
            </a:r>
            <a:r>
              <a:rPr lang="en-US" sz="4200" dirty="0" err="1">
                <a:solidFill>
                  <a:srgbClr val="24516B"/>
                </a:solidFill>
                <a:latin typeface="Roboto Condensed Italics"/>
              </a:rPr>
              <a:t>trắng</a:t>
            </a:r>
            <a:r>
              <a:rPr lang="en-US" sz="4200" dirty="0">
                <a:solidFill>
                  <a:srgbClr val="24516B"/>
                </a:solidFill>
                <a:latin typeface="Roboto Condensed Italics"/>
              </a:rPr>
              <a:t> </a:t>
            </a:r>
            <a:r>
              <a:rPr lang="en-US" sz="4200" dirty="0" err="1">
                <a:solidFill>
                  <a:srgbClr val="24516B"/>
                </a:solidFill>
                <a:latin typeface="Roboto Condensed Italics"/>
              </a:rPr>
              <a:t>nõn</a:t>
            </a:r>
            <a:r>
              <a:rPr lang="en-US" sz="4200" dirty="0">
                <a:solidFill>
                  <a:srgbClr val="24516B"/>
                </a:solidFill>
                <a:latin typeface="Roboto Condensed Italics"/>
              </a:rPr>
              <a:t>, </a:t>
            </a:r>
            <a:r>
              <a:rPr lang="en-US" sz="4200" dirty="0" err="1">
                <a:solidFill>
                  <a:srgbClr val="24516B"/>
                </a:solidFill>
                <a:latin typeface="Roboto Condensed Italics"/>
              </a:rPr>
              <a:t>hai</a:t>
            </a:r>
            <a:r>
              <a:rPr lang="en-US" sz="4200" dirty="0">
                <a:solidFill>
                  <a:srgbClr val="24516B"/>
                </a:solidFill>
                <a:latin typeface="Roboto Condensed Italics"/>
              </a:rPr>
              <a:t> </a:t>
            </a:r>
            <a:r>
              <a:rPr lang="en-US" sz="4200" dirty="0" err="1">
                <a:solidFill>
                  <a:srgbClr val="24516B"/>
                </a:solidFill>
                <a:latin typeface="Roboto Condensed Italics"/>
              </a:rPr>
              <a:t>chân</a:t>
            </a:r>
            <a:r>
              <a:rPr lang="en-US" sz="4200" dirty="0">
                <a:solidFill>
                  <a:srgbClr val="24516B"/>
                </a:solidFill>
                <a:latin typeface="Roboto Condensed Italics"/>
              </a:rPr>
              <a:t> </a:t>
            </a:r>
            <a:r>
              <a:rPr lang="en-US" sz="4200" dirty="0" err="1">
                <a:solidFill>
                  <a:srgbClr val="24516B"/>
                </a:solidFill>
                <a:latin typeface="Roboto Condensed Italics"/>
              </a:rPr>
              <a:t>nhỏ</a:t>
            </a:r>
            <a:r>
              <a:rPr lang="en-US" sz="4200" dirty="0">
                <a:solidFill>
                  <a:srgbClr val="24516B"/>
                </a:solidFill>
                <a:latin typeface="Roboto Condensed Italics"/>
              </a:rPr>
              <a:t>, bao </a:t>
            </a:r>
            <a:r>
              <a:rPr lang="en-US" sz="4200" dirty="0" err="1">
                <a:solidFill>
                  <a:srgbClr val="24516B"/>
                </a:solidFill>
                <a:latin typeface="Roboto Condensed Italics"/>
              </a:rPr>
              <a:t>người</a:t>
            </a:r>
            <a:r>
              <a:rPr lang="en-US" sz="4200" dirty="0">
                <a:solidFill>
                  <a:srgbClr val="24516B"/>
                </a:solidFill>
                <a:latin typeface="Roboto Condensed Italics"/>
              </a:rPr>
              <a:t> </a:t>
            </a:r>
            <a:r>
              <a:rPr lang="en-US" sz="4200" dirty="0" err="1">
                <a:solidFill>
                  <a:srgbClr val="24516B"/>
                </a:solidFill>
                <a:latin typeface="Roboto Condensed Italics"/>
              </a:rPr>
              <a:t>mê</a:t>
            </a:r>
            <a:r>
              <a:rPr lang="en-US" sz="4200" dirty="0">
                <a:solidFill>
                  <a:srgbClr val="24516B"/>
                </a:solidFill>
                <a:latin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t="-2147" b="-21106"/>
              </a:stretch>
            </a:blipFill>
          </p:spPr>
          <p:txBody>
            <a:bodyPr/>
            <a:lstStyle/>
            <a:p>
              <a:endParaRPr lang="en-US"/>
            </a:p>
          </p:txBody>
        </p:sp>
      </p:grpSp>
      <p:sp>
        <p:nvSpPr>
          <p:cNvPr id="4" name="TextBox 4"/>
          <p:cNvSpPr txBox="1"/>
          <p:nvPr/>
        </p:nvSpPr>
        <p:spPr>
          <a:xfrm>
            <a:off x="12273723" y="1162438"/>
            <a:ext cx="4456391" cy="2407036"/>
          </a:xfrm>
          <a:prstGeom prst="rect">
            <a:avLst/>
          </a:prstGeom>
        </p:spPr>
        <p:txBody>
          <a:bodyPr lIns="0" tIns="0" rIns="0" bIns="0" rtlCol="0" anchor="t">
            <a:spAutoFit/>
          </a:bodyPr>
          <a:lstStyle/>
          <a:p>
            <a:pPr algn="l">
              <a:lnSpc>
                <a:spcPts val="9603"/>
              </a:lnSpc>
            </a:pPr>
            <a:r>
              <a:rPr lang="en-US" sz="6859">
                <a:solidFill>
                  <a:srgbClr val="A75F21"/>
                </a:solidFill>
                <a:latin typeface="#9Slide07 SFU Blackout"/>
              </a:rPr>
              <a:t>Nhân vật </a:t>
            </a:r>
          </a:p>
          <a:p>
            <a:pPr algn="l">
              <a:lnSpc>
                <a:spcPts val="9603"/>
              </a:lnSpc>
            </a:pPr>
            <a:r>
              <a:rPr lang="en-US" sz="6859">
                <a:solidFill>
                  <a:srgbClr val="A75F21"/>
                </a:solidFill>
                <a:latin typeface="#9Slide07 SFU Blackout"/>
              </a:rPr>
              <a:t>VUA HÙNG</a:t>
            </a:r>
          </a:p>
        </p:txBody>
      </p:sp>
      <p:sp>
        <p:nvSpPr>
          <p:cNvPr id="5" name="TextBox 5"/>
          <p:cNvSpPr txBox="1"/>
          <p:nvPr/>
        </p:nvSpPr>
        <p:spPr>
          <a:xfrm>
            <a:off x="11512830" y="4301010"/>
            <a:ext cx="5978177" cy="2207894"/>
          </a:xfrm>
          <a:prstGeom prst="rect">
            <a:avLst/>
          </a:prstGeom>
        </p:spPr>
        <p:txBody>
          <a:bodyPr lIns="0" tIns="0" rIns="0" bIns="0" rtlCol="0" anchor="t">
            <a:spAutoFit/>
          </a:bodyPr>
          <a:lstStyle/>
          <a:p>
            <a:pPr algn="ctr">
              <a:lnSpc>
                <a:spcPts val="5880"/>
              </a:lnSpc>
              <a:spcBef>
                <a:spcPct val="0"/>
              </a:spcBef>
            </a:pPr>
            <a:r>
              <a:rPr lang="en-US" sz="4200" dirty="0" err="1">
                <a:solidFill>
                  <a:srgbClr val="4D4C4C"/>
                </a:solidFill>
                <a:latin typeface="Roboto Condensed Italics"/>
              </a:rPr>
              <a:t>nhìn</a:t>
            </a:r>
            <a:r>
              <a:rPr lang="en-US" sz="4200" dirty="0">
                <a:solidFill>
                  <a:srgbClr val="4D4C4C"/>
                </a:solidFill>
                <a:latin typeface="Roboto Condensed Italics"/>
              </a:rPr>
              <a:t> con </a:t>
            </a:r>
            <a:r>
              <a:rPr lang="en-US" sz="4200" dirty="0" err="1">
                <a:solidFill>
                  <a:srgbClr val="4D4C4C"/>
                </a:solidFill>
                <a:latin typeface="Roboto Condensed Italics"/>
              </a:rPr>
              <a:t>yêu</a:t>
            </a:r>
            <a:r>
              <a:rPr lang="en-US" sz="4200" dirty="0">
                <a:solidFill>
                  <a:srgbClr val="4D4C4C"/>
                </a:solidFill>
                <a:latin typeface="Roboto Condensed Italics"/>
              </a:rPr>
              <a:t> </a:t>
            </a:r>
            <a:r>
              <a:rPr lang="en-US" sz="4200" dirty="0" err="1">
                <a:solidFill>
                  <a:srgbClr val="4D4C4C"/>
                </a:solidFill>
                <a:latin typeface="Roboto Condensed Italics"/>
              </a:rPr>
              <a:t>quá</a:t>
            </a:r>
            <a:r>
              <a:rPr lang="en-US" sz="4200" dirty="0">
                <a:solidFill>
                  <a:srgbClr val="4D4C4C"/>
                </a:solidFill>
                <a:latin typeface="Roboto Condensed Italics"/>
              </a:rPr>
              <a:t>, </a:t>
            </a:r>
            <a:r>
              <a:rPr lang="en-US" sz="4200" dirty="0" err="1">
                <a:solidFill>
                  <a:srgbClr val="4D4C4C"/>
                </a:solidFill>
                <a:latin typeface="Roboto Condensed Italics"/>
              </a:rPr>
              <a:t>âu</a:t>
            </a:r>
            <a:r>
              <a:rPr lang="en-US" sz="4200" dirty="0">
                <a:solidFill>
                  <a:srgbClr val="4D4C4C"/>
                </a:solidFill>
                <a:latin typeface="Roboto Condensed Italics"/>
              </a:rPr>
              <a:t> </a:t>
            </a:r>
            <a:r>
              <a:rPr lang="en-US" sz="4200" dirty="0" err="1">
                <a:solidFill>
                  <a:srgbClr val="4D4C4C"/>
                </a:solidFill>
                <a:latin typeface="Roboto Condensed Italics"/>
              </a:rPr>
              <a:t>yếm</a:t>
            </a:r>
            <a:r>
              <a:rPr lang="en-US" sz="4200" dirty="0">
                <a:solidFill>
                  <a:srgbClr val="4D4C4C"/>
                </a:solidFill>
                <a:latin typeface="Roboto Condensed Italics"/>
              </a:rPr>
              <a:t> </a:t>
            </a:r>
            <a:r>
              <a:rPr lang="en-US" sz="4200" dirty="0" err="1">
                <a:solidFill>
                  <a:srgbClr val="4D4C4C"/>
                </a:solidFill>
                <a:latin typeface="Roboto Condensed Italics"/>
              </a:rPr>
              <a:t>nhìn</a:t>
            </a:r>
            <a:r>
              <a:rPr lang="en-US" sz="4200" dirty="0">
                <a:solidFill>
                  <a:srgbClr val="4D4C4C"/>
                </a:solidFill>
                <a:latin typeface="Roboto Condensed Italics"/>
              </a:rPr>
              <a:t> con </a:t>
            </a:r>
            <a:r>
              <a:rPr lang="en-US" sz="4200" dirty="0" err="1">
                <a:solidFill>
                  <a:srgbClr val="4D4C4C"/>
                </a:solidFill>
                <a:latin typeface="Roboto Condensed Italics"/>
              </a:rPr>
              <a:t>yêu</a:t>
            </a:r>
            <a:r>
              <a:rPr lang="en-US" sz="4200" dirty="0">
                <a:solidFill>
                  <a:srgbClr val="4D4C4C"/>
                </a:solidFill>
                <a:latin typeface="Roboto Condensed Italics"/>
              </a:rPr>
              <a:t>, </a:t>
            </a:r>
            <a:r>
              <a:rPr lang="en-US" sz="4200" dirty="0" err="1">
                <a:solidFill>
                  <a:srgbClr val="4D4C4C"/>
                </a:solidFill>
                <a:latin typeface="Roboto Condensed Italics"/>
              </a:rPr>
              <a:t>nghĩ</a:t>
            </a:r>
            <a:r>
              <a:rPr lang="en-US" sz="4200" dirty="0">
                <a:solidFill>
                  <a:srgbClr val="4D4C4C"/>
                </a:solidFill>
                <a:latin typeface="Roboto Condensed Italics"/>
              </a:rPr>
              <a:t> </a:t>
            </a:r>
            <a:r>
              <a:rPr lang="en-US" sz="4200" dirty="0" err="1">
                <a:solidFill>
                  <a:srgbClr val="4D4C4C"/>
                </a:solidFill>
                <a:latin typeface="Roboto Condensed Italics"/>
              </a:rPr>
              <a:t>lâu</a:t>
            </a:r>
            <a:r>
              <a:rPr lang="en-US" sz="4200" dirty="0">
                <a:solidFill>
                  <a:srgbClr val="4D4C4C"/>
                </a:solidFill>
                <a:latin typeface="Roboto Condensed Italics"/>
              </a:rPr>
              <a:t> </a:t>
            </a:r>
            <a:r>
              <a:rPr lang="en-US" sz="4200" dirty="0" err="1">
                <a:solidFill>
                  <a:srgbClr val="4D4C4C"/>
                </a:solidFill>
                <a:latin typeface="Roboto Condensed Italics"/>
              </a:rPr>
              <a:t>hơn</a:t>
            </a:r>
            <a:r>
              <a:rPr lang="en-US" sz="4200" dirty="0">
                <a:solidFill>
                  <a:srgbClr val="4D4C4C"/>
                </a:solidFill>
                <a:latin typeface="Roboto Condensed Italics"/>
              </a:rPr>
              <a:t> </a:t>
            </a:r>
            <a:r>
              <a:rPr lang="en-US" sz="4200" dirty="0" err="1">
                <a:solidFill>
                  <a:srgbClr val="4D4C4C"/>
                </a:solidFill>
                <a:latin typeface="Roboto Condensed Italics"/>
              </a:rPr>
              <a:t>bàn</a:t>
            </a:r>
            <a:r>
              <a:rPr lang="en-US" sz="4200" dirty="0">
                <a:solidFill>
                  <a:srgbClr val="4D4C4C"/>
                </a:solidFill>
                <a:latin typeface="Roboto Condensed Italics"/>
              </a:rPr>
              <a:t> </a:t>
            </a:r>
            <a:r>
              <a:rPr lang="en-US" sz="4200" dirty="0" err="1">
                <a:solidFill>
                  <a:srgbClr val="4D4C4C"/>
                </a:solidFill>
                <a:latin typeface="Roboto Condensed Italics"/>
              </a:rPr>
              <a:t>việc</a:t>
            </a:r>
            <a:r>
              <a:rPr lang="en-US" sz="4200" dirty="0">
                <a:solidFill>
                  <a:srgbClr val="4D4C4C"/>
                </a:solidFill>
                <a:latin typeface="Roboto Condensed Italics"/>
              </a:rPr>
              <a:t> </a:t>
            </a:r>
            <a:r>
              <a:rPr lang="en-US" sz="4200" dirty="0" err="1">
                <a:solidFill>
                  <a:srgbClr val="4D4C4C"/>
                </a:solidFill>
                <a:latin typeface="Roboto Condensed Italics"/>
              </a:rPr>
              <a:t>nước</a:t>
            </a:r>
            <a:r>
              <a:rPr lang="en-US" sz="4200" dirty="0">
                <a:solidFill>
                  <a:srgbClr val="4D4C4C"/>
                </a:solidFill>
                <a:latin typeface="Roboto Condensed Itali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0EDF5"/>
        </a:solidFill>
        <a:effectLst/>
      </p:bgPr>
    </p:bg>
    <p:spTree>
      <p:nvGrpSpPr>
        <p:cNvPr id="1" name=""/>
        <p:cNvGrpSpPr/>
        <p:nvPr/>
      </p:nvGrpSpPr>
      <p:grpSpPr>
        <a:xfrm>
          <a:off x="0" y="0"/>
          <a:ext cx="0" cy="0"/>
          <a:chOff x="0" y="0"/>
          <a:chExt cx="0" cy="0"/>
        </a:xfrm>
      </p:grpSpPr>
      <p:sp>
        <p:nvSpPr>
          <p:cNvPr id="2" name="Freeform 2"/>
          <p:cNvSpPr/>
          <p:nvPr/>
        </p:nvSpPr>
        <p:spPr>
          <a:xfrm>
            <a:off x="1218718" y="7025693"/>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381100" y="0"/>
            <a:ext cx="11201950" cy="10287000"/>
          </a:xfrm>
          <a:custGeom>
            <a:avLst/>
            <a:gdLst/>
            <a:ahLst/>
            <a:cxnLst/>
            <a:rect l="l" t="t" r="r" b="b"/>
            <a:pathLst>
              <a:path w="11201950" h="10287000">
                <a:moveTo>
                  <a:pt x="0" y="0"/>
                </a:moveTo>
                <a:lnTo>
                  <a:pt x="11201950" y="0"/>
                </a:lnTo>
                <a:lnTo>
                  <a:pt x="11201950" y="10287000"/>
                </a:lnTo>
                <a:lnTo>
                  <a:pt x="0" y="10287000"/>
                </a:lnTo>
                <a:lnTo>
                  <a:pt x="0" y="0"/>
                </a:lnTo>
                <a:close/>
              </a:path>
            </a:pathLst>
          </a:custGeom>
          <a:blipFill>
            <a:blip r:embed="rId4"/>
            <a:stretch>
              <a:fillRect/>
            </a:stretch>
          </a:blipFill>
        </p:spPr>
        <p:txBody>
          <a:bodyPr/>
          <a:lstStyle/>
          <a:p>
            <a:endParaRPr lang="en-US"/>
          </a:p>
        </p:txBody>
      </p:sp>
      <p:sp>
        <p:nvSpPr>
          <p:cNvPr id="4" name="Freeform 4"/>
          <p:cNvSpPr/>
          <p:nvPr/>
        </p:nvSpPr>
        <p:spPr>
          <a:xfrm>
            <a:off x="-1836855" y="8176800"/>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341572" y="7283789"/>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1871199" y="8494257"/>
            <a:ext cx="7315200" cy="2679192"/>
          </a:xfrm>
          <a:custGeom>
            <a:avLst/>
            <a:gdLst/>
            <a:ahLst/>
            <a:cxnLst/>
            <a:rect l="l" t="t" r="r" b="b"/>
            <a:pathLst>
              <a:path w="7315200" h="2679192">
                <a:moveTo>
                  <a:pt x="0" y="0"/>
                </a:moveTo>
                <a:lnTo>
                  <a:pt x="7315200" y="0"/>
                </a:lnTo>
                <a:lnTo>
                  <a:pt x="7315200" y="2679192"/>
                </a:lnTo>
                <a:lnTo>
                  <a:pt x="0" y="267919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643143" y="1282946"/>
            <a:ext cx="2317105" cy="1286510"/>
          </a:xfrm>
          <a:prstGeom prst="rect">
            <a:avLst/>
          </a:prstGeom>
        </p:spPr>
        <p:txBody>
          <a:bodyPr lIns="0" tIns="0" rIns="0" bIns="0" rtlCol="0" anchor="t">
            <a:spAutoFit/>
          </a:bodyPr>
          <a:lstStyle/>
          <a:p>
            <a:pPr algn="ctr">
              <a:lnSpc>
                <a:spcPts val="9939"/>
              </a:lnSpc>
              <a:spcBef>
                <a:spcPct val="0"/>
              </a:spcBef>
            </a:pPr>
            <a:r>
              <a:rPr lang="en-US" sz="7099" dirty="0" err="1">
                <a:solidFill>
                  <a:srgbClr val="2D4C64"/>
                </a:solidFill>
                <a:latin typeface="#9Slide06 ThuPhap Thien An"/>
              </a:rPr>
              <a:t>Sự</a:t>
            </a:r>
            <a:r>
              <a:rPr lang="en-US" sz="7099" dirty="0">
                <a:solidFill>
                  <a:srgbClr val="2D4C64"/>
                </a:solidFill>
                <a:latin typeface="#9Slide06 ThuPhap Thien An"/>
              </a:rPr>
              <a:t> </a:t>
            </a:r>
            <a:r>
              <a:rPr lang="en-US" sz="7099" dirty="0" err="1">
                <a:solidFill>
                  <a:srgbClr val="2D4C64"/>
                </a:solidFill>
                <a:latin typeface="#9Slide06 ThuPhap Thien An"/>
              </a:rPr>
              <a:t>tích</a:t>
            </a:r>
            <a:endParaRPr lang="en-US" sz="7099" dirty="0">
              <a:solidFill>
                <a:srgbClr val="2D4C64"/>
              </a:solidFill>
              <a:latin typeface="#9Slide06 ThuPhap Thien An"/>
            </a:endParaRPr>
          </a:p>
        </p:txBody>
      </p:sp>
      <p:sp>
        <p:nvSpPr>
          <p:cNvPr id="8" name="TextBox 8"/>
          <p:cNvSpPr txBox="1"/>
          <p:nvPr/>
        </p:nvSpPr>
        <p:spPr>
          <a:xfrm>
            <a:off x="14640200" y="1507135"/>
            <a:ext cx="3534370" cy="1286510"/>
          </a:xfrm>
          <a:prstGeom prst="rect">
            <a:avLst/>
          </a:prstGeom>
        </p:spPr>
        <p:txBody>
          <a:bodyPr lIns="0" tIns="0" rIns="0" bIns="0" rtlCol="0" anchor="t">
            <a:spAutoFit/>
          </a:bodyPr>
          <a:lstStyle/>
          <a:p>
            <a:pPr algn="ctr">
              <a:lnSpc>
                <a:spcPts val="9940"/>
              </a:lnSpc>
              <a:spcBef>
                <a:spcPct val="0"/>
              </a:spcBef>
            </a:pPr>
            <a:r>
              <a:rPr lang="en-US" sz="7100">
                <a:solidFill>
                  <a:srgbClr val="2D4C64"/>
                </a:solidFill>
                <a:latin typeface="#9Slide06 ThuPhap Thien An"/>
              </a:rPr>
              <a:t>Hồ Gươm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055" b="-4055"/>
            </a:stretch>
          </a:blipFill>
        </p:spPr>
        <p:txBody>
          <a:bodyPr/>
          <a:lstStyle/>
          <a:p>
            <a:endParaRPr lang="en-US"/>
          </a:p>
        </p:txBody>
      </p:sp>
      <p:sp>
        <p:nvSpPr>
          <p:cNvPr id="3" name="TextBox 3"/>
          <p:cNvSpPr txBox="1"/>
          <p:nvPr/>
        </p:nvSpPr>
        <p:spPr>
          <a:xfrm>
            <a:off x="12029384" y="2157957"/>
            <a:ext cx="4456391"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Sơn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265233" y="212048"/>
            <a:ext cx="9798098" cy="398017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ngồi bạch hổ đi đầu</a:t>
            </a:r>
          </a:p>
          <a:p>
            <a:pPr algn="just">
              <a:lnSpc>
                <a:spcPts val="5320"/>
              </a:lnSpc>
            </a:pPr>
            <a:r>
              <a:rPr lang="en-US" sz="3800">
                <a:solidFill>
                  <a:srgbClr val="972713"/>
                </a:solidFill>
                <a:latin typeface="Roboto Condensed Bold Italics"/>
              </a:rPr>
              <a:t>Mình phủ áo bào hồng ngọc dát,</a:t>
            </a:r>
          </a:p>
          <a:p>
            <a:pPr algn="just">
              <a:lnSpc>
                <a:spcPts val="5320"/>
              </a:lnSpc>
            </a:pPr>
            <a:r>
              <a:rPr lang="en-US" sz="3800">
                <a:solidFill>
                  <a:srgbClr val="972713"/>
                </a:solidFill>
                <a:latin typeface="Roboto Condensed Bold Italics"/>
              </a:rPr>
              <a:t>Tay ghì cương hổ, tay cầm lau.</a:t>
            </a:r>
          </a:p>
          <a:p>
            <a:pPr algn="just">
              <a:lnSpc>
                <a:spcPts val="5320"/>
              </a:lnSpc>
            </a:pPr>
            <a:r>
              <a:rPr lang="en-US" sz="3800">
                <a:solidFill>
                  <a:srgbClr val="972713"/>
                </a:solidFill>
                <a:latin typeface="Roboto Condensed Bold Italics"/>
              </a:rPr>
              <a:t>Theo sau năm chục con voi xám</a:t>
            </a:r>
          </a:p>
          <a:p>
            <a:pPr algn="just">
              <a:lnSpc>
                <a:spcPts val="5320"/>
              </a:lnSpc>
            </a:pPr>
            <a:r>
              <a:rPr lang="en-US" sz="3800">
                <a:solidFill>
                  <a:srgbClr val="972713"/>
                </a:solidFill>
                <a:latin typeface="Roboto Condensed Bold Italics"/>
              </a:rPr>
              <a:t>Hục hặc, lưng cong phủ gấm điều,</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777692" y="602511"/>
            <a:ext cx="9798098" cy="331342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đang kèm theo sau kiệu,</a:t>
            </a:r>
          </a:p>
          <a:p>
            <a:pPr algn="just">
              <a:lnSpc>
                <a:spcPts val="5320"/>
              </a:lnSpc>
            </a:pPr>
            <a:r>
              <a:rPr lang="en-US" sz="3800">
                <a:solidFill>
                  <a:srgbClr val="972713"/>
                </a:solidFill>
                <a:latin typeface="Roboto Condensed Bold Italics"/>
              </a:rPr>
              <a:t>Áo bào phơ phất nụ cười bay.</a:t>
            </a:r>
          </a:p>
          <a:p>
            <a:pPr algn="just">
              <a:lnSpc>
                <a:spcPts val="5320"/>
              </a:lnSpc>
            </a:pPr>
            <a:r>
              <a:rPr lang="en-US" sz="3800">
                <a:solidFill>
                  <a:srgbClr val="972713"/>
                </a:solidFill>
                <a:latin typeface="Roboto Condensed Bold Italics"/>
              </a:rPr>
              <a:t>(Vui nhỉ mê ai xinh, mới hiểu)</a:t>
            </a:r>
          </a:p>
          <a:p>
            <a:pPr algn="just">
              <a:lnSpc>
                <a:spcPts val="5320"/>
              </a:lnSpc>
            </a:pPr>
            <a:r>
              <a:rPr lang="en-US" sz="3800">
                <a:solidFill>
                  <a:srgbClr val="972713"/>
                </a:solidFill>
                <a:latin typeface="Roboto Condensed Bold Italics"/>
              </a:rPr>
              <a:t>Thần trông kiệu nhỏ, hồn thêm say.</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1777692" y="602511"/>
            <a:ext cx="9798098" cy="3313429"/>
          </a:xfrm>
          <a:prstGeom prst="rect">
            <a:avLst/>
          </a:prstGeom>
        </p:spPr>
        <p:txBody>
          <a:bodyPr lIns="0" tIns="0" rIns="0" bIns="0" rtlCol="0" anchor="t">
            <a:spAutoFit/>
          </a:bodyPr>
          <a:lstStyle/>
          <a:p>
            <a:pPr algn="just">
              <a:lnSpc>
                <a:spcPts val="5320"/>
              </a:lnSpc>
            </a:pPr>
            <a:r>
              <a:rPr lang="en-US" sz="3800">
                <a:solidFill>
                  <a:srgbClr val="972713"/>
                </a:solidFill>
                <a:latin typeface="Roboto Condensed Bold Italics"/>
              </a:rPr>
              <a:t>Sơn Tinh hiểu thần ghen, tức khắc</a:t>
            </a:r>
          </a:p>
          <a:p>
            <a:pPr algn="just">
              <a:lnSpc>
                <a:spcPts val="5320"/>
              </a:lnSpc>
            </a:pPr>
            <a:r>
              <a:rPr lang="en-US" sz="3800">
                <a:solidFill>
                  <a:srgbClr val="972713"/>
                </a:solidFill>
                <a:latin typeface="Roboto Condensed Bold Italics"/>
              </a:rPr>
              <a:t>Niệm chú, đất nẩy vù lên cao.</a:t>
            </a:r>
          </a:p>
          <a:p>
            <a:pPr algn="just">
              <a:lnSpc>
                <a:spcPts val="5320"/>
              </a:lnSpc>
            </a:pPr>
            <a:r>
              <a:rPr lang="en-US" sz="3800">
                <a:solidFill>
                  <a:srgbClr val="972713"/>
                </a:solidFill>
                <a:latin typeface="Roboto Condensed Bold Italics"/>
              </a:rPr>
              <a:t>Hoa tay thần vẫy hùm, voi, báo.</a:t>
            </a:r>
          </a:p>
          <a:p>
            <a:pPr algn="just">
              <a:lnSpc>
                <a:spcPts val="5320"/>
              </a:lnSpc>
            </a:pPr>
            <a:r>
              <a:rPr lang="en-US" sz="3800">
                <a:solidFill>
                  <a:srgbClr val="972713"/>
                </a:solidFill>
                <a:latin typeface="Roboto Condensed Bold Italics"/>
              </a:rPr>
              <a:t>Đuôi quắp, nhe nanh, giơ vuốt đồng,</a:t>
            </a:r>
          </a:p>
          <a:p>
            <a:pPr algn="just">
              <a:lnSpc>
                <a:spcPts val="5320"/>
              </a:lnSpc>
            </a:pPr>
            <a:endParaRPr lang="en-US" sz="3800">
              <a:solidFill>
                <a:srgbClr val="972713"/>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54" r="-12467"/>
            </a:stretch>
          </a:blipFill>
        </p:spPr>
        <p:txBody>
          <a:bodyPr/>
          <a:lstStyle/>
          <a:p>
            <a:endParaRPr lang="en-US"/>
          </a:p>
        </p:txBody>
      </p:sp>
      <p:grpSp>
        <p:nvGrpSpPr>
          <p:cNvPr id="3" name="Group 3"/>
          <p:cNvGrpSpPr/>
          <p:nvPr/>
        </p:nvGrpSpPr>
        <p:grpSpPr>
          <a:xfrm>
            <a:off x="-2660024" y="-3487906"/>
            <a:ext cx="12746206" cy="12746206"/>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1352F">
                <a:alpha val="76863"/>
              </a:srgbClr>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89425" y="477780"/>
            <a:ext cx="8115300" cy="7466330"/>
          </a:xfrm>
          <a:prstGeom prst="rect">
            <a:avLst/>
          </a:prstGeom>
        </p:spPr>
        <p:txBody>
          <a:bodyPr lIns="0" tIns="0" rIns="0" bIns="0" rtlCol="0" anchor="t">
            <a:spAutoFit/>
          </a:bodyPr>
          <a:lstStyle/>
          <a:p>
            <a:pPr algn="just">
              <a:lnSpc>
                <a:spcPts val="7419"/>
              </a:lnSpc>
            </a:pPr>
            <a:r>
              <a:rPr lang="en-US" sz="5299">
                <a:solidFill>
                  <a:srgbClr val="FFFFFF"/>
                </a:solidFill>
                <a:latin typeface="#9Slide05 VL Fadilla"/>
              </a:rPr>
              <a:t>Hình tượng Sơn Tinh hiện lên oai phong lẫm liệt, thần mang sức mạnh của rừng núi. Giọng thơ hài hước, dí dỏm </a:t>
            </a:r>
            <a:r>
              <a:rPr lang="en-US" sz="5299">
                <a:solidFill>
                  <a:srgbClr val="FDEE2C"/>
                </a:solidFill>
                <a:latin typeface="#9Slide05 VL Fadilla"/>
              </a:rPr>
              <a:t>(Vui nhỉ mê ai xinh, mới hiểu)</a:t>
            </a:r>
            <a:r>
              <a:rPr lang="en-US" sz="5299">
                <a:solidFill>
                  <a:srgbClr val="FFFFFF"/>
                </a:solidFill>
                <a:latin typeface="#9Slide05 VL Fadilla"/>
              </a:rPr>
              <a:t>/Thần trông kiệu nhỏ, hồn thêm say khiến cho hình tượng Sơn Tinh hiện lên cũng rất đỗi chân thực, đời thường, gần gũi.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grpSp>
        <p:nvGrpSpPr>
          <p:cNvPr id="2" name="Group 2"/>
          <p:cNvGrpSpPr/>
          <p:nvPr/>
        </p:nvGrpSpPr>
        <p:grpSpPr>
          <a:xfrm>
            <a:off x="-4695533" y="-522006"/>
            <a:ext cx="15793563" cy="11584812"/>
            <a:chOff x="0" y="0"/>
            <a:chExt cx="4198620" cy="3079750"/>
          </a:xfrm>
        </p:grpSpPr>
        <p:sp>
          <p:nvSpPr>
            <p:cNvPr id="3" name="Freeform 3"/>
            <p:cNvSpPr/>
            <p:nvPr/>
          </p:nvSpPr>
          <p:spPr>
            <a:xfrm>
              <a:off x="-12700" y="-2540"/>
              <a:ext cx="4215130" cy="3083560"/>
            </a:xfrm>
            <a:custGeom>
              <a:avLst/>
              <a:gdLst/>
              <a:ahLst/>
              <a:cxnLst/>
              <a:rect l="l" t="t" r="r" b="b"/>
              <a:pathLst>
                <a:path w="4215130" h="3083560">
                  <a:moveTo>
                    <a:pt x="4196080" y="1511300"/>
                  </a:moveTo>
                  <a:cubicBezTo>
                    <a:pt x="4199890" y="1508760"/>
                    <a:pt x="4203700" y="1507490"/>
                    <a:pt x="4206240" y="1503680"/>
                  </a:cubicBezTo>
                  <a:cubicBezTo>
                    <a:pt x="4208780" y="1501140"/>
                    <a:pt x="4213860" y="1497330"/>
                    <a:pt x="4213860" y="1493520"/>
                  </a:cubicBezTo>
                  <a:cubicBezTo>
                    <a:pt x="4213860" y="1490980"/>
                    <a:pt x="4208780" y="1487170"/>
                    <a:pt x="4206240" y="1484630"/>
                  </a:cubicBezTo>
                  <a:lnTo>
                    <a:pt x="4194810" y="1473200"/>
                  </a:lnTo>
                  <a:cubicBezTo>
                    <a:pt x="4197350" y="1470660"/>
                    <a:pt x="4202430" y="1469390"/>
                    <a:pt x="4202430" y="1465580"/>
                  </a:cubicBezTo>
                  <a:cubicBezTo>
                    <a:pt x="4204970" y="1455420"/>
                    <a:pt x="4208780" y="1445260"/>
                    <a:pt x="4208780" y="1435100"/>
                  </a:cubicBezTo>
                  <a:cubicBezTo>
                    <a:pt x="4208780" y="1430020"/>
                    <a:pt x="4199890" y="1426210"/>
                    <a:pt x="4194810" y="1419860"/>
                  </a:cubicBezTo>
                  <a:cubicBezTo>
                    <a:pt x="4199890" y="1419860"/>
                    <a:pt x="4202430" y="1419860"/>
                    <a:pt x="4206240" y="1418590"/>
                  </a:cubicBezTo>
                  <a:lnTo>
                    <a:pt x="4206240" y="1414780"/>
                  </a:lnTo>
                  <a:lnTo>
                    <a:pt x="4194810" y="1414780"/>
                  </a:lnTo>
                  <a:cubicBezTo>
                    <a:pt x="4187190" y="1409700"/>
                    <a:pt x="4179570" y="1399540"/>
                    <a:pt x="4177030" y="1400810"/>
                  </a:cubicBezTo>
                  <a:cubicBezTo>
                    <a:pt x="4163060" y="1408430"/>
                    <a:pt x="4163060" y="1398270"/>
                    <a:pt x="4160520" y="1390650"/>
                  </a:cubicBezTo>
                  <a:cubicBezTo>
                    <a:pt x="4155440" y="1391920"/>
                    <a:pt x="4150360" y="1393190"/>
                    <a:pt x="4146550" y="1391920"/>
                  </a:cubicBezTo>
                  <a:cubicBezTo>
                    <a:pt x="4137660" y="1390650"/>
                    <a:pt x="4128770" y="1386840"/>
                    <a:pt x="4119880" y="1386840"/>
                  </a:cubicBezTo>
                  <a:cubicBezTo>
                    <a:pt x="4108450" y="1385570"/>
                    <a:pt x="4095750" y="1385570"/>
                    <a:pt x="4083050" y="1384300"/>
                  </a:cubicBezTo>
                  <a:cubicBezTo>
                    <a:pt x="4064000" y="1381760"/>
                    <a:pt x="4044950" y="1379220"/>
                    <a:pt x="4025900" y="1376680"/>
                  </a:cubicBezTo>
                  <a:cubicBezTo>
                    <a:pt x="4024630" y="1376680"/>
                    <a:pt x="4022090" y="1379220"/>
                    <a:pt x="4020820" y="1379220"/>
                  </a:cubicBezTo>
                  <a:cubicBezTo>
                    <a:pt x="4010660" y="1377950"/>
                    <a:pt x="4000500" y="1376680"/>
                    <a:pt x="3991610" y="1374140"/>
                  </a:cubicBezTo>
                  <a:cubicBezTo>
                    <a:pt x="3989070" y="1372870"/>
                    <a:pt x="3987800" y="1366520"/>
                    <a:pt x="3987800" y="1363980"/>
                  </a:cubicBezTo>
                  <a:cubicBezTo>
                    <a:pt x="4001770" y="1353820"/>
                    <a:pt x="4015740" y="1343660"/>
                    <a:pt x="4024630" y="1337310"/>
                  </a:cubicBezTo>
                  <a:cubicBezTo>
                    <a:pt x="4034790" y="1336040"/>
                    <a:pt x="4041140" y="1334770"/>
                    <a:pt x="4050030" y="1334770"/>
                  </a:cubicBezTo>
                  <a:cubicBezTo>
                    <a:pt x="4042410" y="1324610"/>
                    <a:pt x="4037330" y="1319530"/>
                    <a:pt x="4030980" y="1311910"/>
                  </a:cubicBezTo>
                  <a:cubicBezTo>
                    <a:pt x="4027170" y="1313180"/>
                    <a:pt x="4023360" y="1314450"/>
                    <a:pt x="4017010" y="1316990"/>
                  </a:cubicBezTo>
                  <a:cubicBezTo>
                    <a:pt x="4017010" y="1310640"/>
                    <a:pt x="4017010" y="1304290"/>
                    <a:pt x="4018280" y="1304290"/>
                  </a:cubicBezTo>
                  <a:cubicBezTo>
                    <a:pt x="4023360" y="1303020"/>
                    <a:pt x="4030980" y="1301750"/>
                    <a:pt x="4034790" y="1304290"/>
                  </a:cubicBezTo>
                  <a:cubicBezTo>
                    <a:pt x="4039870" y="1308100"/>
                    <a:pt x="4042410" y="1314450"/>
                    <a:pt x="4047490" y="1322070"/>
                  </a:cubicBezTo>
                  <a:cubicBezTo>
                    <a:pt x="4050030" y="1322070"/>
                    <a:pt x="4055110" y="1323340"/>
                    <a:pt x="4060190" y="1323340"/>
                  </a:cubicBezTo>
                  <a:cubicBezTo>
                    <a:pt x="4058920" y="1306830"/>
                    <a:pt x="4058920" y="1306830"/>
                    <a:pt x="4044950" y="1282700"/>
                  </a:cubicBezTo>
                  <a:cubicBezTo>
                    <a:pt x="4062730" y="1282700"/>
                    <a:pt x="4067810" y="1277620"/>
                    <a:pt x="4064000" y="1259840"/>
                  </a:cubicBezTo>
                  <a:cubicBezTo>
                    <a:pt x="4075430" y="1258570"/>
                    <a:pt x="4088130" y="1257300"/>
                    <a:pt x="4099560" y="1257300"/>
                  </a:cubicBezTo>
                  <a:cubicBezTo>
                    <a:pt x="4098290" y="1254760"/>
                    <a:pt x="4095750" y="1249680"/>
                    <a:pt x="4094480" y="1245870"/>
                  </a:cubicBezTo>
                  <a:cubicBezTo>
                    <a:pt x="4099560" y="1247140"/>
                    <a:pt x="4103370" y="1248410"/>
                    <a:pt x="4105910" y="1249680"/>
                  </a:cubicBezTo>
                  <a:cubicBezTo>
                    <a:pt x="4107180" y="1243330"/>
                    <a:pt x="4107180" y="1236980"/>
                    <a:pt x="4108450" y="1231900"/>
                  </a:cubicBezTo>
                  <a:cubicBezTo>
                    <a:pt x="4109720" y="1225550"/>
                    <a:pt x="4110990" y="1217930"/>
                    <a:pt x="4112260" y="1211580"/>
                  </a:cubicBezTo>
                  <a:cubicBezTo>
                    <a:pt x="4112260" y="1209040"/>
                    <a:pt x="4110990" y="1205230"/>
                    <a:pt x="4112260" y="1201420"/>
                  </a:cubicBezTo>
                  <a:cubicBezTo>
                    <a:pt x="4116070" y="1191260"/>
                    <a:pt x="4117340" y="1176020"/>
                    <a:pt x="4113530" y="1168400"/>
                  </a:cubicBezTo>
                  <a:cubicBezTo>
                    <a:pt x="4116070" y="1165860"/>
                    <a:pt x="4117340" y="1162050"/>
                    <a:pt x="4117340" y="1159510"/>
                  </a:cubicBezTo>
                  <a:cubicBezTo>
                    <a:pt x="4117340" y="1149350"/>
                    <a:pt x="4117340" y="1137920"/>
                    <a:pt x="4116070" y="1127760"/>
                  </a:cubicBezTo>
                  <a:cubicBezTo>
                    <a:pt x="4114800" y="1117600"/>
                    <a:pt x="4113530" y="1108710"/>
                    <a:pt x="4112260" y="1098550"/>
                  </a:cubicBezTo>
                  <a:cubicBezTo>
                    <a:pt x="4110990" y="1096010"/>
                    <a:pt x="4110990" y="1093470"/>
                    <a:pt x="4112260" y="1089660"/>
                  </a:cubicBezTo>
                  <a:cubicBezTo>
                    <a:pt x="4116070" y="1079500"/>
                    <a:pt x="4118610" y="1069340"/>
                    <a:pt x="4110990" y="1059180"/>
                  </a:cubicBezTo>
                  <a:cubicBezTo>
                    <a:pt x="4108450" y="1056640"/>
                    <a:pt x="4109720" y="1050290"/>
                    <a:pt x="4110990" y="1046480"/>
                  </a:cubicBezTo>
                  <a:cubicBezTo>
                    <a:pt x="4114800" y="1032510"/>
                    <a:pt x="4107180" y="1021080"/>
                    <a:pt x="4093210" y="1018540"/>
                  </a:cubicBezTo>
                  <a:lnTo>
                    <a:pt x="4088130" y="1018540"/>
                  </a:lnTo>
                  <a:cubicBezTo>
                    <a:pt x="4089400" y="1014730"/>
                    <a:pt x="4090670" y="1013460"/>
                    <a:pt x="4091940" y="1010920"/>
                  </a:cubicBezTo>
                  <a:cubicBezTo>
                    <a:pt x="4088130" y="1009650"/>
                    <a:pt x="4084320" y="1009650"/>
                    <a:pt x="4081780" y="1007110"/>
                  </a:cubicBezTo>
                  <a:cubicBezTo>
                    <a:pt x="4079240" y="1005840"/>
                    <a:pt x="4077970" y="1002030"/>
                    <a:pt x="4075430" y="1000760"/>
                  </a:cubicBezTo>
                  <a:cubicBezTo>
                    <a:pt x="4065270" y="995680"/>
                    <a:pt x="4053840" y="990600"/>
                    <a:pt x="4042410" y="985520"/>
                  </a:cubicBezTo>
                  <a:cubicBezTo>
                    <a:pt x="4038600" y="984250"/>
                    <a:pt x="4033520" y="984250"/>
                    <a:pt x="4029710" y="984250"/>
                  </a:cubicBezTo>
                  <a:cubicBezTo>
                    <a:pt x="4027170" y="985520"/>
                    <a:pt x="4025900" y="980440"/>
                    <a:pt x="4023360" y="980440"/>
                  </a:cubicBezTo>
                  <a:cubicBezTo>
                    <a:pt x="4005580" y="976630"/>
                    <a:pt x="3987800" y="974090"/>
                    <a:pt x="3970020" y="969010"/>
                  </a:cubicBezTo>
                  <a:cubicBezTo>
                    <a:pt x="3956050" y="963930"/>
                    <a:pt x="3939540" y="974090"/>
                    <a:pt x="3925570" y="963930"/>
                  </a:cubicBezTo>
                  <a:cubicBezTo>
                    <a:pt x="3924300" y="962660"/>
                    <a:pt x="3921760" y="965200"/>
                    <a:pt x="3920490" y="965200"/>
                  </a:cubicBezTo>
                  <a:cubicBezTo>
                    <a:pt x="3909060" y="962660"/>
                    <a:pt x="3898900" y="969010"/>
                    <a:pt x="3887470" y="965200"/>
                  </a:cubicBezTo>
                  <a:cubicBezTo>
                    <a:pt x="3876040" y="961390"/>
                    <a:pt x="3863340" y="960120"/>
                    <a:pt x="3858260" y="948690"/>
                  </a:cubicBezTo>
                  <a:cubicBezTo>
                    <a:pt x="3853180" y="937260"/>
                    <a:pt x="3849370" y="925830"/>
                    <a:pt x="3849370" y="914400"/>
                  </a:cubicBezTo>
                  <a:cubicBezTo>
                    <a:pt x="3850640" y="900430"/>
                    <a:pt x="3856990" y="885190"/>
                    <a:pt x="3832860" y="887730"/>
                  </a:cubicBezTo>
                  <a:cubicBezTo>
                    <a:pt x="3834130" y="885190"/>
                    <a:pt x="3834130" y="882650"/>
                    <a:pt x="3835400" y="881380"/>
                  </a:cubicBezTo>
                  <a:cubicBezTo>
                    <a:pt x="3761740" y="873760"/>
                    <a:pt x="3688080" y="867410"/>
                    <a:pt x="3615690" y="859790"/>
                  </a:cubicBezTo>
                  <a:cubicBezTo>
                    <a:pt x="3613150" y="850900"/>
                    <a:pt x="3610610" y="840740"/>
                    <a:pt x="3608070" y="826770"/>
                  </a:cubicBezTo>
                  <a:cubicBezTo>
                    <a:pt x="3622040" y="842010"/>
                    <a:pt x="3634740" y="850900"/>
                    <a:pt x="3652520" y="849630"/>
                  </a:cubicBezTo>
                  <a:cubicBezTo>
                    <a:pt x="3653790" y="839470"/>
                    <a:pt x="3652520" y="831850"/>
                    <a:pt x="3642360" y="825500"/>
                  </a:cubicBezTo>
                  <a:cubicBezTo>
                    <a:pt x="3641090" y="824230"/>
                    <a:pt x="3639820" y="819150"/>
                    <a:pt x="3641090" y="816610"/>
                  </a:cubicBezTo>
                  <a:cubicBezTo>
                    <a:pt x="3646170" y="803910"/>
                    <a:pt x="3651250" y="792480"/>
                    <a:pt x="3655060" y="781050"/>
                  </a:cubicBezTo>
                  <a:cubicBezTo>
                    <a:pt x="3660140" y="784860"/>
                    <a:pt x="3663950" y="787400"/>
                    <a:pt x="3669030" y="789940"/>
                  </a:cubicBezTo>
                  <a:lnTo>
                    <a:pt x="3671570" y="787400"/>
                  </a:lnTo>
                  <a:lnTo>
                    <a:pt x="3656330" y="764540"/>
                  </a:lnTo>
                  <a:cubicBezTo>
                    <a:pt x="3666490" y="767080"/>
                    <a:pt x="3675380" y="768350"/>
                    <a:pt x="3686810" y="770890"/>
                  </a:cubicBezTo>
                  <a:cubicBezTo>
                    <a:pt x="3683000" y="763270"/>
                    <a:pt x="3679190" y="758190"/>
                    <a:pt x="3679190" y="758190"/>
                  </a:cubicBezTo>
                  <a:cubicBezTo>
                    <a:pt x="3685540" y="753110"/>
                    <a:pt x="3691890" y="748030"/>
                    <a:pt x="3700780" y="741680"/>
                  </a:cubicBezTo>
                  <a:cubicBezTo>
                    <a:pt x="3700780" y="740410"/>
                    <a:pt x="3702050" y="732790"/>
                    <a:pt x="3705860" y="731520"/>
                  </a:cubicBezTo>
                  <a:cubicBezTo>
                    <a:pt x="3713480" y="727710"/>
                    <a:pt x="3716020" y="734060"/>
                    <a:pt x="3718560" y="740410"/>
                  </a:cubicBezTo>
                  <a:cubicBezTo>
                    <a:pt x="3719830" y="744220"/>
                    <a:pt x="3727450" y="745490"/>
                    <a:pt x="3732530" y="746760"/>
                  </a:cubicBezTo>
                  <a:cubicBezTo>
                    <a:pt x="3737610" y="748030"/>
                    <a:pt x="3743960" y="748030"/>
                    <a:pt x="3750310" y="746760"/>
                  </a:cubicBezTo>
                  <a:cubicBezTo>
                    <a:pt x="3760470" y="746760"/>
                    <a:pt x="3770630" y="745490"/>
                    <a:pt x="3784600" y="744220"/>
                  </a:cubicBezTo>
                  <a:cubicBezTo>
                    <a:pt x="3774440" y="741680"/>
                    <a:pt x="3766820" y="739140"/>
                    <a:pt x="3760470" y="737870"/>
                  </a:cubicBezTo>
                  <a:cubicBezTo>
                    <a:pt x="3760470" y="736600"/>
                    <a:pt x="3760470" y="735330"/>
                    <a:pt x="3759200" y="734060"/>
                  </a:cubicBezTo>
                  <a:cubicBezTo>
                    <a:pt x="3769360" y="731520"/>
                    <a:pt x="3779520" y="728980"/>
                    <a:pt x="3788410" y="726440"/>
                  </a:cubicBezTo>
                  <a:cubicBezTo>
                    <a:pt x="3798570" y="728980"/>
                    <a:pt x="3807460" y="732790"/>
                    <a:pt x="3815080" y="735330"/>
                  </a:cubicBezTo>
                  <a:cubicBezTo>
                    <a:pt x="3817620" y="758190"/>
                    <a:pt x="3832860" y="739140"/>
                    <a:pt x="3841750" y="741680"/>
                  </a:cubicBezTo>
                  <a:cubicBezTo>
                    <a:pt x="3839210" y="736600"/>
                    <a:pt x="3835400" y="731520"/>
                    <a:pt x="3831590" y="725170"/>
                  </a:cubicBezTo>
                  <a:cubicBezTo>
                    <a:pt x="3848100"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70" y="736600"/>
                  </a:cubicBezTo>
                  <a:cubicBezTo>
                    <a:pt x="3992880" y="735330"/>
                    <a:pt x="3995420" y="735330"/>
                    <a:pt x="3996690" y="734060"/>
                  </a:cubicBezTo>
                  <a:cubicBezTo>
                    <a:pt x="3999230" y="725170"/>
                    <a:pt x="4000500"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20"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20" y="78740"/>
                  </a:lnTo>
                  <a:cubicBezTo>
                    <a:pt x="2221230" y="80010"/>
                    <a:pt x="2200910" y="85090"/>
                    <a:pt x="2180590" y="86360"/>
                  </a:cubicBezTo>
                  <a:cubicBezTo>
                    <a:pt x="2148840" y="88900"/>
                    <a:pt x="2115820" y="90170"/>
                    <a:pt x="2084070" y="92710"/>
                  </a:cubicBezTo>
                  <a:cubicBezTo>
                    <a:pt x="2076450" y="92710"/>
                    <a:pt x="2067560"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0"/>
                  </a:cubicBezTo>
                  <a:cubicBezTo>
                    <a:pt x="29210" y="1938020"/>
                    <a:pt x="29210" y="1967230"/>
                    <a:pt x="34290" y="1968500"/>
                  </a:cubicBezTo>
                  <a:cubicBezTo>
                    <a:pt x="43180" y="1972310"/>
                    <a:pt x="45720" y="1983740"/>
                    <a:pt x="53340" y="1988820"/>
                  </a:cubicBezTo>
                  <a:cubicBezTo>
                    <a:pt x="54610" y="1990090"/>
                    <a:pt x="55880" y="1992630"/>
                    <a:pt x="55880" y="1992630"/>
                  </a:cubicBezTo>
                  <a:cubicBezTo>
                    <a:pt x="45720" y="2004060"/>
                    <a:pt x="60960" y="1998980"/>
                    <a:pt x="63500" y="2004060"/>
                  </a:cubicBezTo>
                  <a:cubicBezTo>
                    <a:pt x="60960" y="2010410"/>
                    <a:pt x="55880" y="2016760"/>
                    <a:pt x="54610" y="2024380"/>
                  </a:cubicBezTo>
                  <a:cubicBezTo>
                    <a:pt x="53340" y="2032000"/>
                    <a:pt x="54610" y="2038350"/>
                    <a:pt x="66040" y="2034540"/>
                  </a:cubicBezTo>
                  <a:cubicBezTo>
                    <a:pt x="64770" y="2045970"/>
                    <a:pt x="63500" y="2056130"/>
                    <a:pt x="62230" y="2067560"/>
                  </a:cubicBezTo>
                  <a:cubicBezTo>
                    <a:pt x="63500" y="2067560"/>
                    <a:pt x="64770" y="2066290"/>
                    <a:pt x="64770" y="2066290"/>
                  </a:cubicBezTo>
                  <a:cubicBezTo>
                    <a:pt x="68580" y="2075180"/>
                    <a:pt x="71120" y="2082800"/>
                    <a:pt x="74930" y="2090420"/>
                  </a:cubicBezTo>
                  <a:cubicBezTo>
                    <a:pt x="81280" y="2090420"/>
                    <a:pt x="87630" y="2091690"/>
                    <a:pt x="95250" y="2092960"/>
                  </a:cubicBezTo>
                  <a:lnTo>
                    <a:pt x="95250" y="2096770"/>
                  </a:lnTo>
                  <a:cubicBezTo>
                    <a:pt x="91440" y="2098040"/>
                    <a:pt x="87630" y="2099310"/>
                    <a:pt x="83820" y="2100580"/>
                  </a:cubicBezTo>
                  <a:cubicBezTo>
                    <a:pt x="85090" y="2101850"/>
                    <a:pt x="87630" y="2101850"/>
                    <a:pt x="87630" y="2101850"/>
                  </a:cubicBezTo>
                  <a:cubicBezTo>
                    <a:pt x="88900" y="2120900"/>
                    <a:pt x="105410" y="2118360"/>
                    <a:pt x="116840" y="2123440"/>
                  </a:cubicBezTo>
                  <a:cubicBezTo>
                    <a:pt x="121920" y="2125980"/>
                    <a:pt x="128270" y="2127250"/>
                    <a:pt x="132080" y="2125980"/>
                  </a:cubicBezTo>
                  <a:cubicBezTo>
                    <a:pt x="139700" y="2122170"/>
                    <a:pt x="144780" y="2123440"/>
                    <a:pt x="144780" y="2131060"/>
                  </a:cubicBezTo>
                  <a:cubicBezTo>
                    <a:pt x="144780" y="2134870"/>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0"/>
                    <a:pt x="265430" y="2128520"/>
                  </a:cubicBezTo>
                  <a:cubicBezTo>
                    <a:pt x="275590" y="2128520"/>
                    <a:pt x="284480" y="2128520"/>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20" y="3074670"/>
                    <a:pt x="881380" y="3075940"/>
                    <a:pt x="878840" y="3077210"/>
                  </a:cubicBezTo>
                  <a:cubicBezTo>
                    <a:pt x="881380" y="3078480"/>
                    <a:pt x="883920" y="3081020"/>
                    <a:pt x="887730" y="3082290"/>
                  </a:cubicBezTo>
                  <a:cubicBezTo>
                    <a:pt x="891540" y="3083560"/>
                    <a:pt x="895350"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600" y="3012440"/>
                    <a:pt x="1374140" y="3012440"/>
                  </a:cubicBezTo>
                  <a:cubicBezTo>
                    <a:pt x="1375410" y="3017520"/>
                    <a:pt x="1374140" y="3023870"/>
                    <a:pt x="1376680" y="3025140"/>
                  </a:cubicBezTo>
                  <a:cubicBezTo>
                    <a:pt x="1380490" y="3027680"/>
                    <a:pt x="1386840" y="3027680"/>
                    <a:pt x="1391920" y="3026410"/>
                  </a:cubicBezTo>
                  <a:cubicBezTo>
                    <a:pt x="1398270" y="3025140"/>
                    <a:pt x="1405890" y="3018790"/>
                    <a:pt x="1408430" y="3021330"/>
                  </a:cubicBezTo>
                  <a:cubicBezTo>
                    <a:pt x="1421130" y="3031490"/>
                    <a:pt x="1430020" y="3022600"/>
                    <a:pt x="1436370" y="3017520"/>
                  </a:cubicBezTo>
                  <a:cubicBezTo>
                    <a:pt x="1441450" y="3018790"/>
                    <a:pt x="1443990" y="3022600"/>
                    <a:pt x="1446530" y="3021330"/>
                  </a:cubicBezTo>
                  <a:cubicBezTo>
                    <a:pt x="1452880" y="3020060"/>
                    <a:pt x="1460500" y="3018790"/>
                    <a:pt x="1466850" y="3017520"/>
                  </a:cubicBezTo>
                  <a:cubicBezTo>
                    <a:pt x="1480820" y="3013710"/>
                    <a:pt x="1496060" y="3011170"/>
                    <a:pt x="1510030" y="3011170"/>
                  </a:cubicBezTo>
                  <a:cubicBezTo>
                    <a:pt x="1529080" y="3009900"/>
                    <a:pt x="1546860" y="3004820"/>
                    <a:pt x="1565910" y="3003550"/>
                  </a:cubicBezTo>
                  <a:cubicBezTo>
                    <a:pt x="1574800" y="3002280"/>
                    <a:pt x="1583690" y="3004820"/>
                    <a:pt x="1592580" y="3006090"/>
                  </a:cubicBezTo>
                  <a:cubicBezTo>
                    <a:pt x="1595120" y="3006090"/>
                    <a:pt x="1598930" y="3006090"/>
                    <a:pt x="1598930" y="3004820"/>
                  </a:cubicBezTo>
                  <a:cubicBezTo>
                    <a:pt x="1598930" y="2992120"/>
                    <a:pt x="1619250" y="2998470"/>
                    <a:pt x="1616710" y="2984500"/>
                  </a:cubicBezTo>
                  <a:cubicBezTo>
                    <a:pt x="1619250"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10" y="2980690"/>
                    <a:pt x="1691640" y="2979420"/>
                    <a:pt x="1700530" y="2985770"/>
                  </a:cubicBezTo>
                  <a:cubicBezTo>
                    <a:pt x="1699260" y="2987040"/>
                    <a:pt x="1696720" y="2988310"/>
                    <a:pt x="1694180" y="2990850"/>
                  </a:cubicBezTo>
                  <a:cubicBezTo>
                    <a:pt x="1709420" y="2987040"/>
                    <a:pt x="1723390" y="2979420"/>
                    <a:pt x="1738630" y="2980690"/>
                  </a:cubicBezTo>
                  <a:cubicBezTo>
                    <a:pt x="1753870" y="2980690"/>
                    <a:pt x="1769110" y="2983230"/>
                    <a:pt x="1783080" y="2974340"/>
                  </a:cubicBezTo>
                  <a:cubicBezTo>
                    <a:pt x="1784350" y="2978150"/>
                    <a:pt x="1784350" y="2981960"/>
                    <a:pt x="1786890" y="2983230"/>
                  </a:cubicBezTo>
                  <a:cubicBezTo>
                    <a:pt x="1790700" y="2985770"/>
                    <a:pt x="1797050" y="2987040"/>
                    <a:pt x="1798320" y="2985770"/>
                  </a:cubicBezTo>
                  <a:cubicBezTo>
                    <a:pt x="1805940" y="2974340"/>
                    <a:pt x="1818640" y="2975610"/>
                    <a:pt x="1826260" y="2981960"/>
                  </a:cubicBezTo>
                  <a:cubicBezTo>
                    <a:pt x="1836420" y="2989580"/>
                    <a:pt x="1842770" y="2983230"/>
                    <a:pt x="1851660" y="2981960"/>
                  </a:cubicBezTo>
                  <a:cubicBezTo>
                    <a:pt x="1844040" y="2978150"/>
                    <a:pt x="1837690" y="2974340"/>
                    <a:pt x="1831340" y="2971800"/>
                  </a:cubicBezTo>
                  <a:cubicBezTo>
                    <a:pt x="1832610" y="2970530"/>
                    <a:pt x="1832610" y="2969260"/>
                    <a:pt x="1833880" y="2967990"/>
                  </a:cubicBezTo>
                  <a:cubicBezTo>
                    <a:pt x="1837690" y="2969260"/>
                    <a:pt x="1842770" y="2970530"/>
                    <a:pt x="1846580" y="2973070"/>
                  </a:cubicBezTo>
                  <a:cubicBezTo>
                    <a:pt x="1847850" y="2967990"/>
                    <a:pt x="1850390" y="2964180"/>
                    <a:pt x="1851660" y="2960370"/>
                  </a:cubicBezTo>
                  <a:cubicBezTo>
                    <a:pt x="1864360" y="2966720"/>
                    <a:pt x="1875790" y="2971800"/>
                    <a:pt x="1889760" y="2962910"/>
                  </a:cubicBezTo>
                  <a:cubicBezTo>
                    <a:pt x="1892300" y="2961640"/>
                    <a:pt x="1902460" y="2954020"/>
                    <a:pt x="1899920" y="2966720"/>
                  </a:cubicBezTo>
                  <a:cubicBezTo>
                    <a:pt x="1893570" y="2970530"/>
                    <a:pt x="1887220" y="2974340"/>
                    <a:pt x="1880870" y="2976880"/>
                  </a:cubicBezTo>
                  <a:cubicBezTo>
                    <a:pt x="1880870" y="2978150"/>
                    <a:pt x="1882140" y="2978150"/>
                    <a:pt x="1882140" y="2979420"/>
                  </a:cubicBezTo>
                  <a:cubicBezTo>
                    <a:pt x="1889760" y="2978150"/>
                    <a:pt x="1898650" y="2976880"/>
                    <a:pt x="1907540" y="2975610"/>
                  </a:cubicBezTo>
                  <a:cubicBezTo>
                    <a:pt x="1905000" y="2971800"/>
                    <a:pt x="1903730" y="2969260"/>
                    <a:pt x="1902460" y="2966720"/>
                  </a:cubicBezTo>
                  <a:cubicBezTo>
                    <a:pt x="1911350" y="2967990"/>
                    <a:pt x="1921510" y="2969260"/>
                    <a:pt x="1930400" y="2967990"/>
                  </a:cubicBezTo>
                  <a:cubicBezTo>
                    <a:pt x="1949450" y="2966720"/>
                    <a:pt x="1963420" y="2947670"/>
                    <a:pt x="1986280" y="2955290"/>
                  </a:cubicBezTo>
                  <a:cubicBezTo>
                    <a:pt x="1993900" y="2957830"/>
                    <a:pt x="2011680" y="2955290"/>
                    <a:pt x="2012950" y="2938780"/>
                  </a:cubicBezTo>
                  <a:cubicBezTo>
                    <a:pt x="2012950" y="2942590"/>
                    <a:pt x="2012950" y="2947670"/>
                    <a:pt x="2014220" y="2950210"/>
                  </a:cubicBezTo>
                  <a:cubicBezTo>
                    <a:pt x="2026920" y="2946400"/>
                    <a:pt x="2038350" y="2942590"/>
                    <a:pt x="2051050" y="2938780"/>
                  </a:cubicBezTo>
                  <a:cubicBezTo>
                    <a:pt x="2051050" y="2940050"/>
                    <a:pt x="2048510" y="2943860"/>
                    <a:pt x="2049780" y="2946400"/>
                  </a:cubicBezTo>
                  <a:cubicBezTo>
                    <a:pt x="2049780" y="2950210"/>
                    <a:pt x="2052320" y="2954020"/>
                    <a:pt x="2054860" y="2956560"/>
                  </a:cubicBezTo>
                  <a:cubicBezTo>
                    <a:pt x="2056130" y="2957830"/>
                    <a:pt x="2062480" y="2956560"/>
                    <a:pt x="2062480" y="2955290"/>
                  </a:cubicBezTo>
                  <a:cubicBezTo>
                    <a:pt x="2065020" y="2943860"/>
                    <a:pt x="2073910" y="2945130"/>
                    <a:pt x="2082800" y="2945130"/>
                  </a:cubicBezTo>
                  <a:cubicBezTo>
                    <a:pt x="2090420" y="2945130"/>
                    <a:pt x="2099310" y="2943860"/>
                    <a:pt x="2108200" y="2942590"/>
                  </a:cubicBezTo>
                  <a:cubicBezTo>
                    <a:pt x="2112010" y="2936240"/>
                    <a:pt x="2114550" y="2926080"/>
                    <a:pt x="2127250" y="2938780"/>
                  </a:cubicBezTo>
                  <a:cubicBezTo>
                    <a:pt x="2132330" y="2943860"/>
                    <a:pt x="2145030" y="2942590"/>
                    <a:pt x="2146300" y="2932430"/>
                  </a:cubicBezTo>
                  <a:lnTo>
                    <a:pt x="2199640" y="2932430"/>
                  </a:lnTo>
                  <a:lnTo>
                    <a:pt x="2199640" y="2934970"/>
                  </a:lnTo>
                  <a:cubicBezTo>
                    <a:pt x="2205990" y="2933700"/>
                    <a:pt x="2212340" y="2931160"/>
                    <a:pt x="2217420" y="2929890"/>
                  </a:cubicBezTo>
                  <a:cubicBezTo>
                    <a:pt x="2221230" y="2936240"/>
                    <a:pt x="2225040" y="2942590"/>
                    <a:pt x="2230120" y="2950210"/>
                  </a:cubicBezTo>
                  <a:cubicBezTo>
                    <a:pt x="2239010" y="2926080"/>
                    <a:pt x="2249170" y="2921000"/>
                    <a:pt x="2266950" y="2929890"/>
                  </a:cubicBezTo>
                  <a:cubicBezTo>
                    <a:pt x="2269490" y="2931160"/>
                    <a:pt x="2269490" y="2937510"/>
                    <a:pt x="2270760" y="2942590"/>
                  </a:cubicBezTo>
                  <a:cubicBezTo>
                    <a:pt x="2272030" y="2941320"/>
                    <a:pt x="2279650" y="2938780"/>
                    <a:pt x="2279650" y="2937510"/>
                  </a:cubicBezTo>
                  <a:cubicBezTo>
                    <a:pt x="2278380" y="2927350"/>
                    <a:pt x="2292350" y="2934970"/>
                    <a:pt x="2291080" y="2927350"/>
                  </a:cubicBezTo>
                  <a:cubicBezTo>
                    <a:pt x="2302510" y="2932430"/>
                    <a:pt x="2305050" y="2924810"/>
                    <a:pt x="2307590" y="2919730"/>
                  </a:cubicBezTo>
                  <a:cubicBezTo>
                    <a:pt x="2302510" y="2915920"/>
                    <a:pt x="2299970" y="2913380"/>
                    <a:pt x="2296160" y="2909570"/>
                  </a:cubicBezTo>
                  <a:cubicBezTo>
                    <a:pt x="2297430" y="2908300"/>
                    <a:pt x="2297430" y="2907030"/>
                    <a:pt x="2298700" y="2905760"/>
                  </a:cubicBezTo>
                  <a:cubicBezTo>
                    <a:pt x="2308860" y="2912110"/>
                    <a:pt x="2319020" y="2918460"/>
                    <a:pt x="2325370" y="2922270"/>
                  </a:cubicBezTo>
                  <a:cubicBezTo>
                    <a:pt x="2335530" y="2921000"/>
                    <a:pt x="2344420" y="2921000"/>
                    <a:pt x="2353310" y="2919730"/>
                  </a:cubicBezTo>
                  <a:cubicBezTo>
                    <a:pt x="2362200" y="2918460"/>
                    <a:pt x="2371090" y="2914650"/>
                    <a:pt x="2381250" y="2912110"/>
                  </a:cubicBezTo>
                  <a:cubicBezTo>
                    <a:pt x="2382520" y="2914650"/>
                    <a:pt x="2383790" y="2915920"/>
                    <a:pt x="2385060" y="2918460"/>
                  </a:cubicBezTo>
                  <a:cubicBezTo>
                    <a:pt x="2388870" y="2913380"/>
                    <a:pt x="2391410" y="2908300"/>
                    <a:pt x="2396490" y="2899410"/>
                  </a:cubicBezTo>
                  <a:lnTo>
                    <a:pt x="2396490" y="2919730"/>
                  </a:lnTo>
                  <a:cubicBezTo>
                    <a:pt x="2407920" y="2912110"/>
                    <a:pt x="2416810" y="2905760"/>
                    <a:pt x="2424430" y="2899410"/>
                  </a:cubicBezTo>
                  <a:cubicBezTo>
                    <a:pt x="2429510" y="2908300"/>
                    <a:pt x="2433320" y="2917190"/>
                    <a:pt x="2437130" y="2924810"/>
                  </a:cubicBezTo>
                  <a:cubicBezTo>
                    <a:pt x="2438400" y="2924810"/>
                    <a:pt x="2438400" y="2923540"/>
                    <a:pt x="2439670" y="2923540"/>
                  </a:cubicBezTo>
                  <a:cubicBezTo>
                    <a:pt x="2438400" y="2918460"/>
                    <a:pt x="2437130" y="2913380"/>
                    <a:pt x="2434590" y="2907030"/>
                  </a:cubicBezTo>
                  <a:lnTo>
                    <a:pt x="2499360" y="2907030"/>
                  </a:lnTo>
                  <a:cubicBezTo>
                    <a:pt x="2505710" y="2895600"/>
                    <a:pt x="2519680" y="2894330"/>
                    <a:pt x="2531110" y="2905760"/>
                  </a:cubicBezTo>
                  <a:cubicBezTo>
                    <a:pt x="2547620" y="2922270"/>
                    <a:pt x="2550160" y="2922270"/>
                    <a:pt x="2560320" y="2898140"/>
                  </a:cubicBezTo>
                  <a:cubicBezTo>
                    <a:pt x="2565400" y="2900680"/>
                    <a:pt x="2570480" y="2903220"/>
                    <a:pt x="2576830" y="2907030"/>
                  </a:cubicBezTo>
                  <a:cubicBezTo>
                    <a:pt x="2584450" y="2890520"/>
                    <a:pt x="2597150" y="2890520"/>
                    <a:pt x="2612390" y="2895600"/>
                  </a:cubicBezTo>
                  <a:cubicBezTo>
                    <a:pt x="2620010" y="2898140"/>
                    <a:pt x="2628900" y="2893060"/>
                    <a:pt x="2637790" y="2890520"/>
                  </a:cubicBezTo>
                  <a:lnTo>
                    <a:pt x="2644140" y="2896870"/>
                  </a:lnTo>
                  <a:cubicBezTo>
                    <a:pt x="2651760" y="2894330"/>
                    <a:pt x="2658110" y="2893060"/>
                    <a:pt x="2664460" y="2890520"/>
                  </a:cubicBezTo>
                  <a:cubicBezTo>
                    <a:pt x="2665730" y="2894330"/>
                    <a:pt x="2665730" y="2896870"/>
                    <a:pt x="2667000" y="2903220"/>
                  </a:cubicBezTo>
                  <a:cubicBezTo>
                    <a:pt x="2672080" y="2898140"/>
                    <a:pt x="2675890" y="2893060"/>
                    <a:pt x="2682240" y="2886710"/>
                  </a:cubicBezTo>
                  <a:cubicBezTo>
                    <a:pt x="2687320" y="2893060"/>
                    <a:pt x="2691130" y="2899410"/>
                    <a:pt x="2696210" y="2905760"/>
                  </a:cubicBezTo>
                  <a:cubicBezTo>
                    <a:pt x="2705100" y="2905760"/>
                    <a:pt x="2719070" y="2913380"/>
                    <a:pt x="2721610" y="2893060"/>
                  </a:cubicBezTo>
                  <a:cubicBezTo>
                    <a:pt x="2721610" y="2890520"/>
                    <a:pt x="2729230" y="2886710"/>
                    <a:pt x="2733040" y="2885440"/>
                  </a:cubicBezTo>
                  <a:cubicBezTo>
                    <a:pt x="2740660" y="2884170"/>
                    <a:pt x="2748280" y="2882900"/>
                    <a:pt x="2755900" y="2882900"/>
                  </a:cubicBezTo>
                  <a:cubicBezTo>
                    <a:pt x="2753360" y="2877820"/>
                    <a:pt x="2750820" y="2874010"/>
                    <a:pt x="2747010" y="2867660"/>
                  </a:cubicBezTo>
                  <a:cubicBezTo>
                    <a:pt x="2757170" y="2870200"/>
                    <a:pt x="2764790" y="2870200"/>
                    <a:pt x="2771140" y="2872740"/>
                  </a:cubicBezTo>
                  <a:cubicBezTo>
                    <a:pt x="2785110" y="2879090"/>
                    <a:pt x="2796540" y="2879090"/>
                    <a:pt x="2810510" y="2868930"/>
                  </a:cubicBezTo>
                  <a:cubicBezTo>
                    <a:pt x="2807970" y="2867660"/>
                    <a:pt x="2805430" y="2865120"/>
                    <a:pt x="2802890" y="2863850"/>
                  </a:cubicBezTo>
                  <a:cubicBezTo>
                    <a:pt x="2804160" y="2860040"/>
                    <a:pt x="2806700" y="2856230"/>
                    <a:pt x="2807970" y="2852420"/>
                  </a:cubicBezTo>
                  <a:cubicBezTo>
                    <a:pt x="2813050" y="2837180"/>
                    <a:pt x="2825750" y="2847340"/>
                    <a:pt x="2834640" y="2843530"/>
                  </a:cubicBezTo>
                  <a:cubicBezTo>
                    <a:pt x="2834640" y="2843530"/>
                    <a:pt x="2839720" y="2848610"/>
                    <a:pt x="2840990" y="2852420"/>
                  </a:cubicBezTo>
                  <a:cubicBezTo>
                    <a:pt x="2844800" y="2860040"/>
                    <a:pt x="2847340" y="2868930"/>
                    <a:pt x="2851150" y="2877820"/>
                  </a:cubicBezTo>
                  <a:cubicBezTo>
                    <a:pt x="2874010" y="2863850"/>
                    <a:pt x="2894330" y="2868930"/>
                    <a:pt x="2914650" y="2871470"/>
                  </a:cubicBezTo>
                  <a:cubicBezTo>
                    <a:pt x="2909570" y="2868930"/>
                    <a:pt x="2905760" y="2866390"/>
                    <a:pt x="2901950" y="2863850"/>
                  </a:cubicBezTo>
                  <a:cubicBezTo>
                    <a:pt x="2901950" y="2862580"/>
                    <a:pt x="2903220" y="2861310"/>
                    <a:pt x="2903220" y="2860040"/>
                  </a:cubicBezTo>
                  <a:cubicBezTo>
                    <a:pt x="2908300" y="2861310"/>
                    <a:pt x="2914650" y="2863850"/>
                    <a:pt x="2919730" y="2865120"/>
                  </a:cubicBezTo>
                  <a:cubicBezTo>
                    <a:pt x="2919730" y="2863850"/>
                    <a:pt x="2919730" y="2862580"/>
                    <a:pt x="2918460" y="2861310"/>
                  </a:cubicBezTo>
                  <a:cubicBezTo>
                    <a:pt x="2922270" y="2860040"/>
                    <a:pt x="2928620" y="2857500"/>
                    <a:pt x="2929890" y="2858770"/>
                  </a:cubicBezTo>
                  <a:cubicBezTo>
                    <a:pt x="2937510" y="2874010"/>
                    <a:pt x="2950210" y="2862580"/>
                    <a:pt x="2961640" y="2866390"/>
                  </a:cubicBezTo>
                  <a:cubicBezTo>
                    <a:pt x="2959100" y="2856230"/>
                    <a:pt x="2957830" y="2848610"/>
                    <a:pt x="2956560" y="2843530"/>
                  </a:cubicBezTo>
                  <a:cubicBezTo>
                    <a:pt x="2961640" y="2838450"/>
                    <a:pt x="2966720" y="2834640"/>
                    <a:pt x="2974340" y="2829560"/>
                  </a:cubicBezTo>
                  <a:cubicBezTo>
                    <a:pt x="2974340" y="2835910"/>
                    <a:pt x="2973070" y="2842260"/>
                    <a:pt x="2973070" y="2848610"/>
                  </a:cubicBezTo>
                  <a:cubicBezTo>
                    <a:pt x="2973070" y="2854960"/>
                    <a:pt x="2974340" y="2861310"/>
                    <a:pt x="2976880" y="2865120"/>
                  </a:cubicBezTo>
                  <a:cubicBezTo>
                    <a:pt x="2978150" y="2867660"/>
                    <a:pt x="2985770" y="2865120"/>
                    <a:pt x="2990850" y="2863850"/>
                  </a:cubicBezTo>
                  <a:cubicBezTo>
                    <a:pt x="2999740" y="2860040"/>
                    <a:pt x="3008630" y="2854960"/>
                    <a:pt x="3017520" y="2865120"/>
                  </a:cubicBezTo>
                  <a:cubicBezTo>
                    <a:pt x="3018790" y="2866390"/>
                    <a:pt x="3023870" y="2865120"/>
                    <a:pt x="3026410" y="2862580"/>
                  </a:cubicBezTo>
                  <a:cubicBezTo>
                    <a:pt x="3032760" y="2856230"/>
                    <a:pt x="3037840" y="2847340"/>
                    <a:pt x="3045460" y="2861310"/>
                  </a:cubicBezTo>
                  <a:cubicBezTo>
                    <a:pt x="3046730" y="2862580"/>
                    <a:pt x="3054350" y="2862580"/>
                    <a:pt x="3058160" y="2861310"/>
                  </a:cubicBezTo>
                  <a:cubicBezTo>
                    <a:pt x="3067050" y="2857500"/>
                    <a:pt x="3074670" y="2853690"/>
                    <a:pt x="3083560" y="2848610"/>
                  </a:cubicBezTo>
                  <a:cubicBezTo>
                    <a:pt x="3082290" y="2852420"/>
                    <a:pt x="3081020" y="2854960"/>
                    <a:pt x="3081020" y="2857500"/>
                  </a:cubicBezTo>
                  <a:cubicBezTo>
                    <a:pt x="3091180" y="2862580"/>
                    <a:pt x="3100070" y="2865120"/>
                    <a:pt x="3107690" y="2853690"/>
                  </a:cubicBezTo>
                  <a:cubicBezTo>
                    <a:pt x="3110230" y="2849880"/>
                    <a:pt x="3119120" y="2849880"/>
                    <a:pt x="3125470" y="2848610"/>
                  </a:cubicBezTo>
                  <a:cubicBezTo>
                    <a:pt x="3121660" y="2844800"/>
                    <a:pt x="3116580" y="2842260"/>
                    <a:pt x="3111500" y="2838450"/>
                  </a:cubicBezTo>
                  <a:cubicBezTo>
                    <a:pt x="3133090" y="2825750"/>
                    <a:pt x="3135630" y="2827020"/>
                    <a:pt x="3135630" y="2844800"/>
                  </a:cubicBezTo>
                  <a:cubicBezTo>
                    <a:pt x="3138170" y="2839720"/>
                    <a:pt x="3139440" y="2835910"/>
                    <a:pt x="3143250" y="2828290"/>
                  </a:cubicBezTo>
                  <a:cubicBezTo>
                    <a:pt x="3162300" y="2829560"/>
                    <a:pt x="3181350" y="2832100"/>
                    <a:pt x="3201670" y="2833370"/>
                  </a:cubicBezTo>
                  <a:lnTo>
                    <a:pt x="3201670" y="2839720"/>
                  </a:lnTo>
                  <a:lnTo>
                    <a:pt x="3194050" y="2839720"/>
                  </a:lnTo>
                  <a:cubicBezTo>
                    <a:pt x="3178810" y="2840990"/>
                    <a:pt x="3163570" y="2840990"/>
                    <a:pt x="3148330" y="2842260"/>
                  </a:cubicBezTo>
                  <a:cubicBezTo>
                    <a:pt x="3153410" y="2844800"/>
                    <a:pt x="3159760" y="2848610"/>
                    <a:pt x="3164840" y="2851150"/>
                  </a:cubicBezTo>
                  <a:cubicBezTo>
                    <a:pt x="3167380" y="2844800"/>
                    <a:pt x="3168650" y="2846070"/>
                    <a:pt x="3175000" y="2848610"/>
                  </a:cubicBezTo>
                  <a:cubicBezTo>
                    <a:pt x="3183890" y="2851150"/>
                    <a:pt x="3194050" y="2851150"/>
                    <a:pt x="3204210" y="2852420"/>
                  </a:cubicBezTo>
                  <a:cubicBezTo>
                    <a:pt x="3209290" y="2852420"/>
                    <a:pt x="3214370" y="2853690"/>
                    <a:pt x="3220720" y="2854960"/>
                  </a:cubicBezTo>
                  <a:cubicBezTo>
                    <a:pt x="3221990" y="2851150"/>
                    <a:pt x="3224530" y="2846070"/>
                    <a:pt x="3227070" y="2839720"/>
                  </a:cubicBezTo>
                  <a:cubicBezTo>
                    <a:pt x="3241040" y="2862580"/>
                    <a:pt x="3251200" y="2861310"/>
                    <a:pt x="3267710" y="2838450"/>
                  </a:cubicBezTo>
                  <a:cubicBezTo>
                    <a:pt x="3267710" y="2842260"/>
                    <a:pt x="3268980" y="2844800"/>
                    <a:pt x="3268980" y="2847340"/>
                  </a:cubicBezTo>
                  <a:cubicBezTo>
                    <a:pt x="3274060" y="2847340"/>
                    <a:pt x="3277870" y="2847340"/>
                    <a:pt x="3282950" y="2846070"/>
                  </a:cubicBezTo>
                  <a:cubicBezTo>
                    <a:pt x="3281680" y="2848610"/>
                    <a:pt x="3280410" y="2851150"/>
                    <a:pt x="3279140" y="2852420"/>
                  </a:cubicBezTo>
                  <a:lnTo>
                    <a:pt x="3281680" y="2854960"/>
                  </a:lnTo>
                  <a:cubicBezTo>
                    <a:pt x="3285490" y="2851150"/>
                    <a:pt x="3289300" y="2847340"/>
                    <a:pt x="3295650" y="2842260"/>
                  </a:cubicBezTo>
                  <a:cubicBezTo>
                    <a:pt x="3300730" y="2844800"/>
                    <a:pt x="3307080" y="2847340"/>
                    <a:pt x="3312160" y="2849880"/>
                  </a:cubicBezTo>
                  <a:cubicBezTo>
                    <a:pt x="3317240" y="2846070"/>
                    <a:pt x="3323590" y="2842260"/>
                    <a:pt x="3329940" y="2838450"/>
                  </a:cubicBezTo>
                  <a:cubicBezTo>
                    <a:pt x="3338830" y="2856230"/>
                    <a:pt x="3350260" y="2858770"/>
                    <a:pt x="3360420" y="2846070"/>
                  </a:cubicBezTo>
                  <a:cubicBezTo>
                    <a:pt x="3375660" y="2847340"/>
                    <a:pt x="3388360" y="2848610"/>
                    <a:pt x="3397250" y="2848610"/>
                  </a:cubicBezTo>
                  <a:cubicBezTo>
                    <a:pt x="3398520" y="2839720"/>
                    <a:pt x="3399790" y="2833370"/>
                    <a:pt x="3401060" y="2827020"/>
                  </a:cubicBezTo>
                  <a:cubicBezTo>
                    <a:pt x="3406140" y="2828290"/>
                    <a:pt x="3409950" y="2829560"/>
                    <a:pt x="3415030" y="2830830"/>
                  </a:cubicBezTo>
                  <a:cubicBezTo>
                    <a:pt x="3417570" y="2832100"/>
                    <a:pt x="3420110" y="2834640"/>
                    <a:pt x="3422650" y="2835910"/>
                  </a:cubicBezTo>
                  <a:cubicBezTo>
                    <a:pt x="3418840" y="2837180"/>
                    <a:pt x="3415030" y="2837180"/>
                    <a:pt x="3411220" y="2838450"/>
                  </a:cubicBezTo>
                  <a:cubicBezTo>
                    <a:pt x="3422650" y="2848610"/>
                    <a:pt x="3431540" y="2846070"/>
                    <a:pt x="3440430" y="2838450"/>
                  </a:cubicBezTo>
                  <a:cubicBezTo>
                    <a:pt x="3436620" y="2848610"/>
                    <a:pt x="3448050" y="2847340"/>
                    <a:pt x="3449320" y="2847340"/>
                  </a:cubicBezTo>
                  <a:cubicBezTo>
                    <a:pt x="3465830" y="2840990"/>
                    <a:pt x="3481070" y="2837180"/>
                    <a:pt x="3498850" y="2847340"/>
                  </a:cubicBezTo>
                  <a:cubicBezTo>
                    <a:pt x="3501390" y="2834640"/>
                    <a:pt x="3503930" y="2824480"/>
                    <a:pt x="3505200" y="2814320"/>
                  </a:cubicBezTo>
                  <a:cubicBezTo>
                    <a:pt x="3511550" y="2815590"/>
                    <a:pt x="3516630" y="2815590"/>
                    <a:pt x="3522980" y="2816860"/>
                  </a:cubicBezTo>
                  <a:cubicBezTo>
                    <a:pt x="3528060" y="2816860"/>
                    <a:pt x="3533140" y="2818130"/>
                    <a:pt x="3538220" y="2818130"/>
                  </a:cubicBezTo>
                  <a:lnTo>
                    <a:pt x="3538220" y="2821940"/>
                  </a:lnTo>
                  <a:cubicBezTo>
                    <a:pt x="3533140" y="2823210"/>
                    <a:pt x="3529330" y="2824480"/>
                    <a:pt x="3524250" y="2825750"/>
                  </a:cubicBezTo>
                  <a:lnTo>
                    <a:pt x="3524250" y="2829560"/>
                  </a:lnTo>
                  <a:cubicBezTo>
                    <a:pt x="3542030" y="2833370"/>
                    <a:pt x="3558540" y="2837180"/>
                    <a:pt x="3576320" y="2839720"/>
                  </a:cubicBezTo>
                  <a:cubicBezTo>
                    <a:pt x="3580130" y="2840990"/>
                    <a:pt x="3585210" y="2837180"/>
                    <a:pt x="3591560" y="2833370"/>
                  </a:cubicBezTo>
                  <a:cubicBezTo>
                    <a:pt x="3594100" y="2834640"/>
                    <a:pt x="3600450" y="2837180"/>
                    <a:pt x="3608070" y="2838450"/>
                  </a:cubicBezTo>
                  <a:cubicBezTo>
                    <a:pt x="3627120" y="2840990"/>
                    <a:pt x="3647440" y="2843530"/>
                    <a:pt x="3662680" y="2827020"/>
                  </a:cubicBezTo>
                  <a:cubicBezTo>
                    <a:pt x="3663950" y="2840990"/>
                    <a:pt x="3676650" y="2832100"/>
                    <a:pt x="3683000" y="2837180"/>
                  </a:cubicBezTo>
                  <a:cubicBezTo>
                    <a:pt x="3683000" y="2837180"/>
                    <a:pt x="3689350" y="2832100"/>
                    <a:pt x="3691890" y="2829560"/>
                  </a:cubicBezTo>
                  <a:cubicBezTo>
                    <a:pt x="3691890" y="2829560"/>
                    <a:pt x="3690620" y="2828290"/>
                    <a:pt x="3690620" y="2827020"/>
                  </a:cubicBezTo>
                  <a:cubicBezTo>
                    <a:pt x="3693160" y="2828290"/>
                    <a:pt x="3694430" y="2832100"/>
                    <a:pt x="3696970" y="2830830"/>
                  </a:cubicBezTo>
                  <a:cubicBezTo>
                    <a:pt x="3708400" y="2830830"/>
                    <a:pt x="3718560" y="2829560"/>
                    <a:pt x="3726180" y="2829560"/>
                  </a:cubicBezTo>
                  <a:cubicBezTo>
                    <a:pt x="3732530" y="2833370"/>
                    <a:pt x="3736340" y="2837180"/>
                    <a:pt x="3738880" y="2835910"/>
                  </a:cubicBezTo>
                  <a:cubicBezTo>
                    <a:pt x="3754120" y="2834640"/>
                    <a:pt x="3768090" y="2830830"/>
                    <a:pt x="3782060" y="2830830"/>
                  </a:cubicBezTo>
                  <a:cubicBezTo>
                    <a:pt x="3796030" y="2838450"/>
                    <a:pt x="3793490" y="2824480"/>
                    <a:pt x="3790950" y="2816860"/>
                  </a:cubicBezTo>
                  <a:cubicBezTo>
                    <a:pt x="3796030" y="2811780"/>
                    <a:pt x="3801110" y="2807970"/>
                    <a:pt x="3802380" y="2806700"/>
                  </a:cubicBezTo>
                  <a:cubicBezTo>
                    <a:pt x="3810000" y="2806700"/>
                    <a:pt x="3815080" y="2807970"/>
                    <a:pt x="3818890" y="2806700"/>
                  </a:cubicBezTo>
                  <a:cubicBezTo>
                    <a:pt x="3823970" y="2802890"/>
                    <a:pt x="3827780" y="2796540"/>
                    <a:pt x="3834130" y="2788920"/>
                  </a:cubicBezTo>
                  <a:cubicBezTo>
                    <a:pt x="3841750" y="2787650"/>
                    <a:pt x="3854450" y="2785110"/>
                    <a:pt x="3868420" y="2782570"/>
                  </a:cubicBezTo>
                  <a:cubicBezTo>
                    <a:pt x="3868420" y="2782570"/>
                    <a:pt x="3868420" y="2780030"/>
                    <a:pt x="3869690" y="2777490"/>
                  </a:cubicBezTo>
                  <a:cubicBezTo>
                    <a:pt x="3874770" y="2769870"/>
                    <a:pt x="3887470" y="2767330"/>
                    <a:pt x="3879850" y="2753360"/>
                  </a:cubicBezTo>
                  <a:cubicBezTo>
                    <a:pt x="3878580" y="2750820"/>
                    <a:pt x="3878580" y="2743200"/>
                    <a:pt x="3881120" y="2740660"/>
                  </a:cubicBezTo>
                  <a:cubicBezTo>
                    <a:pt x="3890010" y="2729230"/>
                    <a:pt x="3890010" y="2727960"/>
                    <a:pt x="3874770" y="2722880"/>
                  </a:cubicBezTo>
                  <a:cubicBezTo>
                    <a:pt x="3876040" y="2713990"/>
                    <a:pt x="3867150" y="2702560"/>
                    <a:pt x="3879850" y="2701290"/>
                  </a:cubicBezTo>
                  <a:cubicBezTo>
                    <a:pt x="3883660" y="2693670"/>
                    <a:pt x="3884930" y="2689860"/>
                    <a:pt x="3887470" y="2686050"/>
                  </a:cubicBezTo>
                  <a:cubicBezTo>
                    <a:pt x="3888740" y="2683510"/>
                    <a:pt x="3892550" y="2680970"/>
                    <a:pt x="3892550" y="2678430"/>
                  </a:cubicBezTo>
                  <a:cubicBezTo>
                    <a:pt x="3892550" y="2673350"/>
                    <a:pt x="3890010" y="2667000"/>
                    <a:pt x="3891280" y="2663190"/>
                  </a:cubicBezTo>
                  <a:cubicBezTo>
                    <a:pt x="3895090" y="2649220"/>
                    <a:pt x="3896360" y="2636520"/>
                    <a:pt x="3873500" y="2631440"/>
                  </a:cubicBezTo>
                  <a:cubicBezTo>
                    <a:pt x="3882390" y="2627630"/>
                    <a:pt x="3886200" y="2625090"/>
                    <a:pt x="3892550" y="2622550"/>
                  </a:cubicBezTo>
                  <a:cubicBezTo>
                    <a:pt x="3882390" y="2617470"/>
                    <a:pt x="3873500" y="2613660"/>
                    <a:pt x="3862070" y="2608580"/>
                  </a:cubicBezTo>
                  <a:lnTo>
                    <a:pt x="3873500" y="2608580"/>
                  </a:lnTo>
                  <a:lnTo>
                    <a:pt x="3873500" y="2604770"/>
                  </a:lnTo>
                  <a:cubicBezTo>
                    <a:pt x="3867150" y="2604770"/>
                    <a:pt x="3862070" y="2603500"/>
                    <a:pt x="3855720" y="2603500"/>
                  </a:cubicBezTo>
                  <a:cubicBezTo>
                    <a:pt x="3855720" y="2604770"/>
                    <a:pt x="3855720" y="2606040"/>
                    <a:pt x="3854450" y="2607310"/>
                  </a:cubicBezTo>
                  <a:cubicBezTo>
                    <a:pt x="3853180" y="2604770"/>
                    <a:pt x="3851910" y="2602230"/>
                    <a:pt x="3850640" y="2598420"/>
                  </a:cubicBezTo>
                  <a:cubicBezTo>
                    <a:pt x="3883660" y="2590800"/>
                    <a:pt x="4104640" y="2566670"/>
                    <a:pt x="4084320" y="2562860"/>
                  </a:cubicBezTo>
                  <a:cubicBezTo>
                    <a:pt x="4094480" y="2553970"/>
                    <a:pt x="4090670" y="2538730"/>
                    <a:pt x="4108450" y="2537460"/>
                  </a:cubicBezTo>
                  <a:cubicBezTo>
                    <a:pt x="4113530" y="2537460"/>
                    <a:pt x="4122420" y="2528570"/>
                    <a:pt x="4123690" y="2522220"/>
                  </a:cubicBezTo>
                  <a:cubicBezTo>
                    <a:pt x="4126230" y="2513330"/>
                    <a:pt x="4123690" y="2501900"/>
                    <a:pt x="4126230" y="2493010"/>
                  </a:cubicBezTo>
                  <a:cubicBezTo>
                    <a:pt x="4128770" y="2480310"/>
                    <a:pt x="4133850" y="2467610"/>
                    <a:pt x="4137660" y="2457450"/>
                  </a:cubicBezTo>
                  <a:cubicBezTo>
                    <a:pt x="4133850" y="2451100"/>
                    <a:pt x="4130040" y="2444750"/>
                    <a:pt x="4127500" y="2440940"/>
                  </a:cubicBezTo>
                  <a:cubicBezTo>
                    <a:pt x="4132580" y="2437130"/>
                    <a:pt x="4135120" y="2434590"/>
                    <a:pt x="4138930" y="2433320"/>
                  </a:cubicBezTo>
                  <a:cubicBezTo>
                    <a:pt x="4137660" y="2432050"/>
                    <a:pt x="4137660" y="2430780"/>
                    <a:pt x="4136390" y="2429510"/>
                  </a:cubicBezTo>
                  <a:cubicBezTo>
                    <a:pt x="4132580" y="2430780"/>
                    <a:pt x="4128770" y="2432050"/>
                    <a:pt x="4124960" y="2433320"/>
                  </a:cubicBezTo>
                  <a:cubicBezTo>
                    <a:pt x="4146550" y="2415540"/>
                    <a:pt x="4151630" y="2382520"/>
                    <a:pt x="4133850" y="2367280"/>
                  </a:cubicBezTo>
                  <a:cubicBezTo>
                    <a:pt x="4132580" y="2369820"/>
                    <a:pt x="4130040" y="2372360"/>
                    <a:pt x="4128770" y="2374900"/>
                  </a:cubicBezTo>
                  <a:cubicBezTo>
                    <a:pt x="4123690" y="2366010"/>
                    <a:pt x="4109720" y="2363470"/>
                    <a:pt x="4116070" y="2349500"/>
                  </a:cubicBezTo>
                  <a:cubicBezTo>
                    <a:pt x="4116070" y="2349500"/>
                    <a:pt x="4114800" y="2346960"/>
                    <a:pt x="4113530" y="2346960"/>
                  </a:cubicBezTo>
                  <a:cubicBezTo>
                    <a:pt x="4107180" y="2344420"/>
                    <a:pt x="4108450" y="2340610"/>
                    <a:pt x="4105910" y="2335530"/>
                  </a:cubicBezTo>
                  <a:cubicBezTo>
                    <a:pt x="4102100" y="2324100"/>
                    <a:pt x="4103370" y="2312670"/>
                    <a:pt x="4103370" y="2302510"/>
                  </a:cubicBezTo>
                  <a:lnTo>
                    <a:pt x="4103370" y="2256790"/>
                  </a:lnTo>
                  <a:cubicBezTo>
                    <a:pt x="4103370" y="2246630"/>
                    <a:pt x="4108450" y="2241550"/>
                    <a:pt x="4118610" y="2244090"/>
                  </a:cubicBezTo>
                  <a:cubicBezTo>
                    <a:pt x="4118610" y="2244090"/>
                    <a:pt x="4119880" y="2242820"/>
                    <a:pt x="4121150" y="2242820"/>
                  </a:cubicBezTo>
                  <a:cubicBezTo>
                    <a:pt x="4117340" y="2240280"/>
                    <a:pt x="4114800" y="2239010"/>
                    <a:pt x="4112260" y="2236470"/>
                  </a:cubicBezTo>
                  <a:cubicBezTo>
                    <a:pt x="4112260" y="2235200"/>
                    <a:pt x="4113530" y="2233930"/>
                    <a:pt x="4113530" y="2232660"/>
                  </a:cubicBezTo>
                  <a:cubicBezTo>
                    <a:pt x="4122420" y="2235200"/>
                    <a:pt x="4131310" y="2239010"/>
                    <a:pt x="4137660" y="2241550"/>
                  </a:cubicBezTo>
                  <a:cubicBezTo>
                    <a:pt x="4145280" y="2231390"/>
                    <a:pt x="4151630" y="2223770"/>
                    <a:pt x="4156710" y="2218690"/>
                  </a:cubicBezTo>
                  <a:lnTo>
                    <a:pt x="4156710" y="2195830"/>
                  </a:lnTo>
                  <a:cubicBezTo>
                    <a:pt x="4154170" y="2195830"/>
                    <a:pt x="4150360" y="2197100"/>
                    <a:pt x="4146550" y="2197100"/>
                  </a:cubicBezTo>
                  <a:cubicBezTo>
                    <a:pt x="4144010" y="2190750"/>
                    <a:pt x="4142740" y="2184400"/>
                    <a:pt x="4140200" y="2175510"/>
                  </a:cubicBezTo>
                  <a:cubicBezTo>
                    <a:pt x="4146550" y="2179320"/>
                    <a:pt x="4149090" y="2181860"/>
                    <a:pt x="4151630" y="2183130"/>
                  </a:cubicBezTo>
                  <a:cubicBezTo>
                    <a:pt x="4154170" y="2181860"/>
                    <a:pt x="4157980" y="2180590"/>
                    <a:pt x="4161790" y="2178050"/>
                  </a:cubicBezTo>
                  <a:cubicBezTo>
                    <a:pt x="4160520" y="2176780"/>
                    <a:pt x="4159250" y="2175510"/>
                    <a:pt x="4159250" y="2174240"/>
                  </a:cubicBezTo>
                  <a:cubicBezTo>
                    <a:pt x="4155440" y="2174240"/>
                    <a:pt x="4151630" y="2172970"/>
                    <a:pt x="4150360" y="2172970"/>
                  </a:cubicBezTo>
                  <a:cubicBezTo>
                    <a:pt x="4152900" y="2165350"/>
                    <a:pt x="4157980" y="2157730"/>
                    <a:pt x="4155440" y="2153920"/>
                  </a:cubicBezTo>
                  <a:cubicBezTo>
                    <a:pt x="4149090" y="2137410"/>
                    <a:pt x="4155440" y="2124710"/>
                    <a:pt x="4161790" y="2110740"/>
                  </a:cubicBezTo>
                  <a:cubicBezTo>
                    <a:pt x="4163060" y="2106930"/>
                    <a:pt x="4161790" y="2103120"/>
                    <a:pt x="4161790" y="2099310"/>
                  </a:cubicBezTo>
                  <a:cubicBezTo>
                    <a:pt x="4163060" y="2082800"/>
                    <a:pt x="4164330" y="2067560"/>
                    <a:pt x="4165600" y="2044700"/>
                  </a:cubicBezTo>
                  <a:cubicBezTo>
                    <a:pt x="4160520" y="2042160"/>
                    <a:pt x="4152900" y="2035810"/>
                    <a:pt x="4144010" y="2030730"/>
                  </a:cubicBezTo>
                  <a:cubicBezTo>
                    <a:pt x="4136390" y="2026920"/>
                    <a:pt x="4128770" y="2025650"/>
                    <a:pt x="4121150" y="2023110"/>
                  </a:cubicBezTo>
                  <a:cubicBezTo>
                    <a:pt x="4117340" y="2021840"/>
                    <a:pt x="4112260" y="2023110"/>
                    <a:pt x="4108450" y="2021840"/>
                  </a:cubicBezTo>
                  <a:cubicBezTo>
                    <a:pt x="4076700" y="2018030"/>
                    <a:pt x="4043680" y="2012950"/>
                    <a:pt x="4011930" y="2009140"/>
                  </a:cubicBezTo>
                  <a:cubicBezTo>
                    <a:pt x="3985260" y="2005330"/>
                    <a:pt x="3958590" y="2001520"/>
                    <a:pt x="3933190" y="1997710"/>
                  </a:cubicBezTo>
                  <a:cubicBezTo>
                    <a:pt x="3926840" y="1996440"/>
                    <a:pt x="3920490" y="1993900"/>
                    <a:pt x="3912870" y="1993900"/>
                  </a:cubicBezTo>
                  <a:cubicBezTo>
                    <a:pt x="3896360" y="1992630"/>
                    <a:pt x="3878580" y="1992630"/>
                    <a:pt x="3862070" y="1992630"/>
                  </a:cubicBezTo>
                  <a:cubicBezTo>
                    <a:pt x="3853180" y="1992630"/>
                    <a:pt x="3845560" y="1992630"/>
                    <a:pt x="3836670" y="1991360"/>
                  </a:cubicBezTo>
                  <a:cubicBezTo>
                    <a:pt x="3821430" y="1990090"/>
                    <a:pt x="3806190" y="1987550"/>
                    <a:pt x="3790950" y="1986280"/>
                  </a:cubicBezTo>
                  <a:lnTo>
                    <a:pt x="3790950" y="1982470"/>
                  </a:lnTo>
                  <a:cubicBezTo>
                    <a:pt x="3829050" y="1979930"/>
                    <a:pt x="3868420" y="1976120"/>
                    <a:pt x="3907790" y="1983740"/>
                  </a:cubicBezTo>
                  <a:cubicBezTo>
                    <a:pt x="3906520" y="1979930"/>
                    <a:pt x="3905250" y="1976120"/>
                    <a:pt x="3903980" y="1973580"/>
                  </a:cubicBezTo>
                  <a:cubicBezTo>
                    <a:pt x="3912870" y="1972310"/>
                    <a:pt x="3919220" y="1964690"/>
                    <a:pt x="3928110" y="1973580"/>
                  </a:cubicBezTo>
                  <a:cubicBezTo>
                    <a:pt x="3929380" y="1974850"/>
                    <a:pt x="3937000" y="1971040"/>
                    <a:pt x="3942080" y="1969770"/>
                  </a:cubicBezTo>
                  <a:lnTo>
                    <a:pt x="3942080" y="1967230"/>
                  </a:lnTo>
                  <a:lnTo>
                    <a:pt x="3930650" y="1967230"/>
                  </a:lnTo>
                  <a:cubicBezTo>
                    <a:pt x="3943350" y="1957070"/>
                    <a:pt x="3952240" y="1948180"/>
                    <a:pt x="3961130" y="1941830"/>
                  </a:cubicBezTo>
                  <a:cubicBezTo>
                    <a:pt x="3968750" y="1943100"/>
                    <a:pt x="3976370" y="1944370"/>
                    <a:pt x="3981450" y="1945640"/>
                  </a:cubicBezTo>
                  <a:cubicBezTo>
                    <a:pt x="3982720" y="1921510"/>
                    <a:pt x="3962400" y="1920240"/>
                    <a:pt x="3947160" y="1910080"/>
                  </a:cubicBezTo>
                  <a:cubicBezTo>
                    <a:pt x="3953510" y="1906270"/>
                    <a:pt x="3957320" y="1902460"/>
                    <a:pt x="3962400" y="1901190"/>
                  </a:cubicBezTo>
                  <a:cubicBezTo>
                    <a:pt x="3976370" y="1897380"/>
                    <a:pt x="3994150" y="1907540"/>
                    <a:pt x="4003040" y="1885950"/>
                  </a:cubicBezTo>
                  <a:cubicBezTo>
                    <a:pt x="4004310" y="1884680"/>
                    <a:pt x="4008120" y="1884680"/>
                    <a:pt x="4014470" y="1882140"/>
                  </a:cubicBezTo>
                  <a:cubicBezTo>
                    <a:pt x="4010660" y="1878330"/>
                    <a:pt x="4006850" y="1875790"/>
                    <a:pt x="4004310" y="1873250"/>
                  </a:cubicBezTo>
                  <a:cubicBezTo>
                    <a:pt x="4006850" y="1871980"/>
                    <a:pt x="4010660" y="1870710"/>
                    <a:pt x="4010660" y="1870710"/>
                  </a:cubicBezTo>
                  <a:cubicBezTo>
                    <a:pt x="4019550" y="1877060"/>
                    <a:pt x="4025900" y="1882140"/>
                    <a:pt x="4033520" y="1887220"/>
                  </a:cubicBezTo>
                  <a:cubicBezTo>
                    <a:pt x="4034790" y="1885950"/>
                    <a:pt x="4036060" y="1884680"/>
                    <a:pt x="4037330" y="1882140"/>
                  </a:cubicBezTo>
                  <a:cubicBezTo>
                    <a:pt x="4033520" y="1877060"/>
                    <a:pt x="4030980" y="1871980"/>
                    <a:pt x="4027170" y="1866900"/>
                  </a:cubicBezTo>
                  <a:cubicBezTo>
                    <a:pt x="4043680" y="1855470"/>
                    <a:pt x="4044950" y="1849120"/>
                    <a:pt x="4032250" y="1817370"/>
                  </a:cubicBezTo>
                  <a:cubicBezTo>
                    <a:pt x="4041140" y="1816100"/>
                    <a:pt x="4050030" y="1813560"/>
                    <a:pt x="4057650" y="1812290"/>
                  </a:cubicBezTo>
                  <a:cubicBezTo>
                    <a:pt x="4058920" y="1803400"/>
                    <a:pt x="4064000" y="1794510"/>
                    <a:pt x="4062730" y="1786890"/>
                  </a:cubicBezTo>
                  <a:cubicBezTo>
                    <a:pt x="4058920" y="1764030"/>
                    <a:pt x="4081780" y="1753870"/>
                    <a:pt x="4086860" y="1734820"/>
                  </a:cubicBezTo>
                  <a:cubicBezTo>
                    <a:pt x="4086860" y="1733550"/>
                    <a:pt x="4091940" y="1732280"/>
                    <a:pt x="4093210" y="1733550"/>
                  </a:cubicBezTo>
                  <a:cubicBezTo>
                    <a:pt x="4104640" y="1737360"/>
                    <a:pt x="4108450" y="1728470"/>
                    <a:pt x="4112260" y="1722120"/>
                  </a:cubicBezTo>
                  <a:cubicBezTo>
                    <a:pt x="4113530" y="1719580"/>
                    <a:pt x="4114800" y="1717040"/>
                    <a:pt x="4116070" y="1715770"/>
                  </a:cubicBezTo>
                  <a:cubicBezTo>
                    <a:pt x="4127500" y="1709420"/>
                    <a:pt x="4138930" y="1704340"/>
                    <a:pt x="4151630" y="1697990"/>
                  </a:cubicBezTo>
                  <a:cubicBezTo>
                    <a:pt x="4138930" y="1678940"/>
                    <a:pt x="4122420" y="1687830"/>
                    <a:pt x="4108450" y="1685290"/>
                  </a:cubicBezTo>
                  <a:lnTo>
                    <a:pt x="4108450" y="1680210"/>
                  </a:lnTo>
                  <a:cubicBezTo>
                    <a:pt x="4117340" y="1678940"/>
                    <a:pt x="4126230" y="1677670"/>
                    <a:pt x="4136390" y="1676400"/>
                  </a:cubicBezTo>
                  <a:cubicBezTo>
                    <a:pt x="4130040" y="1675130"/>
                    <a:pt x="4124960" y="1673860"/>
                    <a:pt x="4119880" y="1672590"/>
                  </a:cubicBezTo>
                  <a:cubicBezTo>
                    <a:pt x="4126230" y="1666240"/>
                    <a:pt x="4131310" y="1659890"/>
                    <a:pt x="4137660" y="1654810"/>
                  </a:cubicBezTo>
                  <a:cubicBezTo>
                    <a:pt x="4138930" y="1653540"/>
                    <a:pt x="4142740" y="1652270"/>
                    <a:pt x="4144010" y="1652270"/>
                  </a:cubicBezTo>
                  <a:cubicBezTo>
                    <a:pt x="4147820" y="1653540"/>
                    <a:pt x="4151630" y="1657350"/>
                    <a:pt x="4154170" y="1659890"/>
                  </a:cubicBezTo>
                  <a:cubicBezTo>
                    <a:pt x="4155440" y="1656080"/>
                    <a:pt x="4156710" y="1651000"/>
                    <a:pt x="4159250" y="1647190"/>
                  </a:cubicBezTo>
                  <a:cubicBezTo>
                    <a:pt x="4164330" y="1640840"/>
                    <a:pt x="4170680" y="1635760"/>
                    <a:pt x="4175760" y="1630680"/>
                  </a:cubicBezTo>
                  <a:cubicBezTo>
                    <a:pt x="4182110" y="1638300"/>
                    <a:pt x="4188460" y="1645920"/>
                    <a:pt x="4194810" y="1654810"/>
                  </a:cubicBezTo>
                  <a:cubicBezTo>
                    <a:pt x="4196080" y="1654810"/>
                    <a:pt x="4197350" y="1653540"/>
                    <a:pt x="4197350" y="1653540"/>
                  </a:cubicBezTo>
                  <a:cubicBezTo>
                    <a:pt x="4196080" y="1640840"/>
                    <a:pt x="4196080" y="1628140"/>
                    <a:pt x="4194810" y="1615440"/>
                  </a:cubicBezTo>
                  <a:cubicBezTo>
                    <a:pt x="4199890" y="1616710"/>
                    <a:pt x="4203700" y="1616710"/>
                    <a:pt x="4207510" y="1617980"/>
                  </a:cubicBezTo>
                  <a:cubicBezTo>
                    <a:pt x="4208780" y="1616710"/>
                    <a:pt x="4208780" y="1615440"/>
                    <a:pt x="4210050" y="1615440"/>
                  </a:cubicBezTo>
                  <a:cubicBezTo>
                    <a:pt x="4206240" y="1614170"/>
                    <a:pt x="4203700" y="1612900"/>
                    <a:pt x="4199890" y="1611630"/>
                  </a:cubicBezTo>
                  <a:cubicBezTo>
                    <a:pt x="4206240" y="1604010"/>
                    <a:pt x="4210050" y="1598930"/>
                    <a:pt x="4211320" y="1597660"/>
                  </a:cubicBezTo>
                  <a:lnTo>
                    <a:pt x="4211320" y="1573530"/>
                  </a:lnTo>
                  <a:cubicBezTo>
                    <a:pt x="4208780" y="1572260"/>
                    <a:pt x="4206240" y="1569720"/>
                    <a:pt x="4202430" y="1568450"/>
                  </a:cubicBezTo>
                  <a:cubicBezTo>
                    <a:pt x="4199890" y="1567180"/>
                    <a:pt x="4197350" y="1565910"/>
                    <a:pt x="4194810" y="1565910"/>
                  </a:cubicBezTo>
                  <a:cubicBezTo>
                    <a:pt x="4197350" y="1563370"/>
                    <a:pt x="4202430" y="1559560"/>
                    <a:pt x="4203700" y="1559560"/>
                  </a:cubicBezTo>
                  <a:cubicBezTo>
                    <a:pt x="4212590" y="1564640"/>
                    <a:pt x="4210050" y="1550670"/>
                    <a:pt x="4215130" y="1551940"/>
                  </a:cubicBezTo>
                  <a:cubicBezTo>
                    <a:pt x="4215130" y="1548130"/>
                    <a:pt x="4215130" y="1540510"/>
                    <a:pt x="4213860" y="1540510"/>
                  </a:cubicBezTo>
                  <a:cubicBezTo>
                    <a:pt x="4197350" y="1534160"/>
                    <a:pt x="4199890" y="1520190"/>
                    <a:pt x="4196080" y="1511300"/>
                  </a:cubicBezTo>
                  <a:close/>
                  <a:moveTo>
                    <a:pt x="234950" y="990600"/>
                  </a:moveTo>
                  <a:lnTo>
                    <a:pt x="271780" y="990600"/>
                  </a:lnTo>
                  <a:cubicBezTo>
                    <a:pt x="262890" y="1002030"/>
                    <a:pt x="241300" y="1002030"/>
                    <a:pt x="234950" y="990600"/>
                  </a:cubicBezTo>
                  <a:close/>
                  <a:moveTo>
                    <a:pt x="488950" y="1507490"/>
                  </a:moveTo>
                  <a:lnTo>
                    <a:pt x="488950" y="1502410"/>
                  </a:lnTo>
                  <a:cubicBezTo>
                    <a:pt x="505460" y="1501140"/>
                    <a:pt x="523240" y="1499870"/>
                    <a:pt x="539750" y="1499870"/>
                  </a:cubicBezTo>
                  <a:cubicBezTo>
                    <a:pt x="521970" y="1499870"/>
                    <a:pt x="506730" y="1515110"/>
                    <a:pt x="488950" y="1507490"/>
                  </a:cubicBezTo>
                  <a:close/>
                  <a:moveTo>
                    <a:pt x="182880" y="2123440"/>
                  </a:moveTo>
                  <a:cubicBezTo>
                    <a:pt x="190500" y="2115820"/>
                    <a:pt x="196850" y="2110740"/>
                    <a:pt x="199390" y="2106930"/>
                  </a:cubicBezTo>
                  <a:cubicBezTo>
                    <a:pt x="205740" y="2112010"/>
                    <a:pt x="209550" y="2115820"/>
                    <a:pt x="213360" y="2119630"/>
                  </a:cubicBezTo>
                  <a:cubicBezTo>
                    <a:pt x="204470" y="2119630"/>
                    <a:pt x="195580" y="2120900"/>
                    <a:pt x="182880" y="2123440"/>
                  </a:cubicBezTo>
                  <a:close/>
                  <a:moveTo>
                    <a:pt x="271780" y="2117090"/>
                  </a:moveTo>
                  <a:lnTo>
                    <a:pt x="238760" y="2117090"/>
                  </a:lnTo>
                  <a:cubicBezTo>
                    <a:pt x="237490" y="2117090"/>
                    <a:pt x="236220" y="2112010"/>
                    <a:pt x="233680" y="2108200"/>
                  </a:cubicBezTo>
                  <a:cubicBezTo>
                    <a:pt x="248920" y="2109470"/>
                    <a:pt x="260350" y="2110740"/>
                    <a:pt x="271780" y="2112010"/>
                  </a:cubicBezTo>
                  <a:lnTo>
                    <a:pt x="271780" y="2117090"/>
                  </a:lnTo>
                  <a:close/>
                  <a:moveTo>
                    <a:pt x="280670" y="2115820"/>
                  </a:moveTo>
                  <a:cubicBezTo>
                    <a:pt x="279400" y="2114550"/>
                    <a:pt x="279400" y="2113280"/>
                    <a:pt x="278130" y="2113280"/>
                  </a:cubicBezTo>
                  <a:cubicBezTo>
                    <a:pt x="283210" y="2109470"/>
                    <a:pt x="289560" y="2106930"/>
                    <a:pt x="294640" y="2103120"/>
                  </a:cubicBezTo>
                  <a:cubicBezTo>
                    <a:pt x="298450" y="2099310"/>
                    <a:pt x="299720" y="2092960"/>
                    <a:pt x="303530" y="2086610"/>
                  </a:cubicBezTo>
                  <a:cubicBezTo>
                    <a:pt x="313690" y="2106930"/>
                    <a:pt x="335280" y="2100580"/>
                    <a:pt x="354330" y="2105660"/>
                  </a:cubicBezTo>
                  <a:cubicBezTo>
                    <a:pt x="328930" y="2108200"/>
                    <a:pt x="304800" y="2112010"/>
                    <a:pt x="280670" y="2115820"/>
                  </a:cubicBezTo>
                  <a:close/>
                  <a:moveTo>
                    <a:pt x="114300" y="2428240"/>
                  </a:moveTo>
                  <a:cubicBezTo>
                    <a:pt x="115570" y="2428240"/>
                    <a:pt x="115570" y="2428240"/>
                    <a:pt x="114300" y="2428240"/>
                  </a:cubicBezTo>
                  <a:close/>
                  <a:moveTo>
                    <a:pt x="345440" y="2609850"/>
                  </a:moveTo>
                  <a:cubicBezTo>
                    <a:pt x="344170" y="2600960"/>
                    <a:pt x="342900" y="2594610"/>
                    <a:pt x="341630" y="2585720"/>
                  </a:cubicBezTo>
                  <a:cubicBezTo>
                    <a:pt x="350520" y="2588260"/>
                    <a:pt x="355600" y="2589530"/>
                    <a:pt x="360680" y="2592070"/>
                  </a:cubicBezTo>
                  <a:cubicBezTo>
                    <a:pt x="355600" y="2597150"/>
                    <a:pt x="351790" y="2602230"/>
                    <a:pt x="345440" y="2609850"/>
                  </a:cubicBezTo>
                  <a:close/>
                  <a:moveTo>
                    <a:pt x="636270" y="1050290"/>
                  </a:moveTo>
                  <a:cubicBezTo>
                    <a:pt x="627380" y="1051560"/>
                    <a:pt x="618490" y="1055370"/>
                    <a:pt x="610870" y="1055370"/>
                  </a:cubicBezTo>
                  <a:cubicBezTo>
                    <a:pt x="601980" y="1056640"/>
                    <a:pt x="593090" y="1055370"/>
                    <a:pt x="582930" y="1055370"/>
                  </a:cubicBezTo>
                  <a:cubicBezTo>
                    <a:pt x="581660" y="1054100"/>
                    <a:pt x="580390" y="1050290"/>
                    <a:pt x="579120" y="1046480"/>
                  </a:cubicBezTo>
                  <a:cubicBezTo>
                    <a:pt x="588010" y="1043940"/>
                    <a:pt x="596900" y="1040130"/>
                    <a:pt x="607060" y="1037590"/>
                  </a:cubicBezTo>
                  <a:cubicBezTo>
                    <a:pt x="607060" y="1041400"/>
                    <a:pt x="605790" y="1043940"/>
                    <a:pt x="605790" y="1047750"/>
                  </a:cubicBezTo>
                  <a:cubicBezTo>
                    <a:pt x="617220" y="1040130"/>
                    <a:pt x="627380" y="1041400"/>
                    <a:pt x="636270" y="1050290"/>
                  </a:cubicBezTo>
                  <a:cubicBezTo>
                    <a:pt x="650240" y="1040130"/>
                    <a:pt x="652780" y="1041400"/>
                    <a:pt x="656590" y="1062990"/>
                  </a:cubicBezTo>
                  <a:cubicBezTo>
                    <a:pt x="648970" y="1057910"/>
                    <a:pt x="642620" y="1054100"/>
                    <a:pt x="636270" y="1050290"/>
                  </a:cubicBezTo>
                  <a:close/>
                  <a:moveTo>
                    <a:pt x="684530" y="1047750"/>
                  </a:moveTo>
                  <a:cubicBezTo>
                    <a:pt x="687070" y="1045210"/>
                    <a:pt x="689610" y="1042670"/>
                    <a:pt x="690880" y="1040130"/>
                  </a:cubicBezTo>
                  <a:cubicBezTo>
                    <a:pt x="699770" y="1051560"/>
                    <a:pt x="699770" y="1051560"/>
                    <a:pt x="680720" y="1060450"/>
                  </a:cubicBezTo>
                  <a:lnTo>
                    <a:pt x="661670" y="1045210"/>
                  </a:lnTo>
                  <a:cubicBezTo>
                    <a:pt x="674370" y="1035050"/>
                    <a:pt x="681990" y="1035050"/>
                    <a:pt x="684530" y="1047750"/>
                  </a:cubicBezTo>
                  <a:close/>
                  <a:moveTo>
                    <a:pt x="694690" y="2744470"/>
                  </a:moveTo>
                  <a:cubicBezTo>
                    <a:pt x="695960" y="2743200"/>
                    <a:pt x="697230" y="2743200"/>
                    <a:pt x="698500" y="2741930"/>
                  </a:cubicBezTo>
                  <a:cubicBezTo>
                    <a:pt x="699770" y="2744470"/>
                    <a:pt x="702310" y="2747010"/>
                    <a:pt x="704850" y="2750820"/>
                  </a:cubicBezTo>
                  <a:cubicBezTo>
                    <a:pt x="702310" y="2750820"/>
                    <a:pt x="699770" y="2750820"/>
                    <a:pt x="697230" y="2752090"/>
                  </a:cubicBezTo>
                  <a:cubicBezTo>
                    <a:pt x="695960" y="2748280"/>
                    <a:pt x="695960" y="2745740"/>
                    <a:pt x="694690" y="2744470"/>
                  </a:cubicBezTo>
                  <a:close/>
                  <a:moveTo>
                    <a:pt x="772160" y="2735580"/>
                  </a:moveTo>
                  <a:cubicBezTo>
                    <a:pt x="773430" y="2739390"/>
                    <a:pt x="774700" y="2741930"/>
                    <a:pt x="777240" y="2744470"/>
                  </a:cubicBezTo>
                  <a:lnTo>
                    <a:pt x="773430" y="2744470"/>
                  </a:lnTo>
                  <a:cubicBezTo>
                    <a:pt x="773430" y="2741930"/>
                    <a:pt x="773430" y="2739390"/>
                    <a:pt x="772160" y="2735580"/>
                  </a:cubicBezTo>
                  <a:close/>
                  <a:moveTo>
                    <a:pt x="876300" y="3018790"/>
                  </a:moveTo>
                  <a:cubicBezTo>
                    <a:pt x="872490" y="3012440"/>
                    <a:pt x="869950" y="3007360"/>
                    <a:pt x="867410" y="3002280"/>
                  </a:cubicBezTo>
                  <a:lnTo>
                    <a:pt x="873760" y="2995930"/>
                  </a:lnTo>
                  <a:cubicBezTo>
                    <a:pt x="882650" y="3002280"/>
                    <a:pt x="883920" y="3012440"/>
                    <a:pt x="876300" y="3018790"/>
                  </a:cubicBezTo>
                  <a:close/>
                  <a:moveTo>
                    <a:pt x="1198880" y="3044190"/>
                  </a:moveTo>
                  <a:cubicBezTo>
                    <a:pt x="1193800" y="3041650"/>
                    <a:pt x="1188720" y="3040380"/>
                    <a:pt x="1183640" y="3037840"/>
                  </a:cubicBezTo>
                  <a:cubicBezTo>
                    <a:pt x="1188720" y="3032760"/>
                    <a:pt x="1193800" y="3027680"/>
                    <a:pt x="1197610" y="3025140"/>
                  </a:cubicBezTo>
                  <a:lnTo>
                    <a:pt x="1212850" y="3036570"/>
                  </a:lnTo>
                  <a:cubicBezTo>
                    <a:pt x="1209040" y="3039110"/>
                    <a:pt x="1203960" y="3041650"/>
                    <a:pt x="1198880" y="3044190"/>
                  </a:cubicBezTo>
                  <a:close/>
                  <a:moveTo>
                    <a:pt x="3445510" y="2828290"/>
                  </a:moveTo>
                  <a:cubicBezTo>
                    <a:pt x="3444240" y="2829560"/>
                    <a:pt x="3445510" y="2832100"/>
                    <a:pt x="3445510" y="2834640"/>
                  </a:cubicBezTo>
                  <a:lnTo>
                    <a:pt x="3426460" y="2838450"/>
                  </a:lnTo>
                  <a:cubicBezTo>
                    <a:pt x="3423920" y="2827020"/>
                    <a:pt x="3429000" y="2820670"/>
                    <a:pt x="3440430" y="2819400"/>
                  </a:cubicBezTo>
                  <a:cubicBezTo>
                    <a:pt x="3444240" y="2819400"/>
                    <a:pt x="3449320" y="2816860"/>
                    <a:pt x="3455670" y="2816860"/>
                  </a:cubicBezTo>
                  <a:cubicBezTo>
                    <a:pt x="3451860" y="2820670"/>
                    <a:pt x="3448050" y="2823210"/>
                    <a:pt x="3445510" y="2828290"/>
                  </a:cubicBezTo>
                  <a:close/>
                  <a:moveTo>
                    <a:pt x="3470910" y="2825750"/>
                  </a:moveTo>
                  <a:cubicBezTo>
                    <a:pt x="3465830" y="2824480"/>
                    <a:pt x="3462020" y="2820670"/>
                    <a:pt x="3458210" y="2818130"/>
                  </a:cubicBezTo>
                  <a:cubicBezTo>
                    <a:pt x="3463290" y="2811780"/>
                    <a:pt x="3467100" y="2807970"/>
                    <a:pt x="3469640" y="2804160"/>
                  </a:cubicBezTo>
                  <a:cubicBezTo>
                    <a:pt x="3474720" y="2810510"/>
                    <a:pt x="3479800" y="2815590"/>
                    <a:pt x="3484880" y="2823210"/>
                  </a:cubicBezTo>
                  <a:cubicBezTo>
                    <a:pt x="3481070" y="2824480"/>
                    <a:pt x="3475990" y="2825750"/>
                    <a:pt x="3470910" y="2825750"/>
                  </a:cubicBezTo>
                  <a:close/>
                  <a:moveTo>
                    <a:pt x="3604260" y="1967230"/>
                  </a:moveTo>
                  <a:cubicBezTo>
                    <a:pt x="3604260" y="1964690"/>
                    <a:pt x="3604260" y="1963420"/>
                    <a:pt x="3602990" y="1960880"/>
                  </a:cubicBezTo>
                  <a:lnTo>
                    <a:pt x="3629660" y="1957070"/>
                  </a:lnTo>
                  <a:cubicBezTo>
                    <a:pt x="3629660" y="1959610"/>
                    <a:pt x="3630930" y="1962150"/>
                    <a:pt x="3630930" y="1964690"/>
                  </a:cubicBezTo>
                  <a:cubicBezTo>
                    <a:pt x="3620770" y="1964690"/>
                    <a:pt x="3611880" y="1965960"/>
                    <a:pt x="3604260" y="1967230"/>
                  </a:cubicBezTo>
                  <a:close/>
                  <a:moveTo>
                    <a:pt x="3670300" y="1969770"/>
                  </a:moveTo>
                  <a:cubicBezTo>
                    <a:pt x="3662680" y="1969770"/>
                    <a:pt x="3653790" y="1969770"/>
                    <a:pt x="3646170" y="1967230"/>
                  </a:cubicBezTo>
                  <a:cubicBezTo>
                    <a:pt x="3642360" y="1965960"/>
                    <a:pt x="3641090" y="1960880"/>
                    <a:pt x="3637280" y="1958340"/>
                  </a:cubicBezTo>
                  <a:cubicBezTo>
                    <a:pt x="3638550" y="1957070"/>
                    <a:pt x="3638550" y="1955800"/>
                    <a:pt x="3639820" y="1954530"/>
                  </a:cubicBezTo>
                  <a:cubicBezTo>
                    <a:pt x="3651250" y="1957070"/>
                    <a:pt x="3661410" y="1958340"/>
                    <a:pt x="3671570" y="1960880"/>
                  </a:cubicBezTo>
                  <a:cubicBezTo>
                    <a:pt x="3670300" y="1964690"/>
                    <a:pt x="3670300" y="1968500"/>
                    <a:pt x="3670300" y="1969770"/>
                  </a:cubicBezTo>
                  <a:close/>
                  <a:moveTo>
                    <a:pt x="3727450" y="1968500"/>
                  </a:moveTo>
                  <a:cubicBezTo>
                    <a:pt x="3718560" y="1967230"/>
                    <a:pt x="3709670" y="1960880"/>
                    <a:pt x="3700780" y="1969770"/>
                  </a:cubicBezTo>
                  <a:cubicBezTo>
                    <a:pt x="3699510" y="1971040"/>
                    <a:pt x="3691890" y="1967230"/>
                    <a:pt x="3688080" y="1965960"/>
                  </a:cubicBezTo>
                  <a:cubicBezTo>
                    <a:pt x="3688080" y="1964690"/>
                    <a:pt x="3689350" y="1962150"/>
                    <a:pt x="3689350" y="1960880"/>
                  </a:cubicBezTo>
                  <a:lnTo>
                    <a:pt x="3731260" y="1960880"/>
                  </a:lnTo>
                  <a:cubicBezTo>
                    <a:pt x="3732530" y="1960880"/>
                    <a:pt x="3733800" y="1964690"/>
                    <a:pt x="3735070" y="1967230"/>
                  </a:cubicBezTo>
                  <a:cubicBezTo>
                    <a:pt x="3731260" y="1967230"/>
                    <a:pt x="3728720" y="1968500"/>
                    <a:pt x="3727450" y="1968500"/>
                  </a:cubicBezTo>
                  <a:close/>
                  <a:moveTo>
                    <a:pt x="3848100" y="2598420"/>
                  </a:moveTo>
                  <a:cubicBezTo>
                    <a:pt x="3846830" y="2599690"/>
                    <a:pt x="3846830" y="2600960"/>
                    <a:pt x="3846830" y="2599690"/>
                  </a:cubicBezTo>
                  <a:cubicBezTo>
                    <a:pt x="3845560" y="2599690"/>
                    <a:pt x="3845560" y="2598420"/>
                    <a:pt x="3848100" y="2598420"/>
                  </a:cubicBezTo>
                  <a:close/>
                  <a:moveTo>
                    <a:pt x="132080" y="2529840"/>
                  </a:moveTo>
                  <a:cubicBezTo>
                    <a:pt x="130810" y="2529840"/>
                    <a:pt x="130810" y="2531110"/>
                    <a:pt x="129540" y="2531110"/>
                  </a:cubicBezTo>
                  <a:cubicBezTo>
                    <a:pt x="129540" y="2531110"/>
                    <a:pt x="130810" y="2529840"/>
                    <a:pt x="132080" y="2529840"/>
                  </a:cubicBezTo>
                  <a:close/>
                  <a:moveTo>
                    <a:pt x="615950" y="2769870"/>
                  </a:moveTo>
                  <a:cubicBezTo>
                    <a:pt x="621030" y="2772410"/>
                    <a:pt x="626110" y="2774950"/>
                    <a:pt x="629920" y="2776220"/>
                  </a:cubicBezTo>
                  <a:cubicBezTo>
                    <a:pt x="612140" y="2786380"/>
                    <a:pt x="600710" y="2783840"/>
                    <a:pt x="589280" y="2766060"/>
                  </a:cubicBezTo>
                  <a:cubicBezTo>
                    <a:pt x="593090" y="2766060"/>
                    <a:pt x="595630" y="2764790"/>
                    <a:pt x="599440" y="2764790"/>
                  </a:cubicBezTo>
                  <a:cubicBezTo>
                    <a:pt x="604520" y="2766060"/>
                    <a:pt x="610870" y="2767330"/>
                    <a:pt x="615950" y="2769870"/>
                  </a:cubicBezTo>
                  <a:close/>
                  <a:moveTo>
                    <a:pt x="2835910" y="2874010"/>
                  </a:moveTo>
                  <a:cubicBezTo>
                    <a:pt x="2832100" y="2872740"/>
                    <a:pt x="2829560" y="2872740"/>
                    <a:pt x="2824480" y="2871470"/>
                  </a:cubicBezTo>
                  <a:cubicBezTo>
                    <a:pt x="2819400" y="2870200"/>
                    <a:pt x="2813050" y="2866390"/>
                    <a:pt x="2805430" y="2863850"/>
                  </a:cubicBezTo>
                  <a:cubicBezTo>
                    <a:pt x="2810510" y="2862580"/>
                    <a:pt x="2814320" y="2860040"/>
                    <a:pt x="2819400" y="2858770"/>
                  </a:cubicBezTo>
                  <a:cubicBezTo>
                    <a:pt x="2833370" y="2854960"/>
                    <a:pt x="2839720" y="2861310"/>
                    <a:pt x="2835910" y="2874010"/>
                  </a:cubicBezTo>
                  <a:close/>
                  <a:moveTo>
                    <a:pt x="2590800" y="2903220"/>
                  </a:moveTo>
                  <a:cubicBezTo>
                    <a:pt x="2598420" y="2904490"/>
                    <a:pt x="2607310" y="2904490"/>
                    <a:pt x="2616200" y="2905760"/>
                  </a:cubicBezTo>
                  <a:cubicBezTo>
                    <a:pt x="2612390" y="2918460"/>
                    <a:pt x="2602230" y="2914650"/>
                    <a:pt x="2594610" y="2913380"/>
                  </a:cubicBezTo>
                  <a:cubicBezTo>
                    <a:pt x="2592070" y="2913380"/>
                    <a:pt x="2589530" y="2908300"/>
                    <a:pt x="2586990" y="2905760"/>
                  </a:cubicBezTo>
                  <a:cubicBezTo>
                    <a:pt x="2588260" y="2904490"/>
                    <a:pt x="2589530" y="2903220"/>
                    <a:pt x="2590800" y="2903220"/>
                  </a:cubicBezTo>
                  <a:close/>
                  <a:moveTo>
                    <a:pt x="219710" y="2604770"/>
                  </a:moveTo>
                  <a:cubicBezTo>
                    <a:pt x="220980" y="2608580"/>
                    <a:pt x="222250" y="2611120"/>
                    <a:pt x="223520" y="2616200"/>
                  </a:cubicBezTo>
                  <a:cubicBezTo>
                    <a:pt x="215900" y="2616200"/>
                    <a:pt x="209550" y="2616200"/>
                    <a:pt x="203200" y="2614930"/>
                  </a:cubicBezTo>
                  <a:lnTo>
                    <a:pt x="203200" y="2606040"/>
                  </a:lnTo>
                  <a:cubicBezTo>
                    <a:pt x="208280" y="2606040"/>
                    <a:pt x="213360" y="2606040"/>
                    <a:pt x="219710" y="2604770"/>
                  </a:cubicBezTo>
                  <a:close/>
                  <a:moveTo>
                    <a:pt x="715010" y="2762250"/>
                  </a:moveTo>
                  <a:cubicBezTo>
                    <a:pt x="722630" y="2763520"/>
                    <a:pt x="730250" y="2763520"/>
                    <a:pt x="739140" y="2764790"/>
                  </a:cubicBezTo>
                  <a:cubicBezTo>
                    <a:pt x="734060" y="2769870"/>
                    <a:pt x="713740" y="2773680"/>
                    <a:pt x="709930" y="2769870"/>
                  </a:cubicBezTo>
                  <a:cubicBezTo>
                    <a:pt x="709930" y="2768600"/>
                    <a:pt x="708660" y="2766060"/>
                    <a:pt x="709930" y="2764790"/>
                  </a:cubicBezTo>
                  <a:cubicBezTo>
                    <a:pt x="711200" y="2763520"/>
                    <a:pt x="713740" y="2762250"/>
                    <a:pt x="715010" y="2762250"/>
                  </a:cubicBezTo>
                  <a:close/>
                </a:path>
              </a:pathLst>
            </a:custGeom>
            <a:blipFill>
              <a:blip r:embed="rId2"/>
              <a:stretch>
                <a:fillRect l="-952" r="-15208"/>
              </a:stretch>
            </a:blipFill>
          </p:spPr>
          <p:txBody>
            <a:bodyPr/>
            <a:lstStyle/>
            <a:p>
              <a:endParaRPr lang="en-US"/>
            </a:p>
          </p:txBody>
        </p:sp>
      </p:grpSp>
      <p:sp>
        <p:nvSpPr>
          <p:cNvPr id="4" name="TextBox 4"/>
          <p:cNvSpPr txBox="1"/>
          <p:nvPr/>
        </p:nvSpPr>
        <p:spPr>
          <a:xfrm>
            <a:off x="12406459" y="3004149"/>
            <a:ext cx="4738455" cy="2407036"/>
          </a:xfrm>
          <a:prstGeom prst="rect">
            <a:avLst/>
          </a:prstGeom>
        </p:spPr>
        <p:txBody>
          <a:bodyPr lIns="0" tIns="0" rIns="0" bIns="0" rtlCol="0" anchor="t">
            <a:spAutoFit/>
          </a:bodyPr>
          <a:lstStyle/>
          <a:p>
            <a:pPr algn="l">
              <a:lnSpc>
                <a:spcPts val="9603"/>
              </a:lnSpc>
            </a:pPr>
            <a:r>
              <a:rPr lang="en-US" sz="6859">
                <a:solidFill>
                  <a:srgbClr val="24516B"/>
                </a:solidFill>
                <a:latin typeface="#9Slide07 SFU Blackout"/>
              </a:rPr>
              <a:t>Nhân vật </a:t>
            </a:r>
          </a:p>
          <a:p>
            <a:pPr algn="l">
              <a:lnSpc>
                <a:spcPts val="9603"/>
              </a:lnSpc>
            </a:pPr>
            <a:r>
              <a:rPr lang="en-US" sz="6859">
                <a:solidFill>
                  <a:srgbClr val="24516B"/>
                </a:solidFill>
                <a:latin typeface="#9Slide07 SFU Blackout"/>
              </a:rPr>
              <a:t>THỦY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8948608" y="362652"/>
            <a:ext cx="8526388" cy="6231890"/>
          </a:xfrm>
          <a:prstGeom prst="rect">
            <a:avLst/>
          </a:prstGeom>
        </p:spPr>
        <p:txBody>
          <a:bodyPr lIns="0" tIns="0" rIns="0" bIns="0" rtlCol="0" anchor="t">
            <a:spAutoFit/>
          </a:bodyPr>
          <a:lstStyle/>
          <a:p>
            <a:pPr algn="just">
              <a:lnSpc>
                <a:spcPts val="6160"/>
              </a:lnSpc>
            </a:pPr>
            <a:r>
              <a:rPr lang="en-US" sz="4400">
                <a:solidFill>
                  <a:srgbClr val="4E8BCD"/>
                </a:solidFill>
                <a:latin typeface="Roboto Condensed Bold Italics"/>
              </a:rPr>
              <a:t>Thuỷ Tinh ngồi trên lưng rồng vàng.</a:t>
            </a:r>
          </a:p>
          <a:p>
            <a:pPr algn="just">
              <a:lnSpc>
                <a:spcPts val="6160"/>
              </a:lnSpc>
            </a:pPr>
            <a:r>
              <a:rPr lang="en-US" sz="4400">
                <a:solidFill>
                  <a:srgbClr val="4E8BCD"/>
                </a:solidFill>
                <a:latin typeface="Roboto Condensed Bold Italics"/>
              </a:rPr>
              <a:t>Yên gấm tung dài bay đỏ choé,</a:t>
            </a:r>
          </a:p>
          <a:p>
            <a:pPr algn="just">
              <a:lnSpc>
                <a:spcPts val="6160"/>
              </a:lnSpc>
            </a:pPr>
            <a:r>
              <a:rPr lang="en-US" sz="4400">
                <a:solidFill>
                  <a:srgbClr val="4E8BCD"/>
                </a:solidFill>
                <a:latin typeface="Roboto Condensed Bold Italics"/>
              </a:rPr>
              <a:t>Mình khoác bào xanh da giời quang.</a:t>
            </a:r>
          </a:p>
          <a:p>
            <a:pPr algn="just">
              <a:lnSpc>
                <a:spcPts val="6160"/>
              </a:lnSpc>
            </a:pPr>
            <a:r>
              <a:rPr lang="en-US" sz="4400">
                <a:solidFill>
                  <a:srgbClr val="4E8BCD"/>
                </a:solidFill>
                <a:latin typeface="Roboto Condensed Bold Italics"/>
              </a:rPr>
              <a:t>Theo sau cua đỏ và tôm cá,</a:t>
            </a:r>
          </a:p>
          <a:p>
            <a:pPr algn="just">
              <a:lnSpc>
                <a:spcPts val="6160"/>
              </a:lnSpc>
            </a:pPr>
            <a:r>
              <a:rPr lang="en-US" sz="4400">
                <a:solidFill>
                  <a:srgbClr val="4E8BCD"/>
                </a:solidFill>
                <a:latin typeface="Roboto Condensed Bold Italics"/>
              </a:rPr>
              <a:t>Chia đội năm mươi hòm ngọc trai,</a:t>
            </a:r>
          </a:p>
          <a:p>
            <a:pPr algn="just">
              <a:lnSpc>
                <a:spcPts val="6160"/>
              </a:lnSpc>
            </a:pPr>
            <a:r>
              <a:rPr lang="en-US" sz="4400">
                <a:solidFill>
                  <a:srgbClr val="4E8BCD"/>
                </a:solidFill>
                <a:latin typeface="Roboto Condensed Bold Italics"/>
              </a:rPr>
              <a:t>Khập khiễng bò lê trên đất lạ,</a:t>
            </a:r>
          </a:p>
          <a:p>
            <a:pPr algn="just">
              <a:lnSpc>
                <a:spcPts val="6160"/>
              </a:lnSpc>
            </a:pPr>
            <a:r>
              <a:rPr lang="en-US" sz="4400">
                <a:solidFill>
                  <a:srgbClr val="4E8BCD"/>
                </a:solidFill>
                <a:latin typeface="Roboto Condensed Bold Italics"/>
              </a:rPr>
              <a:t>Trước thành tấp tểnh đi hàng hai.</a:t>
            </a:r>
          </a:p>
          <a:p>
            <a:pPr algn="just">
              <a:lnSpc>
                <a:spcPts val="6160"/>
              </a:lnSpc>
            </a:pPr>
            <a:endParaRPr lang="en-US" sz="4400">
              <a:solidFill>
                <a:srgbClr val="4E8BCD"/>
              </a:solidFill>
              <a:latin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8732912" y="933450"/>
            <a:ext cx="8526388" cy="3888740"/>
          </a:xfrm>
          <a:prstGeom prst="rect">
            <a:avLst/>
          </a:prstGeom>
        </p:spPr>
        <p:txBody>
          <a:bodyPr lIns="0" tIns="0" rIns="0" bIns="0" rtlCol="0" anchor="t">
            <a:spAutoFit/>
          </a:bodyPr>
          <a:lstStyle/>
          <a:p>
            <a:pPr algn="just">
              <a:lnSpc>
                <a:spcPts val="6160"/>
              </a:lnSpc>
            </a:pPr>
            <a:r>
              <a:rPr lang="en-US" sz="4400">
                <a:solidFill>
                  <a:srgbClr val="4E8BCD"/>
                </a:solidFill>
                <a:latin typeface="Roboto Condensed Bold Italics"/>
              </a:rPr>
              <a:t>Thuỷ Tinh cưỡi lưng rồng hung hăng.</a:t>
            </a:r>
          </a:p>
          <a:p>
            <a:pPr algn="just">
              <a:lnSpc>
                <a:spcPts val="6160"/>
              </a:lnSpc>
            </a:pPr>
            <a:r>
              <a:rPr lang="en-US" sz="4400">
                <a:solidFill>
                  <a:srgbClr val="4E8BCD"/>
                </a:solidFill>
                <a:latin typeface="Roboto Condensed Bold Italics"/>
              </a:rPr>
              <a:t>Cá voi quác mồm to muốn đớp,</a:t>
            </a:r>
          </a:p>
          <a:p>
            <a:pPr algn="just">
              <a:lnSpc>
                <a:spcPts val="6160"/>
              </a:lnSpc>
            </a:pPr>
            <a:r>
              <a:rPr lang="en-US" sz="4400">
                <a:solidFill>
                  <a:srgbClr val="4E8BCD"/>
                </a:solidFill>
                <a:latin typeface="Roboto Condensed Bold Italics"/>
              </a:rPr>
              <a:t>Cá mập quẫy đuôi cuồng nhe răng.</a:t>
            </a:r>
          </a:p>
          <a:p>
            <a:pPr algn="just">
              <a:lnSpc>
                <a:spcPts val="6160"/>
              </a:lnSpc>
            </a:pPr>
            <a:r>
              <a:rPr lang="en-US" sz="4400">
                <a:solidFill>
                  <a:srgbClr val="4E8BCD"/>
                </a:solidFill>
                <a:latin typeface="Roboto Condensed Bold Italics"/>
              </a:rPr>
              <a:t>Càng cua lởm chởm giơ như mác</a:t>
            </a:r>
          </a:p>
          <a:p>
            <a:pPr algn="just">
              <a:lnSpc>
                <a:spcPts val="6160"/>
              </a:lnSpc>
            </a:pPr>
            <a:r>
              <a:rPr lang="en-US" sz="4400">
                <a:solidFill>
                  <a:srgbClr val="4E8BCD"/>
                </a:solidFill>
                <a:latin typeface="Roboto Condensed Bold Italics"/>
              </a:rPr>
              <a:t>Tôm kềnh chạy quắp đuôi xôn xao.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72" r="-6572"/>
            </a:stretch>
          </a:blipFill>
        </p:spPr>
        <p:txBody>
          <a:bodyPr/>
          <a:lstStyle/>
          <a:p>
            <a:endParaRPr lang="en-US"/>
          </a:p>
        </p:txBody>
      </p:sp>
      <p:sp>
        <p:nvSpPr>
          <p:cNvPr id="3" name="TextBox 3"/>
          <p:cNvSpPr txBox="1"/>
          <p:nvPr/>
        </p:nvSpPr>
        <p:spPr>
          <a:xfrm>
            <a:off x="8017620" y="2145048"/>
            <a:ext cx="6944023" cy="3456940"/>
          </a:xfrm>
          <a:prstGeom prst="rect">
            <a:avLst/>
          </a:prstGeom>
        </p:spPr>
        <p:txBody>
          <a:bodyPr lIns="0" tIns="0" rIns="0" bIns="0" rtlCol="0" anchor="t">
            <a:spAutoFit/>
          </a:bodyPr>
          <a:lstStyle/>
          <a:p>
            <a:pPr algn="just">
              <a:lnSpc>
                <a:spcPts val="6860"/>
              </a:lnSpc>
              <a:spcBef>
                <a:spcPct val="0"/>
              </a:spcBef>
            </a:pPr>
            <a:endParaRPr/>
          </a:p>
          <a:p>
            <a:pPr algn="just">
              <a:lnSpc>
                <a:spcPts val="6860"/>
              </a:lnSpc>
              <a:spcBef>
                <a:spcPct val="0"/>
              </a:spcBef>
            </a:pPr>
            <a:r>
              <a:rPr lang="en-US" sz="4900">
                <a:solidFill>
                  <a:srgbClr val="4E8BCD"/>
                </a:solidFill>
                <a:latin typeface="#9Slide05 VL Fadilla"/>
              </a:rPr>
              <a:t>Thuỷ Tinh râu ria quăn xanh rì</a:t>
            </a:r>
          </a:p>
          <a:p>
            <a:pPr algn="ctr">
              <a:lnSpc>
                <a:spcPts val="6860"/>
              </a:lnSpc>
              <a:spcBef>
                <a:spcPct val="0"/>
              </a:spcBef>
            </a:pPr>
            <a:r>
              <a:rPr lang="en-US" sz="4900">
                <a:solidFill>
                  <a:srgbClr val="4E8BCD"/>
                </a:solidFill>
                <a:latin typeface="#9Slide05 VL Fadilla"/>
              </a:rPr>
              <a:t>...</a:t>
            </a:r>
          </a:p>
          <a:p>
            <a:pPr algn="just">
              <a:lnSpc>
                <a:spcPts val="6860"/>
              </a:lnSpc>
              <a:spcBef>
                <a:spcPct val="0"/>
              </a:spcBef>
            </a:pPr>
            <a:r>
              <a:rPr lang="en-US" sz="4900">
                <a:solidFill>
                  <a:srgbClr val="4E8BCD"/>
                </a:solidFill>
                <a:latin typeface="#9Slide05 VL Fadilla"/>
              </a:rPr>
              <a:t>Một thần cưỡi lưng rồng uy nghi.</a:t>
            </a:r>
          </a:p>
        </p:txBody>
      </p:sp>
      <p:sp>
        <p:nvSpPr>
          <p:cNvPr id="4" name="TextBox 4"/>
          <p:cNvSpPr txBox="1"/>
          <p:nvPr/>
        </p:nvSpPr>
        <p:spPr>
          <a:xfrm>
            <a:off x="6908230" y="494175"/>
            <a:ext cx="9561010" cy="2272029"/>
          </a:xfrm>
          <a:prstGeom prst="rect">
            <a:avLst/>
          </a:prstGeom>
        </p:spPr>
        <p:txBody>
          <a:bodyPr lIns="0" tIns="0" rIns="0" bIns="0" rtlCol="0" anchor="t">
            <a:spAutoFit/>
          </a:bodyPr>
          <a:lstStyle/>
          <a:p>
            <a:pPr algn="just">
              <a:lnSpc>
                <a:spcPts val="6020"/>
              </a:lnSpc>
            </a:pPr>
            <a:r>
              <a:rPr lang="en-US" sz="4300">
                <a:solidFill>
                  <a:srgbClr val="4E8BCD"/>
                </a:solidFill>
                <a:latin typeface="Roboto Condensed Bold"/>
              </a:rPr>
              <a:t>Thủy Tinh mang sức mạnh của biển cả. Vẻ ngoài của thần mang dáng vẻ phong trần với mái tóc dài, chòm râu quăn xanh rì.</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572" r="-6572"/>
            </a:stretch>
          </a:blipFill>
        </p:spPr>
        <p:txBody>
          <a:bodyPr/>
          <a:lstStyle/>
          <a:p>
            <a:endParaRPr lang="en-US"/>
          </a:p>
        </p:txBody>
      </p:sp>
      <p:sp>
        <p:nvSpPr>
          <p:cNvPr id="3" name="TextBox 3"/>
          <p:cNvSpPr txBox="1"/>
          <p:nvPr/>
        </p:nvSpPr>
        <p:spPr>
          <a:xfrm>
            <a:off x="6908230" y="494175"/>
            <a:ext cx="9162803" cy="4558029"/>
          </a:xfrm>
          <a:prstGeom prst="rect">
            <a:avLst/>
          </a:prstGeom>
        </p:spPr>
        <p:txBody>
          <a:bodyPr lIns="0" tIns="0" rIns="0" bIns="0" rtlCol="0" anchor="t">
            <a:spAutoFit/>
          </a:bodyPr>
          <a:lstStyle/>
          <a:p>
            <a:pPr algn="just">
              <a:lnSpc>
                <a:spcPts val="6020"/>
              </a:lnSpc>
            </a:pPr>
            <a:r>
              <a:rPr lang="en-US" sz="4300">
                <a:solidFill>
                  <a:srgbClr val="4E8BCD"/>
                </a:solidFill>
                <a:latin typeface="Roboto Condensed Bold"/>
              </a:rPr>
              <a:t>Chàng cưỡi rồng vàng với phong thái uy nghi, hội tụ sức mạnh của bão tố. Trong đoạn thơ, tác giả chủ yếu khắc họa nỗi giận dữ, ghen tuông của Thủy Tinh khi Sơn Tinh đến trước lấy được Mị Nương. </a:t>
            </a:r>
          </a:p>
          <a:p>
            <a:pPr algn="just">
              <a:lnSpc>
                <a:spcPts val="6020"/>
              </a:lnSpc>
            </a:pPr>
            <a:endParaRPr lang="en-US" sz="4300">
              <a:solidFill>
                <a:srgbClr val="4E8BCD"/>
              </a:solidFill>
              <a:latin typeface="Roboto Condensed 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0" y="0"/>
            <a:ext cx="13917057" cy="10449749"/>
          </a:xfrm>
          <a:custGeom>
            <a:avLst/>
            <a:gdLst/>
            <a:ahLst/>
            <a:cxnLst/>
            <a:rect l="l" t="t" r="r" b="b"/>
            <a:pathLst>
              <a:path w="13917057" h="10449749">
                <a:moveTo>
                  <a:pt x="0" y="0"/>
                </a:moveTo>
                <a:lnTo>
                  <a:pt x="13917057" y="0"/>
                </a:lnTo>
                <a:lnTo>
                  <a:pt x="13917057" y="10449749"/>
                </a:lnTo>
                <a:lnTo>
                  <a:pt x="0" y="104497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520709" y="1424175"/>
            <a:ext cx="8536186" cy="1286510"/>
          </a:xfrm>
          <a:prstGeom prst="rect">
            <a:avLst/>
          </a:prstGeom>
        </p:spPr>
        <p:txBody>
          <a:bodyPr lIns="0" tIns="0" rIns="0" bIns="0" rtlCol="0" anchor="t">
            <a:spAutoFit/>
          </a:bodyPr>
          <a:lstStyle/>
          <a:p>
            <a:pPr algn="ctr">
              <a:lnSpc>
                <a:spcPts val="9940"/>
              </a:lnSpc>
              <a:spcBef>
                <a:spcPct val="0"/>
              </a:spcBef>
            </a:pPr>
            <a:r>
              <a:rPr lang="en-US" sz="7100" dirty="0">
                <a:solidFill>
                  <a:srgbClr val="395324"/>
                </a:solidFill>
                <a:latin typeface="#9Slide06 ThuPhap Thien An"/>
              </a:rPr>
              <a:t>Bánh </a:t>
            </a:r>
            <a:r>
              <a:rPr lang="en-US" sz="7100" dirty="0" err="1">
                <a:solidFill>
                  <a:srgbClr val="395324"/>
                </a:solidFill>
                <a:latin typeface="#9Slide06 ThuPhap Thien An"/>
              </a:rPr>
              <a:t>chưng</a:t>
            </a:r>
            <a:r>
              <a:rPr lang="en-US" sz="7100" dirty="0">
                <a:solidFill>
                  <a:srgbClr val="395324"/>
                </a:solidFill>
                <a:latin typeface="#9Slide06 ThuPhap Thien An"/>
              </a:rPr>
              <a:t>, bánh </a:t>
            </a:r>
            <a:r>
              <a:rPr lang="en-US" sz="7100" dirty="0" err="1">
                <a:solidFill>
                  <a:srgbClr val="395324"/>
                </a:solidFill>
                <a:latin typeface="#9Slide06 ThuPhap Thien An"/>
              </a:rPr>
              <a:t>giầy</a:t>
            </a:r>
            <a:endParaRPr lang="en-US" sz="7100" dirty="0">
              <a:solidFill>
                <a:srgbClr val="395324"/>
              </a:solidFill>
              <a:latin typeface="#9Slide06 ThuPhap Thien 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20" b="-4320"/>
            </a:stretch>
          </a:blipFill>
        </p:spPr>
        <p:txBody>
          <a:bodyPr/>
          <a:lstStyle/>
          <a:p>
            <a:endParaRPr lang="en-US"/>
          </a:p>
        </p:txBody>
      </p:sp>
      <p:grpSp>
        <p:nvGrpSpPr>
          <p:cNvPr id="3" name="Group 3"/>
          <p:cNvGrpSpPr/>
          <p:nvPr/>
        </p:nvGrpSpPr>
        <p:grpSpPr>
          <a:xfrm>
            <a:off x="-1686824" y="-1328105"/>
            <a:ext cx="11394952" cy="1139495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TextBox 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403881" y="636121"/>
            <a:ext cx="7967352" cy="7793990"/>
          </a:xfrm>
          <a:prstGeom prst="rect">
            <a:avLst/>
          </a:prstGeom>
        </p:spPr>
        <p:txBody>
          <a:bodyPr lIns="0" tIns="0" rIns="0" bIns="0" rtlCol="0" anchor="t">
            <a:spAutoFit/>
          </a:bodyPr>
          <a:lstStyle/>
          <a:p>
            <a:pPr algn="just">
              <a:lnSpc>
                <a:spcPts val="6160"/>
              </a:lnSpc>
            </a:pPr>
            <a:r>
              <a:rPr lang="en-US" sz="4400">
                <a:solidFill>
                  <a:srgbClr val="66889A"/>
                </a:solidFill>
                <a:latin typeface="Roboto Condensed Italics"/>
              </a:rPr>
              <a:t>Các nhân vật đều mang nét đẹp đáng yêu, dễ mến. Sơn Tinh, Thủy Tinh hiện lên hết sức oai hùng. Giọng thơ pha chút hóm hỉnh, dí dỏm. </a:t>
            </a:r>
            <a:r>
              <a:rPr lang="en-US" sz="4400">
                <a:solidFill>
                  <a:srgbClr val="66889A"/>
                </a:solidFill>
                <a:latin typeface="Roboto Condensed Bold Italics"/>
              </a:rPr>
              <a:t>Từ cảnh vua Hùng âu yếm nhìn con gái: Hùng Vương mơ, vịn tay bờ thành/Trông bụi hồng tuôn xa, xa lắc/ Mắt nhoà lệ ngọc ngấn đầm quanh...</a:t>
            </a:r>
            <a:r>
              <a:rPr lang="en-US" sz="4400">
                <a:solidFill>
                  <a:srgbClr val="66889A"/>
                </a:solidFill>
                <a:latin typeface="Roboto Condensed Italics"/>
              </a:rPr>
              <a:t> khiến cho những nhân vật trở nên gần gũi, đời thường.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2349942" y="0"/>
            <a:ext cx="20637942" cy="10318971"/>
          </a:xfrm>
          <a:custGeom>
            <a:avLst/>
            <a:gdLst/>
            <a:ahLst/>
            <a:cxnLst/>
            <a:rect l="l" t="t" r="r" b="b"/>
            <a:pathLst>
              <a:path w="20637942" h="10318971">
                <a:moveTo>
                  <a:pt x="0" y="0"/>
                </a:moveTo>
                <a:lnTo>
                  <a:pt x="20637942" y="0"/>
                </a:lnTo>
                <a:lnTo>
                  <a:pt x="20637942" y="10318971"/>
                </a:lnTo>
                <a:lnTo>
                  <a:pt x="0" y="1031897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794647" y="2352145"/>
            <a:ext cx="7635512" cy="4791075"/>
          </a:xfrm>
          <a:prstGeom prst="rect">
            <a:avLst/>
          </a:prstGeom>
        </p:spPr>
        <p:txBody>
          <a:bodyPr lIns="0" tIns="0" rIns="0" bIns="0" rtlCol="0" anchor="t">
            <a:spAutoFit/>
          </a:bodyPr>
          <a:lstStyle/>
          <a:p>
            <a:pPr algn="just">
              <a:lnSpc>
                <a:spcPts val="6300"/>
              </a:lnSpc>
            </a:pPr>
            <a:r>
              <a:rPr lang="en-US" sz="4500">
                <a:solidFill>
                  <a:srgbClr val="4D4C4C"/>
                </a:solidFill>
                <a:latin typeface="Roboto Condensed Italics"/>
              </a:rPr>
              <a:t>Chính cách nhìn nhân vật âu yếm pha chút bông đùa của tác giả đã khiến cho bài thơ trở nên độc đáo, hấp dẫn, mới lạ dù bài thơ được chuyển thể từ câu chuyện truyền thuyết cùng tên quen thuộc.</a:t>
            </a:r>
          </a:p>
        </p:txBody>
      </p:sp>
      <p:sp>
        <p:nvSpPr>
          <p:cNvPr id="5" name="Freeform 5"/>
          <p:cNvSpPr/>
          <p:nvPr/>
        </p:nvSpPr>
        <p:spPr>
          <a:xfrm>
            <a:off x="14581951" y="2193665"/>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76172" y="8428338"/>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43307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2045542"/>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4254746"/>
            <a:ext cx="11633388" cy="4558029"/>
          </a:xfrm>
          <a:prstGeom prst="rect">
            <a:avLst/>
          </a:prstGeom>
        </p:spPr>
        <p:txBody>
          <a:bodyPr lIns="0" tIns="0" rIns="0" bIns="0" rtlCol="0" anchor="t">
            <a:spAutoFit/>
          </a:bodyPr>
          <a:lstStyle/>
          <a:p>
            <a:pPr marL="928374" lvl="1" indent="-464187" algn="just">
              <a:lnSpc>
                <a:spcPts val="6020"/>
              </a:lnSpc>
              <a:buFont typeface="Arial"/>
              <a:buChar char="•"/>
            </a:pPr>
            <a:r>
              <a:rPr lang="en-US" sz="4300">
                <a:solidFill>
                  <a:srgbClr val="4C599D"/>
                </a:solidFill>
                <a:latin typeface="Roboto Condensed"/>
              </a:rPr>
              <a:t>Cảnh giao tranh giữa Sơn Tinh và Thủy Tinh được nhà thơ miêu tả bằng những chi tiết nào? Phân tích một chi tiết gây ấn tượng mạnh đối với em.</a:t>
            </a:r>
          </a:p>
          <a:p>
            <a:pPr marL="928374" lvl="1" indent="-464187" algn="just">
              <a:lnSpc>
                <a:spcPts val="6020"/>
              </a:lnSpc>
              <a:buFont typeface="Arial"/>
              <a:buChar char="•"/>
            </a:pPr>
            <a:r>
              <a:rPr lang="en-US" sz="4300">
                <a:solidFill>
                  <a:srgbClr val="4C599D"/>
                </a:solidFill>
                <a:latin typeface="Roboto Condensed"/>
              </a:rPr>
              <a:t>Trong phần III, tác giả đã sử dụng những biện pháp nghệ thuật gì đặc sắc?</a:t>
            </a:r>
          </a:p>
          <a:p>
            <a:pPr algn="just">
              <a:lnSpc>
                <a:spcPts val="6020"/>
              </a:lnSpc>
            </a:pPr>
            <a:endParaRPr lang="en-US" sz="4300">
              <a:solidFill>
                <a:srgbClr val="4C599D"/>
              </a:solidFill>
              <a:latin typeface="Roboto Condensed"/>
            </a:endParaRPr>
          </a:p>
        </p:txBody>
      </p:sp>
      <p:sp>
        <p:nvSpPr>
          <p:cNvPr id="8" name="TextBox 8"/>
          <p:cNvSpPr txBox="1"/>
          <p:nvPr/>
        </p:nvSpPr>
        <p:spPr>
          <a:xfrm>
            <a:off x="4401102" y="2126104"/>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3: Tìm hiểu cuộc giao tranh giữa Sơn Tinh và Thủy Tinh (phần 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0" y="2393617"/>
            <a:ext cx="18288000" cy="8158855"/>
          </a:xfrm>
          <a:custGeom>
            <a:avLst/>
            <a:gdLst/>
            <a:ahLst/>
            <a:cxnLst/>
            <a:rect l="l" t="t" r="r" b="b"/>
            <a:pathLst>
              <a:path w="18288000" h="8158855">
                <a:moveTo>
                  <a:pt x="0" y="0"/>
                </a:moveTo>
                <a:lnTo>
                  <a:pt x="18288000" y="0"/>
                </a:lnTo>
                <a:lnTo>
                  <a:pt x="18288000" y="8158855"/>
                </a:lnTo>
                <a:lnTo>
                  <a:pt x="0" y="815885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04436"/>
            <a:ext cx="17367285" cy="1098300"/>
          </a:xfrm>
          <a:prstGeom prst="rect">
            <a:avLst/>
          </a:prstGeom>
        </p:spPr>
        <p:txBody>
          <a:bodyPr lIns="0" tIns="0" rIns="0" bIns="0" rtlCol="0" anchor="t">
            <a:spAutoFit/>
          </a:bodyPr>
          <a:lstStyle/>
          <a:p>
            <a:pPr algn="ctr">
              <a:lnSpc>
                <a:spcPts val="8763"/>
              </a:lnSpc>
            </a:pPr>
            <a:r>
              <a:rPr lang="en-US" sz="6259">
                <a:solidFill>
                  <a:srgbClr val="24516B"/>
                </a:solidFill>
                <a:latin typeface="#9Slide05 VL Fadilla"/>
              </a:rPr>
              <a:t>c. Cuộc giao tranh giữa Sơn Tinh và Thủy Tinh (phần III)</a:t>
            </a:r>
          </a:p>
        </p:txBody>
      </p:sp>
      <p:grpSp>
        <p:nvGrpSpPr>
          <p:cNvPr id="4" name="Group 4"/>
          <p:cNvGrpSpPr/>
          <p:nvPr/>
        </p:nvGrpSpPr>
        <p:grpSpPr>
          <a:xfrm>
            <a:off x="377605" y="1323655"/>
            <a:ext cx="17599365" cy="4845050"/>
            <a:chOff x="0" y="0"/>
            <a:chExt cx="4635224" cy="1276063"/>
          </a:xfrm>
        </p:grpSpPr>
        <p:sp>
          <p:nvSpPr>
            <p:cNvPr id="5" name="Freeform 5"/>
            <p:cNvSpPr/>
            <p:nvPr/>
          </p:nvSpPr>
          <p:spPr>
            <a:xfrm>
              <a:off x="0" y="0"/>
              <a:ext cx="4635224" cy="1276063"/>
            </a:xfrm>
            <a:custGeom>
              <a:avLst/>
              <a:gdLst/>
              <a:ahLst/>
              <a:cxnLst/>
              <a:rect l="l" t="t" r="r" b="b"/>
              <a:pathLst>
                <a:path w="4635224" h="1276063">
                  <a:moveTo>
                    <a:pt x="22435" y="0"/>
                  </a:moveTo>
                  <a:lnTo>
                    <a:pt x="4612789" y="0"/>
                  </a:lnTo>
                  <a:cubicBezTo>
                    <a:pt x="4618739" y="0"/>
                    <a:pt x="4624445" y="2364"/>
                    <a:pt x="4628653" y="6571"/>
                  </a:cubicBezTo>
                  <a:cubicBezTo>
                    <a:pt x="4632860" y="10778"/>
                    <a:pt x="4635224" y="16485"/>
                    <a:pt x="4635224" y="22435"/>
                  </a:cubicBezTo>
                  <a:lnTo>
                    <a:pt x="4635224" y="1253628"/>
                  </a:lnTo>
                  <a:cubicBezTo>
                    <a:pt x="4635224" y="1259578"/>
                    <a:pt x="4632860" y="1265284"/>
                    <a:pt x="4628653" y="1269492"/>
                  </a:cubicBezTo>
                  <a:cubicBezTo>
                    <a:pt x="4624445" y="1273699"/>
                    <a:pt x="4618739" y="1276063"/>
                    <a:pt x="4612789" y="1276063"/>
                  </a:cubicBezTo>
                  <a:lnTo>
                    <a:pt x="22435" y="1276063"/>
                  </a:lnTo>
                  <a:cubicBezTo>
                    <a:pt x="16485" y="1276063"/>
                    <a:pt x="10778" y="1273699"/>
                    <a:pt x="6571" y="1269492"/>
                  </a:cubicBezTo>
                  <a:cubicBezTo>
                    <a:pt x="2364" y="1265284"/>
                    <a:pt x="0" y="1259578"/>
                    <a:pt x="0" y="1253628"/>
                  </a:cubicBezTo>
                  <a:lnTo>
                    <a:pt x="0" y="22435"/>
                  </a:lnTo>
                  <a:cubicBezTo>
                    <a:pt x="0" y="16485"/>
                    <a:pt x="2364" y="10778"/>
                    <a:pt x="6571" y="6571"/>
                  </a:cubicBezTo>
                  <a:cubicBezTo>
                    <a:pt x="10778" y="2364"/>
                    <a:pt x="16485" y="0"/>
                    <a:pt x="22435" y="0"/>
                  </a:cubicBezTo>
                  <a:close/>
                </a:path>
              </a:pathLst>
            </a:custGeom>
            <a:solidFill>
              <a:srgbClr val="FFFFFF">
                <a:alpha val="78824"/>
              </a:srgbClr>
            </a:solidFill>
          </p:spPr>
          <p:txBody>
            <a:bodyPr/>
            <a:lstStyle/>
            <a:p>
              <a:endParaRPr lang="en-US"/>
            </a:p>
          </p:txBody>
        </p:sp>
        <p:sp>
          <p:nvSpPr>
            <p:cNvPr id="6" name="TextBox 6"/>
            <p:cNvSpPr txBox="1"/>
            <p:nvPr/>
          </p:nvSpPr>
          <p:spPr>
            <a:xfrm>
              <a:off x="0" y="-47625"/>
              <a:ext cx="4635224" cy="1323688"/>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759125" y="1453920"/>
            <a:ext cx="17068517" cy="1384300"/>
          </a:xfrm>
          <a:prstGeom prst="rect">
            <a:avLst/>
          </a:prstGeom>
        </p:spPr>
        <p:txBody>
          <a:bodyPr lIns="0" tIns="0" rIns="0" bIns="0" rtlCol="0" anchor="t">
            <a:spAutoFit/>
          </a:bodyPr>
          <a:lstStyle/>
          <a:p>
            <a:pPr algn="just">
              <a:lnSpc>
                <a:spcPts val="5599"/>
              </a:lnSpc>
              <a:spcBef>
                <a:spcPct val="0"/>
              </a:spcBef>
            </a:pPr>
            <a:r>
              <a:rPr lang="en-US" sz="3999" dirty="0">
                <a:solidFill>
                  <a:srgbClr val="000000"/>
                </a:solidFill>
                <a:latin typeface="Roboto Condensed Bold"/>
              </a:rPr>
              <a:t>- </a:t>
            </a:r>
            <a:r>
              <a:rPr lang="en-US" sz="3999" dirty="0" err="1">
                <a:solidFill>
                  <a:srgbClr val="000000"/>
                </a:solidFill>
                <a:latin typeface="Roboto Condensed Bold"/>
              </a:rPr>
              <a:t>Thủy</a:t>
            </a:r>
            <a:r>
              <a:rPr lang="en-US" sz="3999" dirty="0">
                <a:solidFill>
                  <a:srgbClr val="000000"/>
                </a:solidFill>
                <a:latin typeface="Roboto Condensed Bold"/>
              </a:rPr>
              <a:t> Tinh: </a:t>
            </a:r>
            <a:r>
              <a:rPr lang="en-US" sz="3999" dirty="0" err="1">
                <a:solidFill>
                  <a:srgbClr val="000000"/>
                </a:solidFill>
                <a:latin typeface="Roboto Condensed"/>
              </a:rPr>
              <a:t>cưỡi</a:t>
            </a:r>
            <a:r>
              <a:rPr lang="en-US" sz="3999" dirty="0">
                <a:solidFill>
                  <a:srgbClr val="000000"/>
                </a:solidFill>
                <a:latin typeface="Roboto Condensed"/>
              </a:rPr>
              <a:t> </a:t>
            </a:r>
            <a:r>
              <a:rPr lang="en-US" sz="3999" dirty="0" err="1">
                <a:solidFill>
                  <a:srgbClr val="000000"/>
                </a:solidFill>
                <a:latin typeface="Roboto Condensed"/>
              </a:rPr>
              <a:t>lưng</a:t>
            </a:r>
            <a:r>
              <a:rPr lang="en-US" sz="3999" dirty="0">
                <a:solidFill>
                  <a:srgbClr val="000000"/>
                </a:solidFill>
                <a:latin typeface="Roboto Condensed"/>
              </a:rPr>
              <a:t> </a:t>
            </a:r>
            <a:r>
              <a:rPr lang="en-US" sz="3999" dirty="0" err="1">
                <a:solidFill>
                  <a:srgbClr val="000000"/>
                </a:solidFill>
                <a:latin typeface="Roboto Condensed"/>
              </a:rPr>
              <a:t>rồng</a:t>
            </a:r>
            <a:r>
              <a:rPr lang="en-US" sz="3999" dirty="0">
                <a:solidFill>
                  <a:srgbClr val="000000"/>
                </a:solidFill>
                <a:latin typeface="Roboto Condensed"/>
              </a:rPr>
              <a:t> hung </a:t>
            </a:r>
            <a:r>
              <a:rPr lang="en-US" sz="3999" dirty="0" err="1">
                <a:solidFill>
                  <a:srgbClr val="000000"/>
                </a:solidFill>
                <a:latin typeface="Roboto Condensed"/>
              </a:rPr>
              <a:t>hăng</a:t>
            </a:r>
            <a:r>
              <a:rPr lang="en-US" sz="3999" dirty="0">
                <a:solidFill>
                  <a:srgbClr val="000000"/>
                </a:solidFill>
                <a:latin typeface="Roboto Condensed"/>
              </a:rPr>
              <a:t>; </a:t>
            </a:r>
            <a:r>
              <a:rPr lang="en-US" sz="3999" dirty="0" err="1">
                <a:solidFill>
                  <a:srgbClr val="000000"/>
                </a:solidFill>
                <a:latin typeface="Roboto Condensed"/>
              </a:rPr>
              <a:t>cá</a:t>
            </a:r>
            <a:r>
              <a:rPr lang="en-US" sz="3999" dirty="0">
                <a:solidFill>
                  <a:srgbClr val="000000"/>
                </a:solidFill>
                <a:latin typeface="Roboto Condensed"/>
              </a:rPr>
              <a:t> </a:t>
            </a:r>
            <a:r>
              <a:rPr lang="en-US" sz="3999" dirty="0" err="1">
                <a:solidFill>
                  <a:srgbClr val="000000"/>
                </a:solidFill>
                <a:latin typeface="Roboto Condensed"/>
              </a:rPr>
              <a:t>voi</a:t>
            </a:r>
            <a:r>
              <a:rPr lang="en-US" sz="3999" dirty="0">
                <a:solidFill>
                  <a:srgbClr val="000000"/>
                </a:solidFill>
                <a:latin typeface="Roboto Condensed"/>
              </a:rPr>
              <a:t> </a:t>
            </a:r>
            <a:r>
              <a:rPr lang="en-US" sz="3999" dirty="0" err="1">
                <a:solidFill>
                  <a:srgbClr val="000000"/>
                </a:solidFill>
                <a:latin typeface="Roboto Condensed"/>
              </a:rPr>
              <a:t>quác</a:t>
            </a:r>
            <a:r>
              <a:rPr lang="en-US" sz="3999" dirty="0">
                <a:solidFill>
                  <a:srgbClr val="000000"/>
                </a:solidFill>
                <a:latin typeface="Roboto Condensed"/>
              </a:rPr>
              <a:t> </a:t>
            </a:r>
            <a:r>
              <a:rPr lang="en-US" sz="3999" dirty="0" err="1">
                <a:solidFill>
                  <a:srgbClr val="000000"/>
                </a:solidFill>
                <a:latin typeface="Roboto Condensed"/>
              </a:rPr>
              <a:t>mồm</a:t>
            </a:r>
            <a:r>
              <a:rPr lang="en-US" sz="3999" dirty="0">
                <a:solidFill>
                  <a:srgbClr val="000000"/>
                </a:solidFill>
                <a:latin typeface="Roboto Condensed"/>
              </a:rPr>
              <a:t> to </a:t>
            </a:r>
            <a:r>
              <a:rPr lang="en-US" sz="3999" dirty="0" err="1">
                <a:solidFill>
                  <a:srgbClr val="000000"/>
                </a:solidFill>
                <a:latin typeface="Roboto Condensed"/>
              </a:rPr>
              <a:t>muốn</a:t>
            </a:r>
            <a:r>
              <a:rPr lang="en-US" sz="3999" dirty="0">
                <a:solidFill>
                  <a:srgbClr val="000000"/>
                </a:solidFill>
                <a:latin typeface="Roboto Condensed"/>
              </a:rPr>
              <a:t> </a:t>
            </a:r>
            <a:r>
              <a:rPr lang="en-US" sz="3999" dirty="0" err="1">
                <a:solidFill>
                  <a:srgbClr val="000000"/>
                </a:solidFill>
                <a:latin typeface="Roboto Condensed"/>
              </a:rPr>
              <a:t>đớp</a:t>
            </a:r>
            <a:r>
              <a:rPr lang="en-US" sz="3999" dirty="0">
                <a:solidFill>
                  <a:srgbClr val="000000"/>
                </a:solidFill>
                <a:latin typeface="Roboto Condensed"/>
              </a:rPr>
              <a:t>, </a:t>
            </a:r>
            <a:r>
              <a:rPr lang="en-US" sz="3999" dirty="0" err="1">
                <a:solidFill>
                  <a:srgbClr val="000000"/>
                </a:solidFill>
                <a:latin typeface="Roboto Condensed"/>
              </a:rPr>
              <a:t>cá</a:t>
            </a:r>
            <a:r>
              <a:rPr lang="en-US" sz="3999" dirty="0">
                <a:solidFill>
                  <a:srgbClr val="000000"/>
                </a:solidFill>
                <a:latin typeface="Roboto Condensed"/>
              </a:rPr>
              <a:t> </a:t>
            </a:r>
            <a:r>
              <a:rPr lang="en-US" sz="3999" dirty="0" err="1">
                <a:solidFill>
                  <a:srgbClr val="000000"/>
                </a:solidFill>
                <a:latin typeface="Roboto Condensed"/>
              </a:rPr>
              <a:t>mập</a:t>
            </a:r>
            <a:r>
              <a:rPr lang="en-US" sz="3999" dirty="0">
                <a:solidFill>
                  <a:srgbClr val="000000"/>
                </a:solidFill>
                <a:latin typeface="Roboto Condensed"/>
              </a:rPr>
              <a:t> </a:t>
            </a:r>
            <a:r>
              <a:rPr lang="en-US" sz="3999" dirty="0" err="1">
                <a:solidFill>
                  <a:srgbClr val="000000"/>
                </a:solidFill>
                <a:latin typeface="Roboto Condensed"/>
              </a:rPr>
              <a:t>quẫy</a:t>
            </a:r>
            <a:r>
              <a:rPr lang="en-US" sz="3999" dirty="0">
                <a:solidFill>
                  <a:srgbClr val="000000"/>
                </a:solidFill>
                <a:latin typeface="Roboto Condensed"/>
              </a:rPr>
              <a:t> </a:t>
            </a:r>
            <a:r>
              <a:rPr lang="en-US" sz="3999" dirty="0" err="1">
                <a:solidFill>
                  <a:srgbClr val="000000"/>
                </a:solidFill>
                <a:latin typeface="Roboto Condensed"/>
              </a:rPr>
              <a:t>đuôi</a:t>
            </a:r>
            <a:r>
              <a:rPr lang="en-US" sz="3999" dirty="0">
                <a:solidFill>
                  <a:srgbClr val="000000"/>
                </a:solidFill>
                <a:latin typeface="Roboto Condensed"/>
              </a:rPr>
              <a:t> </a:t>
            </a:r>
            <a:r>
              <a:rPr lang="en-US" sz="3999" dirty="0" err="1">
                <a:solidFill>
                  <a:srgbClr val="000000"/>
                </a:solidFill>
                <a:latin typeface="Roboto Condensed"/>
              </a:rPr>
              <a:t>cuồng</a:t>
            </a:r>
            <a:r>
              <a:rPr lang="en-US" sz="3999" dirty="0">
                <a:solidFill>
                  <a:srgbClr val="000000"/>
                </a:solidFill>
                <a:latin typeface="Roboto Condensed"/>
              </a:rPr>
              <a:t> </a:t>
            </a:r>
            <a:r>
              <a:rPr lang="en-US" sz="3999" dirty="0" err="1">
                <a:solidFill>
                  <a:srgbClr val="000000"/>
                </a:solidFill>
                <a:latin typeface="Roboto Condensed"/>
              </a:rPr>
              <a:t>nhe</a:t>
            </a:r>
            <a:r>
              <a:rPr lang="en-US" sz="3999" dirty="0">
                <a:solidFill>
                  <a:srgbClr val="000000"/>
                </a:solidFill>
                <a:latin typeface="Roboto Condensed"/>
              </a:rPr>
              <a:t> </a:t>
            </a:r>
            <a:r>
              <a:rPr lang="en-US" sz="3999" dirty="0" err="1">
                <a:solidFill>
                  <a:srgbClr val="000000"/>
                </a:solidFill>
                <a:latin typeface="Roboto Condensed"/>
              </a:rPr>
              <a:t>răng</a:t>
            </a:r>
            <a:r>
              <a:rPr lang="en-US" sz="3999" dirty="0">
                <a:solidFill>
                  <a:srgbClr val="000000"/>
                </a:solidFill>
                <a:latin typeface="Roboto Condensed"/>
              </a:rPr>
              <a:t>, …</a:t>
            </a:r>
          </a:p>
        </p:txBody>
      </p:sp>
      <p:sp>
        <p:nvSpPr>
          <p:cNvPr id="8" name="TextBox 8"/>
          <p:cNvSpPr txBox="1"/>
          <p:nvPr/>
        </p:nvSpPr>
        <p:spPr>
          <a:xfrm>
            <a:off x="759125" y="3084655"/>
            <a:ext cx="17068517" cy="3498850"/>
          </a:xfrm>
          <a:prstGeom prst="rect">
            <a:avLst/>
          </a:prstGeom>
        </p:spPr>
        <p:txBody>
          <a:bodyPr lIns="0" tIns="0" rIns="0" bIns="0" rtlCol="0" anchor="t">
            <a:spAutoFit/>
          </a:bodyPr>
          <a:lstStyle/>
          <a:p>
            <a:pPr algn="just">
              <a:lnSpc>
                <a:spcPts val="5599"/>
              </a:lnSpc>
            </a:pPr>
            <a:r>
              <a:rPr lang="en-US" sz="3999" dirty="0">
                <a:solidFill>
                  <a:srgbClr val="000000"/>
                </a:solidFill>
                <a:latin typeface="Roboto Condensed Bold"/>
              </a:rPr>
              <a:t>- </a:t>
            </a:r>
            <a:r>
              <a:rPr lang="en-US" sz="3999" dirty="0" err="1">
                <a:solidFill>
                  <a:srgbClr val="000000"/>
                </a:solidFill>
                <a:latin typeface="Roboto Condensed Bold"/>
              </a:rPr>
              <a:t>Sơn</a:t>
            </a:r>
            <a:r>
              <a:rPr lang="en-US" sz="3999" dirty="0">
                <a:solidFill>
                  <a:srgbClr val="000000"/>
                </a:solidFill>
                <a:latin typeface="Roboto Condensed Bold"/>
              </a:rPr>
              <a:t> Tinh: </a:t>
            </a:r>
            <a:r>
              <a:rPr lang="en-US" sz="3999" dirty="0" err="1">
                <a:solidFill>
                  <a:srgbClr val="000000"/>
                </a:solidFill>
                <a:latin typeface="Roboto Condensed"/>
              </a:rPr>
              <a:t>tức</a:t>
            </a:r>
            <a:r>
              <a:rPr lang="en-US" sz="3999" dirty="0">
                <a:solidFill>
                  <a:srgbClr val="000000"/>
                </a:solidFill>
                <a:latin typeface="Roboto Condensed"/>
              </a:rPr>
              <a:t> </a:t>
            </a:r>
            <a:r>
              <a:rPr lang="en-US" sz="3999" dirty="0" err="1">
                <a:solidFill>
                  <a:srgbClr val="000000"/>
                </a:solidFill>
                <a:latin typeface="Roboto Condensed"/>
              </a:rPr>
              <a:t>khắc</a:t>
            </a:r>
            <a:r>
              <a:rPr lang="en-US" sz="3999" dirty="0">
                <a:solidFill>
                  <a:srgbClr val="000000"/>
                </a:solidFill>
                <a:latin typeface="Roboto Condensed"/>
              </a:rPr>
              <a:t> </a:t>
            </a:r>
            <a:r>
              <a:rPr lang="en-US" sz="3999" dirty="0" err="1">
                <a:solidFill>
                  <a:srgbClr val="000000"/>
                </a:solidFill>
                <a:latin typeface="Roboto Condensed"/>
              </a:rPr>
              <a:t>niệm</a:t>
            </a:r>
            <a:r>
              <a:rPr lang="en-US" sz="3999" dirty="0">
                <a:solidFill>
                  <a:srgbClr val="000000"/>
                </a:solidFill>
                <a:latin typeface="Roboto Condensed"/>
              </a:rPr>
              <a:t> </a:t>
            </a:r>
            <a:r>
              <a:rPr lang="en-US" sz="3999" dirty="0" err="1">
                <a:solidFill>
                  <a:srgbClr val="000000"/>
                </a:solidFill>
                <a:latin typeface="Roboto Condensed"/>
              </a:rPr>
              <a:t>chú</a:t>
            </a:r>
            <a:r>
              <a:rPr lang="en-US" sz="3999" dirty="0">
                <a:solidFill>
                  <a:srgbClr val="000000"/>
                </a:solidFill>
                <a:latin typeface="Roboto Condensed"/>
              </a:rPr>
              <a:t>,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nẩy</a:t>
            </a:r>
            <a:r>
              <a:rPr lang="en-US" sz="3999" dirty="0">
                <a:solidFill>
                  <a:srgbClr val="000000"/>
                </a:solidFill>
                <a:latin typeface="Roboto Condensed"/>
              </a:rPr>
              <a:t> </a:t>
            </a:r>
            <a:r>
              <a:rPr lang="en-US" sz="3999" dirty="0" err="1">
                <a:solidFill>
                  <a:srgbClr val="000000"/>
                </a:solidFill>
                <a:latin typeface="Roboto Condensed"/>
              </a:rPr>
              <a:t>vù</a:t>
            </a:r>
            <a:r>
              <a:rPr lang="en-US" sz="3999" dirty="0">
                <a:solidFill>
                  <a:srgbClr val="000000"/>
                </a:solidFill>
                <a:latin typeface="Roboto Condensed"/>
              </a:rPr>
              <a:t> </a:t>
            </a:r>
            <a:r>
              <a:rPr lang="en-US" sz="3999" dirty="0" err="1">
                <a:solidFill>
                  <a:srgbClr val="000000"/>
                </a:solidFill>
                <a:latin typeface="Roboto Condensed"/>
              </a:rPr>
              <a:t>lên</a:t>
            </a:r>
            <a:r>
              <a:rPr lang="en-US" sz="3999" dirty="0">
                <a:solidFill>
                  <a:srgbClr val="000000"/>
                </a:solidFill>
                <a:latin typeface="Roboto Condensed"/>
              </a:rPr>
              <a:t> </a:t>
            </a:r>
            <a:r>
              <a:rPr lang="en-US" sz="3999" dirty="0" err="1">
                <a:solidFill>
                  <a:srgbClr val="000000"/>
                </a:solidFill>
                <a:latin typeface="Roboto Condensed"/>
              </a:rPr>
              <a:t>cao</a:t>
            </a:r>
            <a:r>
              <a:rPr lang="en-US" sz="3999" dirty="0">
                <a:solidFill>
                  <a:srgbClr val="000000"/>
                </a:solidFill>
                <a:latin typeface="Roboto Condensed"/>
              </a:rPr>
              <a:t>; </a:t>
            </a:r>
            <a:r>
              <a:rPr lang="en-US" sz="3999" dirty="0" err="1">
                <a:solidFill>
                  <a:srgbClr val="000000"/>
                </a:solidFill>
                <a:latin typeface="Roboto Condensed"/>
              </a:rPr>
              <a:t>đưa</a:t>
            </a:r>
            <a:r>
              <a:rPr lang="en-US" sz="3999" dirty="0">
                <a:solidFill>
                  <a:srgbClr val="000000"/>
                </a:solidFill>
                <a:latin typeface="Roboto Condensed"/>
              </a:rPr>
              <a:t> </a:t>
            </a:r>
            <a:r>
              <a:rPr lang="en-US" sz="3999" dirty="0" err="1">
                <a:solidFill>
                  <a:srgbClr val="000000"/>
                </a:solidFill>
                <a:latin typeface="Roboto Condensed"/>
              </a:rPr>
              <a:t>tay</a:t>
            </a:r>
            <a:r>
              <a:rPr lang="en-US" sz="3999" dirty="0">
                <a:solidFill>
                  <a:srgbClr val="000000"/>
                </a:solidFill>
                <a:latin typeface="Roboto Condensed"/>
              </a:rPr>
              <a:t> </a:t>
            </a:r>
            <a:r>
              <a:rPr lang="en-US" sz="3999" dirty="0" err="1">
                <a:solidFill>
                  <a:srgbClr val="000000"/>
                </a:solidFill>
                <a:latin typeface="Roboto Condensed"/>
              </a:rPr>
              <a:t>vẫy</a:t>
            </a:r>
            <a:r>
              <a:rPr lang="en-US" sz="3999" dirty="0">
                <a:solidFill>
                  <a:srgbClr val="000000"/>
                </a:solidFill>
                <a:latin typeface="Roboto Condensed"/>
              </a:rPr>
              <a:t> </a:t>
            </a:r>
            <a:r>
              <a:rPr lang="en-US" sz="3999" dirty="0" err="1">
                <a:solidFill>
                  <a:srgbClr val="000000"/>
                </a:solidFill>
                <a:latin typeface="Roboto Condensed"/>
              </a:rPr>
              <a:t>hùm</a:t>
            </a:r>
            <a:r>
              <a:rPr lang="en-US" sz="3999" dirty="0">
                <a:solidFill>
                  <a:srgbClr val="000000"/>
                </a:solidFill>
                <a:latin typeface="Roboto Condensed"/>
              </a:rPr>
              <a:t>, </a:t>
            </a:r>
            <a:r>
              <a:rPr lang="en-US" sz="3999" dirty="0" err="1">
                <a:solidFill>
                  <a:srgbClr val="000000"/>
                </a:solidFill>
                <a:latin typeface="Roboto Condensed"/>
              </a:rPr>
              <a:t>voi</a:t>
            </a:r>
            <a:r>
              <a:rPr lang="en-US" sz="3999" dirty="0">
                <a:solidFill>
                  <a:srgbClr val="000000"/>
                </a:solidFill>
                <a:latin typeface="Roboto Condensed"/>
              </a:rPr>
              <a:t>, </a:t>
            </a:r>
            <a:r>
              <a:rPr lang="en-US" sz="3999" dirty="0" err="1">
                <a:solidFill>
                  <a:srgbClr val="000000"/>
                </a:solidFill>
                <a:latin typeface="Roboto Condensed"/>
              </a:rPr>
              <a:t>báo</a:t>
            </a:r>
            <a:r>
              <a:rPr lang="en-US" sz="3999" dirty="0">
                <a:solidFill>
                  <a:srgbClr val="000000"/>
                </a:solidFill>
                <a:latin typeface="Roboto Condensed"/>
              </a:rPr>
              <a:t>; </a:t>
            </a:r>
            <a:r>
              <a:rPr lang="en-US" sz="3999" dirty="0" err="1">
                <a:solidFill>
                  <a:srgbClr val="000000"/>
                </a:solidFill>
                <a:latin typeface="Roboto Condensed"/>
              </a:rPr>
              <a:t>các</a:t>
            </a:r>
            <a:r>
              <a:rPr lang="en-US" sz="3999" dirty="0">
                <a:solidFill>
                  <a:srgbClr val="000000"/>
                </a:solidFill>
                <a:latin typeface="Roboto Condensed"/>
              </a:rPr>
              <a:t> con </a:t>
            </a:r>
            <a:r>
              <a:rPr lang="en-US" sz="3999" dirty="0" err="1">
                <a:solidFill>
                  <a:srgbClr val="000000"/>
                </a:solidFill>
                <a:latin typeface="Roboto Condensed"/>
              </a:rPr>
              <a:t>vật</a:t>
            </a:r>
            <a:r>
              <a:rPr lang="en-US" sz="3999" dirty="0">
                <a:solidFill>
                  <a:srgbClr val="000000"/>
                </a:solidFill>
                <a:latin typeface="Roboto Condensed"/>
              </a:rPr>
              <a:t> </a:t>
            </a:r>
            <a:r>
              <a:rPr lang="en-US" sz="3999" dirty="0" err="1">
                <a:solidFill>
                  <a:srgbClr val="000000"/>
                </a:solidFill>
                <a:latin typeface="Roboto Condensed"/>
              </a:rPr>
              <a:t>đuôi</a:t>
            </a:r>
            <a:r>
              <a:rPr lang="en-US" sz="3999" dirty="0">
                <a:solidFill>
                  <a:srgbClr val="000000"/>
                </a:solidFill>
                <a:latin typeface="Roboto Condensed"/>
              </a:rPr>
              <a:t> </a:t>
            </a:r>
            <a:r>
              <a:rPr lang="en-US" sz="3999" dirty="0" err="1">
                <a:solidFill>
                  <a:srgbClr val="000000"/>
                </a:solidFill>
                <a:latin typeface="Roboto Condensed"/>
              </a:rPr>
              <a:t>quắp</a:t>
            </a:r>
            <a:r>
              <a:rPr lang="en-US" sz="3999" dirty="0">
                <a:solidFill>
                  <a:srgbClr val="000000"/>
                </a:solidFill>
                <a:latin typeface="Roboto Condensed"/>
              </a:rPr>
              <a:t>, </a:t>
            </a:r>
            <a:r>
              <a:rPr lang="en-US" sz="3999" dirty="0" err="1">
                <a:solidFill>
                  <a:srgbClr val="000000"/>
                </a:solidFill>
                <a:latin typeface="Roboto Condensed"/>
              </a:rPr>
              <a:t>nhe</a:t>
            </a:r>
            <a:r>
              <a:rPr lang="en-US" sz="3999" dirty="0">
                <a:solidFill>
                  <a:srgbClr val="000000"/>
                </a:solidFill>
                <a:latin typeface="Roboto Condensed"/>
              </a:rPr>
              <a:t> </a:t>
            </a:r>
            <a:r>
              <a:rPr lang="en-US" sz="3999" dirty="0" err="1">
                <a:solidFill>
                  <a:srgbClr val="000000"/>
                </a:solidFill>
                <a:latin typeface="Roboto Condensed"/>
              </a:rPr>
              <a:t>nanh</a:t>
            </a:r>
            <a:r>
              <a:rPr lang="en-US" sz="3999" dirty="0">
                <a:solidFill>
                  <a:srgbClr val="000000"/>
                </a:solidFill>
                <a:latin typeface="Roboto Condensed"/>
              </a:rPr>
              <a:t>, </a:t>
            </a:r>
            <a:r>
              <a:rPr lang="en-US" sz="3999" dirty="0" err="1">
                <a:solidFill>
                  <a:srgbClr val="000000"/>
                </a:solidFill>
                <a:latin typeface="Roboto Condensed"/>
              </a:rPr>
              <a:t>giơ</a:t>
            </a:r>
            <a:r>
              <a:rPr lang="en-US" sz="3999" dirty="0">
                <a:solidFill>
                  <a:srgbClr val="000000"/>
                </a:solidFill>
                <a:latin typeface="Roboto Condensed"/>
              </a:rPr>
              <a:t> </a:t>
            </a:r>
            <a:r>
              <a:rPr lang="en-US" sz="3999" dirty="0" err="1">
                <a:solidFill>
                  <a:srgbClr val="000000"/>
                </a:solidFill>
                <a:latin typeface="Roboto Condensed"/>
              </a:rPr>
              <a:t>vuốt</a:t>
            </a:r>
            <a:r>
              <a:rPr lang="en-US" sz="3999" dirty="0">
                <a:solidFill>
                  <a:srgbClr val="000000"/>
                </a:solidFill>
                <a:latin typeface="Roboto Condensed"/>
              </a:rPr>
              <a:t>; </a:t>
            </a:r>
            <a:r>
              <a:rPr lang="en-US" sz="3999" dirty="0" err="1">
                <a:solidFill>
                  <a:srgbClr val="000000"/>
                </a:solidFill>
                <a:latin typeface="Roboto Condensed"/>
              </a:rPr>
              <a:t>đạp</a:t>
            </a:r>
            <a:r>
              <a:rPr lang="en-US" sz="3999" dirty="0">
                <a:solidFill>
                  <a:srgbClr val="000000"/>
                </a:solidFill>
                <a:latin typeface="Roboto Condensed"/>
              </a:rPr>
              <a:t> long </a:t>
            </a:r>
            <a:r>
              <a:rPr lang="en-US" sz="3999" dirty="0" err="1">
                <a:solidFill>
                  <a:srgbClr val="000000"/>
                </a:solidFill>
                <a:latin typeface="Roboto Condensed"/>
              </a:rPr>
              <a:t>đất</a:t>
            </a:r>
            <a:r>
              <a:rPr lang="en-US" sz="3999" dirty="0">
                <a:solidFill>
                  <a:srgbClr val="000000"/>
                </a:solidFill>
                <a:latin typeface="Roboto Condensed"/>
              </a:rPr>
              <a:t> </a:t>
            </a:r>
            <a:r>
              <a:rPr lang="en-US" sz="3999" dirty="0" err="1">
                <a:solidFill>
                  <a:srgbClr val="000000"/>
                </a:solidFill>
                <a:latin typeface="Roboto Condensed"/>
              </a:rPr>
              <a:t>núi</a:t>
            </a:r>
            <a:r>
              <a:rPr lang="en-US" sz="3999" dirty="0">
                <a:solidFill>
                  <a:srgbClr val="000000"/>
                </a:solidFill>
                <a:latin typeface="Roboto Condensed"/>
              </a:rPr>
              <a:t>, </a:t>
            </a:r>
            <a:r>
              <a:rPr lang="en-US" sz="3999" dirty="0" err="1">
                <a:solidFill>
                  <a:srgbClr val="000000"/>
                </a:solidFill>
                <a:latin typeface="Roboto Condensed"/>
              </a:rPr>
              <a:t>gầm</a:t>
            </a:r>
            <a:r>
              <a:rPr lang="en-US" sz="3999" dirty="0">
                <a:solidFill>
                  <a:srgbClr val="000000"/>
                </a:solidFill>
                <a:latin typeface="Roboto Condensed"/>
              </a:rPr>
              <a:t>, </a:t>
            </a:r>
            <a:r>
              <a:rPr lang="en-US" sz="3999" dirty="0" err="1">
                <a:solidFill>
                  <a:srgbClr val="000000"/>
                </a:solidFill>
                <a:latin typeface="Roboto Condensed"/>
              </a:rPr>
              <a:t>xông</a:t>
            </a:r>
            <a:r>
              <a:rPr lang="en-US" sz="3999" dirty="0">
                <a:solidFill>
                  <a:srgbClr val="000000"/>
                </a:solidFill>
                <a:latin typeface="Roboto Condensed"/>
              </a:rPr>
              <a:t> </a:t>
            </a:r>
            <a:r>
              <a:rPr lang="en-US" sz="3999" dirty="0" err="1">
                <a:solidFill>
                  <a:srgbClr val="000000"/>
                </a:solidFill>
                <a:latin typeface="Roboto Condensed"/>
              </a:rPr>
              <a:t>xáo</a:t>
            </a:r>
            <a:r>
              <a:rPr lang="en-US" sz="3999" dirty="0">
                <a:solidFill>
                  <a:srgbClr val="000000"/>
                </a:solidFill>
                <a:latin typeface="Roboto Condensed"/>
              </a:rPr>
              <a:t>; </a:t>
            </a:r>
            <a:r>
              <a:rPr lang="en-US" sz="3999" dirty="0" err="1">
                <a:solidFill>
                  <a:srgbClr val="000000"/>
                </a:solidFill>
                <a:latin typeface="Roboto Condensed"/>
              </a:rPr>
              <a:t>cuộc</a:t>
            </a:r>
            <a:r>
              <a:rPr lang="en-US" sz="3999" dirty="0">
                <a:solidFill>
                  <a:srgbClr val="000000"/>
                </a:solidFill>
                <a:latin typeface="Roboto Condensed"/>
              </a:rPr>
              <a:t> </a:t>
            </a:r>
            <a:r>
              <a:rPr lang="en-US" sz="3999" dirty="0" err="1">
                <a:solidFill>
                  <a:srgbClr val="000000"/>
                </a:solidFill>
                <a:latin typeface="Roboto Condensed"/>
              </a:rPr>
              <a:t>chiến</a:t>
            </a:r>
            <a:r>
              <a:rPr lang="en-US" sz="3999" dirty="0">
                <a:solidFill>
                  <a:srgbClr val="000000"/>
                </a:solidFill>
                <a:latin typeface="Roboto Condensed"/>
              </a:rPr>
              <a:t> </a:t>
            </a:r>
            <a:r>
              <a:rPr lang="en-US" sz="3999" dirty="0" err="1">
                <a:solidFill>
                  <a:srgbClr val="000000"/>
                </a:solidFill>
                <a:latin typeface="Roboto Condensed"/>
              </a:rPr>
              <a:t>khiến</a:t>
            </a:r>
            <a:r>
              <a:rPr lang="en-US" sz="3999" dirty="0">
                <a:solidFill>
                  <a:srgbClr val="000000"/>
                </a:solidFill>
                <a:latin typeface="Roboto Condensed"/>
              </a:rPr>
              <a:t> </a:t>
            </a:r>
            <a:r>
              <a:rPr lang="en-US" sz="3999" dirty="0" err="1">
                <a:solidFill>
                  <a:srgbClr val="000000"/>
                </a:solidFill>
                <a:latin typeface="Roboto Condensed"/>
              </a:rPr>
              <a:t>cho</a:t>
            </a:r>
            <a:r>
              <a:rPr lang="en-US" sz="3999" dirty="0">
                <a:solidFill>
                  <a:srgbClr val="000000"/>
                </a:solidFill>
                <a:latin typeface="Roboto Condensed"/>
              </a:rPr>
              <a:t> </a:t>
            </a:r>
            <a:r>
              <a:rPr lang="en-US" sz="3999" dirty="0" err="1">
                <a:solidFill>
                  <a:srgbClr val="000000"/>
                </a:solidFill>
                <a:latin typeface="Roboto Condensed"/>
              </a:rPr>
              <a:t>máu</a:t>
            </a:r>
            <a:r>
              <a:rPr lang="en-US" sz="3999" dirty="0">
                <a:solidFill>
                  <a:srgbClr val="000000"/>
                </a:solidFill>
                <a:latin typeface="Roboto Condensed"/>
              </a:rPr>
              <a:t> </a:t>
            </a:r>
            <a:r>
              <a:rPr lang="en-US" sz="3999" dirty="0" err="1">
                <a:solidFill>
                  <a:srgbClr val="000000"/>
                </a:solidFill>
                <a:latin typeface="Roboto Condensed"/>
              </a:rPr>
              <a:t>vọt</a:t>
            </a:r>
            <a:r>
              <a:rPr lang="en-US" sz="3999" dirty="0">
                <a:solidFill>
                  <a:srgbClr val="000000"/>
                </a:solidFill>
                <a:latin typeface="Roboto Condensed"/>
              </a:rPr>
              <a:t> </a:t>
            </a:r>
            <a:r>
              <a:rPr lang="en-US" sz="3999" dirty="0" err="1">
                <a:solidFill>
                  <a:srgbClr val="000000"/>
                </a:solidFill>
                <a:latin typeface="Roboto Condensed"/>
              </a:rPr>
              <a:t>phì</a:t>
            </a:r>
            <a:r>
              <a:rPr lang="en-US" sz="3999" dirty="0">
                <a:solidFill>
                  <a:srgbClr val="000000"/>
                </a:solidFill>
                <a:latin typeface="Roboto Condensed"/>
              </a:rPr>
              <a:t> </a:t>
            </a:r>
            <a:r>
              <a:rPr lang="en-US" sz="3999" dirty="0" err="1">
                <a:solidFill>
                  <a:srgbClr val="000000"/>
                </a:solidFill>
                <a:latin typeface="Roboto Condensed"/>
              </a:rPr>
              <a:t>reo</a:t>
            </a:r>
            <a:r>
              <a:rPr lang="en-US" sz="3999" dirty="0">
                <a:solidFill>
                  <a:srgbClr val="000000"/>
                </a:solidFill>
                <a:latin typeface="Roboto Condensed"/>
              </a:rPr>
              <a:t> </a:t>
            </a:r>
            <a:r>
              <a:rPr lang="en-US" sz="3999" dirty="0" err="1">
                <a:solidFill>
                  <a:srgbClr val="000000"/>
                </a:solidFill>
                <a:latin typeface="Roboto Condensed"/>
              </a:rPr>
              <a:t>muôn</a:t>
            </a:r>
            <a:r>
              <a:rPr lang="en-US" sz="3999" dirty="0">
                <a:solidFill>
                  <a:srgbClr val="000000"/>
                </a:solidFill>
                <a:latin typeface="Roboto Condensed"/>
              </a:rPr>
              <a:t> </a:t>
            </a:r>
            <a:r>
              <a:rPr lang="en-US" sz="3999" dirty="0" err="1">
                <a:solidFill>
                  <a:srgbClr val="000000"/>
                </a:solidFill>
                <a:latin typeface="Roboto Condensed"/>
              </a:rPr>
              <a:t>ngấn</a:t>
            </a:r>
            <a:r>
              <a:rPr lang="en-US" sz="3999" dirty="0">
                <a:solidFill>
                  <a:srgbClr val="000000"/>
                </a:solidFill>
                <a:latin typeface="Roboto Condensed"/>
              </a:rPr>
              <a:t> </a:t>
            </a:r>
            <a:r>
              <a:rPr lang="en-US" sz="3999" dirty="0" err="1">
                <a:solidFill>
                  <a:srgbClr val="000000"/>
                </a:solidFill>
                <a:latin typeface="Roboto Condensed"/>
              </a:rPr>
              <a:t>hồng</a:t>
            </a:r>
            <a:r>
              <a:rPr lang="en-US" sz="3999" dirty="0">
                <a:solidFill>
                  <a:srgbClr val="000000"/>
                </a:solidFill>
                <a:latin typeface="Roboto Condensed"/>
              </a:rPr>
              <a:t>; </a:t>
            </a:r>
            <a:r>
              <a:rPr lang="en-US" sz="3999" dirty="0" err="1">
                <a:solidFill>
                  <a:srgbClr val="000000"/>
                </a:solidFill>
                <a:latin typeface="Roboto Condensed"/>
              </a:rPr>
              <a:t>quang</a:t>
            </a:r>
            <a:r>
              <a:rPr lang="en-US" sz="3999" dirty="0">
                <a:solidFill>
                  <a:srgbClr val="000000"/>
                </a:solidFill>
                <a:latin typeface="Roboto Condensed"/>
              </a:rPr>
              <a:t> </a:t>
            </a:r>
            <a:r>
              <a:rPr lang="en-US" sz="3999" dirty="0" err="1">
                <a:solidFill>
                  <a:srgbClr val="000000"/>
                </a:solidFill>
                <a:latin typeface="Roboto Condensed"/>
              </a:rPr>
              <a:t>cảnh</a:t>
            </a:r>
            <a:r>
              <a:rPr lang="en-US" sz="3999" dirty="0">
                <a:solidFill>
                  <a:srgbClr val="000000"/>
                </a:solidFill>
                <a:latin typeface="Roboto Condensed"/>
              </a:rPr>
              <a:t> </a:t>
            </a:r>
            <a:r>
              <a:rPr lang="en-US" sz="3999" dirty="0" err="1">
                <a:solidFill>
                  <a:srgbClr val="000000"/>
                </a:solidFill>
                <a:latin typeface="Roboto Condensed"/>
              </a:rPr>
              <a:t>xung</a:t>
            </a:r>
            <a:r>
              <a:rPr lang="en-US" sz="3999" dirty="0">
                <a:solidFill>
                  <a:srgbClr val="000000"/>
                </a:solidFill>
                <a:latin typeface="Roboto Condensed"/>
              </a:rPr>
              <a:t> </a:t>
            </a:r>
            <a:r>
              <a:rPr lang="en-US" sz="3999" dirty="0" err="1">
                <a:solidFill>
                  <a:srgbClr val="000000"/>
                </a:solidFill>
                <a:latin typeface="Roboto Condensed"/>
              </a:rPr>
              <a:t>quanh</a:t>
            </a:r>
            <a:r>
              <a:rPr lang="en-US" sz="3999" dirty="0">
                <a:solidFill>
                  <a:srgbClr val="000000"/>
                </a:solidFill>
                <a:latin typeface="Roboto Condensed"/>
              </a:rPr>
              <a:t> </a:t>
            </a:r>
            <a:r>
              <a:rPr lang="en-US" sz="3999" dirty="0" err="1">
                <a:solidFill>
                  <a:srgbClr val="000000"/>
                </a:solidFill>
                <a:latin typeface="Roboto Condensed"/>
              </a:rPr>
              <a:t>thì</a:t>
            </a:r>
            <a:r>
              <a:rPr lang="en-US" sz="3999" dirty="0">
                <a:solidFill>
                  <a:srgbClr val="000000"/>
                </a:solidFill>
                <a:latin typeface="Roboto Condensed"/>
              </a:rPr>
              <a:t> </a:t>
            </a:r>
            <a:r>
              <a:rPr lang="en-US" sz="3999" dirty="0" err="1">
                <a:solidFill>
                  <a:srgbClr val="000000"/>
                </a:solidFill>
                <a:latin typeface="Roboto Condensed"/>
              </a:rPr>
              <a:t>mây</a:t>
            </a:r>
            <a:r>
              <a:rPr lang="en-US" sz="3999" dirty="0">
                <a:solidFill>
                  <a:srgbClr val="000000"/>
                </a:solidFill>
                <a:latin typeface="Roboto Condensed"/>
              </a:rPr>
              <a:t> </a:t>
            </a:r>
            <a:r>
              <a:rPr lang="en-US" sz="3999" dirty="0" err="1">
                <a:solidFill>
                  <a:srgbClr val="000000"/>
                </a:solidFill>
                <a:latin typeface="Roboto Condensed"/>
              </a:rPr>
              <a:t>đen</a:t>
            </a:r>
            <a:r>
              <a:rPr lang="en-US" sz="3999" dirty="0">
                <a:solidFill>
                  <a:srgbClr val="000000"/>
                </a:solidFill>
                <a:latin typeface="Roboto Condensed"/>
              </a:rPr>
              <a:t> </a:t>
            </a:r>
            <a:r>
              <a:rPr lang="en-US" sz="3999" dirty="0" err="1">
                <a:solidFill>
                  <a:srgbClr val="000000"/>
                </a:solidFill>
                <a:latin typeface="Roboto Condensed"/>
              </a:rPr>
              <a:t>hăm</a:t>
            </a:r>
            <a:r>
              <a:rPr lang="en-US" sz="3999" dirty="0">
                <a:solidFill>
                  <a:srgbClr val="000000"/>
                </a:solidFill>
                <a:latin typeface="Roboto Condensed"/>
              </a:rPr>
              <a:t> </a:t>
            </a:r>
            <a:r>
              <a:rPr lang="en-US" sz="3999" dirty="0" err="1">
                <a:solidFill>
                  <a:srgbClr val="000000"/>
                </a:solidFill>
                <a:latin typeface="Roboto Condensed"/>
              </a:rPr>
              <a:t>hở</a:t>
            </a:r>
            <a:r>
              <a:rPr lang="en-US" sz="3999" dirty="0">
                <a:solidFill>
                  <a:srgbClr val="000000"/>
                </a:solidFill>
                <a:latin typeface="Roboto Condensed"/>
              </a:rPr>
              <a:t> bay </a:t>
            </a:r>
            <a:r>
              <a:rPr lang="en-US" sz="3999" dirty="0" err="1">
                <a:solidFill>
                  <a:srgbClr val="000000"/>
                </a:solidFill>
                <a:latin typeface="Roboto Condensed"/>
              </a:rPr>
              <a:t>mù</a:t>
            </a:r>
            <a:r>
              <a:rPr lang="en-US" sz="3999" dirty="0">
                <a:solidFill>
                  <a:srgbClr val="000000"/>
                </a:solidFill>
                <a:latin typeface="Roboto Condensed"/>
              </a:rPr>
              <a:t> </a:t>
            </a:r>
            <a:r>
              <a:rPr lang="en-US" sz="3999" dirty="0" err="1">
                <a:solidFill>
                  <a:srgbClr val="000000"/>
                </a:solidFill>
                <a:latin typeface="Roboto Condensed"/>
              </a:rPr>
              <a:t>mịt</a:t>
            </a:r>
            <a:r>
              <a:rPr lang="en-US" sz="3999" dirty="0">
                <a:solidFill>
                  <a:srgbClr val="000000"/>
                </a:solidFill>
                <a:latin typeface="Roboto Condensed"/>
              </a:rPr>
              <a:t>; </a:t>
            </a:r>
            <a:r>
              <a:rPr lang="en-US" sz="3999" dirty="0" err="1">
                <a:solidFill>
                  <a:srgbClr val="000000"/>
                </a:solidFill>
                <a:latin typeface="Roboto Condensed"/>
              </a:rPr>
              <a:t>sấm</a:t>
            </a:r>
            <a:r>
              <a:rPr lang="en-US" sz="3999" dirty="0">
                <a:solidFill>
                  <a:srgbClr val="000000"/>
                </a:solidFill>
                <a:latin typeface="Roboto Condensed"/>
              </a:rPr>
              <a:t> ran, </a:t>
            </a:r>
            <a:r>
              <a:rPr lang="en-US" sz="3999" dirty="0" err="1">
                <a:solidFill>
                  <a:srgbClr val="000000"/>
                </a:solidFill>
                <a:latin typeface="Roboto Condensed"/>
              </a:rPr>
              <a:t>sét</a:t>
            </a:r>
            <a:r>
              <a:rPr lang="en-US" sz="3999" dirty="0">
                <a:solidFill>
                  <a:srgbClr val="000000"/>
                </a:solidFill>
                <a:latin typeface="Roboto Condensed"/>
              </a:rPr>
              <a:t> </a:t>
            </a:r>
            <a:r>
              <a:rPr lang="en-US" sz="3999" dirty="0" err="1">
                <a:solidFill>
                  <a:srgbClr val="000000"/>
                </a:solidFill>
                <a:latin typeface="Roboto Condensed"/>
              </a:rPr>
              <a:t>động</a:t>
            </a:r>
            <a:r>
              <a:rPr lang="en-US" sz="3999" dirty="0">
                <a:solidFill>
                  <a:srgbClr val="000000"/>
                </a:solidFill>
                <a:latin typeface="Roboto Condensed"/>
              </a:rPr>
              <a:t> </a:t>
            </a:r>
            <a:r>
              <a:rPr lang="en-US" sz="3999" dirty="0" err="1">
                <a:solidFill>
                  <a:srgbClr val="000000"/>
                </a:solidFill>
                <a:latin typeface="Roboto Condensed"/>
              </a:rPr>
              <a:t>nổ</a:t>
            </a:r>
            <a:r>
              <a:rPr lang="en-US" sz="3999" dirty="0">
                <a:solidFill>
                  <a:srgbClr val="000000"/>
                </a:solidFill>
                <a:latin typeface="Roboto Condensed"/>
              </a:rPr>
              <a:t> </a:t>
            </a:r>
            <a:r>
              <a:rPr lang="en-US" sz="3999" dirty="0" err="1">
                <a:solidFill>
                  <a:srgbClr val="000000"/>
                </a:solidFill>
                <a:latin typeface="Roboto Condensed"/>
              </a:rPr>
              <a:t>lòe</a:t>
            </a:r>
            <a:r>
              <a:rPr lang="en-US" sz="3999" dirty="0">
                <a:solidFill>
                  <a:srgbClr val="000000"/>
                </a:solidFill>
                <a:latin typeface="Roboto Condensed"/>
              </a:rPr>
              <a:t> </a:t>
            </a:r>
            <a:r>
              <a:rPr lang="en-US" sz="3999" dirty="0" err="1">
                <a:solidFill>
                  <a:srgbClr val="000000"/>
                </a:solidFill>
                <a:latin typeface="Roboto Condensed"/>
              </a:rPr>
              <a:t>xanh</a:t>
            </a:r>
            <a:r>
              <a:rPr lang="en-US" sz="3999" dirty="0">
                <a:solidFill>
                  <a:srgbClr val="000000"/>
                </a:solidFill>
                <a:latin typeface="Roboto Condensed"/>
              </a:rPr>
              <a:t>…</a:t>
            </a:r>
          </a:p>
          <a:p>
            <a:pPr algn="just">
              <a:lnSpc>
                <a:spcPts val="5599"/>
              </a:lnSpc>
              <a:spcBef>
                <a:spcPct val="0"/>
              </a:spcBef>
            </a:pPr>
            <a:endParaRPr lang="en-US" sz="3999"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920781" y="1430430"/>
            <a:ext cx="7378870" cy="6082029"/>
          </a:xfrm>
          <a:prstGeom prst="rect">
            <a:avLst/>
          </a:prstGeom>
        </p:spPr>
        <p:txBody>
          <a:bodyPr lIns="0" tIns="0" rIns="0" bIns="0" rtlCol="0" anchor="t">
            <a:spAutoFit/>
          </a:bodyPr>
          <a:lstStyle/>
          <a:p>
            <a:pPr algn="just">
              <a:lnSpc>
                <a:spcPts val="6020"/>
              </a:lnSpc>
            </a:pPr>
            <a:r>
              <a:rPr lang="en-US" sz="4300" dirty="0">
                <a:solidFill>
                  <a:srgbClr val="2D4C64"/>
                </a:solidFill>
                <a:latin typeface="Roboto Condensed Bold Italics"/>
                <a:ea typeface="Roboto Condensed Bold Italics"/>
                <a:sym typeface="Wingdings" panose="05000000000000000000" pitchFamily="2" charset="2"/>
              </a:rPr>
              <a: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Cuộc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giao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tranh</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dữ</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dội</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được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khắc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họa</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rất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sinh</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động</a:t>
            </a:r>
            <a:endParaRPr lang="en-US" sz="4300" dirty="0">
              <a:solidFill>
                <a:srgbClr val="2D4C64"/>
              </a:solidFill>
              <a:latin typeface="Roboto Condensed Bold Italics"/>
              <a:ea typeface="Roboto Condensed Bold Italics"/>
            </a:endParaRPr>
          </a:p>
          <a:p>
            <a:pPr algn="just">
              <a:lnSpc>
                <a:spcPts val="6020"/>
              </a:lnSpc>
            </a:pPr>
            <a:r>
              <a:rPr lang="en-US" sz="4300" dirty="0">
                <a:solidFill>
                  <a:srgbClr val="2D4C64"/>
                </a:solidFill>
                <a:latin typeface="Roboto Condensed Bold Italics"/>
                <a:ea typeface="Roboto Condensed Bold Italics"/>
                <a:sym typeface="Wingdings" panose="05000000000000000000" pitchFamily="2" charset="2"/>
              </a:rPr>
              <a: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Nghệ</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thuật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sử</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dụng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các</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yếu</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tố</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kì</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ảo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với</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trí</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tưởng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tượng</a:t>
            </a:r>
            <a:r>
              <a:rPr lang="en-US" sz="4300" dirty="0">
                <a:solidFill>
                  <a:srgbClr val="2D4C64"/>
                </a:solidFill>
                <a:latin typeface="Roboto Condensed Bold Italics"/>
                <a:ea typeface="Roboto Condensed Bold Italics"/>
              </a:rPr>
              <a:t> bay </a:t>
            </a:r>
            <a:r>
              <a:rPr lang="en-US" sz="4300" dirty="0" err="1">
                <a:solidFill>
                  <a:srgbClr val="2D4C64"/>
                </a:solidFill>
                <a:latin typeface="Roboto Condensed Bold Italics"/>
                <a:ea typeface="Roboto Condensed Bold Italics"/>
              </a:rPr>
              <a:t>bổng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phong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phú</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sáng</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tạo</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biện</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pháp</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liệt</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kê</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nhân</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hóa</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từ</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ngữ</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biểu</a:t>
            </a:r>
            <a:r>
              <a:rPr lang="en-US" sz="4300" dirty="0">
                <a:solidFill>
                  <a:srgbClr val="2D4C64"/>
                </a:solidFill>
                <a:latin typeface="Roboto Condensed Bold Italics"/>
                <a:ea typeface="Roboto Condensed Bold Italics"/>
              </a:rPr>
              <a:t> </a:t>
            </a:r>
            <a:r>
              <a:rPr lang="en-US" sz="4300" dirty="0" err="1">
                <a:solidFill>
                  <a:srgbClr val="2D4C64"/>
                </a:solidFill>
                <a:latin typeface="Roboto Condensed Bold Italics"/>
                <a:ea typeface="Roboto Condensed Bold Italics"/>
              </a:rPr>
              <a:t>cảm</a:t>
            </a:r>
            <a:r>
              <a:rPr lang="en-US" sz="4300" dirty="0">
                <a:solidFill>
                  <a:srgbClr val="2D4C64"/>
                </a:solidFill>
                <a:latin typeface="Roboto Condensed Bold Italics"/>
                <a:ea typeface="Roboto Condensed Bold Italics"/>
              </a:rPr>
              <a:t>…</a:t>
            </a:r>
          </a:p>
          <a:p>
            <a:pPr algn="just">
              <a:lnSpc>
                <a:spcPts val="6020"/>
              </a:lnSpc>
            </a:pPr>
            <a:endParaRPr lang="en-US" sz="4300" dirty="0">
              <a:solidFill>
                <a:srgbClr val="2D4C64"/>
              </a:solidFill>
              <a:latin typeface="Roboto Condensed Bold Italics"/>
              <a:ea typeface="Roboto Condensed Bold Itali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074589" y="2340017"/>
            <a:ext cx="11825522" cy="3990975"/>
          </a:xfrm>
          <a:prstGeom prst="rect">
            <a:avLst/>
          </a:prstGeom>
        </p:spPr>
        <p:txBody>
          <a:bodyPr lIns="0" tIns="0" rIns="0" bIns="0" rtlCol="0" anchor="t">
            <a:spAutoFit/>
          </a:bodyPr>
          <a:lstStyle/>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Sơn</a:t>
            </a:r>
            <a:r>
              <a:rPr lang="en-US" sz="4500" dirty="0">
                <a:solidFill>
                  <a:srgbClr val="2D4C64"/>
                </a:solidFill>
                <a:latin typeface="Roboto Condensed Italics"/>
              </a:rPr>
              <a:t> Tinh </a:t>
            </a:r>
            <a:r>
              <a:rPr lang="en-US" sz="4500" dirty="0" err="1">
                <a:solidFill>
                  <a:srgbClr val="2D4C64"/>
                </a:solidFill>
                <a:latin typeface="Roboto Condensed Italics"/>
              </a:rPr>
              <a:t>ngồi</a:t>
            </a:r>
            <a:r>
              <a:rPr lang="en-US" sz="4500" dirty="0">
                <a:solidFill>
                  <a:srgbClr val="2D4C64"/>
                </a:solidFill>
                <a:latin typeface="Roboto Condensed Italics"/>
              </a:rPr>
              <a:t> </a:t>
            </a:r>
            <a:r>
              <a:rPr lang="en-US" sz="4500" dirty="0" err="1">
                <a:solidFill>
                  <a:srgbClr val="2D4C64"/>
                </a:solidFill>
                <a:latin typeface="Roboto Condensed Italics"/>
              </a:rPr>
              <a:t>bạch</a:t>
            </a:r>
            <a:r>
              <a:rPr lang="en-US" sz="4500" dirty="0">
                <a:solidFill>
                  <a:srgbClr val="2D4C64"/>
                </a:solidFill>
                <a:latin typeface="Roboto Condensed Italics"/>
              </a:rPr>
              <a:t> </a:t>
            </a:r>
            <a:r>
              <a:rPr lang="en-US" sz="4500" dirty="0" err="1">
                <a:solidFill>
                  <a:srgbClr val="2D4C64"/>
                </a:solidFill>
                <a:latin typeface="Roboto Condensed Italics"/>
              </a:rPr>
              <a:t>hổ</a:t>
            </a:r>
            <a:r>
              <a:rPr lang="en-US" sz="4500" dirty="0">
                <a:solidFill>
                  <a:srgbClr val="2D4C64"/>
                </a:solidFill>
                <a:latin typeface="Roboto Condensed Italics"/>
              </a:rPr>
              <a:t> </a:t>
            </a:r>
            <a:r>
              <a:rPr lang="en-US" sz="4500" dirty="0" err="1">
                <a:solidFill>
                  <a:srgbClr val="2D4C64"/>
                </a:solidFill>
                <a:latin typeface="Roboto Condensed Italics"/>
              </a:rPr>
              <a:t>đi</a:t>
            </a:r>
            <a:r>
              <a:rPr lang="en-US" sz="4500" dirty="0">
                <a:solidFill>
                  <a:srgbClr val="2D4C64"/>
                </a:solidFill>
                <a:latin typeface="Roboto Condensed Italics"/>
              </a:rPr>
              <a:t> </a:t>
            </a:r>
            <a:r>
              <a:rPr lang="en-US" sz="4500" dirty="0" err="1">
                <a:solidFill>
                  <a:srgbClr val="2D4C64"/>
                </a:solidFill>
                <a:latin typeface="Roboto Condensed Italics"/>
              </a:rPr>
              <a:t>đầu</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ngồi</a:t>
            </a:r>
            <a:r>
              <a:rPr lang="en-US" sz="4500" dirty="0">
                <a:solidFill>
                  <a:srgbClr val="2D4C64"/>
                </a:solidFill>
                <a:latin typeface="Roboto Condensed Italics"/>
              </a:rPr>
              <a:t> </a:t>
            </a:r>
            <a:r>
              <a:rPr lang="en-US" sz="4500" dirty="0" err="1">
                <a:solidFill>
                  <a:srgbClr val="2D4C64"/>
                </a:solidFill>
                <a:latin typeface="Roboto Condensed Italics"/>
              </a:rPr>
              <a:t>trên</a:t>
            </a:r>
            <a:r>
              <a:rPr lang="en-US" sz="4500" dirty="0">
                <a:solidFill>
                  <a:srgbClr val="2D4C64"/>
                </a:solidFill>
                <a:latin typeface="Roboto Condensed Italics"/>
              </a:rPr>
              <a:t> </a:t>
            </a:r>
            <a:r>
              <a:rPr lang="en-US" sz="4500" dirty="0" err="1">
                <a:solidFill>
                  <a:srgbClr val="2D4C64"/>
                </a:solidFill>
                <a:latin typeface="Roboto Condensed Italics"/>
              </a:rPr>
              <a:t>lưng</a:t>
            </a:r>
            <a:r>
              <a:rPr lang="en-US" sz="4500" dirty="0">
                <a:solidFill>
                  <a:srgbClr val="2D4C64"/>
                </a:solidFill>
                <a:latin typeface="Roboto Condensed Italics"/>
              </a:rPr>
              <a:t> </a:t>
            </a:r>
            <a:r>
              <a:rPr lang="en-US" sz="4500" dirty="0" err="1">
                <a:solidFill>
                  <a:srgbClr val="2D4C64"/>
                </a:solidFill>
                <a:latin typeface="Roboto Condensed Italics"/>
              </a:rPr>
              <a:t>rồng</a:t>
            </a:r>
            <a:r>
              <a:rPr lang="en-US" sz="4500" dirty="0">
                <a:solidFill>
                  <a:srgbClr val="2D4C64"/>
                </a:solidFill>
                <a:latin typeface="Roboto Condensed Italics"/>
              </a:rPr>
              <a:t> </a:t>
            </a:r>
            <a:r>
              <a:rPr lang="en-US" sz="4500" dirty="0" err="1">
                <a:solidFill>
                  <a:srgbClr val="2D4C64"/>
                </a:solidFill>
                <a:latin typeface="Roboto Condensed Italics"/>
              </a:rPr>
              <a:t>vàng</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thúc</a:t>
            </a:r>
            <a:r>
              <a:rPr lang="en-US" sz="4500" dirty="0">
                <a:solidFill>
                  <a:srgbClr val="2D4C64"/>
                </a:solidFill>
                <a:latin typeface="Roboto Condensed Italics"/>
              </a:rPr>
              <a:t> </a:t>
            </a:r>
            <a:r>
              <a:rPr lang="en-US" sz="4500" dirty="0" err="1">
                <a:solidFill>
                  <a:srgbClr val="2D4C64"/>
                </a:solidFill>
                <a:latin typeface="Roboto Condensed Italics"/>
              </a:rPr>
              <a:t>rồng</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a:solidFill>
                  <a:srgbClr val="2D4C64"/>
                </a:solidFill>
                <a:latin typeface="Roboto Condensed Italics"/>
              </a:rPr>
              <a:t>“</a:t>
            </a:r>
            <a:r>
              <a:rPr lang="en-US" sz="4500" dirty="0" err="1">
                <a:solidFill>
                  <a:srgbClr val="2D4C64"/>
                </a:solidFill>
                <a:latin typeface="Roboto Condensed Italics"/>
              </a:rPr>
              <a:t>Đất</a:t>
            </a:r>
            <a:r>
              <a:rPr lang="en-US" sz="4500" dirty="0">
                <a:solidFill>
                  <a:srgbClr val="2D4C64"/>
                </a:solidFill>
                <a:latin typeface="Roboto Condensed Italics"/>
              </a:rPr>
              <a:t> </a:t>
            </a:r>
            <a:r>
              <a:rPr lang="en-US" sz="4500" dirty="0" err="1">
                <a:solidFill>
                  <a:srgbClr val="2D4C64"/>
                </a:solidFill>
                <a:latin typeface="Roboto Condensed Italics"/>
              </a:rPr>
              <a:t>nảy</a:t>
            </a:r>
            <a:r>
              <a:rPr lang="en-US" sz="4500" dirty="0">
                <a:solidFill>
                  <a:srgbClr val="2D4C64"/>
                </a:solidFill>
                <a:latin typeface="Roboto Condensed Italics"/>
              </a:rPr>
              <a:t> </a:t>
            </a:r>
            <a:r>
              <a:rPr lang="en-US" sz="4500" dirty="0" err="1">
                <a:solidFill>
                  <a:srgbClr val="2D4C64"/>
                </a:solidFill>
                <a:latin typeface="Roboto Condensed Italics"/>
              </a:rPr>
              <a:t>vù</a:t>
            </a:r>
            <a:r>
              <a:rPr lang="en-US" sz="4500" dirty="0">
                <a:solidFill>
                  <a:srgbClr val="2D4C64"/>
                </a:solidFill>
                <a:latin typeface="Roboto Condensed Italics"/>
              </a:rPr>
              <a:t> </a:t>
            </a:r>
            <a:r>
              <a:rPr lang="en-US" sz="4500" dirty="0" err="1">
                <a:solidFill>
                  <a:srgbClr val="2D4C64"/>
                </a:solidFill>
                <a:latin typeface="Roboto Condensed Italics"/>
              </a:rPr>
              <a:t>lên</a:t>
            </a:r>
            <a:r>
              <a:rPr lang="en-US" sz="4500" dirty="0">
                <a:solidFill>
                  <a:srgbClr val="2D4C64"/>
                </a:solidFill>
                <a:latin typeface="Roboto Condensed Italics"/>
              </a:rPr>
              <a:t> </a:t>
            </a:r>
            <a:r>
              <a:rPr lang="en-US" sz="4500" dirty="0" err="1">
                <a:solidFill>
                  <a:srgbClr val="2D4C64"/>
                </a:solidFill>
                <a:latin typeface="Roboto Condensed Italics"/>
              </a:rPr>
              <a:t>cao</a:t>
            </a:r>
            <a:r>
              <a:rPr lang="en-US" sz="4500" dirty="0">
                <a:solidFill>
                  <a:srgbClr val="2D4C64"/>
                </a:solidFill>
                <a:latin typeface="Roboto Condensed Italics"/>
              </a:rPr>
              <a:t>”</a:t>
            </a:r>
          </a:p>
          <a:p>
            <a:pPr marL="971553" lvl="1" indent="-485777" algn="just">
              <a:lnSpc>
                <a:spcPts val="6300"/>
              </a:lnSpc>
              <a:buFont typeface="Arial"/>
              <a:buChar char="•"/>
            </a:pPr>
            <a:r>
              <a:rPr lang="en-US" sz="4500" dirty="0" err="1">
                <a:solidFill>
                  <a:srgbClr val="2D4C64"/>
                </a:solidFill>
                <a:latin typeface="Roboto Condensed Italics"/>
              </a:rPr>
              <a:t>Thuỷ</a:t>
            </a:r>
            <a:r>
              <a:rPr lang="en-US" sz="4500" dirty="0">
                <a:solidFill>
                  <a:srgbClr val="2D4C64"/>
                </a:solidFill>
                <a:latin typeface="Roboto Condensed Italics"/>
              </a:rPr>
              <a:t> Tinh </a:t>
            </a:r>
            <a:r>
              <a:rPr lang="en-US" sz="4500" dirty="0" err="1">
                <a:solidFill>
                  <a:srgbClr val="2D4C64"/>
                </a:solidFill>
                <a:latin typeface="Roboto Condensed Italics"/>
              </a:rPr>
              <a:t>dâng</a:t>
            </a:r>
            <a:r>
              <a:rPr lang="en-US" sz="4500" dirty="0">
                <a:solidFill>
                  <a:srgbClr val="2D4C64"/>
                </a:solidFill>
                <a:latin typeface="Roboto Condensed Italics"/>
              </a:rPr>
              <a:t> </a:t>
            </a:r>
            <a:r>
              <a:rPr lang="en-US" sz="4500" dirty="0" err="1">
                <a:solidFill>
                  <a:srgbClr val="2D4C64"/>
                </a:solidFill>
                <a:latin typeface="Roboto Condensed Italics"/>
              </a:rPr>
              <a:t>nước</a:t>
            </a:r>
            <a:r>
              <a:rPr lang="en-US" sz="4500" dirty="0">
                <a:solidFill>
                  <a:srgbClr val="2D4C64"/>
                </a:solidFill>
                <a:latin typeface="Roboto Condensed Italics"/>
              </a:rPr>
              <a:t> </a:t>
            </a:r>
            <a:r>
              <a:rPr lang="en-US" sz="4500" dirty="0" err="1">
                <a:solidFill>
                  <a:srgbClr val="2D4C64"/>
                </a:solidFill>
                <a:latin typeface="Roboto Condensed Italics"/>
              </a:rPr>
              <a:t>bể</a:t>
            </a:r>
            <a:r>
              <a:rPr lang="en-US" sz="4500" dirty="0">
                <a:solidFill>
                  <a:srgbClr val="2D4C64"/>
                </a:solidFill>
                <a:latin typeface="Roboto Condensed Italics"/>
              </a:rPr>
              <a:t>, </a:t>
            </a:r>
            <a:r>
              <a:rPr lang="en-US" sz="4500" dirty="0" err="1">
                <a:solidFill>
                  <a:srgbClr val="2D4C64"/>
                </a:solidFill>
                <a:latin typeface="Roboto Condensed Italics"/>
              </a:rPr>
              <a:t>đục</a:t>
            </a:r>
            <a:r>
              <a:rPr lang="en-US" sz="4500" dirty="0">
                <a:solidFill>
                  <a:srgbClr val="2D4C64"/>
                </a:solidFill>
                <a:latin typeface="Roboto Condensed Italics"/>
              </a:rPr>
              <a:t> </a:t>
            </a:r>
            <a:r>
              <a:rPr lang="en-US" sz="4500" dirty="0" err="1">
                <a:solidFill>
                  <a:srgbClr val="2D4C64"/>
                </a:solidFill>
                <a:latin typeface="Roboto Condensed Italics"/>
              </a:rPr>
              <a:t>núi</a:t>
            </a:r>
            <a:r>
              <a:rPr lang="en-US" sz="4500" dirty="0">
                <a:solidFill>
                  <a:srgbClr val="2D4C64"/>
                </a:solidFill>
                <a:latin typeface="Roboto Condensed Italics"/>
              </a:rPr>
              <a:t>.</a:t>
            </a:r>
          </a:p>
        </p:txBody>
      </p:sp>
      <p:sp>
        <p:nvSpPr>
          <p:cNvPr id="4" name="TextBox 4"/>
          <p:cNvSpPr txBox="1"/>
          <p:nvPr/>
        </p:nvSpPr>
        <p:spPr>
          <a:xfrm>
            <a:off x="-680271" y="1086269"/>
            <a:ext cx="17367285" cy="1047750"/>
          </a:xfrm>
          <a:prstGeom prst="rect">
            <a:avLst/>
          </a:prstGeom>
        </p:spPr>
        <p:txBody>
          <a:bodyPr lIns="0" tIns="0" rIns="0" bIns="0" rtlCol="0" anchor="t">
            <a:spAutoFit/>
          </a:bodyPr>
          <a:lstStyle/>
          <a:p>
            <a:pPr algn="ctr">
              <a:lnSpc>
                <a:spcPts val="8400"/>
              </a:lnSpc>
            </a:pPr>
            <a:r>
              <a:rPr lang="en-US" sz="6000">
                <a:solidFill>
                  <a:srgbClr val="24516B"/>
                </a:solidFill>
                <a:latin typeface="Roboto Condensed Bold"/>
              </a:rPr>
              <a:t>Yếu tố kì ảo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3822071" y="1743918"/>
            <a:ext cx="8547853" cy="4888230"/>
          </a:xfrm>
          <a:prstGeom prst="rect">
            <a:avLst/>
          </a:prstGeom>
        </p:spPr>
        <p:txBody>
          <a:bodyPr lIns="0" tIns="0" rIns="0" bIns="0" rtlCol="0" anchor="t">
            <a:spAutoFit/>
          </a:bodyPr>
          <a:lstStyle/>
          <a:p>
            <a:pPr algn="just">
              <a:lnSpc>
                <a:spcPts val="7139"/>
              </a:lnSpc>
            </a:pPr>
            <a:r>
              <a:rPr lang="en-US" sz="5100" dirty="0" err="1">
                <a:solidFill>
                  <a:srgbClr val="2D4C64"/>
                </a:solidFill>
                <a:latin typeface="Roboto Condensed Bold"/>
              </a:rPr>
              <a:t>Các</a:t>
            </a:r>
            <a:r>
              <a:rPr lang="en-US" sz="5100" dirty="0">
                <a:solidFill>
                  <a:srgbClr val="2D4C64"/>
                </a:solidFill>
                <a:latin typeface="Roboto Condensed Bold"/>
              </a:rPr>
              <a:t> chi </a:t>
            </a:r>
            <a:r>
              <a:rPr lang="en-US" sz="5100" dirty="0" err="1">
                <a:solidFill>
                  <a:srgbClr val="2D4C64"/>
                </a:solidFill>
                <a:latin typeface="Roboto Condensed Bold"/>
              </a:rPr>
              <a:t>tiết</a:t>
            </a:r>
            <a:r>
              <a:rPr lang="en-US" sz="5100" dirty="0">
                <a:solidFill>
                  <a:srgbClr val="2D4C64"/>
                </a:solidFill>
                <a:latin typeface="Roboto Condensed Bold"/>
              </a:rPr>
              <a:t> </a:t>
            </a:r>
            <a:r>
              <a:rPr lang="en-US" sz="5100" dirty="0" err="1">
                <a:solidFill>
                  <a:srgbClr val="2D4C64"/>
                </a:solidFill>
                <a:latin typeface="Roboto Condensed Bold"/>
              </a:rPr>
              <a:t>kì</a:t>
            </a:r>
            <a:r>
              <a:rPr lang="en-US" sz="5100" dirty="0">
                <a:solidFill>
                  <a:srgbClr val="2D4C64"/>
                </a:solidFill>
                <a:latin typeface="Roboto Condensed Bold"/>
              </a:rPr>
              <a:t> </a:t>
            </a:r>
            <a:r>
              <a:rPr lang="en-US" sz="5100" dirty="0" err="1">
                <a:solidFill>
                  <a:srgbClr val="2D4C64"/>
                </a:solidFill>
                <a:latin typeface="Roboto Condensed Bold"/>
              </a:rPr>
              <a:t>ảo</a:t>
            </a:r>
            <a:r>
              <a:rPr lang="en-US" sz="5100" dirty="0">
                <a:solidFill>
                  <a:srgbClr val="2D4C64"/>
                </a:solidFill>
                <a:latin typeface="Roboto Condensed Bold"/>
              </a:rPr>
              <a:t> </a:t>
            </a:r>
            <a:r>
              <a:rPr lang="en-US" sz="5100" dirty="0" err="1">
                <a:solidFill>
                  <a:srgbClr val="2D4C64"/>
                </a:solidFill>
                <a:latin typeface="Roboto Condensed Bold"/>
              </a:rPr>
              <a:t>giúp</a:t>
            </a:r>
            <a:r>
              <a:rPr lang="en-US" sz="5100" dirty="0">
                <a:solidFill>
                  <a:srgbClr val="2D4C64"/>
                </a:solidFill>
                <a:latin typeface="Roboto Condensed Bold"/>
              </a:rPr>
              <a:t>:</a:t>
            </a:r>
          </a:p>
          <a:p>
            <a:pPr marL="971553" lvl="1" indent="-485777" algn="just">
              <a:lnSpc>
                <a:spcPts val="6300"/>
              </a:lnSpc>
              <a:buFont typeface="Arial"/>
              <a:buChar char="•"/>
            </a:pPr>
            <a:r>
              <a:rPr lang="en-US" sz="4500" dirty="0" err="1">
                <a:solidFill>
                  <a:srgbClr val="2D4C64"/>
                </a:solidFill>
                <a:latin typeface="Roboto Condensed"/>
              </a:rPr>
              <a:t>Câu</a:t>
            </a:r>
            <a:r>
              <a:rPr lang="en-US" sz="4500" dirty="0">
                <a:solidFill>
                  <a:srgbClr val="2D4C64"/>
                </a:solidFill>
                <a:latin typeface="Roboto Condensed"/>
              </a:rPr>
              <a:t> </a:t>
            </a:r>
            <a:r>
              <a:rPr lang="en-US" sz="4500" dirty="0" err="1">
                <a:solidFill>
                  <a:srgbClr val="2D4C64"/>
                </a:solidFill>
                <a:latin typeface="Roboto Condensed"/>
              </a:rPr>
              <a:t>chuyện</a:t>
            </a:r>
            <a:r>
              <a:rPr lang="en-US" sz="4500" dirty="0">
                <a:solidFill>
                  <a:srgbClr val="2D4C64"/>
                </a:solidFill>
                <a:latin typeface="Roboto Condensed"/>
              </a:rPr>
              <a:t> </a:t>
            </a:r>
            <a:r>
              <a:rPr lang="en-US" sz="4500" dirty="0" err="1">
                <a:solidFill>
                  <a:srgbClr val="2D4C64"/>
                </a:solidFill>
                <a:latin typeface="Roboto Condensed"/>
              </a:rPr>
              <a:t>thêm</a:t>
            </a:r>
            <a:r>
              <a:rPr lang="en-US" sz="4500" dirty="0">
                <a:solidFill>
                  <a:srgbClr val="2D4C64"/>
                </a:solidFill>
                <a:latin typeface="Roboto Condensed"/>
              </a:rPr>
              <a:t> li </a:t>
            </a:r>
            <a:r>
              <a:rPr lang="en-US" sz="4500" dirty="0" err="1">
                <a:solidFill>
                  <a:srgbClr val="2D4C64"/>
                </a:solidFill>
                <a:latin typeface="Roboto Condensed"/>
              </a:rPr>
              <a:t>kì</a:t>
            </a:r>
            <a:r>
              <a:rPr lang="en-US" sz="4500" dirty="0">
                <a:solidFill>
                  <a:srgbClr val="2D4C64"/>
                </a:solidFill>
                <a:latin typeface="Roboto Condensed"/>
              </a:rPr>
              <a:t>, </a:t>
            </a:r>
            <a:r>
              <a:rPr lang="en-US" sz="4500" dirty="0" err="1">
                <a:solidFill>
                  <a:srgbClr val="2D4C64"/>
                </a:solidFill>
                <a:latin typeface="Roboto Condensed"/>
              </a:rPr>
              <a:t>hấp</a:t>
            </a:r>
            <a:r>
              <a:rPr lang="en-US" sz="4500" dirty="0">
                <a:solidFill>
                  <a:srgbClr val="2D4C64"/>
                </a:solidFill>
                <a:latin typeface="Roboto Condensed"/>
              </a:rPr>
              <a:t> </a:t>
            </a:r>
            <a:r>
              <a:rPr lang="en-US" sz="4500" dirty="0" err="1">
                <a:solidFill>
                  <a:srgbClr val="2D4C64"/>
                </a:solidFill>
                <a:latin typeface="Roboto Condensed"/>
              </a:rPr>
              <a:t>dẫn</a:t>
            </a:r>
            <a:r>
              <a:rPr lang="en-US" sz="4500" dirty="0">
                <a:solidFill>
                  <a:srgbClr val="2D4C64"/>
                </a:solidFill>
                <a:latin typeface="Roboto Condensed"/>
              </a:rPr>
              <a:t>.</a:t>
            </a:r>
          </a:p>
          <a:p>
            <a:pPr marL="971553" lvl="1" indent="-485777" algn="just">
              <a:lnSpc>
                <a:spcPts val="6300"/>
              </a:lnSpc>
              <a:buFont typeface="Arial"/>
              <a:buChar char="•"/>
            </a:pPr>
            <a:r>
              <a:rPr lang="en-US" sz="4500" dirty="0" err="1">
                <a:solidFill>
                  <a:srgbClr val="2D4C64"/>
                </a:solidFill>
                <a:latin typeface="Roboto Condensed"/>
              </a:rPr>
              <a:t>Thể</a:t>
            </a:r>
            <a:r>
              <a:rPr lang="en-US" sz="4500" dirty="0">
                <a:solidFill>
                  <a:srgbClr val="2D4C64"/>
                </a:solidFill>
                <a:latin typeface="Roboto Condensed"/>
              </a:rPr>
              <a:t> </a:t>
            </a:r>
            <a:r>
              <a:rPr lang="en-US" sz="4500" dirty="0" err="1">
                <a:solidFill>
                  <a:srgbClr val="2D4C64"/>
                </a:solidFill>
                <a:latin typeface="Roboto Condensed"/>
              </a:rPr>
              <a:t>hiện</a:t>
            </a:r>
            <a:r>
              <a:rPr lang="en-US" sz="4500" dirty="0">
                <a:solidFill>
                  <a:srgbClr val="2D4C64"/>
                </a:solidFill>
                <a:latin typeface="Roboto Condensed"/>
              </a:rPr>
              <a:t> </a:t>
            </a:r>
            <a:r>
              <a:rPr lang="en-US" sz="4500" dirty="0" err="1">
                <a:solidFill>
                  <a:srgbClr val="2D4C64"/>
                </a:solidFill>
                <a:latin typeface="Roboto Condensed"/>
              </a:rPr>
              <a:t>nguồn</a:t>
            </a:r>
            <a:r>
              <a:rPr lang="en-US" sz="4500" dirty="0">
                <a:solidFill>
                  <a:srgbClr val="2D4C64"/>
                </a:solidFill>
                <a:latin typeface="Roboto Condensed"/>
              </a:rPr>
              <a:t> </a:t>
            </a:r>
            <a:r>
              <a:rPr lang="en-US" sz="4500" dirty="0" err="1">
                <a:solidFill>
                  <a:srgbClr val="2D4C64"/>
                </a:solidFill>
                <a:latin typeface="Roboto Condensed"/>
              </a:rPr>
              <a:t>gốc</a:t>
            </a:r>
            <a:r>
              <a:rPr lang="en-US" sz="4500" dirty="0">
                <a:solidFill>
                  <a:srgbClr val="2D4C64"/>
                </a:solidFill>
                <a:latin typeface="Roboto Condensed"/>
              </a:rPr>
              <a:t> </a:t>
            </a:r>
            <a:r>
              <a:rPr lang="en-US" sz="4500" dirty="0" err="1">
                <a:solidFill>
                  <a:srgbClr val="2D4C64"/>
                </a:solidFill>
                <a:latin typeface="Roboto Condensed"/>
              </a:rPr>
              <a:t>khác</a:t>
            </a:r>
            <a:r>
              <a:rPr lang="en-US" sz="4500" dirty="0">
                <a:solidFill>
                  <a:srgbClr val="2D4C64"/>
                </a:solidFill>
                <a:latin typeface="Roboto Condensed"/>
              </a:rPr>
              <a:t> </a:t>
            </a:r>
            <a:r>
              <a:rPr lang="en-US" sz="4500" dirty="0" err="1">
                <a:solidFill>
                  <a:srgbClr val="2D4C64"/>
                </a:solidFill>
                <a:latin typeface="Roboto Condensed"/>
              </a:rPr>
              <a:t>thường</a:t>
            </a:r>
            <a:r>
              <a:rPr lang="en-US" sz="4500" dirty="0">
                <a:solidFill>
                  <a:srgbClr val="2D4C64"/>
                </a:solidFill>
                <a:latin typeface="Roboto Condensed"/>
              </a:rPr>
              <a:t> </a:t>
            </a:r>
            <a:r>
              <a:rPr lang="en-US" sz="4500" dirty="0" err="1">
                <a:solidFill>
                  <a:srgbClr val="2D4C64"/>
                </a:solidFill>
                <a:latin typeface="Roboto Condensed"/>
              </a:rPr>
              <a:t>về</a:t>
            </a:r>
            <a:r>
              <a:rPr lang="en-US" sz="4500" dirty="0">
                <a:solidFill>
                  <a:srgbClr val="2D4C64"/>
                </a:solidFill>
                <a:latin typeface="Roboto Condensed"/>
              </a:rPr>
              <a:t> </a:t>
            </a:r>
            <a:r>
              <a:rPr lang="en-US" sz="4500" dirty="0" err="1">
                <a:solidFill>
                  <a:srgbClr val="2D4C64"/>
                </a:solidFill>
                <a:latin typeface="Roboto Condensed"/>
              </a:rPr>
              <a:t>nhân</a:t>
            </a:r>
            <a:r>
              <a:rPr lang="en-US" sz="4500" dirty="0">
                <a:solidFill>
                  <a:srgbClr val="2D4C64"/>
                </a:solidFill>
                <a:latin typeface="Roboto Condensed"/>
              </a:rPr>
              <a:t> </a:t>
            </a:r>
            <a:r>
              <a:rPr lang="en-US" sz="4500" dirty="0" err="1">
                <a:solidFill>
                  <a:srgbClr val="2D4C64"/>
                </a:solidFill>
                <a:latin typeface="Roboto Condensed"/>
              </a:rPr>
              <a:t>vật</a:t>
            </a:r>
            <a:r>
              <a:rPr lang="en-US" sz="4500" dirty="0">
                <a:solidFill>
                  <a:srgbClr val="2D4C64"/>
                </a:solidFill>
                <a:latin typeface="Roboto Condensed"/>
              </a:rPr>
              <a:t> </a:t>
            </a:r>
            <a:r>
              <a:rPr lang="en-US" sz="4500" dirty="0" err="1">
                <a:solidFill>
                  <a:srgbClr val="2D4C64"/>
                </a:solidFill>
                <a:latin typeface="Roboto Condensed"/>
              </a:rPr>
              <a:t>thần</a:t>
            </a:r>
            <a:r>
              <a:rPr lang="en-US" sz="4500" dirty="0">
                <a:solidFill>
                  <a:srgbClr val="2D4C64"/>
                </a:solidFill>
                <a:latin typeface="Roboto Condensed"/>
              </a:rPr>
              <a:t> </a:t>
            </a:r>
            <a:r>
              <a:rPr lang="en-US" sz="4500" dirty="0" err="1">
                <a:solidFill>
                  <a:srgbClr val="2D4C64"/>
                </a:solidFill>
                <a:latin typeface="Roboto Condensed"/>
              </a:rPr>
              <a:t>linh</a:t>
            </a:r>
            <a:r>
              <a:rPr lang="en-US" sz="4500" dirty="0">
                <a:solidFill>
                  <a:srgbClr val="2D4C64"/>
                </a:solidFill>
                <a:latin typeface="Roboto Condensed"/>
              </a:rPr>
              <a:t>. </a:t>
            </a:r>
            <a:r>
              <a:rPr lang="en-US" sz="4500" dirty="0" err="1">
                <a:solidFill>
                  <a:srgbClr val="2D4C64"/>
                </a:solidFill>
                <a:latin typeface="Roboto Condensed"/>
              </a:rPr>
              <a:t>Thể</a:t>
            </a:r>
            <a:r>
              <a:rPr lang="en-US" sz="4500" dirty="0">
                <a:solidFill>
                  <a:srgbClr val="2D4C64"/>
                </a:solidFill>
                <a:latin typeface="Roboto Condensed"/>
              </a:rPr>
              <a:t> </a:t>
            </a:r>
            <a:r>
              <a:rPr lang="en-US" sz="4500" dirty="0" err="1">
                <a:solidFill>
                  <a:srgbClr val="2D4C64"/>
                </a:solidFill>
                <a:latin typeface="Roboto Condensed"/>
              </a:rPr>
              <a:t>hiện</a:t>
            </a:r>
            <a:r>
              <a:rPr lang="en-US" sz="4500" dirty="0">
                <a:solidFill>
                  <a:srgbClr val="2D4C64"/>
                </a:solidFill>
                <a:latin typeface="Roboto Condensed"/>
              </a:rPr>
              <a:t> </a:t>
            </a:r>
            <a:r>
              <a:rPr lang="en-US" sz="4500" dirty="0" err="1">
                <a:solidFill>
                  <a:srgbClr val="2D4C64"/>
                </a:solidFill>
                <a:latin typeface="Roboto Condensed"/>
              </a:rPr>
              <a:t>sự</a:t>
            </a:r>
            <a:r>
              <a:rPr lang="en-US" sz="4500" dirty="0">
                <a:solidFill>
                  <a:srgbClr val="2D4C64"/>
                </a:solidFill>
                <a:latin typeface="Roboto Condensed"/>
              </a:rPr>
              <a:t> </a:t>
            </a:r>
            <a:r>
              <a:rPr lang="en-US" sz="4500" dirty="0" err="1">
                <a:solidFill>
                  <a:srgbClr val="2D4C64"/>
                </a:solidFill>
                <a:latin typeface="Roboto Condensed"/>
              </a:rPr>
              <a:t>tôn</a:t>
            </a:r>
            <a:r>
              <a:rPr lang="en-US" sz="4500" dirty="0">
                <a:solidFill>
                  <a:srgbClr val="2D4C64"/>
                </a:solidFill>
                <a:latin typeface="Roboto Condensed"/>
              </a:rPr>
              <a:t> </a:t>
            </a:r>
            <a:r>
              <a:rPr lang="en-US" sz="4500" dirty="0" err="1">
                <a:solidFill>
                  <a:srgbClr val="2D4C64"/>
                </a:solidFill>
                <a:latin typeface="Roboto Condensed"/>
              </a:rPr>
              <a:t>sùng</a:t>
            </a:r>
            <a:r>
              <a:rPr lang="en-US" sz="4500" dirty="0">
                <a:solidFill>
                  <a:srgbClr val="2D4C64"/>
                </a:solidFill>
                <a:latin typeface="Roboto Condensed"/>
              </a:rPr>
              <a:t> </a:t>
            </a:r>
            <a:r>
              <a:rPr lang="en-US" sz="4500" dirty="0" err="1">
                <a:solidFill>
                  <a:srgbClr val="2D4C64"/>
                </a:solidFill>
                <a:latin typeface="Roboto Condensed"/>
              </a:rPr>
              <a:t>của</a:t>
            </a:r>
            <a:r>
              <a:rPr lang="en-US" sz="4500" dirty="0">
                <a:solidFill>
                  <a:srgbClr val="2D4C64"/>
                </a:solidFill>
                <a:latin typeface="Roboto Condensed"/>
              </a:rPr>
              <a:t> </a:t>
            </a:r>
            <a:r>
              <a:rPr lang="en-US" sz="4500" dirty="0" err="1">
                <a:solidFill>
                  <a:srgbClr val="2D4C64"/>
                </a:solidFill>
                <a:latin typeface="Roboto Condensed"/>
              </a:rPr>
              <a:t>nhân</a:t>
            </a:r>
            <a:r>
              <a:rPr lang="en-US" sz="4500" dirty="0">
                <a:solidFill>
                  <a:srgbClr val="2D4C64"/>
                </a:solidFill>
                <a:latin typeface="Roboto Condensed"/>
              </a:rPr>
              <a:t> </a:t>
            </a:r>
            <a:r>
              <a:rPr lang="en-US" sz="4500" dirty="0" err="1">
                <a:solidFill>
                  <a:srgbClr val="2D4C64"/>
                </a:solidFill>
                <a:latin typeface="Roboto Condensed"/>
              </a:rPr>
              <a:t>dân</a:t>
            </a:r>
            <a:r>
              <a:rPr lang="en-US" sz="4500" dirty="0">
                <a:solidFill>
                  <a:srgbClr val="2D4C64"/>
                </a:solidFill>
                <a:latin typeface="Roboto Condensed"/>
              </a:rPr>
              <a:t> ta </a:t>
            </a:r>
            <a:r>
              <a:rPr lang="en-US" sz="4500" dirty="0" err="1">
                <a:solidFill>
                  <a:srgbClr val="2D4C64"/>
                </a:solidFill>
                <a:latin typeface="Roboto Condensed"/>
              </a:rPr>
              <a:t>đối</a:t>
            </a:r>
            <a:r>
              <a:rPr lang="en-US" sz="4500" dirty="0">
                <a:solidFill>
                  <a:srgbClr val="2D4C64"/>
                </a:solidFill>
                <a:latin typeface="Roboto Condensed"/>
              </a:rPr>
              <a:t> </a:t>
            </a:r>
            <a:r>
              <a:rPr lang="en-US" sz="4500" dirty="0" err="1">
                <a:solidFill>
                  <a:srgbClr val="2D4C64"/>
                </a:solidFill>
                <a:latin typeface="Roboto Condensed"/>
              </a:rPr>
              <a:t>với</a:t>
            </a:r>
            <a:r>
              <a:rPr lang="en-US" sz="4500" dirty="0">
                <a:solidFill>
                  <a:srgbClr val="2D4C64"/>
                </a:solidFill>
                <a:latin typeface="Roboto Condensed"/>
              </a:rPr>
              <a:t> </a:t>
            </a:r>
            <a:r>
              <a:rPr lang="en-US" sz="4500" dirty="0" err="1">
                <a:solidFill>
                  <a:srgbClr val="2D4C64"/>
                </a:solidFill>
                <a:latin typeface="Roboto Condensed"/>
              </a:rPr>
              <a:t>thần</a:t>
            </a:r>
            <a:r>
              <a:rPr lang="en-US" sz="4500" dirty="0">
                <a:solidFill>
                  <a:srgbClr val="2D4C64"/>
                </a:solidFill>
                <a:latin typeface="Roboto Condensed"/>
              </a:rPr>
              <a:t> </a:t>
            </a:r>
            <a:r>
              <a:rPr lang="en-US" sz="4500" dirty="0" err="1">
                <a:solidFill>
                  <a:srgbClr val="2D4C64"/>
                </a:solidFill>
                <a:latin typeface="Roboto Condensed"/>
              </a:rPr>
              <a:t>thánh</a:t>
            </a:r>
            <a:r>
              <a:rPr lang="en-US" sz="4500" dirty="0">
                <a:solidFill>
                  <a:srgbClr val="2D4C64"/>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r="-12500"/>
            </a:stretch>
          </a:blipFill>
        </p:spPr>
        <p:txBody>
          <a:bodyPr/>
          <a:lstStyle/>
          <a:p>
            <a:endParaRPr lang="en-US"/>
          </a:p>
        </p:txBody>
      </p:sp>
      <p:sp>
        <p:nvSpPr>
          <p:cNvPr id="3" name="TextBox 3"/>
          <p:cNvSpPr txBox="1"/>
          <p:nvPr/>
        </p:nvSpPr>
        <p:spPr>
          <a:xfrm>
            <a:off x="3967927" y="337820"/>
            <a:ext cx="13556229" cy="1019810"/>
          </a:xfrm>
          <a:prstGeom prst="rect">
            <a:avLst/>
          </a:prstGeom>
        </p:spPr>
        <p:txBody>
          <a:bodyPr lIns="0" tIns="0" rIns="0" bIns="0" rtlCol="0" anchor="t">
            <a:spAutoFit/>
          </a:bodyPr>
          <a:lstStyle/>
          <a:p>
            <a:pPr algn="ctr">
              <a:lnSpc>
                <a:spcPts val="7839"/>
              </a:lnSpc>
            </a:pPr>
            <a:r>
              <a:rPr lang="en-US" sz="5599">
                <a:solidFill>
                  <a:srgbClr val="4C599D"/>
                </a:solidFill>
                <a:latin typeface="#9Slide07 Crocante"/>
              </a:rPr>
              <a:t>ĐỊNH HƯỚNG CHO CÁC NHÓM</a:t>
            </a:r>
          </a:p>
        </p:txBody>
      </p:sp>
      <p:grpSp>
        <p:nvGrpSpPr>
          <p:cNvPr id="4" name="Group 4"/>
          <p:cNvGrpSpPr/>
          <p:nvPr/>
        </p:nvGrpSpPr>
        <p:grpSpPr>
          <a:xfrm>
            <a:off x="4110802" y="1712969"/>
            <a:ext cx="13989404" cy="1711792"/>
            <a:chOff x="0" y="0"/>
            <a:chExt cx="3684452" cy="450842"/>
          </a:xfrm>
        </p:grpSpPr>
        <p:sp>
          <p:nvSpPr>
            <p:cNvPr id="5" name="Freeform 5"/>
            <p:cNvSpPr/>
            <p:nvPr/>
          </p:nvSpPr>
          <p:spPr>
            <a:xfrm>
              <a:off x="0" y="0"/>
              <a:ext cx="3684452" cy="450842"/>
            </a:xfrm>
            <a:custGeom>
              <a:avLst/>
              <a:gdLst/>
              <a:ahLst/>
              <a:cxnLst/>
              <a:rect l="l" t="t" r="r" b="b"/>
              <a:pathLst>
                <a:path w="3684452" h="450842">
                  <a:moveTo>
                    <a:pt x="28224" y="0"/>
                  </a:moveTo>
                  <a:lnTo>
                    <a:pt x="3656228" y="0"/>
                  </a:lnTo>
                  <a:cubicBezTo>
                    <a:pt x="3671815" y="0"/>
                    <a:pt x="3684452" y="12636"/>
                    <a:pt x="3684452" y="28224"/>
                  </a:cubicBezTo>
                  <a:lnTo>
                    <a:pt x="3684452" y="422618"/>
                  </a:lnTo>
                  <a:cubicBezTo>
                    <a:pt x="3684452" y="438206"/>
                    <a:pt x="3671815" y="450842"/>
                    <a:pt x="3656228" y="450842"/>
                  </a:cubicBezTo>
                  <a:lnTo>
                    <a:pt x="28224" y="450842"/>
                  </a:lnTo>
                  <a:cubicBezTo>
                    <a:pt x="12636" y="450842"/>
                    <a:pt x="0" y="438206"/>
                    <a:pt x="0" y="422618"/>
                  </a:cubicBezTo>
                  <a:lnTo>
                    <a:pt x="0" y="28224"/>
                  </a:lnTo>
                  <a:cubicBezTo>
                    <a:pt x="0" y="12636"/>
                    <a:pt x="12636" y="0"/>
                    <a:pt x="28224" y="0"/>
                  </a:cubicBezTo>
                  <a:close/>
                </a:path>
              </a:pathLst>
            </a:custGeom>
            <a:solidFill>
              <a:srgbClr val="4C599D"/>
            </a:solidFill>
          </p:spPr>
          <p:txBody>
            <a:bodyPr/>
            <a:lstStyle/>
            <a:p>
              <a:endParaRPr lang="en-US"/>
            </a:p>
          </p:txBody>
        </p:sp>
        <p:sp>
          <p:nvSpPr>
            <p:cNvPr id="6" name="TextBox 6"/>
            <p:cNvSpPr txBox="1"/>
            <p:nvPr/>
          </p:nvSpPr>
          <p:spPr>
            <a:xfrm>
              <a:off x="0" y="-47625"/>
              <a:ext cx="3684452" cy="4984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5890768" y="3593525"/>
            <a:ext cx="11992851" cy="5763259"/>
          </a:xfrm>
          <a:prstGeom prst="rect">
            <a:avLst/>
          </a:prstGeom>
        </p:spPr>
        <p:txBody>
          <a:bodyPr lIns="0" tIns="0" rIns="0" bIns="0" rtlCol="0" anchor="t">
            <a:spAutoFit/>
          </a:bodyPr>
          <a:lstStyle/>
          <a:p>
            <a:pPr marL="885195" lvl="1" indent="-442598" algn="just">
              <a:lnSpc>
                <a:spcPts val="5740"/>
              </a:lnSpc>
              <a:buFont typeface="Arial"/>
              <a:buChar char="•"/>
            </a:pPr>
            <a:r>
              <a:rPr lang="en-US" sz="4100">
                <a:solidFill>
                  <a:srgbClr val="4C599D"/>
                </a:solidFill>
                <a:latin typeface="Roboto Condensed"/>
              </a:rPr>
              <a:t>Nhà thơ thể hiện cảm xúc, thái độ gì đối với câu chuyện được kể trong bài thơ?</a:t>
            </a:r>
          </a:p>
          <a:p>
            <a:pPr marL="885195" lvl="1" indent="-442598" algn="just">
              <a:lnSpc>
                <a:spcPts val="5740"/>
              </a:lnSpc>
              <a:buFont typeface="Arial"/>
              <a:buChar char="•"/>
            </a:pPr>
            <a:r>
              <a:rPr lang="en-US" sz="4100">
                <a:solidFill>
                  <a:srgbClr val="4C599D"/>
                </a:solidFill>
                <a:latin typeface="Roboto Condensed"/>
              </a:rPr>
              <a:t>Cả 4 văn bản của bài 1 đều nằm trong chủ đề Thế giới kì ảo. Vậy văn bản Sơn Tinh, Thủy Tinh của Nguyễn Nhược Pháp có sự khác biệt như thế nào về thể loại và nội dung so với ba văn bản đã đọc trước đó? Từ đó em có nhận xét gì về đặc điểm của tác phẩm văn học?</a:t>
            </a:r>
          </a:p>
          <a:p>
            <a:pPr algn="just">
              <a:lnSpc>
                <a:spcPts val="5740"/>
              </a:lnSpc>
            </a:pPr>
            <a:endParaRPr lang="en-US" sz="4100">
              <a:solidFill>
                <a:srgbClr val="4C599D"/>
              </a:solidFill>
              <a:latin typeface="Roboto Condensed"/>
            </a:endParaRPr>
          </a:p>
        </p:txBody>
      </p:sp>
      <p:sp>
        <p:nvSpPr>
          <p:cNvPr id="8" name="TextBox 8"/>
          <p:cNvSpPr txBox="1"/>
          <p:nvPr/>
        </p:nvSpPr>
        <p:spPr>
          <a:xfrm>
            <a:off x="4327390" y="1793531"/>
            <a:ext cx="13556229" cy="1464944"/>
          </a:xfrm>
          <a:prstGeom prst="rect">
            <a:avLst/>
          </a:prstGeom>
        </p:spPr>
        <p:txBody>
          <a:bodyPr lIns="0" tIns="0" rIns="0" bIns="0" rtlCol="0" anchor="t">
            <a:spAutoFit/>
          </a:bodyPr>
          <a:lstStyle/>
          <a:p>
            <a:pPr algn="just">
              <a:lnSpc>
                <a:spcPts val="5880"/>
              </a:lnSpc>
            </a:pPr>
            <a:r>
              <a:rPr lang="en-US" sz="4200">
                <a:solidFill>
                  <a:srgbClr val="FFFFFF"/>
                </a:solidFill>
                <a:latin typeface="Roboto Condensed Bold"/>
              </a:rPr>
              <a:t>Nhóm 4: Tìm hiểu cảm xúc, thái độ của nhà thơ và chủ đề của tác phẩm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976882" y="319226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d. Cảm xúc, thái độ của nhà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2057406" y="2349500"/>
            <a:ext cx="12895604" cy="2794000"/>
          </a:xfrm>
          <a:prstGeom prst="rect">
            <a:avLst/>
          </a:prstGeom>
        </p:spPr>
        <p:txBody>
          <a:bodyPr lIns="0" tIns="0" rIns="0" bIns="0" rtlCol="0" anchor="t">
            <a:spAutoFit/>
          </a:bodyPr>
          <a:lstStyle/>
          <a:p>
            <a:pPr algn="ctr">
              <a:lnSpc>
                <a:spcPts val="5599"/>
              </a:lnSpc>
              <a:spcBef>
                <a:spcPct val="0"/>
              </a:spcBef>
            </a:pPr>
            <a:r>
              <a:rPr lang="en-US" sz="3999" dirty="0" err="1">
                <a:solidFill>
                  <a:srgbClr val="2D4C64"/>
                </a:solidFill>
                <a:latin typeface="Roboto Condensed"/>
              </a:rPr>
              <a:t>Nhà</a:t>
            </a:r>
            <a:r>
              <a:rPr lang="en-US" sz="3999" dirty="0">
                <a:solidFill>
                  <a:srgbClr val="2D4C64"/>
                </a:solidFill>
                <a:latin typeface="Roboto Condensed"/>
              </a:rPr>
              <a:t> </a:t>
            </a:r>
            <a:r>
              <a:rPr lang="en-US" sz="3999" dirty="0" err="1">
                <a:solidFill>
                  <a:srgbClr val="2D4C64"/>
                </a:solidFill>
                <a:latin typeface="Roboto Condensed"/>
              </a:rPr>
              <a:t>thơ</a:t>
            </a:r>
            <a:r>
              <a:rPr lang="en-US" sz="3999" dirty="0">
                <a:solidFill>
                  <a:srgbClr val="2D4C64"/>
                </a:solidFill>
                <a:latin typeface="Roboto Condensed"/>
              </a:rPr>
              <a:t> </a:t>
            </a:r>
            <a:r>
              <a:rPr lang="en-US" sz="3999" dirty="0" err="1">
                <a:solidFill>
                  <a:srgbClr val="2D4C64"/>
                </a:solidFill>
                <a:latin typeface="Roboto Condensed"/>
              </a:rPr>
              <a:t>thể</a:t>
            </a:r>
            <a:r>
              <a:rPr lang="en-US" sz="3999" dirty="0">
                <a:solidFill>
                  <a:srgbClr val="2D4C64"/>
                </a:solidFill>
                <a:latin typeface="Roboto Condensed"/>
              </a:rPr>
              <a:t> </a:t>
            </a:r>
            <a:r>
              <a:rPr lang="en-US" sz="3999" dirty="0" err="1">
                <a:solidFill>
                  <a:srgbClr val="2D4C64"/>
                </a:solidFill>
                <a:latin typeface="Roboto Condensed"/>
              </a:rPr>
              <a:t>hiện</a:t>
            </a:r>
            <a:r>
              <a:rPr lang="en-US" sz="3999" dirty="0">
                <a:solidFill>
                  <a:srgbClr val="2D4C64"/>
                </a:solidFill>
                <a:latin typeface="Roboto Condensed"/>
              </a:rPr>
              <a:t> </a:t>
            </a:r>
            <a:r>
              <a:rPr lang="en-US" sz="3999" dirty="0" err="1">
                <a:solidFill>
                  <a:srgbClr val="2D4C64"/>
                </a:solidFill>
                <a:latin typeface="Roboto Condensed"/>
              </a:rPr>
              <a:t>cái</a:t>
            </a:r>
            <a:r>
              <a:rPr lang="en-US" sz="3999" dirty="0">
                <a:solidFill>
                  <a:srgbClr val="2D4C64"/>
                </a:solidFill>
                <a:latin typeface="Roboto Condensed"/>
              </a:rPr>
              <a:t> </a:t>
            </a:r>
            <a:r>
              <a:rPr lang="en-US" sz="3999" dirty="0" err="1">
                <a:solidFill>
                  <a:srgbClr val="2D4C64"/>
                </a:solidFill>
                <a:latin typeface="Roboto Condensed"/>
              </a:rPr>
              <a:t>nhìn</a:t>
            </a:r>
            <a:r>
              <a:rPr lang="en-US" sz="3999" dirty="0">
                <a:solidFill>
                  <a:srgbClr val="2D4C64"/>
                </a:solidFill>
                <a:latin typeface="Roboto Condensed"/>
              </a:rPr>
              <a:t> </a:t>
            </a:r>
            <a:r>
              <a:rPr lang="en-US" sz="3999" dirty="0" err="1">
                <a:solidFill>
                  <a:srgbClr val="2D4C64"/>
                </a:solidFill>
                <a:latin typeface="Roboto Condensed"/>
              </a:rPr>
              <a:t>âu</a:t>
            </a:r>
            <a:r>
              <a:rPr lang="en-US" sz="3999" dirty="0">
                <a:solidFill>
                  <a:srgbClr val="2D4C64"/>
                </a:solidFill>
                <a:latin typeface="Roboto Condensed"/>
              </a:rPr>
              <a:t> </a:t>
            </a:r>
            <a:r>
              <a:rPr lang="en-US" sz="3999" dirty="0" err="1">
                <a:solidFill>
                  <a:srgbClr val="2D4C64"/>
                </a:solidFill>
                <a:latin typeface="Roboto Condensed"/>
              </a:rPr>
              <a:t>yếm</a:t>
            </a:r>
            <a:r>
              <a:rPr lang="en-US" sz="3999" dirty="0">
                <a:solidFill>
                  <a:srgbClr val="2D4C64"/>
                </a:solidFill>
                <a:latin typeface="Roboto Condensed"/>
              </a:rPr>
              <a:t>, </a:t>
            </a:r>
            <a:r>
              <a:rPr lang="en-US" sz="3999" dirty="0" err="1">
                <a:solidFill>
                  <a:srgbClr val="2D4C64"/>
                </a:solidFill>
                <a:latin typeface="Roboto Condensed"/>
              </a:rPr>
              <a:t>dí</a:t>
            </a:r>
            <a:r>
              <a:rPr lang="en-US" sz="3999" dirty="0">
                <a:solidFill>
                  <a:srgbClr val="2D4C64"/>
                </a:solidFill>
                <a:latin typeface="Roboto Condensed"/>
              </a:rPr>
              <a:t> </a:t>
            </a:r>
            <a:r>
              <a:rPr lang="en-US" sz="3999" dirty="0" err="1">
                <a:solidFill>
                  <a:srgbClr val="2D4C64"/>
                </a:solidFill>
                <a:latin typeface="Roboto Condensed"/>
              </a:rPr>
              <a:t>dỏm</a:t>
            </a:r>
            <a:r>
              <a:rPr lang="en-US" sz="3999" dirty="0">
                <a:solidFill>
                  <a:srgbClr val="2D4C64"/>
                </a:solidFill>
                <a:latin typeface="Roboto Condensed"/>
              </a:rPr>
              <a:t> </a:t>
            </a:r>
            <a:r>
              <a:rPr lang="en-US" sz="3999" dirty="0" err="1">
                <a:solidFill>
                  <a:srgbClr val="2D4C64"/>
                </a:solidFill>
                <a:latin typeface="Roboto Condensed"/>
              </a:rPr>
              <a:t>đối</a:t>
            </a:r>
            <a:r>
              <a:rPr lang="en-US" sz="3999" dirty="0">
                <a:solidFill>
                  <a:srgbClr val="2D4C64"/>
                </a:solidFill>
                <a:latin typeface="Roboto Condensed"/>
              </a:rPr>
              <a:t> </a:t>
            </a:r>
            <a:r>
              <a:rPr lang="en-US" sz="3999" dirty="0" err="1">
                <a:solidFill>
                  <a:srgbClr val="2D4C64"/>
                </a:solidFill>
                <a:latin typeface="Roboto Condensed"/>
              </a:rPr>
              <a:t>với</a:t>
            </a:r>
            <a:r>
              <a:rPr lang="en-US" sz="3999" dirty="0">
                <a:solidFill>
                  <a:srgbClr val="2D4C64"/>
                </a:solidFill>
                <a:latin typeface="Roboto Condensed"/>
              </a:rPr>
              <a:t> </a:t>
            </a:r>
            <a:r>
              <a:rPr lang="en-US" sz="3999" dirty="0" err="1">
                <a:solidFill>
                  <a:srgbClr val="2D4C64"/>
                </a:solidFill>
                <a:latin typeface="Roboto Condensed"/>
              </a:rPr>
              <a:t>các</a:t>
            </a:r>
            <a:r>
              <a:rPr lang="en-US" sz="3999" dirty="0">
                <a:solidFill>
                  <a:srgbClr val="2D4C64"/>
                </a:solidFill>
                <a:latin typeface="Roboto Condensed"/>
              </a:rPr>
              <a:t> </a:t>
            </a:r>
            <a:r>
              <a:rPr lang="en-US" sz="3999" dirty="0" err="1">
                <a:solidFill>
                  <a:srgbClr val="2D4C64"/>
                </a:solidFill>
                <a:latin typeface="Roboto Condensed"/>
              </a:rPr>
              <a:t>nhân</a:t>
            </a:r>
            <a:r>
              <a:rPr lang="en-US" sz="3999" dirty="0">
                <a:solidFill>
                  <a:srgbClr val="2D4C64"/>
                </a:solidFill>
                <a:latin typeface="Roboto Condensed"/>
              </a:rPr>
              <a:t> </a:t>
            </a:r>
            <a:r>
              <a:rPr lang="en-US" sz="3999" dirty="0" err="1">
                <a:solidFill>
                  <a:srgbClr val="2D4C64"/>
                </a:solidFill>
                <a:latin typeface="Roboto Condensed"/>
              </a:rPr>
              <a:t>vật</a:t>
            </a:r>
            <a:r>
              <a:rPr lang="en-US" sz="3999" dirty="0">
                <a:solidFill>
                  <a:srgbClr val="2D4C64"/>
                </a:solidFill>
                <a:latin typeface="Roboto Condensed"/>
              </a:rPr>
              <a:t>: </a:t>
            </a:r>
            <a:r>
              <a:rPr lang="en-US" sz="3999" dirty="0" err="1">
                <a:solidFill>
                  <a:srgbClr val="2D4C64"/>
                </a:solidFill>
                <a:latin typeface="Roboto Condensed"/>
              </a:rPr>
              <a:t>nhân</a:t>
            </a:r>
            <a:r>
              <a:rPr lang="en-US" sz="3999" dirty="0">
                <a:solidFill>
                  <a:srgbClr val="2D4C64"/>
                </a:solidFill>
                <a:latin typeface="Roboto Condensed"/>
              </a:rPr>
              <a:t> </a:t>
            </a:r>
            <a:r>
              <a:rPr lang="en-US" sz="3999" dirty="0" err="1">
                <a:solidFill>
                  <a:srgbClr val="2D4C64"/>
                </a:solidFill>
                <a:latin typeface="Roboto Condensed"/>
              </a:rPr>
              <a:t>vật</a:t>
            </a:r>
            <a:r>
              <a:rPr lang="en-US" sz="3999" dirty="0">
                <a:solidFill>
                  <a:srgbClr val="2D4C64"/>
                </a:solidFill>
                <a:latin typeface="Roboto Condensed"/>
              </a:rPr>
              <a:t> </a:t>
            </a:r>
            <a:r>
              <a:rPr lang="en-US" sz="3999" dirty="0" err="1">
                <a:solidFill>
                  <a:srgbClr val="2D4C64"/>
                </a:solidFill>
                <a:latin typeface="Roboto Condensed"/>
              </a:rPr>
              <a:t>nào</a:t>
            </a:r>
            <a:r>
              <a:rPr lang="en-US" sz="3999" dirty="0">
                <a:solidFill>
                  <a:srgbClr val="2D4C64"/>
                </a:solidFill>
                <a:latin typeface="Roboto Condensed"/>
              </a:rPr>
              <a:t> </a:t>
            </a:r>
            <a:r>
              <a:rPr lang="en-US" sz="3999" dirty="0" err="1">
                <a:solidFill>
                  <a:srgbClr val="2D4C64"/>
                </a:solidFill>
                <a:latin typeface="Roboto Condensed"/>
              </a:rPr>
              <a:t>cũng</a:t>
            </a:r>
            <a:r>
              <a:rPr lang="en-US" sz="3999" dirty="0">
                <a:solidFill>
                  <a:srgbClr val="2D4C64"/>
                </a:solidFill>
                <a:latin typeface="Roboto Condensed"/>
              </a:rPr>
              <a:t> </a:t>
            </a:r>
            <a:r>
              <a:rPr lang="en-US" sz="3999" dirty="0" err="1">
                <a:solidFill>
                  <a:srgbClr val="2D4C64"/>
                </a:solidFill>
                <a:latin typeface="Roboto Condensed"/>
              </a:rPr>
              <a:t>đáng</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vì</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mới</a:t>
            </a:r>
            <a:r>
              <a:rPr lang="en-US" sz="3999" dirty="0">
                <a:solidFill>
                  <a:srgbClr val="2D4C64"/>
                </a:solidFill>
                <a:latin typeface="Roboto Condensed"/>
              </a:rPr>
              <a:t> </a:t>
            </a:r>
            <a:r>
              <a:rPr lang="en-US" sz="3999" dirty="0" err="1">
                <a:solidFill>
                  <a:srgbClr val="2D4C64"/>
                </a:solidFill>
                <a:latin typeface="Roboto Condensed"/>
              </a:rPr>
              <a:t>ghen</a:t>
            </a:r>
            <a:r>
              <a:rPr lang="en-US" sz="3999" dirty="0">
                <a:solidFill>
                  <a:srgbClr val="2D4C64"/>
                </a:solidFill>
                <a:latin typeface="Roboto Condensed"/>
              </a:rPr>
              <a:t> </a:t>
            </a:r>
            <a:r>
              <a:rPr lang="en-US" sz="3999" dirty="0" err="1">
                <a:solidFill>
                  <a:srgbClr val="2D4C64"/>
                </a:solidFill>
                <a:latin typeface="Roboto Condensed"/>
              </a:rPr>
              <a:t>tuông</a:t>
            </a:r>
            <a:r>
              <a:rPr lang="en-US" sz="3999" dirty="0">
                <a:solidFill>
                  <a:srgbClr val="2D4C64"/>
                </a:solidFill>
                <a:latin typeface="Roboto Condensed"/>
              </a:rPr>
              <a:t>, </a:t>
            </a:r>
            <a:r>
              <a:rPr lang="en-US" sz="3999" dirty="0" err="1">
                <a:solidFill>
                  <a:srgbClr val="2D4C64"/>
                </a:solidFill>
                <a:latin typeface="Roboto Condensed"/>
              </a:rPr>
              <a:t>giận</a:t>
            </a:r>
            <a:r>
              <a:rPr lang="en-US" sz="3999" dirty="0">
                <a:solidFill>
                  <a:srgbClr val="2D4C64"/>
                </a:solidFill>
                <a:latin typeface="Roboto Condensed"/>
              </a:rPr>
              <a:t> </a:t>
            </a:r>
            <a:r>
              <a:rPr lang="en-US" sz="3999" dirty="0" err="1">
                <a:solidFill>
                  <a:srgbClr val="2D4C64"/>
                </a:solidFill>
                <a:latin typeface="Roboto Condensed"/>
              </a:rPr>
              <a:t>dữ</a:t>
            </a:r>
            <a:r>
              <a:rPr lang="en-US" sz="3999" dirty="0">
                <a:solidFill>
                  <a:srgbClr val="2D4C64"/>
                </a:solidFill>
                <a:latin typeface="Roboto Condensed"/>
              </a:rPr>
              <a:t> (</a:t>
            </a:r>
            <a:r>
              <a:rPr lang="en-US" sz="3999" dirty="0" err="1">
                <a:solidFill>
                  <a:srgbClr val="2D4C64"/>
                </a:solidFill>
                <a:latin typeface="Roboto Condensed"/>
              </a:rPr>
              <a:t>Cũng</a:t>
            </a:r>
            <a:r>
              <a:rPr lang="en-US" sz="3999" dirty="0">
                <a:solidFill>
                  <a:srgbClr val="2D4C64"/>
                </a:solidFill>
                <a:latin typeface="Roboto Condensed"/>
              </a:rPr>
              <a:t> </a:t>
            </a:r>
            <a:r>
              <a:rPr lang="en-US" sz="3999" dirty="0" err="1">
                <a:solidFill>
                  <a:srgbClr val="2D4C64"/>
                </a:solidFill>
                <a:latin typeface="Roboto Condensed"/>
              </a:rPr>
              <a:t>bởi</a:t>
            </a:r>
            <a:r>
              <a:rPr lang="en-US" sz="3999" dirty="0">
                <a:solidFill>
                  <a:srgbClr val="2D4C64"/>
                </a:solidFill>
                <a:latin typeface="Roboto Condensed"/>
              </a:rPr>
              <a:t> </a:t>
            </a:r>
            <a:r>
              <a:rPr lang="en-US" sz="3999" dirty="0" err="1">
                <a:solidFill>
                  <a:srgbClr val="2D4C64"/>
                </a:solidFill>
                <a:latin typeface="Roboto Condensed"/>
              </a:rPr>
              <a:t>thần</a:t>
            </a:r>
            <a:r>
              <a:rPr lang="en-US" sz="3999" dirty="0">
                <a:solidFill>
                  <a:srgbClr val="2D4C64"/>
                </a:solidFill>
                <a:latin typeface="Roboto Condensed"/>
              </a:rPr>
              <a:t> </a:t>
            </a:r>
            <a:r>
              <a:rPr lang="en-US" sz="3999" dirty="0" err="1">
                <a:solidFill>
                  <a:srgbClr val="2D4C64"/>
                </a:solidFill>
                <a:latin typeface="Roboto Condensed"/>
              </a:rPr>
              <a:t>yêu</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khác</a:t>
            </a:r>
            <a:r>
              <a:rPr lang="en-US" sz="3999" dirty="0">
                <a:solidFill>
                  <a:srgbClr val="2D4C64"/>
                </a:solidFill>
                <a:latin typeface="Roboto Condensed"/>
              </a:rPr>
              <a:t> </a:t>
            </a:r>
            <a:r>
              <a:rPr lang="en-US" sz="3999" dirty="0" err="1">
                <a:solidFill>
                  <a:srgbClr val="2D4C64"/>
                </a:solidFill>
                <a:latin typeface="Roboto Condensed"/>
              </a:rPr>
              <a:t>thường</a:t>
            </a:r>
            <a:r>
              <a:rPr lang="en-US" sz="3999" dirty="0">
                <a:solidFill>
                  <a:srgbClr val="2D4C64"/>
                </a:solidFill>
                <a:latin typeface="Roboto Condensed"/>
              </a:rPr>
              <a:t>). </a:t>
            </a:r>
            <a:r>
              <a:rPr lang="en-US" sz="3999" dirty="0" err="1">
                <a:solidFill>
                  <a:srgbClr val="2D4C64"/>
                </a:solidFill>
                <a:latin typeface="Roboto Condensed"/>
              </a:rPr>
              <a:t>Điều</a:t>
            </a:r>
            <a:r>
              <a:rPr lang="en-US" sz="3999" dirty="0">
                <a:solidFill>
                  <a:srgbClr val="2D4C64"/>
                </a:solidFill>
                <a:latin typeface="Roboto Condensed"/>
              </a:rPr>
              <a:t> </a:t>
            </a:r>
            <a:r>
              <a:rPr lang="en-US" sz="3999" dirty="0" err="1">
                <a:solidFill>
                  <a:srgbClr val="2D4C64"/>
                </a:solidFill>
                <a:latin typeface="Roboto Condensed"/>
              </a:rPr>
              <a:t>này</a:t>
            </a:r>
            <a:r>
              <a:rPr lang="en-US" sz="3999" dirty="0">
                <a:solidFill>
                  <a:srgbClr val="2D4C64"/>
                </a:solidFill>
                <a:latin typeface="Roboto Condensed"/>
              </a:rPr>
              <a:t> </a:t>
            </a:r>
            <a:r>
              <a:rPr lang="en-US" sz="3999" dirty="0" err="1">
                <a:solidFill>
                  <a:srgbClr val="2D4C64"/>
                </a:solidFill>
                <a:latin typeface="Roboto Condensed"/>
              </a:rPr>
              <a:t>tạo</a:t>
            </a:r>
            <a:r>
              <a:rPr lang="en-US" sz="3999" dirty="0">
                <a:solidFill>
                  <a:srgbClr val="2D4C64"/>
                </a:solidFill>
                <a:latin typeface="Roboto Condensed"/>
              </a:rPr>
              <a:t> </a:t>
            </a:r>
            <a:r>
              <a:rPr lang="en-US" sz="3999" dirty="0" err="1">
                <a:solidFill>
                  <a:srgbClr val="2D4C64"/>
                </a:solidFill>
                <a:latin typeface="Roboto Condensed"/>
              </a:rPr>
              <a:t>nên</a:t>
            </a:r>
            <a:r>
              <a:rPr lang="en-US" sz="3999" dirty="0">
                <a:solidFill>
                  <a:srgbClr val="2D4C64"/>
                </a:solidFill>
                <a:latin typeface="Roboto Condensed"/>
              </a:rPr>
              <a:t> </a:t>
            </a:r>
            <a:r>
              <a:rPr lang="en-US" sz="3999" dirty="0" err="1">
                <a:solidFill>
                  <a:srgbClr val="2D4C64"/>
                </a:solidFill>
                <a:latin typeface="Roboto Condensed"/>
              </a:rPr>
              <a:t>nét</a:t>
            </a:r>
            <a:r>
              <a:rPr lang="en-US" sz="3999" dirty="0">
                <a:solidFill>
                  <a:srgbClr val="2D4C64"/>
                </a:solidFill>
                <a:latin typeface="Roboto Condensed"/>
              </a:rPr>
              <a:t> </a:t>
            </a:r>
            <a:r>
              <a:rPr lang="en-US" sz="3999" dirty="0" err="1">
                <a:solidFill>
                  <a:srgbClr val="2D4C64"/>
                </a:solidFill>
                <a:latin typeface="Roboto Condensed"/>
              </a:rPr>
              <a:t>tươi</a:t>
            </a:r>
            <a:r>
              <a:rPr lang="en-US" sz="3999" dirty="0">
                <a:solidFill>
                  <a:srgbClr val="2D4C64"/>
                </a:solidFill>
                <a:latin typeface="Roboto Condensed"/>
              </a:rPr>
              <a:t> </a:t>
            </a:r>
            <a:r>
              <a:rPr lang="en-US" sz="3999" dirty="0" err="1">
                <a:solidFill>
                  <a:srgbClr val="2D4C64"/>
                </a:solidFill>
                <a:latin typeface="Roboto Condensed"/>
              </a:rPr>
              <a:t>mới</a:t>
            </a:r>
            <a:r>
              <a:rPr lang="en-US" sz="3999" dirty="0">
                <a:solidFill>
                  <a:srgbClr val="2D4C64"/>
                </a:solidFill>
                <a:latin typeface="Roboto Condensed"/>
              </a:rPr>
              <a:t>, </a:t>
            </a:r>
            <a:r>
              <a:rPr lang="en-US" sz="3999" dirty="0" err="1">
                <a:solidFill>
                  <a:srgbClr val="2D4C64"/>
                </a:solidFill>
                <a:latin typeface="Roboto Condensed"/>
              </a:rPr>
              <a:t>hiện</a:t>
            </a:r>
            <a:r>
              <a:rPr lang="en-US" sz="3999" dirty="0">
                <a:solidFill>
                  <a:srgbClr val="2D4C64"/>
                </a:solidFill>
                <a:latin typeface="Roboto Condensed"/>
              </a:rPr>
              <a:t> </a:t>
            </a:r>
            <a:r>
              <a:rPr lang="en-US" sz="3999" dirty="0" err="1">
                <a:solidFill>
                  <a:srgbClr val="2D4C64"/>
                </a:solidFill>
                <a:latin typeface="Roboto Condensed"/>
              </a:rPr>
              <a:t>đại</a:t>
            </a:r>
            <a:r>
              <a:rPr lang="en-US" sz="3999" dirty="0">
                <a:solidFill>
                  <a:srgbClr val="2D4C64"/>
                </a:solidFill>
                <a:latin typeface="Roboto Condensed"/>
              </a:rPr>
              <a:t> </a:t>
            </a:r>
            <a:r>
              <a:rPr lang="en-US" sz="3999" dirty="0" err="1">
                <a:solidFill>
                  <a:srgbClr val="2D4C64"/>
                </a:solidFill>
                <a:latin typeface="Roboto Condensed"/>
              </a:rPr>
              <a:t>của</a:t>
            </a:r>
            <a:r>
              <a:rPr lang="en-US" sz="3999" dirty="0">
                <a:solidFill>
                  <a:srgbClr val="2D4C64"/>
                </a:solidFill>
                <a:latin typeface="Roboto Condensed"/>
              </a:rPr>
              <a:t> </a:t>
            </a:r>
            <a:r>
              <a:rPr lang="en-US" sz="3999" dirty="0" err="1">
                <a:solidFill>
                  <a:srgbClr val="2D4C64"/>
                </a:solidFill>
                <a:latin typeface="Roboto Condensed"/>
              </a:rPr>
              <a:t>bài</a:t>
            </a:r>
            <a:r>
              <a:rPr lang="en-US" sz="3999" dirty="0">
                <a:solidFill>
                  <a:srgbClr val="2D4C64"/>
                </a:solidFill>
                <a:latin typeface="Roboto Condensed"/>
              </a:rPr>
              <a:t> </a:t>
            </a:r>
            <a:r>
              <a:rPr lang="en-US" sz="3999" dirty="0" err="1">
                <a:solidFill>
                  <a:srgbClr val="2D4C64"/>
                </a:solidFill>
                <a:latin typeface="Roboto Condensed"/>
              </a:rPr>
              <a:t>thơ</a:t>
            </a:r>
            <a:r>
              <a:rPr lang="en-US" sz="3999" dirty="0">
                <a:solidFill>
                  <a:srgbClr val="2D4C64"/>
                </a:solidFill>
                <a:latin typeface="Roboto Condensed"/>
              </a:rPr>
              <a:t>.</a:t>
            </a:r>
          </a:p>
        </p:txBody>
      </p:sp>
      <p:sp>
        <p:nvSpPr>
          <p:cNvPr id="4" name="TextBox 4"/>
          <p:cNvSpPr txBox="1"/>
          <p:nvPr/>
        </p:nvSpPr>
        <p:spPr>
          <a:xfrm>
            <a:off x="2396162" y="1046829"/>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d. Cảm xúc, thái độ của nhà thơ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1" b="-561"/>
            </a:stretch>
          </a:blipFill>
        </p:spPr>
        <p:txBody>
          <a:bodyPr/>
          <a:lstStyle/>
          <a:p>
            <a:endParaRPr lang="en-US"/>
          </a:p>
        </p:txBody>
      </p:sp>
      <p:sp>
        <p:nvSpPr>
          <p:cNvPr id="3" name="TextBox 3"/>
          <p:cNvSpPr txBox="1"/>
          <p:nvPr/>
        </p:nvSpPr>
        <p:spPr>
          <a:xfrm>
            <a:off x="1028700" y="591471"/>
            <a:ext cx="6067276" cy="1470664"/>
          </a:xfrm>
          <a:prstGeom prst="rect">
            <a:avLst/>
          </a:prstGeom>
        </p:spPr>
        <p:txBody>
          <a:bodyPr lIns="0" tIns="0" rIns="0" bIns="0" rtlCol="0" anchor="t">
            <a:spAutoFit/>
          </a:bodyPr>
          <a:lstStyle/>
          <a:p>
            <a:pPr algn="ctr">
              <a:lnSpc>
                <a:spcPts val="11339"/>
              </a:lnSpc>
              <a:spcBef>
                <a:spcPct val="0"/>
              </a:spcBef>
            </a:pPr>
            <a:r>
              <a:rPr lang="en-US" sz="8099" dirty="0" err="1">
                <a:solidFill>
                  <a:srgbClr val="FEFFFE"/>
                </a:solidFill>
                <a:latin typeface="#9Slide06 ThuPhap Thien An"/>
              </a:rPr>
              <a:t>Sự</a:t>
            </a:r>
            <a:r>
              <a:rPr lang="en-US" sz="8099" dirty="0">
                <a:solidFill>
                  <a:srgbClr val="FEFFFE"/>
                </a:solidFill>
                <a:latin typeface="#9Slide06 ThuPhap Thien An"/>
              </a:rPr>
              <a:t> </a:t>
            </a:r>
            <a:r>
              <a:rPr lang="en-US" sz="8099" dirty="0" err="1">
                <a:solidFill>
                  <a:srgbClr val="FEFFFE"/>
                </a:solidFill>
                <a:latin typeface="#9Slide06 ThuPhap Thien An"/>
              </a:rPr>
              <a:t>tích</a:t>
            </a:r>
            <a:r>
              <a:rPr lang="en-US" sz="8099" dirty="0">
                <a:solidFill>
                  <a:srgbClr val="FEFFFE"/>
                </a:solidFill>
                <a:latin typeface="#9Slide06 ThuPhap Thien An"/>
              </a:rPr>
              <a:t> </a:t>
            </a:r>
            <a:r>
              <a:rPr lang="en-US" sz="8099" dirty="0" err="1">
                <a:solidFill>
                  <a:srgbClr val="FEFFFE"/>
                </a:solidFill>
                <a:latin typeface="#9Slide06 ThuPhap Thien An"/>
              </a:rPr>
              <a:t>dưa</a:t>
            </a:r>
            <a:r>
              <a:rPr lang="en-US" sz="8099" dirty="0">
                <a:solidFill>
                  <a:srgbClr val="FEFFFE"/>
                </a:solidFill>
                <a:latin typeface="#9Slide06 ThuPhap Thien An"/>
              </a:rPr>
              <a:t> </a:t>
            </a:r>
            <a:r>
              <a:rPr lang="en-US" sz="8099" dirty="0" err="1">
                <a:solidFill>
                  <a:srgbClr val="FEFFFE"/>
                </a:solidFill>
                <a:latin typeface="#9Slide06 ThuPhap Thien An"/>
              </a:rPr>
              <a:t>hấu</a:t>
            </a:r>
            <a:endParaRPr lang="en-US" sz="8099" dirty="0">
              <a:solidFill>
                <a:srgbClr val="FEFFFE"/>
              </a:solidFill>
              <a:latin typeface="#9Slide06 ThuPhap Thien An"/>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911228" y="1104290"/>
            <a:ext cx="7519800" cy="5313680"/>
          </a:xfrm>
          <a:prstGeom prst="rect">
            <a:avLst/>
          </a:prstGeom>
        </p:spPr>
        <p:txBody>
          <a:bodyPr lIns="0" tIns="0" rIns="0" bIns="0" rtlCol="0" anchor="t">
            <a:spAutoFit/>
          </a:bodyPr>
          <a:lstStyle/>
          <a:p>
            <a:pPr algn="ctr">
              <a:lnSpc>
                <a:spcPts val="5320"/>
              </a:lnSpc>
              <a:spcBef>
                <a:spcPct val="0"/>
              </a:spcBef>
            </a:pPr>
            <a:r>
              <a:rPr lang="en-US" sz="3800">
                <a:solidFill>
                  <a:srgbClr val="2D4C64"/>
                </a:solidFill>
                <a:latin typeface="Roboto Condensed Italics"/>
              </a:rPr>
              <a:t>Chuyện người con gái Nam Xương </a:t>
            </a:r>
            <a:r>
              <a:rPr lang="en-US" sz="3800">
                <a:solidFill>
                  <a:srgbClr val="2D4C64"/>
                </a:solidFill>
                <a:latin typeface="Roboto Condensed"/>
              </a:rPr>
              <a:t>và </a:t>
            </a:r>
            <a:r>
              <a:rPr lang="en-US" sz="3800">
                <a:solidFill>
                  <a:srgbClr val="2D4C64"/>
                </a:solidFill>
                <a:latin typeface="Roboto Condensed Italics"/>
              </a:rPr>
              <a:t>Dế chọi, Ngọc nữ về tay chân chủ</a:t>
            </a:r>
            <a:r>
              <a:rPr lang="en-US" sz="3800">
                <a:solidFill>
                  <a:srgbClr val="2D4C64"/>
                </a:solidFill>
                <a:latin typeface="Roboto Condensed"/>
              </a:rPr>
              <a:t> là truyện truyền kì sử dụng các yếu tố hoang đường, kì ảo với những câu chuyện li kì. </a:t>
            </a:r>
            <a:r>
              <a:rPr lang="en-US" sz="3800">
                <a:solidFill>
                  <a:srgbClr val="2D4C64"/>
                </a:solidFill>
                <a:latin typeface="Roboto Condensed Italics"/>
              </a:rPr>
              <a:t>Sơn Tinh - Thủy Tinh</a:t>
            </a:r>
            <a:r>
              <a:rPr lang="en-US" sz="3800">
                <a:solidFill>
                  <a:srgbClr val="2D4C64"/>
                </a:solidFill>
                <a:latin typeface="Roboto Condensed"/>
              </a:rPr>
              <a:t> của Nguyễn Nhược Pháp là bài thơ kể lại một truyền thuyết với các yếu tố kì ảo được nhà thơ tưởng tượng, sáng tạo thêm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pic>
        <p:nvPicPr>
          <p:cNvPr id="3" name="Picture 3"/>
          <p:cNvPicPr>
            <a:picLocks noChangeAspect="1"/>
          </p:cNvPicPr>
          <p:nvPr/>
        </p:nvPicPr>
        <p:blipFill>
          <a:blip r:embed="rId3"/>
          <a:srcRect/>
          <a:stretch>
            <a:fillRect/>
          </a:stretch>
        </p:blipFill>
        <p:spPr>
          <a:xfrm>
            <a:off x="2671307" y="2022559"/>
            <a:ext cx="2027721" cy="912474"/>
          </a:xfrm>
          <a:prstGeom prst="rect">
            <a:avLst/>
          </a:prstGeom>
        </p:spPr>
      </p:pic>
      <p:sp>
        <p:nvSpPr>
          <p:cNvPr id="4" name="TextBox 4"/>
          <p:cNvSpPr txBox="1"/>
          <p:nvPr/>
        </p:nvSpPr>
        <p:spPr>
          <a:xfrm>
            <a:off x="4944412" y="2083217"/>
            <a:ext cx="7519800" cy="3313430"/>
          </a:xfrm>
          <a:prstGeom prst="rect">
            <a:avLst/>
          </a:prstGeom>
        </p:spPr>
        <p:txBody>
          <a:bodyPr lIns="0" tIns="0" rIns="0" bIns="0" rtlCol="0" anchor="t">
            <a:spAutoFit/>
          </a:bodyPr>
          <a:lstStyle/>
          <a:p>
            <a:pPr algn="ctr">
              <a:lnSpc>
                <a:spcPts val="5320"/>
              </a:lnSpc>
              <a:spcBef>
                <a:spcPct val="0"/>
              </a:spcBef>
            </a:pPr>
            <a:r>
              <a:rPr lang="en-US" sz="3800">
                <a:solidFill>
                  <a:srgbClr val="2D4C64"/>
                </a:solidFill>
                <a:latin typeface="Roboto Condensed Italics"/>
              </a:rPr>
              <a:t>Văn học vô cùng đa dạng và phong phú, phản chiếu đời sống hiện thực không chỉ dưới lăng kính riêng của nhà văn mà còn với đặc điểm độc đáo riêng của từng thể loại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n-US"/>
          </a:p>
        </p:txBody>
      </p:sp>
      <p:sp>
        <p:nvSpPr>
          <p:cNvPr id="3" name="TextBox 3"/>
          <p:cNvSpPr txBox="1"/>
          <p:nvPr/>
        </p:nvSpPr>
        <p:spPr>
          <a:xfrm>
            <a:off x="4320105" y="1497578"/>
            <a:ext cx="9714157" cy="887095"/>
          </a:xfrm>
          <a:prstGeom prst="rect">
            <a:avLst/>
          </a:prstGeom>
        </p:spPr>
        <p:txBody>
          <a:bodyPr lIns="0" tIns="0" rIns="0" bIns="0" rtlCol="0" anchor="t">
            <a:spAutoFit/>
          </a:bodyPr>
          <a:lstStyle/>
          <a:p>
            <a:pPr algn="just">
              <a:lnSpc>
                <a:spcPts val="7279"/>
              </a:lnSpc>
            </a:pPr>
            <a:r>
              <a:rPr lang="en-US" sz="5199">
                <a:solidFill>
                  <a:srgbClr val="4C599D"/>
                </a:solidFill>
                <a:latin typeface="Fraunces Bold"/>
              </a:rPr>
              <a:t>3. KHÁM PHÁ VĂN BẢN</a:t>
            </a:r>
          </a:p>
        </p:txBody>
      </p:sp>
      <p:sp>
        <p:nvSpPr>
          <p:cNvPr id="4" name="TextBox 4"/>
          <p:cNvSpPr txBox="1"/>
          <p:nvPr/>
        </p:nvSpPr>
        <p:spPr>
          <a:xfrm>
            <a:off x="5019539" y="2526155"/>
            <a:ext cx="17010641" cy="847090"/>
          </a:xfrm>
          <a:prstGeom prst="rect">
            <a:avLst/>
          </a:prstGeom>
        </p:spPr>
        <p:txBody>
          <a:bodyPr lIns="0" tIns="0" rIns="0" bIns="0" rtlCol="0" anchor="t">
            <a:spAutoFit/>
          </a:bodyPr>
          <a:lstStyle/>
          <a:p>
            <a:pPr algn="l">
              <a:lnSpc>
                <a:spcPts val="6860"/>
              </a:lnSpc>
            </a:pPr>
            <a:r>
              <a:rPr lang="en-US" sz="4900">
                <a:solidFill>
                  <a:srgbClr val="66889A"/>
                </a:solidFill>
                <a:latin typeface="#9Slide07 SVNUT Triumph Press"/>
              </a:rPr>
              <a:t>3.2. Đọc hiểu văn bản </a:t>
            </a:r>
          </a:p>
        </p:txBody>
      </p:sp>
      <p:sp>
        <p:nvSpPr>
          <p:cNvPr id="5" name="TextBox 5"/>
          <p:cNvSpPr txBox="1"/>
          <p:nvPr/>
        </p:nvSpPr>
        <p:spPr>
          <a:xfrm>
            <a:off x="2346386" y="3316094"/>
            <a:ext cx="11394170" cy="1225936"/>
          </a:xfrm>
          <a:prstGeom prst="rect">
            <a:avLst/>
          </a:prstGeom>
        </p:spPr>
        <p:txBody>
          <a:bodyPr lIns="0" tIns="0" rIns="0" bIns="0" rtlCol="0" anchor="t">
            <a:spAutoFit/>
          </a:bodyPr>
          <a:lstStyle/>
          <a:p>
            <a:pPr algn="ctr">
              <a:lnSpc>
                <a:spcPts val="9603"/>
              </a:lnSpc>
            </a:pPr>
            <a:r>
              <a:rPr lang="en-US" sz="6859">
                <a:solidFill>
                  <a:srgbClr val="24516B"/>
                </a:solidFill>
                <a:latin typeface="#9Slide05 VL Fadilla"/>
              </a:rPr>
              <a:t>e. Chủ đề bài thơ</a:t>
            </a:r>
          </a:p>
        </p:txBody>
      </p:sp>
      <p:sp>
        <p:nvSpPr>
          <p:cNvPr id="6" name="TextBox 6"/>
          <p:cNvSpPr txBox="1"/>
          <p:nvPr/>
        </p:nvSpPr>
        <p:spPr>
          <a:xfrm>
            <a:off x="5458764" y="4580130"/>
            <a:ext cx="6706793" cy="2473325"/>
          </a:xfrm>
          <a:prstGeom prst="rect">
            <a:avLst/>
          </a:prstGeom>
        </p:spPr>
        <p:txBody>
          <a:bodyPr lIns="0" tIns="0" rIns="0" bIns="0" rtlCol="0" anchor="t">
            <a:spAutoFit/>
          </a:bodyPr>
          <a:lstStyle/>
          <a:p>
            <a:pPr algn="ctr">
              <a:lnSpc>
                <a:spcPts val="4900"/>
              </a:lnSpc>
              <a:spcBef>
                <a:spcPct val="0"/>
              </a:spcBef>
            </a:pPr>
            <a:r>
              <a:rPr lang="en-US" sz="3500" dirty="0" err="1">
                <a:solidFill>
                  <a:srgbClr val="000000"/>
                </a:solidFill>
                <a:latin typeface="Roboto Condensed"/>
              </a:rPr>
              <a:t>Bày</a:t>
            </a:r>
            <a:r>
              <a:rPr lang="en-US" sz="3500" dirty="0">
                <a:solidFill>
                  <a:srgbClr val="000000"/>
                </a:solidFill>
                <a:latin typeface="Roboto Condensed"/>
              </a:rPr>
              <a:t> </a:t>
            </a:r>
            <a:r>
              <a:rPr lang="en-US" sz="3500" dirty="0" err="1">
                <a:solidFill>
                  <a:srgbClr val="000000"/>
                </a:solidFill>
                <a:latin typeface="Roboto Condensed"/>
              </a:rPr>
              <a:t>tỏ</a:t>
            </a:r>
            <a:r>
              <a:rPr lang="en-US" sz="3500" dirty="0">
                <a:solidFill>
                  <a:srgbClr val="000000"/>
                </a:solidFill>
                <a:latin typeface="Roboto Condensed"/>
              </a:rPr>
              <a:t> </a:t>
            </a:r>
            <a:r>
              <a:rPr lang="en-US" sz="3500" dirty="0" err="1">
                <a:solidFill>
                  <a:srgbClr val="000000"/>
                </a:solidFill>
                <a:latin typeface="Roboto Condensed"/>
              </a:rPr>
              <a:t>niềm</a:t>
            </a:r>
            <a:r>
              <a:rPr lang="en-US" sz="3500" dirty="0">
                <a:solidFill>
                  <a:srgbClr val="000000"/>
                </a:solidFill>
                <a:latin typeface="Roboto Condensed"/>
              </a:rPr>
              <a:t> </a:t>
            </a:r>
            <a:r>
              <a:rPr lang="en-US" sz="3500" dirty="0" err="1">
                <a:solidFill>
                  <a:srgbClr val="000000"/>
                </a:solidFill>
                <a:latin typeface="Roboto Condensed"/>
              </a:rPr>
              <a:t>yêu</a:t>
            </a:r>
            <a:r>
              <a:rPr lang="en-US" sz="3500" dirty="0">
                <a:solidFill>
                  <a:srgbClr val="000000"/>
                </a:solidFill>
                <a:latin typeface="Roboto Condensed"/>
              </a:rPr>
              <a:t> </a:t>
            </a:r>
            <a:r>
              <a:rPr lang="en-US" sz="3500" dirty="0" err="1">
                <a:solidFill>
                  <a:srgbClr val="000000"/>
                </a:solidFill>
                <a:latin typeface="Roboto Condensed"/>
              </a:rPr>
              <a:t>mến</a:t>
            </a:r>
            <a:r>
              <a:rPr lang="en-US" sz="3500" dirty="0">
                <a:solidFill>
                  <a:srgbClr val="000000"/>
                </a:solidFill>
                <a:latin typeface="Roboto Condensed"/>
              </a:rPr>
              <a:t> </a:t>
            </a:r>
            <a:r>
              <a:rPr lang="en-US" sz="3500" dirty="0" err="1">
                <a:solidFill>
                  <a:srgbClr val="000000"/>
                </a:solidFill>
                <a:latin typeface="Roboto Condensed"/>
              </a:rPr>
              <a:t>trước</a:t>
            </a:r>
            <a:r>
              <a:rPr lang="en-US" sz="3500" dirty="0">
                <a:solidFill>
                  <a:srgbClr val="000000"/>
                </a:solidFill>
                <a:latin typeface="Roboto Condensed"/>
              </a:rPr>
              <a:t> </a:t>
            </a:r>
            <a:r>
              <a:rPr lang="en-US" sz="3500" dirty="0" err="1">
                <a:solidFill>
                  <a:srgbClr val="000000"/>
                </a:solidFill>
                <a:latin typeface="Roboto Condensed"/>
              </a:rPr>
              <a:t>các</a:t>
            </a:r>
            <a:r>
              <a:rPr lang="en-US" sz="3500" dirty="0">
                <a:solidFill>
                  <a:srgbClr val="000000"/>
                </a:solidFill>
                <a:latin typeface="Roboto Condensed"/>
              </a:rPr>
              <a:t> </a:t>
            </a:r>
            <a:r>
              <a:rPr lang="en-US" sz="3500" dirty="0" err="1">
                <a:solidFill>
                  <a:srgbClr val="000000"/>
                </a:solidFill>
                <a:latin typeface="Roboto Condensed"/>
              </a:rPr>
              <a:t>nhân</a:t>
            </a:r>
            <a:r>
              <a:rPr lang="en-US" sz="3500" dirty="0">
                <a:solidFill>
                  <a:srgbClr val="000000"/>
                </a:solidFill>
                <a:latin typeface="Roboto Condensed"/>
              </a:rPr>
              <a:t> </a:t>
            </a:r>
            <a:r>
              <a:rPr lang="en-US" sz="3500" dirty="0" err="1">
                <a:solidFill>
                  <a:srgbClr val="000000"/>
                </a:solidFill>
                <a:latin typeface="Roboto Condensed"/>
              </a:rPr>
              <a:t>vật</a:t>
            </a:r>
            <a:r>
              <a:rPr lang="en-US" sz="3500" dirty="0">
                <a:solidFill>
                  <a:srgbClr val="000000"/>
                </a:solidFill>
                <a:latin typeface="Roboto Condensed"/>
              </a:rPr>
              <a:t> </a:t>
            </a:r>
            <a:r>
              <a:rPr lang="en-US" sz="3500" dirty="0" err="1">
                <a:solidFill>
                  <a:srgbClr val="000000"/>
                </a:solidFill>
                <a:latin typeface="Roboto Condensed"/>
              </a:rPr>
              <a:t>truyền</a:t>
            </a:r>
            <a:r>
              <a:rPr lang="en-US" sz="3500" dirty="0">
                <a:solidFill>
                  <a:srgbClr val="000000"/>
                </a:solidFill>
                <a:latin typeface="Roboto Condensed"/>
              </a:rPr>
              <a:t> </a:t>
            </a:r>
            <a:r>
              <a:rPr lang="en-US" sz="3500" dirty="0" err="1">
                <a:solidFill>
                  <a:srgbClr val="000000"/>
                </a:solidFill>
                <a:latin typeface="Roboto Condensed"/>
              </a:rPr>
              <a:t>thuyết</a:t>
            </a:r>
            <a:r>
              <a:rPr lang="en-US" sz="3500" dirty="0">
                <a:solidFill>
                  <a:srgbClr val="000000"/>
                </a:solidFill>
                <a:latin typeface="Roboto Condensed"/>
              </a:rPr>
              <a:t>, </a:t>
            </a:r>
            <a:r>
              <a:rPr lang="en-US" sz="3500" dirty="0" err="1">
                <a:solidFill>
                  <a:srgbClr val="000000"/>
                </a:solidFill>
                <a:latin typeface="Roboto Condensed"/>
              </a:rPr>
              <a:t>thể</a:t>
            </a:r>
            <a:r>
              <a:rPr lang="en-US" sz="3500" dirty="0">
                <a:solidFill>
                  <a:srgbClr val="000000"/>
                </a:solidFill>
                <a:latin typeface="Roboto Condensed"/>
              </a:rPr>
              <a:t> </a:t>
            </a:r>
            <a:r>
              <a:rPr lang="en-US" sz="3500" dirty="0" err="1">
                <a:solidFill>
                  <a:srgbClr val="000000"/>
                </a:solidFill>
                <a:latin typeface="Roboto Condensed"/>
              </a:rPr>
              <a:t>hiện</a:t>
            </a:r>
            <a:r>
              <a:rPr lang="en-US" sz="3500" dirty="0">
                <a:solidFill>
                  <a:srgbClr val="000000"/>
                </a:solidFill>
                <a:latin typeface="Roboto Condensed"/>
              </a:rPr>
              <a:t> </a:t>
            </a:r>
            <a:r>
              <a:rPr lang="en-US" sz="3500" dirty="0" err="1">
                <a:solidFill>
                  <a:srgbClr val="000000"/>
                </a:solidFill>
                <a:latin typeface="Roboto Condensed"/>
              </a:rPr>
              <a:t>cảm</a:t>
            </a:r>
            <a:r>
              <a:rPr lang="en-US" sz="3500" dirty="0">
                <a:solidFill>
                  <a:srgbClr val="000000"/>
                </a:solidFill>
                <a:latin typeface="Roboto Condensed"/>
              </a:rPr>
              <a:t> </a:t>
            </a:r>
            <a:r>
              <a:rPr lang="en-US" sz="3500" dirty="0" err="1">
                <a:solidFill>
                  <a:srgbClr val="000000"/>
                </a:solidFill>
                <a:latin typeface="Roboto Condensed"/>
              </a:rPr>
              <a:t>hứng</a:t>
            </a:r>
            <a:r>
              <a:rPr lang="en-US" sz="3500" dirty="0">
                <a:solidFill>
                  <a:srgbClr val="000000"/>
                </a:solidFill>
                <a:latin typeface="Roboto Condensed"/>
              </a:rPr>
              <a:t> </a:t>
            </a:r>
            <a:r>
              <a:rPr lang="en-US" sz="3500" dirty="0" err="1">
                <a:solidFill>
                  <a:srgbClr val="000000"/>
                </a:solidFill>
                <a:latin typeface="Roboto Condensed"/>
              </a:rPr>
              <a:t>trân</a:t>
            </a:r>
            <a:r>
              <a:rPr lang="en-US" sz="3500" dirty="0">
                <a:solidFill>
                  <a:srgbClr val="000000"/>
                </a:solidFill>
                <a:latin typeface="Roboto Condensed"/>
              </a:rPr>
              <a:t> </a:t>
            </a:r>
            <a:r>
              <a:rPr lang="en-US" sz="3500" dirty="0" err="1">
                <a:solidFill>
                  <a:srgbClr val="000000"/>
                </a:solidFill>
                <a:latin typeface="Roboto Condensed"/>
              </a:rPr>
              <a:t>trọng</a:t>
            </a:r>
            <a:r>
              <a:rPr lang="en-US" sz="3500" dirty="0">
                <a:solidFill>
                  <a:srgbClr val="000000"/>
                </a:solidFill>
                <a:latin typeface="Roboto Condensed"/>
              </a:rPr>
              <a:t>, </a:t>
            </a:r>
            <a:r>
              <a:rPr lang="en-US" sz="3500" dirty="0" err="1">
                <a:solidFill>
                  <a:srgbClr val="000000"/>
                </a:solidFill>
                <a:latin typeface="Roboto Condensed"/>
              </a:rPr>
              <a:t>tự</a:t>
            </a:r>
            <a:r>
              <a:rPr lang="en-US" sz="3500" dirty="0">
                <a:solidFill>
                  <a:srgbClr val="000000"/>
                </a:solidFill>
                <a:latin typeface="Roboto Condensed"/>
              </a:rPr>
              <a:t> </a:t>
            </a:r>
            <a:r>
              <a:rPr lang="en-US" sz="3500" dirty="0" err="1">
                <a:solidFill>
                  <a:srgbClr val="000000"/>
                </a:solidFill>
                <a:latin typeface="Roboto Condensed"/>
              </a:rPr>
              <a:t>hào</a:t>
            </a:r>
            <a:r>
              <a:rPr lang="en-US" sz="3500" dirty="0">
                <a:solidFill>
                  <a:srgbClr val="000000"/>
                </a:solidFill>
                <a:latin typeface="Roboto Condensed"/>
              </a:rPr>
              <a:t> </a:t>
            </a:r>
            <a:r>
              <a:rPr lang="en-US" sz="3500" dirty="0" err="1">
                <a:solidFill>
                  <a:srgbClr val="000000"/>
                </a:solidFill>
                <a:latin typeface="Roboto Condensed"/>
              </a:rPr>
              <a:t>về</a:t>
            </a:r>
            <a:r>
              <a:rPr lang="en-US" sz="3500" dirty="0">
                <a:solidFill>
                  <a:srgbClr val="000000"/>
                </a:solidFill>
                <a:latin typeface="Roboto Condensed"/>
              </a:rPr>
              <a:t> </a:t>
            </a:r>
            <a:r>
              <a:rPr lang="en-US" sz="3500" dirty="0" err="1">
                <a:solidFill>
                  <a:srgbClr val="000000"/>
                </a:solidFill>
                <a:latin typeface="Roboto Condensed"/>
              </a:rPr>
              <a:t>nguồn</a:t>
            </a:r>
            <a:r>
              <a:rPr lang="en-US" sz="3500" dirty="0">
                <a:solidFill>
                  <a:srgbClr val="000000"/>
                </a:solidFill>
                <a:latin typeface="Roboto Condensed"/>
              </a:rPr>
              <a:t> </a:t>
            </a:r>
            <a:r>
              <a:rPr lang="en-US" sz="3500" dirty="0" err="1">
                <a:solidFill>
                  <a:srgbClr val="000000"/>
                </a:solidFill>
                <a:latin typeface="Roboto Condensed"/>
              </a:rPr>
              <a:t>văn</a:t>
            </a:r>
            <a:r>
              <a:rPr lang="en-US" sz="3500" dirty="0">
                <a:solidFill>
                  <a:srgbClr val="000000"/>
                </a:solidFill>
                <a:latin typeface="Roboto Condensed"/>
              </a:rPr>
              <a:t> </a:t>
            </a:r>
            <a:r>
              <a:rPr lang="en-US" sz="3500" dirty="0" err="1">
                <a:solidFill>
                  <a:srgbClr val="000000"/>
                </a:solidFill>
                <a:latin typeface="Roboto Condensed"/>
              </a:rPr>
              <a:t>học</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gian</a:t>
            </a:r>
            <a:r>
              <a:rPr lang="en-US" sz="3500" dirty="0">
                <a:solidFill>
                  <a:srgbClr val="000000"/>
                </a:solidFill>
                <a:latin typeface="Roboto Condensed"/>
              </a:rPr>
              <a:t> </a:t>
            </a:r>
            <a:r>
              <a:rPr lang="en-US" sz="3500" dirty="0" err="1">
                <a:solidFill>
                  <a:srgbClr val="000000"/>
                </a:solidFill>
                <a:latin typeface="Roboto Condensed"/>
              </a:rPr>
              <a:t>của</a:t>
            </a:r>
            <a:r>
              <a:rPr lang="en-US" sz="3500" dirty="0">
                <a:solidFill>
                  <a:srgbClr val="000000"/>
                </a:solidFill>
                <a:latin typeface="Roboto Condensed"/>
              </a:rPr>
              <a:t> </a:t>
            </a:r>
            <a:r>
              <a:rPr lang="en-US" sz="3500" dirty="0" err="1">
                <a:solidFill>
                  <a:srgbClr val="000000"/>
                </a:solidFill>
                <a:latin typeface="Roboto Condensed"/>
              </a:rPr>
              <a:t>dân</a:t>
            </a:r>
            <a:r>
              <a:rPr lang="en-US" sz="3500" dirty="0">
                <a:solidFill>
                  <a:srgbClr val="000000"/>
                </a:solidFill>
                <a:latin typeface="Roboto Condensed"/>
              </a:rPr>
              <a:t> </a:t>
            </a:r>
            <a:r>
              <a:rPr lang="en-US" sz="3500" dirty="0" err="1">
                <a:solidFill>
                  <a:srgbClr val="000000"/>
                </a:solidFill>
                <a:latin typeface="Roboto Condensed"/>
              </a:rPr>
              <a:t>tộc</a:t>
            </a:r>
            <a:endParaRPr lang="en-US" sz="3500" dirty="0">
              <a:solidFill>
                <a:srgbClr val="000000"/>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259303"/>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85618" y="6098848"/>
            <a:ext cx="5900238" cy="4450699"/>
          </a:xfrm>
          <a:custGeom>
            <a:avLst/>
            <a:gdLst/>
            <a:ahLst/>
            <a:cxnLst/>
            <a:rect l="l" t="t" r="r" b="b"/>
            <a:pathLst>
              <a:path w="5900238" h="4450699">
                <a:moveTo>
                  <a:pt x="0" y="0"/>
                </a:moveTo>
                <a:lnTo>
                  <a:pt x="5900239" y="0"/>
                </a:lnTo>
                <a:lnTo>
                  <a:pt x="5900239" y="4450698"/>
                </a:lnTo>
                <a:lnTo>
                  <a:pt x="0" y="4450698"/>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1341" y="562293"/>
            <a:ext cx="9714157" cy="927100"/>
          </a:xfrm>
          <a:prstGeom prst="rect">
            <a:avLst/>
          </a:prstGeom>
        </p:spPr>
        <p:txBody>
          <a:bodyPr lIns="0" tIns="0" rIns="0" bIns="0" rtlCol="0" anchor="t">
            <a:spAutoFit/>
          </a:bodyPr>
          <a:lstStyle/>
          <a:p>
            <a:pPr algn="ctr">
              <a:lnSpc>
                <a:spcPts val="7699"/>
              </a:lnSpc>
            </a:pPr>
            <a:r>
              <a:rPr lang="en-US" sz="5499">
                <a:solidFill>
                  <a:srgbClr val="41352F"/>
                </a:solidFill>
                <a:latin typeface="Fraunces Bold"/>
              </a:rPr>
              <a:t>4. LUYỆN TẬP</a:t>
            </a:r>
          </a:p>
        </p:txBody>
      </p:sp>
      <p:sp>
        <p:nvSpPr>
          <p:cNvPr id="7" name="TextBox 7"/>
          <p:cNvSpPr txBox="1"/>
          <p:nvPr/>
        </p:nvSpPr>
        <p:spPr>
          <a:xfrm>
            <a:off x="729906" y="2173606"/>
            <a:ext cx="8211663" cy="2526030"/>
          </a:xfrm>
          <a:prstGeom prst="rect">
            <a:avLst/>
          </a:prstGeom>
        </p:spPr>
        <p:txBody>
          <a:bodyPr lIns="0" tIns="0" rIns="0" bIns="0" rtlCol="0" anchor="t">
            <a:spAutoFit/>
          </a:bodyPr>
          <a:lstStyle/>
          <a:p>
            <a:pPr algn="just">
              <a:lnSpc>
                <a:spcPts val="6720"/>
              </a:lnSpc>
            </a:pPr>
            <a:r>
              <a:rPr lang="en-US" sz="4800">
                <a:solidFill>
                  <a:srgbClr val="41352F"/>
                </a:solidFill>
                <a:latin typeface="Roboto Condensed"/>
              </a:rPr>
              <a:t>Theo em, điều gì làm nên sức hấp dẫn của bài thơ </a:t>
            </a:r>
            <a:r>
              <a:rPr lang="en-US" sz="4800">
                <a:solidFill>
                  <a:srgbClr val="41352F"/>
                </a:solidFill>
                <a:latin typeface="Roboto Condensed Italics"/>
              </a:rPr>
              <a:t>Sơn Tinh, Thủy Tinh của</a:t>
            </a:r>
            <a:r>
              <a:rPr lang="en-US" sz="4800">
                <a:solidFill>
                  <a:srgbClr val="41352F"/>
                </a:solidFill>
                <a:latin typeface="Roboto Condensed"/>
              </a:rPr>
              <a:t> Nguyễn Nhược Pháp?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9110846" y="-259303"/>
            <a:ext cx="9177154" cy="10581122"/>
          </a:xfrm>
          <a:custGeom>
            <a:avLst/>
            <a:gdLst/>
            <a:ahLst/>
            <a:cxnLst/>
            <a:rect l="l" t="t" r="r" b="b"/>
            <a:pathLst>
              <a:path w="9177154" h="10581122">
                <a:moveTo>
                  <a:pt x="0" y="0"/>
                </a:moveTo>
                <a:lnTo>
                  <a:pt x="9177154" y="0"/>
                </a:lnTo>
                <a:lnTo>
                  <a:pt x="9177154" y="10581122"/>
                </a:lnTo>
                <a:lnTo>
                  <a:pt x="0" y="10581122"/>
                </a:lnTo>
                <a:lnTo>
                  <a:pt x="0" y="0"/>
                </a:lnTo>
                <a:close/>
              </a:path>
            </a:pathLst>
          </a:custGeom>
          <a:blipFill>
            <a:blip r:embed="rId2"/>
            <a:stretch>
              <a:fillRect/>
            </a:stretch>
          </a:blipFill>
        </p:spPr>
        <p:txBody>
          <a:bodyPr/>
          <a:lstStyle/>
          <a:p>
            <a:endParaRPr lang="en-US"/>
          </a:p>
        </p:txBody>
      </p:sp>
      <p:sp>
        <p:nvSpPr>
          <p:cNvPr id="3" name="Freeform 3"/>
          <p:cNvSpPr/>
          <p:nvPr/>
        </p:nvSpPr>
        <p:spPr>
          <a:xfrm rot="-5400000">
            <a:off x="2785648" y="4043564"/>
            <a:ext cx="11455221" cy="2849486"/>
          </a:xfrm>
          <a:custGeom>
            <a:avLst/>
            <a:gdLst/>
            <a:ahLst/>
            <a:cxnLst/>
            <a:rect l="l" t="t" r="r" b="b"/>
            <a:pathLst>
              <a:path w="11455221" h="2849486">
                <a:moveTo>
                  <a:pt x="0" y="0"/>
                </a:moveTo>
                <a:lnTo>
                  <a:pt x="11455220" y="0"/>
                </a:lnTo>
                <a:lnTo>
                  <a:pt x="11455220" y="2849486"/>
                </a:lnTo>
                <a:lnTo>
                  <a:pt x="0" y="28494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2561639" y="6608787"/>
            <a:ext cx="5224217" cy="3940759"/>
          </a:xfrm>
          <a:custGeom>
            <a:avLst/>
            <a:gdLst/>
            <a:ahLst/>
            <a:cxnLst/>
            <a:rect l="l" t="t" r="r" b="b"/>
            <a:pathLst>
              <a:path w="5224217" h="3940759">
                <a:moveTo>
                  <a:pt x="0" y="0"/>
                </a:moveTo>
                <a:lnTo>
                  <a:pt x="5224218" y="0"/>
                </a:lnTo>
                <a:lnTo>
                  <a:pt x="5224218" y="3940759"/>
                </a:lnTo>
                <a:lnTo>
                  <a:pt x="0" y="3940759"/>
                </a:lnTo>
                <a:lnTo>
                  <a:pt x="0" y="0"/>
                </a:lnTo>
                <a:close/>
              </a:path>
            </a:pathLst>
          </a:custGeom>
          <a:blipFill>
            <a:blip r:embed="rId5"/>
            <a:stretch>
              <a:fillRect/>
            </a:stretch>
          </a:blipFill>
        </p:spPr>
        <p:txBody>
          <a:bodyPr/>
          <a:lstStyle/>
          <a:p>
            <a:endParaRPr lang="en-US"/>
          </a:p>
        </p:txBody>
      </p:sp>
      <p:sp>
        <p:nvSpPr>
          <p:cNvPr id="5" name="Freeform 5"/>
          <p:cNvSpPr/>
          <p:nvPr/>
        </p:nvSpPr>
        <p:spPr>
          <a:xfrm>
            <a:off x="5080646" y="8324197"/>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270221" y="247045"/>
            <a:ext cx="9714157" cy="927100"/>
          </a:xfrm>
          <a:prstGeom prst="rect">
            <a:avLst/>
          </a:prstGeom>
        </p:spPr>
        <p:txBody>
          <a:bodyPr lIns="0" tIns="0" rIns="0" bIns="0" rtlCol="0" anchor="t">
            <a:spAutoFit/>
          </a:bodyPr>
          <a:lstStyle/>
          <a:p>
            <a:pPr algn="ctr">
              <a:lnSpc>
                <a:spcPts val="7699"/>
              </a:lnSpc>
            </a:pPr>
            <a:r>
              <a:rPr lang="en-US" sz="5499">
                <a:solidFill>
                  <a:srgbClr val="41352F"/>
                </a:solidFill>
                <a:latin typeface="Fraunces Bold"/>
              </a:rPr>
              <a:t>4. LUYỆN TẬP</a:t>
            </a:r>
          </a:p>
        </p:txBody>
      </p:sp>
      <p:sp>
        <p:nvSpPr>
          <p:cNvPr id="7" name="TextBox 7"/>
          <p:cNvSpPr txBox="1"/>
          <p:nvPr/>
        </p:nvSpPr>
        <p:spPr>
          <a:xfrm>
            <a:off x="517567" y="1488725"/>
            <a:ext cx="8593279" cy="6318250"/>
          </a:xfrm>
          <a:prstGeom prst="rect">
            <a:avLst/>
          </a:prstGeom>
        </p:spPr>
        <p:txBody>
          <a:bodyPr lIns="0" tIns="0" rIns="0" bIns="0" rtlCol="0" anchor="t">
            <a:spAutoFit/>
          </a:bodyPr>
          <a:lstStyle/>
          <a:p>
            <a:pPr algn="just">
              <a:lnSpc>
                <a:spcPts val="5599"/>
              </a:lnSpc>
            </a:pPr>
            <a:r>
              <a:rPr lang="en-US" sz="3999">
                <a:solidFill>
                  <a:srgbClr val="41352F"/>
                </a:solidFill>
                <a:latin typeface="Roboto Condensed"/>
              </a:rPr>
              <a:t>Sức hấp dẫn của bài thơ </a:t>
            </a:r>
            <a:r>
              <a:rPr lang="en-US" sz="3999">
                <a:solidFill>
                  <a:srgbClr val="41352F"/>
                </a:solidFill>
                <a:latin typeface="Roboto Condensed Italics"/>
              </a:rPr>
              <a:t>Sơn Tinh, Thủy Tinh </a:t>
            </a:r>
            <a:r>
              <a:rPr lang="en-US" sz="3999">
                <a:solidFill>
                  <a:srgbClr val="41352F"/>
                </a:solidFill>
                <a:latin typeface="Roboto Condensed"/>
              </a:rPr>
              <a:t>(Nguyễn Nhược Pháp):</a:t>
            </a:r>
          </a:p>
          <a:p>
            <a:pPr algn="just">
              <a:lnSpc>
                <a:spcPts val="5599"/>
              </a:lnSpc>
            </a:pPr>
            <a:r>
              <a:rPr lang="en-US" sz="3999">
                <a:solidFill>
                  <a:srgbClr val="41352F"/>
                </a:solidFill>
                <a:latin typeface="Roboto Condensed"/>
              </a:rPr>
              <a:t>- Nghệ thuật kể chuyện bằng thơ sinh động</a:t>
            </a:r>
          </a:p>
          <a:p>
            <a:pPr algn="just">
              <a:lnSpc>
                <a:spcPts val="5599"/>
              </a:lnSpc>
            </a:pPr>
            <a:r>
              <a:rPr lang="en-US" sz="3999">
                <a:solidFill>
                  <a:srgbClr val="41352F"/>
                </a:solidFill>
                <a:latin typeface="Roboto Condensed"/>
              </a:rPr>
              <a:t>- Nghệ thuật miêu tả nhân vật qua hành động, lời nói với ngôn từ giàu sức gợi</a:t>
            </a:r>
          </a:p>
          <a:p>
            <a:pPr algn="just">
              <a:lnSpc>
                <a:spcPts val="5599"/>
              </a:lnSpc>
            </a:pPr>
            <a:r>
              <a:rPr lang="en-US" sz="3999">
                <a:solidFill>
                  <a:srgbClr val="41352F"/>
                </a:solidFill>
                <a:latin typeface="Roboto Condensed"/>
              </a:rPr>
              <a:t>- Thể thơ tự do tạo nên giọng thơ hóm hỉnh, cảm xúc phóng khoáng</a:t>
            </a:r>
          </a:p>
          <a:p>
            <a:pPr algn="just">
              <a:lnSpc>
                <a:spcPts val="5599"/>
              </a:lnSpc>
            </a:pPr>
            <a:r>
              <a:rPr lang="en-US" sz="3999">
                <a:solidFill>
                  <a:srgbClr val="41352F"/>
                </a:solidFill>
                <a:latin typeface="Roboto Condensed"/>
              </a:rPr>
              <a:t>…</a:t>
            </a:r>
          </a:p>
          <a:p>
            <a:pPr algn="just">
              <a:lnSpc>
                <a:spcPts val="5599"/>
              </a:lnSpc>
            </a:pPr>
            <a:endParaRPr lang="en-US" sz="3999">
              <a:solidFill>
                <a:srgbClr val="41352F"/>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TextBox 3"/>
          <p:cNvSpPr txBox="1"/>
          <p:nvPr/>
        </p:nvSpPr>
        <p:spPr>
          <a:xfrm>
            <a:off x="1028700" y="261458"/>
            <a:ext cx="16230600" cy="220789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Một số chi tiết cho thấy sự khác biệt về cách miêu tả nhân vật trong văn bản </a:t>
            </a:r>
            <a:r>
              <a:rPr lang="en-US" sz="4200">
                <a:solidFill>
                  <a:srgbClr val="41352F"/>
                </a:solidFill>
                <a:latin typeface="Roboto Condensed Bold Italics"/>
              </a:rPr>
              <a:t>Sơn Tinh, Thủy Tinh</a:t>
            </a:r>
            <a:r>
              <a:rPr lang="en-US" sz="4200">
                <a:solidFill>
                  <a:srgbClr val="41352F"/>
                </a:solidFill>
                <a:latin typeface="Roboto Condensed Bold"/>
              </a:rPr>
              <a:t> của Nguyễn Nhược Pháp và truyền thuyết </a:t>
            </a:r>
            <a:r>
              <a:rPr lang="en-US" sz="4200">
                <a:solidFill>
                  <a:srgbClr val="41352F"/>
                </a:solidFill>
                <a:latin typeface="Roboto Condensed Bold Italics"/>
              </a:rPr>
              <a:t>Sơn Tinh Thủy Tinh</a:t>
            </a:r>
            <a:r>
              <a:rPr lang="en-US" sz="4200">
                <a:solidFill>
                  <a:srgbClr val="41352F"/>
                </a:solidFill>
                <a:latin typeface="Roboto Condensed Bold"/>
              </a:rPr>
              <a:t>.</a:t>
            </a:r>
          </a:p>
        </p:txBody>
      </p:sp>
      <p:graphicFrame>
        <p:nvGraphicFramePr>
          <p:cNvPr id="4" name="Table 4"/>
          <p:cNvGraphicFramePr>
            <a:graphicFrameLocks noGrp="1"/>
          </p:cNvGraphicFramePr>
          <p:nvPr/>
        </p:nvGraphicFramePr>
        <p:xfrm>
          <a:off x="1028700" y="2708389"/>
          <a:ext cx="16794515" cy="7078057"/>
        </p:xfrm>
        <a:graphic>
          <a:graphicData uri="http://schemas.openxmlformats.org/drawingml/2006/table">
            <a:tbl>
              <a:tblPr/>
              <a:tblGrid>
                <a:gridCol w="2634182">
                  <a:extLst>
                    <a:ext uri="{9D8B030D-6E8A-4147-A177-3AD203B41FA5}">
                      <a16:colId xmlns:a16="http://schemas.microsoft.com/office/drawing/2014/main" val="20000"/>
                    </a:ext>
                  </a:extLst>
                </a:gridCol>
                <a:gridCol w="5117480">
                  <a:extLst>
                    <a:ext uri="{9D8B030D-6E8A-4147-A177-3AD203B41FA5}">
                      <a16:colId xmlns:a16="http://schemas.microsoft.com/office/drawing/2014/main" val="20001"/>
                    </a:ext>
                  </a:extLst>
                </a:gridCol>
                <a:gridCol w="9042853">
                  <a:extLst>
                    <a:ext uri="{9D8B030D-6E8A-4147-A177-3AD203B41FA5}">
                      <a16:colId xmlns:a16="http://schemas.microsoft.com/office/drawing/2014/main" val="20002"/>
                    </a:ext>
                  </a:extLst>
                </a:gridCol>
              </a:tblGrid>
              <a:tr h="1588738">
                <a:tc>
                  <a:txBody>
                    <a:bodyPr/>
                    <a:lstStyle/>
                    <a:p>
                      <a:pPr algn="ctr">
                        <a:lnSpc>
                          <a:spcPts val="5040"/>
                        </a:lnSpc>
                        <a:defRPr/>
                      </a:pPr>
                      <a:r>
                        <a:rPr lang="en-US" sz="3600">
                          <a:solidFill>
                            <a:srgbClr val="FFFFFF"/>
                          </a:solidFill>
                          <a:latin typeface="Roboto Condensed Bold"/>
                        </a:rPr>
                        <a:t>Nhân vật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dirty="0" err="1">
                          <a:solidFill>
                            <a:srgbClr val="FFFFFF"/>
                          </a:solidFill>
                          <a:latin typeface="Roboto Condensed"/>
                        </a:rPr>
                        <a:t>Nguyễn</a:t>
                      </a:r>
                      <a:r>
                        <a:rPr lang="en-US" sz="3600" dirty="0">
                          <a:solidFill>
                            <a:srgbClr val="FFFFFF"/>
                          </a:solidFill>
                          <a:latin typeface="Roboto Condensed"/>
                        </a:rPr>
                        <a:t> </a:t>
                      </a:r>
                      <a:r>
                        <a:rPr lang="en-US" sz="3600" dirty="0" err="1">
                          <a:solidFill>
                            <a:srgbClr val="FFFFFF"/>
                          </a:solidFill>
                          <a:latin typeface="Roboto Condensed"/>
                        </a:rPr>
                        <a:t>Nhược</a:t>
                      </a:r>
                      <a:r>
                        <a:rPr lang="en-US" sz="3600" dirty="0">
                          <a:solidFill>
                            <a:srgbClr val="FFFFFF"/>
                          </a:solidFill>
                          <a:latin typeface="Roboto Condensed"/>
                        </a:rPr>
                        <a:t> </a:t>
                      </a:r>
                      <a:r>
                        <a:rPr lang="en-US" sz="3600" dirty="0" err="1">
                          <a:solidFill>
                            <a:srgbClr val="FFFFFF"/>
                          </a:solidFill>
                          <a:latin typeface="Roboto Condensed"/>
                        </a:rPr>
                        <a:t>Pháp</a:t>
                      </a:r>
                      <a:endParaRPr lang="en-US" sz="1100" dirty="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Truyền thuyết </a:t>
                      </a:r>
                      <a:r>
                        <a:rPr lang="en-US" sz="3600">
                          <a:solidFill>
                            <a:srgbClr val="FFFFFF"/>
                          </a:solidFill>
                          <a:latin typeface="Roboto Condensed Italics"/>
                        </a:rPr>
                        <a:t>Sơn Tinh, Thủy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extLst>
                  <a:ext uri="{0D108BD9-81ED-4DB2-BD59-A6C34878D82A}">
                    <a16:rowId xmlns:a16="http://schemas.microsoft.com/office/drawing/2014/main" val="10000"/>
                  </a:ext>
                </a:extLst>
              </a:tr>
              <a:tr h="5489319">
                <a:tc>
                  <a:txBody>
                    <a:bodyPr/>
                    <a:lstStyle/>
                    <a:p>
                      <a:pPr algn="ctr">
                        <a:lnSpc>
                          <a:spcPts val="5040"/>
                        </a:lnSpc>
                        <a:defRPr/>
                      </a:pPr>
                      <a:r>
                        <a:rPr lang="en-US" sz="3600">
                          <a:solidFill>
                            <a:srgbClr val="41352F"/>
                          </a:solidFill>
                          <a:latin typeface="Roboto Condensed Bold"/>
                        </a:rPr>
                        <a:t>Sơn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DF5"/>
                    </a:solidFill>
                  </a:tcPr>
                </a:tc>
                <a:tc>
                  <a:txBody>
                    <a:bodyPr/>
                    <a:lstStyle/>
                    <a:p>
                      <a:pPr algn="just">
                        <a:lnSpc>
                          <a:spcPts val="5040"/>
                        </a:lnSpc>
                        <a:defRPr/>
                      </a:pPr>
                      <a:r>
                        <a:rPr lang="en-US" sz="3600" dirty="0" err="1">
                          <a:solidFill>
                            <a:srgbClr val="41352F"/>
                          </a:solidFill>
                          <a:latin typeface="Roboto Condensed"/>
                        </a:rPr>
                        <a:t>Sơn</a:t>
                      </a:r>
                      <a:r>
                        <a:rPr lang="en-US" sz="3600" dirty="0">
                          <a:solidFill>
                            <a:srgbClr val="41352F"/>
                          </a:solidFill>
                          <a:latin typeface="Roboto Condensed"/>
                        </a:rPr>
                        <a:t> Tinh </a:t>
                      </a:r>
                      <a:r>
                        <a:rPr lang="en-US" sz="3600" dirty="0" err="1">
                          <a:solidFill>
                            <a:srgbClr val="41352F"/>
                          </a:solidFill>
                          <a:latin typeface="Roboto Condensed"/>
                        </a:rPr>
                        <a:t>ngồi</a:t>
                      </a:r>
                      <a:r>
                        <a:rPr lang="en-US" sz="3600" dirty="0">
                          <a:solidFill>
                            <a:srgbClr val="41352F"/>
                          </a:solidFill>
                          <a:latin typeface="Roboto Condensed"/>
                        </a:rPr>
                        <a:t> </a:t>
                      </a:r>
                      <a:r>
                        <a:rPr lang="en-US" sz="3600" dirty="0" err="1">
                          <a:solidFill>
                            <a:srgbClr val="41352F"/>
                          </a:solidFill>
                          <a:latin typeface="Roboto Condensed"/>
                        </a:rPr>
                        <a:t>bạch</a:t>
                      </a:r>
                      <a:r>
                        <a:rPr lang="en-US" sz="3600" dirty="0">
                          <a:solidFill>
                            <a:srgbClr val="41352F"/>
                          </a:solidFill>
                          <a:latin typeface="Roboto Condensed"/>
                        </a:rPr>
                        <a:t> </a:t>
                      </a:r>
                      <a:r>
                        <a:rPr lang="en-US" sz="3600" dirty="0" err="1">
                          <a:solidFill>
                            <a:srgbClr val="41352F"/>
                          </a:solidFill>
                          <a:latin typeface="Roboto Condensed"/>
                        </a:rPr>
                        <a:t>hổ</a:t>
                      </a:r>
                      <a:r>
                        <a:rPr lang="en-US" sz="3600" dirty="0">
                          <a:solidFill>
                            <a:srgbClr val="41352F"/>
                          </a:solidFill>
                          <a:latin typeface="Roboto Condensed"/>
                        </a:rPr>
                        <a:t> </a:t>
                      </a:r>
                      <a:r>
                        <a:rPr lang="en-US" sz="3600" dirty="0" err="1">
                          <a:solidFill>
                            <a:srgbClr val="41352F"/>
                          </a:solidFill>
                          <a:latin typeface="Roboto Condensed"/>
                        </a:rPr>
                        <a:t>đi</a:t>
                      </a:r>
                      <a:r>
                        <a:rPr lang="en-US" sz="3600" dirty="0">
                          <a:solidFill>
                            <a:srgbClr val="41352F"/>
                          </a:solidFill>
                          <a:latin typeface="Roboto Condensed"/>
                        </a:rPr>
                        <a:t> </a:t>
                      </a:r>
                      <a:r>
                        <a:rPr lang="en-US" sz="3600" dirty="0" err="1">
                          <a:solidFill>
                            <a:srgbClr val="41352F"/>
                          </a:solidFill>
                          <a:latin typeface="Roboto Condensed"/>
                        </a:rPr>
                        <a:t>đầu</a:t>
                      </a:r>
                      <a:r>
                        <a:rPr lang="en-US" sz="3600" dirty="0">
                          <a:solidFill>
                            <a:srgbClr val="41352F"/>
                          </a:solidFill>
                          <a:latin typeface="Roboto Condensed"/>
                        </a:rPr>
                        <a:t>, </a:t>
                      </a:r>
                      <a:r>
                        <a:rPr lang="en-US" sz="3600" dirty="0" err="1">
                          <a:solidFill>
                            <a:srgbClr val="41352F"/>
                          </a:solidFill>
                          <a:latin typeface="Roboto Condensed"/>
                        </a:rPr>
                        <a:t>mặc</a:t>
                      </a:r>
                      <a:r>
                        <a:rPr lang="en-US" sz="3600" dirty="0">
                          <a:solidFill>
                            <a:srgbClr val="41352F"/>
                          </a:solidFill>
                          <a:latin typeface="Roboto Condensed"/>
                        </a:rPr>
                        <a:t> </a:t>
                      </a:r>
                      <a:r>
                        <a:rPr lang="en-US" sz="3600" dirty="0" err="1">
                          <a:solidFill>
                            <a:srgbClr val="41352F"/>
                          </a:solidFill>
                          <a:latin typeface="Roboto Condensed"/>
                        </a:rPr>
                        <a:t>áo</a:t>
                      </a:r>
                      <a:r>
                        <a:rPr lang="en-US" sz="3600" dirty="0">
                          <a:solidFill>
                            <a:srgbClr val="41352F"/>
                          </a:solidFill>
                          <a:latin typeface="Roboto Condensed"/>
                        </a:rPr>
                        <a:t> </a:t>
                      </a:r>
                      <a:r>
                        <a:rPr lang="en-US" sz="3600" dirty="0" err="1">
                          <a:solidFill>
                            <a:srgbClr val="41352F"/>
                          </a:solidFill>
                          <a:latin typeface="Roboto Condensed"/>
                        </a:rPr>
                        <a:t>dát</a:t>
                      </a:r>
                      <a:r>
                        <a:rPr lang="en-US" sz="3600" dirty="0">
                          <a:solidFill>
                            <a:srgbClr val="41352F"/>
                          </a:solidFill>
                          <a:latin typeface="Roboto Condensed"/>
                        </a:rPr>
                        <a:t> </a:t>
                      </a:r>
                      <a:r>
                        <a:rPr lang="en-US" sz="3600" dirty="0" err="1">
                          <a:solidFill>
                            <a:srgbClr val="41352F"/>
                          </a:solidFill>
                          <a:latin typeface="Roboto Condensed"/>
                        </a:rPr>
                        <a:t>ngọc</a:t>
                      </a:r>
                      <a:r>
                        <a:rPr lang="en-US" sz="3600" dirty="0">
                          <a:solidFill>
                            <a:srgbClr val="41352F"/>
                          </a:solidFill>
                          <a:latin typeface="Roboto Condensed"/>
                        </a:rPr>
                        <a:t>, </a:t>
                      </a:r>
                      <a:r>
                        <a:rPr lang="en-US" sz="3600" dirty="0" err="1">
                          <a:solidFill>
                            <a:srgbClr val="41352F"/>
                          </a:solidFill>
                          <a:latin typeface="Roboto Condensed"/>
                        </a:rPr>
                        <a:t>theo</a:t>
                      </a:r>
                      <a:r>
                        <a:rPr lang="en-US" sz="3600" dirty="0">
                          <a:solidFill>
                            <a:srgbClr val="41352F"/>
                          </a:solidFill>
                          <a:latin typeface="Roboto Condensed"/>
                        </a:rPr>
                        <a:t> </a:t>
                      </a:r>
                      <a:r>
                        <a:rPr lang="en-US" sz="3600" dirty="0" err="1">
                          <a:solidFill>
                            <a:srgbClr val="41352F"/>
                          </a:solidFill>
                          <a:latin typeface="Roboto Condensed"/>
                        </a:rPr>
                        <a:t>sau</a:t>
                      </a:r>
                      <a:r>
                        <a:rPr lang="en-US" sz="3600" dirty="0">
                          <a:solidFill>
                            <a:srgbClr val="41352F"/>
                          </a:solidFill>
                          <a:latin typeface="Roboto Condensed"/>
                        </a:rPr>
                        <a:t> </a:t>
                      </a:r>
                      <a:r>
                        <a:rPr lang="en-US" sz="3600" dirty="0" err="1">
                          <a:solidFill>
                            <a:srgbClr val="41352F"/>
                          </a:solidFill>
                          <a:latin typeface="Roboto Condensed"/>
                        </a:rPr>
                        <a:t>có</a:t>
                      </a:r>
                      <a:r>
                        <a:rPr lang="en-US" sz="3600" dirty="0">
                          <a:solidFill>
                            <a:srgbClr val="41352F"/>
                          </a:solidFill>
                          <a:latin typeface="Roboto Condensed"/>
                        </a:rPr>
                        <a:t> </a:t>
                      </a:r>
                      <a:r>
                        <a:rPr lang="en-US" sz="3600" dirty="0" err="1">
                          <a:solidFill>
                            <a:srgbClr val="41352F"/>
                          </a:solidFill>
                          <a:latin typeface="Roboto Condensed"/>
                        </a:rPr>
                        <a:t>năm</a:t>
                      </a:r>
                      <a:r>
                        <a:rPr lang="en-US" sz="3600" dirty="0">
                          <a:solidFill>
                            <a:srgbClr val="41352F"/>
                          </a:solidFill>
                          <a:latin typeface="Roboto Condensed"/>
                        </a:rPr>
                        <a:t> </a:t>
                      </a:r>
                      <a:r>
                        <a:rPr lang="en-US" sz="3600" dirty="0" err="1">
                          <a:solidFill>
                            <a:srgbClr val="41352F"/>
                          </a:solidFill>
                          <a:latin typeface="Roboto Condensed"/>
                        </a:rPr>
                        <a:t>chục</a:t>
                      </a:r>
                      <a:r>
                        <a:rPr lang="en-US" sz="3600" dirty="0">
                          <a:solidFill>
                            <a:srgbClr val="41352F"/>
                          </a:solidFill>
                          <a:latin typeface="Roboto Condensed"/>
                        </a:rPr>
                        <a:t> con </a:t>
                      </a:r>
                      <a:r>
                        <a:rPr lang="en-US" sz="3600" dirty="0" err="1">
                          <a:solidFill>
                            <a:srgbClr val="41352F"/>
                          </a:solidFill>
                          <a:latin typeface="Roboto Condensed"/>
                        </a:rPr>
                        <a:t>voi</a:t>
                      </a:r>
                      <a:r>
                        <a:rPr lang="en-US" sz="3600" dirty="0">
                          <a:solidFill>
                            <a:srgbClr val="41352F"/>
                          </a:solidFill>
                          <a:latin typeface="Roboto Condensed"/>
                        </a:rPr>
                        <a:t> </a:t>
                      </a:r>
                      <a:r>
                        <a:rPr lang="en-US" sz="3600" dirty="0" err="1">
                          <a:solidFill>
                            <a:srgbClr val="41352F"/>
                          </a:solidFill>
                          <a:latin typeface="Roboto Condensed"/>
                        </a:rPr>
                        <a:t>xám</a:t>
                      </a:r>
                      <a:r>
                        <a:rPr lang="en-US" sz="3600" dirty="0">
                          <a:solidFill>
                            <a:srgbClr val="41352F"/>
                          </a:solidFill>
                          <a:latin typeface="Roboto Condensed"/>
                        </a:rPr>
                        <a:t>, </a:t>
                      </a:r>
                      <a:r>
                        <a:rPr lang="en-US" sz="3600" dirty="0" err="1">
                          <a:solidFill>
                            <a:srgbClr val="41352F"/>
                          </a:solidFill>
                          <a:latin typeface="Roboto Condensed"/>
                        </a:rPr>
                        <a:t>vàng</a:t>
                      </a:r>
                      <a:r>
                        <a:rPr lang="en-US" sz="3600" dirty="0">
                          <a:solidFill>
                            <a:srgbClr val="41352F"/>
                          </a:solidFill>
                          <a:latin typeface="Roboto Condensed"/>
                        </a:rPr>
                        <a:t> </a:t>
                      </a:r>
                      <a:r>
                        <a:rPr lang="en-US" sz="3600" dirty="0" err="1">
                          <a:solidFill>
                            <a:srgbClr val="41352F"/>
                          </a:solidFill>
                          <a:latin typeface="Roboto Condensed"/>
                        </a:rPr>
                        <a:t>bạc</a:t>
                      </a:r>
                      <a:r>
                        <a:rPr lang="en-US" sz="3600" dirty="0">
                          <a:solidFill>
                            <a:srgbClr val="41352F"/>
                          </a:solidFill>
                          <a:latin typeface="Roboto Condensed"/>
                        </a:rPr>
                        <a:t> </a:t>
                      </a:r>
                      <a:r>
                        <a:rPr lang="en-US" sz="3600" dirty="0" err="1">
                          <a:solidFill>
                            <a:srgbClr val="41352F"/>
                          </a:solidFill>
                          <a:latin typeface="Roboto Condensed"/>
                        </a:rPr>
                        <a:t>kim</a:t>
                      </a:r>
                      <a:r>
                        <a:rPr lang="en-US" sz="3600" dirty="0">
                          <a:solidFill>
                            <a:srgbClr val="41352F"/>
                          </a:solidFill>
                          <a:latin typeface="Roboto Condensed"/>
                        </a:rPr>
                        <a:t> </a:t>
                      </a:r>
                      <a:r>
                        <a:rPr lang="en-US" sz="3600" dirty="0" err="1">
                          <a:solidFill>
                            <a:srgbClr val="41352F"/>
                          </a:solidFill>
                          <a:latin typeface="Roboto Condensed"/>
                        </a:rPr>
                        <a:t>cương</a:t>
                      </a:r>
                      <a:r>
                        <a:rPr lang="en-US" sz="3600" dirty="0">
                          <a:solidFill>
                            <a:srgbClr val="41352F"/>
                          </a:solidFill>
                          <a:latin typeface="Roboto Condensed"/>
                        </a:rPr>
                        <a:t> </a:t>
                      </a:r>
                      <a:r>
                        <a:rPr lang="en-US" sz="3600" dirty="0" err="1">
                          <a:solidFill>
                            <a:srgbClr val="41352F"/>
                          </a:solidFill>
                          <a:latin typeface="Roboto Condensed"/>
                        </a:rPr>
                        <a:t>nhiều</a:t>
                      </a:r>
                      <a:r>
                        <a:rPr lang="en-US" sz="3600" dirty="0">
                          <a:solidFill>
                            <a:srgbClr val="41352F"/>
                          </a:solidFill>
                          <a:latin typeface="Roboto Condensed"/>
                        </a:rPr>
                        <a:t> </a:t>
                      </a:r>
                      <a:r>
                        <a:rPr lang="en-US" sz="3600" dirty="0" err="1">
                          <a:solidFill>
                            <a:srgbClr val="41352F"/>
                          </a:solidFill>
                          <a:latin typeface="Roboto Condensed"/>
                        </a:rPr>
                        <a:t>vô</a:t>
                      </a:r>
                      <a:r>
                        <a:rPr lang="en-US" sz="3600" dirty="0">
                          <a:solidFill>
                            <a:srgbClr val="41352F"/>
                          </a:solidFill>
                          <a:latin typeface="Roboto Condensed"/>
                        </a:rPr>
                        <a:t> </a:t>
                      </a:r>
                      <a:r>
                        <a:rPr lang="en-US" sz="3600" dirty="0" err="1">
                          <a:solidFill>
                            <a:srgbClr val="41352F"/>
                          </a:solidFill>
                          <a:latin typeface="Roboto Condensed"/>
                        </a:rPr>
                        <a:t>kể</a:t>
                      </a:r>
                      <a:r>
                        <a:rPr lang="en-US" sz="3600" dirty="0">
                          <a:solidFill>
                            <a:srgbClr val="41352F"/>
                          </a:solidFill>
                          <a:latin typeface="Roboto Condensed"/>
                        </a:rPr>
                        <a:t>, </a:t>
                      </a:r>
                      <a:r>
                        <a:rPr lang="en-US" sz="3600" dirty="0" err="1">
                          <a:solidFill>
                            <a:srgbClr val="41352F"/>
                          </a:solidFill>
                          <a:latin typeface="Roboto Condensed"/>
                        </a:rPr>
                        <a:t>các</a:t>
                      </a:r>
                      <a:r>
                        <a:rPr lang="en-US" sz="3600" dirty="0">
                          <a:solidFill>
                            <a:srgbClr val="41352F"/>
                          </a:solidFill>
                          <a:latin typeface="Roboto Condensed"/>
                        </a:rPr>
                        <a:t> </a:t>
                      </a:r>
                      <a:r>
                        <a:rPr lang="en-US" sz="3600" dirty="0" err="1">
                          <a:solidFill>
                            <a:srgbClr val="41352F"/>
                          </a:solidFill>
                          <a:latin typeface="Roboto Condensed"/>
                        </a:rPr>
                        <a:t>loại</a:t>
                      </a:r>
                      <a:r>
                        <a:rPr lang="en-US" sz="3600" dirty="0">
                          <a:solidFill>
                            <a:srgbClr val="41352F"/>
                          </a:solidFill>
                          <a:latin typeface="Roboto Condensed"/>
                        </a:rPr>
                        <a:t> </a:t>
                      </a:r>
                      <a:r>
                        <a:rPr lang="en-US" sz="3600" dirty="0" err="1">
                          <a:solidFill>
                            <a:srgbClr val="41352F"/>
                          </a:solidFill>
                          <a:latin typeface="Roboto Condensed"/>
                        </a:rPr>
                        <a:t>sừng</a:t>
                      </a:r>
                      <a:r>
                        <a:rPr lang="en-US" sz="3600" dirty="0">
                          <a:solidFill>
                            <a:srgbClr val="41352F"/>
                          </a:solidFill>
                          <a:latin typeface="Roboto Condensed"/>
                        </a:rPr>
                        <a:t> </a:t>
                      </a:r>
                      <a:r>
                        <a:rPr lang="en-US" sz="3600" dirty="0" err="1">
                          <a:solidFill>
                            <a:srgbClr val="41352F"/>
                          </a:solidFill>
                          <a:latin typeface="Roboto Condensed"/>
                        </a:rPr>
                        <a:t>quý</a:t>
                      </a:r>
                      <a:r>
                        <a:rPr lang="en-US" sz="3600" dirty="0">
                          <a:solidFill>
                            <a:srgbClr val="41352F"/>
                          </a:solidFill>
                          <a:latin typeface="Roboto Condensed"/>
                        </a:rPr>
                        <a:t> </a:t>
                      </a:r>
                      <a:r>
                        <a:rPr lang="en-US" sz="3600" dirty="0" err="1">
                          <a:solidFill>
                            <a:srgbClr val="41352F"/>
                          </a:solidFill>
                          <a:latin typeface="Roboto Condensed"/>
                        </a:rPr>
                        <a:t>hiếm</a:t>
                      </a:r>
                      <a:r>
                        <a:rPr lang="en-US" sz="3600" dirty="0">
                          <a:solidFill>
                            <a:srgbClr val="41352F"/>
                          </a:solidFill>
                          <a:latin typeface="Roboto Condensed"/>
                        </a:rPr>
                        <a:t>.</a:t>
                      </a:r>
                      <a:endParaRPr lang="en-US" sz="1100" dirty="0"/>
                    </a:p>
                    <a:p>
                      <a:pPr algn="just">
                        <a:lnSpc>
                          <a:spcPts val="5040"/>
                        </a:lnSpc>
                      </a:pPr>
                      <a:r>
                        <a:rPr lang="en-US" sz="3600" dirty="0" err="1">
                          <a:solidFill>
                            <a:srgbClr val="41352F"/>
                          </a:solidFill>
                          <a:latin typeface="Roboto Condensed"/>
                        </a:rPr>
                        <a:t>Hùng</a:t>
                      </a:r>
                      <a:r>
                        <a:rPr lang="en-US" sz="3600" dirty="0">
                          <a:solidFill>
                            <a:srgbClr val="41352F"/>
                          </a:solidFill>
                          <a:latin typeface="Roboto Condensed"/>
                        </a:rPr>
                        <a:t> </a:t>
                      </a:r>
                      <a:r>
                        <a:rPr lang="en-US" sz="3600" dirty="0" err="1">
                          <a:solidFill>
                            <a:srgbClr val="41352F"/>
                          </a:solidFill>
                          <a:latin typeface="Roboto Condensed"/>
                        </a:rPr>
                        <a:t>Vương</a:t>
                      </a:r>
                      <a:r>
                        <a:rPr lang="en-US" sz="3600" dirty="0">
                          <a:solidFill>
                            <a:srgbClr val="41352F"/>
                          </a:solidFill>
                          <a:latin typeface="Roboto Condensed"/>
                        </a:rPr>
                        <a:t> </a:t>
                      </a:r>
                      <a:r>
                        <a:rPr lang="en-US" sz="3600" dirty="0" err="1">
                          <a:solidFill>
                            <a:srgbClr val="41352F"/>
                          </a:solidFill>
                          <a:latin typeface="Roboto Condensed"/>
                        </a:rPr>
                        <a:t>gặp</a:t>
                      </a:r>
                      <a:r>
                        <a:rPr lang="en-US" sz="3600" dirty="0">
                          <a:solidFill>
                            <a:srgbClr val="41352F"/>
                          </a:solidFill>
                          <a:latin typeface="Roboto Condensed"/>
                        </a:rPr>
                        <a:t> </a:t>
                      </a:r>
                      <a:r>
                        <a:rPr lang="en-US" sz="3600" dirty="0" err="1">
                          <a:solidFill>
                            <a:srgbClr val="41352F"/>
                          </a:solidFill>
                          <a:latin typeface="Roboto Condensed"/>
                        </a:rPr>
                        <a:t>liền</a:t>
                      </a:r>
                      <a:r>
                        <a:rPr lang="en-US" sz="3600" dirty="0">
                          <a:solidFill>
                            <a:srgbClr val="41352F"/>
                          </a:solidFill>
                          <a:latin typeface="Roboto Condensed"/>
                        </a:rPr>
                        <a:t> </a:t>
                      </a:r>
                      <a:r>
                        <a:rPr lang="en-US" sz="3600" dirty="0" err="1">
                          <a:solidFill>
                            <a:srgbClr val="41352F"/>
                          </a:solidFill>
                          <a:latin typeface="Roboto Condensed"/>
                        </a:rPr>
                        <a:t>thoáng</a:t>
                      </a:r>
                      <a:r>
                        <a:rPr lang="en-US" sz="3600" dirty="0">
                          <a:solidFill>
                            <a:srgbClr val="41352F"/>
                          </a:solidFill>
                          <a:latin typeface="Roboto Condensed"/>
                        </a:rPr>
                        <a:t> </a:t>
                      </a:r>
                      <a:r>
                        <a:rPr lang="en-US" sz="3600" dirty="0" err="1">
                          <a:solidFill>
                            <a:srgbClr val="41352F"/>
                          </a:solidFill>
                          <a:latin typeface="Roboto Condensed"/>
                        </a:rPr>
                        <a:t>nở</a:t>
                      </a:r>
                      <a:r>
                        <a:rPr lang="en-US" sz="3600" dirty="0">
                          <a:solidFill>
                            <a:srgbClr val="41352F"/>
                          </a:solidFill>
                          <a:latin typeface="Roboto Condensed"/>
                        </a:rPr>
                        <a:t> </a:t>
                      </a:r>
                      <a:r>
                        <a:rPr lang="en-US" sz="3600" dirty="0" err="1">
                          <a:solidFill>
                            <a:srgbClr val="41352F"/>
                          </a:solidFill>
                          <a:latin typeface="Roboto Condensed"/>
                        </a:rPr>
                        <a:t>nụ</a:t>
                      </a:r>
                      <a:r>
                        <a:rPr lang="en-US" sz="3600" dirty="0">
                          <a:solidFill>
                            <a:srgbClr val="41352F"/>
                          </a:solidFill>
                          <a:latin typeface="Roboto Condensed"/>
                        </a:rPr>
                        <a:t> </a:t>
                      </a:r>
                      <a:r>
                        <a:rPr lang="en-US" sz="3600" dirty="0" err="1">
                          <a:solidFill>
                            <a:srgbClr val="41352F"/>
                          </a:solidFill>
                          <a:latin typeface="Roboto Condensed"/>
                        </a:rPr>
                        <a:t>cười</a:t>
                      </a:r>
                      <a:r>
                        <a:rPr lang="en-US" sz="3600" dirty="0">
                          <a:solidFill>
                            <a:srgbClr val="41352F"/>
                          </a:solidFill>
                          <a:latin typeface="Roboto Condensed"/>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tc>
                  <a:txBody>
                    <a:bodyPr/>
                    <a:lstStyle/>
                    <a:p>
                      <a:pPr algn="just">
                        <a:lnSpc>
                          <a:spcPts val="5040"/>
                        </a:lnSpc>
                        <a:defRPr/>
                      </a:pPr>
                      <a:r>
                        <a:rPr lang="en-US" sz="3600" dirty="0" err="1">
                          <a:solidFill>
                            <a:srgbClr val="000000"/>
                          </a:solidFill>
                          <a:latin typeface="Roboto Condensed Italics"/>
                        </a:rPr>
                        <a:t>Thần</a:t>
                      </a:r>
                      <a:r>
                        <a:rPr lang="en-US" sz="3600" dirty="0">
                          <a:solidFill>
                            <a:srgbClr val="000000"/>
                          </a:solidFill>
                          <a:latin typeface="Roboto Condensed Italics"/>
                        </a:rPr>
                        <a:t> </a:t>
                      </a:r>
                      <a:r>
                        <a:rPr lang="en-US" sz="3600" dirty="0" err="1">
                          <a:solidFill>
                            <a:srgbClr val="000000"/>
                          </a:solidFill>
                          <a:latin typeface="Roboto Condensed Italics"/>
                        </a:rPr>
                        <a:t>có</a:t>
                      </a:r>
                      <a:r>
                        <a:rPr lang="en-US" sz="3600" dirty="0">
                          <a:solidFill>
                            <a:srgbClr val="000000"/>
                          </a:solidFill>
                          <a:latin typeface="Roboto Condensed Italics"/>
                        </a:rPr>
                        <a:t> </a:t>
                      </a:r>
                      <a:r>
                        <a:rPr lang="en-US" sz="3600" dirty="0" err="1">
                          <a:solidFill>
                            <a:srgbClr val="000000"/>
                          </a:solidFill>
                          <a:latin typeface="Roboto Condensed Italics"/>
                        </a:rPr>
                        <a:t>tài</a:t>
                      </a:r>
                      <a:r>
                        <a:rPr lang="en-US" sz="3600" dirty="0">
                          <a:solidFill>
                            <a:srgbClr val="000000"/>
                          </a:solidFill>
                          <a:latin typeface="Roboto Condensed Italics"/>
                        </a:rPr>
                        <a:t> </a:t>
                      </a:r>
                      <a:r>
                        <a:rPr lang="en-US" sz="3600" dirty="0" err="1">
                          <a:solidFill>
                            <a:srgbClr val="000000"/>
                          </a:solidFill>
                          <a:latin typeface="Roboto Condensed Italics"/>
                        </a:rPr>
                        <a:t>năng</a:t>
                      </a:r>
                      <a:r>
                        <a:rPr lang="en-US" sz="3600" dirty="0">
                          <a:solidFill>
                            <a:srgbClr val="000000"/>
                          </a:solidFill>
                          <a:latin typeface="Roboto Condensed Italics"/>
                        </a:rPr>
                        <a:t>: </a:t>
                      </a:r>
                      <a:r>
                        <a:rPr lang="en-US" sz="3600" dirty="0" err="1">
                          <a:solidFill>
                            <a:srgbClr val="000000"/>
                          </a:solidFill>
                          <a:latin typeface="Roboto Condensed Italics"/>
                        </a:rPr>
                        <a:t>vẫy</a:t>
                      </a:r>
                      <a:r>
                        <a:rPr lang="en-US" sz="3600" dirty="0">
                          <a:solidFill>
                            <a:srgbClr val="000000"/>
                          </a:solidFill>
                          <a:latin typeface="Roboto Condensed Italics"/>
                        </a:rPr>
                        <a:t> </a:t>
                      </a:r>
                      <a:r>
                        <a:rPr lang="en-US" sz="3600" dirty="0" err="1">
                          <a:solidFill>
                            <a:srgbClr val="000000"/>
                          </a:solidFill>
                          <a:latin typeface="Roboto Condensed Italics"/>
                        </a:rPr>
                        <a:t>tay</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đông</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đông</a:t>
                      </a:r>
                      <a:r>
                        <a:rPr lang="en-US" sz="3600" dirty="0">
                          <a:solidFill>
                            <a:srgbClr val="000000"/>
                          </a:solidFill>
                          <a:latin typeface="Roboto Condensed Italics"/>
                        </a:rPr>
                        <a:t> </a:t>
                      </a:r>
                      <a:r>
                        <a:rPr lang="en-US" sz="3600" dirty="0" err="1">
                          <a:solidFill>
                            <a:srgbClr val="000000"/>
                          </a:solidFill>
                          <a:latin typeface="Roboto Condensed Italics"/>
                        </a:rPr>
                        <a:t>nổi</a:t>
                      </a:r>
                      <a:r>
                        <a:rPr lang="en-US" sz="3600" dirty="0">
                          <a:solidFill>
                            <a:srgbClr val="000000"/>
                          </a:solidFill>
                          <a:latin typeface="Roboto Condensed Italics"/>
                        </a:rPr>
                        <a:t> </a:t>
                      </a:r>
                      <a:r>
                        <a:rPr lang="en-US" sz="3600" dirty="0" err="1">
                          <a:solidFill>
                            <a:srgbClr val="000000"/>
                          </a:solidFill>
                          <a:latin typeface="Roboto Condensed Italics"/>
                        </a:rPr>
                        <a:t>cồn</a:t>
                      </a:r>
                      <a:r>
                        <a:rPr lang="en-US" sz="3600" dirty="0">
                          <a:solidFill>
                            <a:srgbClr val="000000"/>
                          </a:solidFill>
                          <a:latin typeface="Roboto Condensed Italics"/>
                        </a:rPr>
                        <a:t> </a:t>
                      </a:r>
                      <a:r>
                        <a:rPr lang="en-US" sz="3600" dirty="0" err="1">
                          <a:solidFill>
                            <a:srgbClr val="000000"/>
                          </a:solidFill>
                          <a:latin typeface="Roboto Condensed Italics"/>
                        </a:rPr>
                        <a:t>bãi</a:t>
                      </a:r>
                      <a:r>
                        <a:rPr lang="en-US" sz="3600" dirty="0">
                          <a:solidFill>
                            <a:srgbClr val="000000"/>
                          </a:solidFill>
                          <a:latin typeface="Roboto Condensed Italics"/>
                        </a:rPr>
                        <a:t>; </a:t>
                      </a:r>
                      <a:r>
                        <a:rPr lang="en-US" sz="3600" dirty="0" err="1">
                          <a:solidFill>
                            <a:srgbClr val="000000"/>
                          </a:solidFill>
                          <a:latin typeface="Roboto Condensed Italics"/>
                        </a:rPr>
                        <a:t>vẫy</a:t>
                      </a:r>
                      <a:r>
                        <a:rPr lang="en-US" sz="3600" dirty="0">
                          <a:solidFill>
                            <a:srgbClr val="000000"/>
                          </a:solidFill>
                          <a:latin typeface="Roboto Condensed Italics"/>
                        </a:rPr>
                        <a:t> </a:t>
                      </a:r>
                      <a:r>
                        <a:rPr lang="en-US" sz="3600" dirty="0" err="1">
                          <a:solidFill>
                            <a:srgbClr val="000000"/>
                          </a:solidFill>
                          <a:latin typeface="Roboto Condensed Italics"/>
                        </a:rPr>
                        <a:t>tay</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tây</a:t>
                      </a:r>
                      <a:r>
                        <a:rPr lang="en-US" sz="3600" dirty="0">
                          <a:solidFill>
                            <a:srgbClr val="000000"/>
                          </a:solidFill>
                          <a:latin typeface="Roboto Condensed Italics"/>
                        </a:rPr>
                        <a:t>, </a:t>
                      </a:r>
                      <a:r>
                        <a:rPr lang="en-US" sz="3600" dirty="0" err="1">
                          <a:solidFill>
                            <a:srgbClr val="000000"/>
                          </a:solidFill>
                          <a:latin typeface="Roboto Condensed Italics"/>
                        </a:rPr>
                        <a:t>phía</a:t>
                      </a:r>
                      <a:r>
                        <a:rPr lang="en-US" sz="3600" dirty="0">
                          <a:solidFill>
                            <a:srgbClr val="000000"/>
                          </a:solidFill>
                          <a:latin typeface="Roboto Condensed Italics"/>
                        </a:rPr>
                        <a:t> </a:t>
                      </a:r>
                      <a:r>
                        <a:rPr lang="en-US" sz="3600" dirty="0" err="1">
                          <a:solidFill>
                            <a:srgbClr val="000000"/>
                          </a:solidFill>
                          <a:latin typeface="Roboto Condensed Italics"/>
                        </a:rPr>
                        <a:t>tây</a:t>
                      </a:r>
                      <a:r>
                        <a:rPr lang="en-US" sz="3600" dirty="0">
                          <a:solidFill>
                            <a:srgbClr val="000000"/>
                          </a:solidFill>
                          <a:latin typeface="Roboto Condensed Italics"/>
                        </a:rPr>
                        <a:t> </a:t>
                      </a:r>
                      <a:r>
                        <a:rPr lang="en-US" sz="3600" dirty="0" err="1">
                          <a:solidFill>
                            <a:srgbClr val="000000"/>
                          </a:solidFill>
                          <a:latin typeface="Roboto Condensed Italics"/>
                        </a:rPr>
                        <a:t>mọc</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dãy</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a:t>
                      </a:r>
                      <a:endParaRPr lang="en-US" sz="1100" dirty="0"/>
                    </a:p>
                    <a:p>
                      <a:pPr algn="just">
                        <a:lnSpc>
                          <a:spcPts val="5040"/>
                        </a:lnSpc>
                      </a:pP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không</a:t>
                      </a:r>
                      <a:r>
                        <a:rPr lang="en-US" sz="3600" dirty="0">
                          <a:solidFill>
                            <a:srgbClr val="000000"/>
                          </a:solidFill>
                          <a:latin typeface="Roboto Condensed Italics"/>
                        </a:rPr>
                        <a:t> </a:t>
                      </a:r>
                      <a:r>
                        <a:rPr lang="en-US" sz="3600" dirty="0" err="1">
                          <a:solidFill>
                            <a:srgbClr val="000000"/>
                          </a:solidFill>
                          <a:latin typeface="Roboto Condensed Italics"/>
                        </a:rPr>
                        <a:t>hề</a:t>
                      </a:r>
                      <a:r>
                        <a:rPr lang="en-US" sz="3600" dirty="0">
                          <a:solidFill>
                            <a:srgbClr val="000000"/>
                          </a:solidFill>
                          <a:latin typeface="Roboto Condensed Italics"/>
                        </a:rPr>
                        <a:t> </a:t>
                      </a:r>
                      <a:r>
                        <a:rPr lang="en-US" sz="3600" dirty="0" err="1">
                          <a:solidFill>
                            <a:srgbClr val="000000"/>
                          </a:solidFill>
                          <a:latin typeface="Roboto Condensed Italics"/>
                        </a:rPr>
                        <a:t>nao</a:t>
                      </a:r>
                      <a:r>
                        <a:rPr lang="en-US" sz="3600" dirty="0">
                          <a:solidFill>
                            <a:srgbClr val="000000"/>
                          </a:solidFill>
                          <a:latin typeface="Roboto Condensed Italics"/>
                        </a:rPr>
                        <a:t> </a:t>
                      </a:r>
                      <a:r>
                        <a:rPr lang="en-US" sz="3600" dirty="0" err="1">
                          <a:solidFill>
                            <a:srgbClr val="000000"/>
                          </a:solidFill>
                          <a:latin typeface="Roboto Condensed Italics"/>
                        </a:rPr>
                        <a:t>núng</a:t>
                      </a:r>
                      <a:r>
                        <a:rPr lang="en-US" sz="3600" dirty="0">
                          <a:solidFill>
                            <a:srgbClr val="000000"/>
                          </a:solidFill>
                          <a:latin typeface="Roboto Condensed Italics"/>
                        </a:rPr>
                        <a:t>, </a:t>
                      </a:r>
                      <a:r>
                        <a:rPr lang="en-US" sz="3600" dirty="0" err="1">
                          <a:solidFill>
                            <a:srgbClr val="000000"/>
                          </a:solidFill>
                          <a:latin typeface="Roboto Condensed Italics"/>
                        </a:rPr>
                        <a:t>dùng</a:t>
                      </a:r>
                      <a:r>
                        <a:rPr lang="en-US" sz="3600" dirty="0">
                          <a:solidFill>
                            <a:srgbClr val="000000"/>
                          </a:solidFill>
                          <a:latin typeface="Roboto Condensed Italics"/>
                        </a:rPr>
                        <a:t> </a:t>
                      </a:r>
                      <a:r>
                        <a:rPr lang="en-US" sz="3600" dirty="0" err="1">
                          <a:solidFill>
                            <a:srgbClr val="000000"/>
                          </a:solidFill>
                          <a:latin typeface="Roboto Condensed Italics"/>
                        </a:rPr>
                        <a:t>phép</a:t>
                      </a:r>
                      <a:r>
                        <a:rPr lang="en-US" sz="3600" dirty="0">
                          <a:solidFill>
                            <a:srgbClr val="000000"/>
                          </a:solidFill>
                          <a:latin typeface="Roboto Condensed Italics"/>
                        </a:rPr>
                        <a:t> </a:t>
                      </a:r>
                      <a:r>
                        <a:rPr lang="en-US" sz="3600" dirty="0" err="1">
                          <a:solidFill>
                            <a:srgbClr val="000000"/>
                          </a:solidFill>
                          <a:latin typeface="Roboto Condensed Italics"/>
                        </a:rPr>
                        <a:t>màu</a:t>
                      </a:r>
                      <a:r>
                        <a:rPr lang="en-US" sz="3600" dirty="0">
                          <a:solidFill>
                            <a:srgbClr val="000000"/>
                          </a:solidFill>
                          <a:latin typeface="Roboto Condensed Italics"/>
                        </a:rPr>
                        <a:t> </a:t>
                      </a:r>
                      <a:r>
                        <a:rPr lang="en-US" sz="3600" dirty="0" err="1">
                          <a:solidFill>
                            <a:srgbClr val="000000"/>
                          </a:solidFill>
                          <a:latin typeface="Roboto Condensed Italics"/>
                        </a:rPr>
                        <a:t>bốc</a:t>
                      </a:r>
                      <a:r>
                        <a:rPr lang="en-US" sz="3600" dirty="0">
                          <a:solidFill>
                            <a:srgbClr val="000000"/>
                          </a:solidFill>
                          <a:latin typeface="Roboto Condensed Italics"/>
                        </a:rPr>
                        <a:t>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quả</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di </a:t>
                      </a:r>
                      <a:r>
                        <a:rPr lang="en-US" sz="3600" dirty="0" err="1">
                          <a:solidFill>
                            <a:srgbClr val="000000"/>
                          </a:solidFill>
                          <a:latin typeface="Roboto Condensed Italics"/>
                        </a:rPr>
                        <a:t>từng</a:t>
                      </a:r>
                      <a:r>
                        <a:rPr lang="en-US" sz="3600" dirty="0">
                          <a:solidFill>
                            <a:srgbClr val="000000"/>
                          </a:solidFill>
                          <a:latin typeface="Roboto Condensed Italics"/>
                        </a:rPr>
                        <a:t> </a:t>
                      </a:r>
                      <a:r>
                        <a:rPr lang="en-US" sz="3600" dirty="0" err="1">
                          <a:solidFill>
                            <a:srgbClr val="000000"/>
                          </a:solidFill>
                          <a:latin typeface="Roboto Condensed Italics"/>
                        </a:rPr>
                        <a:t>dãy</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chặn</a:t>
                      </a:r>
                      <a:r>
                        <a:rPr lang="en-US" sz="3600" dirty="0">
                          <a:solidFill>
                            <a:srgbClr val="000000"/>
                          </a:solidFill>
                          <a:latin typeface="Roboto Condensed Italics"/>
                        </a:rPr>
                        <a:t> </a:t>
                      </a:r>
                      <a:r>
                        <a:rPr lang="en-US" sz="3600" dirty="0" err="1">
                          <a:solidFill>
                            <a:srgbClr val="000000"/>
                          </a:solidFill>
                          <a:latin typeface="Roboto Condensed Italics"/>
                        </a:rPr>
                        <a:t>đứng</a:t>
                      </a:r>
                      <a:r>
                        <a:rPr lang="en-US" sz="3600" dirty="0">
                          <a:solidFill>
                            <a:srgbClr val="000000"/>
                          </a:solidFill>
                          <a:latin typeface="Roboto Condensed Italics"/>
                        </a:rPr>
                        <a:t> </a:t>
                      </a:r>
                      <a:r>
                        <a:rPr lang="en-US" sz="3600" dirty="0" err="1">
                          <a:solidFill>
                            <a:srgbClr val="000000"/>
                          </a:solidFill>
                          <a:latin typeface="Roboto Condensed Italics"/>
                        </a:rPr>
                        <a:t>dòng</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lũ</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dâng</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cao</a:t>
                      </a:r>
                      <a:r>
                        <a:rPr lang="en-US" sz="3600" dirty="0">
                          <a:solidFill>
                            <a:srgbClr val="000000"/>
                          </a:solidFill>
                          <a:latin typeface="Roboto Condensed Italics"/>
                        </a:rPr>
                        <a:t> bao </a:t>
                      </a:r>
                      <a:r>
                        <a:rPr lang="en-US" sz="3600" dirty="0" err="1">
                          <a:solidFill>
                            <a:srgbClr val="000000"/>
                          </a:solidFill>
                          <a:latin typeface="Roboto Condensed Italics"/>
                        </a:rPr>
                        <a:t>nhiêu</a:t>
                      </a:r>
                      <a:r>
                        <a:rPr lang="en-US" sz="3600" dirty="0">
                          <a:solidFill>
                            <a:srgbClr val="000000"/>
                          </a:solidFill>
                          <a:latin typeface="Roboto Condensed Italics"/>
                        </a:rPr>
                        <a:t>, </a:t>
                      </a: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lại</a:t>
                      </a:r>
                      <a:r>
                        <a:rPr lang="en-US" sz="3600" dirty="0">
                          <a:solidFill>
                            <a:srgbClr val="000000"/>
                          </a:solidFill>
                          <a:latin typeface="Roboto Condensed Italics"/>
                        </a:rPr>
                        <a:t> </a:t>
                      </a:r>
                      <a:r>
                        <a:rPr lang="en-US" sz="3600" dirty="0" err="1">
                          <a:solidFill>
                            <a:srgbClr val="000000"/>
                          </a:solidFill>
                          <a:latin typeface="Roboto Condensed Italics"/>
                        </a:rPr>
                        <a:t>làm</a:t>
                      </a:r>
                      <a:r>
                        <a:rPr lang="en-US" sz="3600" dirty="0">
                          <a:solidFill>
                            <a:srgbClr val="000000"/>
                          </a:solidFill>
                          <a:latin typeface="Roboto Condensed Italics"/>
                        </a:rPr>
                        <a:t> </a:t>
                      </a:r>
                      <a:r>
                        <a:rPr lang="en-US" sz="3600" dirty="0" err="1">
                          <a:solidFill>
                            <a:srgbClr val="000000"/>
                          </a:solidFill>
                          <a:latin typeface="Roboto Condensed Italics"/>
                        </a:rPr>
                        <a:t>cho</a:t>
                      </a:r>
                      <a:r>
                        <a:rPr lang="en-US" sz="3600" dirty="0">
                          <a:solidFill>
                            <a:srgbClr val="000000"/>
                          </a:solidFill>
                          <a:latin typeface="Roboto Condensed Italics"/>
                        </a:rPr>
                        <a:t> </a:t>
                      </a:r>
                      <a:r>
                        <a:rPr lang="en-US" sz="3600" dirty="0" err="1">
                          <a:solidFill>
                            <a:srgbClr val="000000"/>
                          </a:solidFill>
                          <a:latin typeface="Roboto Condensed Italics"/>
                        </a:rPr>
                        <a:t>đồi</a:t>
                      </a:r>
                      <a:r>
                        <a:rPr lang="en-US" sz="3600" dirty="0">
                          <a:solidFill>
                            <a:srgbClr val="000000"/>
                          </a:solidFill>
                          <a:latin typeface="Roboto Condensed Italics"/>
                        </a:rPr>
                        <a:t>, </a:t>
                      </a:r>
                      <a:r>
                        <a:rPr lang="en-US" sz="3600" dirty="0" err="1">
                          <a:solidFill>
                            <a:srgbClr val="000000"/>
                          </a:solidFill>
                          <a:latin typeface="Roboto Condensed Italics"/>
                        </a:rPr>
                        <a:t>núi</a:t>
                      </a:r>
                      <a:r>
                        <a:rPr lang="en-US" sz="3600" dirty="0">
                          <a:solidFill>
                            <a:srgbClr val="000000"/>
                          </a:solidFill>
                          <a:latin typeface="Roboto Condensed Italics"/>
                        </a:rPr>
                        <a:t> </a:t>
                      </a:r>
                      <a:r>
                        <a:rPr lang="en-US" sz="3600" dirty="0" err="1">
                          <a:solidFill>
                            <a:srgbClr val="000000"/>
                          </a:solidFill>
                          <a:latin typeface="Roboto Condensed Italics"/>
                        </a:rPr>
                        <a:t>mọc</a:t>
                      </a:r>
                      <a:r>
                        <a:rPr lang="en-US" sz="3600" dirty="0">
                          <a:solidFill>
                            <a:srgbClr val="000000"/>
                          </a:solidFill>
                          <a:latin typeface="Roboto Condensed Italics"/>
                        </a:rPr>
                        <a:t> </a:t>
                      </a:r>
                      <a:r>
                        <a:rPr lang="en-US" sz="3600" dirty="0" err="1">
                          <a:solidFill>
                            <a:srgbClr val="000000"/>
                          </a:solidFill>
                          <a:latin typeface="Roboto Condensed Italics"/>
                        </a:rPr>
                        <a:t>cao</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bấy</a:t>
                      </a:r>
                      <a:r>
                        <a:rPr lang="en-US" sz="3600" dirty="0">
                          <a:solidFill>
                            <a:srgbClr val="000000"/>
                          </a:solidFill>
                          <a:latin typeface="Roboto Condensed Italics"/>
                        </a:rPr>
                        <a:t> </a:t>
                      </a:r>
                      <a:r>
                        <a:rPr lang="en-US" sz="3600" dirty="0" err="1">
                          <a:solidFill>
                            <a:srgbClr val="000000"/>
                          </a:solidFill>
                          <a:latin typeface="Roboto Condensed Italics"/>
                        </a:rPr>
                        <a:t>nhiêu</a:t>
                      </a:r>
                      <a:r>
                        <a:rPr lang="en-US" sz="3600" dirty="0">
                          <a:solidFill>
                            <a:srgbClr val="000000"/>
                          </a:solidFill>
                          <a:latin typeface="Roboto Condensed Italics"/>
                        </a:rPr>
                        <a:t>.</a:t>
                      </a:r>
                    </a:p>
                    <a:p>
                      <a:pPr algn="just">
                        <a:lnSpc>
                          <a:spcPts val="5040"/>
                        </a:lnSpc>
                      </a:pPr>
                      <a:endParaRPr lang="en-US" sz="3600" dirty="0">
                        <a:solidFill>
                          <a:srgbClr val="000000"/>
                        </a:solidFill>
                        <a:latin typeface="Roboto Condensed Italics"/>
                      </a:endParaRP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TextBox 3"/>
          <p:cNvSpPr txBox="1"/>
          <p:nvPr/>
        </p:nvSpPr>
        <p:spPr>
          <a:xfrm>
            <a:off x="1028700" y="261458"/>
            <a:ext cx="16230600" cy="2207894"/>
          </a:xfrm>
          <a:prstGeom prst="rect">
            <a:avLst/>
          </a:prstGeom>
        </p:spPr>
        <p:txBody>
          <a:bodyPr lIns="0" tIns="0" rIns="0" bIns="0" rtlCol="0" anchor="t">
            <a:spAutoFit/>
          </a:bodyPr>
          <a:lstStyle/>
          <a:p>
            <a:pPr algn="just">
              <a:lnSpc>
                <a:spcPts val="5880"/>
              </a:lnSpc>
            </a:pPr>
            <a:r>
              <a:rPr lang="en-US" sz="4200">
                <a:solidFill>
                  <a:srgbClr val="41352F"/>
                </a:solidFill>
                <a:latin typeface="Roboto Condensed Bold"/>
              </a:rPr>
              <a:t>Một số chi tiết cho thấy sự khác biệt về cách miêu tả nhân vật trong văn bản </a:t>
            </a:r>
            <a:r>
              <a:rPr lang="en-US" sz="4200">
                <a:solidFill>
                  <a:srgbClr val="41352F"/>
                </a:solidFill>
                <a:latin typeface="Roboto Condensed Bold Italics"/>
              </a:rPr>
              <a:t>Sơn Tinh, Thủy Tinh</a:t>
            </a:r>
            <a:r>
              <a:rPr lang="en-US" sz="4200">
                <a:solidFill>
                  <a:srgbClr val="41352F"/>
                </a:solidFill>
                <a:latin typeface="Roboto Condensed Bold"/>
              </a:rPr>
              <a:t> của Nguyễn Nhược Pháp và truyền thuyết </a:t>
            </a:r>
            <a:r>
              <a:rPr lang="en-US" sz="4200">
                <a:solidFill>
                  <a:srgbClr val="41352F"/>
                </a:solidFill>
                <a:latin typeface="Roboto Condensed Bold Italics"/>
              </a:rPr>
              <a:t>Sơn Tinh Thủy Tinh</a:t>
            </a:r>
            <a:r>
              <a:rPr lang="en-US" sz="4200">
                <a:solidFill>
                  <a:srgbClr val="41352F"/>
                </a:solidFill>
                <a:latin typeface="Roboto Condensed Bold"/>
              </a:rPr>
              <a:t>.</a:t>
            </a:r>
          </a:p>
        </p:txBody>
      </p:sp>
      <p:graphicFrame>
        <p:nvGraphicFramePr>
          <p:cNvPr id="4" name="Table 4"/>
          <p:cNvGraphicFramePr>
            <a:graphicFrameLocks noGrp="1"/>
          </p:cNvGraphicFramePr>
          <p:nvPr/>
        </p:nvGraphicFramePr>
        <p:xfrm>
          <a:off x="746743" y="3018036"/>
          <a:ext cx="16794516" cy="6549912"/>
        </p:xfrm>
        <a:graphic>
          <a:graphicData uri="http://schemas.openxmlformats.org/drawingml/2006/table">
            <a:tbl>
              <a:tblPr/>
              <a:tblGrid>
                <a:gridCol w="2634182">
                  <a:extLst>
                    <a:ext uri="{9D8B030D-6E8A-4147-A177-3AD203B41FA5}">
                      <a16:colId xmlns:a16="http://schemas.microsoft.com/office/drawing/2014/main" val="20000"/>
                    </a:ext>
                  </a:extLst>
                </a:gridCol>
                <a:gridCol w="5954601">
                  <a:extLst>
                    <a:ext uri="{9D8B030D-6E8A-4147-A177-3AD203B41FA5}">
                      <a16:colId xmlns:a16="http://schemas.microsoft.com/office/drawing/2014/main" val="20001"/>
                    </a:ext>
                  </a:extLst>
                </a:gridCol>
                <a:gridCol w="8205733">
                  <a:extLst>
                    <a:ext uri="{9D8B030D-6E8A-4147-A177-3AD203B41FA5}">
                      <a16:colId xmlns:a16="http://schemas.microsoft.com/office/drawing/2014/main" val="20002"/>
                    </a:ext>
                  </a:extLst>
                </a:gridCol>
              </a:tblGrid>
              <a:tr h="1590844">
                <a:tc>
                  <a:txBody>
                    <a:bodyPr/>
                    <a:lstStyle/>
                    <a:p>
                      <a:pPr algn="ctr">
                        <a:lnSpc>
                          <a:spcPts val="5040"/>
                        </a:lnSpc>
                        <a:defRPr/>
                      </a:pPr>
                      <a:r>
                        <a:rPr lang="en-US" sz="3600">
                          <a:solidFill>
                            <a:srgbClr val="FFFFFF"/>
                          </a:solidFill>
                          <a:latin typeface="Roboto Condensed Bold"/>
                        </a:rPr>
                        <a:t>Nhân vật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Nguyễn Nhược Pháp</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tc>
                  <a:txBody>
                    <a:bodyPr/>
                    <a:lstStyle/>
                    <a:p>
                      <a:pPr algn="ctr">
                        <a:lnSpc>
                          <a:spcPts val="5040"/>
                        </a:lnSpc>
                        <a:defRPr/>
                      </a:pPr>
                      <a:r>
                        <a:rPr lang="en-US" sz="3600">
                          <a:solidFill>
                            <a:srgbClr val="FFFFFF"/>
                          </a:solidFill>
                          <a:latin typeface="Roboto Condensed"/>
                        </a:rPr>
                        <a:t>Truyền thuyết </a:t>
                      </a:r>
                      <a:r>
                        <a:rPr lang="en-US" sz="3600">
                          <a:solidFill>
                            <a:srgbClr val="FFFFFF"/>
                          </a:solidFill>
                          <a:latin typeface="Roboto Condensed Italics"/>
                        </a:rPr>
                        <a:t>Sơn Tinh, Thủy Tinh </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9D907E"/>
                    </a:solidFill>
                  </a:tcPr>
                </a:tc>
                <a:extLst>
                  <a:ext uri="{0D108BD9-81ED-4DB2-BD59-A6C34878D82A}">
                    <a16:rowId xmlns:a16="http://schemas.microsoft.com/office/drawing/2014/main" val="10000"/>
                  </a:ext>
                </a:extLst>
              </a:tr>
              <a:tr h="4959068">
                <a:tc>
                  <a:txBody>
                    <a:bodyPr/>
                    <a:lstStyle/>
                    <a:p>
                      <a:pPr algn="ctr">
                        <a:lnSpc>
                          <a:spcPts val="5040"/>
                        </a:lnSpc>
                        <a:defRPr/>
                      </a:pPr>
                      <a:r>
                        <a:rPr lang="en-US" sz="3600">
                          <a:solidFill>
                            <a:srgbClr val="41352F"/>
                          </a:solidFill>
                          <a:latin typeface="Roboto Condensed Bold"/>
                        </a:rPr>
                        <a:t>Thủy Tinh</a:t>
                      </a:r>
                      <a:endParaRPr lang="en-US" sz="1100"/>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DF5"/>
                    </a:solidFill>
                  </a:tcPr>
                </a:tc>
                <a:tc>
                  <a:txBody>
                    <a:bodyPr/>
                    <a:lstStyle/>
                    <a:p>
                      <a:pPr algn="just">
                        <a:lnSpc>
                          <a:spcPts val="5040"/>
                        </a:lnSpc>
                        <a:defRPr/>
                      </a:pPr>
                      <a:r>
                        <a:rPr lang="en-US" sz="3600" dirty="0" err="1">
                          <a:solidFill>
                            <a:srgbClr val="41352F"/>
                          </a:solidFill>
                          <a:latin typeface="Roboto Condensed"/>
                        </a:rPr>
                        <a:t>Thuỷ</a:t>
                      </a:r>
                      <a:r>
                        <a:rPr lang="en-US" sz="3600" dirty="0">
                          <a:solidFill>
                            <a:srgbClr val="41352F"/>
                          </a:solidFill>
                          <a:latin typeface="Roboto Condensed"/>
                        </a:rPr>
                        <a:t> Tinh </a:t>
                      </a:r>
                      <a:r>
                        <a:rPr lang="en-US" sz="3600" dirty="0" err="1">
                          <a:solidFill>
                            <a:srgbClr val="41352F"/>
                          </a:solidFill>
                          <a:latin typeface="Roboto Condensed"/>
                        </a:rPr>
                        <a:t>ngồi</a:t>
                      </a:r>
                      <a:r>
                        <a:rPr lang="en-US" sz="3600" dirty="0">
                          <a:solidFill>
                            <a:srgbClr val="41352F"/>
                          </a:solidFill>
                          <a:latin typeface="Roboto Condensed"/>
                        </a:rPr>
                        <a:t> </a:t>
                      </a:r>
                      <a:r>
                        <a:rPr lang="en-US" sz="3600" dirty="0" err="1">
                          <a:solidFill>
                            <a:srgbClr val="41352F"/>
                          </a:solidFill>
                          <a:latin typeface="Roboto Condensed"/>
                        </a:rPr>
                        <a:t>trên</a:t>
                      </a:r>
                      <a:r>
                        <a:rPr lang="en-US" sz="3600" dirty="0">
                          <a:solidFill>
                            <a:srgbClr val="41352F"/>
                          </a:solidFill>
                          <a:latin typeface="Roboto Condensed"/>
                        </a:rPr>
                        <a:t> </a:t>
                      </a:r>
                      <a:r>
                        <a:rPr lang="en-US" sz="3600" dirty="0" err="1">
                          <a:solidFill>
                            <a:srgbClr val="41352F"/>
                          </a:solidFill>
                          <a:latin typeface="Roboto Condensed"/>
                        </a:rPr>
                        <a:t>lưng</a:t>
                      </a:r>
                      <a:r>
                        <a:rPr lang="en-US" sz="3600" dirty="0">
                          <a:solidFill>
                            <a:srgbClr val="41352F"/>
                          </a:solidFill>
                          <a:latin typeface="Roboto Condensed"/>
                        </a:rPr>
                        <a:t> </a:t>
                      </a:r>
                      <a:r>
                        <a:rPr lang="en-US" sz="3600" dirty="0" err="1">
                          <a:solidFill>
                            <a:srgbClr val="41352F"/>
                          </a:solidFill>
                          <a:latin typeface="Roboto Condensed"/>
                        </a:rPr>
                        <a:t>rồng</a:t>
                      </a:r>
                      <a:r>
                        <a:rPr lang="en-US" sz="3600" dirty="0">
                          <a:solidFill>
                            <a:srgbClr val="41352F"/>
                          </a:solidFill>
                          <a:latin typeface="Roboto Condensed"/>
                        </a:rPr>
                        <a:t> </a:t>
                      </a:r>
                      <a:r>
                        <a:rPr lang="en-US" sz="3600" dirty="0" err="1">
                          <a:solidFill>
                            <a:srgbClr val="41352F"/>
                          </a:solidFill>
                          <a:latin typeface="Roboto Condensed"/>
                        </a:rPr>
                        <a:t>vàng</a:t>
                      </a:r>
                      <a:r>
                        <a:rPr lang="en-US" sz="3600" dirty="0">
                          <a:solidFill>
                            <a:srgbClr val="41352F"/>
                          </a:solidFill>
                          <a:latin typeface="Roboto Condensed"/>
                        </a:rPr>
                        <a:t>, </a:t>
                      </a:r>
                      <a:r>
                        <a:rPr lang="en-US" sz="3600" dirty="0" err="1">
                          <a:solidFill>
                            <a:srgbClr val="41352F"/>
                          </a:solidFill>
                          <a:latin typeface="Roboto Condensed"/>
                        </a:rPr>
                        <a:t>theo</a:t>
                      </a:r>
                      <a:r>
                        <a:rPr lang="en-US" sz="3600" dirty="0">
                          <a:solidFill>
                            <a:srgbClr val="41352F"/>
                          </a:solidFill>
                          <a:latin typeface="Roboto Condensed"/>
                        </a:rPr>
                        <a:t> </a:t>
                      </a:r>
                      <a:r>
                        <a:rPr lang="en-US" sz="3600" dirty="0" err="1">
                          <a:solidFill>
                            <a:srgbClr val="41352F"/>
                          </a:solidFill>
                          <a:latin typeface="Roboto Condensed"/>
                        </a:rPr>
                        <a:t>sau</a:t>
                      </a:r>
                      <a:r>
                        <a:rPr lang="en-US" sz="3600" dirty="0">
                          <a:solidFill>
                            <a:srgbClr val="41352F"/>
                          </a:solidFill>
                          <a:latin typeface="Roboto Condensed"/>
                        </a:rPr>
                        <a:t> </a:t>
                      </a:r>
                      <a:r>
                        <a:rPr lang="en-US" sz="3600" dirty="0" err="1">
                          <a:solidFill>
                            <a:srgbClr val="41352F"/>
                          </a:solidFill>
                          <a:latin typeface="Roboto Condensed"/>
                        </a:rPr>
                        <a:t>có</a:t>
                      </a:r>
                      <a:r>
                        <a:rPr lang="en-US" sz="3600" dirty="0">
                          <a:solidFill>
                            <a:srgbClr val="41352F"/>
                          </a:solidFill>
                          <a:latin typeface="Roboto Condensed"/>
                        </a:rPr>
                        <a:t> </a:t>
                      </a:r>
                      <a:r>
                        <a:rPr lang="en-US" sz="3600" dirty="0" err="1">
                          <a:solidFill>
                            <a:srgbClr val="41352F"/>
                          </a:solidFill>
                          <a:latin typeface="Roboto Condensed"/>
                        </a:rPr>
                        <a:t>cua</a:t>
                      </a:r>
                      <a:r>
                        <a:rPr lang="en-US" sz="3600" dirty="0">
                          <a:solidFill>
                            <a:srgbClr val="41352F"/>
                          </a:solidFill>
                          <a:latin typeface="Roboto Condensed"/>
                        </a:rPr>
                        <a:t> </a:t>
                      </a:r>
                      <a:r>
                        <a:rPr lang="en-US" sz="3600" dirty="0" err="1">
                          <a:solidFill>
                            <a:srgbClr val="41352F"/>
                          </a:solidFill>
                          <a:latin typeface="Roboto Condensed"/>
                        </a:rPr>
                        <a:t>đỏ</a:t>
                      </a:r>
                      <a:r>
                        <a:rPr lang="en-US" sz="3600" dirty="0">
                          <a:solidFill>
                            <a:srgbClr val="41352F"/>
                          </a:solidFill>
                          <a:latin typeface="Roboto Condensed"/>
                        </a:rPr>
                        <a:t> </a:t>
                      </a:r>
                      <a:r>
                        <a:rPr lang="en-US" sz="3600" dirty="0" err="1">
                          <a:solidFill>
                            <a:srgbClr val="41352F"/>
                          </a:solidFill>
                          <a:latin typeface="Roboto Condensed"/>
                        </a:rPr>
                        <a:t>và</a:t>
                      </a:r>
                      <a:r>
                        <a:rPr lang="en-US" sz="3600" dirty="0">
                          <a:solidFill>
                            <a:srgbClr val="41352F"/>
                          </a:solidFill>
                          <a:latin typeface="Roboto Condensed"/>
                        </a:rPr>
                        <a:t> </a:t>
                      </a:r>
                      <a:r>
                        <a:rPr lang="en-US" sz="3600" dirty="0" err="1">
                          <a:solidFill>
                            <a:srgbClr val="41352F"/>
                          </a:solidFill>
                          <a:latin typeface="Roboto Condensed"/>
                        </a:rPr>
                        <a:t>tôm</a:t>
                      </a:r>
                      <a:r>
                        <a:rPr lang="en-US" sz="3600" dirty="0">
                          <a:solidFill>
                            <a:srgbClr val="41352F"/>
                          </a:solidFill>
                          <a:latin typeface="Roboto Condensed"/>
                        </a:rPr>
                        <a:t> </a:t>
                      </a:r>
                      <a:r>
                        <a:rPr lang="en-US" sz="3600" dirty="0" err="1">
                          <a:solidFill>
                            <a:srgbClr val="41352F"/>
                          </a:solidFill>
                          <a:latin typeface="Roboto Condensed"/>
                        </a:rPr>
                        <a:t>cá</a:t>
                      </a:r>
                      <a:r>
                        <a:rPr lang="en-US" sz="3600" dirty="0">
                          <a:solidFill>
                            <a:srgbClr val="41352F"/>
                          </a:solidFill>
                          <a:latin typeface="Roboto Condensed"/>
                        </a:rPr>
                        <a:t> </a:t>
                      </a:r>
                      <a:r>
                        <a:rPr lang="en-US" sz="3600" dirty="0" err="1">
                          <a:solidFill>
                            <a:srgbClr val="41352F"/>
                          </a:solidFill>
                          <a:latin typeface="Roboto Condensed"/>
                        </a:rPr>
                        <a:t>bò</a:t>
                      </a:r>
                      <a:r>
                        <a:rPr lang="en-US" sz="3600" dirty="0">
                          <a:solidFill>
                            <a:srgbClr val="41352F"/>
                          </a:solidFill>
                          <a:latin typeface="Roboto Condensed"/>
                        </a:rPr>
                        <a:t> </a:t>
                      </a:r>
                      <a:r>
                        <a:rPr lang="en-US" sz="3600" dirty="0" err="1">
                          <a:solidFill>
                            <a:srgbClr val="41352F"/>
                          </a:solidFill>
                          <a:latin typeface="Roboto Condensed"/>
                        </a:rPr>
                        <a:t>lê</a:t>
                      </a:r>
                      <a:r>
                        <a:rPr lang="en-US" sz="3600" dirty="0">
                          <a:solidFill>
                            <a:srgbClr val="41352F"/>
                          </a:solidFill>
                          <a:latin typeface="Roboto Condensed"/>
                        </a:rPr>
                        <a:t>, </a:t>
                      </a:r>
                      <a:r>
                        <a:rPr lang="en-US" sz="3600" dirty="0" err="1">
                          <a:solidFill>
                            <a:srgbClr val="41352F"/>
                          </a:solidFill>
                          <a:latin typeface="Roboto Condensed"/>
                        </a:rPr>
                        <a:t>khoác</a:t>
                      </a:r>
                      <a:r>
                        <a:rPr lang="en-US" sz="3600" dirty="0">
                          <a:solidFill>
                            <a:srgbClr val="41352F"/>
                          </a:solidFill>
                          <a:latin typeface="Roboto Condensed"/>
                        </a:rPr>
                        <a:t> </a:t>
                      </a:r>
                      <a:r>
                        <a:rPr lang="en-US" sz="3600" dirty="0" err="1">
                          <a:solidFill>
                            <a:srgbClr val="41352F"/>
                          </a:solidFill>
                          <a:latin typeface="Roboto Condensed"/>
                        </a:rPr>
                        <a:t>bào</a:t>
                      </a:r>
                      <a:r>
                        <a:rPr lang="en-US" sz="3600" dirty="0">
                          <a:solidFill>
                            <a:srgbClr val="41352F"/>
                          </a:solidFill>
                          <a:latin typeface="Roboto Condensed"/>
                        </a:rPr>
                        <a:t> </a:t>
                      </a:r>
                      <a:r>
                        <a:rPr lang="en-US" sz="3600" dirty="0" err="1">
                          <a:solidFill>
                            <a:srgbClr val="41352F"/>
                          </a:solidFill>
                          <a:latin typeface="Roboto Condensed"/>
                        </a:rPr>
                        <a:t>xanh</a:t>
                      </a:r>
                      <a:r>
                        <a:rPr lang="en-US" sz="3600" dirty="0">
                          <a:solidFill>
                            <a:srgbClr val="41352F"/>
                          </a:solidFill>
                          <a:latin typeface="Roboto Condensed"/>
                        </a:rPr>
                        <a:t>.</a:t>
                      </a:r>
                      <a:endParaRPr lang="en-US" sz="1100" dirty="0"/>
                    </a:p>
                    <a:p>
                      <a:pPr algn="just">
                        <a:lnSpc>
                          <a:spcPts val="5040"/>
                        </a:lnSpc>
                      </a:pPr>
                      <a:r>
                        <a:rPr lang="en-US" sz="3600" dirty="0" err="1">
                          <a:solidFill>
                            <a:srgbClr val="41352F"/>
                          </a:solidFill>
                          <a:latin typeface="Roboto Condensed"/>
                        </a:rPr>
                        <a:t>Hùng</a:t>
                      </a:r>
                      <a:r>
                        <a:rPr lang="en-US" sz="3600" dirty="0">
                          <a:solidFill>
                            <a:srgbClr val="41352F"/>
                          </a:solidFill>
                          <a:latin typeface="Roboto Condensed"/>
                        </a:rPr>
                        <a:t> </a:t>
                      </a:r>
                      <a:r>
                        <a:rPr lang="en-US" sz="3600" dirty="0" err="1">
                          <a:solidFill>
                            <a:srgbClr val="41352F"/>
                          </a:solidFill>
                          <a:latin typeface="Roboto Condensed"/>
                        </a:rPr>
                        <a:t>Vương</a:t>
                      </a:r>
                      <a:r>
                        <a:rPr lang="en-US" sz="3600" dirty="0">
                          <a:solidFill>
                            <a:srgbClr val="41352F"/>
                          </a:solidFill>
                          <a:latin typeface="Roboto Condensed"/>
                        </a:rPr>
                        <a:t> </a:t>
                      </a:r>
                      <a:r>
                        <a:rPr lang="en-US" sz="3600" dirty="0" err="1">
                          <a:solidFill>
                            <a:srgbClr val="41352F"/>
                          </a:solidFill>
                          <a:latin typeface="Roboto Condensed"/>
                        </a:rPr>
                        <a:t>mặt</a:t>
                      </a:r>
                      <a:r>
                        <a:rPr lang="en-US" sz="3600" dirty="0">
                          <a:solidFill>
                            <a:srgbClr val="41352F"/>
                          </a:solidFill>
                          <a:latin typeface="Roboto Condensed"/>
                        </a:rPr>
                        <a:t> </a:t>
                      </a:r>
                      <a:r>
                        <a:rPr lang="en-US" sz="3600" dirty="0" err="1">
                          <a:solidFill>
                            <a:srgbClr val="41352F"/>
                          </a:solidFill>
                          <a:latin typeface="Roboto Condensed"/>
                        </a:rPr>
                        <a:t>mày</a:t>
                      </a:r>
                      <a:r>
                        <a:rPr lang="en-US" sz="3600" dirty="0">
                          <a:solidFill>
                            <a:srgbClr val="41352F"/>
                          </a:solidFill>
                          <a:latin typeface="Roboto Condensed"/>
                        </a:rPr>
                        <a:t> ủ </a:t>
                      </a:r>
                      <a:r>
                        <a:rPr lang="en-US" sz="3600" dirty="0" err="1">
                          <a:solidFill>
                            <a:srgbClr val="41352F"/>
                          </a:solidFill>
                          <a:latin typeface="Roboto Condensed"/>
                        </a:rPr>
                        <a:t>rõ</a:t>
                      </a:r>
                      <a:r>
                        <a:rPr lang="en-US" sz="3600" dirty="0">
                          <a:solidFill>
                            <a:srgbClr val="41352F"/>
                          </a:solidFill>
                          <a:latin typeface="Roboto Condensed"/>
                        </a:rPr>
                        <a:t> </a:t>
                      </a:r>
                      <a:r>
                        <a:rPr lang="en-US" sz="3600" dirty="0" err="1">
                          <a:solidFill>
                            <a:srgbClr val="41352F"/>
                          </a:solidFill>
                          <a:latin typeface="Roboto Condensed"/>
                        </a:rPr>
                        <a:t>và</a:t>
                      </a:r>
                      <a:r>
                        <a:rPr lang="en-US" sz="3600" dirty="0">
                          <a:solidFill>
                            <a:srgbClr val="41352F"/>
                          </a:solidFill>
                          <a:latin typeface="Roboto Condensed"/>
                        </a:rPr>
                        <a:t> </a:t>
                      </a:r>
                      <a:r>
                        <a:rPr lang="en-US" sz="3600" dirty="0" err="1">
                          <a:solidFill>
                            <a:srgbClr val="41352F"/>
                          </a:solidFill>
                          <a:latin typeface="Roboto Condensed"/>
                        </a:rPr>
                        <a:t>Thuỳ</a:t>
                      </a:r>
                      <a:r>
                        <a:rPr lang="en-US" sz="3600" dirty="0">
                          <a:solidFill>
                            <a:srgbClr val="41352F"/>
                          </a:solidFill>
                          <a:latin typeface="Roboto Condensed"/>
                        </a:rPr>
                        <a:t> Tinh </a:t>
                      </a:r>
                      <a:r>
                        <a:rPr lang="en-US" sz="3600" dirty="0" err="1">
                          <a:solidFill>
                            <a:srgbClr val="41352F"/>
                          </a:solidFill>
                          <a:latin typeface="Roboto Condensed"/>
                        </a:rPr>
                        <a:t>Lúc</a:t>
                      </a:r>
                      <a:r>
                        <a:rPr lang="en-US" sz="3600" dirty="0">
                          <a:solidFill>
                            <a:srgbClr val="41352F"/>
                          </a:solidFill>
                          <a:latin typeface="Roboto Condensed"/>
                        </a:rPr>
                        <a:t> </a:t>
                      </a:r>
                      <a:r>
                        <a:rPr lang="en-US" sz="3600" dirty="0" err="1">
                          <a:solidFill>
                            <a:srgbClr val="41352F"/>
                          </a:solidFill>
                          <a:latin typeface="Roboto Condensed"/>
                        </a:rPr>
                        <a:t>này</a:t>
                      </a:r>
                      <a:r>
                        <a:rPr lang="en-US" sz="3600" dirty="0">
                          <a:solidFill>
                            <a:srgbClr val="41352F"/>
                          </a:solidFill>
                          <a:latin typeface="Roboto Condensed"/>
                        </a:rPr>
                        <a:t> </a:t>
                      </a:r>
                      <a:r>
                        <a:rPr lang="en-US" sz="3600" dirty="0" err="1">
                          <a:solidFill>
                            <a:srgbClr val="41352F"/>
                          </a:solidFill>
                          <a:latin typeface="Roboto Condensed"/>
                        </a:rPr>
                        <a:t>đau</a:t>
                      </a:r>
                      <a:r>
                        <a:rPr lang="en-US" sz="3600" dirty="0">
                          <a:solidFill>
                            <a:srgbClr val="41352F"/>
                          </a:solidFill>
                          <a:latin typeface="Roboto Condensed"/>
                        </a:rPr>
                        <a:t> </a:t>
                      </a:r>
                      <a:r>
                        <a:rPr lang="en-US" sz="3600" dirty="0" err="1">
                          <a:solidFill>
                            <a:srgbClr val="41352F"/>
                          </a:solidFill>
                          <a:latin typeface="Roboto Condensed"/>
                        </a:rPr>
                        <a:t>thương</a:t>
                      </a:r>
                      <a:r>
                        <a:rPr lang="en-US" sz="3600" dirty="0">
                          <a:solidFill>
                            <a:srgbClr val="41352F"/>
                          </a:solidFill>
                          <a:latin typeface="Roboto Condensed"/>
                        </a:rPr>
                        <a:t> </a:t>
                      </a:r>
                      <a:r>
                        <a:rPr lang="en-US" sz="3600" dirty="0" err="1">
                          <a:solidFill>
                            <a:srgbClr val="41352F"/>
                          </a:solidFill>
                          <a:latin typeface="Roboto Condensed"/>
                        </a:rPr>
                        <a:t>khi</a:t>
                      </a:r>
                      <a:r>
                        <a:rPr lang="en-US" sz="3600" dirty="0">
                          <a:solidFill>
                            <a:srgbClr val="41352F"/>
                          </a:solidFill>
                          <a:latin typeface="Roboto Condensed"/>
                        </a:rPr>
                        <a:t> </a:t>
                      </a:r>
                      <a:r>
                        <a:rPr lang="en-US" sz="3600" dirty="0" err="1">
                          <a:solidFill>
                            <a:srgbClr val="41352F"/>
                          </a:solidFill>
                          <a:latin typeface="Roboto Condensed"/>
                        </a:rPr>
                        <a:t>thấy</a:t>
                      </a:r>
                      <a:r>
                        <a:rPr lang="en-US" sz="3600" dirty="0">
                          <a:solidFill>
                            <a:srgbClr val="41352F"/>
                          </a:solidFill>
                          <a:latin typeface="Roboto Condensed"/>
                        </a:rPr>
                        <a:t> </a:t>
                      </a:r>
                      <a:r>
                        <a:rPr lang="en-US" sz="3600" dirty="0" err="1">
                          <a:solidFill>
                            <a:srgbClr val="41352F"/>
                          </a:solidFill>
                          <a:latin typeface="Roboto Condensed"/>
                        </a:rPr>
                        <a:t>bóng</a:t>
                      </a:r>
                      <a:r>
                        <a:rPr lang="en-US" sz="3600" dirty="0">
                          <a:solidFill>
                            <a:srgbClr val="41352F"/>
                          </a:solidFill>
                          <a:latin typeface="Roboto Condensed"/>
                        </a:rPr>
                        <a:t> </a:t>
                      </a:r>
                      <a:r>
                        <a:rPr lang="en-US" sz="3600" dirty="0" err="1">
                          <a:solidFill>
                            <a:srgbClr val="41352F"/>
                          </a:solidFill>
                          <a:latin typeface="Roboto Condensed"/>
                        </a:rPr>
                        <a:t>người</a:t>
                      </a:r>
                      <a:r>
                        <a:rPr lang="en-US" sz="3600" dirty="0">
                          <a:solidFill>
                            <a:srgbClr val="41352F"/>
                          </a:solidFill>
                          <a:latin typeface="Roboto Condensed"/>
                        </a:rPr>
                        <a:t> </a:t>
                      </a:r>
                      <a:r>
                        <a:rPr lang="en-US" sz="3600" dirty="0" err="1">
                          <a:solidFill>
                            <a:srgbClr val="41352F"/>
                          </a:solidFill>
                          <a:latin typeface="Roboto Condensed"/>
                        </a:rPr>
                        <a:t>yêu</a:t>
                      </a:r>
                      <a:r>
                        <a:rPr lang="en-US" sz="3600" dirty="0">
                          <a:solidFill>
                            <a:srgbClr val="41352F"/>
                          </a:solidFill>
                          <a:latin typeface="Roboto Condensed"/>
                        </a:rPr>
                        <a:t> </a:t>
                      </a:r>
                      <a:r>
                        <a:rPr lang="en-US" sz="3600" dirty="0" err="1">
                          <a:solidFill>
                            <a:srgbClr val="41352F"/>
                          </a:solidFill>
                          <a:latin typeface="Roboto Condensed"/>
                        </a:rPr>
                        <a:t>đi</a:t>
                      </a:r>
                      <a:r>
                        <a:rPr lang="en-US" sz="3600" dirty="0">
                          <a:solidFill>
                            <a:srgbClr val="41352F"/>
                          </a:solidFill>
                          <a:latin typeface="Roboto Condensed"/>
                        </a:rPr>
                        <a:t> xa. </a:t>
                      </a:r>
                      <a:r>
                        <a:rPr lang="en-US" sz="3600" dirty="0" err="1">
                          <a:solidFill>
                            <a:srgbClr val="41352F"/>
                          </a:solidFill>
                          <a:latin typeface="Roboto Condensed"/>
                        </a:rPr>
                        <a:t>Chàng</a:t>
                      </a:r>
                      <a:r>
                        <a:rPr lang="en-US" sz="3600" dirty="0">
                          <a:solidFill>
                            <a:srgbClr val="41352F"/>
                          </a:solidFill>
                          <a:latin typeface="Roboto Condensed"/>
                        </a:rPr>
                        <a:t> </a:t>
                      </a:r>
                      <a:r>
                        <a:rPr lang="en-US" sz="3600" dirty="0" err="1">
                          <a:solidFill>
                            <a:srgbClr val="41352F"/>
                          </a:solidFill>
                          <a:latin typeface="Roboto Condensed"/>
                        </a:rPr>
                        <a:t>liền</a:t>
                      </a:r>
                      <a:r>
                        <a:rPr lang="en-US" sz="3600" dirty="0">
                          <a:solidFill>
                            <a:srgbClr val="41352F"/>
                          </a:solidFill>
                          <a:latin typeface="Roboto Condensed"/>
                        </a:rPr>
                        <a:t> </a:t>
                      </a:r>
                      <a:r>
                        <a:rPr lang="en-US" sz="3600" dirty="0" err="1">
                          <a:solidFill>
                            <a:srgbClr val="41352F"/>
                          </a:solidFill>
                          <a:latin typeface="Roboto Condensed"/>
                        </a:rPr>
                        <a:t>thét</a:t>
                      </a:r>
                      <a:r>
                        <a:rPr lang="en-US" sz="3600" dirty="0">
                          <a:solidFill>
                            <a:srgbClr val="41352F"/>
                          </a:solidFill>
                          <a:latin typeface="Roboto Condensed"/>
                        </a:rPr>
                        <a:t> </a:t>
                      </a:r>
                      <a:r>
                        <a:rPr lang="en-US" sz="3600" dirty="0" err="1">
                          <a:solidFill>
                            <a:srgbClr val="41352F"/>
                          </a:solidFill>
                          <a:latin typeface="Roboto Condensed"/>
                        </a:rPr>
                        <a:t>giết</a:t>
                      </a:r>
                      <a:r>
                        <a:rPr lang="en-US" sz="3600" dirty="0">
                          <a:solidFill>
                            <a:srgbClr val="41352F"/>
                          </a:solidFill>
                          <a:latin typeface="Roboto Condensed"/>
                        </a:rPr>
                        <a:t> </a:t>
                      </a:r>
                      <a:r>
                        <a:rPr lang="en-US" sz="3600" dirty="0" err="1">
                          <a:solidFill>
                            <a:srgbClr val="41352F"/>
                          </a:solidFill>
                          <a:latin typeface="Roboto Condensed"/>
                        </a:rPr>
                        <a:t>Sơn</a:t>
                      </a:r>
                      <a:r>
                        <a:rPr lang="en-US" sz="3600" dirty="0">
                          <a:solidFill>
                            <a:srgbClr val="41352F"/>
                          </a:solidFill>
                          <a:latin typeface="Roboto Condensed"/>
                        </a:rPr>
                        <a:t> Tinh.</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tc>
                  <a:txBody>
                    <a:bodyPr/>
                    <a:lstStyle/>
                    <a:p>
                      <a:pPr algn="just">
                        <a:lnSpc>
                          <a:spcPts val="5040"/>
                        </a:lnSpc>
                        <a:defRPr/>
                      </a:pPr>
                      <a:r>
                        <a:rPr lang="en-US" sz="3600" dirty="0" err="1">
                          <a:solidFill>
                            <a:srgbClr val="000000"/>
                          </a:solidFill>
                          <a:latin typeface="Roboto Condensed Italics"/>
                        </a:rPr>
                        <a:t>Thần</a:t>
                      </a:r>
                      <a:r>
                        <a:rPr lang="en-US" sz="3600" dirty="0">
                          <a:solidFill>
                            <a:srgbClr val="000000"/>
                          </a:solidFill>
                          <a:latin typeface="Roboto Condensed Italics"/>
                        </a:rPr>
                        <a:t> </a:t>
                      </a:r>
                      <a:r>
                        <a:rPr lang="en-US" sz="3600" dirty="0" err="1">
                          <a:solidFill>
                            <a:srgbClr val="000000"/>
                          </a:solidFill>
                          <a:latin typeface="Roboto Condensed Italics"/>
                        </a:rPr>
                        <a:t>có</a:t>
                      </a:r>
                      <a:r>
                        <a:rPr lang="en-US" sz="3600" dirty="0">
                          <a:solidFill>
                            <a:srgbClr val="000000"/>
                          </a:solidFill>
                          <a:latin typeface="Roboto Condensed Italics"/>
                        </a:rPr>
                        <a:t> </a:t>
                      </a:r>
                      <a:r>
                        <a:rPr lang="en-US" sz="3600" dirty="0" err="1">
                          <a:solidFill>
                            <a:srgbClr val="000000"/>
                          </a:solidFill>
                          <a:latin typeface="Roboto Condensed Italics"/>
                        </a:rPr>
                        <a:t>thể</a:t>
                      </a:r>
                      <a:r>
                        <a:rPr lang="en-US" sz="3600" dirty="0">
                          <a:solidFill>
                            <a:srgbClr val="000000"/>
                          </a:solidFill>
                          <a:latin typeface="Roboto Condensed Italics"/>
                        </a:rPr>
                        <a:t>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đến</a:t>
                      </a:r>
                      <a:r>
                        <a:rPr lang="en-US" sz="3600" dirty="0">
                          <a:solidFill>
                            <a:srgbClr val="000000"/>
                          </a:solidFill>
                          <a:latin typeface="Roboto Condensed Italics"/>
                        </a:rPr>
                        <a:t>;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về</a:t>
                      </a:r>
                      <a:r>
                        <a:rPr lang="en-US" sz="3600" dirty="0">
                          <a:solidFill>
                            <a:srgbClr val="000000"/>
                          </a:solidFill>
                          <a:latin typeface="Roboto Condensed Italics"/>
                        </a:rPr>
                        <a:t>”.</a:t>
                      </a:r>
                      <a:endParaRPr lang="en-US" sz="1100" dirty="0"/>
                    </a:p>
                    <a:p>
                      <a:pPr algn="just">
                        <a:lnSpc>
                          <a:spcPts val="5040"/>
                        </a:lnSpc>
                      </a:pPr>
                      <a:r>
                        <a:rPr lang="en-US" sz="3600" dirty="0" err="1">
                          <a:solidFill>
                            <a:srgbClr val="000000"/>
                          </a:solidFill>
                          <a:latin typeface="Roboto Condensed Italics"/>
                        </a:rPr>
                        <a:t>Thủy</a:t>
                      </a:r>
                      <a:r>
                        <a:rPr lang="en-US" sz="3600" dirty="0">
                          <a:solidFill>
                            <a:srgbClr val="000000"/>
                          </a:solidFill>
                          <a:latin typeface="Roboto Condensed Italics"/>
                        </a:rPr>
                        <a:t> Tinh </a:t>
                      </a:r>
                      <a:r>
                        <a:rPr lang="en-US" sz="3600" dirty="0" err="1">
                          <a:solidFill>
                            <a:srgbClr val="000000"/>
                          </a:solidFill>
                          <a:latin typeface="Roboto Condensed Italics"/>
                        </a:rPr>
                        <a:t>hô</a:t>
                      </a:r>
                      <a:r>
                        <a:rPr lang="en-US" sz="3600" dirty="0">
                          <a:solidFill>
                            <a:srgbClr val="000000"/>
                          </a:solidFill>
                          <a:latin typeface="Roboto Condensed Italics"/>
                        </a:rPr>
                        <a:t> </a:t>
                      </a:r>
                      <a:r>
                        <a:rPr lang="en-US" sz="3600" dirty="0" err="1">
                          <a:solidFill>
                            <a:srgbClr val="000000"/>
                          </a:solidFill>
                          <a:latin typeface="Roboto Condensed Italics"/>
                        </a:rPr>
                        <a:t>mưa</a:t>
                      </a:r>
                      <a:r>
                        <a:rPr lang="en-US" sz="3600" dirty="0">
                          <a:solidFill>
                            <a:srgbClr val="000000"/>
                          </a:solidFill>
                          <a:latin typeface="Roboto Condensed Italics"/>
                        </a:rPr>
                        <a:t>, </a:t>
                      </a:r>
                      <a:r>
                        <a:rPr lang="en-US" sz="3600" dirty="0" err="1">
                          <a:solidFill>
                            <a:srgbClr val="000000"/>
                          </a:solidFill>
                          <a:latin typeface="Roboto Condensed Italics"/>
                        </a:rPr>
                        <a:t>gọi</a:t>
                      </a:r>
                      <a:r>
                        <a:rPr lang="en-US" sz="3600" dirty="0">
                          <a:solidFill>
                            <a:srgbClr val="000000"/>
                          </a:solidFill>
                          <a:latin typeface="Roboto Condensed Italics"/>
                        </a:rPr>
                        <a:t> </a:t>
                      </a:r>
                      <a:r>
                        <a:rPr lang="en-US" sz="3600" dirty="0" err="1">
                          <a:solidFill>
                            <a:srgbClr val="000000"/>
                          </a:solidFill>
                          <a:latin typeface="Roboto Condensed Italics"/>
                        </a:rPr>
                        <a:t>gió</a:t>
                      </a:r>
                      <a:r>
                        <a:rPr lang="en-US" sz="3600" dirty="0">
                          <a:solidFill>
                            <a:srgbClr val="000000"/>
                          </a:solidFill>
                          <a:latin typeface="Roboto Condensed Italics"/>
                        </a:rPr>
                        <a:t>, </a:t>
                      </a:r>
                      <a:r>
                        <a:rPr lang="en-US" sz="3600" dirty="0" err="1">
                          <a:solidFill>
                            <a:srgbClr val="000000"/>
                          </a:solidFill>
                          <a:latin typeface="Roboto Condensed Italics"/>
                        </a:rPr>
                        <a:t>làm</a:t>
                      </a:r>
                      <a:r>
                        <a:rPr lang="en-US" sz="3600" dirty="0">
                          <a:solidFill>
                            <a:srgbClr val="000000"/>
                          </a:solidFill>
                          <a:latin typeface="Roboto Condensed Italics"/>
                        </a:rPr>
                        <a:t> </a:t>
                      </a:r>
                      <a:r>
                        <a:rPr lang="en-US" sz="3600" dirty="0" err="1">
                          <a:solidFill>
                            <a:srgbClr val="000000"/>
                          </a:solidFill>
                          <a:latin typeface="Roboto Condensed Italics"/>
                        </a:rPr>
                        <a:t>thành</a:t>
                      </a:r>
                      <a:r>
                        <a:rPr lang="en-US" sz="3600" dirty="0">
                          <a:solidFill>
                            <a:srgbClr val="000000"/>
                          </a:solidFill>
                          <a:latin typeface="Roboto Condensed Italics"/>
                        </a:rPr>
                        <a:t> </a:t>
                      </a:r>
                      <a:r>
                        <a:rPr lang="en-US" sz="3600" dirty="0" err="1">
                          <a:solidFill>
                            <a:srgbClr val="000000"/>
                          </a:solidFill>
                          <a:latin typeface="Roboto Condensed Italics"/>
                        </a:rPr>
                        <a:t>dông</a:t>
                      </a:r>
                      <a:r>
                        <a:rPr lang="en-US" sz="3600" dirty="0">
                          <a:solidFill>
                            <a:srgbClr val="000000"/>
                          </a:solidFill>
                          <a:latin typeface="Roboto Condensed Italics"/>
                        </a:rPr>
                        <a:t> </a:t>
                      </a:r>
                      <a:r>
                        <a:rPr lang="en-US" sz="3600" dirty="0" err="1">
                          <a:solidFill>
                            <a:srgbClr val="000000"/>
                          </a:solidFill>
                          <a:latin typeface="Roboto Condensed Italics"/>
                        </a:rPr>
                        <a:t>bão</a:t>
                      </a:r>
                      <a:r>
                        <a:rPr lang="en-US" sz="3600" dirty="0">
                          <a:solidFill>
                            <a:srgbClr val="000000"/>
                          </a:solidFill>
                          <a:latin typeface="Roboto Condensed Italics"/>
                        </a:rPr>
                        <a:t> </a:t>
                      </a:r>
                      <a:r>
                        <a:rPr lang="en-US" sz="3600" dirty="0" err="1">
                          <a:solidFill>
                            <a:srgbClr val="000000"/>
                          </a:solidFill>
                          <a:latin typeface="Roboto Condensed Italics"/>
                        </a:rPr>
                        <a:t>đùng</a:t>
                      </a:r>
                      <a:r>
                        <a:rPr lang="en-US" sz="3600" dirty="0">
                          <a:solidFill>
                            <a:srgbClr val="000000"/>
                          </a:solidFill>
                          <a:latin typeface="Roboto Condensed Italics"/>
                        </a:rPr>
                        <a:t> </a:t>
                      </a:r>
                      <a:r>
                        <a:rPr lang="en-US" sz="3600" dirty="0" err="1">
                          <a:solidFill>
                            <a:srgbClr val="000000"/>
                          </a:solidFill>
                          <a:latin typeface="Roboto Condensed Italics"/>
                        </a:rPr>
                        <a:t>đùng</a:t>
                      </a:r>
                      <a:r>
                        <a:rPr lang="en-US" sz="3600" dirty="0">
                          <a:solidFill>
                            <a:srgbClr val="000000"/>
                          </a:solidFill>
                          <a:latin typeface="Roboto Condensed Italics"/>
                        </a:rPr>
                        <a:t> rung </a:t>
                      </a:r>
                      <a:r>
                        <a:rPr lang="en-US" sz="3600" dirty="0" err="1">
                          <a:solidFill>
                            <a:srgbClr val="000000"/>
                          </a:solidFill>
                          <a:latin typeface="Roboto Condensed Italics"/>
                        </a:rPr>
                        <a:t>chuyển</a:t>
                      </a:r>
                      <a:r>
                        <a:rPr lang="en-US" sz="3600" dirty="0">
                          <a:solidFill>
                            <a:srgbClr val="000000"/>
                          </a:solidFill>
                          <a:latin typeface="Roboto Condensed Italics"/>
                        </a:rPr>
                        <a:t> </a:t>
                      </a:r>
                      <a:r>
                        <a:rPr lang="en-US" sz="3600" dirty="0" err="1">
                          <a:solidFill>
                            <a:srgbClr val="000000"/>
                          </a:solidFill>
                          <a:latin typeface="Roboto Condensed Italics"/>
                        </a:rPr>
                        <a:t>cả</a:t>
                      </a:r>
                      <a:r>
                        <a:rPr lang="en-US" sz="3600" dirty="0">
                          <a:solidFill>
                            <a:srgbClr val="000000"/>
                          </a:solidFill>
                          <a:latin typeface="Roboto Condensed Italics"/>
                        </a:rPr>
                        <a:t> </a:t>
                      </a:r>
                      <a:r>
                        <a:rPr lang="en-US" sz="3600" dirty="0" err="1">
                          <a:solidFill>
                            <a:srgbClr val="000000"/>
                          </a:solidFill>
                          <a:latin typeface="Roboto Condensed Italics"/>
                        </a:rPr>
                        <a:t>đất</a:t>
                      </a:r>
                      <a:r>
                        <a:rPr lang="en-US" sz="3600" dirty="0">
                          <a:solidFill>
                            <a:srgbClr val="000000"/>
                          </a:solidFill>
                          <a:latin typeface="Roboto Condensed Italics"/>
                        </a:rPr>
                        <a:t> </a:t>
                      </a:r>
                      <a:r>
                        <a:rPr lang="en-US" sz="3600" dirty="0" err="1">
                          <a:solidFill>
                            <a:srgbClr val="000000"/>
                          </a:solidFill>
                          <a:latin typeface="Roboto Condensed Italics"/>
                        </a:rPr>
                        <a:t>trời</a:t>
                      </a:r>
                      <a:r>
                        <a:rPr lang="en-US" sz="3600" dirty="0">
                          <a:solidFill>
                            <a:srgbClr val="000000"/>
                          </a:solidFill>
                          <a:latin typeface="Roboto Condensed Italics"/>
                        </a:rPr>
                        <a:t>, </a:t>
                      </a:r>
                      <a:r>
                        <a:rPr lang="en-US" sz="3600" dirty="0" err="1">
                          <a:solidFill>
                            <a:srgbClr val="000000"/>
                          </a:solidFill>
                          <a:latin typeface="Roboto Condensed Italics"/>
                        </a:rPr>
                        <a:t>dâng</a:t>
                      </a:r>
                      <a:r>
                        <a:rPr lang="en-US" sz="3600" dirty="0">
                          <a:solidFill>
                            <a:srgbClr val="000000"/>
                          </a:solidFill>
                          <a:latin typeface="Roboto Condensed Italics"/>
                        </a:rPr>
                        <a:t>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sông</a:t>
                      </a:r>
                      <a:r>
                        <a:rPr lang="en-US" sz="3600" dirty="0">
                          <a:solidFill>
                            <a:srgbClr val="000000"/>
                          </a:solidFill>
                          <a:latin typeface="Roboto Condensed Italics"/>
                        </a:rPr>
                        <a:t> </a:t>
                      </a:r>
                      <a:r>
                        <a:rPr lang="en-US" sz="3600" dirty="0" err="1">
                          <a:solidFill>
                            <a:srgbClr val="000000"/>
                          </a:solidFill>
                          <a:latin typeface="Roboto Condensed Italics"/>
                        </a:rPr>
                        <a:t>lên</a:t>
                      </a:r>
                      <a:r>
                        <a:rPr lang="en-US" sz="3600" dirty="0">
                          <a:solidFill>
                            <a:srgbClr val="000000"/>
                          </a:solidFill>
                          <a:latin typeface="Roboto Condensed Italics"/>
                        </a:rPr>
                        <a:t> </a:t>
                      </a:r>
                      <a:r>
                        <a:rPr lang="en-US" sz="3600" dirty="0" err="1">
                          <a:solidFill>
                            <a:srgbClr val="000000"/>
                          </a:solidFill>
                          <a:latin typeface="Roboto Condensed Italics"/>
                        </a:rPr>
                        <a:t>cuồn</a:t>
                      </a:r>
                      <a:r>
                        <a:rPr lang="en-US" sz="3600" dirty="0">
                          <a:solidFill>
                            <a:srgbClr val="000000"/>
                          </a:solidFill>
                          <a:latin typeface="Roboto Condensed Italics"/>
                        </a:rPr>
                        <a:t> </a:t>
                      </a:r>
                      <a:r>
                        <a:rPr lang="en-US" sz="3600" dirty="0" err="1">
                          <a:solidFill>
                            <a:srgbClr val="000000"/>
                          </a:solidFill>
                          <a:latin typeface="Roboto Condensed Italics"/>
                        </a:rPr>
                        <a:t>cuộn</a:t>
                      </a:r>
                      <a:r>
                        <a:rPr lang="en-US" sz="3600" dirty="0">
                          <a:solidFill>
                            <a:srgbClr val="000000"/>
                          </a:solidFill>
                          <a:latin typeface="Roboto Condensed Italics"/>
                        </a:rPr>
                        <a:t> </a:t>
                      </a:r>
                      <a:r>
                        <a:rPr lang="en-US" sz="3600" dirty="0" err="1">
                          <a:solidFill>
                            <a:srgbClr val="000000"/>
                          </a:solidFill>
                          <a:latin typeface="Roboto Condensed Italics"/>
                        </a:rPr>
                        <a:t>tiến</a:t>
                      </a:r>
                      <a:r>
                        <a:rPr lang="en-US" sz="3600" dirty="0">
                          <a:solidFill>
                            <a:srgbClr val="000000"/>
                          </a:solidFill>
                          <a:latin typeface="Roboto Condensed Italics"/>
                        </a:rPr>
                        <a:t> </a:t>
                      </a:r>
                      <a:r>
                        <a:rPr lang="en-US" sz="3600" dirty="0" err="1">
                          <a:solidFill>
                            <a:srgbClr val="000000"/>
                          </a:solidFill>
                          <a:latin typeface="Roboto Condensed Italics"/>
                        </a:rPr>
                        <a:t>đến</a:t>
                      </a:r>
                      <a:r>
                        <a:rPr lang="en-US" sz="3600" dirty="0">
                          <a:solidFill>
                            <a:srgbClr val="000000"/>
                          </a:solidFill>
                          <a:latin typeface="Roboto Condensed Italics"/>
                        </a:rPr>
                        <a:t> </a:t>
                      </a:r>
                      <a:r>
                        <a:rPr lang="en-US" sz="3600" dirty="0" err="1">
                          <a:solidFill>
                            <a:srgbClr val="000000"/>
                          </a:solidFill>
                          <a:latin typeface="Roboto Condensed Italics"/>
                        </a:rPr>
                        <a:t>đánh</a:t>
                      </a:r>
                      <a:r>
                        <a:rPr lang="en-US" sz="3600" dirty="0">
                          <a:solidFill>
                            <a:srgbClr val="000000"/>
                          </a:solidFill>
                          <a:latin typeface="Roboto Condensed Italics"/>
                        </a:rPr>
                        <a:t> </a:t>
                      </a:r>
                      <a:r>
                        <a:rPr lang="en-US" sz="3600" dirty="0" err="1">
                          <a:solidFill>
                            <a:srgbClr val="000000"/>
                          </a:solidFill>
                          <a:latin typeface="Roboto Condensed Italics"/>
                        </a:rPr>
                        <a:t>Sơn</a:t>
                      </a:r>
                      <a:r>
                        <a:rPr lang="en-US" sz="3600" dirty="0">
                          <a:solidFill>
                            <a:srgbClr val="000000"/>
                          </a:solidFill>
                          <a:latin typeface="Roboto Condensed Italics"/>
                        </a:rPr>
                        <a:t> Tinh. </a:t>
                      </a:r>
                      <a:r>
                        <a:rPr lang="en-US" sz="3600" dirty="0" err="1">
                          <a:solidFill>
                            <a:srgbClr val="000000"/>
                          </a:solidFill>
                          <a:latin typeface="Roboto Condensed Italics"/>
                        </a:rPr>
                        <a:t>Nước</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lúa</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đồng</a:t>
                      </a:r>
                      <a:r>
                        <a:rPr lang="en-US" sz="3600" dirty="0">
                          <a:solidFill>
                            <a:srgbClr val="000000"/>
                          </a:solidFill>
                          <a:latin typeface="Roboto Condensed Italics"/>
                        </a:rPr>
                        <a:t> </a:t>
                      </a:r>
                      <a:r>
                        <a:rPr lang="en-US" sz="3600" dirty="0" err="1">
                          <a:solidFill>
                            <a:srgbClr val="000000"/>
                          </a:solidFill>
                          <a:latin typeface="Roboto Condensed Italics"/>
                        </a:rPr>
                        <a:t>rồi</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nhà</a:t>
                      </a:r>
                      <a:r>
                        <a:rPr lang="en-US" sz="3600" dirty="0">
                          <a:solidFill>
                            <a:srgbClr val="000000"/>
                          </a:solidFill>
                          <a:latin typeface="Roboto Condensed Italics"/>
                        </a:rPr>
                        <a:t>, </a:t>
                      </a:r>
                      <a:r>
                        <a:rPr lang="en-US" sz="3600" dirty="0" err="1">
                          <a:solidFill>
                            <a:srgbClr val="000000"/>
                          </a:solidFill>
                          <a:latin typeface="Roboto Condensed Italics"/>
                        </a:rPr>
                        <a:t>ngập</a:t>
                      </a:r>
                      <a:r>
                        <a:rPr lang="en-US" sz="3600" dirty="0">
                          <a:solidFill>
                            <a:srgbClr val="000000"/>
                          </a:solidFill>
                          <a:latin typeface="Roboto Condensed Italics"/>
                        </a:rPr>
                        <a:t> </a:t>
                      </a:r>
                      <a:r>
                        <a:rPr lang="en-US" sz="3600" dirty="0" err="1">
                          <a:solidFill>
                            <a:srgbClr val="000000"/>
                          </a:solidFill>
                          <a:latin typeface="Roboto Condensed Italics"/>
                        </a:rPr>
                        <a:t>cửa</a:t>
                      </a:r>
                      <a:r>
                        <a:rPr lang="en-US" sz="3600" dirty="0">
                          <a:solidFill>
                            <a:srgbClr val="000000"/>
                          </a:solidFill>
                          <a:latin typeface="Roboto Condensed Italics"/>
                        </a:rPr>
                        <a:t>.</a:t>
                      </a:r>
                    </a:p>
                  </a:txBody>
                  <a:tcPr marL="114300" marR="114300" marT="114300" marB="114300" anchor="ctr">
                    <a:lnL w="0" cap="flat" cmpd="sng" algn="ctr">
                      <a:solidFill>
                        <a:srgbClr val="FFD699"/>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grpSp>
        <p:nvGrpSpPr>
          <p:cNvPr id="3" name="Group 3"/>
          <p:cNvGrpSpPr/>
          <p:nvPr/>
        </p:nvGrpSpPr>
        <p:grpSpPr>
          <a:xfrm>
            <a:off x="1165589" y="2626767"/>
            <a:ext cx="16629988" cy="4551010"/>
            <a:chOff x="0" y="0"/>
            <a:chExt cx="4379915" cy="1198620"/>
          </a:xfrm>
        </p:grpSpPr>
        <p:sp>
          <p:nvSpPr>
            <p:cNvPr id="4" name="Freeform 4"/>
            <p:cNvSpPr/>
            <p:nvPr/>
          </p:nvSpPr>
          <p:spPr>
            <a:xfrm>
              <a:off x="0" y="0"/>
              <a:ext cx="4379914" cy="1198620"/>
            </a:xfrm>
            <a:custGeom>
              <a:avLst/>
              <a:gdLst/>
              <a:ahLst/>
              <a:cxnLst/>
              <a:rect l="l" t="t" r="r" b="b"/>
              <a:pathLst>
                <a:path w="4379914" h="1198620">
                  <a:moveTo>
                    <a:pt x="23743" y="0"/>
                  </a:moveTo>
                  <a:lnTo>
                    <a:pt x="4356172" y="0"/>
                  </a:lnTo>
                  <a:cubicBezTo>
                    <a:pt x="4362469" y="0"/>
                    <a:pt x="4368508" y="2501"/>
                    <a:pt x="4372961" y="6954"/>
                  </a:cubicBezTo>
                  <a:cubicBezTo>
                    <a:pt x="4377413" y="11407"/>
                    <a:pt x="4379914" y="17446"/>
                    <a:pt x="4379914" y="23743"/>
                  </a:cubicBezTo>
                  <a:lnTo>
                    <a:pt x="4379914" y="1174877"/>
                  </a:lnTo>
                  <a:cubicBezTo>
                    <a:pt x="4379914" y="1187990"/>
                    <a:pt x="4369284" y="1198620"/>
                    <a:pt x="4356172" y="1198620"/>
                  </a:cubicBezTo>
                  <a:lnTo>
                    <a:pt x="23743" y="1198620"/>
                  </a:lnTo>
                  <a:cubicBezTo>
                    <a:pt x="17446" y="1198620"/>
                    <a:pt x="11407" y="1196119"/>
                    <a:pt x="6954" y="1191666"/>
                  </a:cubicBezTo>
                  <a:cubicBezTo>
                    <a:pt x="2501" y="1187213"/>
                    <a:pt x="0" y="1181174"/>
                    <a:pt x="0" y="1174877"/>
                  </a:cubicBezTo>
                  <a:lnTo>
                    <a:pt x="0" y="23743"/>
                  </a:lnTo>
                  <a:cubicBezTo>
                    <a:pt x="0" y="17446"/>
                    <a:pt x="2501" y="11407"/>
                    <a:pt x="6954" y="6954"/>
                  </a:cubicBezTo>
                  <a:cubicBezTo>
                    <a:pt x="11407" y="2501"/>
                    <a:pt x="17446" y="0"/>
                    <a:pt x="23743" y="0"/>
                  </a:cubicBezTo>
                  <a:close/>
                </a:path>
              </a:pathLst>
            </a:custGeom>
            <a:solidFill>
              <a:srgbClr val="DFE5E1"/>
            </a:solidFill>
          </p:spPr>
          <p:txBody>
            <a:bodyPr/>
            <a:lstStyle/>
            <a:p>
              <a:endParaRPr lang="en-US"/>
            </a:p>
          </p:txBody>
        </p:sp>
        <p:sp>
          <p:nvSpPr>
            <p:cNvPr id="5" name="TextBox 5"/>
            <p:cNvSpPr txBox="1"/>
            <p:nvPr/>
          </p:nvSpPr>
          <p:spPr>
            <a:xfrm>
              <a:off x="0" y="-47625"/>
              <a:ext cx="4379915" cy="1246245"/>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1023872" y="5607400"/>
            <a:ext cx="6970901" cy="5258327"/>
          </a:xfrm>
          <a:custGeom>
            <a:avLst/>
            <a:gdLst/>
            <a:ahLst/>
            <a:cxnLst/>
            <a:rect l="l" t="t" r="r" b="b"/>
            <a:pathLst>
              <a:path w="6970901" h="5258327">
                <a:moveTo>
                  <a:pt x="0" y="0"/>
                </a:moveTo>
                <a:lnTo>
                  <a:pt x="6970901" y="0"/>
                </a:lnTo>
                <a:lnTo>
                  <a:pt x="6970901" y="5258327"/>
                </a:lnTo>
                <a:lnTo>
                  <a:pt x="0" y="5258327"/>
                </a:lnTo>
                <a:lnTo>
                  <a:pt x="0" y="0"/>
                </a:lnTo>
                <a:close/>
              </a:path>
            </a:pathLst>
          </a:custGeom>
          <a:blipFill>
            <a:blip r:embed="rId3"/>
            <a:stretch>
              <a:fillRect/>
            </a:stretch>
          </a:blipFill>
        </p:spPr>
        <p:txBody>
          <a:bodyPr/>
          <a:lstStyle/>
          <a:p>
            <a:endParaRPr lang="en-US"/>
          </a:p>
        </p:txBody>
      </p:sp>
      <p:sp>
        <p:nvSpPr>
          <p:cNvPr id="7" name="Freeform 7"/>
          <p:cNvSpPr/>
          <p:nvPr/>
        </p:nvSpPr>
        <p:spPr>
          <a:xfrm>
            <a:off x="7392614" y="8425568"/>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13197226" y="-181999"/>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176972" y="6568520"/>
            <a:ext cx="5090774" cy="2176306"/>
          </a:xfrm>
          <a:custGeom>
            <a:avLst/>
            <a:gdLst/>
            <a:ahLst/>
            <a:cxnLst/>
            <a:rect l="l" t="t" r="r" b="b"/>
            <a:pathLst>
              <a:path w="5090774" h="2176306">
                <a:moveTo>
                  <a:pt x="0" y="0"/>
                </a:moveTo>
                <a:lnTo>
                  <a:pt x="5090774" y="0"/>
                </a:lnTo>
                <a:lnTo>
                  <a:pt x="5090774" y="2176306"/>
                </a:lnTo>
                <a:lnTo>
                  <a:pt x="0" y="21763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570157" y="772804"/>
            <a:ext cx="9714157" cy="1120775"/>
          </a:xfrm>
          <a:prstGeom prst="rect">
            <a:avLst/>
          </a:prstGeom>
        </p:spPr>
        <p:txBody>
          <a:bodyPr lIns="0" tIns="0" rIns="0" bIns="0" rtlCol="0" anchor="t">
            <a:spAutoFit/>
          </a:bodyPr>
          <a:lstStyle/>
          <a:p>
            <a:pPr algn="ctr">
              <a:lnSpc>
                <a:spcPts val="9100"/>
              </a:lnSpc>
            </a:pPr>
            <a:r>
              <a:rPr lang="en-US" sz="6500">
                <a:solidFill>
                  <a:srgbClr val="41352F"/>
                </a:solidFill>
                <a:latin typeface="Fraunces Bold"/>
              </a:rPr>
              <a:t>5. VẬN DỤNG</a:t>
            </a:r>
          </a:p>
        </p:txBody>
      </p:sp>
      <p:sp>
        <p:nvSpPr>
          <p:cNvPr id="11" name="TextBox 11"/>
          <p:cNvSpPr txBox="1"/>
          <p:nvPr/>
        </p:nvSpPr>
        <p:spPr>
          <a:xfrm>
            <a:off x="1531744" y="2845842"/>
            <a:ext cx="15982317" cy="4558029"/>
          </a:xfrm>
          <a:prstGeom prst="rect">
            <a:avLst/>
          </a:prstGeom>
        </p:spPr>
        <p:txBody>
          <a:bodyPr lIns="0" tIns="0" rIns="0" bIns="0" rtlCol="0" anchor="t">
            <a:spAutoFit/>
          </a:bodyPr>
          <a:lstStyle/>
          <a:p>
            <a:pPr algn="just">
              <a:lnSpc>
                <a:spcPts val="6020"/>
              </a:lnSpc>
            </a:pPr>
            <a:r>
              <a:rPr lang="en-US" sz="4300">
                <a:solidFill>
                  <a:srgbClr val="4D4C4C"/>
                </a:solidFill>
                <a:latin typeface="Roboto Condensed"/>
              </a:rPr>
              <a:t>Yếu tố kì ảo thường xuất hiện trong các tác phẩm văn học, bên cạnh đó nó cũng là yếu tố quen thuộc trong lĩnh vực điện ảnh. Hãy giới thiệu 1 bộ phim em từng xem cũng khai thác yếu tố kì ảo, nêu ý nghĩa của việc khai thác yếu tố kì ảo trong bộ phim đó. Hình thức sản phẩm: poster / video / đoạn văn ngắn…</a:t>
            </a:r>
          </a:p>
          <a:p>
            <a:pPr algn="just">
              <a:lnSpc>
                <a:spcPts val="6020"/>
              </a:lnSpc>
            </a:pPr>
            <a:endParaRPr lang="en-US" sz="4300">
              <a:solidFill>
                <a:srgbClr val="4D4C4C"/>
              </a:solidFill>
              <a:latin typeface="Roboto Condense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111" b="-13111"/>
            </a:stretch>
          </a:blipFill>
        </p:spPr>
        <p:txBody>
          <a:bodyPr/>
          <a:lstStyle/>
          <a:p>
            <a:endParaRPr lang="en-US"/>
          </a:p>
        </p:txBody>
      </p:sp>
      <p:sp>
        <p:nvSpPr>
          <p:cNvPr id="3" name="Freeform 3"/>
          <p:cNvSpPr/>
          <p:nvPr/>
        </p:nvSpPr>
        <p:spPr>
          <a:xfrm>
            <a:off x="-2349942" y="0"/>
            <a:ext cx="20637942" cy="10318971"/>
          </a:xfrm>
          <a:custGeom>
            <a:avLst/>
            <a:gdLst/>
            <a:ahLst/>
            <a:cxnLst/>
            <a:rect l="l" t="t" r="r" b="b"/>
            <a:pathLst>
              <a:path w="20637942" h="10318971">
                <a:moveTo>
                  <a:pt x="0" y="0"/>
                </a:moveTo>
                <a:lnTo>
                  <a:pt x="20637942" y="0"/>
                </a:lnTo>
                <a:lnTo>
                  <a:pt x="20637942" y="10318971"/>
                </a:lnTo>
                <a:lnTo>
                  <a:pt x="0" y="10318971"/>
                </a:lnTo>
                <a:lnTo>
                  <a:pt x="0" y="0"/>
                </a:lnTo>
                <a:close/>
              </a:path>
            </a:pathLst>
          </a:custGeom>
          <a:blipFill>
            <a:blip r:embed="rId3"/>
            <a:stretch>
              <a:fillRect/>
            </a:stretch>
          </a:blipFill>
        </p:spPr>
        <p:txBody>
          <a:bodyPr/>
          <a:lstStyle/>
          <a:p>
            <a:endParaRPr lang="en-US"/>
          </a:p>
        </p:txBody>
      </p:sp>
      <p:sp>
        <p:nvSpPr>
          <p:cNvPr id="4" name="Freeform 4"/>
          <p:cNvSpPr/>
          <p:nvPr/>
        </p:nvSpPr>
        <p:spPr>
          <a:xfrm>
            <a:off x="14581951" y="2193665"/>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576172" y="8428338"/>
            <a:ext cx="5354698" cy="2232607"/>
          </a:xfrm>
          <a:custGeom>
            <a:avLst/>
            <a:gdLst/>
            <a:ahLst/>
            <a:cxnLst/>
            <a:rect l="l" t="t" r="r" b="b"/>
            <a:pathLst>
              <a:path w="5354698" h="2232607">
                <a:moveTo>
                  <a:pt x="0" y="0"/>
                </a:moveTo>
                <a:lnTo>
                  <a:pt x="5354698" y="0"/>
                </a:lnTo>
                <a:lnTo>
                  <a:pt x="5354698" y="2232607"/>
                </a:lnTo>
                <a:lnTo>
                  <a:pt x="0" y="223260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576172" y="5454787"/>
            <a:ext cx="11295456" cy="1377801"/>
          </a:xfrm>
          <a:prstGeom prst="rect">
            <a:avLst/>
          </a:prstGeom>
        </p:spPr>
        <p:txBody>
          <a:bodyPr lIns="0" tIns="0" rIns="0" bIns="0" rtlCol="0" anchor="t">
            <a:spAutoFit/>
          </a:bodyPr>
          <a:lstStyle/>
          <a:p>
            <a:pPr algn="ctr">
              <a:lnSpc>
                <a:spcPts val="9999"/>
              </a:lnSpc>
            </a:pPr>
            <a:r>
              <a:rPr lang="en-US" sz="9999">
                <a:solidFill>
                  <a:srgbClr val="CD962A"/>
                </a:solidFill>
                <a:latin typeface="#9Slide05 VL Fadilla"/>
              </a:rPr>
              <a:t>Xin chào và hẹn gặp lại!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E"/>
        </a:solidFill>
        <a:effectLst/>
      </p:bgPr>
    </p:bg>
    <p:spTree>
      <p:nvGrpSpPr>
        <p:cNvPr id="1" name=""/>
        <p:cNvGrpSpPr/>
        <p:nvPr/>
      </p:nvGrpSpPr>
      <p:grpSpPr>
        <a:xfrm>
          <a:off x="0" y="0"/>
          <a:ext cx="0" cy="0"/>
          <a:chOff x="0" y="0"/>
          <a:chExt cx="0" cy="0"/>
        </a:xfrm>
      </p:grpSpPr>
      <p:sp>
        <p:nvSpPr>
          <p:cNvPr id="2" name="Freeform 2"/>
          <p:cNvSpPr/>
          <p:nvPr/>
        </p:nvSpPr>
        <p:spPr>
          <a:xfrm>
            <a:off x="0" y="1641302"/>
            <a:ext cx="18288000" cy="8645698"/>
          </a:xfrm>
          <a:custGeom>
            <a:avLst/>
            <a:gdLst/>
            <a:ahLst/>
            <a:cxnLst/>
            <a:rect l="l" t="t" r="r" b="b"/>
            <a:pathLst>
              <a:path w="18288000" h="8645698">
                <a:moveTo>
                  <a:pt x="0" y="0"/>
                </a:moveTo>
                <a:lnTo>
                  <a:pt x="18288000" y="0"/>
                </a:lnTo>
                <a:lnTo>
                  <a:pt x="18288000" y="8645698"/>
                </a:lnTo>
                <a:lnTo>
                  <a:pt x="0" y="8645698"/>
                </a:lnTo>
                <a:lnTo>
                  <a:pt x="0" y="0"/>
                </a:lnTo>
                <a:close/>
              </a:path>
            </a:pathLst>
          </a:custGeom>
          <a:blipFill>
            <a:blip r:embed="rId2"/>
            <a:stretch>
              <a:fillRect b="-13441"/>
            </a:stretch>
          </a:blipFill>
        </p:spPr>
        <p:txBody>
          <a:bodyPr/>
          <a:lstStyle/>
          <a:p>
            <a:endParaRPr lang="en-US"/>
          </a:p>
        </p:txBody>
      </p:sp>
      <p:sp>
        <p:nvSpPr>
          <p:cNvPr id="3" name="TextBox 3"/>
          <p:cNvSpPr txBox="1"/>
          <p:nvPr/>
        </p:nvSpPr>
        <p:spPr>
          <a:xfrm>
            <a:off x="5077520" y="298581"/>
            <a:ext cx="8469445" cy="1532609"/>
          </a:xfrm>
          <a:prstGeom prst="rect">
            <a:avLst/>
          </a:prstGeom>
        </p:spPr>
        <p:txBody>
          <a:bodyPr lIns="0" tIns="0" rIns="0" bIns="0" rtlCol="0" anchor="t">
            <a:spAutoFit/>
          </a:bodyPr>
          <a:lstStyle/>
          <a:p>
            <a:pPr algn="ctr">
              <a:lnSpc>
                <a:spcPts val="11822"/>
              </a:lnSpc>
              <a:spcBef>
                <a:spcPct val="0"/>
              </a:spcBef>
            </a:pPr>
            <a:r>
              <a:rPr lang="en-US" sz="8444" dirty="0" err="1">
                <a:solidFill>
                  <a:srgbClr val="41352F"/>
                </a:solidFill>
                <a:latin typeface="#9Slide06 ThuPhap Thien An"/>
              </a:rPr>
              <a:t>Sơn</a:t>
            </a:r>
            <a:r>
              <a:rPr lang="en-US" sz="8444" dirty="0">
                <a:solidFill>
                  <a:srgbClr val="41352F"/>
                </a:solidFill>
                <a:latin typeface="#9Slide06 ThuPhap Thien An"/>
              </a:rPr>
              <a:t> Tinh, </a:t>
            </a:r>
            <a:r>
              <a:rPr lang="en-US" sz="8444" dirty="0" err="1">
                <a:solidFill>
                  <a:srgbClr val="41352F"/>
                </a:solidFill>
                <a:latin typeface="#9Slide06 ThuPhap Thien An"/>
              </a:rPr>
              <a:t>Thủy</a:t>
            </a:r>
            <a:r>
              <a:rPr lang="en-US" sz="8444" dirty="0">
                <a:solidFill>
                  <a:srgbClr val="41352F"/>
                </a:solidFill>
                <a:latin typeface="#9Slide06 ThuPhap Thien An"/>
              </a:rPr>
              <a:t> Tinh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428" b="-20185"/>
            </a:stretch>
          </a:blipFill>
        </p:spPr>
        <p:txBody>
          <a:bodyPr/>
          <a:lstStyle/>
          <a:p>
            <a:endParaRPr lang="en-US"/>
          </a:p>
        </p:txBody>
      </p:sp>
      <p:grpSp>
        <p:nvGrpSpPr>
          <p:cNvPr id="3" name="Group 3"/>
          <p:cNvGrpSpPr/>
          <p:nvPr/>
        </p:nvGrpSpPr>
        <p:grpSpPr>
          <a:xfrm>
            <a:off x="0" y="-361614"/>
            <a:ext cx="18288000" cy="11004215"/>
            <a:chOff x="0" y="0"/>
            <a:chExt cx="4816593" cy="2898229"/>
          </a:xfrm>
        </p:grpSpPr>
        <p:sp>
          <p:nvSpPr>
            <p:cNvPr id="4" name="Freeform 4"/>
            <p:cNvSpPr/>
            <p:nvPr/>
          </p:nvSpPr>
          <p:spPr>
            <a:xfrm>
              <a:off x="0" y="0"/>
              <a:ext cx="4816592" cy="2898229"/>
            </a:xfrm>
            <a:custGeom>
              <a:avLst/>
              <a:gdLst/>
              <a:ahLst/>
              <a:cxnLst/>
              <a:rect l="l" t="t" r="r" b="b"/>
              <a:pathLst>
                <a:path w="4816592" h="2898229">
                  <a:moveTo>
                    <a:pt x="21590" y="0"/>
                  </a:moveTo>
                  <a:lnTo>
                    <a:pt x="4795002" y="0"/>
                  </a:lnTo>
                  <a:cubicBezTo>
                    <a:pt x="4800728" y="0"/>
                    <a:pt x="4806220" y="2275"/>
                    <a:pt x="4810269" y="6324"/>
                  </a:cubicBezTo>
                  <a:cubicBezTo>
                    <a:pt x="4814318" y="10372"/>
                    <a:pt x="4816592" y="15864"/>
                    <a:pt x="4816592" y="21590"/>
                  </a:cubicBezTo>
                  <a:lnTo>
                    <a:pt x="4816592" y="2876639"/>
                  </a:lnTo>
                  <a:cubicBezTo>
                    <a:pt x="4816592" y="2888563"/>
                    <a:pt x="4806926" y="2898229"/>
                    <a:pt x="4795002" y="2898229"/>
                  </a:cubicBezTo>
                  <a:lnTo>
                    <a:pt x="21590" y="2898229"/>
                  </a:lnTo>
                  <a:cubicBezTo>
                    <a:pt x="9666" y="2898229"/>
                    <a:pt x="0" y="2888563"/>
                    <a:pt x="0" y="2876639"/>
                  </a:cubicBezTo>
                  <a:lnTo>
                    <a:pt x="0" y="21590"/>
                  </a:lnTo>
                  <a:cubicBezTo>
                    <a:pt x="0" y="9666"/>
                    <a:pt x="9666" y="0"/>
                    <a:pt x="21590" y="0"/>
                  </a:cubicBezTo>
                  <a:close/>
                </a:path>
              </a:pathLst>
            </a:custGeom>
            <a:solidFill>
              <a:srgbClr val="FEFFFE">
                <a:alpha val="33725"/>
              </a:srgbClr>
            </a:solidFill>
          </p:spPr>
          <p:txBody>
            <a:bodyPr/>
            <a:lstStyle/>
            <a:p>
              <a:endParaRPr lang="en-US"/>
            </a:p>
          </p:txBody>
        </p:sp>
        <p:sp>
          <p:nvSpPr>
            <p:cNvPr id="5" name="TextBox 5"/>
            <p:cNvSpPr txBox="1"/>
            <p:nvPr/>
          </p:nvSpPr>
          <p:spPr>
            <a:xfrm>
              <a:off x="0" y="-47625"/>
              <a:ext cx="4816593" cy="2945854"/>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3100497" y="1391266"/>
            <a:ext cx="12319293" cy="1411399"/>
          </a:xfrm>
          <a:prstGeom prst="rect">
            <a:avLst/>
          </a:prstGeom>
        </p:spPr>
        <p:txBody>
          <a:bodyPr lIns="0" tIns="0" rIns="0" bIns="0" rtlCol="0" anchor="t">
            <a:spAutoFit/>
          </a:bodyPr>
          <a:lstStyle/>
          <a:p>
            <a:pPr algn="ctr">
              <a:lnSpc>
                <a:spcPts val="5601"/>
              </a:lnSpc>
            </a:pPr>
            <a:r>
              <a:rPr lang="en-US" sz="4554" spc="227">
                <a:solidFill>
                  <a:srgbClr val="972713"/>
                </a:solidFill>
                <a:latin typeface="Fraunces"/>
              </a:rPr>
              <a:t>BÀI 1: </a:t>
            </a:r>
          </a:p>
          <a:p>
            <a:pPr algn="ctr">
              <a:lnSpc>
                <a:spcPts val="5601"/>
              </a:lnSpc>
            </a:pPr>
            <a:r>
              <a:rPr lang="en-US" sz="4554" spc="227">
                <a:solidFill>
                  <a:srgbClr val="972713"/>
                </a:solidFill>
                <a:latin typeface="Fraunces Bold"/>
              </a:rPr>
              <a:t>THẾ GIỚI KÌ ẢO</a:t>
            </a:r>
          </a:p>
        </p:txBody>
      </p:sp>
      <p:sp>
        <p:nvSpPr>
          <p:cNvPr id="7" name="TextBox 7"/>
          <p:cNvSpPr txBox="1"/>
          <p:nvPr/>
        </p:nvSpPr>
        <p:spPr>
          <a:xfrm>
            <a:off x="2629772" y="3350639"/>
            <a:ext cx="13702724" cy="1982510"/>
          </a:xfrm>
          <a:prstGeom prst="rect">
            <a:avLst/>
          </a:prstGeom>
        </p:spPr>
        <p:txBody>
          <a:bodyPr lIns="0" tIns="0" rIns="0" bIns="0" rtlCol="0" anchor="t">
            <a:spAutoFit/>
          </a:bodyPr>
          <a:lstStyle/>
          <a:p>
            <a:pPr algn="ctr">
              <a:lnSpc>
                <a:spcPts val="16192"/>
              </a:lnSpc>
            </a:pPr>
            <a:r>
              <a:rPr lang="en-US" sz="11566" dirty="0" err="1">
                <a:solidFill>
                  <a:srgbClr val="41352F"/>
                </a:solidFill>
                <a:latin typeface="#9Slide05 Dear Saturday"/>
              </a:rPr>
              <a:t>Sơn</a:t>
            </a:r>
            <a:r>
              <a:rPr lang="en-US" sz="11566" dirty="0">
                <a:solidFill>
                  <a:srgbClr val="41352F"/>
                </a:solidFill>
                <a:latin typeface="#9Slide05 Dear Saturday"/>
              </a:rPr>
              <a:t> Tinh, </a:t>
            </a:r>
            <a:r>
              <a:rPr lang="en-US" sz="11566" dirty="0" err="1">
                <a:solidFill>
                  <a:srgbClr val="41352F"/>
                </a:solidFill>
                <a:latin typeface="#9Slide05 Dear Saturday"/>
              </a:rPr>
              <a:t>Thủy</a:t>
            </a:r>
            <a:r>
              <a:rPr lang="en-US" sz="11566" dirty="0">
                <a:solidFill>
                  <a:srgbClr val="41352F"/>
                </a:solidFill>
                <a:latin typeface="#9Slide05 Dear Saturday"/>
              </a:rPr>
              <a:t> Tinh</a:t>
            </a:r>
          </a:p>
        </p:txBody>
      </p:sp>
      <p:sp>
        <p:nvSpPr>
          <p:cNvPr id="8" name="TextBox 8"/>
          <p:cNvSpPr txBox="1"/>
          <p:nvPr/>
        </p:nvSpPr>
        <p:spPr>
          <a:xfrm>
            <a:off x="6670253" y="5440380"/>
            <a:ext cx="4947493" cy="771825"/>
          </a:xfrm>
          <a:prstGeom prst="rect">
            <a:avLst/>
          </a:prstGeom>
        </p:spPr>
        <p:txBody>
          <a:bodyPr lIns="0" tIns="0" rIns="0" bIns="0" rtlCol="0" anchor="t">
            <a:spAutoFit/>
          </a:bodyPr>
          <a:lstStyle/>
          <a:p>
            <a:pPr algn="ctr">
              <a:lnSpc>
                <a:spcPts val="6283"/>
              </a:lnSpc>
            </a:pPr>
            <a:r>
              <a:rPr lang="en-US" sz="4488" dirty="0">
                <a:solidFill>
                  <a:srgbClr val="395324"/>
                </a:solidFill>
                <a:latin typeface="Roboto Condensed"/>
              </a:rPr>
              <a:t>(</a:t>
            </a:r>
            <a:r>
              <a:rPr lang="en-US" sz="4488" dirty="0" err="1">
                <a:solidFill>
                  <a:srgbClr val="395324"/>
                </a:solidFill>
                <a:latin typeface="Roboto Condensed"/>
              </a:rPr>
              <a:t>Nguyễn</a:t>
            </a:r>
            <a:r>
              <a:rPr lang="en-US" sz="4488" dirty="0">
                <a:solidFill>
                  <a:srgbClr val="395324"/>
                </a:solidFill>
                <a:latin typeface="Roboto Condensed"/>
              </a:rPr>
              <a:t> </a:t>
            </a:r>
            <a:r>
              <a:rPr lang="en-US" sz="4488" dirty="0" err="1">
                <a:solidFill>
                  <a:srgbClr val="395324"/>
                </a:solidFill>
                <a:latin typeface="Roboto Condensed"/>
              </a:rPr>
              <a:t>Nhược</a:t>
            </a:r>
            <a:r>
              <a:rPr lang="en-US" sz="4488" dirty="0">
                <a:solidFill>
                  <a:srgbClr val="395324"/>
                </a:solidFill>
                <a:latin typeface="Roboto Condensed"/>
              </a:rPr>
              <a:t> </a:t>
            </a:r>
            <a:r>
              <a:rPr lang="en-US" sz="4488" dirty="0" err="1">
                <a:solidFill>
                  <a:srgbClr val="395324"/>
                </a:solidFill>
                <a:latin typeface="Roboto Condensed"/>
              </a:rPr>
              <a:t>Pháp</a:t>
            </a:r>
            <a:r>
              <a:rPr lang="en-US" sz="4488" dirty="0">
                <a:solidFill>
                  <a:srgbClr val="395324"/>
                </a:solidFill>
                <a:latin typeface="Roboto Condense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4102"/>
            </a:stretch>
          </a:blipFill>
        </p:spPr>
        <p:txBody>
          <a:bodyPr/>
          <a:lstStyle/>
          <a:p>
            <a:endParaRPr lang="en-US"/>
          </a:p>
        </p:txBody>
      </p:sp>
      <p:sp>
        <p:nvSpPr>
          <p:cNvPr id="3" name="TextBox 3"/>
          <p:cNvSpPr txBox="1"/>
          <p:nvPr/>
        </p:nvSpPr>
        <p:spPr>
          <a:xfrm>
            <a:off x="789663" y="564492"/>
            <a:ext cx="7211337" cy="1076861"/>
          </a:xfrm>
          <a:prstGeom prst="rect">
            <a:avLst/>
          </a:prstGeom>
        </p:spPr>
        <p:txBody>
          <a:bodyPr wrap="square" lIns="0" tIns="0" rIns="0" bIns="0" rtlCol="0" anchor="t">
            <a:spAutoFit/>
          </a:bodyPr>
          <a:lstStyle/>
          <a:p>
            <a:pPr algn="ctr">
              <a:lnSpc>
                <a:spcPts val="8807"/>
              </a:lnSpc>
            </a:pPr>
            <a:r>
              <a:rPr lang="en-US" sz="6290" dirty="0">
                <a:solidFill>
                  <a:srgbClr val="41352F"/>
                </a:solidFill>
                <a:latin typeface="Fraunces Bold"/>
              </a:rPr>
              <a:t>2. ĐỌC VĂN BẢN</a:t>
            </a:r>
          </a:p>
        </p:txBody>
      </p:sp>
      <p:grpSp>
        <p:nvGrpSpPr>
          <p:cNvPr id="4" name="Group 4"/>
          <p:cNvGrpSpPr/>
          <p:nvPr/>
        </p:nvGrpSpPr>
        <p:grpSpPr>
          <a:xfrm>
            <a:off x="650757" y="2658982"/>
            <a:ext cx="16212730" cy="5295662"/>
            <a:chOff x="0" y="0"/>
            <a:chExt cx="4270019" cy="1394742"/>
          </a:xfrm>
        </p:grpSpPr>
        <p:sp>
          <p:nvSpPr>
            <p:cNvPr id="5" name="Freeform 5"/>
            <p:cNvSpPr/>
            <p:nvPr/>
          </p:nvSpPr>
          <p:spPr>
            <a:xfrm>
              <a:off x="0" y="0"/>
              <a:ext cx="4270019" cy="1394742"/>
            </a:xfrm>
            <a:custGeom>
              <a:avLst/>
              <a:gdLst/>
              <a:ahLst/>
              <a:cxnLst/>
              <a:rect l="l" t="t" r="r" b="b"/>
              <a:pathLst>
                <a:path w="4270019" h="1394742">
                  <a:moveTo>
                    <a:pt x="24354" y="0"/>
                  </a:moveTo>
                  <a:lnTo>
                    <a:pt x="4245666" y="0"/>
                  </a:lnTo>
                  <a:cubicBezTo>
                    <a:pt x="4259116" y="0"/>
                    <a:pt x="4270019" y="10903"/>
                    <a:pt x="4270019" y="24354"/>
                  </a:cubicBezTo>
                  <a:lnTo>
                    <a:pt x="4270019" y="1370389"/>
                  </a:lnTo>
                  <a:cubicBezTo>
                    <a:pt x="4270019" y="1376848"/>
                    <a:pt x="4267453" y="1383042"/>
                    <a:pt x="4262886" y="1387609"/>
                  </a:cubicBezTo>
                  <a:cubicBezTo>
                    <a:pt x="4258319" y="1392176"/>
                    <a:pt x="4252125" y="1394742"/>
                    <a:pt x="4245666" y="1394742"/>
                  </a:cubicBezTo>
                  <a:lnTo>
                    <a:pt x="24354" y="1394742"/>
                  </a:lnTo>
                  <a:cubicBezTo>
                    <a:pt x="10903" y="1394742"/>
                    <a:pt x="0" y="1383839"/>
                    <a:pt x="0" y="1370389"/>
                  </a:cubicBezTo>
                  <a:lnTo>
                    <a:pt x="0" y="24354"/>
                  </a:lnTo>
                  <a:cubicBezTo>
                    <a:pt x="0" y="10903"/>
                    <a:pt x="10903" y="0"/>
                    <a:pt x="24354" y="0"/>
                  </a:cubicBezTo>
                  <a:close/>
                </a:path>
              </a:pathLst>
            </a:custGeom>
            <a:solidFill>
              <a:srgbClr val="FFFFFF">
                <a:alpha val="86667"/>
              </a:srgbClr>
            </a:solidFill>
          </p:spPr>
          <p:txBody>
            <a:bodyPr/>
            <a:lstStyle/>
            <a:p>
              <a:endParaRPr lang="en-US"/>
            </a:p>
          </p:txBody>
        </p:sp>
        <p:sp>
          <p:nvSpPr>
            <p:cNvPr id="6" name="TextBox 6"/>
            <p:cNvSpPr txBox="1"/>
            <p:nvPr/>
          </p:nvSpPr>
          <p:spPr>
            <a:xfrm>
              <a:off x="0" y="-47625"/>
              <a:ext cx="4270019" cy="1442367"/>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15909" y="3342337"/>
            <a:ext cx="12185691" cy="847090"/>
          </a:xfrm>
          <a:prstGeom prst="rect">
            <a:avLst/>
          </a:prstGeom>
        </p:spPr>
        <p:txBody>
          <a:bodyPr wrap="square" lIns="0" tIns="0" rIns="0" bIns="0" rtlCol="0" anchor="t">
            <a:spAutoFit/>
          </a:bodyPr>
          <a:lstStyle/>
          <a:p>
            <a:pPr marL="1057911" lvl="1" indent="-528956" algn="just">
              <a:lnSpc>
                <a:spcPts val="6860"/>
              </a:lnSpc>
              <a:buFont typeface="Arial"/>
              <a:buChar char="•"/>
            </a:pPr>
            <a:r>
              <a:rPr lang="en-US" sz="4900" dirty="0" err="1">
                <a:solidFill>
                  <a:srgbClr val="41352F"/>
                </a:solidFill>
                <a:latin typeface="Roboto Condensed"/>
              </a:rPr>
              <a:t>Đọc</a:t>
            </a:r>
            <a:r>
              <a:rPr lang="en-US" sz="4900" dirty="0">
                <a:solidFill>
                  <a:srgbClr val="41352F"/>
                </a:solidFill>
                <a:latin typeface="Roboto Condensed"/>
              </a:rPr>
              <a:t> </a:t>
            </a:r>
            <a:r>
              <a:rPr lang="en-US" sz="4900" dirty="0" err="1">
                <a:solidFill>
                  <a:srgbClr val="41352F"/>
                </a:solidFill>
                <a:latin typeface="Roboto Condensed"/>
              </a:rPr>
              <a:t>diễn</a:t>
            </a:r>
            <a:r>
              <a:rPr lang="en-US" sz="4900" dirty="0">
                <a:solidFill>
                  <a:srgbClr val="41352F"/>
                </a:solidFill>
                <a:latin typeface="Roboto Condensed"/>
              </a:rPr>
              <a:t> </a:t>
            </a:r>
            <a:r>
              <a:rPr lang="en-US" sz="4900" dirty="0" err="1">
                <a:solidFill>
                  <a:srgbClr val="41352F"/>
                </a:solidFill>
                <a:latin typeface="Roboto Condensed"/>
              </a:rPr>
              <a:t>cảm</a:t>
            </a:r>
            <a:r>
              <a:rPr lang="en-US" sz="4900" dirty="0">
                <a:solidFill>
                  <a:srgbClr val="41352F"/>
                </a:solidFill>
                <a:latin typeface="Roboto Condensed"/>
              </a:rPr>
              <a:t> </a:t>
            </a:r>
            <a:r>
              <a:rPr lang="en-US" sz="4900" dirty="0" err="1">
                <a:solidFill>
                  <a:srgbClr val="41352F"/>
                </a:solidFill>
                <a:latin typeface="Roboto Condensed"/>
              </a:rPr>
              <a:t>văn</a:t>
            </a:r>
            <a:r>
              <a:rPr lang="en-US" sz="4900" dirty="0">
                <a:solidFill>
                  <a:srgbClr val="41352F"/>
                </a:solidFill>
                <a:latin typeface="Roboto Condensed"/>
              </a:rPr>
              <a:t> </a:t>
            </a:r>
            <a:r>
              <a:rPr lang="en-US" sz="4900" dirty="0" err="1">
                <a:solidFill>
                  <a:srgbClr val="41352F"/>
                </a:solidFill>
                <a:latin typeface="Roboto Condensed"/>
              </a:rPr>
              <a:t>bản</a:t>
            </a:r>
            <a:r>
              <a:rPr lang="en-US" sz="4900" dirty="0">
                <a:solidFill>
                  <a:srgbClr val="41352F"/>
                </a:solidFill>
                <a:latin typeface="Roboto Condensed"/>
              </a:rPr>
              <a:t> </a:t>
            </a:r>
            <a:r>
              <a:rPr lang="en-US" sz="4900" dirty="0" err="1">
                <a:solidFill>
                  <a:srgbClr val="41352F"/>
                </a:solidFill>
                <a:latin typeface="Roboto Condensed Italics"/>
              </a:rPr>
              <a:t>Sơn</a:t>
            </a:r>
            <a:r>
              <a:rPr lang="en-US" sz="4900" dirty="0">
                <a:solidFill>
                  <a:srgbClr val="41352F"/>
                </a:solidFill>
                <a:latin typeface="Roboto Condensed Italics"/>
              </a:rPr>
              <a:t> Tinh, </a:t>
            </a:r>
            <a:r>
              <a:rPr lang="en-US" sz="4900" dirty="0" err="1">
                <a:solidFill>
                  <a:srgbClr val="41352F"/>
                </a:solidFill>
                <a:latin typeface="Roboto Condensed Italics"/>
              </a:rPr>
              <a:t>Thủy</a:t>
            </a:r>
            <a:r>
              <a:rPr lang="en-US" sz="4900" dirty="0">
                <a:solidFill>
                  <a:srgbClr val="41352F"/>
                </a:solidFill>
                <a:latin typeface="Roboto Condensed Italics"/>
              </a:rPr>
              <a:t> Tinh</a:t>
            </a:r>
          </a:p>
        </p:txBody>
      </p:sp>
      <p:sp>
        <p:nvSpPr>
          <p:cNvPr id="8" name="TextBox 8"/>
          <p:cNvSpPr txBox="1"/>
          <p:nvPr/>
        </p:nvSpPr>
        <p:spPr>
          <a:xfrm>
            <a:off x="615909" y="4546461"/>
            <a:ext cx="15703324" cy="2580640"/>
          </a:xfrm>
          <a:prstGeom prst="rect">
            <a:avLst/>
          </a:prstGeom>
        </p:spPr>
        <p:txBody>
          <a:bodyPr lIns="0" tIns="0" rIns="0" bIns="0" rtlCol="0" anchor="t">
            <a:spAutoFit/>
          </a:bodyPr>
          <a:lstStyle/>
          <a:p>
            <a:pPr marL="1057911" lvl="1" indent="-528956" algn="just">
              <a:lnSpc>
                <a:spcPts val="6860"/>
              </a:lnSpc>
              <a:buFont typeface="Arial"/>
              <a:buChar char="•"/>
            </a:pPr>
            <a:r>
              <a:rPr lang="en-US" sz="4900">
                <a:solidFill>
                  <a:srgbClr val="41352F"/>
                </a:solidFill>
                <a:latin typeface="Roboto Condensed"/>
              </a:rPr>
              <a:t>Giọng đọc linh hoạt, khi giới thiệu nhân vật thì hào sảng, oai hùng; khi kể về trận giao tranh thì gấp gáp, mạnh mẽ; khi kể về chiến thắng của Sơn Tinh thì giọng tươi vui phơi phới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34102"/>
            </a:stretch>
          </a:blipFill>
        </p:spPr>
        <p:txBody>
          <a:bodyPr/>
          <a:lstStyle/>
          <a:p>
            <a:endParaRPr lang="en-US"/>
          </a:p>
        </p:txBody>
      </p:sp>
      <p:sp>
        <p:nvSpPr>
          <p:cNvPr id="3" name="TextBox 3"/>
          <p:cNvSpPr txBox="1"/>
          <p:nvPr/>
        </p:nvSpPr>
        <p:spPr>
          <a:xfrm>
            <a:off x="607151" y="428357"/>
            <a:ext cx="7165249" cy="1076861"/>
          </a:xfrm>
          <a:prstGeom prst="rect">
            <a:avLst/>
          </a:prstGeom>
        </p:spPr>
        <p:txBody>
          <a:bodyPr wrap="square" lIns="0" tIns="0" rIns="0" bIns="0" rtlCol="0" anchor="t">
            <a:spAutoFit/>
          </a:bodyPr>
          <a:lstStyle/>
          <a:p>
            <a:pPr algn="ctr">
              <a:lnSpc>
                <a:spcPts val="8807"/>
              </a:lnSpc>
            </a:pPr>
            <a:r>
              <a:rPr lang="en-US" sz="6290" dirty="0">
                <a:solidFill>
                  <a:srgbClr val="41352F"/>
                </a:solidFill>
                <a:latin typeface="Fraunces Bold"/>
              </a:rPr>
              <a:t>2. ĐỌC VĂN BẢN</a:t>
            </a:r>
          </a:p>
        </p:txBody>
      </p:sp>
      <p:graphicFrame>
        <p:nvGraphicFramePr>
          <p:cNvPr id="4" name="Table 4"/>
          <p:cNvGraphicFramePr>
            <a:graphicFrameLocks noGrp="1"/>
          </p:cNvGraphicFramePr>
          <p:nvPr/>
        </p:nvGraphicFramePr>
        <p:xfrm>
          <a:off x="342536" y="2301626"/>
          <a:ext cx="17602928" cy="6956675"/>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69">
                <a:tc>
                  <a:txBody>
                    <a:bodyPr/>
                    <a:lstStyle/>
                    <a:p>
                      <a:pPr algn="ctr">
                        <a:lnSpc>
                          <a:spcPts val="5039"/>
                        </a:lnSpc>
                        <a:defRPr/>
                      </a:pPr>
                      <a:r>
                        <a:rPr lang="en-US" sz="4199">
                          <a:solidFill>
                            <a:srgbClr val="FFFFFF">
                              <a:alpha val="85882"/>
                            </a:srgbClr>
                          </a:solidFill>
                          <a:latin typeface="Roboto Condensed Bold"/>
                        </a:rPr>
                        <a:t>Tiêu chí</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tc>
                  <a:txBody>
                    <a:bodyPr/>
                    <a:lstStyle/>
                    <a:p>
                      <a:pPr algn="ctr">
                        <a:lnSpc>
                          <a:spcPts val="5039"/>
                        </a:lnSpc>
                        <a:defRPr/>
                      </a:pPr>
                      <a:r>
                        <a:rPr lang="en-US" sz="4199">
                          <a:solidFill>
                            <a:srgbClr val="FFFFFF">
                              <a:alpha val="85882"/>
                            </a:srgbClr>
                          </a:solidFill>
                          <a:latin typeface="Roboto Condensed Bold"/>
                        </a:rPr>
                        <a:t>Đạt </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tc>
                  <a:txBody>
                    <a:bodyPr/>
                    <a:lstStyle/>
                    <a:p>
                      <a:pPr algn="ctr">
                        <a:lnSpc>
                          <a:spcPts val="5039"/>
                        </a:lnSpc>
                        <a:defRPr/>
                      </a:pPr>
                      <a:r>
                        <a:rPr lang="en-US" sz="4199">
                          <a:solidFill>
                            <a:srgbClr val="FFFFFF">
                              <a:alpha val="85882"/>
                            </a:srgbClr>
                          </a:solidFill>
                          <a:latin typeface="Roboto Condensed Bold"/>
                        </a:rPr>
                        <a:t>CĐ</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41352F">
                        <a:alpha val="85882"/>
                      </a:srgbClr>
                    </a:solidFill>
                  </a:tcPr>
                </a:tc>
                <a:extLst>
                  <a:ext uri="{0D108BD9-81ED-4DB2-BD59-A6C34878D82A}">
                    <a16:rowId xmlns:a16="http://schemas.microsoft.com/office/drawing/2014/main" val="10000"/>
                  </a:ext>
                </a:extLst>
              </a:tr>
              <a:tr h="1245069">
                <a:tc>
                  <a:txBody>
                    <a:bodyPr/>
                    <a:lstStyle/>
                    <a:p>
                      <a:pPr algn="l">
                        <a:lnSpc>
                          <a:spcPts val="5039"/>
                        </a:lnSpc>
                        <a:defRPr/>
                      </a:pPr>
                      <a:r>
                        <a:rPr lang="en-US" sz="4199">
                          <a:solidFill>
                            <a:srgbClr val="000000">
                              <a:alpha val="85882"/>
                            </a:srgbClr>
                          </a:solidFill>
                          <a:latin typeface="Roboto Condensed"/>
                        </a:rPr>
                        <a:t>Đọc diễn cảm, không bỏ từ, thêm từ.</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1"/>
                  </a:ext>
                </a:extLst>
              </a:tr>
              <a:tr h="1258090">
                <a:tc>
                  <a:txBody>
                    <a:bodyPr/>
                    <a:lstStyle/>
                    <a:p>
                      <a:pPr algn="l">
                        <a:lnSpc>
                          <a:spcPts val="5039"/>
                        </a:lnSpc>
                        <a:defRPr/>
                      </a:pPr>
                      <a:r>
                        <a:rPr lang="en-US" sz="4199">
                          <a:solidFill>
                            <a:srgbClr val="000000">
                              <a:alpha val="85882"/>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2"/>
                  </a:ext>
                </a:extLst>
              </a:tr>
              <a:tr h="1245069">
                <a:tc>
                  <a:txBody>
                    <a:bodyPr/>
                    <a:lstStyle/>
                    <a:p>
                      <a:pPr algn="l">
                        <a:lnSpc>
                          <a:spcPts val="5039"/>
                        </a:lnSpc>
                        <a:defRPr/>
                      </a:pPr>
                      <a:r>
                        <a:rPr lang="en-US" sz="4199">
                          <a:solidFill>
                            <a:srgbClr val="000000">
                              <a:alpha val="85882"/>
                            </a:srgbClr>
                          </a:solidFill>
                          <a:latin typeface="Roboto Condensed"/>
                        </a:rPr>
                        <a:t>Tốc độ đọc phù hợp.</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3"/>
                  </a:ext>
                </a:extLst>
              </a:tr>
              <a:tr h="1963378">
                <a:tc>
                  <a:txBody>
                    <a:bodyPr/>
                    <a:lstStyle/>
                    <a:p>
                      <a:pPr algn="just">
                        <a:lnSpc>
                          <a:spcPts val="5627"/>
                        </a:lnSpc>
                        <a:defRPr/>
                      </a:pPr>
                      <a:r>
                        <a:rPr lang="en-US" sz="4199">
                          <a:solidFill>
                            <a:srgbClr val="000000">
                              <a:alpha val="85882"/>
                            </a:srgbClr>
                          </a:solidFill>
                          <a:latin typeface="Roboto Condensed"/>
                        </a:rPr>
                        <a:t>Sử dụng giọng điệu khác nhau để tái hiện được chân dung hai nhân vật Sơn Tinh và Thủy Tinh.</a:t>
                      </a: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tc>
                  <a:txBody>
                    <a:bodyPr/>
                    <a:lstStyle/>
                    <a:p>
                      <a:pPr algn="l">
                        <a:lnSpc>
                          <a:spcPts val="5039"/>
                        </a:lnSpc>
                        <a:defRPr/>
                      </a:pPr>
                      <a:endParaRPr lang="en-US" sz="1100"/>
                    </a:p>
                  </a:txBody>
                  <a:tcPr marL="190500" marR="190500" marT="190500" marB="190500">
                    <a:lnL w="38100" cap="flat" cmpd="sng" algn="ctr">
                      <a:solidFill>
                        <a:srgbClr val="4D4C4C"/>
                      </a:solidFill>
                      <a:prstDash val="solid"/>
                      <a:round/>
                      <a:headEnd type="none" w="med" len="med"/>
                      <a:tailEnd type="none" w="med" len="med"/>
                    </a:lnL>
                    <a:lnR w="38100" cap="flat" cmpd="sng" algn="ctr">
                      <a:solidFill>
                        <a:srgbClr val="4D4C4C"/>
                      </a:solidFill>
                      <a:prstDash val="solid"/>
                      <a:round/>
                      <a:headEnd type="none" w="med" len="med"/>
                      <a:tailEnd type="none" w="med" len="med"/>
                    </a:lnR>
                    <a:lnT w="38100" cap="flat" cmpd="sng" algn="ctr">
                      <a:solidFill>
                        <a:srgbClr val="4D4C4C"/>
                      </a:solidFill>
                      <a:prstDash val="solid"/>
                      <a:round/>
                      <a:headEnd type="none" w="med" len="med"/>
                      <a:tailEnd type="none" w="med" len="med"/>
                    </a:lnT>
                    <a:lnB w="38100" cap="flat" cmpd="sng" algn="ctr">
                      <a:solidFill>
                        <a:srgbClr val="4D4C4C"/>
                      </a:solidFill>
                      <a:prstDash val="solid"/>
                      <a:round/>
                      <a:headEnd type="none" w="med" len="med"/>
                      <a:tailEnd type="none" w="med" len="med"/>
                    </a:lnB>
                    <a:solidFill>
                      <a:srgbClr val="FFFDF5">
                        <a:alpha val="85882"/>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3188</Words>
  <Application>Microsoft Macintosh PowerPoint</Application>
  <PresentationFormat>Custom</PresentationFormat>
  <Paragraphs>199</Paragraphs>
  <Slides>58</Slides>
  <Notes>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58</vt:i4>
      </vt:variant>
    </vt:vector>
  </HeadingPairs>
  <TitlesOfParts>
    <vt:vector size="73" baseType="lpstr">
      <vt:lpstr>#9Slide07 SFU Blackout</vt:lpstr>
      <vt:lpstr>#9Slide07 SVNUT Triumph Press</vt:lpstr>
      <vt:lpstr>Fraunces Bold</vt:lpstr>
      <vt:lpstr>Roboto Condensed</vt:lpstr>
      <vt:lpstr>Roboto Condensed Bold Italics</vt:lpstr>
      <vt:lpstr>Fraunces</vt:lpstr>
      <vt:lpstr>#9Slide05 VL Fadilla</vt:lpstr>
      <vt:lpstr>Roboto Condensed Italics</vt:lpstr>
      <vt:lpstr>#9Slide07 Crocante</vt:lpstr>
      <vt:lpstr>Calibri</vt:lpstr>
      <vt:lpstr>Roboto Condensed Bold</vt:lpstr>
      <vt:lpstr>#9Slide05 Dear Saturday</vt:lpstr>
      <vt:lpstr>Arial</vt:lpstr>
      <vt:lpstr>#9Slide06 ThuPhap Thien 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9KN_B1_Doc 4_Son Tinh, Thuy Tinh</dc:title>
  <cp:lastModifiedBy>Vy Lê</cp:lastModifiedBy>
  <cp:revision>3</cp:revision>
  <dcterms:created xsi:type="dcterms:W3CDTF">2006-08-16T00:00:00Z</dcterms:created>
  <dcterms:modified xsi:type="dcterms:W3CDTF">2025-05-11T03:19:10Z</dcterms:modified>
  <dc:identifier>DAGIvyFAHJ4</dc:identifier>
</cp:coreProperties>
</file>