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83" r:id="rId12"/>
    <p:sldId id="28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8288000" cy="10287000"/>
  <p:notesSz cx="6858000" cy="9144000"/>
  <p:embeddedFontLst>
    <p:embeddedFont>
      <p:font typeface="#9Slide05 Braxton Regular" panose="03060000000000000000" pitchFamily="66" charset="77"/>
      <p:regular r:id="rId31"/>
    </p:embeddedFont>
    <p:embeddedFont>
      <p:font typeface="#9Slide05 Dear Saturday" panose="02000505000000020004" pitchFamily="2" charset="77"/>
      <p:regular r:id="rId32"/>
    </p:embeddedFont>
    <p:embeddedFont>
      <p:font typeface="#9Slide05 VL Fadilla" pitchFamily="2" charset="77"/>
      <p:regular r:id="rId33"/>
    </p:embeddedFont>
    <p:embeddedFont>
      <p:font typeface="#9Slide07 Crocante" panose="02000000000000000000" pitchFamily="2" charset="77"/>
      <p:regular r:id="rId34"/>
    </p:embeddedFont>
    <p:embeddedFont>
      <p:font typeface="#9Slide07 SVNUT Triumph Press" pitchFamily="2" charset="77"/>
      <p:bold r:id="rId35"/>
      <p:italic r:id="rId36"/>
      <p:boldItalic r:id="rId37"/>
    </p:embeddedFont>
    <p:embeddedFont>
      <p:font typeface="Fraunces Bold" pitchFamily="2" charset="77"/>
      <p:regular r:id="rId38"/>
      <p:bold r:id="rId39"/>
    </p:embeddedFont>
    <p:embeddedFont>
      <p:font typeface="Roboto Condensed" panose="020F0502020204030204" pitchFamily="34" charset="0"/>
      <p:regular r:id="rId40"/>
      <p:bold r:id="rId41"/>
      <p:italic r:id="rId42"/>
      <p:boldItalic r:id="rId43"/>
    </p:embeddedFont>
    <p:embeddedFont>
      <p:font typeface="Roboto Condensed Bold" panose="02000000000000000000" pitchFamily="2" charset="0"/>
      <p:regular r:id="rId44"/>
      <p:bold r:id="rId45"/>
    </p:embeddedFont>
    <p:embeddedFont>
      <p:font typeface="Roboto Condensed Bold Italics" panose="02000000000000000000" pitchFamily="2" charset="0"/>
      <p:regular r:id="rId46"/>
      <p:bold r:id="rId47"/>
      <p:italic r:id="rId48"/>
      <p:boldItalic r:id="rId49"/>
    </p:embeddedFont>
    <p:embeddedFont>
      <p:font typeface="Roboto Condensed Italics" panose="02000000000000000000" pitchFamily="2"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055"/>
    <a:srgbClr val="BE7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146AE-F1CD-4942-BA00-32EDD948D0D1}" type="doc">
      <dgm:prSet loTypeId="urn:microsoft.com/office/officeart/2005/8/layout/process5" loCatId="process" qsTypeId="urn:microsoft.com/office/officeart/2005/8/quickstyle/simple3" qsCatId="simple" csTypeId="urn:microsoft.com/office/officeart/2005/8/colors/accent2_1" csCatId="accent2" phldr="1"/>
      <dgm:spPr/>
      <dgm:t>
        <a:bodyPr/>
        <a:lstStyle/>
        <a:p>
          <a:endParaRPr lang="en-US"/>
        </a:p>
      </dgm:t>
    </dgm:pt>
    <dgm:pt modelId="{2F58DCD6-9ED2-4A7D-AF8C-8E10DB0659B3}">
      <dgm:prSet phldrT="[Văn bản]" custT="1"/>
      <dgm:spPr/>
      <dgm:t>
        <a:bodyPr/>
        <a:lstStyle/>
        <a:p>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Ngọc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Hoàng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mở</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lầu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kén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rể</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để</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chọn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chồng</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cho</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con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gái</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là</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Ngọc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Tỷ</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98AD97F1-1F73-425F-A47A-944933899019}" type="parTrans" cxnId="{F83094D7-0EAC-418B-B154-4F3F8B9D1F36}">
      <dgm:prSet/>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4A05B97-520D-458F-B93B-5930E6506302}" type="sibTrans" cxnId="{F83094D7-0EAC-418B-B154-4F3F8B9D1F36}">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9ED6918C-4010-4CB2-BA1F-CBE016DA3975}">
      <dgm:prSet phldrT="[Văn bản]" custT="1"/>
      <dgm:spPr/>
      <dgm:t>
        <a:bodyPr/>
        <a:lstStyle/>
        <a:p>
          <a:r>
            <a:rPr lang="vi-VN" sz="3700" b="0" i="0" u="none" dirty="0">
              <a:latin typeface="Roboto Condensed" panose="02000000000000000000" pitchFamily="2" charset="0"/>
              <a:ea typeface="Roboto Condensed" panose="02000000000000000000" pitchFamily="2" charset="0"/>
              <a:cs typeface="Roboto Condensed" panose="02000000000000000000" pitchFamily="2" charset="0"/>
            </a:rPr>
            <a:t>Sơn thần và thủy thần đến trổ tài mong được lấy Ngọc Tỷ</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E78CC76C-D989-4C6B-A084-06E28A9B20F9}" type="parTrans" cxnId="{6DB062F6-DA4D-4777-833D-E01CADB5E360}">
      <dgm:prSet/>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80BF59F1-ABAF-4616-AF15-68B2FE2621BD}" type="sibTrans" cxnId="{6DB062F6-DA4D-4777-833D-E01CADB5E360}">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DDE7E5A-71D3-4561-9C2A-0F49D6EF29D8}">
      <dgm:prSet phldrT="[Văn bản]" custT="1"/>
      <dgm:spPr/>
      <dgm:t>
        <a:bodyPr/>
        <a:lstStyle/>
        <a:p>
          <a:r>
            <a:rPr lang="vi-VN" sz="3700" b="0" i="0" u="none" dirty="0">
              <a:latin typeface="Roboto Condensed" panose="02000000000000000000" pitchFamily="2" charset="0"/>
              <a:ea typeface="Roboto Condensed" panose="02000000000000000000" pitchFamily="2" charset="0"/>
              <a:cs typeface="Roboto Condensed" panose="02000000000000000000" pitchFamily="2" charset="0"/>
            </a:rPr>
            <a:t>Người thứ ba xuất hiện, tuy không có phép thuật nhưng bằng lời nói của mình đã thuyết phục được Ngọc Hoàng</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FE5AF4FC-DF9F-421B-9F81-1E7DFAFA7569}" type="parTrans" cxnId="{11582003-46B9-4A74-90A3-56BC277C56CC}">
      <dgm:prSet/>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9CC94765-5F9E-4C65-8692-A5BA9F97A6C0}" type="sibTrans" cxnId="{11582003-46B9-4A74-90A3-56BC277C56CC}">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75AAF867-E82A-45BF-BB1E-15C801FF840C}">
      <dgm:prSet phldrT="[Văn bản]" custT="1"/>
      <dgm:spPr/>
      <dgm:t>
        <a:bodyPr/>
        <a:lstStyle/>
        <a:p>
          <a:r>
            <a:rPr lang="vi-VN" sz="3700" b="0" i="0" u="none" dirty="0">
              <a:latin typeface="Roboto Condensed" panose="02000000000000000000" pitchFamily="2" charset="0"/>
              <a:ea typeface="Roboto Condensed" panose="02000000000000000000" pitchFamily="2" charset="0"/>
              <a:cs typeface="Roboto Condensed" panose="02000000000000000000" pitchFamily="2" charset="0"/>
            </a:rPr>
            <a:t>Ngọc Hoàng quyết định gả Ngọc Tỷ cho người đó</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29C49950-68CB-412D-8E74-361CD27E1A9B}" type="parTrans" cxnId="{FA907169-65A0-4CD8-809B-0D1B84F9F28D}">
      <dgm:prSet/>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CB478A3-2B56-4C6E-A784-7F76A951FB4E}" type="sibTrans" cxnId="{FA907169-65A0-4CD8-809B-0D1B84F9F28D}">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95070A47-1C8B-4BF9-97C7-43E0EC495A99}" type="pres">
      <dgm:prSet presAssocID="{A65146AE-F1CD-4942-BA00-32EDD948D0D1}" presName="diagram" presStyleCnt="0">
        <dgm:presLayoutVars>
          <dgm:dir/>
          <dgm:resizeHandles val="exact"/>
        </dgm:presLayoutVars>
      </dgm:prSet>
      <dgm:spPr/>
    </dgm:pt>
    <dgm:pt modelId="{A7D49B41-3B0A-423E-BEFA-CA4297A1AE95}" type="pres">
      <dgm:prSet presAssocID="{2F58DCD6-9ED2-4A7D-AF8C-8E10DB0659B3}" presName="node" presStyleLbl="node1" presStyleIdx="0" presStyleCnt="4" custScaleX="104487" custScaleY="94486">
        <dgm:presLayoutVars>
          <dgm:bulletEnabled val="1"/>
        </dgm:presLayoutVars>
      </dgm:prSet>
      <dgm:spPr/>
    </dgm:pt>
    <dgm:pt modelId="{0D57E175-3FB8-4D93-A499-6DDFC5653F1F}" type="pres">
      <dgm:prSet presAssocID="{34A05B97-520D-458F-B93B-5930E6506302}" presName="sibTrans" presStyleLbl="sibTrans2D1" presStyleIdx="0" presStyleCnt="3"/>
      <dgm:spPr/>
    </dgm:pt>
    <dgm:pt modelId="{79C9D2E2-B381-40DC-97FD-3A7EF8B65D25}" type="pres">
      <dgm:prSet presAssocID="{34A05B97-520D-458F-B93B-5930E6506302}" presName="connectorText" presStyleLbl="sibTrans2D1" presStyleIdx="0" presStyleCnt="3"/>
      <dgm:spPr/>
    </dgm:pt>
    <dgm:pt modelId="{DF68A08C-0ECA-4293-88D2-7E6A30569A1F}" type="pres">
      <dgm:prSet presAssocID="{9ED6918C-4010-4CB2-BA1F-CBE016DA3975}" presName="node" presStyleLbl="node1" presStyleIdx="1" presStyleCnt="4" custScaleX="104487" custScaleY="94486">
        <dgm:presLayoutVars>
          <dgm:bulletEnabled val="1"/>
        </dgm:presLayoutVars>
      </dgm:prSet>
      <dgm:spPr/>
    </dgm:pt>
    <dgm:pt modelId="{40D26BC5-9E77-4144-8F93-F4BFC600395D}" type="pres">
      <dgm:prSet presAssocID="{80BF59F1-ABAF-4616-AF15-68B2FE2621BD}" presName="sibTrans" presStyleLbl="sibTrans2D1" presStyleIdx="1" presStyleCnt="3"/>
      <dgm:spPr/>
    </dgm:pt>
    <dgm:pt modelId="{1C24EF87-9B04-47A5-B12A-7E300A1846BA}" type="pres">
      <dgm:prSet presAssocID="{80BF59F1-ABAF-4616-AF15-68B2FE2621BD}" presName="connectorText" presStyleLbl="sibTrans2D1" presStyleIdx="1" presStyleCnt="3"/>
      <dgm:spPr/>
    </dgm:pt>
    <dgm:pt modelId="{3BA2F92F-7C21-43B4-BD97-0D05BEAAA944}" type="pres">
      <dgm:prSet presAssocID="{3DDE7E5A-71D3-4561-9C2A-0F49D6EF29D8}" presName="node" presStyleLbl="node1" presStyleIdx="2" presStyleCnt="4" custScaleX="104487" custScaleY="94486">
        <dgm:presLayoutVars>
          <dgm:bulletEnabled val="1"/>
        </dgm:presLayoutVars>
      </dgm:prSet>
      <dgm:spPr/>
    </dgm:pt>
    <dgm:pt modelId="{1F95D5DC-3714-455E-9450-2662E34049E4}" type="pres">
      <dgm:prSet presAssocID="{9CC94765-5F9E-4C65-8692-A5BA9F97A6C0}" presName="sibTrans" presStyleLbl="sibTrans2D1" presStyleIdx="2" presStyleCnt="3"/>
      <dgm:spPr/>
    </dgm:pt>
    <dgm:pt modelId="{7FE195A0-CE09-4C7B-9365-34D404D87208}" type="pres">
      <dgm:prSet presAssocID="{9CC94765-5F9E-4C65-8692-A5BA9F97A6C0}" presName="connectorText" presStyleLbl="sibTrans2D1" presStyleIdx="2" presStyleCnt="3"/>
      <dgm:spPr/>
    </dgm:pt>
    <dgm:pt modelId="{F8A2FC42-700C-47B5-9E6D-A3466467A7A7}" type="pres">
      <dgm:prSet presAssocID="{75AAF867-E82A-45BF-BB1E-15C801FF840C}" presName="node" presStyleLbl="node1" presStyleIdx="3" presStyleCnt="4" custScaleX="104487" custScaleY="94486">
        <dgm:presLayoutVars>
          <dgm:bulletEnabled val="1"/>
        </dgm:presLayoutVars>
      </dgm:prSet>
      <dgm:spPr/>
    </dgm:pt>
  </dgm:ptLst>
  <dgm:cxnLst>
    <dgm:cxn modelId="{11582003-46B9-4A74-90A3-56BC277C56CC}" srcId="{A65146AE-F1CD-4942-BA00-32EDD948D0D1}" destId="{3DDE7E5A-71D3-4561-9C2A-0F49D6EF29D8}" srcOrd="2" destOrd="0" parTransId="{FE5AF4FC-DF9F-421B-9F81-1E7DFAFA7569}" sibTransId="{9CC94765-5F9E-4C65-8692-A5BA9F97A6C0}"/>
    <dgm:cxn modelId="{198F121E-4EEF-4BE4-8E50-C6340D8CE52C}" type="presOf" srcId="{9CC94765-5F9E-4C65-8692-A5BA9F97A6C0}" destId="{7FE195A0-CE09-4C7B-9365-34D404D87208}" srcOrd="1" destOrd="0" presId="urn:microsoft.com/office/officeart/2005/8/layout/process5"/>
    <dgm:cxn modelId="{4F6C8740-E843-45E3-9A17-4608F173E3B4}" type="presOf" srcId="{34A05B97-520D-458F-B93B-5930E6506302}" destId="{0D57E175-3FB8-4D93-A499-6DDFC5653F1F}" srcOrd="0" destOrd="0" presId="urn:microsoft.com/office/officeart/2005/8/layout/process5"/>
    <dgm:cxn modelId="{7E6F0A50-CFB7-498E-B694-A86202054E2F}" type="presOf" srcId="{75AAF867-E82A-45BF-BB1E-15C801FF840C}" destId="{F8A2FC42-700C-47B5-9E6D-A3466467A7A7}" srcOrd="0" destOrd="0" presId="urn:microsoft.com/office/officeart/2005/8/layout/process5"/>
    <dgm:cxn modelId="{FA907169-65A0-4CD8-809B-0D1B84F9F28D}" srcId="{A65146AE-F1CD-4942-BA00-32EDD948D0D1}" destId="{75AAF867-E82A-45BF-BB1E-15C801FF840C}" srcOrd="3" destOrd="0" parTransId="{29C49950-68CB-412D-8E74-361CD27E1A9B}" sibTransId="{CCB478A3-2B56-4C6E-A784-7F76A951FB4E}"/>
    <dgm:cxn modelId="{A75E9975-E48A-4010-8D80-012E913E0EAF}" type="presOf" srcId="{A65146AE-F1CD-4942-BA00-32EDD948D0D1}" destId="{95070A47-1C8B-4BF9-97C7-43E0EC495A99}" srcOrd="0" destOrd="0" presId="urn:microsoft.com/office/officeart/2005/8/layout/process5"/>
    <dgm:cxn modelId="{B86C9B75-73FB-4AAE-9FA5-B597FCAE0CC1}" type="presOf" srcId="{80BF59F1-ABAF-4616-AF15-68B2FE2621BD}" destId="{1C24EF87-9B04-47A5-B12A-7E300A1846BA}" srcOrd="1" destOrd="0" presId="urn:microsoft.com/office/officeart/2005/8/layout/process5"/>
    <dgm:cxn modelId="{647FA092-FD09-4D28-B9C1-9A1FF9E51EA5}" type="presOf" srcId="{80BF59F1-ABAF-4616-AF15-68B2FE2621BD}" destId="{40D26BC5-9E77-4144-8F93-F4BFC600395D}" srcOrd="0" destOrd="0" presId="urn:microsoft.com/office/officeart/2005/8/layout/process5"/>
    <dgm:cxn modelId="{8A94CC94-81B5-4A31-BC1E-56C9940AC2E9}" type="presOf" srcId="{9CC94765-5F9E-4C65-8692-A5BA9F97A6C0}" destId="{1F95D5DC-3714-455E-9450-2662E34049E4}" srcOrd="0" destOrd="0" presId="urn:microsoft.com/office/officeart/2005/8/layout/process5"/>
    <dgm:cxn modelId="{7DA8D0A1-F0C6-442F-932D-60967FD26426}" type="presOf" srcId="{9ED6918C-4010-4CB2-BA1F-CBE016DA3975}" destId="{DF68A08C-0ECA-4293-88D2-7E6A30569A1F}" srcOrd="0" destOrd="0" presId="urn:microsoft.com/office/officeart/2005/8/layout/process5"/>
    <dgm:cxn modelId="{784958AF-022D-45EC-A582-AA76D483C845}" type="presOf" srcId="{2F58DCD6-9ED2-4A7D-AF8C-8E10DB0659B3}" destId="{A7D49B41-3B0A-423E-BEFA-CA4297A1AE95}" srcOrd="0" destOrd="0" presId="urn:microsoft.com/office/officeart/2005/8/layout/process5"/>
    <dgm:cxn modelId="{870222CF-BAF0-43A5-B4A8-105BE9103282}" type="presOf" srcId="{34A05B97-520D-458F-B93B-5930E6506302}" destId="{79C9D2E2-B381-40DC-97FD-3A7EF8B65D25}" srcOrd="1" destOrd="0" presId="urn:microsoft.com/office/officeart/2005/8/layout/process5"/>
    <dgm:cxn modelId="{F83094D7-0EAC-418B-B154-4F3F8B9D1F36}" srcId="{A65146AE-F1CD-4942-BA00-32EDD948D0D1}" destId="{2F58DCD6-9ED2-4A7D-AF8C-8E10DB0659B3}" srcOrd="0" destOrd="0" parTransId="{98AD97F1-1F73-425F-A47A-944933899019}" sibTransId="{34A05B97-520D-458F-B93B-5930E6506302}"/>
    <dgm:cxn modelId="{3CBFF9DC-661A-4379-8325-8A9E0F819CDD}" type="presOf" srcId="{3DDE7E5A-71D3-4561-9C2A-0F49D6EF29D8}" destId="{3BA2F92F-7C21-43B4-BD97-0D05BEAAA944}" srcOrd="0" destOrd="0" presId="urn:microsoft.com/office/officeart/2005/8/layout/process5"/>
    <dgm:cxn modelId="{6DB062F6-DA4D-4777-833D-E01CADB5E360}" srcId="{A65146AE-F1CD-4942-BA00-32EDD948D0D1}" destId="{9ED6918C-4010-4CB2-BA1F-CBE016DA3975}" srcOrd="1" destOrd="0" parTransId="{E78CC76C-D989-4C6B-A084-06E28A9B20F9}" sibTransId="{80BF59F1-ABAF-4616-AF15-68B2FE2621BD}"/>
    <dgm:cxn modelId="{50A428A1-862B-4673-9E84-08A80C71BFA5}" type="presParOf" srcId="{95070A47-1C8B-4BF9-97C7-43E0EC495A99}" destId="{A7D49B41-3B0A-423E-BEFA-CA4297A1AE95}" srcOrd="0" destOrd="0" presId="urn:microsoft.com/office/officeart/2005/8/layout/process5"/>
    <dgm:cxn modelId="{06431E1E-64B0-426A-BA13-B21E4AAFA247}" type="presParOf" srcId="{95070A47-1C8B-4BF9-97C7-43E0EC495A99}" destId="{0D57E175-3FB8-4D93-A499-6DDFC5653F1F}" srcOrd="1" destOrd="0" presId="urn:microsoft.com/office/officeart/2005/8/layout/process5"/>
    <dgm:cxn modelId="{7C6459BD-754B-4709-8D60-BEF71C4AED59}" type="presParOf" srcId="{0D57E175-3FB8-4D93-A499-6DDFC5653F1F}" destId="{79C9D2E2-B381-40DC-97FD-3A7EF8B65D25}" srcOrd="0" destOrd="0" presId="urn:microsoft.com/office/officeart/2005/8/layout/process5"/>
    <dgm:cxn modelId="{71F912C3-CC03-46B4-B551-FD013DA617E6}" type="presParOf" srcId="{95070A47-1C8B-4BF9-97C7-43E0EC495A99}" destId="{DF68A08C-0ECA-4293-88D2-7E6A30569A1F}" srcOrd="2" destOrd="0" presId="urn:microsoft.com/office/officeart/2005/8/layout/process5"/>
    <dgm:cxn modelId="{9466D50A-100E-466C-8222-FBEC28FB0001}" type="presParOf" srcId="{95070A47-1C8B-4BF9-97C7-43E0EC495A99}" destId="{40D26BC5-9E77-4144-8F93-F4BFC600395D}" srcOrd="3" destOrd="0" presId="urn:microsoft.com/office/officeart/2005/8/layout/process5"/>
    <dgm:cxn modelId="{A93BC8B4-E6C4-4FD5-9CF7-1D8060A21259}" type="presParOf" srcId="{40D26BC5-9E77-4144-8F93-F4BFC600395D}" destId="{1C24EF87-9B04-47A5-B12A-7E300A1846BA}" srcOrd="0" destOrd="0" presId="urn:microsoft.com/office/officeart/2005/8/layout/process5"/>
    <dgm:cxn modelId="{974E17E9-5F21-4E8C-B672-0A185AD6395F}" type="presParOf" srcId="{95070A47-1C8B-4BF9-97C7-43E0EC495A99}" destId="{3BA2F92F-7C21-43B4-BD97-0D05BEAAA944}" srcOrd="4" destOrd="0" presId="urn:microsoft.com/office/officeart/2005/8/layout/process5"/>
    <dgm:cxn modelId="{F9D6C2AA-B41B-47F4-B35A-BD9154865163}" type="presParOf" srcId="{95070A47-1C8B-4BF9-97C7-43E0EC495A99}" destId="{1F95D5DC-3714-455E-9450-2662E34049E4}" srcOrd="5" destOrd="0" presId="urn:microsoft.com/office/officeart/2005/8/layout/process5"/>
    <dgm:cxn modelId="{8F5D488A-131D-44BD-9272-B5E5635A7DE8}" type="presParOf" srcId="{1F95D5DC-3714-455E-9450-2662E34049E4}" destId="{7FE195A0-CE09-4C7B-9365-34D404D87208}" srcOrd="0" destOrd="0" presId="urn:microsoft.com/office/officeart/2005/8/layout/process5"/>
    <dgm:cxn modelId="{8832E1B7-BB61-42E7-A2BE-608DDBBF7775}" type="presParOf" srcId="{95070A47-1C8B-4BF9-97C7-43E0EC495A99}" destId="{F8A2FC42-700C-47B5-9E6D-A3466467A7A7}"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49B41-3B0A-423E-BEFA-CA4297A1AE95}">
      <dsp:nvSpPr>
        <dsp:cNvPr id="0" name=""/>
        <dsp:cNvSpPr/>
      </dsp:nvSpPr>
      <dsp:spPr>
        <a:xfrm>
          <a:off x="986867" y="3972"/>
          <a:ext cx="4822517" cy="2616557"/>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Ngọc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Hoàng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mở</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lầu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kén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rể</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để</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chọn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chồng</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cho</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con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gái</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là</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Ngọc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Tỷ</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063503" y="80608"/>
        <a:ext cx="4669245" cy="2463285"/>
      </dsp:txXfrm>
    </dsp:sp>
    <dsp:sp modelId="{0D57E175-3FB8-4D93-A499-6DDFC5653F1F}">
      <dsp:nvSpPr>
        <dsp:cNvPr id="0" name=""/>
        <dsp:cNvSpPr/>
      </dsp:nvSpPr>
      <dsp:spPr>
        <a:xfrm>
          <a:off x="6215542" y="739938"/>
          <a:ext cx="978469" cy="114462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215542" y="968863"/>
        <a:ext cx="684928" cy="686775"/>
      </dsp:txXfrm>
    </dsp:sp>
    <dsp:sp modelId="{DF68A08C-0ECA-4293-88D2-7E6A30569A1F}">
      <dsp:nvSpPr>
        <dsp:cNvPr id="0" name=""/>
        <dsp:cNvSpPr/>
      </dsp:nvSpPr>
      <dsp:spPr>
        <a:xfrm>
          <a:off x="7655554" y="3972"/>
          <a:ext cx="4822517" cy="2616557"/>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vi-VN"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Sơn thần và thủy thần đến trổ tài mong được lấy Ngọc Tỷ</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732190" y="80608"/>
        <a:ext cx="4669245" cy="2463285"/>
      </dsp:txXfrm>
    </dsp:sp>
    <dsp:sp modelId="{40D26BC5-9E77-4144-8F93-F4BFC600395D}">
      <dsp:nvSpPr>
        <dsp:cNvPr id="0" name=""/>
        <dsp:cNvSpPr/>
      </dsp:nvSpPr>
      <dsp:spPr>
        <a:xfrm rot="5400000">
          <a:off x="9577578" y="2943609"/>
          <a:ext cx="978469" cy="114462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9723426" y="3026687"/>
        <a:ext cx="686775" cy="684928"/>
      </dsp:txXfrm>
    </dsp:sp>
    <dsp:sp modelId="{3BA2F92F-7C21-43B4-BD97-0D05BEAAA944}">
      <dsp:nvSpPr>
        <dsp:cNvPr id="0" name=""/>
        <dsp:cNvSpPr/>
      </dsp:nvSpPr>
      <dsp:spPr>
        <a:xfrm>
          <a:off x="7655554" y="4466699"/>
          <a:ext cx="4822517" cy="2616557"/>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vi-VN"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Người thứ ba xuất hiện, tuy không có phép thuật nhưng bằng lời nói của mình đã thuyết phục được Ngọc Hoàng</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732190" y="4543335"/>
        <a:ext cx="4669245" cy="2463285"/>
      </dsp:txXfrm>
    </dsp:sp>
    <dsp:sp modelId="{1F95D5DC-3714-455E-9450-2662E34049E4}">
      <dsp:nvSpPr>
        <dsp:cNvPr id="0" name=""/>
        <dsp:cNvSpPr/>
      </dsp:nvSpPr>
      <dsp:spPr>
        <a:xfrm rot="10800000">
          <a:off x="6270927" y="5202665"/>
          <a:ext cx="978469" cy="114462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6564468" y="5431590"/>
        <a:ext cx="684928" cy="686775"/>
      </dsp:txXfrm>
    </dsp:sp>
    <dsp:sp modelId="{F8A2FC42-700C-47B5-9E6D-A3466467A7A7}">
      <dsp:nvSpPr>
        <dsp:cNvPr id="0" name=""/>
        <dsp:cNvSpPr/>
      </dsp:nvSpPr>
      <dsp:spPr>
        <a:xfrm>
          <a:off x="986867" y="4466699"/>
          <a:ext cx="4822517" cy="2616557"/>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vi-VN"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Ngọc Hoàng quyết định gả Ngọc Tỷ cho người đó</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063503" y="4543335"/>
        <a:ext cx="4669245" cy="24632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sv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47867" y="-3747581"/>
            <a:ext cx="14104745" cy="9552563"/>
          </a:xfrm>
          <a:custGeom>
            <a:avLst/>
            <a:gdLst/>
            <a:ahLst/>
            <a:cxnLst/>
            <a:rect l="l" t="t" r="r" b="b"/>
            <a:pathLst>
              <a:path w="14104745" h="9552563">
                <a:moveTo>
                  <a:pt x="0" y="0"/>
                </a:moveTo>
                <a:lnTo>
                  <a:pt x="14104745" y="0"/>
                </a:lnTo>
                <a:lnTo>
                  <a:pt x="14104745" y="9552562"/>
                </a:lnTo>
                <a:lnTo>
                  <a:pt x="0" y="9552562"/>
                </a:lnTo>
                <a:lnTo>
                  <a:pt x="0" y="0"/>
                </a:lnTo>
                <a:close/>
              </a:path>
            </a:pathLst>
          </a:custGeom>
          <a:blipFill>
            <a:blip r:embed="rId2">
              <a:alphaModFix amt="83000"/>
            </a:blip>
            <a:stretch>
              <a:fillRect t="-1955" b="-1955"/>
            </a:stretch>
          </a:blipFill>
        </p:spPr>
        <p:txBody>
          <a:bodyPr/>
          <a:lstStyle/>
          <a:p>
            <a:endParaRPr lang="en-US"/>
          </a:p>
        </p:txBody>
      </p:sp>
      <p:sp>
        <p:nvSpPr>
          <p:cNvPr id="3" name="Freeform 3"/>
          <p:cNvSpPr/>
          <p:nvPr/>
        </p:nvSpPr>
        <p:spPr>
          <a:xfrm>
            <a:off x="6688405" y="-4498643"/>
            <a:ext cx="11931438" cy="7203606"/>
          </a:xfrm>
          <a:custGeom>
            <a:avLst/>
            <a:gdLst/>
            <a:ahLst/>
            <a:cxnLst/>
            <a:rect l="l" t="t" r="r" b="b"/>
            <a:pathLst>
              <a:path w="11931438" h="7203606">
                <a:moveTo>
                  <a:pt x="0" y="0"/>
                </a:moveTo>
                <a:lnTo>
                  <a:pt x="11931438" y="0"/>
                </a:lnTo>
                <a:lnTo>
                  <a:pt x="11931438" y="7203606"/>
                </a:lnTo>
                <a:lnTo>
                  <a:pt x="0" y="7203606"/>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32736" y="1804817"/>
            <a:ext cx="18495799" cy="14244087"/>
            <a:chOff x="0" y="0"/>
            <a:chExt cx="6392830" cy="4923282"/>
          </a:xfrm>
        </p:grpSpPr>
        <p:sp>
          <p:nvSpPr>
            <p:cNvPr id="5" name="Freeform 5"/>
            <p:cNvSpPr/>
            <p:nvPr/>
          </p:nvSpPr>
          <p:spPr>
            <a:xfrm>
              <a:off x="-95250" y="0"/>
              <a:ext cx="6500907" cy="4962271"/>
            </a:xfrm>
            <a:custGeom>
              <a:avLst/>
              <a:gdLst/>
              <a:ahLst/>
              <a:cxnLst/>
              <a:rect l="l" t="t" r="r" b="b"/>
              <a:pathLst>
                <a:path w="6500907" h="4962271">
                  <a:moveTo>
                    <a:pt x="6468509" y="4524121"/>
                  </a:moveTo>
                  <a:cubicBezTo>
                    <a:pt x="6468509" y="4524121"/>
                    <a:pt x="6468637" y="4524121"/>
                    <a:pt x="6468637" y="4523994"/>
                  </a:cubicBezTo>
                  <a:cubicBezTo>
                    <a:pt x="6469405" y="4524629"/>
                    <a:pt x="6470940" y="4526026"/>
                    <a:pt x="6476184" y="4530217"/>
                  </a:cubicBezTo>
                  <a:cubicBezTo>
                    <a:pt x="6476184" y="4530217"/>
                    <a:pt x="6476056" y="4530090"/>
                    <a:pt x="6468509" y="4524121"/>
                  </a:cubicBezTo>
                  <a:close/>
                  <a:moveTo>
                    <a:pt x="6488081" y="4153408"/>
                  </a:moveTo>
                  <a:cubicBezTo>
                    <a:pt x="6458020" y="3041523"/>
                    <a:pt x="6480789" y="1872361"/>
                    <a:pt x="6480789" y="802513"/>
                  </a:cubicBezTo>
                  <a:cubicBezTo>
                    <a:pt x="6475544" y="557530"/>
                    <a:pt x="6468765" y="232664"/>
                    <a:pt x="6481301" y="0"/>
                  </a:cubicBezTo>
                  <a:cubicBezTo>
                    <a:pt x="6386002" y="43815"/>
                    <a:pt x="6337521" y="17653"/>
                    <a:pt x="6233396" y="30353"/>
                  </a:cubicBezTo>
                  <a:cubicBezTo>
                    <a:pt x="6202056" y="54610"/>
                    <a:pt x="6157157" y="95250"/>
                    <a:pt x="6075673" y="100838"/>
                  </a:cubicBezTo>
                  <a:cubicBezTo>
                    <a:pt x="6094349" y="140081"/>
                    <a:pt x="5868062" y="118237"/>
                    <a:pt x="5649322" y="140970"/>
                  </a:cubicBezTo>
                  <a:cubicBezTo>
                    <a:pt x="5637809" y="165735"/>
                    <a:pt x="5571036" y="104521"/>
                    <a:pt x="5394765" y="101854"/>
                  </a:cubicBezTo>
                  <a:cubicBezTo>
                    <a:pt x="5392847" y="118110"/>
                    <a:pt x="5153000" y="153416"/>
                    <a:pt x="4979927" y="100965"/>
                  </a:cubicBezTo>
                  <a:cubicBezTo>
                    <a:pt x="4916608" y="161544"/>
                    <a:pt x="4855207" y="124968"/>
                    <a:pt x="4772700" y="121412"/>
                  </a:cubicBezTo>
                  <a:cubicBezTo>
                    <a:pt x="4654376" y="144526"/>
                    <a:pt x="4491152" y="124206"/>
                    <a:pt x="4341872" y="172085"/>
                  </a:cubicBezTo>
                  <a:cubicBezTo>
                    <a:pt x="4248876" y="133223"/>
                    <a:pt x="4055847" y="199009"/>
                    <a:pt x="3958758" y="196723"/>
                  </a:cubicBezTo>
                  <a:cubicBezTo>
                    <a:pt x="3913219" y="136779"/>
                    <a:pt x="3748333" y="352171"/>
                    <a:pt x="3600971" y="303657"/>
                  </a:cubicBezTo>
                  <a:cubicBezTo>
                    <a:pt x="3529337" y="355600"/>
                    <a:pt x="3474076" y="374396"/>
                    <a:pt x="3416385" y="345821"/>
                  </a:cubicBezTo>
                  <a:cubicBezTo>
                    <a:pt x="3310469" y="370840"/>
                    <a:pt x="3194959" y="364617"/>
                    <a:pt x="3077275" y="344678"/>
                  </a:cubicBezTo>
                  <a:cubicBezTo>
                    <a:pt x="3030585" y="349885"/>
                    <a:pt x="2978522" y="382524"/>
                    <a:pt x="2903690" y="359664"/>
                  </a:cubicBezTo>
                  <a:cubicBezTo>
                    <a:pt x="2802891" y="392811"/>
                    <a:pt x="2648877" y="439166"/>
                    <a:pt x="2485270" y="438658"/>
                  </a:cubicBezTo>
                  <a:cubicBezTo>
                    <a:pt x="2458663" y="466598"/>
                    <a:pt x="2414276" y="458724"/>
                    <a:pt x="2366051" y="489331"/>
                  </a:cubicBezTo>
                  <a:cubicBezTo>
                    <a:pt x="2363620" y="468757"/>
                    <a:pt x="2312965" y="476631"/>
                    <a:pt x="2293521" y="481584"/>
                  </a:cubicBezTo>
                  <a:cubicBezTo>
                    <a:pt x="2289044" y="468757"/>
                    <a:pt x="2268449" y="451739"/>
                    <a:pt x="2255274" y="478409"/>
                  </a:cubicBezTo>
                  <a:cubicBezTo>
                    <a:pt x="2217666" y="438150"/>
                    <a:pt x="2017858" y="530860"/>
                    <a:pt x="1727228" y="567944"/>
                  </a:cubicBezTo>
                  <a:cubicBezTo>
                    <a:pt x="1629243" y="580644"/>
                    <a:pt x="1555690" y="585851"/>
                    <a:pt x="1440564" y="592963"/>
                  </a:cubicBezTo>
                  <a:cubicBezTo>
                    <a:pt x="1369313" y="538988"/>
                    <a:pt x="1283097" y="607695"/>
                    <a:pt x="1208521" y="622554"/>
                  </a:cubicBezTo>
                  <a:cubicBezTo>
                    <a:pt x="1090069" y="562356"/>
                    <a:pt x="934136" y="690372"/>
                    <a:pt x="772448" y="631571"/>
                  </a:cubicBezTo>
                  <a:cubicBezTo>
                    <a:pt x="611527" y="693547"/>
                    <a:pt x="510984" y="651637"/>
                    <a:pt x="284185" y="663829"/>
                  </a:cubicBezTo>
                  <a:cubicBezTo>
                    <a:pt x="0" y="731901"/>
                    <a:pt x="151918" y="216408"/>
                    <a:pt x="95250" y="3250438"/>
                  </a:cubicBezTo>
                  <a:cubicBezTo>
                    <a:pt x="124032" y="3261360"/>
                    <a:pt x="93091" y="3937127"/>
                    <a:pt x="112007" y="4761484"/>
                  </a:cubicBezTo>
                  <a:cubicBezTo>
                    <a:pt x="91059" y="4783201"/>
                    <a:pt x="116356" y="4848987"/>
                    <a:pt x="181850" y="4823587"/>
                  </a:cubicBezTo>
                  <a:cubicBezTo>
                    <a:pt x="205132" y="4851908"/>
                    <a:pt x="229564" y="4860798"/>
                    <a:pt x="294290" y="4875149"/>
                  </a:cubicBezTo>
                  <a:cubicBezTo>
                    <a:pt x="335480" y="4905756"/>
                    <a:pt x="450990" y="4832985"/>
                    <a:pt x="542707" y="4890008"/>
                  </a:cubicBezTo>
                  <a:cubicBezTo>
                    <a:pt x="572768" y="4860544"/>
                    <a:pt x="586583" y="4910709"/>
                    <a:pt x="617155" y="4893437"/>
                  </a:cubicBezTo>
                  <a:cubicBezTo>
                    <a:pt x="624958" y="4894707"/>
                    <a:pt x="672928" y="4840986"/>
                    <a:pt x="684952" y="4883150"/>
                  </a:cubicBezTo>
                  <a:cubicBezTo>
                    <a:pt x="762598" y="4954397"/>
                    <a:pt x="906122" y="4903343"/>
                    <a:pt x="1000398" y="4884039"/>
                  </a:cubicBezTo>
                  <a:cubicBezTo>
                    <a:pt x="1094034" y="4912868"/>
                    <a:pt x="1146736" y="4949063"/>
                    <a:pt x="1375709" y="4896485"/>
                  </a:cubicBezTo>
                  <a:cubicBezTo>
                    <a:pt x="1507849" y="4950841"/>
                    <a:pt x="1592530" y="4870958"/>
                    <a:pt x="1710599" y="4818380"/>
                  </a:cubicBezTo>
                  <a:cubicBezTo>
                    <a:pt x="1798990" y="4880737"/>
                    <a:pt x="1920512" y="4847844"/>
                    <a:pt x="2137077" y="4862703"/>
                  </a:cubicBezTo>
                  <a:cubicBezTo>
                    <a:pt x="2202060" y="4864862"/>
                    <a:pt x="2274205" y="4962271"/>
                    <a:pt x="2355305" y="4870196"/>
                  </a:cubicBezTo>
                  <a:cubicBezTo>
                    <a:pt x="2405833" y="4920488"/>
                    <a:pt x="2531448" y="4852924"/>
                    <a:pt x="2711301" y="4884420"/>
                  </a:cubicBezTo>
                  <a:cubicBezTo>
                    <a:pt x="2824765" y="4787138"/>
                    <a:pt x="2946926" y="4886071"/>
                    <a:pt x="3088148" y="4808601"/>
                  </a:cubicBezTo>
                  <a:cubicBezTo>
                    <a:pt x="3149420" y="4817491"/>
                    <a:pt x="3204553" y="4728210"/>
                    <a:pt x="3286548" y="4737989"/>
                  </a:cubicBezTo>
                  <a:cubicBezTo>
                    <a:pt x="3393360" y="4727829"/>
                    <a:pt x="3510533" y="4682363"/>
                    <a:pt x="3651243" y="4707001"/>
                  </a:cubicBezTo>
                  <a:cubicBezTo>
                    <a:pt x="3763811" y="4675759"/>
                    <a:pt x="3941488" y="4644009"/>
                    <a:pt x="4096014" y="4715764"/>
                  </a:cubicBezTo>
                  <a:cubicBezTo>
                    <a:pt x="4091153" y="4677156"/>
                    <a:pt x="4266145" y="4689221"/>
                    <a:pt x="4389841" y="4663059"/>
                  </a:cubicBezTo>
                  <a:cubicBezTo>
                    <a:pt x="4379992" y="4631690"/>
                    <a:pt x="4464290" y="4671949"/>
                    <a:pt x="4498956" y="4645152"/>
                  </a:cubicBezTo>
                  <a:cubicBezTo>
                    <a:pt x="4527609" y="4607814"/>
                    <a:pt x="4568287" y="4628896"/>
                    <a:pt x="4608837" y="4616958"/>
                  </a:cubicBezTo>
                  <a:cubicBezTo>
                    <a:pt x="4608453" y="4587494"/>
                    <a:pt x="4628280" y="4636008"/>
                    <a:pt x="4670749" y="4604258"/>
                  </a:cubicBezTo>
                  <a:cubicBezTo>
                    <a:pt x="4668319" y="4609719"/>
                    <a:pt x="4714753" y="4549775"/>
                    <a:pt x="4738034" y="4569587"/>
                  </a:cubicBezTo>
                  <a:cubicBezTo>
                    <a:pt x="4831159" y="4591812"/>
                    <a:pt x="4906246" y="4589653"/>
                    <a:pt x="5033141" y="4537710"/>
                  </a:cubicBezTo>
                  <a:cubicBezTo>
                    <a:pt x="5125370" y="4593590"/>
                    <a:pt x="5284244" y="4525137"/>
                    <a:pt x="5379415" y="4503420"/>
                  </a:cubicBezTo>
                  <a:cubicBezTo>
                    <a:pt x="5383764" y="4448810"/>
                    <a:pt x="5720573" y="4462272"/>
                    <a:pt x="5985235" y="4550664"/>
                  </a:cubicBezTo>
                  <a:cubicBezTo>
                    <a:pt x="6081557" y="4558411"/>
                    <a:pt x="6138737" y="4518152"/>
                    <a:pt x="6234931" y="4555998"/>
                  </a:cubicBezTo>
                  <a:cubicBezTo>
                    <a:pt x="6286482" y="4518914"/>
                    <a:pt x="6360802" y="4528947"/>
                    <a:pt x="6456869" y="4523994"/>
                  </a:cubicBezTo>
                  <a:cubicBezTo>
                    <a:pt x="6461473" y="4525899"/>
                    <a:pt x="6465183" y="4525899"/>
                    <a:pt x="6468381" y="4524121"/>
                  </a:cubicBezTo>
                  <a:cubicBezTo>
                    <a:pt x="6467869" y="4523740"/>
                    <a:pt x="6467485" y="4523486"/>
                    <a:pt x="6466974" y="4522978"/>
                  </a:cubicBezTo>
                  <a:cubicBezTo>
                    <a:pt x="6467869" y="4523486"/>
                    <a:pt x="6467997" y="4523486"/>
                    <a:pt x="6468509" y="4523994"/>
                  </a:cubicBezTo>
                  <a:cubicBezTo>
                    <a:pt x="6500907" y="4505198"/>
                    <a:pt x="6463392" y="4300474"/>
                    <a:pt x="6488081" y="4153408"/>
                  </a:cubicBezTo>
                  <a:close/>
                </a:path>
              </a:pathLst>
            </a:custGeom>
            <a:blipFill>
              <a:blip r:embed="rId4"/>
              <a:stretch>
                <a:fillRect l="-18679" r="-18679"/>
              </a:stretch>
            </a:blipFill>
          </p:spPr>
          <p:txBody>
            <a:bodyPr/>
            <a:lstStyle/>
            <a:p>
              <a:endParaRPr lang="en-US"/>
            </a:p>
          </p:txBody>
        </p:sp>
      </p:grpSp>
      <p:sp>
        <p:nvSpPr>
          <p:cNvPr id="6" name="TextBox 6"/>
          <p:cNvSpPr txBox="1"/>
          <p:nvPr/>
        </p:nvSpPr>
        <p:spPr>
          <a:xfrm>
            <a:off x="251221" y="1370145"/>
            <a:ext cx="17730124" cy="805139"/>
          </a:xfrm>
          <a:prstGeom prst="rect">
            <a:avLst/>
          </a:prstGeom>
        </p:spPr>
        <p:txBody>
          <a:bodyPr lIns="0" tIns="0" rIns="0" bIns="0" rtlCol="0" anchor="t">
            <a:spAutoFit/>
          </a:bodyPr>
          <a:lstStyle/>
          <a:p>
            <a:pPr algn="ctr">
              <a:lnSpc>
                <a:spcPts val="6547"/>
              </a:lnSpc>
            </a:pPr>
            <a:r>
              <a:rPr lang="en-US" sz="4676" dirty="0" err="1">
                <a:solidFill>
                  <a:srgbClr val="BE7F38"/>
                </a:solidFill>
                <a:latin typeface="#9Slide05 Dear Saturday"/>
              </a:rPr>
              <a:t>Ngọc</a:t>
            </a:r>
            <a:r>
              <a:rPr lang="en-US" sz="4676" dirty="0">
                <a:solidFill>
                  <a:srgbClr val="BE7F38"/>
                </a:solidFill>
                <a:latin typeface="#9Slide05 Dear Saturday"/>
              </a:rPr>
              <a:t> </a:t>
            </a:r>
            <a:r>
              <a:rPr lang="en-US" sz="4676" dirty="0" err="1">
                <a:solidFill>
                  <a:srgbClr val="BE7F38"/>
                </a:solidFill>
                <a:latin typeface="#9Slide05 Dear Saturday"/>
              </a:rPr>
              <a:t>nữ</a:t>
            </a:r>
            <a:r>
              <a:rPr lang="en-US" sz="4676" dirty="0">
                <a:solidFill>
                  <a:srgbClr val="BE7F38"/>
                </a:solidFill>
                <a:latin typeface="#9Slide05 Dear Saturday"/>
              </a:rPr>
              <a:t> </a:t>
            </a:r>
            <a:r>
              <a:rPr lang="en-US" sz="4676" dirty="0" err="1">
                <a:solidFill>
                  <a:srgbClr val="BE7F38"/>
                </a:solidFill>
                <a:latin typeface="#9Slide05 Dear Saturday"/>
              </a:rPr>
              <a:t>về</a:t>
            </a:r>
            <a:r>
              <a:rPr lang="en-US" sz="4676" dirty="0">
                <a:solidFill>
                  <a:srgbClr val="BE7F38"/>
                </a:solidFill>
                <a:latin typeface="#9Slide05 Dear Saturday"/>
              </a:rPr>
              <a:t> </a:t>
            </a:r>
            <a:r>
              <a:rPr lang="en-US" sz="4676" dirty="0" err="1">
                <a:solidFill>
                  <a:srgbClr val="BE7F38"/>
                </a:solidFill>
                <a:latin typeface="#9Slide05 Dear Saturday"/>
              </a:rPr>
              <a:t>tay</a:t>
            </a:r>
            <a:r>
              <a:rPr lang="en-US" sz="4676" dirty="0">
                <a:solidFill>
                  <a:srgbClr val="BE7F38"/>
                </a:solidFill>
                <a:latin typeface="#9Slide05 Dear Saturday"/>
              </a:rPr>
              <a:t> </a:t>
            </a:r>
            <a:r>
              <a:rPr lang="en-US" sz="4676" dirty="0" err="1">
                <a:solidFill>
                  <a:srgbClr val="BE7F38"/>
                </a:solidFill>
                <a:latin typeface="#9Slide05 Dear Saturday"/>
              </a:rPr>
              <a:t>chân</a:t>
            </a:r>
            <a:r>
              <a:rPr lang="en-US" sz="4676" dirty="0">
                <a:solidFill>
                  <a:srgbClr val="BE7F38"/>
                </a:solidFill>
                <a:latin typeface="#9Slide05 Dear Saturday"/>
              </a:rPr>
              <a:t> </a:t>
            </a:r>
            <a:r>
              <a:rPr lang="en-US" sz="4676" dirty="0" err="1">
                <a:solidFill>
                  <a:srgbClr val="BE7F38"/>
                </a:solidFill>
                <a:latin typeface="#9Slide05 Dear Saturday"/>
              </a:rPr>
              <a:t>chủ</a:t>
            </a:r>
            <a:r>
              <a:rPr lang="en-US" sz="4676" dirty="0">
                <a:solidFill>
                  <a:srgbClr val="BE7F38"/>
                </a:solidFill>
                <a:latin typeface="#9Slide05 Dear Saturday"/>
              </a:rPr>
              <a:t> - </a:t>
            </a:r>
            <a:r>
              <a:rPr lang="en-US" sz="4676" dirty="0" err="1">
                <a:solidFill>
                  <a:srgbClr val="BE7F38"/>
                </a:solidFill>
                <a:latin typeface="#9Slide05 Dear Saturday"/>
              </a:rPr>
              <a:t>sức</a:t>
            </a:r>
            <a:r>
              <a:rPr lang="en-US" sz="4676" dirty="0">
                <a:solidFill>
                  <a:srgbClr val="BE7F38"/>
                </a:solidFill>
                <a:latin typeface="#9Slide05 Dear Saturday"/>
              </a:rPr>
              <a:t> </a:t>
            </a:r>
            <a:r>
              <a:rPr lang="en-US" sz="4676" dirty="0" err="1">
                <a:solidFill>
                  <a:srgbClr val="BE7F38"/>
                </a:solidFill>
                <a:latin typeface="#9Slide05 Dear Saturday"/>
              </a:rPr>
              <a:t>sống</a:t>
            </a:r>
            <a:r>
              <a:rPr lang="en-US" sz="4676" dirty="0">
                <a:solidFill>
                  <a:srgbClr val="BE7F38"/>
                </a:solidFill>
                <a:latin typeface="#9Slide05 Dear Saturday"/>
              </a:rPr>
              <a:t> </a:t>
            </a:r>
            <a:r>
              <a:rPr lang="en-US" sz="4676" dirty="0" err="1">
                <a:solidFill>
                  <a:srgbClr val="BE7F38"/>
                </a:solidFill>
                <a:latin typeface="#9Slide05 Dear Saturday"/>
              </a:rPr>
              <a:t>của</a:t>
            </a:r>
            <a:r>
              <a:rPr lang="en-US" sz="4676" dirty="0">
                <a:solidFill>
                  <a:srgbClr val="BE7F38"/>
                </a:solidFill>
                <a:latin typeface="#9Slide05 Dear Saturday"/>
              </a:rPr>
              <a:t> </a:t>
            </a:r>
            <a:r>
              <a:rPr lang="en-US" sz="4676" dirty="0" err="1">
                <a:solidFill>
                  <a:srgbClr val="BE7F38"/>
                </a:solidFill>
                <a:latin typeface="#9Slide05 Dear Saturday"/>
              </a:rPr>
              <a:t>một</a:t>
            </a:r>
            <a:r>
              <a:rPr lang="en-US" sz="4676" dirty="0">
                <a:solidFill>
                  <a:srgbClr val="BE7F38"/>
                </a:solidFill>
                <a:latin typeface="#9Slide05 Dear Saturday"/>
              </a:rPr>
              <a:t> </a:t>
            </a:r>
            <a:r>
              <a:rPr lang="en-US" sz="4676" dirty="0" err="1">
                <a:solidFill>
                  <a:srgbClr val="BE7F38"/>
                </a:solidFill>
                <a:latin typeface="#9Slide05 Dear Saturday"/>
              </a:rPr>
              <a:t>tác</a:t>
            </a:r>
            <a:r>
              <a:rPr lang="en-US" sz="4676" dirty="0">
                <a:solidFill>
                  <a:srgbClr val="BE7F38"/>
                </a:solidFill>
                <a:latin typeface="#9Slide05 Dear Saturday"/>
              </a:rPr>
              <a:t> </a:t>
            </a:r>
            <a:r>
              <a:rPr lang="en-US" sz="4676" dirty="0" err="1">
                <a:solidFill>
                  <a:srgbClr val="BE7F38"/>
                </a:solidFill>
                <a:latin typeface="#9Slide05 Dear Saturday"/>
              </a:rPr>
              <a:t>phẩm</a:t>
            </a:r>
            <a:r>
              <a:rPr lang="en-US" sz="4676" dirty="0">
                <a:solidFill>
                  <a:srgbClr val="BE7F38"/>
                </a:solidFill>
                <a:latin typeface="#9Slide05 Dear Saturday"/>
              </a:rPr>
              <a:t> </a:t>
            </a:r>
            <a:r>
              <a:rPr lang="en-US" sz="4676" dirty="0" err="1">
                <a:solidFill>
                  <a:srgbClr val="BE7F38"/>
                </a:solidFill>
                <a:latin typeface="#9Slide05 Dear Saturday"/>
              </a:rPr>
              <a:t>truyền</a:t>
            </a:r>
            <a:r>
              <a:rPr lang="en-US" sz="4676" dirty="0">
                <a:solidFill>
                  <a:srgbClr val="BE7F38"/>
                </a:solidFill>
                <a:latin typeface="#9Slide05 Dear Saturday"/>
              </a:rPr>
              <a:t> </a:t>
            </a:r>
            <a:r>
              <a:rPr lang="en-US" sz="4676" dirty="0" err="1">
                <a:solidFill>
                  <a:srgbClr val="BE7F38"/>
                </a:solidFill>
                <a:latin typeface="#9Slide05 Dear Saturday"/>
              </a:rPr>
              <a:t>kì</a:t>
            </a:r>
            <a:endParaRPr lang="en-US" sz="4676" dirty="0">
              <a:solidFill>
                <a:srgbClr val="BE7F38"/>
              </a:solidFill>
              <a:latin typeface="#9Slide05 Dear Saturday"/>
            </a:endParaRPr>
          </a:p>
        </p:txBody>
      </p:sp>
      <p:sp>
        <p:nvSpPr>
          <p:cNvPr id="7" name="TextBox 7"/>
          <p:cNvSpPr txBox="1"/>
          <p:nvPr/>
        </p:nvSpPr>
        <p:spPr>
          <a:xfrm>
            <a:off x="483509" y="305158"/>
            <a:ext cx="18136334" cy="837565"/>
          </a:xfrm>
          <a:prstGeom prst="rect">
            <a:avLst/>
          </a:prstGeom>
        </p:spPr>
        <p:txBody>
          <a:bodyPr lIns="0" tIns="0" rIns="0" bIns="0" rtlCol="0" anchor="t">
            <a:spAutoFit/>
          </a:bodyPr>
          <a:lstStyle/>
          <a:p>
            <a:pPr algn="just">
              <a:lnSpc>
                <a:spcPts val="6860"/>
              </a:lnSpc>
            </a:pPr>
            <a:r>
              <a:rPr lang="en-US" sz="4900">
                <a:solidFill>
                  <a:srgbClr val="CA5353"/>
                </a:solidFill>
                <a:latin typeface="UTM Atlas"/>
              </a:rPr>
              <a:t>Tọa đàm văn chương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110804" y="3707419"/>
            <a:ext cx="4066392"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Tìm hiểu về</a:t>
            </a:r>
          </a:p>
        </p:txBody>
      </p:sp>
      <p:sp>
        <p:nvSpPr>
          <p:cNvPr id="7" name="TextBox 7"/>
          <p:cNvSpPr txBox="1"/>
          <p:nvPr/>
        </p:nvSpPr>
        <p:spPr>
          <a:xfrm>
            <a:off x="1028700" y="4768964"/>
            <a:ext cx="16427923" cy="1377949"/>
          </a:xfrm>
          <a:prstGeom prst="rect">
            <a:avLst/>
          </a:prstGeom>
        </p:spPr>
        <p:txBody>
          <a:bodyPr lIns="0" tIns="0" rIns="0" bIns="0" rtlCol="0" anchor="t">
            <a:spAutoFit/>
          </a:bodyPr>
          <a:lstStyle/>
          <a:p>
            <a:pPr algn="ctr">
              <a:lnSpc>
                <a:spcPts val="11200"/>
              </a:lnSpc>
            </a:pPr>
            <a:r>
              <a:rPr lang="en-US" sz="8000">
                <a:solidFill>
                  <a:srgbClr val="FFFFFF"/>
                </a:solidFill>
                <a:latin typeface="UTM Atlas"/>
              </a:rPr>
              <a:t>cốt truyện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57893" y="904613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213002">
            <a:off x="-10544851" y="-5988"/>
            <a:ext cx="16172198" cy="11862547"/>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4"/>
              <a:stretch>
                <a:fillRect l="-13464" r="-13464"/>
              </a:stretch>
            </a:blipFill>
          </p:spPr>
          <p:txBody>
            <a:bodyPr/>
            <a:lstStyle/>
            <a:p>
              <a:endParaRPr lang="en-US"/>
            </a:p>
          </p:txBody>
        </p:sp>
      </p:grpSp>
      <p:sp>
        <p:nvSpPr>
          <p:cNvPr id="7" name="TextBox 18">
            <a:extLst>
              <a:ext uri="{FF2B5EF4-FFF2-40B4-BE49-F238E27FC236}">
                <a16:creationId xmlns:a16="http://schemas.microsoft.com/office/drawing/2014/main" id="{B538B947-F366-557A-E8CC-E9C4F21C4ABE}"/>
              </a:ext>
            </a:extLst>
          </p:cNvPr>
          <p:cNvSpPr txBox="1"/>
          <p:nvPr/>
        </p:nvSpPr>
        <p:spPr>
          <a:xfrm>
            <a:off x="3090507" y="266700"/>
            <a:ext cx="16427923" cy="1196994"/>
          </a:xfrm>
          <a:prstGeom prst="rect">
            <a:avLst/>
          </a:prstGeom>
        </p:spPr>
        <p:txBody>
          <a:bodyPr lIns="0" tIns="0" rIns="0" bIns="0" rtlCol="0" anchor="t">
            <a:spAutoFit/>
          </a:bodyPr>
          <a:lstStyle/>
          <a:p>
            <a:pPr algn="ctr">
              <a:lnSpc>
                <a:spcPts val="11200"/>
              </a:lnSpc>
            </a:pPr>
            <a:r>
              <a:rPr lang="en-US" sz="6000" dirty="0" err="1">
                <a:solidFill>
                  <a:srgbClr val="D36055"/>
                </a:solidFill>
                <a:latin typeface="UTM Atlas"/>
              </a:rPr>
              <a:t>Cốt</a:t>
            </a:r>
            <a:r>
              <a:rPr lang="en-US" sz="6000" dirty="0">
                <a:solidFill>
                  <a:srgbClr val="D36055"/>
                </a:solidFill>
                <a:latin typeface="UTM Atlas"/>
              </a:rPr>
              <a:t> </a:t>
            </a:r>
            <a:r>
              <a:rPr lang="en-US" sz="6000" dirty="0" err="1">
                <a:solidFill>
                  <a:srgbClr val="D36055"/>
                </a:solidFill>
                <a:latin typeface="UTM Atlas"/>
              </a:rPr>
              <a:t>truyện</a:t>
            </a:r>
            <a:endParaRPr lang="en-US" sz="6000" dirty="0">
              <a:solidFill>
                <a:srgbClr val="D36055"/>
              </a:solidFill>
              <a:latin typeface="UTM Atlas"/>
            </a:endParaRPr>
          </a:p>
        </p:txBody>
      </p:sp>
      <p:graphicFrame>
        <p:nvGraphicFramePr>
          <p:cNvPr id="8" name="Sơ đồ 7">
            <a:extLst>
              <a:ext uri="{FF2B5EF4-FFF2-40B4-BE49-F238E27FC236}">
                <a16:creationId xmlns:a16="http://schemas.microsoft.com/office/drawing/2014/main" id="{D3F3F004-E769-4C5D-74DE-2F0041EFCF5F}"/>
              </a:ext>
            </a:extLst>
          </p:cNvPr>
          <p:cNvGraphicFramePr/>
          <p:nvPr>
            <p:extLst>
              <p:ext uri="{D42A27DB-BD31-4B8C-83A1-F6EECF244321}">
                <p14:modId xmlns:p14="http://schemas.microsoft.com/office/powerpoint/2010/main" val="1279414763"/>
              </p:ext>
            </p:extLst>
          </p:nvPr>
        </p:nvGraphicFramePr>
        <p:xfrm>
          <a:off x="4572000" y="1943100"/>
          <a:ext cx="13464939" cy="70872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9078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57893" y="904613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213002">
            <a:off x="-10544851" y="-5988"/>
            <a:ext cx="16172198" cy="11862547"/>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4"/>
              <a:stretch>
                <a:fillRect l="-13464" r="-13464"/>
              </a:stretch>
            </a:blipFill>
          </p:spPr>
          <p:txBody>
            <a:bodyPr/>
            <a:lstStyle/>
            <a:p>
              <a:endParaRPr lang="en-US"/>
            </a:p>
          </p:txBody>
        </p:sp>
      </p:grpSp>
      <p:sp>
        <p:nvSpPr>
          <p:cNvPr id="7" name="TextBox 18">
            <a:extLst>
              <a:ext uri="{FF2B5EF4-FFF2-40B4-BE49-F238E27FC236}">
                <a16:creationId xmlns:a16="http://schemas.microsoft.com/office/drawing/2014/main" id="{B538B947-F366-557A-E8CC-E9C4F21C4ABE}"/>
              </a:ext>
            </a:extLst>
          </p:cNvPr>
          <p:cNvSpPr txBox="1"/>
          <p:nvPr/>
        </p:nvSpPr>
        <p:spPr>
          <a:xfrm>
            <a:off x="3429000" y="800100"/>
            <a:ext cx="16427923" cy="1196994"/>
          </a:xfrm>
          <a:prstGeom prst="rect">
            <a:avLst/>
          </a:prstGeom>
        </p:spPr>
        <p:txBody>
          <a:bodyPr lIns="0" tIns="0" rIns="0" bIns="0" rtlCol="0" anchor="t">
            <a:spAutoFit/>
          </a:bodyPr>
          <a:lstStyle/>
          <a:p>
            <a:pPr algn="ctr">
              <a:lnSpc>
                <a:spcPts val="11200"/>
              </a:lnSpc>
            </a:pPr>
            <a:r>
              <a:rPr lang="en-US" sz="6000" dirty="0" err="1">
                <a:solidFill>
                  <a:srgbClr val="D36055"/>
                </a:solidFill>
                <a:latin typeface="UTM Atlas"/>
              </a:rPr>
              <a:t>Cốt</a:t>
            </a:r>
            <a:r>
              <a:rPr lang="en-US" sz="6000" dirty="0">
                <a:solidFill>
                  <a:srgbClr val="D36055"/>
                </a:solidFill>
                <a:latin typeface="UTM Atlas"/>
              </a:rPr>
              <a:t> </a:t>
            </a:r>
            <a:r>
              <a:rPr lang="en-US" sz="6000" dirty="0" err="1">
                <a:solidFill>
                  <a:srgbClr val="D36055"/>
                </a:solidFill>
                <a:latin typeface="UTM Atlas"/>
              </a:rPr>
              <a:t>truyện</a:t>
            </a:r>
            <a:endParaRPr lang="en-US" sz="6000" dirty="0">
              <a:solidFill>
                <a:srgbClr val="D36055"/>
              </a:solidFill>
              <a:latin typeface="UTM Atlas"/>
            </a:endParaRPr>
          </a:p>
        </p:txBody>
      </p:sp>
      <p:sp>
        <p:nvSpPr>
          <p:cNvPr id="3" name="Hộp Văn bản 2">
            <a:extLst>
              <a:ext uri="{FF2B5EF4-FFF2-40B4-BE49-F238E27FC236}">
                <a16:creationId xmlns:a16="http://schemas.microsoft.com/office/drawing/2014/main" id="{D81CE322-9E59-BE9F-3DC0-4CB50AED501D}"/>
              </a:ext>
            </a:extLst>
          </p:cNvPr>
          <p:cNvSpPr txBox="1"/>
          <p:nvPr/>
        </p:nvSpPr>
        <p:spPr>
          <a:xfrm>
            <a:off x="5432661" y="2628900"/>
            <a:ext cx="12420600" cy="5472011"/>
          </a:xfrm>
          <a:prstGeom prst="rect">
            <a:avLst/>
          </a:prstGeom>
          <a:noFill/>
        </p:spPr>
        <p:txBody>
          <a:bodyPr wrap="square" rtlCol="0">
            <a:spAutoFit/>
          </a:bodyPr>
          <a:lstStyle/>
          <a:p>
            <a:pPr marR="30480" algn="ctr" rtl="0">
              <a:lnSpc>
                <a:spcPct val="140000"/>
              </a:lnSpc>
              <a:spcBef>
                <a:spcPts val="200"/>
              </a:spcBef>
              <a:spcAft>
                <a:spcPts val="200"/>
              </a:spcAft>
            </a:pPr>
            <a:r>
              <a:rPr lang="en-US" sz="5000"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rPr>
              <a:t>C</a:t>
            </a:r>
            <a:r>
              <a:rPr lang="vi-VN"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ốt truyện</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mang</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đặc</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trưng</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của</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truyện</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truyền</a:t>
            </a:r>
            <a:r>
              <a:rPr lang="en-US" sz="5000" b="1"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5000" b="1" i="0" u="none" strike="noStrike" dirty="0" err="1">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kì</a:t>
            </a:r>
            <a:endParaRPr lang="vi-VN" sz="5000" b="1"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685800" marR="30480" indent="-685800" algn="just" rtl="0">
              <a:lnSpc>
                <a:spcPct val="140000"/>
              </a:lnSpc>
              <a:spcBef>
                <a:spcPts val="200"/>
              </a:spcBef>
              <a:spcAft>
                <a:spcPts val="200"/>
              </a:spcAft>
              <a:buFont typeface="Wingdings" panose="05000000000000000000" pitchFamily="2" charset="2"/>
              <a:buChar char="v"/>
            </a:pPr>
            <a:r>
              <a:rPr lang="vi-VN" sz="5000" b="0"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Cốt truyện có điểm tương đồng với truyền thuyết </a:t>
            </a:r>
            <a:r>
              <a:rPr lang="vi-VN" sz="5000" b="0" i="1"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Sơn Tinh Thủy Tinh</a:t>
            </a:r>
            <a:endParaRPr lang="vi-VN" sz="5000" b="0" i="1"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685800" marR="30480" indent="-685800" algn="just" rtl="0">
              <a:lnSpc>
                <a:spcPct val="140000"/>
              </a:lnSpc>
              <a:spcBef>
                <a:spcPts val="200"/>
              </a:spcBef>
              <a:spcAft>
                <a:spcPts val="200"/>
              </a:spcAft>
              <a:buFont typeface="Wingdings" panose="05000000000000000000" pitchFamily="2" charset="2"/>
              <a:buChar char="v"/>
            </a:pPr>
            <a:r>
              <a:rPr lang="vi-VN" sz="5000" b="0" i="0" u="none" strike="noStrike"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Cốt truyện được sắp xếp theo trình tự thời gian, mối quan hệ nhân quả</a:t>
            </a:r>
            <a:endParaRPr lang="vi-VN" sz="5000" b="0" dirty="0">
              <a:solidFill>
                <a:schemeClr val="tx1">
                  <a:lumMod val="75000"/>
                  <a:lumOff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302270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110804" y="3707419"/>
            <a:ext cx="4066392"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Tìm hiểu về</a:t>
            </a:r>
          </a:p>
        </p:txBody>
      </p:sp>
      <p:sp>
        <p:nvSpPr>
          <p:cNvPr id="7" name="TextBox 7"/>
          <p:cNvSpPr txBox="1"/>
          <p:nvPr/>
        </p:nvSpPr>
        <p:spPr>
          <a:xfrm>
            <a:off x="1028700" y="4768964"/>
            <a:ext cx="16427923" cy="1377949"/>
          </a:xfrm>
          <a:prstGeom prst="rect">
            <a:avLst/>
          </a:prstGeom>
        </p:spPr>
        <p:txBody>
          <a:bodyPr lIns="0" tIns="0" rIns="0" bIns="0" rtlCol="0" anchor="t">
            <a:spAutoFit/>
          </a:bodyPr>
          <a:lstStyle/>
          <a:p>
            <a:pPr algn="ctr">
              <a:lnSpc>
                <a:spcPts val="11200"/>
              </a:lnSpc>
            </a:pPr>
            <a:r>
              <a:rPr lang="en-US" sz="8000">
                <a:solidFill>
                  <a:srgbClr val="FFFFFF"/>
                </a:solidFill>
                <a:latin typeface="UTM Atlas"/>
              </a:rPr>
              <a:t>nhân vật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24888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14714" y="2225131"/>
            <a:ext cx="3398529" cy="5991626"/>
          </a:xfrm>
          <a:custGeom>
            <a:avLst/>
            <a:gdLst/>
            <a:ahLst/>
            <a:cxnLst/>
            <a:rect l="l" t="t" r="r" b="b"/>
            <a:pathLst>
              <a:path w="3398529" h="5991626">
                <a:moveTo>
                  <a:pt x="0" y="0"/>
                </a:moveTo>
                <a:lnTo>
                  <a:pt x="3398529" y="0"/>
                </a:lnTo>
                <a:lnTo>
                  <a:pt x="3398529" y="5991626"/>
                </a:lnTo>
                <a:lnTo>
                  <a:pt x="0" y="5991626"/>
                </a:lnTo>
                <a:lnTo>
                  <a:pt x="0" y="0"/>
                </a:lnTo>
                <a:close/>
              </a:path>
            </a:pathLst>
          </a:custGeom>
          <a:blipFill>
            <a:blip r:embed="rId3"/>
            <a:stretch>
              <a:fillRect/>
            </a:stretch>
          </a:blipFill>
        </p:spPr>
        <p:txBody>
          <a:bodyPr/>
          <a:lstStyle/>
          <a:p>
            <a:endParaRPr lang="en-US"/>
          </a:p>
        </p:txBody>
      </p:sp>
      <p:sp>
        <p:nvSpPr>
          <p:cNvPr id="7" name="Freeform 7"/>
          <p:cNvSpPr/>
          <p:nvPr/>
        </p:nvSpPr>
        <p:spPr>
          <a:xfrm>
            <a:off x="-480160" y="2368506"/>
            <a:ext cx="3394138" cy="6679426"/>
          </a:xfrm>
          <a:custGeom>
            <a:avLst/>
            <a:gdLst/>
            <a:ahLst/>
            <a:cxnLst/>
            <a:rect l="l" t="t" r="r" b="b"/>
            <a:pathLst>
              <a:path w="3394138" h="6679426">
                <a:moveTo>
                  <a:pt x="0" y="0"/>
                </a:moveTo>
                <a:lnTo>
                  <a:pt x="3394138" y="0"/>
                </a:lnTo>
                <a:lnTo>
                  <a:pt x="3394138" y="6679426"/>
                </a:lnTo>
                <a:lnTo>
                  <a:pt x="0" y="6679426"/>
                </a:lnTo>
                <a:lnTo>
                  <a:pt x="0" y="0"/>
                </a:lnTo>
                <a:close/>
              </a:path>
            </a:pathLst>
          </a:custGeom>
          <a:blipFill>
            <a:blip r:embed="rId4"/>
            <a:stretch>
              <a:fillRect/>
            </a:stretch>
          </a:blipFill>
        </p:spPr>
        <p:txBody>
          <a:bodyPr/>
          <a:lstStyle/>
          <a:p>
            <a:endParaRPr lang="en-US"/>
          </a:p>
        </p:txBody>
      </p:sp>
      <p:sp>
        <p:nvSpPr>
          <p:cNvPr id="8" name="Freeform 8"/>
          <p:cNvSpPr/>
          <p:nvPr/>
        </p:nvSpPr>
        <p:spPr>
          <a:xfrm>
            <a:off x="-4712638" y="43209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9" name="Freeform 9"/>
          <p:cNvSpPr/>
          <p:nvPr/>
        </p:nvSpPr>
        <p:spPr>
          <a:xfrm>
            <a:off x="-4560238" y="44733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0" name="Freeform 10"/>
          <p:cNvSpPr/>
          <p:nvPr/>
        </p:nvSpPr>
        <p:spPr>
          <a:xfrm>
            <a:off x="-4451232" y="46257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46000"/>
            </a:blip>
            <a:stretch>
              <a:fillRect/>
            </a:stretch>
          </a:blipFill>
        </p:spPr>
        <p:txBody>
          <a:bodyPr/>
          <a:lstStyle/>
          <a:p>
            <a:endParaRPr lang="en-US"/>
          </a:p>
        </p:txBody>
      </p:sp>
      <p:sp>
        <p:nvSpPr>
          <p:cNvPr id="11" name="Freeform 11"/>
          <p:cNvSpPr/>
          <p:nvPr/>
        </p:nvSpPr>
        <p:spPr>
          <a:xfrm>
            <a:off x="-4255438" y="5853604"/>
            <a:ext cx="16230600" cy="7182040"/>
          </a:xfrm>
          <a:custGeom>
            <a:avLst/>
            <a:gdLst/>
            <a:ahLst/>
            <a:cxnLst/>
            <a:rect l="l" t="t" r="r" b="b"/>
            <a:pathLst>
              <a:path w="16230600" h="7182040">
                <a:moveTo>
                  <a:pt x="0" y="0"/>
                </a:moveTo>
                <a:lnTo>
                  <a:pt x="16230600" y="0"/>
                </a:lnTo>
                <a:lnTo>
                  <a:pt x="16230600" y="7182041"/>
                </a:lnTo>
                <a:lnTo>
                  <a:pt x="0" y="7182041"/>
                </a:lnTo>
                <a:lnTo>
                  <a:pt x="0" y="0"/>
                </a:lnTo>
                <a:close/>
              </a:path>
            </a:pathLst>
          </a:custGeom>
          <a:blipFill>
            <a:blip r:embed="rId5">
              <a:alphaModFix amt="48000"/>
            </a:blip>
            <a:stretch>
              <a:fillRect/>
            </a:stretch>
          </a:blipFill>
        </p:spPr>
        <p:txBody>
          <a:bodyPr/>
          <a:lstStyle/>
          <a:p>
            <a:endParaRPr lang="en-US"/>
          </a:p>
        </p:txBody>
      </p:sp>
      <p:sp>
        <p:nvSpPr>
          <p:cNvPr id="12" name="Freeform 12"/>
          <p:cNvSpPr/>
          <p:nvPr/>
        </p:nvSpPr>
        <p:spPr>
          <a:xfrm>
            <a:off x="-3786063" y="8064357"/>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3" name="Freeform 13"/>
          <p:cNvSpPr/>
          <p:nvPr/>
        </p:nvSpPr>
        <p:spPr>
          <a:xfrm>
            <a:off x="-5817944" y="669598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26000"/>
            </a:blip>
            <a:stretch>
              <a:fillRect/>
            </a:stretch>
          </a:blipFill>
        </p:spPr>
        <p:txBody>
          <a:bodyPr/>
          <a:lstStyle/>
          <a:p>
            <a:endParaRPr lang="en-US"/>
          </a:p>
        </p:txBody>
      </p:sp>
      <p:sp>
        <p:nvSpPr>
          <p:cNvPr id="14" name="Freeform 14"/>
          <p:cNvSpPr/>
          <p:nvPr/>
        </p:nvSpPr>
        <p:spPr>
          <a:xfrm>
            <a:off x="-4560238" y="7483332"/>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5" name="Freeform 15"/>
          <p:cNvSpPr/>
          <p:nvPr/>
        </p:nvSpPr>
        <p:spPr>
          <a:xfrm>
            <a:off x="-3090707" y="719673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24000"/>
            </a:blip>
            <a:stretch>
              <a:fillRect/>
            </a:stretch>
          </a:blipFill>
        </p:spPr>
        <p:txBody>
          <a:bodyPr/>
          <a:lstStyle/>
          <a:p>
            <a:endParaRPr lang="en-US"/>
          </a:p>
        </p:txBody>
      </p:sp>
      <p:sp>
        <p:nvSpPr>
          <p:cNvPr id="16" name="Freeform 16"/>
          <p:cNvSpPr/>
          <p:nvPr/>
        </p:nvSpPr>
        <p:spPr>
          <a:xfrm>
            <a:off x="1338638" y="4320937"/>
            <a:ext cx="2325430" cy="6466813"/>
          </a:xfrm>
          <a:custGeom>
            <a:avLst/>
            <a:gdLst/>
            <a:ahLst/>
            <a:cxnLst/>
            <a:rect l="l" t="t" r="r" b="b"/>
            <a:pathLst>
              <a:path w="2325430" h="6466813">
                <a:moveTo>
                  <a:pt x="0" y="0"/>
                </a:moveTo>
                <a:lnTo>
                  <a:pt x="2325430" y="0"/>
                </a:lnTo>
                <a:lnTo>
                  <a:pt x="2325430" y="6466813"/>
                </a:lnTo>
                <a:lnTo>
                  <a:pt x="0" y="6466813"/>
                </a:lnTo>
                <a:lnTo>
                  <a:pt x="0" y="0"/>
                </a:lnTo>
                <a:close/>
              </a:path>
            </a:pathLst>
          </a:custGeom>
          <a:blipFill>
            <a:blip r:embed="rId6"/>
            <a:stretch>
              <a:fillRect l="-154972" t="-61020"/>
            </a:stretch>
          </a:blipFill>
        </p:spPr>
        <p:txBody>
          <a:bodyPr/>
          <a:lstStyle/>
          <a:p>
            <a:endParaRPr lang="en-US"/>
          </a:p>
        </p:txBody>
      </p:sp>
      <p:sp>
        <p:nvSpPr>
          <p:cNvPr id="17" name="TextBox 17"/>
          <p:cNvSpPr txBox="1"/>
          <p:nvPr/>
        </p:nvSpPr>
        <p:spPr>
          <a:xfrm>
            <a:off x="5743354" y="5434147"/>
            <a:ext cx="12463616" cy="1581150"/>
          </a:xfrm>
          <a:prstGeom prst="rect">
            <a:avLst/>
          </a:prstGeom>
        </p:spPr>
        <p:txBody>
          <a:bodyPr lIns="0" tIns="0" rIns="0" bIns="0" rtlCol="0" anchor="t">
            <a:spAutoFit/>
          </a:bodyPr>
          <a:lstStyle/>
          <a:p>
            <a:pPr algn="ctr">
              <a:lnSpc>
                <a:spcPts val="6299"/>
              </a:lnSpc>
            </a:pPr>
            <a:r>
              <a:rPr lang="en-US" sz="4500">
                <a:solidFill>
                  <a:srgbClr val="FFFDF5"/>
                </a:solidFill>
                <a:latin typeface="#9Slide07 SVNUT Triumph Press"/>
              </a:rPr>
              <a:t>Ngọc Hoàng, </a:t>
            </a:r>
          </a:p>
          <a:p>
            <a:pPr algn="ctr">
              <a:lnSpc>
                <a:spcPts val="6299"/>
              </a:lnSpc>
            </a:pPr>
            <a:r>
              <a:rPr lang="en-US" sz="4500">
                <a:solidFill>
                  <a:srgbClr val="FFFDF5"/>
                </a:solidFill>
                <a:latin typeface="#9Slide07 SVNUT Triumph Press"/>
              </a:rPr>
              <a:t>Sơn thần, Thủy thần, người thứ ba</a:t>
            </a:r>
          </a:p>
        </p:txBody>
      </p:sp>
      <p:sp>
        <p:nvSpPr>
          <p:cNvPr id="18" name="TextBox 18"/>
          <p:cNvSpPr txBox="1"/>
          <p:nvPr/>
        </p:nvSpPr>
        <p:spPr>
          <a:xfrm>
            <a:off x="3664068" y="3765551"/>
            <a:ext cx="16427923" cy="1377949"/>
          </a:xfrm>
          <a:prstGeom prst="rect">
            <a:avLst/>
          </a:prstGeom>
        </p:spPr>
        <p:txBody>
          <a:bodyPr lIns="0" tIns="0" rIns="0" bIns="0" rtlCol="0" anchor="t">
            <a:spAutoFit/>
          </a:bodyPr>
          <a:lstStyle/>
          <a:p>
            <a:pPr algn="ctr">
              <a:lnSpc>
                <a:spcPts val="11200"/>
              </a:lnSpc>
            </a:pPr>
            <a:r>
              <a:rPr lang="en-US" sz="8000" dirty="0" err="1">
                <a:solidFill>
                  <a:srgbClr val="FFFFFF"/>
                </a:solidFill>
                <a:latin typeface="UTM Atlas"/>
              </a:rPr>
              <a:t>nhân</a:t>
            </a:r>
            <a:r>
              <a:rPr lang="en-US" sz="8000" dirty="0">
                <a:solidFill>
                  <a:srgbClr val="FFFFFF"/>
                </a:solidFill>
                <a:latin typeface="UTM Atlas"/>
              </a:rPr>
              <a:t> </a:t>
            </a:r>
            <a:r>
              <a:rPr lang="en-US" sz="8000" dirty="0" err="1">
                <a:solidFill>
                  <a:srgbClr val="FFFFFF"/>
                </a:solidFill>
                <a:latin typeface="UTM Atlas"/>
              </a:rPr>
              <a:t>vật</a:t>
            </a:r>
            <a:endParaRPr lang="en-US" sz="8000" dirty="0">
              <a:solidFill>
                <a:srgbClr val="FFFFFF"/>
              </a:solidFill>
              <a:latin typeface="UTM Atla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56" y="2812158"/>
            <a:ext cx="18211687" cy="9799045"/>
          </a:xfrm>
          <a:custGeom>
            <a:avLst/>
            <a:gdLst/>
            <a:ahLst/>
            <a:cxnLst/>
            <a:rect l="l" t="t" r="r" b="b"/>
            <a:pathLst>
              <a:path w="18211687" h="9799045">
                <a:moveTo>
                  <a:pt x="0" y="0"/>
                </a:moveTo>
                <a:lnTo>
                  <a:pt x="18211688" y="0"/>
                </a:lnTo>
                <a:lnTo>
                  <a:pt x="18211688" y="9799046"/>
                </a:lnTo>
                <a:lnTo>
                  <a:pt x="0" y="9799046"/>
                </a:lnTo>
                <a:lnTo>
                  <a:pt x="0" y="0"/>
                </a:lnTo>
                <a:close/>
              </a:path>
            </a:pathLst>
          </a:custGeom>
          <a:blipFill>
            <a:blip r:embed="rId2"/>
            <a:stretch>
              <a:fillRect/>
            </a:stretch>
          </a:blipFill>
        </p:spPr>
        <p:txBody>
          <a:bodyPr/>
          <a:lstStyle/>
          <a:p>
            <a:endParaRPr lang="en-US"/>
          </a:p>
        </p:txBody>
      </p:sp>
      <p:sp>
        <p:nvSpPr>
          <p:cNvPr id="3" name="Freeform 3"/>
          <p:cNvSpPr/>
          <p:nvPr/>
        </p:nvSpPr>
        <p:spPr>
          <a:xfrm>
            <a:off x="-3786063" y="8064357"/>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4" name="Freeform 4"/>
          <p:cNvSpPr/>
          <p:nvPr/>
        </p:nvSpPr>
        <p:spPr>
          <a:xfrm>
            <a:off x="-3786063" y="5429163"/>
            <a:ext cx="16230600" cy="7182040"/>
          </a:xfrm>
          <a:custGeom>
            <a:avLst/>
            <a:gdLst/>
            <a:ahLst/>
            <a:cxnLst/>
            <a:rect l="l" t="t" r="r" b="b"/>
            <a:pathLst>
              <a:path w="16230600" h="7182040">
                <a:moveTo>
                  <a:pt x="0" y="0"/>
                </a:moveTo>
                <a:lnTo>
                  <a:pt x="16230600" y="0"/>
                </a:lnTo>
                <a:lnTo>
                  <a:pt x="16230600" y="7182041"/>
                </a:lnTo>
                <a:lnTo>
                  <a:pt x="0" y="7182041"/>
                </a:lnTo>
                <a:lnTo>
                  <a:pt x="0" y="0"/>
                </a:lnTo>
                <a:close/>
              </a:path>
            </a:pathLst>
          </a:custGeom>
          <a:blipFill>
            <a:blip r:embed="rId3">
              <a:alphaModFix amt="24000"/>
            </a:blip>
            <a:stretch>
              <a:fillRect/>
            </a:stretch>
          </a:blipFill>
        </p:spPr>
        <p:txBody>
          <a:bodyPr/>
          <a:lstStyle/>
          <a:p>
            <a:endParaRPr lang="en-US"/>
          </a:p>
        </p:txBody>
      </p:sp>
      <p:sp>
        <p:nvSpPr>
          <p:cNvPr id="5" name="TextBox 5"/>
          <p:cNvSpPr txBox="1"/>
          <p:nvPr/>
        </p:nvSpPr>
        <p:spPr>
          <a:xfrm>
            <a:off x="362263" y="314325"/>
            <a:ext cx="16427923" cy="1203325"/>
          </a:xfrm>
          <a:prstGeom prst="rect">
            <a:avLst/>
          </a:prstGeom>
        </p:spPr>
        <p:txBody>
          <a:bodyPr lIns="0" tIns="0" rIns="0" bIns="0" rtlCol="0" anchor="t">
            <a:spAutoFit/>
          </a:bodyPr>
          <a:lstStyle/>
          <a:p>
            <a:pPr algn="just">
              <a:lnSpc>
                <a:spcPts val="9800"/>
              </a:lnSpc>
            </a:pPr>
            <a:r>
              <a:rPr lang="en-US" sz="7000">
                <a:solidFill>
                  <a:srgbClr val="BE8244"/>
                </a:solidFill>
                <a:latin typeface="UTM Atlas"/>
              </a:rPr>
              <a:t>SƠN THẦN</a:t>
            </a:r>
          </a:p>
        </p:txBody>
      </p:sp>
      <p:sp>
        <p:nvSpPr>
          <p:cNvPr id="6" name="TextBox 6"/>
          <p:cNvSpPr txBox="1"/>
          <p:nvPr/>
        </p:nvSpPr>
        <p:spPr>
          <a:xfrm>
            <a:off x="6777309" y="516805"/>
            <a:ext cx="11294995"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BE8244"/>
                </a:solidFill>
                <a:latin typeface="Roboto Condensed"/>
              </a:rPr>
              <a:t>Nguồn</a:t>
            </a:r>
            <a:r>
              <a:rPr lang="en-US" sz="3500" dirty="0">
                <a:solidFill>
                  <a:srgbClr val="BE8244"/>
                </a:solidFill>
                <a:latin typeface="Roboto Condensed"/>
              </a:rPr>
              <a:t> </a:t>
            </a:r>
            <a:r>
              <a:rPr lang="en-US" sz="3500" dirty="0" err="1">
                <a:solidFill>
                  <a:srgbClr val="BE8244"/>
                </a:solidFill>
                <a:latin typeface="Roboto Condensed"/>
              </a:rPr>
              <a:t>gốc</a:t>
            </a:r>
            <a:r>
              <a:rPr lang="en-US" sz="3500" dirty="0">
                <a:solidFill>
                  <a:srgbClr val="BE8244"/>
                </a:solidFill>
                <a:latin typeface="Roboto Condensed"/>
              </a:rPr>
              <a:t>, </a:t>
            </a:r>
            <a:r>
              <a:rPr lang="en-US" sz="3500" dirty="0" err="1">
                <a:solidFill>
                  <a:srgbClr val="BE8244"/>
                </a:solidFill>
                <a:latin typeface="Roboto Condensed"/>
              </a:rPr>
              <a:t>lai</a:t>
            </a:r>
            <a:r>
              <a:rPr lang="en-US" sz="3500" dirty="0">
                <a:solidFill>
                  <a:srgbClr val="BE8244"/>
                </a:solidFill>
                <a:latin typeface="Roboto Condensed"/>
              </a:rPr>
              <a:t> </a:t>
            </a:r>
            <a:r>
              <a:rPr lang="en-US" sz="3500" dirty="0" err="1">
                <a:solidFill>
                  <a:srgbClr val="BE8244"/>
                </a:solidFill>
                <a:latin typeface="Roboto Condensed"/>
              </a:rPr>
              <a:t>lịch</a:t>
            </a:r>
            <a:r>
              <a:rPr lang="en-US" sz="3500" dirty="0">
                <a:solidFill>
                  <a:srgbClr val="BE8244"/>
                </a:solidFill>
                <a:latin typeface="Roboto Condensed"/>
              </a:rPr>
              <a:t>: </a:t>
            </a:r>
            <a:r>
              <a:rPr lang="en-US" sz="3500" dirty="0" err="1">
                <a:solidFill>
                  <a:srgbClr val="BE8244"/>
                </a:solidFill>
                <a:latin typeface="Roboto Condensed"/>
              </a:rPr>
              <a:t>sơn</a:t>
            </a:r>
            <a:r>
              <a:rPr lang="en-US" sz="3500" dirty="0">
                <a:solidFill>
                  <a:srgbClr val="BE8244"/>
                </a:solidFill>
                <a:latin typeface="Roboto Condensed"/>
              </a:rPr>
              <a:t> </a:t>
            </a:r>
            <a:r>
              <a:rPr lang="en-US" sz="3500" dirty="0" err="1">
                <a:solidFill>
                  <a:srgbClr val="BE8244"/>
                </a:solidFill>
                <a:latin typeface="Roboto Condensed"/>
              </a:rPr>
              <a:t>thần</a:t>
            </a:r>
            <a:r>
              <a:rPr lang="en-US" sz="3500" dirty="0">
                <a:solidFill>
                  <a:srgbClr val="BE8244"/>
                </a:solidFill>
                <a:latin typeface="Roboto Condensed"/>
              </a:rPr>
              <a:t> </a:t>
            </a:r>
            <a:r>
              <a:rPr lang="en-US" sz="3500" dirty="0" err="1">
                <a:solidFill>
                  <a:srgbClr val="BE8244"/>
                </a:solidFill>
                <a:latin typeface="Roboto Condensed"/>
              </a:rPr>
              <a:t>cai</a:t>
            </a:r>
            <a:r>
              <a:rPr lang="en-US" sz="3500" dirty="0">
                <a:solidFill>
                  <a:srgbClr val="BE8244"/>
                </a:solidFill>
                <a:latin typeface="Roboto Condensed"/>
              </a:rPr>
              <a:t> </a:t>
            </a:r>
            <a:r>
              <a:rPr lang="en-US" sz="3500" dirty="0" err="1">
                <a:solidFill>
                  <a:srgbClr val="BE8244"/>
                </a:solidFill>
                <a:latin typeface="Roboto Condensed"/>
              </a:rPr>
              <a:t>quản</a:t>
            </a:r>
            <a:r>
              <a:rPr lang="en-US" sz="3500" dirty="0">
                <a:solidFill>
                  <a:srgbClr val="BE8244"/>
                </a:solidFill>
                <a:latin typeface="Roboto Condensed"/>
              </a:rPr>
              <a:t> </a:t>
            </a:r>
            <a:r>
              <a:rPr lang="en-US" sz="3500" dirty="0" err="1">
                <a:solidFill>
                  <a:srgbClr val="BE8244"/>
                </a:solidFill>
                <a:latin typeface="Roboto Condensed"/>
              </a:rPr>
              <a:t>mọi</a:t>
            </a:r>
            <a:r>
              <a:rPr lang="en-US" sz="3500" dirty="0">
                <a:solidFill>
                  <a:srgbClr val="BE8244"/>
                </a:solidFill>
                <a:latin typeface="Roboto Condensed"/>
              </a:rPr>
              <a:t> </a:t>
            </a:r>
            <a:r>
              <a:rPr lang="en-US" sz="3500" dirty="0" err="1">
                <a:solidFill>
                  <a:srgbClr val="BE8244"/>
                </a:solidFill>
                <a:latin typeface="Roboto Condensed"/>
              </a:rPr>
              <a:t>loài</a:t>
            </a:r>
            <a:r>
              <a:rPr lang="en-US" sz="3500" dirty="0">
                <a:solidFill>
                  <a:srgbClr val="BE8244"/>
                </a:solidFill>
                <a:latin typeface="Roboto Condensed"/>
              </a:rPr>
              <a:t> </a:t>
            </a:r>
            <a:r>
              <a:rPr lang="en-US" sz="3500" dirty="0" err="1">
                <a:solidFill>
                  <a:srgbClr val="BE8244"/>
                </a:solidFill>
                <a:latin typeface="Roboto Condensed"/>
              </a:rPr>
              <a:t>trên</a:t>
            </a:r>
            <a:r>
              <a:rPr lang="en-US" sz="3500" dirty="0">
                <a:solidFill>
                  <a:srgbClr val="BE8244"/>
                </a:solidFill>
                <a:latin typeface="Roboto Condensed"/>
              </a:rPr>
              <a:t> </a:t>
            </a:r>
            <a:r>
              <a:rPr lang="en-US" sz="3500" dirty="0" err="1">
                <a:solidFill>
                  <a:srgbClr val="BE8244"/>
                </a:solidFill>
                <a:latin typeface="Roboto Condensed"/>
              </a:rPr>
              <a:t>núi</a:t>
            </a:r>
            <a:endParaRPr lang="en-US" sz="3500" dirty="0">
              <a:solidFill>
                <a:srgbClr val="BE8244"/>
              </a:solidFill>
              <a:latin typeface="Roboto Condensed"/>
            </a:endParaRPr>
          </a:p>
          <a:p>
            <a:pPr marL="755651" lvl="1" indent="-377825" algn="just">
              <a:lnSpc>
                <a:spcPts val="4900"/>
              </a:lnSpc>
              <a:buFont typeface="Arial"/>
              <a:buChar char="•"/>
            </a:pPr>
            <a:r>
              <a:rPr lang="en-US" sz="3500" dirty="0" err="1">
                <a:solidFill>
                  <a:srgbClr val="BE8244"/>
                </a:solidFill>
                <a:latin typeface="Roboto Condensed"/>
              </a:rPr>
              <a:t>Tài</a:t>
            </a:r>
            <a:r>
              <a:rPr lang="en-US" sz="3500" dirty="0">
                <a:solidFill>
                  <a:srgbClr val="BE8244"/>
                </a:solidFill>
                <a:latin typeface="Roboto Condensed"/>
              </a:rPr>
              <a:t> </a:t>
            </a:r>
            <a:r>
              <a:rPr lang="en-US" sz="3500" dirty="0" err="1">
                <a:solidFill>
                  <a:srgbClr val="BE8244"/>
                </a:solidFill>
                <a:latin typeface="Roboto Condensed"/>
              </a:rPr>
              <a:t>năng</a:t>
            </a:r>
            <a:r>
              <a:rPr lang="en-US" sz="3500" dirty="0">
                <a:solidFill>
                  <a:srgbClr val="BE8244"/>
                </a:solidFill>
                <a:latin typeface="Roboto Condensed"/>
              </a:rPr>
              <a:t>: </a:t>
            </a:r>
            <a:r>
              <a:rPr lang="en-US" sz="3500" dirty="0" err="1">
                <a:solidFill>
                  <a:srgbClr val="BE8244"/>
                </a:solidFill>
                <a:latin typeface="Roboto Condensed"/>
              </a:rPr>
              <a:t>phép</a:t>
            </a:r>
            <a:r>
              <a:rPr lang="en-US" sz="3500" dirty="0">
                <a:solidFill>
                  <a:srgbClr val="BE8244"/>
                </a:solidFill>
                <a:latin typeface="Roboto Condensed"/>
              </a:rPr>
              <a:t> </a:t>
            </a:r>
            <a:r>
              <a:rPr lang="en-US" sz="3500" dirty="0" err="1">
                <a:solidFill>
                  <a:srgbClr val="BE8244"/>
                </a:solidFill>
                <a:latin typeface="Roboto Condensed"/>
              </a:rPr>
              <a:t>thuật</a:t>
            </a:r>
            <a:r>
              <a:rPr lang="en-US" sz="3500" dirty="0">
                <a:solidFill>
                  <a:srgbClr val="BE8244"/>
                </a:solidFill>
                <a:latin typeface="Roboto Condensed"/>
              </a:rPr>
              <a:t> </a:t>
            </a:r>
            <a:r>
              <a:rPr lang="en-US" sz="3500" dirty="0" err="1">
                <a:solidFill>
                  <a:srgbClr val="BE8244"/>
                </a:solidFill>
                <a:latin typeface="Roboto Condensed"/>
              </a:rPr>
              <a:t>xua</a:t>
            </a:r>
            <a:r>
              <a:rPr lang="en-US" sz="3500" dirty="0">
                <a:solidFill>
                  <a:srgbClr val="BE8244"/>
                </a:solidFill>
                <a:latin typeface="Roboto Condensed"/>
              </a:rPr>
              <a:t> </a:t>
            </a:r>
            <a:r>
              <a:rPr lang="en-US" sz="3500" dirty="0" err="1">
                <a:solidFill>
                  <a:srgbClr val="BE8244"/>
                </a:solidFill>
                <a:latin typeface="Roboto Condensed"/>
              </a:rPr>
              <a:t>tay</a:t>
            </a:r>
            <a:r>
              <a:rPr lang="en-US" sz="3500" dirty="0">
                <a:solidFill>
                  <a:srgbClr val="BE8244"/>
                </a:solidFill>
                <a:latin typeface="Roboto Condensed"/>
              </a:rPr>
              <a:t> </a:t>
            </a:r>
            <a:r>
              <a:rPr lang="en-US" sz="3500" dirty="0" err="1">
                <a:solidFill>
                  <a:srgbClr val="BE8244"/>
                </a:solidFill>
                <a:latin typeface="Roboto Condensed"/>
              </a:rPr>
              <a:t>là</a:t>
            </a:r>
            <a:r>
              <a:rPr lang="en-US" sz="3500" dirty="0">
                <a:solidFill>
                  <a:srgbClr val="BE8244"/>
                </a:solidFill>
                <a:latin typeface="Roboto Condensed"/>
              </a:rPr>
              <a:t> </a:t>
            </a:r>
            <a:r>
              <a:rPr lang="en-US" sz="3500" dirty="0" err="1">
                <a:solidFill>
                  <a:srgbClr val="BE8244"/>
                </a:solidFill>
                <a:latin typeface="Roboto Condensed"/>
              </a:rPr>
              <a:t>hóa</a:t>
            </a:r>
            <a:r>
              <a:rPr lang="en-US" sz="3500" dirty="0">
                <a:solidFill>
                  <a:srgbClr val="BE8244"/>
                </a:solidFill>
                <a:latin typeface="Roboto Condensed"/>
              </a:rPr>
              <a:t> </a:t>
            </a:r>
            <a:r>
              <a:rPr lang="en-US" sz="3500" dirty="0" err="1">
                <a:solidFill>
                  <a:srgbClr val="BE8244"/>
                </a:solidFill>
                <a:latin typeface="Roboto Condensed"/>
              </a:rPr>
              <a:t>cung</a:t>
            </a:r>
            <a:r>
              <a:rPr lang="en-US" sz="3500" dirty="0">
                <a:solidFill>
                  <a:srgbClr val="BE8244"/>
                </a:solidFill>
                <a:latin typeface="Roboto Condensed"/>
              </a:rPr>
              <a:t> </a:t>
            </a:r>
            <a:r>
              <a:rPr lang="en-US" sz="3500" dirty="0" err="1">
                <a:solidFill>
                  <a:srgbClr val="BE8244"/>
                </a:solidFill>
                <a:latin typeface="Roboto Condensed"/>
              </a:rPr>
              <a:t>khuyết</a:t>
            </a:r>
            <a:r>
              <a:rPr lang="en-US" sz="3500" dirty="0">
                <a:solidFill>
                  <a:srgbClr val="BE8244"/>
                </a:solidFill>
                <a:latin typeface="Roboto Condensed"/>
              </a:rPr>
              <a:t> </a:t>
            </a:r>
            <a:r>
              <a:rPr lang="en-US" sz="3500" dirty="0" err="1">
                <a:solidFill>
                  <a:srgbClr val="BE8244"/>
                </a:solidFill>
                <a:latin typeface="Roboto Condensed"/>
              </a:rPr>
              <a:t>thành</a:t>
            </a:r>
            <a:r>
              <a:rPr lang="en-US" sz="3500" dirty="0">
                <a:solidFill>
                  <a:srgbClr val="BE8244"/>
                </a:solidFill>
                <a:latin typeface="Roboto Condensed"/>
              </a:rPr>
              <a:t> </a:t>
            </a:r>
            <a:r>
              <a:rPr lang="en-US" sz="3500" dirty="0" err="1">
                <a:solidFill>
                  <a:srgbClr val="BE8244"/>
                </a:solidFill>
                <a:latin typeface="Roboto Condensed"/>
              </a:rPr>
              <a:t>gò</a:t>
            </a:r>
            <a:r>
              <a:rPr lang="en-US" sz="3500" dirty="0">
                <a:solidFill>
                  <a:srgbClr val="BE8244"/>
                </a:solidFill>
                <a:latin typeface="Roboto Condensed"/>
              </a:rPr>
              <a:t> </a:t>
            </a:r>
            <a:r>
              <a:rPr lang="en-US" sz="3500" dirty="0" err="1">
                <a:solidFill>
                  <a:srgbClr val="BE8244"/>
                </a:solidFill>
                <a:latin typeface="Roboto Condensed"/>
              </a:rPr>
              <a:t>núi</a:t>
            </a:r>
            <a:r>
              <a:rPr lang="en-US" sz="3500" dirty="0">
                <a:solidFill>
                  <a:srgbClr val="BE8244"/>
                </a:solidFill>
                <a:latin typeface="Roboto Condensed"/>
              </a:rPr>
              <a:t> </a:t>
            </a:r>
            <a:r>
              <a:rPr lang="en-US" sz="3500" dirty="0" err="1">
                <a:solidFill>
                  <a:srgbClr val="BE8244"/>
                </a:solidFill>
                <a:latin typeface="Roboto Condensed"/>
              </a:rPr>
              <a:t>có</a:t>
            </a:r>
            <a:r>
              <a:rPr lang="en-US" sz="3500" dirty="0">
                <a:solidFill>
                  <a:srgbClr val="BE8244"/>
                </a:solidFill>
                <a:latin typeface="Roboto Condensed"/>
              </a:rPr>
              <a:t> </a:t>
            </a:r>
            <a:r>
              <a:rPr lang="en-US" sz="3500" dirty="0" err="1">
                <a:solidFill>
                  <a:srgbClr val="BE8244"/>
                </a:solidFill>
                <a:latin typeface="Roboto Condensed"/>
              </a:rPr>
              <a:t>muôn</a:t>
            </a:r>
            <a:r>
              <a:rPr lang="en-US" sz="3500" dirty="0">
                <a:solidFill>
                  <a:srgbClr val="BE8244"/>
                </a:solidFill>
                <a:latin typeface="Roboto Condensed"/>
              </a:rPr>
              <a:t> </a:t>
            </a:r>
            <a:r>
              <a:rPr lang="en-US" sz="3500" dirty="0" err="1">
                <a:solidFill>
                  <a:srgbClr val="BE8244"/>
                </a:solidFill>
                <a:latin typeface="Roboto Condensed"/>
              </a:rPr>
              <a:t>loài</a:t>
            </a:r>
            <a:r>
              <a:rPr lang="en-US" sz="3500" dirty="0">
                <a:solidFill>
                  <a:srgbClr val="BE8244"/>
                </a:solidFill>
                <a:latin typeface="Roboto Condensed"/>
              </a:rPr>
              <a:t> </a:t>
            </a:r>
            <a:r>
              <a:rPr lang="en-US" sz="3500" dirty="0" err="1">
                <a:solidFill>
                  <a:srgbClr val="BE8244"/>
                </a:solidFill>
                <a:latin typeface="Roboto Condensed"/>
              </a:rPr>
              <a:t>chim</a:t>
            </a:r>
            <a:r>
              <a:rPr lang="en-US" sz="3500" dirty="0">
                <a:solidFill>
                  <a:srgbClr val="BE8244"/>
                </a:solidFill>
                <a:latin typeface="Roboto Condensed"/>
              </a:rPr>
              <a:t> hay </a:t>
            </a:r>
            <a:r>
              <a:rPr lang="en-US" sz="3500" dirty="0" err="1">
                <a:solidFill>
                  <a:srgbClr val="BE8244"/>
                </a:solidFill>
                <a:latin typeface="Roboto Condensed"/>
              </a:rPr>
              <a:t>thú</a:t>
            </a:r>
            <a:r>
              <a:rPr lang="en-US" sz="3500" dirty="0">
                <a:solidFill>
                  <a:srgbClr val="BE8244"/>
                </a:solidFill>
                <a:latin typeface="Roboto Condensed"/>
              </a:rPr>
              <a:t> </a:t>
            </a:r>
            <a:r>
              <a:rPr lang="en-US" sz="3500" dirty="0" err="1">
                <a:solidFill>
                  <a:srgbClr val="BE8244"/>
                </a:solidFill>
                <a:latin typeface="Roboto Condensed"/>
              </a:rPr>
              <a:t>lạ</a:t>
            </a:r>
            <a:r>
              <a:rPr lang="en-US" sz="3500" dirty="0">
                <a:solidFill>
                  <a:srgbClr val="BE8244"/>
                </a:solidFill>
                <a:latin typeface="Roboto Condensed"/>
              </a:rPr>
              <a:t> </a:t>
            </a:r>
            <a:r>
              <a:rPr lang="en-US" sz="3500" dirty="0" err="1">
                <a:solidFill>
                  <a:srgbClr val="BE8244"/>
                </a:solidFill>
                <a:latin typeface="Roboto Condensed"/>
              </a:rPr>
              <a:t>tề</a:t>
            </a:r>
            <a:r>
              <a:rPr lang="en-US" sz="3500" dirty="0">
                <a:solidFill>
                  <a:srgbClr val="BE8244"/>
                </a:solidFill>
                <a:latin typeface="Roboto Condensed"/>
              </a:rPr>
              <a:t> </a:t>
            </a:r>
            <a:r>
              <a:rPr lang="en-US" sz="3500" dirty="0" err="1">
                <a:solidFill>
                  <a:srgbClr val="BE8244"/>
                </a:solidFill>
                <a:latin typeface="Roboto Condensed"/>
              </a:rPr>
              <a:t>tựu</a:t>
            </a:r>
            <a:endParaRPr lang="en-US" sz="3500" dirty="0">
              <a:solidFill>
                <a:srgbClr val="BE8244"/>
              </a:solidFill>
              <a:latin typeface="Roboto Condensed"/>
            </a:endParaRPr>
          </a:p>
          <a:p>
            <a:pPr marL="755651" lvl="1" indent="-377825" algn="just">
              <a:lnSpc>
                <a:spcPts val="4900"/>
              </a:lnSpc>
              <a:buFont typeface="Arial"/>
              <a:buChar char="•"/>
            </a:pPr>
            <a:r>
              <a:rPr lang="en-US" sz="3500" dirty="0" err="1">
                <a:solidFill>
                  <a:srgbClr val="BE8244"/>
                </a:solidFill>
                <a:latin typeface="Roboto Condensed"/>
              </a:rPr>
              <a:t>Tính</a:t>
            </a:r>
            <a:r>
              <a:rPr lang="en-US" sz="3500" dirty="0">
                <a:solidFill>
                  <a:srgbClr val="BE8244"/>
                </a:solidFill>
                <a:latin typeface="Roboto Condensed"/>
              </a:rPr>
              <a:t> </a:t>
            </a:r>
            <a:r>
              <a:rPr lang="en-US" sz="3500" dirty="0" err="1">
                <a:solidFill>
                  <a:srgbClr val="BE8244"/>
                </a:solidFill>
                <a:latin typeface="Roboto Condensed"/>
              </a:rPr>
              <a:t>cách</a:t>
            </a:r>
            <a:r>
              <a:rPr lang="en-US" sz="3500" dirty="0">
                <a:solidFill>
                  <a:srgbClr val="BE8244"/>
                </a:solidFill>
                <a:latin typeface="Roboto Condensed"/>
              </a:rPr>
              <a:t>: </a:t>
            </a:r>
            <a:r>
              <a:rPr lang="en-US" sz="3500" dirty="0" err="1">
                <a:solidFill>
                  <a:srgbClr val="BE8244"/>
                </a:solidFill>
                <a:latin typeface="Roboto Condensed"/>
              </a:rPr>
              <a:t>tự</a:t>
            </a:r>
            <a:r>
              <a:rPr lang="en-US" sz="3500" dirty="0">
                <a:solidFill>
                  <a:srgbClr val="BE8244"/>
                </a:solidFill>
                <a:latin typeface="Roboto Condensed"/>
              </a:rPr>
              <a:t> </a:t>
            </a:r>
            <a:r>
              <a:rPr lang="en-US" sz="3500" dirty="0" err="1">
                <a:solidFill>
                  <a:srgbClr val="BE8244"/>
                </a:solidFill>
                <a:latin typeface="Roboto Condensed"/>
              </a:rPr>
              <a:t>đắc</a:t>
            </a:r>
            <a:r>
              <a:rPr lang="en-US" sz="3500" dirty="0">
                <a:solidFill>
                  <a:srgbClr val="BE8244"/>
                </a:solidFill>
                <a:latin typeface="Roboto Condensed"/>
              </a:rPr>
              <a:t>, </a:t>
            </a:r>
            <a:r>
              <a:rPr lang="en-US" sz="3500" dirty="0" err="1">
                <a:solidFill>
                  <a:srgbClr val="BE8244"/>
                </a:solidFill>
                <a:latin typeface="Roboto Condensed"/>
              </a:rPr>
              <a:t>kiêu</a:t>
            </a:r>
            <a:r>
              <a:rPr lang="en-US" sz="3500" dirty="0">
                <a:solidFill>
                  <a:srgbClr val="BE8244"/>
                </a:solidFill>
                <a:latin typeface="Roboto Condensed"/>
              </a:rPr>
              <a:t> </a:t>
            </a:r>
            <a:r>
              <a:rPr lang="en-US" sz="3500" dirty="0" err="1">
                <a:solidFill>
                  <a:srgbClr val="BE8244"/>
                </a:solidFill>
                <a:latin typeface="Roboto Condensed"/>
              </a:rPr>
              <a:t>ngạo</a:t>
            </a:r>
            <a:r>
              <a:rPr lang="en-US" sz="3500" dirty="0">
                <a:solidFill>
                  <a:srgbClr val="BE8244"/>
                </a:solidFill>
                <a:latin typeface="Roboto Condensed"/>
              </a:rPr>
              <a:t>, </a:t>
            </a:r>
            <a:r>
              <a:rPr lang="en-US" sz="3500" dirty="0" err="1">
                <a:solidFill>
                  <a:srgbClr val="BE8244"/>
                </a:solidFill>
                <a:latin typeface="Roboto Condensed"/>
              </a:rPr>
              <a:t>thích</a:t>
            </a:r>
            <a:r>
              <a:rPr lang="en-US" sz="3500" dirty="0">
                <a:solidFill>
                  <a:srgbClr val="BE8244"/>
                </a:solidFill>
                <a:latin typeface="Roboto Condensed"/>
              </a:rPr>
              <a:t> </a:t>
            </a:r>
            <a:r>
              <a:rPr lang="en-US" sz="3500" dirty="0" err="1">
                <a:solidFill>
                  <a:srgbClr val="BE8244"/>
                </a:solidFill>
                <a:latin typeface="Roboto Condensed"/>
              </a:rPr>
              <a:t>khoe</a:t>
            </a:r>
            <a:r>
              <a:rPr lang="en-US" sz="3500" dirty="0">
                <a:solidFill>
                  <a:srgbClr val="BE8244"/>
                </a:solidFill>
                <a:latin typeface="Roboto Condensed"/>
              </a:rPr>
              <a:t> </a:t>
            </a:r>
            <a:r>
              <a:rPr lang="en-US" sz="3500" dirty="0" err="1">
                <a:solidFill>
                  <a:srgbClr val="BE8244"/>
                </a:solidFill>
                <a:latin typeface="Roboto Condensed"/>
              </a:rPr>
              <a:t>khoang</a:t>
            </a:r>
            <a:endParaRPr lang="en-US" sz="3500" dirty="0">
              <a:solidFill>
                <a:srgbClr val="BE8244"/>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6063" y="8064357"/>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2"/>
            <a:stretch>
              <a:fillRect/>
            </a:stretch>
          </a:blipFill>
        </p:spPr>
        <p:txBody>
          <a:bodyPr/>
          <a:lstStyle/>
          <a:p>
            <a:endParaRPr lang="en-US"/>
          </a:p>
        </p:txBody>
      </p:sp>
      <p:sp>
        <p:nvSpPr>
          <p:cNvPr id="3" name="Freeform 3"/>
          <p:cNvSpPr/>
          <p:nvPr/>
        </p:nvSpPr>
        <p:spPr>
          <a:xfrm>
            <a:off x="-2725683" y="821675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2">
              <a:alphaModFix amt="24000"/>
            </a:blip>
            <a:stretch>
              <a:fillRect/>
            </a:stretch>
          </a:blipFill>
        </p:spPr>
        <p:txBody>
          <a:bodyPr/>
          <a:lstStyle/>
          <a:p>
            <a:endParaRPr lang="en-US"/>
          </a:p>
        </p:txBody>
      </p:sp>
      <p:grpSp>
        <p:nvGrpSpPr>
          <p:cNvPr id="4" name="Group 4"/>
          <p:cNvGrpSpPr/>
          <p:nvPr/>
        </p:nvGrpSpPr>
        <p:grpSpPr>
          <a:xfrm>
            <a:off x="132736" y="2075303"/>
            <a:ext cx="18520223" cy="14365995"/>
            <a:chOff x="0" y="0"/>
            <a:chExt cx="6346952" cy="4923282"/>
          </a:xfrm>
        </p:grpSpPr>
        <p:sp>
          <p:nvSpPr>
            <p:cNvPr id="5" name="Freeform 5"/>
            <p:cNvSpPr/>
            <p:nvPr/>
          </p:nvSpPr>
          <p:spPr>
            <a:xfrm>
              <a:off x="-95250" y="0"/>
              <a:ext cx="6455029" cy="4962271"/>
            </a:xfrm>
            <a:custGeom>
              <a:avLst/>
              <a:gdLst/>
              <a:ahLst/>
              <a:cxnLst/>
              <a:rect l="l" t="t" r="r" b="b"/>
              <a:pathLst>
                <a:path w="6455029" h="4962271">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3"/>
              <a:stretch>
                <a:fillRect l="-23561" r="-19129"/>
              </a:stretch>
            </a:blipFill>
          </p:spPr>
          <p:txBody>
            <a:bodyPr/>
            <a:lstStyle/>
            <a:p>
              <a:endParaRPr lang="en-US"/>
            </a:p>
          </p:txBody>
        </p:sp>
      </p:grpSp>
      <p:sp>
        <p:nvSpPr>
          <p:cNvPr id="6" name="TextBox 6"/>
          <p:cNvSpPr txBox="1"/>
          <p:nvPr/>
        </p:nvSpPr>
        <p:spPr>
          <a:xfrm>
            <a:off x="1639846" y="134271"/>
            <a:ext cx="16427923" cy="1144269"/>
          </a:xfrm>
          <a:prstGeom prst="rect">
            <a:avLst/>
          </a:prstGeom>
        </p:spPr>
        <p:txBody>
          <a:bodyPr lIns="0" tIns="0" rIns="0" bIns="0" rtlCol="0" anchor="t">
            <a:spAutoFit/>
          </a:bodyPr>
          <a:lstStyle/>
          <a:p>
            <a:pPr algn="r">
              <a:lnSpc>
                <a:spcPts val="9380"/>
              </a:lnSpc>
            </a:pPr>
            <a:r>
              <a:rPr lang="en-US" sz="6700">
                <a:solidFill>
                  <a:srgbClr val="25568E"/>
                </a:solidFill>
                <a:latin typeface="UTM Atlas"/>
              </a:rPr>
              <a:t>thủy THẦN</a:t>
            </a:r>
          </a:p>
        </p:txBody>
      </p:sp>
      <p:sp>
        <p:nvSpPr>
          <p:cNvPr id="7" name="TextBox 7"/>
          <p:cNvSpPr txBox="1"/>
          <p:nvPr/>
        </p:nvSpPr>
        <p:spPr>
          <a:xfrm>
            <a:off x="132736" y="433846"/>
            <a:ext cx="11129076"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25568E"/>
                </a:solidFill>
                <a:latin typeface="Roboto Condensed"/>
              </a:rPr>
              <a:t>Nguồn</a:t>
            </a:r>
            <a:r>
              <a:rPr lang="en-US" sz="3500" dirty="0">
                <a:solidFill>
                  <a:srgbClr val="25568E"/>
                </a:solidFill>
                <a:latin typeface="Roboto Condensed"/>
              </a:rPr>
              <a:t> </a:t>
            </a:r>
            <a:r>
              <a:rPr lang="en-US" sz="3500" dirty="0" err="1">
                <a:solidFill>
                  <a:srgbClr val="25568E"/>
                </a:solidFill>
                <a:latin typeface="Roboto Condensed"/>
              </a:rPr>
              <a:t>gốc</a:t>
            </a:r>
            <a:r>
              <a:rPr lang="en-US" sz="3500" dirty="0">
                <a:solidFill>
                  <a:srgbClr val="25568E"/>
                </a:solidFill>
                <a:latin typeface="Roboto Condensed"/>
              </a:rPr>
              <a:t>, </a:t>
            </a:r>
            <a:r>
              <a:rPr lang="en-US" sz="3500" dirty="0" err="1">
                <a:solidFill>
                  <a:srgbClr val="25568E"/>
                </a:solidFill>
                <a:latin typeface="Roboto Condensed"/>
              </a:rPr>
              <a:t>lai</a:t>
            </a:r>
            <a:r>
              <a:rPr lang="en-US" sz="3500" dirty="0">
                <a:solidFill>
                  <a:srgbClr val="25568E"/>
                </a:solidFill>
                <a:latin typeface="Roboto Condensed"/>
              </a:rPr>
              <a:t> </a:t>
            </a:r>
            <a:r>
              <a:rPr lang="en-US" sz="3500" dirty="0" err="1">
                <a:solidFill>
                  <a:srgbClr val="25568E"/>
                </a:solidFill>
                <a:latin typeface="Roboto Condensed"/>
              </a:rPr>
              <a:t>lịch</a:t>
            </a:r>
            <a:r>
              <a:rPr lang="en-US" sz="3500" dirty="0">
                <a:solidFill>
                  <a:srgbClr val="25568E"/>
                </a:solidFill>
                <a:latin typeface="Roboto Condensed"/>
              </a:rPr>
              <a:t>: </a:t>
            </a:r>
            <a:r>
              <a:rPr lang="en-US" sz="3500" dirty="0" err="1">
                <a:solidFill>
                  <a:srgbClr val="25568E"/>
                </a:solidFill>
                <a:latin typeface="Roboto Condensed"/>
              </a:rPr>
              <a:t>thủy</a:t>
            </a:r>
            <a:r>
              <a:rPr lang="en-US" sz="3500" dirty="0">
                <a:solidFill>
                  <a:srgbClr val="25568E"/>
                </a:solidFill>
                <a:latin typeface="Roboto Condensed"/>
              </a:rPr>
              <a:t> </a:t>
            </a:r>
            <a:r>
              <a:rPr lang="en-US" sz="3500" dirty="0" err="1">
                <a:solidFill>
                  <a:srgbClr val="25568E"/>
                </a:solidFill>
                <a:latin typeface="Roboto Condensed"/>
              </a:rPr>
              <a:t>thần</a:t>
            </a:r>
            <a:r>
              <a:rPr lang="en-US" sz="3500" dirty="0">
                <a:solidFill>
                  <a:srgbClr val="25568E"/>
                </a:solidFill>
                <a:latin typeface="Roboto Condensed"/>
              </a:rPr>
              <a:t> </a:t>
            </a:r>
            <a:r>
              <a:rPr lang="en-US" sz="3500" dirty="0" err="1">
                <a:solidFill>
                  <a:srgbClr val="25568E"/>
                </a:solidFill>
                <a:latin typeface="Roboto Condensed"/>
              </a:rPr>
              <a:t>cai</a:t>
            </a:r>
            <a:r>
              <a:rPr lang="en-US" sz="3500" dirty="0">
                <a:solidFill>
                  <a:srgbClr val="25568E"/>
                </a:solidFill>
                <a:latin typeface="Roboto Condensed"/>
              </a:rPr>
              <a:t> </a:t>
            </a:r>
            <a:r>
              <a:rPr lang="en-US" sz="3500" dirty="0" err="1">
                <a:solidFill>
                  <a:srgbClr val="25568E"/>
                </a:solidFill>
                <a:latin typeface="Roboto Condensed"/>
              </a:rPr>
              <a:t>quản</a:t>
            </a:r>
            <a:r>
              <a:rPr lang="en-US" sz="3500" dirty="0">
                <a:solidFill>
                  <a:srgbClr val="25568E"/>
                </a:solidFill>
                <a:latin typeface="Roboto Condensed"/>
              </a:rPr>
              <a:t> </a:t>
            </a:r>
            <a:r>
              <a:rPr lang="en-US" sz="3500" dirty="0" err="1">
                <a:solidFill>
                  <a:srgbClr val="25568E"/>
                </a:solidFill>
                <a:latin typeface="Roboto Condensed"/>
              </a:rPr>
              <a:t>mọi</a:t>
            </a:r>
            <a:r>
              <a:rPr lang="en-US" sz="3500" dirty="0">
                <a:solidFill>
                  <a:srgbClr val="25568E"/>
                </a:solidFill>
                <a:latin typeface="Roboto Condensed"/>
              </a:rPr>
              <a:t> </a:t>
            </a:r>
            <a:r>
              <a:rPr lang="en-US" sz="3500" dirty="0" err="1">
                <a:solidFill>
                  <a:srgbClr val="25568E"/>
                </a:solidFill>
                <a:latin typeface="Roboto Condensed"/>
              </a:rPr>
              <a:t>loài</a:t>
            </a:r>
            <a:r>
              <a:rPr lang="en-US" sz="3500" dirty="0">
                <a:solidFill>
                  <a:srgbClr val="25568E"/>
                </a:solidFill>
                <a:latin typeface="Roboto Condensed"/>
              </a:rPr>
              <a:t> </a:t>
            </a:r>
            <a:r>
              <a:rPr lang="en-US" sz="3500" dirty="0" err="1">
                <a:solidFill>
                  <a:srgbClr val="25568E"/>
                </a:solidFill>
                <a:latin typeface="Roboto Condensed"/>
              </a:rPr>
              <a:t>dưới</a:t>
            </a:r>
            <a:r>
              <a:rPr lang="en-US" sz="3500" dirty="0">
                <a:solidFill>
                  <a:srgbClr val="25568E"/>
                </a:solidFill>
                <a:latin typeface="Roboto Condensed"/>
              </a:rPr>
              <a:t> </a:t>
            </a:r>
            <a:r>
              <a:rPr lang="en-US" sz="3500" dirty="0" err="1">
                <a:solidFill>
                  <a:srgbClr val="25568E"/>
                </a:solidFill>
                <a:latin typeface="Roboto Condensed"/>
              </a:rPr>
              <a:t>nước</a:t>
            </a:r>
            <a:endParaRPr lang="en-US" sz="3500" dirty="0">
              <a:solidFill>
                <a:srgbClr val="25568E"/>
              </a:solidFill>
              <a:latin typeface="Roboto Condensed"/>
            </a:endParaRPr>
          </a:p>
          <a:p>
            <a:pPr marL="755651" lvl="1" indent="-377825" algn="just">
              <a:lnSpc>
                <a:spcPts val="4900"/>
              </a:lnSpc>
              <a:buFont typeface="Arial"/>
              <a:buChar char="•"/>
            </a:pPr>
            <a:r>
              <a:rPr lang="en-US" sz="3500" dirty="0" err="1">
                <a:solidFill>
                  <a:srgbClr val="25568E"/>
                </a:solidFill>
                <a:latin typeface="Roboto Condensed"/>
              </a:rPr>
              <a:t>Tài</a:t>
            </a:r>
            <a:r>
              <a:rPr lang="en-US" sz="3500" dirty="0">
                <a:solidFill>
                  <a:srgbClr val="25568E"/>
                </a:solidFill>
                <a:latin typeface="Roboto Condensed"/>
              </a:rPr>
              <a:t> </a:t>
            </a:r>
            <a:r>
              <a:rPr lang="en-US" sz="3500" dirty="0" err="1">
                <a:solidFill>
                  <a:srgbClr val="25568E"/>
                </a:solidFill>
                <a:latin typeface="Roboto Condensed"/>
              </a:rPr>
              <a:t>năng</a:t>
            </a:r>
            <a:r>
              <a:rPr lang="en-US" sz="3500" dirty="0">
                <a:solidFill>
                  <a:srgbClr val="25568E"/>
                </a:solidFill>
                <a:latin typeface="Roboto Condensed"/>
              </a:rPr>
              <a:t>: </a:t>
            </a:r>
            <a:r>
              <a:rPr lang="en-US" sz="3500" dirty="0" err="1">
                <a:solidFill>
                  <a:srgbClr val="25568E"/>
                </a:solidFill>
                <a:latin typeface="Roboto Condensed"/>
              </a:rPr>
              <a:t>có</a:t>
            </a:r>
            <a:r>
              <a:rPr lang="en-US" sz="3500" dirty="0">
                <a:solidFill>
                  <a:srgbClr val="25568E"/>
                </a:solidFill>
                <a:latin typeface="Roboto Condensed"/>
              </a:rPr>
              <a:t> </a:t>
            </a:r>
            <a:r>
              <a:rPr lang="en-US" sz="3500" dirty="0" err="1">
                <a:solidFill>
                  <a:srgbClr val="25568E"/>
                </a:solidFill>
                <a:latin typeface="Roboto Condensed"/>
              </a:rPr>
              <a:t>phép</a:t>
            </a:r>
            <a:r>
              <a:rPr lang="en-US" sz="3500" dirty="0">
                <a:solidFill>
                  <a:srgbClr val="25568E"/>
                </a:solidFill>
                <a:latin typeface="Roboto Condensed"/>
              </a:rPr>
              <a:t> </a:t>
            </a:r>
            <a:r>
              <a:rPr lang="en-US" sz="3500" dirty="0" err="1">
                <a:solidFill>
                  <a:srgbClr val="25568E"/>
                </a:solidFill>
                <a:latin typeface="Roboto Condensed"/>
              </a:rPr>
              <a:t>thuật</a:t>
            </a:r>
            <a:r>
              <a:rPr lang="en-US" sz="3500" dirty="0">
                <a:solidFill>
                  <a:srgbClr val="25568E"/>
                </a:solidFill>
                <a:latin typeface="Roboto Condensed"/>
              </a:rPr>
              <a:t> </a:t>
            </a:r>
            <a:r>
              <a:rPr lang="en-US" sz="3500" dirty="0" err="1">
                <a:solidFill>
                  <a:srgbClr val="25568E"/>
                </a:solidFill>
                <a:latin typeface="Roboto Condensed"/>
              </a:rPr>
              <a:t>biến</a:t>
            </a:r>
            <a:r>
              <a:rPr lang="en-US" sz="3500" dirty="0">
                <a:solidFill>
                  <a:srgbClr val="25568E"/>
                </a:solidFill>
                <a:latin typeface="Roboto Condensed"/>
              </a:rPr>
              <a:t> </a:t>
            </a:r>
            <a:r>
              <a:rPr lang="en-US" sz="3500" dirty="0" err="1">
                <a:solidFill>
                  <a:srgbClr val="25568E"/>
                </a:solidFill>
                <a:latin typeface="Roboto Condensed"/>
              </a:rPr>
              <a:t>vạn</a:t>
            </a:r>
            <a:r>
              <a:rPr lang="en-US" sz="3500" dirty="0">
                <a:solidFill>
                  <a:srgbClr val="25568E"/>
                </a:solidFill>
                <a:latin typeface="Roboto Condensed"/>
              </a:rPr>
              <a:t> </a:t>
            </a:r>
            <a:r>
              <a:rPr lang="en-US" sz="3500" dirty="0" err="1">
                <a:solidFill>
                  <a:srgbClr val="25568E"/>
                </a:solidFill>
                <a:latin typeface="Roboto Condensed"/>
              </a:rPr>
              <a:t>ngõ</a:t>
            </a:r>
            <a:r>
              <a:rPr lang="en-US" sz="3500" dirty="0">
                <a:solidFill>
                  <a:srgbClr val="25568E"/>
                </a:solidFill>
                <a:latin typeface="Roboto Condensed"/>
              </a:rPr>
              <a:t> </a:t>
            </a:r>
            <a:r>
              <a:rPr lang="en-US" sz="3500" dirty="0" err="1">
                <a:solidFill>
                  <a:srgbClr val="25568E"/>
                </a:solidFill>
                <a:latin typeface="Roboto Condensed"/>
              </a:rPr>
              <a:t>ngàn</a:t>
            </a:r>
            <a:r>
              <a:rPr lang="en-US" sz="3500" dirty="0">
                <a:solidFill>
                  <a:srgbClr val="25568E"/>
                </a:solidFill>
                <a:latin typeface="Roboto Condensed"/>
              </a:rPr>
              <a:t> </a:t>
            </a:r>
            <a:r>
              <a:rPr lang="en-US" sz="3500" dirty="0" err="1">
                <a:solidFill>
                  <a:srgbClr val="25568E"/>
                </a:solidFill>
                <a:latin typeface="Roboto Condensed"/>
              </a:rPr>
              <a:t>cửa</a:t>
            </a:r>
            <a:r>
              <a:rPr lang="en-US" sz="3500" dirty="0">
                <a:solidFill>
                  <a:srgbClr val="25568E"/>
                </a:solidFill>
                <a:latin typeface="Roboto Condensed"/>
              </a:rPr>
              <a:t> </a:t>
            </a:r>
            <a:r>
              <a:rPr lang="en-US" sz="3500" dirty="0" err="1">
                <a:solidFill>
                  <a:srgbClr val="25568E"/>
                </a:solidFill>
                <a:latin typeface="Roboto Condensed"/>
              </a:rPr>
              <a:t>biến</a:t>
            </a:r>
            <a:r>
              <a:rPr lang="en-US" sz="3500" dirty="0">
                <a:solidFill>
                  <a:srgbClr val="25568E"/>
                </a:solidFill>
                <a:latin typeface="Roboto Condensed"/>
              </a:rPr>
              <a:t> </a:t>
            </a:r>
            <a:r>
              <a:rPr lang="en-US" sz="3500" dirty="0" err="1">
                <a:solidFill>
                  <a:srgbClr val="25568E"/>
                </a:solidFill>
                <a:latin typeface="Roboto Condensed"/>
              </a:rPr>
              <a:t>thành</a:t>
            </a:r>
            <a:r>
              <a:rPr lang="en-US" sz="3500" dirty="0">
                <a:solidFill>
                  <a:srgbClr val="25568E"/>
                </a:solidFill>
                <a:latin typeface="Roboto Condensed"/>
              </a:rPr>
              <a:t> </a:t>
            </a:r>
            <a:r>
              <a:rPr lang="en-US" sz="3500" dirty="0" err="1">
                <a:solidFill>
                  <a:srgbClr val="25568E"/>
                </a:solidFill>
                <a:latin typeface="Roboto Condensed"/>
              </a:rPr>
              <a:t>biển</a:t>
            </a:r>
            <a:r>
              <a:rPr lang="en-US" sz="3500" dirty="0">
                <a:solidFill>
                  <a:srgbClr val="25568E"/>
                </a:solidFill>
                <a:latin typeface="Roboto Condensed"/>
              </a:rPr>
              <a:t> </a:t>
            </a:r>
            <a:r>
              <a:rPr lang="en-US" sz="3500" dirty="0" err="1">
                <a:solidFill>
                  <a:srgbClr val="25568E"/>
                </a:solidFill>
                <a:latin typeface="Roboto Condensed"/>
              </a:rPr>
              <a:t>với</a:t>
            </a:r>
            <a:r>
              <a:rPr lang="en-US" sz="3500" dirty="0">
                <a:solidFill>
                  <a:srgbClr val="25568E"/>
                </a:solidFill>
                <a:latin typeface="Roboto Condensed"/>
              </a:rPr>
              <a:t> </a:t>
            </a:r>
            <a:r>
              <a:rPr lang="en-US" sz="3500" dirty="0" err="1">
                <a:solidFill>
                  <a:srgbClr val="25568E"/>
                </a:solidFill>
                <a:latin typeface="Roboto Condensed"/>
              </a:rPr>
              <a:t>muôn</a:t>
            </a:r>
            <a:r>
              <a:rPr lang="en-US" sz="3500" dirty="0">
                <a:solidFill>
                  <a:srgbClr val="25568E"/>
                </a:solidFill>
                <a:latin typeface="Roboto Condensed"/>
              </a:rPr>
              <a:t> </a:t>
            </a:r>
            <a:r>
              <a:rPr lang="en-US" sz="3500" dirty="0" err="1">
                <a:solidFill>
                  <a:srgbClr val="25568E"/>
                </a:solidFill>
                <a:latin typeface="Roboto Condensed"/>
              </a:rPr>
              <a:t>hình</a:t>
            </a:r>
            <a:r>
              <a:rPr lang="en-US" sz="3500" dirty="0">
                <a:solidFill>
                  <a:srgbClr val="25568E"/>
                </a:solidFill>
                <a:latin typeface="Roboto Condensed"/>
              </a:rPr>
              <a:t> </a:t>
            </a:r>
            <a:r>
              <a:rPr lang="en-US" sz="3500" dirty="0" err="1">
                <a:solidFill>
                  <a:srgbClr val="25568E"/>
                </a:solidFill>
                <a:latin typeface="Roboto Condensed"/>
              </a:rPr>
              <a:t>vạn</a:t>
            </a:r>
            <a:r>
              <a:rPr lang="en-US" sz="3500" dirty="0">
                <a:solidFill>
                  <a:srgbClr val="25568E"/>
                </a:solidFill>
                <a:latin typeface="Roboto Condensed"/>
              </a:rPr>
              <a:t> </a:t>
            </a:r>
            <a:r>
              <a:rPr lang="en-US" sz="3500" dirty="0" err="1">
                <a:solidFill>
                  <a:srgbClr val="25568E"/>
                </a:solidFill>
                <a:latin typeface="Roboto Condensed"/>
              </a:rPr>
              <a:t>trạng</a:t>
            </a:r>
            <a:endParaRPr lang="en-US" sz="3500" dirty="0">
              <a:solidFill>
                <a:srgbClr val="25568E"/>
              </a:solidFill>
              <a:latin typeface="Roboto Condensed"/>
            </a:endParaRPr>
          </a:p>
          <a:p>
            <a:pPr marL="755651" lvl="1" indent="-377825" algn="just">
              <a:lnSpc>
                <a:spcPts val="4900"/>
              </a:lnSpc>
              <a:buFont typeface="Arial"/>
              <a:buChar char="•"/>
            </a:pPr>
            <a:r>
              <a:rPr lang="en-US" sz="3500" dirty="0" err="1">
                <a:solidFill>
                  <a:srgbClr val="25568E"/>
                </a:solidFill>
                <a:latin typeface="Roboto Condensed"/>
              </a:rPr>
              <a:t>Tính</a:t>
            </a:r>
            <a:r>
              <a:rPr lang="en-US" sz="3500" dirty="0">
                <a:solidFill>
                  <a:srgbClr val="25568E"/>
                </a:solidFill>
                <a:latin typeface="Roboto Condensed"/>
              </a:rPr>
              <a:t> </a:t>
            </a:r>
            <a:r>
              <a:rPr lang="en-US" sz="3500" dirty="0" err="1">
                <a:solidFill>
                  <a:srgbClr val="25568E"/>
                </a:solidFill>
                <a:latin typeface="Roboto Condensed"/>
              </a:rPr>
              <a:t>cách</a:t>
            </a:r>
            <a:r>
              <a:rPr lang="en-US" sz="3500" dirty="0">
                <a:solidFill>
                  <a:srgbClr val="25568E"/>
                </a:solidFill>
                <a:latin typeface="Roboto Condensed"/>
              </a:rPr>
              <a:t>: </a:t>
            </a:r>
            <a:r>
              <a:rPr lang="en-US" sz="3500" dirty="0" err="1">
                <a:solidFill>
                  <a:srgbClr val="25568E"/>
                </a:solidFill>
                <a:latin typeface="Roboto Condensed"/>
              </a:rPr>
              <a:t>tự</a:t>
            </a:r>
            <a:r>
              <a:rPr lang="en-US" sz="3500" dirty="0">
                <a:solidFill>
                  <a:srgbClr val="25568E"/>
                </a:solidFill>
                <a:latin typeface="Roboto Condensed"/>
              </a:rPr>
              <a:t> </a:t>
            </a:r>
            <a:r>
              <a:rPr lang="en-US" sz="3500" dirty="0" err="1">
                <a:solidFill>
                  <a:srgbClr val="25568E"/>
                </a:solidFill>
                <a:latin typeface="Roboto Condensed"/>
              </a:rPr>
              <a:t>đắc</a:t>
            </a:r>
            <a:r>
              <a:rPr lang="en-US" sz="3500" dirty="0">
                <a:solidFill>
                  <a:srgbClr val="25568E"/>
                </a:solidFill>
                <a:latin typeface="Roboto Condensed"/>
              </a:rPr>
              <a:t>, </a:t>
            </a:r>
            <a:r>
              <a:rPr lang="en-US" sz="3500" dirty="0" err="1">
                <a:solidFill>
                  <a:srgbClr val="25568E"/>
                </a:solidFill>
                <a:latin typeface="Roboto Condensed"/>
              </a:rPr>
              <a:t>kiêu</a:t>
            </a:r>
            <a:r>
              <a:rPr lang="en-US" sz="3500" dirty="0">
                <a:solidFill>
                  <a:srgbClr val="25568E"/>
                </a:solidFill>
                <a:latin typeface="Roboto Condensed"/>
              </a:rPr>
              <a:t> </a:t>
            </a:r>
            <a:r>
              <a:rPr lang="en-US" sz="3500" dirty="0" err="1">
                <a:solidFill>
                  <a:srgbClr val="25568E"/>
                </a:solidFill>
                <a:latin typeface="Roboto Condensed"/>
              </a:rPr>
              <a:t>ngạo</a:t>
            </a:r>
            <a:r>
              <a:rPr lang="en-US" sz="3500" dirty="0">
                <a:solidFill>
                  <a:srgbClr val="25568E"/>
                </a:solidFill>
                <a:latin typeface="Roboto Condensed"/>
              </a:rPr>
              <a:t>, </a:t>
            </a:r>
            <a:r>
              <a:rPr lang="en-US" sz="3500" dirty="0" err="1">
                <a:solidFill>
                  <a:srgbClr val="25568E"/>
                </a:solidFill>
                <a:latin typeface="Roboto Condensed"/>
              </a:rPr>
              <a:t>thích</a:t>
            </a:r>
            <a:r>
              <a:rPr lang="en-US" sz="3500" dirty="0">
                <a:solidFill>
                  <a:srgbClr val="25568E"/>
                </a:solidFill>
                <a:latin typeface="Roboto Condensed"/>
              </a:rPr>
              <a:t> </a:t>
            </a:r>
            <a:r>
              <a:rPr lang="en-US" sz="3500" dirty="0" err="1">
                <a:solidFill>
                  <a:srgbClr val="25568E"/>
                </a:solidFill>
                <a:latin typeface="Roboto Condensed"/>
              </a:rPr>
              <a:t>khoe</a:t>
            </a:r>
            <a:r>
              <a:rPr lang="en-US" sz="3500" dirty="0">
                <a:solidFill>
                  <a:srgbClr val="25568E"/>
                </a:solidFill>
                <a:latin typeface="Roboto Condensed"/>
              </a:rPr>
              <a:t> </a:t>
            </a:r>
            <a:r>
              <a:rPr lang="en-US" sz="3500" dirty="0" err="1">
                <a:solidFill>
                  <a:srgbClr val="25568E"/>
                </a:solidFill>
                <a:latin typeface="Roboto Condensed"/>
              </a:rPr>
              <a:t>khoang</a:t>
            </a:r>
            <a:endParaRPr lang="en-US" sz="3500" dirty="0">
              <a:solidFill>
                <a:srgbClr val="25568E"/>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51" r="-851"/>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28631" y="2734081"/>
            <a:ext cx="3045214" cy="8468469"/>
          </a:xfrm>
          <a:custGeom>
            <a:avLst/>
            <a:gdLst/>
            <a:ahLst/>
            <a:cxnLst/>
            <a:rect l="l" t="t" r="r" b="b"/>
            <a:pathLst>
              <a:path w="3045214" h="8468469">
                <a:moveTo>
                  <a:pt x="0" y="0"/>
                </a:moveTo>
                <a:lnTo>
                  <a:pt x="3045214" y="0"/>
                </a:lnTo>
                <a:lnTo>
                  <a:pt x="3045214" y="8468469"/>
                </a:lnTo>
                <a:lnTo>
                  <a:pt x="0" y="8468469"/>
                </a:lnTo>
                <a:lnTo>
                  <a:pt x="0" y="0"/>
                </a:lnTo>
                <a:close/>
              </a:path>
            </a:pathLst>
          </a:custGeom>
          <a:blipFill>
            <a:blip r:embed="rId3"/>
            <a:stretch>
              <a:fillRect l="-154972" t="-61020"/>
            </a:stretch>
          </a:blipFill>
        </p:spPr>
        <p:txBody>
          <a:bodyPr/>
          <a:lstStyle/>
          <a:p>
            <a:endParaRPr lang="en-US"/>
          </a:p>
        </p:txBody>
      </p:sp>
      <p:grpSp>
        <p:nvGrpSpPr>
          <p:cNvPr id="7" name="Group 7"/>
          <p:cNvGrpSpPr/>
          <p:nvPr/>
        </p:nvGrpSpPr>
        <p:grpSpPr>
          <a:xfrm>
            <a:off x="5410808" y="3600450"/>
            <a:ext cx="12261469" cy="6039474"/>
            <a:chOff x="0" y="0"/>
            <a:chExt cx="3229358" cy="1590643"/>
          </a:xfrm>
        </p:grpSpPr>
        <p:sp>
          <p:nvSpPr>
            <p:cNvPr id="8" name="Freeform 8"/>
            <p:cNvSpPr/>
            <p:nvPr/>
          </p:nvSpPr>
          <p:spPr>
            <a:xfrm>
              <a:off x="0" y="0"/>
              <a:ext cx="3229358" cy="1590643"/>
            </a:xfrm>
            <a:custGeom>
              <a:avLst/>
              <a:gdLst/>
              <a:ahLst/>
              <a:cxnLst/>
              <a:rect l="l" t="t" r="r" b="b"/>
              <a:pathLst>
                <a:path w="3229358" h="1590643">
                  <a:moveTo>
                    <a:pt x="32202" y="0"/>
                  </a:moveTo>
                  <a:lnTo>
                    <a:pt x="3197157" y="0"/>
                  </a:lnTo>
                  <a:cubicBezTo>
                    <a:pt x="3214941" y="0"/>
                    <a:pt x="3229358" y="14417"/>
                    <a:pt x="3229358" y="32202"/>
                  </a:cubicBezTo>
                  <a:lnTo>
                    <a:pt x="3229358" y="1558442"/>
                  </a:lnTo>
                  <a:cubicBezTo>
                    <a:pt x="3229358" y="1576226"/>
                    <a:pt x="3214941" y="1590643"/>
                    <a:pt x="3197157" y="1590643"/>
                  </a:cubicBezTo>
                  <a:lnTo>
                    <a:pt x="32202" y="1590643"/>
                  </a:lnTo>
                  <a:cubicBezTo>
                    <a:pt x="14417" y="1590643"/>
                    <a:pt x="0" y="1576226"/>
                    <a:pt x="0" y="1558442"/>
                  </a:cubicBezTo>
                  <a:lnTo>
                    <a:pt x="0" y="32202"/>
                  </a:lnTo>
                  <a:cubicBezTo>
                    <a:pt x="0" y="14417"/>
                    <a:pt x="14417" y="0"/>
                    <a:pt x="32202" y="0"/>
                  </a:cubicBezTo>
                  <a:close/>
                </a:path>
              </a:pathLst>
            </a:custGeom>
            <a:solidFill>
              <a:srgbClr val="FFFDF5">
                <a:alpha val="71765"/>
              </a:srgbClr>
            </a:solidFill>
          </p:spPr>
          <p:txBody>
            <a:bodyPr/>
            <a:lstStyle/>
            <a:p>
              <a:endParaRPr lang="en-US"/>
            </a:p>
          </p:txBody>
        </p:sp>
        <p:sp>
          <p:nvSpPr>
            <p:cNvPr id="9" name="TextBox 9"/>
            <p:cNvSpPr txBox="1"/>
            <p:nvPr/>
          </p:nvSpPr>
          <p:spPr>
            <a:xfrm>
              <a:off x="0" y="-47625"/>
              <a:ext cx="3229358" cy="163826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28631" y="357339"/>
            <a:ext cx="8783365" cy="2255136"/>
          </a:xfrm>
          <a:prstGeom prst="rect">
            <a:avLst/>
          </a:prstGeom>
        </p:spPr>
        <p:txBody>
          <a:bodyPr lIns="0" tIns="0" rIns="0" bIns="0" rtlCol="0" anchor="t">
            <a:spAutoFit/>
          </a:bodyPr>
          <a:lstStyle/>
          <a:p>
            <a:pPr algn="just">
              <a:lnSpc>
                <a:spcPts val="9036"/>
              </a:lnSpc>
            </a:pPr>
            <a:r>
              <a:rPr lang="en-US" sz="6454">
                <a:solidFill>
                  <a:srgbClr val="FFFFFF"/>
                </a:solidFill>
                <a:latin typeface="UTM Atlas"/>
              </a:rPr>
              <a:t>nhân vật </a:t>
            </a:r>
          </a:p>
          <a:p>
            <a:pPr algn="just">
              <a:lnSpc>
                <a:spcPts val="9036"/>
              </a:lnSpc>
            </a:pPr>
            <a:r>
              <a:rPr lang="en-US" sz="6454">
                <a:solidFill>
                  <a:srgbClr val="FFFFFF"/>
                </a:solidFill>
                <a:latin typeface="UTM Atlas"/>
              </a:rPr>
              <a:t>NGƯỜI THỨ BA</a:t>
            </a:r>
          </a:p>
        </p:txBody>
      </p:sp>
      <p:sp>
        <p:nvSpPr>
          <p:cNvPr id="11" name="TextBox 11"/>
          <p:cNvSpPr txBox="1"/>
          <p:nvPr/>
        </p:nvSpPr>
        <p:spPr>
          <a:xfrm>
            <a:off x="5694941" y="4581837"/>
            <a:ext cx="11282296"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err="1">
                <a:solidFill>
                  <a:srgbClr val="000000"/>
                </a:solidFill>
                <a:latin typeface="Roboto Condensed"/>
              </a:rPr>
              <a:t>Có</a:t>
            </a:r>
            <a:r>
              <a:rPr lang="en-US" sz="4500" dirty="0">
                <a:solidFill>
                  <a:srgbClr val="000000"/>
                </a:solidFill>
                <a:latin typeface="Roboto Condensed"/>
              </a:rPr>
              <a:t> </a:t>
            </a:r>
            <a:r>
              <a:rPr lang="en-US" sz="4500" dirty="0" err="1">
                <a:solidFill>
                  <a:srgbClr val="000000"/>
                </a:solidFill>
                <a:latin typeface="Roboto Condensed"/>
              </a:rPr>
              <a:t>tài</a:t>
            </a:r>
            <a:r>
              <a:rPr lang="en-US" sz="4500" dirty="0">
                <a:solidFill>
                  <a:srgbClr val="000000"/>
                </a:solidFill>
                <a:latin typeface="Roboto Condensed"/>
              </a:rPr>
              <a:t> </a:t>
            </a:r>
            <a:r>
              <a:rPr lang="en-US" sz="4500" dirty="0" err="1">
                <a:solidFill>
                  <a:srgbClr val="000000"/>
                </a:solidFill>
                <a:latin typeface="Roboto Condensed"/>
              </a:rPr>
              <a:t>ăn</a:t>
            </a:r>
            <a:r>
              <a:rPr lang="en-US" sz="4500" dirty="0">
                <a:solidFill>
                  <a:srgbClr val="000000"/>
                </a:solidFill>
                <a:latin typeface="Roboto Condensed"/>
              </a:rPr>
              <a:t> </a:t>
            </a:r>
            <a:r>
              <a:rPr lang="en-US" sz="4500" dirty="0" err="1">
                <a:solidFill>
                  <a:srgbClr val="000000"/>
                </a:solidFill>
                <a:latin typeface="Roboto Condensed"/>
              </a:rPr>
              <a:t>nói</a:t>
            </a:r>
            <a:endParaRPr lang="en-US" sz="4500" dirty="0">
              <a:solidFill>
                <a:srgbClr val="000000"/>
              </a:solidFill>
              <a:latin typeface="Roboto Condensed"/>
            </a:endParaRPr>
          </a:p>
          <a:p>
            <a:pPr marL="971550" lvl="1" indent="-485775" algn="just">
              <a:lnSpc>
                <a:spcPts val="6299"/>
              </a:lnSpc>
              <a:buFont typeface="Arial"/>
              <a:buChar char="•"/>
            </a:pPr>
            <a:r>
              <a:rPr lang="en-US" sz="4500" dirty="0" err="1">
                <a:solidFill>
                  <a:srgbClr val="000000"/>
                </a:solidFill>
                <a:latin typeface="Roboto Condensed"/>
              </a:rPr>
              <a:t>Thể</a:t>
            </a:r>
            <a:r>
              <a:rPr lang="en-US" sz="4500" dirty="0">
                <a:solidFill>
                  <a:srgbClr val="000000"/>
                </a:solidFill>
                <a:latin typeface="Roboto Condensed"/>
              </a:rPr>
              <a:t> </a:t>
            </a:r>
            <a:r>
              <a:rPr lang="en-US" sz="4500" dirty="0" err="1">
                <a:solidFill>
                  <a:srgbClr val="000000"/>
                </a:solidFill>
                <a:latin typeface="Roboto Condensed"/>
              </a:rPr>
              <a:t>hiện</a:t>
            </a:r>
            <a:r>
              <a:rPr lang="en-US" sz="4500" dirty="0">
                <a:solidFill>
                  <a:srgbClr val="000000"/>
                </a:solidFill>
                <a:latin typeface="Roboto Condensed"/>
              </a:rPr>
              <a:t> </a:t>
            </a:r>
            <a:r>
              <a:rPr lang="en-US" sz="4500" dirty="0" err="1">
                <a:solidFill>
                  <a:srgbClr val="000000"/>
                </a:solidFill>
                <a:latin typeface="Roboto Condensed"/>
              </a:rPr>
              <a:t>cách</a:t>
            </a:r>
            <a:r>
              <a:rPr lang="en-US" sz="4500" dirty="0">
                <a:solidFill>
                  <a:srgbClr val="000000"/>
                </a:solidFill>
                <a:latin typeface="Roboto Condensed"/>
              </a:rPr>
              <a:t> </a:t>
            </a:r>
            <a:r>
              <a:rPr lang="en-US" sz="4500" dirty="0" err="1">
                <a:solidFill>
                  <a:srgbClr val="000000"/>
                </a:solidFill>
                <a:latin typeface="Roboto Condensed"/>
              </a:rPr>
              <a:t>đối</a:t>
            </a:r>
            <a:r>
              <a:rPr lang="en-US" sz="4500" dirty="0">
                <a:solidFill>
                  <a:srgbClr val="000000"/>
                </a:solidFill>
                <a:latin typeface="Roboto Condensed"/>
              </a:rPr>
              <a:t> </a:t>
            </a:r>
            <a:r>
              <a:rPr lang="en-US" sz="4500" dirty="0" err="1">
                <a:solidFill>
                  <a:srgbClr val="000000"/>
                </a:solidFill>
                <a:latin typeface="Roboto Condensed"/>
              </a:rPr>
              <a:t>nhân</a:t>
            </a:r>
            <a:r>
              <a:rPr lang="en-US" sz="4500" dirty="0">
                <a:solidFill>
                  <a:srgbClr val="000000"/>
                </a:solidFill>
                <a:latin typeface="Roboto Condensed"/>
              </a:rPr>
              <a:t> </a:t>
            </a:r>
            <a:r>
              <a:rPr lang="en-US" sz="4500" dirty="0" err="1">
                <a:solidFill>
                  <a:srgbClr val="000000"/>
                </a:solidFill>
                <a:latin typeface="Roboto Condensed"/>
              </a:rPr>
              <a:t>xử</a:t>
            </a:r>
            <a:r>
              <a:rPr lang="en-US" sz="4500" dirty="0">
                <a:solidFill>
                  <a:srgbClr val="000000"/>
                </a:solidFill>
                <a:latin typeface="Roboto Condensed"/>
              </a:rPr>
              <a:t> </a:t>
            </a:r>
            <a:r>
              <a:rPr lang="en-US" sz="4500" dirty="0" err="1">
                <a:solidFill>
                  <a:srgbClr val="000000"/>
                </a:solidFill>
                <a:latin typeface="Roboto Condensed"/>
              </a:rPr>
              <a:t>thế</a:t>
            </a:r>
            <a:r>
              <a:rPr lang="en-US" sz="4500" dirty="0">
                <a:solidFill>
                  <a:srgbClr val="000000"/>
                </a:solidFill>
                <a:latin typeface="Roboto Condensed"/>
              </a:rPr>
              <a:t> </a:t>
            </a:r>
            <a:r>
              <a:rPr lang="en-US" sz="4500" dirty="0" err="1">
                <a:solidFill>
                  <a:srgbClr val="000000"/>
                </a:solidFill>
                <a:latin typeface="Roboto Condensed"/>
              </a:rPr>
              <a:t>khéo</a:t>
            </a:r>
            <a:r>
              <a:rPr lang="en-US" sz="4500" dirty="0">
                <a:solidFill>
                  <a:srgbClr val="000000"/>
                </a:solidFill>
                <a:latin typeface="Roboto Condensed"/>
              </a:rPr>
              <a:t> </a:t>
            </a:r>
            <a:r>
              <a:rPr lang="en-US" sz="4500" dirty="0" err="1">
                <a:solidFill>
                  <a:srgbClr val="000000"/>
                </a:solidFill>
                <a:latin typeface="Roboto Condensed"/>
              </a:rPr>
              <a:t>léo</a:t>
            </a:r>
            <a:r>
              <a:rPr lang="en-US" sz="4500" dirty="0">
                <a:solidFill>
                  <a:srgbClr val="000000"/>
                </a:solidFill>
                <a:latin typeface="Roboto Condensed"/>
              </a:rPr>
              <a:t> </a:t>
            </a:r>
            <a:r>
              <a:rPr lang="en-US" sz="4500" dirty="0">
                <a:solidFill>
                  <a:srgbClr val="000000"/>
                </a:solidFill>
                <a:latin typeface="Roboto Condensed Italics"/>
              </a:rPr>
              <a:t>“</a:t>
            </a:r>
            <a:r>
              <a:rPr lang="en-US" sz="4500" dirty="0" err="1">
                <a:solidFill>
                  <a:srgbClr val="000000"/>
                </a:solidFill>
                <a:latin typeface="Roboto Condensed Italics"/>
              </a:rPr>
              <a:t>Thiên</a:t>
            </a:r>
            <a:r>
              <a:rPr lang="en-US" sz="4500" dirty="0">
                <a:solidFill>
                  <a:srgbClr val="000000"/>
                </a:solidFill>
                <a:latin typeface="Roboto Condensed Italics"/>
              </a:rPr>
              <a:t> </a:t>
            </a:r>
            <a:r>
              <a:rPr lang="en-US" sz="4500" dirty="0" err="1">
                <a:solidFill>
                  <a:srgbClr val="000000"/>
                </a:solidFill>
                <a:latin typeface="Roboto Condensed Italics"/>
              </a:rPr>
              <a:t>tử</a:t>
            </a:r>
            <a:r>
              <a:rPr lang="en-US" sz="4500" dirty="0">
                <a:solidFill>
                  <a:srgbClr val="000000"/>
                </a:solidFill>
                <a:latin typeface="Roboto Condensed Italics"/>
              </a:rPr>
              <a:t> </a:t>
            </a:r>
            <a:r>
              <a:rPr lang="en-US" sz="4500" dirty="0" err="1">
                <a:solidFill>
                  <a:srgbClr val="000000"/>
                </a:solidFill>
                <a:latin typeface="Roboto Condensed Italics"/>
              </a:rPr>
              <a:t>trị</a:t>
            </a:r>
            <a:r>
              <a:rPr lang="en-US" sz="4500" dirty="0">
                <a:solidFill>
                  <a:srgbClr val="000000"/>
                </a:solidFill>
                <a:latin typeface="Roboto Condensed Italics"/>
              </a:rPr>
              <a:t> </a:t>
            </a:r>
            <a:r>
              <a:rPr lang="en-US" sz="4500" dirty="0" err="1">
                <a:solidFill>
                  <a:srgbClr val="000000"/>
                </a:solidFill>
                <a:latin typeface="Roboto Condensed Italics"/>
              </a:rPr>
              <a:t>bên</a:t>
            </a:r>
            <a:r>
              <a:rPr lang="en-US" sz="4500" dirty="0">
                <a:solidFill>
                  <a:srgbClr val="000000"/>
                </a:solidFill>
                <a:latin typeface="Roboto Condensed Italics"/>
              </a:rPr>
              <a:t> </a:t>
            </a:r>
            <a:r>
              <a:rPr lang="en-US" sz="4500" dirty="0" err="1">
                <a:solidFill>
                  <a:srgbClr val="000000"/>
                </a:solidFill>
                <a:latin typeface="Roboto Condensed Italics"/>
              </a:rPr>
              <a:t>ngoài</a:t>
            </a:r>
            <a:r>
              <a:rPr lang="en-US" sz="4500" dirty="0">
                <a:solidFill>
                  <a:srgbClr val="000000"/>
                </a:solidFill>
                <a:latin typeface="Roboto Condensed Italics"/>
              </a:rPr>
              <a:t>, </a:t>
            </a:r>
            <a:r>
              <a:rPr lang="en-US" sz="4500" dirty="0" err="1">
                <a:solidFill>
                  <a:srgbClr val="000000"/>
                </a:solidFill>
                <a:latin typeface="Roboto Condensed Italics"/>
              </a:rPr>
              <a:t>hoàng</a:t>
            </a:r>
            <a:r>
              <a:rPr lang="en-US" sz="4500" dirty="0">
                <a:solidFill>
                  <a:srgbClr val="000000"/>
                </a:solidFill>
                <a:latin typeface="Roboto Condensed Italics"/>
              </a:rPr>
              <a:t> </a:t>
            </a:r>
            <a:r>
              <a:rPr lang="en-US" sz="4500" dirty="0" err="1">
                <a:solidFill>
                  <a:srgbClr val="000000"/>
                </a:solidFill>
                <a:latin typeface="Roboto Condensed Italics"/>
              </a:rPr>
              <a:t>hậu</a:t>
            </a:r>
            <a:r>
              <a:rPr lang="en-US" sz="4500" dirty="0">
                <a:solidFill>
                  <a:srgbClr val="000000"/>
                </a:solidFill>
                <a:latin typeface="Roboto Condensed Italics"/>
              </a:rPr>
              <a:t> </a:t>
            </a:r>
            <a:r>
              <a:rPr lang="en-US" sz="4500" dirty="0" err="1">
                <a:solidFill>
                  <a:srgbClr val="000000"/>
                </a:solidFill>
                <a:latin typeface="Roboto Condensed Italics"/>
              </a:rPr>
              <a:t>trị</a:t>
            </a:r>
            <a:r>
              <a:rPr lang="en-US" sz="4500" dirty="0">
                <a:solidFill>
                  <a:srgbClr val="000000"/>
                </a:solidFill>
                <a:latin typeface="Roboto Condensed Italics"/>
              </a:rPr>
              <a:t> </a:t>
            </a:r>
            <a:r>
              <a:rPr lang="en-US" sz="4500" dirty="0" err="1">
                <a:solidFill>
                  <a:srgbClr val="000000"/>
                </a:solidFill>
                <a:latin typeface="Roboto Condensed Italics"/>
              </a:rPr>
              <a:t>bên</a:t>
            </a:r>
            <a:r>
              <a:rPr lang="en-US" sz="4500" dirty="0">
                <a:solidFill>
                  <a:srgbClr val="000000"/>
                </a:solidFill>
                <a:latin typeface="Roboto Condensed Italics"/>
              </a:rPr>
              <a:t> </a:t>
            </a:r>
            <a:r>
              <a:rPr lang="en-US" sz="4500" dirty="0" err="1">
                <a:solidFill>
                  <a:srgbClr val="000000"/>
                </a:solidFill>
                <a:latin typeface="Roboto Condensed Italics"/>
              </a:rPr>
              <a:t>trong</a:t>
            </a:r>
            <a:r>
              <a:rPr lang="en-US" sz="4500" dirty="0">
                <a:solidFill>
                  <a:srgbClr val="000000"/>
                </a:solidFill>
                <a:latin typeface="Roboto Condensed Italics"/>
              </a:rPr>
              <a:t>; </a:t>
            </a:r>
            <a:r>
              <a:rPr lang="en-US" sz="4500" dirty="0" err="1">
                <a:solidFill>
                  <a:srgbClr val="000000"/>
                </a:solidFill>
                <a:latin typeface="Roboto Condensed Italics"/>
              </a:rPr>
              <a:t>hải</a:t>
            </a:r>
            <a:r>
              <a:rPr lang="en-US" sz="4500" dirty="0">
                <a:solidFill>
                  <a:srgbClr val="000000"/>
                </a:solidFill>
                <a:latin typeface="Roboto Condensed Italics"/>
              </a:rPr>
              <a:t> </a:t>
            </a:r>
            <a:r>
              <a:rPr lang="en-US" sz="4500" dirty="0" err="1">
                <a:solidFill>
                  <a:srgbClr val="000000"/>
                </a:solidFill>
                <a:latin typeface="Roboto Condensed Italics"/>
              </a:rPr>
              <a:t>vật</a:t>
            </a:r>
            <a:r>
              <a:rPr lang="en-US" sz="4500" dirty="0">
                <a:solidFill>
                  <a:srgbClr val="000000"/>
                </a:solidFill>
                <a:latin typeface="Roboto Condensed Italics"/>
              </a:rPr>
              <a:t> </a:t>
            </a:r>
            <a:r>
              <a:rPr lang="en-US" sz="4500" dirty="0" err="1">
                <a:solidFill>
                  <a:srgbClr val="000000"/>
                </a:solidFill>
                <a:latin typeface="Roboto Condensed Italics"/>
              </a:rPr>
              <a:t>sơn</a:t>
            </a:r>
            <a:r>
              <a:rPr lang="en-US" sz="4500" dirty="0">
                <a:solidFill>
                  <a:srgbClr val="000000"/>
                </a:solidFill>
                <a:latin typeface="Roboto Condensed Italics"/>
              </a:rPr>
              <a:t> </a:t>
            </a:r>
            <a:r>
              <a:rPr lang="en-US" sz="4500" dirty="0" err="1">
                <a:solidFill>
                  <a:srgbClr val="000000"/>
                </a:solidFill>
                <a:latin typeface="Roboto Condensed Italics"/>
              </a:rPr>
              <a:t>hào</a:t>
            </a:r>
            <a:r>
              <a:rPr lang="en-US" sz="4500" dirty="0">
                <a:solidFill>
                  <a:srgbClr val="000000"/>
                </a:solidFill>
                <a:latin typeface="Roboto Condensed Italics"/>
              </a:rPr>
              <a:t>, </a:t>
            </a:r>
            <a:r>
              <a:rPr lang="en-US" sz="4500" dirty="0" err="1">
                <a:solidFill>
                  <a:srgbClr val="000000"/>
                </a:solidFill>
                <a:latin typeface="Roboto Condensed Italics"/>
              </a:rPr>
              <a:t>hưởng</a:t>
            </a:r>
            <a:r>
              <a:rPr lang="en-US" sz="4500" dirty="0">
                <a:solidFill>
                  <a:srgbClr val="000000"/>
                </a:solidFill>
                <a:latin typeface="Roboto Condensed Italics"/>
              </a:rPr>
              <a:t> </a:t>
            </a:r>
            <a:r>
              <a:rPr lang="en-US" sz="4500" dirty="0" err="1">
                <a:solidFill>
                  <a:srgbClr val="000000"/>
                </a:solidFill>
                <a:latin typeface="Roboto Condensed Italics"/>
              </a:rPr>
              <a:t>những</a:t>
            </a:r>
            <a:r>
              <a:rPr lang="en-US" sz="4500" dirty="0">
                <a:solidFill>
                  <a:srgbClr val="000000"/>
                </a:solidFill>
                <a:latin typeface="Roboto Condensed Italics"/>
              </a:rPr>
              <a:t> </a:t>
            </a:r>
            <a:r>
              <a:rPr lang="en-US" sz="4500" dirty="0" err="1">
                <a:solidFill>
                  <a:srgbClr val="000000"/>
                </a:solidFill>
                <a:latin typeface="Roboto Condensed Italics"/>
              </a:rPr>
              <a:t>vị</a:t>
            </a:r>
            <a:r>
              <a:rPr lang="en-US" sz="4500" dirty="0">
                <a:solidFill>
                  <a:srgbClr val="000000"/>
                </a:solidFill>
                <a:latin typeface="Roboto Condensed Italics"/>
              </a:rPr>
              <a:t> </a:t>
            </a:r>
            <a:r>
              <a:rPr lang="en-US" sz="4500" dirty="0" err="1">
                <a:solidFill>
                  <a:srgbClr val="000000"/>
                </a:solidFill>
                <a:latin typeface="Roboto Condensed Italics"/>
              </a:rPr>
              <a:t>quý</a:t>
            </a:r>
            <a:r>
              <a:rPr lang="en-US" sz="4500" dirty="0">
                <a:solidFill>
                  <a:srgbClr val="000000"/>
                </a:solidFill>
                <a:latin typeface="Roboto Condensed Italics"/>
              </a:rPr>
              <a:t> </a:t>
            </a:r>
            <a:r>
              <a:rPr lang="en-US" sz="4500" dirty="0" err="1">
                <a:solidFill>
                  <a:srgbClr val="000000"/>
                </a:solidFill>
                <a:latin typeface="Roboto Condensed Italics"/>
              </a:rPr>
              <a:t>ngon</a:t>
            </a:r>
            <a:r>
              <a:rPr lang="en-US" sz="4500" dirty="0">
                <a:solidFill>
                  <a:srgbClr val="000000"/>
                </a:solidFill>
                <a:latin typeface="Roboto Condensed Italics"/>
              </a:rPr>
              <a:t> </a:t>
            </a:r>
            <a:r>
              <a:rPr lang="en-US" sz="4500" dirty="0" err="1">
                <a:solidFill>
                  <a:srgbClr val="000000"/>
                </a:solidFill>
                <a:latin typeface="Roboto Condensed Italics"/>
              </a:rPr>
              <a:t>trong</a:t>
            </a:r>
            <a:r>
              <a:rPr lang="en-US" sz="4500" dirty="0">
                <a:solidFill>
                  <a:srgbClr val="000000"/>
                </a:solidFill>
                <a:latin typeface="Roboto Condensed Italics"/>
              </a:rPr>
              <a:t> </a:t>
            </a:r>
            <a:r>
              <a:rPr lang="en-US" sz="4500" dirty="0" err="1">
                <a:solidFill>
                  <a:srgbClr val="000000"/>
                </a:solidFill>
                <a:latin typeface="Roboto Condensed Italics"/>
              </a:rPr>
              <a:t>thiên</a:t>
            </a:r>
            <a:r>
              <a:rPr lang="en-US" sz="4500" dirty="0">
                <a:solidFill>
                  <a:srgbClr val="000000"/>
                </a:solidFill>
                <a:latin typeface="Roboto Condensed Italics"/>
              </a:rPr>
              <a:t> </a:t>
            </a:r>
            <a:r>
              <a:rPr lang="en-US" sz="4500" dirty="0" err="1">
                <a:solidFill>
                  <a:srgbClr val="000000"/>
                </a:solidFill>
                <a:latin typeface="Roboto Condensed Italics"/>
              </a:rPr>
              <a:t>hạ</a:t>
            </a:r>
            <a:r>
              <a:rPr lang="en-US" sz="4500" dirty="0">
                <a:solidFill>
                  <a:srgbClr val="000000"/>
                </a:solidFill>
                <a:latin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6063" y="8064357"/>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2"/>
            <a:stretch>
              <a:fillRect/>
            </a:stretch>
          </a:blipFill>
        </p:spPr>
        <p:txBody>
          <a:bodyPr/>
          <a:lstStyle/>
          <a:p>
            <a:endParaRPr lang="en-US"/>
          </a:p>
        </p:txBody>
      </p:sp>
      <p:sp>
        <p:nvSpPr>
          <p:cNvPr id="3" name="Freeform 3"/>
          <p:cNvSpPr/>
          <p:nvPr/>
        </p:nvSpPr>
        <p:spPr>
          <a:xfrm>
            <a:off x="-2725683" y="821675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2">
              <a:alphaModFix amt="24000"/>
            </a:blip>
            <a:stretch>
              <a:fillRect/>
            </a:stretch>
          </a:blipFill>
        </p:spPr>
        <p:txBody>
          <a:bodyPr/>
          <a:lstStyle/>
          <a:p>
            <a:endParaRPr lang="en-US"/>
          </a:p>
        </p:txBody>
      </p:sp>
      <p:sp>
        <p:nvSpPr>
          <p:cNvPr id="4" name="TextBox 4"/>
          <p:cNvSpPr txBox="1"/>
          <p:nvPr/>
        </p:nvSpPr>
        <p:spPr>
          <a:xfrm>
            <a:off x="1395502" y="2836616"/>
            <a:ext cx="16427923" cy="1144269"/>
          </a:xfrm>
          <a:prstGeom prst="rect">
            <a:avLst/>
          </a:prstGeom>
        </p:spPr>
        <p:txBody>
          <a:bodyPr lIns="0" tIns="0" rIns="0" bIns="0" rtlCol="0" anchor="t">
            <a:spAutoFit/>
          </a:bodyPr>
          <a:lstStyle/>
          <a:p>
            <a:pPr algn="r">
              <a:lnSpc>
                <a:spcPts val="9380"/>
              </a:lnSpc>
            </a:pPr>
            <a:r>
              <a:rPr lang="en-US" sz="6700">
                <a:solidFill>
                  <a:srgbClr val="7C0F0C"/>
                </a:solidFill>
                <a:latin typeface="UTM Atlas"/>
              </a:rPr>
              <a:t>NGỌC HOÀNG</a:t>
            </a:r>
          </a:p>
        </p:txBody>
      </p:sp>
      <p:sp>
        <p:nvSpPr>
          <p:cNvPr id="5" name="TextBox 5"/>
          <p:cNvSpPr txBox="1"/>
          <p:nvPr/>
        </p:nvSpPr>
        <p:spPr>
          <a:xfrm>
            <a:off x="10444141" y="4604064"/>
            <a:ext cx="7246550" cy="185420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6D453E"/>
                </a:solidFill>
                <a:latin typeface="Roboto Condensed"/>
              </a:rPr>
              <a:t>Hết</a:t>
            </a:r>
            <a:r>
              <a:rPr lang="en-US" sz="3500" dirty="0">
                <a:solidFill>
                  <a:srgbClr val="6D453E"/>
                </a:solidFill>
                <a:latin typeface="Roboto Condensed"/>
              </a:rPr>
              <a:t> </a:t>
            </a:r>
            <a:r>
              <a:rPr lang="en-US" sz="3500" dirty="0" err="1">
                <a:solidFill>
                  <a:srgbClr val="6D453E"/>
                </a:solidFill>
                <a:latin typeface="Roboto Condensed"/>
              </a:rPr>
              <a:t>lòng</a:t>
            </a:r>
            <a:r>
              <a:rPr lang="en-US" sz="3500" dirty="0">
                <a:solidFill>
                  <a:srgbClr val="6D453E"/>
                </a:solidFill>
                <a:latin typeface="Roboto Condensed"/>
              </a:rPr>
              <a:t> </a:t>
            </a:r>
            <a:r>
              <a:rPr lang="en-US" sz="3500" dirty="0" err="1">
                <a:solidFill>
                  <a:srgbClr val="6D453E"/>
                </a:solidFill>
                <a:latin typeface="Roboto Condensed"/>
              </a:rPr>
              <a:t>yêu</a:t>
            </a:r>
            <a:r>
              <a:rPr lang="en-US" sz="3500" dirty="0">
                <a:solidFill>
                  <a:srgbClr val="6D453E"/>
                </a:solidFill>
                <a:latin typeface="Roboto Condensed"/>
              </a:rPr>
              <a:t> </a:t>
            </a:r>
            <a:r>
              <a:rPr lang="en-US" sz="3500" dirty="0" err="1">
                <a:solidFill>
                  <a:srgbClr val="6D453E"/>
                </a:solidFill>
                <a:latin typeface="Roboto Condensed"/>
              </a:rPr>
              <a:t>thương</a:t>
            </a:r>
            <a:r>
              <a:rPr lang="en-US" sz="3500" dirty="0">
                <a:solidFill>
                  <a:srgbClr val="6D453E"/>
                </a:solidFill>
                <a:latin typeface="Roboto Condensed"/>
              </a:rPr>
              <a:t> con</a:t>
            </a:r>
          </a:p>
          <a:p>
            <a:pPr marL="755651" lvl="1" indent="-377825" algn="just">
              <a:lnSpc>
                <a:spcPts val="4900"/>
              </a:lnSpc>
              <a:buFont typeface="Arial"/>
              <a:buChar char="•"/>
            </a:pPr>
            <a:r>
              <a:rPr lang="en-US" sz="3500" dirty="0" err="1">
                <a:solidFill>
                  <a:srgbClr val="6D453E"/>
                </a:solidFill>
                <a:latin typeface="Roboto Condensed"/>
              </a:rPr>
              <a:t>Có</a:t>
            </a:r>
            <a:r>
              <a:rPr lang="en-US" sz="3500" dirty="0">
                <a:solidFill>
                  <a:srgbClr val="6D453E"/>
                </a:solidFill>
                <a:latin typeface="Roboto Condensed"/>
              </a:rPr>
              <a:t> </a:t>
            </a:r>
            <a:r>
              <a:rPr lang="en-US" sz="3500" dirty="0" err="1">
                <a:solidFill>
                  <a:srgbClr val="6D453E"/>
                </a:solidFill>
                <a:latin typeface="Roboto Condensed"/>
              </a:rPr>
              <a:t>mắt</a:t>
            </a:r>
            <a:r>
              <a:rPr lang="en-US" sz="3500" dirty="0">
                <a:solidFill>
                  <a:srgbClr val="6D453E"/>
                </a:solidFill>
                <a:latin typeface="Roboto Condensed"/>
              </a:rPr>
              <a:t> </a:t>
            </a:r>
            <a:r>
              <a:rPr lang="en-US" sz="3500" dirty="0" err="1">
                <a:solidFill>
                  <a:srgbClr val="6D453E"/>
                </a:solidFill>
                <a:latin typeface="Roboto Condensed"/>
              </a:rPr>
              <a:t>nhìn</a:t>
            </a:r>
            <a:r>
              <a:rPr lang="en-US" sz="3500" dirty="0">
                <a:solidFill>
                  <a:srgbClr val="6D453E"/>
                </a:solidFill>
                <a:latin typeface="Roboto Condensed"/>
              </a:rPr>
              <a:t> </a:t>
            </a:r>
            <a:r>
              <a:rPr lang="en-US" sz="3500" dirty="0" err="1">
                <a:solidFill>
                  <a:srgbClr val="6D453E"/>
                </a:solidFill>
                <a:latin typeface="Roboto Condensed"/>
              </a:rPr>
              <a:t>người</a:t>
            </a:r>
            <a:r>
              <a:rPr lang="en-US" sz="3500" dirty="0">
                <a:solidFill>
                  <a:srgbClr val="6D453E"/>
                </a:solidFill>
                <a:latin typeface="Roboto Condensed"/>
              </a:rPr>
              <a:t>, </a:t>
            </a:r>
            <a:r>
              <a:rPr lang="en-US" sz="3500" dirty="0" err="1">
                <a:solidFill>
                  <a:srgbClr val="6D453E"/>
                </a:solidFill>
                <a:latin typeface="Roboto Condensed"/>
              </a:rPr>
              <a:t>coi</a:t>
            </a:r>
            <a:r>
              <a:rPr lang="en-US" sz="3500" dirty="0">
                <a:solidFill>
                  <a:srgbClr val="6D453E"/>
                </a:solidFill>
                <a:latin typeface="Roboto Condensed"/>
              </a:rPr>
              <a:t> </a:t>
            </a:r>
            <a:r>
              <a:rPr lang="en-US" sz="3500" dirty="0" err="1">
                <a:solidFill>
                  <a:srgbClr val="6D453E"/>
                </a:solidFill>
                <a:latin typeface="Roboto Condensed"/>
              </a:rPr>
              <a:t>trọng</a:t>
            </a:r>
            <a:r>
              <a:rPr lang="en-US" sz="3500" dirty="0">
                <a:solidFill>
                  <a:srgbClr val="6D453E"/>
                </a:solidFill>
                <a:latin typeface="Roboto Condensed"/>
              </a:rPr>
              <a:t> </a:t>
            </a:r>
            <a:r>
              <a:rPr lang="en-US" sz="3500" dirty="0" err="1">
                <a:solidFill>
                  <a:srgbClr val="6D453E"/>
                </a:solidFill>
                <a:latin typeface="Roboto Condensed"/>
              </a:rPr>
              <a:t>người</a:t>
            </a:r>
            <a:r>
              <a:rPr lang="en-US" sz="3500" dirty="0">
                <a:solidFill>
                  <a:srgbClr val="6D453E"/>
                </a:solidFill>
                <a:latin typeface="Roboto Condensed"/>
              </a:rPr>
              <a:t> </a:t>
            </a:r>
            <a:r>
              <a:rPr lang="en-US" sz="3500" dirty="0" err="1">
                <a:solidFill>
                  <a:srgbClr val="6D453E"/>
                </a:solidFill>
                <a:latin typeface="Roboto Condensed"/>
              </a:rPr>
              <a:t>có</a:t>
            </a:r>
            <a:r>
              <a:rPr lang="en-US" sz="3500" dirty="0">
                <a:solidFill>
                  <a:srgbClr val="6D453E"/>
                </a:solidFill>
                <a:latin typeface="Roboto Condensed"/>
              </a:rPr>
              <a:t> </a:t>
            </a:r>
            <a:r>
              <a:rPr lang="en-US" sz="3500" dirty="0" err="1">
                <a:solidFill>
                  <a:srgbClr val="6D453E"/>
                </a:solidFill>
                <a:latin typeface="Roboto Condensed"/>
              </a:rPr>
              <a:t>tấm</a:t>
            </a:r>
            <a:r>
              <a:rPr lang="en-US" sz="3500" dirty="0">
                <a:solidFill>
                  <a:srgbClr val="6D453E"/>
                </a:solidFill>
                <a:latin typeface="Roboto Condensed"/>
              </a:rPr>
              <a:t> </a:t>
            </a:r>
            <a:r>
              <a:rPr lang="en-US" sz="3500" dirty="0" err="1">
                <a:solidFill>
                  <a:srgbClr val="6D453E"/>
                </a:solidFill>
                <a:latin typeface="Roboto Condensed"/>
              </a:rPr>
              <a:t>lòng</a:t>
            </a:r>
            <a:endParaRPr lang="en-US" sz="3500" dirty="0">
              <a:solidFill>
                <a:srgbClr val="6D453E"/>
              </a:solidFill>
              <a:latin typeface="Roboto Condensed"/>
            </a:endParaRPr>
          </a:p>
        </p:txBody>
      </p:sp>
      <p:grpSp>
        <p:nvGrpSpPr>
          <p:cNvPr id="6" name="Group 6"/>
          <p:cNvGrpSpPr/>
          <p:nvPr/>
        </p:nvGrpSpPr>
        <p:grpSpPr>
          <a:xfrm>
            <a:off x="-1078479" y="0"/>
            <a:ext cx="11754578" cy="10287000"/>
            <a:chOff x="0" y="0"/>
            <a:chExt cx="6456456" cy="5650357"/>
          </a:xfrm>
        </p:grpSpPr>
        <p:sp>
          <p:nvSpPr>
            <p:cNvPr id="7" name="Freeform 7"/>
            <p:cNvSpPr/>
            <p:nvPr/>
          </p:nvSpPr>
          <p:spPr>
            <a:xfrm>
              <a:off x="-1220470" y="-200914"/>
              <a:ext cx="7686959" cy="5919724"/>
            </a:xfrm>
            <a:custGeom>
              <a:avLst/>
              <a:gdLst/>
              <a:ahLst/>
              <a:cxnLst/>
              <a:rect l="l" t="t" r="r" b="b"/>
              <a:pathLst>
                <a:path w="7686959" h="5919724">
                  <a:moveTo>
                    <a:pt x="7670339" y="542290"/>
                  </a:moveTo>
                  <a:cubicBezTo>
                    <a:pt x="7654713" y="557530"/>
                    <a:pt x="7596081" y="686562"/>
                    <a:pt x="7613386" y="715264"/>
                  </a:cubicBezTo>
                  <a:cubicBezTo>
                    <a:pt x="7632113" y="709803"/>
                    <a:pt x="7541711" y="790321"/>
                    <a:pt x="7588332" y="888111"/>
                  </a:cubicBezTo>
                  <a:cubicBezTo>
                    <a:pt x="7575031" y="906018"/>
                    <a:pt x="7660783" y="924179"/>
                    <a:pt x="7653680" y="962025"/>
                  </a:cubicBezTo>
                  <a:cubicBezTo>
                    <a:pt x="7641153" y="981202"/>
                    <a:pt x="7595694" y="974979"/>
                    <a:pt x="7632113" y="1001014"/>
                  </a:cubicBezTo>
                  <a:cubicBezTo>
                    <a:pt x="7639732" y="1085469"/>
                    <a:pt x="7686451" y="1117346"/>
                    <a:pt x="7533188" y="1351280"/>
                  </a:cubicBezTo>
                  <a:cubicBezTo>
                    <a:pt x="7502968" y="1347343"/>
                    <a:pt x="7420703" y="1604645"/>
                    <a:pt x="7307055" y="1797050"/>
                  </a:cubicBezTo>
                  <a:cubicBezTo>
                    <a:pt x="7323457" y="1833372"/>
                    <a:pt x="7341666" y="1850009"/>
                    <a:pt x="7303310" y="1916684"/>
                  </a:cubicBezTo>
                  <a:cubicBezTo>
                    <a:pt x="7310026" y="1933448"/>
                    <a:pt x="7375244" y="1963420"/>
                    <a:pt x="7341279" y="2007743"/>
                  </a:cubicBezTo>
                  <a:cubicBezTo>
                    <a:pt x="7305247" y="2091436"/>
                    <a:pt x="7306926" y="2286381"/>
                    <a:pt x="7351869" y="2317750"/>
                  </a:cubicBezTo>
                  <a:cubicBezTo>
                    <a:pt x="7377827" y="2308987"/>
                    <a:pt x="7286909" y="2474976"/>
                    <a:pt x="7334563" y="2483866"/>
                  </a:cubicBezTo>
                  <a:cubicBezTo>
                    <a:pt x="7319066" y="2541143"/>
                    <a:pt x="7380797" y="2574417"/>
                    <a:pt x="7248036" y="2695575"/>
                  </a:cubicBezTo>
                  <a:cubicBezTo>
                    <a:pt x="7144333" y="2756535"/>
                    <a:pt x="7269087" y="2805176"/>
                    <a:pt x="7167838" y="2892044"/>
                  </a:cubicBezTo>
                  <a:cubicBezTo>
                    <a:pt x="7209035" y="2925826"/>
                    <a:pt x="7106365" y="2948432"/>
                    <a:pt x="7180107" y="3107690"/>
                  </a:cubicBezTo>
                  <a:cubicBezTo>
                    <a:pt x="7189792" y="3117088"/>
                    <a:pt x="7132839" y="3165983"/>
                    <a:pt x="7115663" y="3207639"/>
                  </a:cubicBezTo>
                  <a:cubicBezTo>
                    <a:pt x="7161897" y="3257296"/>
                    <a:pt x="7110756" y="3253994"/>
                    <a:pt x="7095000" y="3340354"/>
                  </a:cubicBezTo>
                  <a:cubicBezTo>
                    <a:pt x="7010669" y="3405251"/>
                    <a:pt x="7013510" y="3435350"/>
                    <a:pt x="6933569" y="3533013"/>
                  </a:cubicBezTo>
                  <a:cubicBezTo>
                    <a:pt x="6956815" y="3525774"/>
                    <a:pt x="6985227" y="3574161"/>
                    <a:pt x="6916910" y="3687572"/>
                  </a:cubicBezTo>
                  <a:cubicBezTo>
                    <a:pt x="6912390" y="3707257"/>
                    <a:pt x="6820181" y="3726307"/>
                    <a:pt x="6797451" y="3771265"/>
                  </a:cubicBezTo>
                  <a:cubicBezTo>
                    <a:pt x="6766844" y="3791585"/>
                    <a:pt x="6829220" y="3823716"/>
                    <a:pt x="6759870" y="3824732"/>
                  </a:cubicBezTo>
                  <a:cubicBezTo>
                    <a:pt x="6768652" y="3870960"/>
                    <a:pt x="6712603" y="3859911"/>
                    <a:pt x="6698655" y="3879977"/>
                  </a:cubicBezTo>
                  <a:cubicBezTo>
                    <a:pt x="6742694" y="3906901"/>
                    <a:pt x="6709633" y="3901313"/>
                    <a:pt x="6745406" y="3916553"/>
                  </a:cubicBezTo>
                  <a:cubicBezTo>
                    <a:pt x="6743081" y="3988689"/>
                    <a:pt x="6636408" y="4092829"/>
                    <a:pt x="6642865" y="4182491"/>
                  </a:cubicBezTo>
                  <a:cubicBezTo>
                    <a:pt x="6605800" y="4270502"/>
                    <a:pt x="6632662" y="4306443"/>
                    <a:pt x="6579196" y="4402836"/>
                  </a:cubicBezTo>
                  <a:cubicBezTo>
                    <a:pt x="6617036" y="4414266"/>
                    <a:pt x="6589916" y="4427982"/>
                    <a:pt x="6546136" y="4505960"/>
                  </a:cubicBezTo>
                  <a:cubicBezTo>
                    <a:pt x="6592498" y="4531741"/>
                    <a:pt x="6575193" y="4590542"/>
                    <a:pt x="6526634" y="4659376"/>
                  </a:cubicBezTo>
                  <a:cubicBezTo>
                    <a:pt x="6608900" y="4706620"/>
                    <a:pt x="6561375" y="4854575"/>
                    <a:pt x="6516174" y="4913630"/>
                  </a:cubicBezTo>
                  <a:cubicBezTo>
                    <a:pt x="6529605" y="4962525"/>
                    <a:pt x="6507392" y="5014341"/>
                    <a:pt x="6451601" y="5057902"/>
                  </a:cubicBezTo>
                  <a:cubicBezTo>
                    <a:pt x="6412471" y="5158740"/>
                    <a:pt x="6397748" y="5242179"/>
                    <a:pt x="6236834" y="5344668"/>
                  </a:cubicBezTo>
                  <a:cubicBezTo>
                    <a:pt x="6191504" y="5423535"/>
                    <a:pt x="6195379" y="5474843"/>
                    <a:pt x="6106140" y="5580126"/>
                  </a:cubicBezTo>
                  <a:cubicBezTo>
                    <a:pt x="6070625" y="5617337"/>
                    <a:pt x="6028136" y="5575808"/>
                    <a:pt x="6036014" y="5642229"/>
                  </a:cubicBezTo>
                  <a:cubicBezTo>
                    <a:pt x="5985906" y="5660898"/>
                    <a:pt x="6050479" y="5719572"/>
                    <a:pt x="5934894" y="5769483"/>
                  </a:cubicBezTo>
                  <a:cubicBezTo>
                    <a:pt x="5954007" y="5829681"/>
                    <a:pt x="6006053" y="5859272"/>
                    <a:pt x="5791673" y="5839333"/>
                  </a:cubicBezTo>
                  <a:cubicBezTo>
                    <a:pt x="4374827" y="5836539"/>
                    <a:pt x="2992722" y="5847588"/>
                    <a:pt x="1510012" y="5835142"/>
                  </a:cubicBezTo>
                  <a:cubicBezTo>
                    <a:pt x="1425810" y="5827522"/>
                    <a:pt x="1221761" y="5919724"/>
                    <a:pt x="1266316" y="5732399"/>
                  </a:cubicBezTo>
                  <a:cubicBezTo>
                    <a:pt x="1277423" y="4087495"/>
                    <a:pt x="1248494" y="2400427"/>
                    <a:pt x="1253789" y="760476"/>
                  </a:cubicBezTo>
                  <a:cubicBezTo>
                    <a:pt x="1411604" y="0"/>
                    <a:pt x="0" y="249174"/>
                    <a:pt x="6439333" y="210693"/>
                  </a:cubicBezTo>
                  <a:cubicBezTo>
                    <a:pt x="6802229" y="218821"/>
                    <a:pt x="7326169" y="185928"/>
                    <a:pt x="7651872" y="221488"/>
                  </a:cubicBezTo>
                  <a:cubicBezTo>
                    <a:pt x="7686959" y="234569"/>
                    <a:pt x="7677053" y="514604"/>
                    <a:pt x="7670339" y="542290"/>
                  </a:cubicBezTo>
                  <a:close/>
                </a:path>
              </a:pathLst>
            </a:custGeom>
            <a:blipFill>
              <a:blip r:embed="rId3"/>
              <a:stretch>
                <a:fillRect l="-52" t="-7356" r="-1" b="-7356"/>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24888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14714" y="2225131"/>
            <a:ext cx="3398529" cy="5991626"/>
          </a:xfrm>
          <a:custGeom>
            <a:avLst/>
            <a:gdLst/>
            <a:ahLst/>
            <a:cxnLst/>
            <a:rect l="l" t="t" r="r" b="b"/>
            <a:pathLst>
              <a:path w="3398529" h="5991626">
                <a:moveTo>
                  <a:pt x="0" y="0"/>
                </a:moveTo>
                <a:lnTo>
                  <a:pt x="3398529" y="0"/>
                </a:lnTo>
                <a:lnTo>
                  <a:pt x="3398529" y="5991626"/>
                </a:lnTo>
                <a:lnTo>
                  <a:pt x="0" y="5991626"/>
                </a:lnTo>
                <a:lnTo>
                  <a:pt x="0" y="0"/>
                </a:lnTo>
                <a:close/>
              </a:path>
            </a:pathLst>
          </a:custGeom>
          <a:blipFill>
            <a:blip r:embed="rId3"/>
            <a:stretch>
              <a:fillRect/>
            </a:stretch>
          </a:blipFill>
        </p:spPr>
        <p:txBody>
          <a:bodyPr/>
          <a:lstStyle/>
          <a:p>
            <a:endParaRPr lang="en-US"/>
          </a:p>
        </p:txBody>
      </p:sp>
      <p:sp>
        <p:nvSpPr>
          <p:cNvPr id="7" name="Freeform 7"/>
          <p:cNvSpPr/>
          <p:nvPr/>
        </p:nvSpPr>
        <p:spPr>
          <a:xfrm>
            <a:off x="-480160" y="2368506"/>
            <a:ext cx="3394138" cy="6679426"/>
          </a:xfrm>
          <a:custGeom>
            <a:avLst/>
            <a:gdLst/>
            <a:ahLst/>
            <a:cxnLst/>
            <a:rect l="l" t="t" r="r" b="b"/>
            <a:pathLst>
              <a:path w="3394138" h="6679426">
                <a:moveTo>
                  <a:pt x="0" y="0"/>
                </a:moveTo>
                <a:lnTo>
                  <a:pt x="3394138" y="0"/>
                </a:lnTo>
                <a:lnTo>
                  <a:pt x="3394138" y="6679426"/>
                </a:lnTo>
                <a:lnTo>
                  <a:pt x="0" y="6679426"/>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5387227" y="4185267"/>
            <a:ext cx="12261469" cy="5073033"/>
            <a:chOff x="0" y="0"/>
            <a:chExt cx="3229358" cy="1336108"/>
          </a:xfrm>
        </p:grpSpPr>
        <p:sp>
          <p:nvSpPr>
            <p:cNvPr id="9" name="Freeform 9"/>
            <p:cNvSpPr/>
            <p:nvPr/>
          </p:nvSpPr>
          <p:spPr>
            <a:xfrm>
              <a:off x="0" y="0"/>
              <a:ext cx="3229358" cy="1336108"/>
            </a:xfrm>
            <a:custGeom>
              <a:avLst/>
              <a:gdLst/>
              <a:ahLst/>
              <a:cxnLst/>
              <a:rect l="l" t="t" r="r" b="b"/>
              <a:pathLst>
                <a:path w="3229358" h="1336108">
                  <a:moveTo>
                    <a:pt x="32202" y="0"/>
                  </a:moveTo>
                  <a:lnTo>
                    <a:pt x="3197157" y="0"/>
                  </a:lnTo>
                  <a:cubicBezTo>
                    <a:pt x="3214941" y="0"/>
                    <a:pt x="3229358" y="14417"/>
                    <a:pt x="3229358" y="32202"/>
                  </a:cubicBezTo>
                  <a:lnTo>
                    <a:pt x="3229358" y="1303906"/>
                  </a:lnTo>
                  <a:cubicBezTo>
                    <a:pt x="3229358" y="1321690"/>
                    <a:pt x="3214941" y="1336108"/>
                    <a:pt x="3197157" y="1336108"/>
                  </a:cubicBezTo>
                  <a:lnTo>
                    <a:pt x="32202" y="1336108"/>
                  </a:lnTo>
                  <a:cubicBezTo>
                    <a:pt x="14417" y="1336108"/>
                    <a:pt x="0" y="1321690"/>
                    <a:pt x="0" y="1303906"/>
                  </a:cubicBezTo>
                  <a:lnTo>
                    <a:pt x="0" y="32202"/>
                  </a:lnTo>
                  <a:cubicBezTo>
                    <a:pt x="0" y="14417"/>
                    <a:pt x="14417" y="0"/>
                    <a:pt x="32202" y="0"/>
                  </a:cubicBezTo>
                  <a:close/>
                </a:path>
              </a:pathLst>
            </a:custGeom>
            <a:solidFill>
              <a:srgbClr val="6D453E">
                <a:alpha val="71765"/>
              </a:srgbClr>
            </a:solidFill>
          </p:spPr>
          <p:txBody>
            <a:bodyPr/>
            <a:lstStyle/>
            <a:p>
              <a:endParaRPr lang="en-US"/>
            </a:p>
          </p:txBody>
        </p:sp>
        <p:sp>
          <p:nvSpPr>
            <p:cNvPr id="10" name="TextBox 10"/>
            <p:cNvSpPr txBox="1"/>
            <p:nvPr/>
          </p:nvSpPr>
          <p:spPr>
            <a:xfrm>
              <a:off x="0" y="-47625"/>
              <a:ext cx="3229358" cy="138373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4712638" y="43209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2" name="Freeform 12"/>
          <p:cNvSpPr/>
          <p:nvPr/>
        </p:nvSpPr>
        <p:spPr>
          <a:xfrm>
            <a:off x="-4560238" y="44733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3" name="Freeform 13"/>
          <p:cNvSpPr/>
          <p:nvPr/>
        </p:nvSpPr>
        <p:spPr>
          <a:xfrm>
            <a:off x="-4451232" y="46257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46000"/>
            </a:blip>
            <a:stretch>
              <a:fillRect/>
            </a:stretch>
          </a:blipFill>
        </p:spPr>
        <p:txBody>
          <a:bodyPr/>
          <a:lstStyle/>
          <a:p>
            <a:endParaRPr lang="en-US"/>
          </a:p>
        </p:txBody>
      </p:sp>
      <p:sp>
        <p:nvSpPr>
          <p:cNvPr id="14" name="Freeform 14"/>
          <p:cNvSpPr/>
          <p:nvPr/>
        </p:nvSpPr>
        <p:spPr>
          <a:xfrm>
            <a:off x="-4255438" y="5853604"/>
            <a:ext cx="16230600" cy="7182040"/>
          </a:xfrm>
          <a:custGeom>
            <a:avLst/>
            <a:gdLst/>
            <a:ahLst/>
            <a:cxnLst/>
            <a:rect l="l" t="t" r="r" b="b"/>
            <a:pathLst>
              <a:path w="16230600" h="7182040">
                <a:moveTo>
                  <a:pt x="0" y="0"/>
                </a:moveTo>
                <a:lnTo>
                  <a:pt x="16230600" y="0"/>
                </a:lnTo>
                <a:lnTo>
                  <a:pt x="16230600" y="7182041"/>
                </a:lnTo>
                <a:lnTo>
                  <a:pt x="0" y="7182041"/>
                </a:lnTo>
                <a:lnTo>
                  <a:pt x="0" y="0"/>
                </a:lnTo>
                <a:close/>
              </a:path>
            </a:pathLst>
          </a:custGeom>
          <a:blipFill>
            <a:blip r:embed="rId5">
              <a:alphaModFix amt="48000"/>
            </a:blip>
            <a:stretch>
              <a:fillRect/>
            </a:stretch>
          </a:blipFill>
        </p:spPr>
        <p:txBody>
          <a:bodyPr/>
          <a:lstStyle/>
          <a:p>
            <a:endParaRPr lang="en-US"/>
          </a:p>
        </p:txBody>
      </p:sp>
      <p:sp>
        <p:nvSpPr>
          <p:cNvPr id="15" name="Freeform 15"/>
          <p:cNvSpPr/>
          <p:nvPr/>
        </p:nvSpPr>
        <p:spPr>
          <a:xfrm>
            <a:off x="-3786063" y="8064357"/>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6" name="Freeform 16"/>
          <p:cNvSpPr/>
          <p:nvPr/>
        </p:nvSpPr>
        <p:spPr>
          <a:xfrm>
            <a:off x="-5817944" y="669598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26000"/>
            </a:blip>
            <a:stretch>
              <a:fillRect/>
            </a:stretch>
          </a:blipFill>
        </p:spPr>
        <p:txBody>
          <a:bodyPr/>
          <a:lstStyle/>
          <a:p>
            <a:endParaRPr lang="en-US"/>
          </a:p>
        </p:txBody>
      </p:sp>
      <p:sp>
        <p:nvSpPr>
          <p:cNvPr id="17" name="Freeform 17"/>
          <p:cNvSpPr/>
          <p:nvPr/>
        </p:nvSpPr>
        <p:spPr>
          <a:xfrm>
            <a:off x="-4560238" y="7483332"/>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5"/>
            <a:stretch>
              <a:fillRect/>
            </a:stretch>
          </a:blipFill>
        </p:spPr>
        <p:txBody>
          <a:bodyPr/>
          <a:lstStyle/>
          <a:p>
            <a:endParaRPr lang="en-US"/>
          </a:p>
        </p:txBody>
      </p:sp>
      <p:sp>
        <p:nvSpPr>
          <p:cNvPr id="18" name="Freeform 18"/>
          <p:cNvSpPr/>
          <p:nvPr/>
        </p:nvSpPr>
        <p:spPr>
          <a:xfrm>
            <a:off x="-3090707" y="719673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5">
              <a:alphaModFix amt="24000"/>
            </a:blip>
            <a:stretch>
              <a:fillRect/>
            </a:stretch>
          </a:blipFill>
        </p:spPr>
        <p:txBody>
          <a:bodyPr/>
          <a:lstStyle/>
          <a:p>
            <a:endParaRPr lang="en-US"/>
          </a:p>
        </p:txBody>
      </p:sp>
      <p:sp>
        <p:nvSpPr>
          <p:cNvPr id="19" name="Freeform 19"/>
          <p:cNvSpPr/>
          <p:nvPr/>
        </p:nvSpPr>
        <p:spPr>
          <a:xfrm>
            <a:off x="1338638" y="4320937"/>
            <a:ext cx="2325430" cy="6466813"/>
          </a:xfrm>
          <a:custGeom>
            <a:avLst/>
            <a:gdLst/>
            <a:ahLst/>
            <a:cxnLst/>
            <a:rect l="l" t="t" r="r" b="b"/>
            <a:pathLst>
              <a:path w="2325430" h="6466813">
                <a:moveTo>
                  <a:pt x="0" y="0"/>
                </a:moveTo>
                <a:lnTo>
                  <a:pt x="2325430" y="0"/>
                </a:lnTo>
                <a:lnTo>
                  <a:pt x="2325430" y="6466813"/>
                </a:lnTo>
                <a:lnTo>
                  <a:pt x="0" y="6466813"/>
                </a:lnTo>
                <a:lnTo>
                  <a:pt x="0" y="0"/>
                </a:lnTo>
                <a:close/>
              </a:path>
            </a:pathLst>
          </a:custGeom>
          <a:blipFill>
            <a:blip r:embed="rId6"/>
            <a:stretch>
              <a:fillRect l="-154972" t="-61020"/>
            </a:stretch>
          </a:blipFill>
        </p:spPr>
        <p:txBody>
          <a:bodyPr/>
          <a:lstStyle/>
          <a:p>
            <a:endParaRPr lang="en-US"/>
          </a:p>
        </p:txBody>
      </p:sp>
      <p:sp>
        <p:nvSpPr>
          <p:cNvPr id="20" name="TextBox 20"/>
          <p:cNvSpPr txBox="1"/>
          <p:nvPr/>
        </p:nvSpPr>
        <p:spPr>
          <a:xfrm>
            <a:off x="7180712" y="4317182"/>
            <a:ext cx="10078588" cy="4730750"/>
          </a:xfrm>
          <a:prstGeom prst="rect">
            <a:avLst/>
          </a:prstGeom>
        </p:spPr>
        <p:txBody>
          <a:bodyPr lIns="0" tIns="0" rIns="0" bIns="0" rtlCol="0" anchor="t">
            <a:spAutoFit/>
          </a:bodyPr>
          <a:lstStyle/>
          <a:p>
            <a:pPr algn="ctr">
              <a:lnSpc>
                <a:spcPts val="9099"/>
              </a:lnSpc>
            </a:pPr>
            <a:r>
              <a:rPr lang="en-US" sz="6999" dirty="0" err="1">
                <a:solidFill>
                  <a:srgbClr val="FFFDF5"/>
                </a:solidFill>
                <a:latin typeface="#9Slide05 Braxton Regular"/>
              </a:rPr>
              <a:t>Các</a:t>
            </a:r>
            <a:r>
              <a:rPr lang="en-US" sz="6999" dirty="0">
                <a:solidFill>
                  <a:srgbClr val="FFFDF5"/>
                </a:solidFill>
                <a:latin typeface="#9Slide05 Braxton Regular"/>
              </a:rPr>
              <a:t> </a:t>
            </a:r>
            <a:r>
              <a:rPr lang="en-US" sz="6999" dirty="0" err="1">
                <a:solidFill>
                  <a:srgbClr val="FFFDF5"/>
                </a:solidFill>
                <a:latin typeface="#9Slide05 Braxton Regular"/>
              </a:rPr>
              <a:t>nhân</a:t>
            </a:r>
            <a:r>
              <a:rPr lang="en-US" sz="6999" dirty="0">
                <a:solidFill>
                  <a:srgbClr val="FFFDF5"/>
                </a:solidFill>
                <a:latin typeface="#9Slide05 Braxton Regular"/>
              </a:rPr>
              <a:t> </a:t>
            </a:r>
            <a:r>
              <a:rPr lang="en-US" sz="6999" dirty="0" err="1">
                <a:solidFill>
                  <a:srgbClr val="FFFDF5"/>
                </a:solidFill>
                <a:latin typeface="#9Slide05 Braxton Regular"/>
              </a:rPr>
              <a:t>vật</a:t>
            </a:r>
            <a:r>
              <a:rPr lang="en-US" sz="6999" dirty="0">
                <a:solidFill>
                  <a:srgbClr val="FFFDF5"/>
                </a:solidFill>
                <a:latin typeface="#9Slide05 Braxton Regular"/>
              </a:rPr>
              <a:t> </a:t>
            </a:r>
            <a:r>
              <a:rPr lang="en-US" sz="6999" dirty="0" err="1">
                <a:solidFill>
                  <a:srgbClr val="FFFDF5"/>
                </a:solidFill>
                <a:latin typeface="#9Slide05 Braxton Regular"/>
              </a:rPr>
              <a:t>đến</a:t>
            </a:r>
            <a:r>
              <a:rPr lang="en-US" sz="6999" dirty="0">
                <a:solidFill>
                  <a:srgbClr val="FFFDF5"/>
                </a:solidFill>
                <a:latin typeface="#9Slide05 Braxton Regular"/>
              </a:rPr>
              <a:t> </a:t>
            </a:r>
            <a:r>
              <a:rPr lang="en-US" sz="6999" dirty="0" err="1">
                <a:solidFill>
                  <a:srgbClr val="FFFDF5"/>
                </a:solidFill>
                <a:latin typeface="#9Slide05 Braxton Regular"/>
              </a:rPr>
              <a:t>từ</a:t>
            </a:r>
            <a:r>
              <a:rPr lang="en-US" sz="6999" dirty="0">
                <a:solidFill>
                  <a:srgbClr val="FFFDF5"/>
                </a:solidFill>
                <a:latin typeface="#9Slide05 Braxton Regular"/>
              </a:rPr>
              <a:t> </a:t>
            </a:r>
            <a:r>
              <a:rPr lang="en-US" sz="6999" dirty="0" err="1">
                <a:solidFill>
                  <a:srgbClr val="FFFDF5"/>
                </a:solidFill>
                <a:latin typeface="#9Slide05 Braxton Regular"/>
              </a:rPr>
              <a:t>các</a:t>
            </a:r>
            <a:r>
              <a:rPr lang="en-US" sz="6999" dirty="0">
                <a:solidFill>
                  <a:srgbClr val="FFFDF5"/>
                </a:solidFill>
                <a:latin typeface="#9Slide05 Braxton Regular"/>
              </a:rPr>
              <a:t> </a:t>
            </a:r>
            <a:r>
              <a:rPr lang="en-US" sz="6999" dirty="0" err="1">
                <a:solidFill>
                  <a:srgbClr val="FFFDF5"/>
                </a:solidFill>
                <a:latin typeface="#9Slide05 Braxton Regular"/>
              </a:rPr>
              <a:t>thế</a:t>
            </a:r>
            <a:r>
              <a:rPr lang="en-US" sz="6999" dirty="0">
                <a:solidFill>
                  <a:srgbClr val="FFFDF5"/>
                </a:solidFill>
                <a:latin typeface="#9Slide05 Braxton Regular"/>
              </a:rPr>
              <a:t> </a:t>
            </a:r>
            <a:r>
              <a:rPr lang="en-US" sz="6999" dirty="0" err="1">
                <a:solidFill>
                  <a:srgbClr val="FFFDF5"/>
                </a:solidFill>
                <a:latin typeface="#9Slide05 Braxton Regular"/>
              </a:rPr>
              <a:t>giới</a:t>
            </a:r>
            <a:r>
              <a:rPr lang="en-US" sz="6999" dirty="0">
                <a:solidFill>
                  <a:srgbClr val="FFFDF5"/>
                </a:solidFill>
                <a:latin typeface="#9Slide05 Braxton Regular"/>
              </a:rPr>
              <a:t> </a:t>
            </a:r>
            <a:r>
              <a:rPr lang="en-US" sz="6999" dirty="0" err="1">
                <a:solidFill>
                  <a:srgbClr val="FFFDF5"/>
                </a:solidFill>
                <a:latin typeface="#9Slide05 Braxton Regular"/>
              </a:rPr>
              <a:t>khác</a:t>
            </a:r>
            <a:r>
              <a:rPr lang="en-US" sz="6999" dirty="0">
                <a:solidFill>
                  <a:srgbClr val="FFFDF5"/>
                </a:solidFill>
                <a:latin typeface="#9Slide05 Braxton Regular"/>
              </a:rPr>
              <a:t> </a:t>
            </a:r>
            <a:r>
              <a:rPr lang="en-US" sz="6999" dirty="0" err="1">
                <a:solidFill>
                  <a:srgbClr val="FFFDF5"/>
                </a:solidFill>
                <a:latin typeface="#9Slide05 Braxton Regular"/>
              </a:rPr>
              <a:t>nhau</a:t>
            </a:r>
            <a:r>
              <a:rPr lang="en-US" sz="6999" dirty="0">
                <a:solidFill>
                  <a:srgbClr val="FFFDF5"/>
                </a:solidFill>
                <a:latin typeface="#9Slide05 Braxton Regular"/>
              </a:rPr>
              <a:t> </a:t>
            </a:r>
            <a:r>
              <a:rPr lang="en-US" sz="6999" dirty="0" err="1">
                <a:solidFill>
                  <a:srgbClr val="FFFDF5"/>
                </a:solidFill>
                <a:latin typeface="#9Slide05 Braxton Regular"/>
              </a:rPr>
              <a:t>mang</a:t>
            </a:r>
            <a:r>
              <a:rPr lang="en-US" sz="6999" dirty="0">
                <a:solidFill>
                  <a:srgbClr val="FFFDF5"/>
                </a:solidFill>
                <a:latin typeface="#9Slide05 Braxton Regular"/>
              </a:rPr>
              <a:t> </a:t>
            </a:r>
            <a:r>
              <a:rPr lang="en-US" sz="6999" dirty="0" err="1">
                <a:solidFill>
                  <a:srgbClr val="FFFDF5"/>
                </a:solidFill>
                <a:latin typeface="#9Slide05 Braxton Regular"/>
              </a:rPr>
              <a:t>đặc</a:t>
            </a:r>
            <a:r>
              <a:rPr lang="en-US" sz="6999" dirty="0">
                <a:solidFill>
                  <a:srgbClr val="FFFDF5"/>
                </a:solidFill>
                <a:latin typeface="#9Slide05 Braxton Regular"/>
              </a:rPr>
              <a:t> </a:t>
            </a:r>
            <a:r>
              <a:rPr lang="en-US" sz="6999" dirty="0" err="1">
                <a:solidFill>
                  <a:srgbClr val="FFFDF5"/>
                </a:solidFill>
                <a:latin typeface="#9Slide05 Braxton Regular"/>
              </a:rPr>
              <a:t>trưng</a:t>
            </a:r>
            <a:r>
              <a:rPr lang="en-US" sz="6999" dirty="0">
                <a:solidFill>
                  <a:srgbClr val="FFFDF5"/>
                </a:solidFill>
                <a:latin typeface="#9Slide05 Braxton Regular"/>
              </a:rPr>
              <a:t> </a:t>
            </a:r>
            <a:r>
              <a:rPr lang="en-US" sz="6999" dirty="0" err="1">
                <a:solidFill>
                  <a:srgbClr val="FFFDF5"/>
                </a:solidFill>
                <a:latin typeface="#9Slide05 Braxton Regular"/>
              </a:rPr>
              <a:t>của</a:t>
            </a:r>
            <a:r>
              <a:rPr lang="en-US" sz="6999" dirty="0">
                <a:solidFill>
                  <a:srgbClr val="FFFDF5"/>
                </a:solidFill>
                <a:latin typeface="#9Slide05 Braxton Regular"/>
              </a:rPr>
              <a:t> </a:t>
            </a:r>
            <a:r>
              <a:rPr lang="en-US" sz="6999" dirty="0" err="1">
                <a:solidFill>
                  <a:srgbClr val="FFFDF5"/>
                </a:solidFill>
                <a:latin typeface="#9Slide05 Braxton Regular"/>
              </a:rPr>
              <a:t>truyện</a:t>
            </a:r>
            <a:r>
              <a:rPr lang="en-US" sz="6999" dirty="0">
                <a:solidFill>
                  <a:srgbClr val="FFFDF5"/>
                </a:solidFill>
                <a:latin typeface="#9Slide05 Braxton Regular"/>
              </a:rPr>
              <a:t> </a:t>
            </a:r>
            <a:r>
              <a:rPr lang="en-US" sz="6999" dirty="0" err="1">
                <a:solidFill>
                  <a:srgbClr val="FFFDF5"/>
                </a:solidFill>
                <a:latin typeface="#9Slide05 Braxton Regular"/>
              </a:rPr>
              <a:t>truyền</a:t>
            </a:r>
            <a:r>
              <a:rPr lang="en-US" sz="6999" dirty="0">
                <a:solidFill>
                  <a:srgbClr val="FFFDF5"/>
                </a:solidFill>
                <a:latin typeface="#9Slide05 Braxton Regular"/>
              </a:rPr>
              <a:t> </a:t>
            </a:r>
            <a:r>
              <a:rPr lang="en-US" sz="6999" dirty="0" err="1">
                <a:solidFill>
                  <a:srgbClr val="FFFDF5"/>
                </a:solidFill>
                <a:latin typeface="#9Slide05 Braxton Regular"/>
              </a:rPr>
              <a:t>kì</a:t>
            </a:r>
            <a:r>
              <a:rPr lang="en-US" sz="6999" dirty="0">
                <a:solidFill>
                  <a:srgbClr val="FFFDF5"/>
                </a:solidFill>
                <a:latin typeface="#9Slide05 Braxton Regular"/>
              </a:rPr>
              <a:t> (</a:t>
            </a:r>
            <a:r>
              <a:rPr lang="en-US" sz="6999" dirty="0" err="1">
                <a:solidFill>
                  <a:srgbClr val="FFFDF5"/>
                </a:solidFill>
                <a:latin typeface="#9Slide05 Braxton Regular"/>
              </a:rPr>
              <a:t>thiên</a:t>
            </a:r>
            <a:r>
              <a:rPr lang="en-US" sz="6999" dirty="0">
                <a:solidFill>
                  <a:srgbClr val="FFFDF5"/>
                </a:solidFill>
                <a:latin typeface="#9Slide05 Braxton Regular"/>
              </a:rPr>
              <a:t> </a:t>
            </a:r>
            <a:r>
              <a:rPr lang="en-US" sz="6999" dirty="0" err="1">
                <a:solidFill>
                  <a:srgbClr val="FFFDF5"/>
                </a:solidFill>
                <a:latin typeface="#9Slide05 Braxton Regular"/>
              </a:rPr>
              <a:t>đình</a:t>
            </a:r>
            <a:r>
              <a:rPr lang="en-US" sz="6999" dirty="0">
                <a:solidFill>
                  <a:srgbClr val="FFFDF5"/>
                </a:solidFill>
                <a:latin typeface="#9Slide05 Braxton Regular"/>
              </a:rPr>
              <a:t>, </a:t>
            </a:r>
            <a:r>
              <a:rPr lang="en-US" sz="6999" dirty="0" err="1">
                <a:solidFill>
                  <a:srgbClr val="FFFDF5"/>
                </a:solidFill>
                <a:latin typeface="#9Slide05 Braxton Regular"/>
              </a:rPr>
              <a:t>thủy</a:t>
            </a:r>
            <a:r>
              <a:rPr lang="en-US" sz="6999" dirty="0">
                <a:solidFill>
                  <a:srgbClr val="FFFDF5"/>
                </a:solidFill>
                <a:latin typeface="#9Slide05 Braxton Regular"/>
              </a:rPr>
              <a:t> </a:t>
            </a:r>
            <a:r>
              <a:rPr lang="en-US" sz="6999" dirty="0" err="1">
                <a:solidFill>
                  <a:srgbClr val="FFFDF5"/>
                </a:solidFill>
                <a:latin typeface="#9Slide05 Braxton Regular"/>
              </a:rPr>
              <a:t>cung</a:t>
            </a:r>
            <a:r>
              <a:rPr lang="en-US" sz="6999" dirty="0">
                <a:solidFill>
                  <a:srgbClr val="FFFDF5"/>
                </a:solidFill>
                <a:latin typeface="#9Slide05 Braxton Regular"/>
              </a:rPr>
              <a:t>, </a:t>
            </a:r>
            <a:r>
              <a:rPr lang="en-US" sz="6999" dirty="0" err="1">
                <a:solidFill>
                  <a:srgbClr val="FFFDF5"/>
                </a:solidFill>
                <a:latin typeface="#9Slide05 Braxton Regular"/>
              </a:rPr>
              <a:t>sơn</a:t>
            </a:r>
            <a:r>
              <a:rPr lang="en-US" sz="6999" dirty="0">
                <a:solidFill>
                  <a:srgbClr val="FFFDF5"/>
                </a:solidFill>
                <a:latin typeface="#9Slide05 Braxton Regular"/>
              </a:rPr>
              <a:t> </a:t>
            </a:r>
            <a:r>
              <a:rPr lang="en-US" sz="6999" dirty="0" err="1">
                <a:solidFill>
                  <a:srgbClr val="FFFDF5"/>
                </a:solidFill>
                <a:latin typeface="#9Slide05 Braxton Regular"/>
              </a:rPr>
              <a:t>cung</a:t>
            </a:r>
            <a:r>
              <a:rPr lang="en-US" sz="6999" dirty="0">
                <a:solidFill>
                  <a:srgbClr val="FFFDF5"/>
                </a:solidFill>
                <a:latin typeface="#9Slide05 Braxton Regular"/>
              </a:rPr>
              <a:t>, </a:t>
            </a:r>
            <a:r>
              <a:rPr lang="en-US" sz="6999" dirty="0" err="1">
                <a:solidFill>
                  <a:srgbClr val="FFFDF5"/>
                </a:solidFill>
                <a:latin typeface="#9Slide05 Braxton Regular"/>
              </a:rPr>
              <a:t>trần</a:t>
            </a:r>
            <a:r>
              <a:rPr lang="en-US" sz="6999" dirty="0">
                <a:solidFill>
                  <a:srgbClr val="FFFDF5"/>
                </a:solidFill>
                <a:latin typeface="#9Slide05 Braxton Regular"/>
              </a:rPr>
              <a:t> </a:t>
            </a:r>
            <a:r>
              <a:rPr lang="en-US" sz="6999" dirty="0" err="1">
                <a:solidFill>
                  <a:srgbClr val="FFFDF5"/>
                </a:solidFill>
                <a:latin typeface="#9Slide05 Braxton Regular"/>
              </a:rPr>
              <a:t>thế</a:t>
            </a:r>
            <a:r>
              <a:rPr lang="en-US" sz="6999" dirty="0">
                <a:solidFill>
                  <a:srgbClr val="FFFDF5"/>
                </a:solidFill>
                <a:latin typeface="#9Slide05 Braxton Regular"/>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2389994772"/>
              </p:ext>
            </p:extLst>
          </p:nvPr>
        </p:nvGraphicFramePr>
        <p:xfrm>
          <a:off x="658132" y="1472551"/>
          <a:ext cx="17270393" cy="8471347"/>
        </p:xfrm>
        <a:graphic>
          <a:graphicData uri="http://schemas.openxmlformats.org/drawingml/2006/table">
            <a:tbl>
              <a:tblPr/>
              <a:tblGrid>
                <a:gridCol w="1105911">
                  <a:extLst>
                    <a:ext uri="{9D8B030D-6E8A-4147-A177-3AD203B41FA5}">
                      <a16:colId xmlns:a16="http://schemas.microsoft.com/office/drawing/2014/main" val="20000"/>
                    </a:ext>
                  </a:extLst>
                </a:gridCol>
                <a:gridCol w="13895849">
                  <a:extLst>
                    <a:ext uri="{9D8B030D-6E8A-4147-A177-3AD203B41FA5}">
                      <a16:colId xmlns:a16="http://schemas.microsoft.com/office/drawing/2014/main" val="20001"/>
                    </a:ext>
                  </a:extLst>
                </a:gridCol>
                <a:gridCol w="2268633">
                  <a:extLst>
                    <a:ext uri="{9D8B030D-6E8A-4147-A177-3AD203B41FA5}">
                      <a16:colId xmlns:a16="http://schemas.microsoft.com/office/drawing/2014/main" val="20002"/>
                    </a:ext>
                  </a:extLst>
                </a:gridCol>
              </a:tblGrid>
              <a:tr h="1031019">
                <a:tc>
                  <a:txBody>
                    <a:bodyPr/>
                    <a:lstStyle/>
                    <a:p>
                      <a:pPr algn="ctr">
                        <a:lnSpc>
                          <a:spcPts val="5179"/>
                        </a:lnSpc>
                        <a:defRPr/>
                      </a:pPr>
                      <a:r>
                        <a:rPr lang="en-US" sz="3699">
                          <a:solidFill>
                            <a:srgbClr val="422C06"/>
                          </a:solidFill>
                          <a:latin typeface="Roboto Condensed Bold"/>
                        </a:rPr>
                        <a:t>STT</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5179"/>
                        </a:lnSpc>
                        <a:defRPr/>
                      </a:pPr>
                      <a:r>
                        <a:rPr lang="en-US" sz="3699">
                          <a:solidFill>
                            <a:srgbClr val="422C06"/>
                          </a:solidFill>
                          <a:latin typeface="Roboto Condensed Bold"/>
                        </a:rPr>
                        <a:t>Nội dung chương trình</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5179"/>
                        </a:lnSpc>
                        <a:defRPr/>
                      </a:pPr>
                      <a:r>
                        <a:rPr lang="en-US" sz="3699">
                          <a:solidFill>
                            <a:srgbClr val="422C06"/>
                          </a:solidFill>
                          <a:latin typeface="Roboto Condensed Bold"/>
                        </a:rPr>
                        <a:t>Thời gian</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extLst>
                  <a:ext uri="{0D108BD9-81ED-4DB2-BD59-A6C34878D82A}">
                    <a16:rowId xmlns:a16="http://schemas.microsoft.com/office/drawing/2014/main" val="10000"/>
                  </a:ext>
                </a:extLst>
              </a:tr>
              <a:tr h="1075658">
                <a:tc>
                  <a:txBody>
                    <a:bodyPr/>
                    <a:lstStyle/>
                    <a:p>
                      <a:pPr algn="ctr">
                        <a:lnSpc>
                          <a:spcPts val="5179"/>
                        </a:lnSpc>
                        <a:defRPr/>
                      </a:pPr>
                      <a:r>
                        <a:rPr lang="en-US" sz="3699">
                          <a:solidFill>
                            <a:srgbClr val="422C06"/>
                          </a:solidFill>
                          <a:latin typeface="Roboto Condensed"/>
                        </a:rPr>
                        <a:t>1</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Ổn định vị trí, MC giới thiệu chương trình</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2’</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1"/>
                  </a:ext>
                </a:extLst>
              </a:tr>
              <a:tr h="1075658">
                <a:tc>
                  <a:txBody>
                    <a:bodyPr/>
                    <a:lstStyle/>
                    <a:p>
                      <a:pPr algn="ctr">
                        <a:lnSpc>
                          <a:spcPts val="5179"/>
                        </a:lnSpc>
                        <a:defRPr/>
                      </a:pPr>
                      <a:r>
                        <a:rPr lang="en-US" sz="3699">
                          <a:solidFill>
                            <a:srgbClr val="422C06"/>
                          </a:solidFill>
                          <a:latin typeface="Roboto Condensed"/>
                        </a:rPr>
                        <a:t>2</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Sân khấu hóa tác phẩm (thay phần đọc diễn cảm)</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r h="1031019">
                <a:tc>
                  <a:txBody>
                    <a:bodyPr/>
                    <a:lstStyle/>
                    <a:p>
                      <a:pPr algn="ctr">
                        <a:lnSpc>
                          <a:spcPts val="5179"/>
                        </a:lnSpc>
                        <a:defRPr/>
                      </a:pPr>
                      <a:r>
                        <a:rPr lang="en-US" sz="3699">
                          <a:solidFill>
                            <a:srgbClr val="422C06"/>
                          </a:solidFill>
                          <a:latin typeface="Roboto Condensed"/>
                        </a:rPr>
                        <a:t>3</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Khám phá cốt truyện</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3"/>
                  </a:ext>
                </a:extLst>
              </a:tr>
              <a:tr h="1031019">
                <a:tc>
                  <a:txBody>
                    <a:bodyPr/>
                    <a:lstStyle/>
                    <a:p>
                      <a:pPr algn="ctr">
                        <a:lnSpc>
                          <a:spcPts val="5179"/>
                        </a:lnSpc>
                        <a:defRPr/>
                      </a:pPr>
                      <a:r>
                        <a:rPr lang="en-US" sz="3699">
                          <a:solidFill>
                            <a:srgbClr val="422C06"/>
                          </a:solidFill>
                          <a:latin typeface="Roboto Condensed"/>
                        </a:rPr>
                        <a:t>4</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Khám phá nhân vật</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4"/>
                  </a:ext>
                </a:extLst>
              </a:tr>
              <a:tr h="1075658">
                <a:tc>
                  <a:txBody>
                    <a:bodyPr/>
                    <a:lstStyle/>
                    <a:p>
                      <a:pPr algn="ctr">
                        <a:lnSpc>
                          <a:spcPts val="5179"/>
                        </a:lnSpc>
                        <a:defRPr/>
                      </a:pPr>
                      <a:r>
                        <a:rPr lang="en-US" sz="3699">
                          <a:solidFill>
                            <a:srgbClr val="422C06"/>
                          </a:solidFill>
                          <a:latin typeface="Roboto Condensed"/>
                        </a:rPr>
                        <a:t>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Khám phá không gian, thời gian, yếu tố kì ảo trong truyện</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5"/>
                  </a:ext>
                </a:extLst>
              </a:tr>
              <a:tr h="1075658">
                <a:tc>
                  <a:txBody>
                    <a:bodyPr/>
                    <a:lstStyle/>
                    <a:p>
                      <a:pPr algn="ctr">
                        <a:lnSpc>
                          <a:spcPts val="5179"/>
                        </a:lnSpc>
                        <a:defRPr/>
                      </a:pPr>
                      <a:r>
                        <a:rPr lang="en-US" sz="3699">
                          <a:solidFill>
                            <a:srgbClr val="422C06"/>
                          </a:solidFill>
                          <a:latin typeface="Roboto Condensed"/>
                        </a:rPr>
                        <a:t>6</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a:solidFill>
                            <a:srgbClr val="422C06"/>
                          </a:solidFill>
                          <a:latin typeface="Roboto Condensed"/>
                        </a:rPr>
                        <a:t>Khám phá chủ đề, thông điệp từ tác phẩm </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15’</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6"/>
                  </a:ext>
                </a:extLst>
              </a:tr>
              <a:tr h="1075658">
                <a:tc>
                  <a:txBody>
                    <a:bodyPr/>
                    <a:lstStyle/>
                    <a:p>
                      <a:pPr algn="ctr">
                        <a:lnSpc>
                          <a:spcPts val="5179"/>
                        </a:lnSpc>
                        <a:defRPr/>
                      </a:pPr>
                      <a:r>
                        <a:rPr lang="en-US" sz="3699">
                          <a:solidFill>
                            <a:srgbClr val="422C06"/>
                          </a:solidFill>
                          <a:latin typeface="Roboto Condensed"/>
                        </a:rPr>
                        <a:t>7</a:t>
                      </a:r>
                      <a:endParaRPr lang="en-US" sz="110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5179"/>
                        </a:lnSpc>
                        <a:defRPr/>
                      </a:pPr>
                      <a:r>
                        <a:rPr lang="en-US" sz="3699" dirty="0">
                          <a:solidFill>
                            <a:srgbClr val="422C06"/>
                          </a:solidFill>
                          <a:latin typeface="Roboto Condensed"/>
                        </a:rPr>
                        <a:t>MC </a:t>
                      </a:r>
                      <a:r>
                        <a:rPr lang="en-US" sz="3699" dirty="0" err="1">
                          <a:solidFill>
                            <a:srgbClr val="422C06"/>
                          </a:solidFill>
                          <a:latin typeface="Roboto Condensed"/>
                        </a:rPr>
                        <a:t>tuyên</a:t>
                      </a:r>
                      <a:r>
                        <a:rPr lang="en-US" sz="3699" dirty="0">
                          <a:solidFill>
                            <a:srgbClr val="422C06"/>
                          </a:solidFill>
                          <a:latin typeface="Roboto Condensed"/>
                        </a:rPr>
                        <a:t> </a:t>
                      </a:r>
                      <a:r>
                        <a:rPr lang="en-US" sz="3699" dirty="0" err="1">
                          <a:solidFill>
                            <a:srgbClr val="422C06"/>
                          </a:solidFill>
                          <a:latin typeface="Roboto Condensed"/>
                        </a:rPr>
                        <a:t>bố</a:t>
                      </a:r>
                      <a:r>
                        <a:rPr lang="en-US" sz="3699" dirty="0">
                          <a:solidFill>
                            <a:srgbClr val="422C06"/>
                          </a:solidFill>
                          <a:latin typeface="Roboto Condensed"/>
                        </a:rPr>
                        <a:t> </a:t>
                      </a:r>
                      <a:r>
                        <a:rPr lang="en-US" sz="3699" dirty="0" err="1">
                          <a:solidFill>
                            <a:srgbClr val="422C06"/>
                          </a:solidFill>
                          <a:latin typeface="Roboto Condensed"/>
                        </a:rPr>
                        <a:t>bế</a:t>
                      </a:r>
                      <a:r>
                        <a:rPr lang="en-US" sz="3699" dirty="0">
                          <a:solidFill>
                            <a:srgbClr val="422C06"/>
                          </a:solidFill>
                          <a:latin typeface="Roboto Condensed"/>
                        </a:rPr>
                        <a:t> </a:t>
                      </a:r>
                      <a:r>
                        <a:rPr lang="en-US" sz="3699" dirty="0" err="1">
                          <a:solidFill>
                            <a:srgbClr val="422C06"/>
                          </a:solidFill>
                          <a:latin typeface="Roboto Condensed"/>
                        </a:rPr>
                        <a:t>mạc</a:t>
                      </a:r>
                      <a:r>
                        <a:rPr lang="en-US" sz="3699" dirty="0">
                          <a:solidFill>
                            <a:srgbClr val="422C06"/>
                          </a:solidFill>
                          <a:latin typeface="Roboto Condensed"/>
                        </a:rPr>
                        <a:t>, </a:t>
                      </a:r>
                      <a:r>
                        <a:rPr lang="en-US" sz="3699" dirty="0" err="1">
                          <a:solidFill>
                            <a:srgbClr val="422C06"/>
                          </a:solidFill>
                          <a:latin typeface="Roboto Condensed"/>
                        </a:rPr>
                        <a:t>cảm</a:t>
                      </a:r>
                      <a:r>
                        <a:rPr lang="en-US" sz="3699" dirty="0">
                          <a:solidFill>
                            <a:srgbClr val="422C06"/>
                          </a:solidFill>
                          <a:latin typeface="Roboto Condensed"/>
                        </a:rPr>
                        <a:t> </a:t>
                      </a:r>
                      <a:r>
                        <a:rPr lang="en-US" sz="3699" dirty="0" err="1">
                          <a:solidFill>
                            <a:srgbClr val="422C06"/>
                          </a:solidFill>
                          <a:latin typeface="Roboto Condensed"/>
                        </a:rPr>
                        <a:t>ơn</a:t>
                      </a:r>
                      <a:r>
                        <a:rPr lang="en-US" sz="3699" dirty="0">
                          <a:solidFill>
                            <a:srgbClr val="422C06"/>
                          </a:solidFill>
                          <a:latin typeface="Roboto Condensed"/>
                        </a:rPr>
                        <a:t> </a:t>
                      </a:r>
                      <a:r>
                        <a:rPr lang="en-US" sz="3699" dirty="0" err="1">
                          <a:solidFill>
                            <a:srgbClr val="422C06"/>
                          </a:solidFill>
                          <a:latin typeface="Roboto Condensed"/>
                        </a:rPr>
                        <a:t>và</a:t>
                      </a:r>
                      <a:r>
                        <a:rPr lang="en-US" sz="3699" dirty="0">
                          <a:solidFill>
                            <a:srgbClr val="422C06"/>
                          </a:solidFill>
                          <a:latin typeface="Roboto Condensed"/>
                        </a:rPr>
                        <a:t> </a:t>
                      </a:r>
                      <a:r>
                        <a:rPr lang="en-US" sz="3699" dirty="0" err="1">
                          <a:solidFill>
                            <a:srgbClr val="422C06"/>
                          </a:solidFill>
                          <a:latin typeface="Roboto Condensed"/>
                        </a:rPr>
                        <a:t>mời</a:t>
                      </a:r>
                      <a:r>
                        <a:rPr lang="en-US" sz="3699" dirty="0">
                          <a:solidFill>
                            <a:srgbClr val="422C06"/>
                          </a:solidFill>
                          <a:latin typeface="Roboto Condensed"/>
                        </a:rPr>
                        <a:t> </a:t>
                      </a:r>
                      <a:r>
                        <a:rPr lang="en-US" sz="3699" dirty="0" err="1">
                          <a:solidFill>
                            <a:srgbClr val="422C06"/>
                          </a:solidFill>
                          <a:latin typeface="Roboto Condensed"/>
                        </a:rPr>
                        <a:t>các</a:t>
                      </a:r>
                      <a:r>
                        <a:rPr lang="en-US" sz="3699" dirty="0">
                          <a:solidFill>
                            <a:srgbClr val="422C06"/>
                          </a:solidFill>
                          <a:latin typeface="Roboto Condensed"/>
                        </a:rPr>
                        <a:t> </a:t>
                      </a:r>
                      <a:r>
                        <a:rPr lang="en-US" sz="3699" dirty="0" err="1">
                          <a:solidFill>
                            <a:srgbClr val="422C06"/>
                          </a:solidFill>
                          <a:latin typeface="Roboto Condensed"/>
                        </a:rPr>
                        <a:t>nhóm</a:t>
                      </a:r>
                      <a:r>
                        <a:rPr lang="en-US" sz="3699" dirty="0">
                          <a:solidFill>
                            <a:srgbClr val="422C06"/>
                          </a:solidFill>
                          <a:latin typeface="Roboto Condensed"/>
                        </a:rPr>
                        <a:t> </a:t>
                      </a:r>
                      <a:r>
                        <a:rPr lang="en-US" sz="3699" dirty="0" err="1">
                          <a:solidFill>
                            <a:srgbClr val="422C06"/>
                          </a:solidFill>
                          <a:latin typeface="Roboto Condensed"/>
                        </a:rPr>
                        <a:t>chụp</a:t>
                      </a:r>
                      <a:r>
                        <a:rPr lang="en-US" sz="3699" dirty="0">
                          <a:solidFill>
                            <a:srgbClr val="422C06"/>
                          </a:solidFill>
                          <a:latin typeface="Roboto Condensed"/>
                        </a:rPr>
                        <a:t> </a:t>
                      </a:r>
                      <a:r>
                        <a:rPr lang="en-US" sz="3699" dirty="0" err="1">
                          <a:solidFill>
                            <a:srgbClr val="422C06"/>
                          </a:solidFill>
                          <a:latin typeface="Roboto Condensed"/>
                        </a:rPr>
                        <a:t>ảnh</a:t>
                      </a:r>
                      <a:r>
                        <a:rPr lang="en-US" sz="3699" dirty="0">
                          <a:solidFill>
                            <a:srgbClr val="422C06"/>
                          </a:solidFill>
                          <a:latin typeface="Roboto Condensed"/>
                        </a:rPr>
                        <a:t> </a:t>
                      </a:r>
                      <a:r>
                        <a:rPr lang="en-US" sz="3699" dirty="0" err="1">
                          <a:solidFill>
                            <a:srgbClr val="422C06"/>
                          </a:solidFill>
                          <a:latin typeface="Roboto Condensed"/>
                        </a:rPr>
                        <a:t>lưu</a:t>
                      </a:r>
                      <a:r>
                        <a:rPr lang="en-US" sz="3699" dirty="0">
                          <a:solidFill>
                            <a:srgbClr val="422C06"/>
                          </a:solidFill>
                          <a:latin typeface="Roboto Condensed"/>
                        </a:rPr>
                        <a:t> </a:t>
                      </a:r>
                      <a:r>
                        <a:rPr lang="en-US" sz="3699" dirty="0" err="1">
                          <a:solidFill>
                            <a:srgbClr val="422C06"/>
                          </a:solidFill>
                          <a:latin typeface="Roboto Condensed"/>
                        </a:rPr>
                        <a:t>niệm</a:t>
                      </a:r>
                      <a:endParaRPr lang="en-US" sz="1100" dirty="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dirty="0">
                          <a:solidFill>
                            <a:srgbClr val="422C06"/>
                          </a:solidFill>
                          <a:latin typeface="Roboto Condensed"/>
                        </a:rPr>
                        <a:t>8'</a:t>
                      </a:r>
                      <a:endParaRPr lang="en-US" sz="1100" dirty="0"/>
                    </a:p>
                  </a:txBody>
                  <a:tcPr marL="142875" marR="142875" marT="142875" marB="1428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extBox 4"/>
          <p:cNvSpPr txBox="1"/>
          <p:nvPr/>
        </p:nvSpPr>
        <p:spPr>
          <a:xfrm>
            <a:off x="4766625" y="356582"/>
            <a:ext cx="7948017" cy="837565"/>
          </a:xfrm>
          <a:prstGeom prst="rect">
            <a:avLst/>
          </a:prstGeom>
        </p:spPr>
        <p:txBody>
          <a:bodyPr lIns="0" tIns="0" rIns="0" bIns="0" rtlCol="0" anchor="t">
            <a:spAutoFit/>
          </a:bodyPr>
          <a:lstStyle/>
          <a:p>
            <a:pPr algn="ctr">
              <a:lnSpc>
                <a:spcPts val="6860"/>
              </a:lnSpc>
            </a:pPr>
            <a:r>
              <a:rPr lang="en-US" sz="4900">
                <a:solidFill>
                  <a:srgbClr val="BE8244"/>
                </a:solidFill>
                <a:latin typeface="Fraunces Bold"/>
              </a:rPr>
              <a:t>KHUNG CHƯƠNG TRÌNH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24888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110804" y="3358987"/>
            <a:ext cx="4066392"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Tìm hiểu về</a:t>
            </a:r>
          </a:p>
        </p:txBody>
      </p:sp>
      <p:sp>
        <p:nvSpPr>
          <p:cNvPr id="7" name="TextBox 7"/>
          <p:cNvSpPr txBox="1"/>
          <p:nvPr/>
        </p:nvSpPr>
        <p:spPr>
          <a:xfrm>
            <a:off x="1028700" y="4280116"/>
            <a:ext cx="16427923" cy="2788920"/>
          </a:xfrm>
          <a:prstGeom prst="rect">
            <a:avLst/>
          </a:prstGeom>
        </p:spPr>
        <p:txBody>
          <a:bodyPr lIns="0" tIns="0" rIns="0" bIns="0" rtlCol="0" anchor="t">
            <a:spAutoFit/>
          </a:bodyPr>
          <a:lstStyle/>
          <a:p>
            <a:pPr algn="ctr">
              <a:lnSpc>
                <a:spcPts val="11339"/>
              </a:lnSpc>
            </a:pPr>
            <a:r>
              <a:rPr lang="en-US" sz="6999">
                <a:solidFill>
                  <a:srgbClr val="FFFFFF"/>
                </a:solidFill>
                <a:latin typeface="UTM Atlas"/>
              </a:rPr>
              <a:t>không gian, thời gian trong truyện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1225736" y="598091"/>
            <a:ext cx="3953602" cy="3146409"/>
          </a:xfrm>
          <a:custGeom>
            <a:avLst/>
            <a:gdLst/>
            <a:ahLst/>
            <a:cxnLst/>
            <a:rect l="l" t="t" r="r" b="b"/>
            <a:pathLst>
              <a:path w="3953602" h="3146409">
                <a:moveTo>
                  <a:pt x="0" y="0"/>
                </a:moveTo>
                <a:lnTo>
                  <a:pt x="3953603" y="0"/>
                </a:lnTo>
                <a:lnTo>
                  <a:pt x="3953603" y="3146409"/>
                </a:lnTo>
                <a:lnTo>
                  <a:pt x="0" y="3146409"/>
                </a:lnTo>
                <a:lnTo>
                  <a:pt x="0" y="0"/>
                </a:lnTo>
                <a:close/>
              </a:path>
            </a:pathLst>
          </a:custGeom>
          <a:blipFill>
            <a:blip r:embed="rId2">
              <a:alphaModFix amt="60000"/>
            </a:blip>
            <a:stretch>
              <a:fillRect/>
            </a:stretch>
          </a:blipFill>
        </p:spPr>
        <p:txBody>
          <a:bodyPr/>
          <a:lstStyle/>
          <a:p>
            <a:endParaRPr lang="en-US"/>
          </a:p>
        </p:txBody>
      </p:sp>
      <p:sp>
        <p:nvSpPr>
          <p:cNvPr id="3" name="Freeform 3"/>
          <p:cNvSpPr/>
          <p:nvPr/>
        </p:nvSpPr>
        <p:spPr>
          <a:xfrm>
            <a:off x="-1443506" y="3829447"/>
            <a:ext cx="13246263" cy="6457553"/>
          </a:xfrm>
          <a:custGeom>
            <a:avLst/>
            <a:gdLst/>
            <a:ahLst/>
            <a:cxnLst/>
            <a:rect l="l" t="t" r="r" b="b"/>
            <a:pathLst>
              <a:path w="13246263" h="6457553">
                <a:moveTo>
                  <a:pt x="0" y="0"/>
                </a:moveTo>
                <a:lnTo>
                  <a:pt x="13246262" y="0"/>
                </a:lnTo>
                <a:lnTo>
                  <a:pt x="13246262" y="6457553"/>
                </a:lnTo>
                <a:lnTo>
                  <a:pt x="0" y="6457553"/>
                </a:lnTo>
                <a:lnTo>
                  <a:pt x="0" y="0"/>
                </a:lnTo>
                <a:close/>
              </a:path>
            </a:pathLst>
          </a:custGeom>
          <a:blipFill>
            <a:blip r:embed="rId3"/>
            <a:stretch>
              <a:fillRect/>
            </a:stretch>
          </a:blipFill>
        </p:spPr>
        <p:txBody>
          <a:bodyPr/>
          <a:lstStyle/>
          <a:p>
            <a:endParaRPr lang="en-US"/>
          </a:p>
        </p:txBody>
      </p:sp>
      <p:sp>
        <p:nvSpPr>
          <p:cNvPr id="4" name="Freeform 4"/>
          <p:cNvSpPr/>
          <p:nvPr/>
        </p:nvSpPr>
        <p:spPr>
          <a:xfrm>
            <a:off x="11126898" y="4558895"/>
            <a:ext cx="908050" cy="908050"/>
          </a:xfrm>
          <a:custGeom>
            <a:avLst/>
            <a:gdLst/>
            <a:ahLst/>
            <a:cxnLst/>
            <a:rect l="l" t="t" r="r" b="b"/>
            <a:pathLst>
              <a:path w="908050" h="908050">
                <a:moveTo>
                  <a:pt x="0" y="0"/>
                </a:moveTo>
                <a:lnTo>
                  <a:pt x="908050" y="0"/>
                </a:lnTo>
                <a:lnTo>
                  <a:pt x="908050" y="908050"/>
                </a:lnTo>
                <a:lnTo>
                  <a:pt x="0" y="908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426908" y="978694"/>
            <a:ext cx="8526353" cy="1906369"/>
            <a:chOff x="0" y="-66675"/>
            <a:chExt cx="11368470" cy="2541826"/>
          </a:xfrm>
        </p:grpSpPr>
        <p:sp>
          <p:nvSpPr>
            <p:cNvPr id="6" name="TextBox 6"/>
            <p:cNvSpPr txBox="1"/>
            <p:nvPr/>
          </p:nvSpPr>
          <p:spPr>
            <a:xfrm>
              <a:off x="4208944" y="-66675"/>
              <a:ext cx="3235712" cy="757559"/>
            </a:xfrm>
            <a:prstGeom prst="rect">
              <a:avLst/>
            </a:prstGeom>
          </p:spPr>
          <p:txBody>
            <a:bodyPr wrap="square" lIns="0" tIns="0" rIns="0" bIns="0" rtlCol="0" anchor="t">
              <a:spAutoFit/>
            </a:bodyPr>
            <a:lstStyle/>
            <a:p>
              <a:pPr algn="ctr">
                <a:lnSpc>
                  <a:spcPts val="4576"/>
                </a:lnSpc>
              </a:pPr>
              <a:r>
                <a:rPr lang="en-US" sz="3268" dirty="0" err="1">
                  <a:solidFill>
                    <a:srgbClr val="CA5353"/>
                  </a:solidFill>
                  <a:latin typeface="#9Slide05 Dear Saturday"/>
                </a:rPr>
                <a:t>Tìm</a:t>
              </a:r>
              <a:r>
                <a:rPr lang="en-US" sz="3268" dirty="0">
                  <a:solidFill>
                    <a:srgbClr val="CA5353"/>
                  </a:solidFill>
                  <a:latin typeface="#9Slide05 Dear Saturday"/>
                </a:rPr>
                <a:t> </a:t>
              </a:r>
              <a:r>
                <a:rPr lang="en-US" sz="3268" dirty="0" err="1">
                  <a:solidFill>
                    <a:srgbClr val="CA5353"/>
                  </a:solidFill>
                  <a:latin typeface="#9Slide05 Dear Saturday"/>
                </a:rPr>
                <a:t>hiểu</a:t>
              </a:r>
              <a:r>
                <a:rPr lang="en-US" sz="3268" dirty="0">
                  <a:solidFill>
                    <a:srgbClr val="CA5353"/>
                  </a:solidFill>
                  <a:latin typeface="#9Slide05 Dear Saturday"/>
                </a:rPr>
                <a:t> </a:t>
              </a:r>
              <a:r>
                <a:rPr lang="en-US" sz="3268" dirty="0" err="1">
                  <a:solidFill>
                    <a:srgbClr val="CA5353"/>
                  </a:solidFill>
                  <a:latin typeface="#9Slide05 Dear Saturday"/>
                </a:rPr>
                <a:t>về</a:t>
              </a:r>
              <a:endParaRPr lang="en-US" sz="3268" dirty="0">
                <a:solidFill>
                  <a:srgbClr val="CA5353"/>
                </a:solidFill>
                <a:latin typeface="#9Slide05 Dear Saturday"/>
              </a:endParaRPr>
            </a:p>
          </p:txBody>
        </p:sp>
        <p:sp>
          <p:nvSpPr>
            <p:cNvPr id="7" name="TextBox 7"/>
            <p:cNvSpPr txBox="1"/>
            <p:nvPr/>
          </p:nvSpPr>
          <p:spPr>
            <a:xfrm>
              <a:off x="0" y="600029"/>
              <a:ext cx="11368470" cy="1875122"/>
            </a:xfrm>
            <a:prstGeom prst="rect">
              <a:avLst/>
            </a:prstGeom>
          </p:spPr>
          <p:txBody>
            <a:bodyPr lIns="0" tIns="0" rIns="0" bIns="0" rtlCol="0" anchor="t">
              <a:spAutoFit/>
            </a:bodyPr>
            <a:lstStyle/>
            <a:p>
              <a:pPr algn="ctr">
                <a:lnSpc>
                  <a:spcPts val="5885"/>
                </a:lnSpc>
              </a:pPr>
              <a:r>
                <a:rPr lang="en-US" sz="3633">
                  <a:solidFill>
                    <a:srgbClr val="394D57"/>
                  </a:solidFill>
                  <a:latin typeface="UTM Atlas"/>
                </a:rPr>
                <a:t>không gian, thời gian trong truyện</a:t>
              </a:r>
            </a:p>
          </p:txBody>
        </p:sp>
      </p:grpSp>
      <p:sp>
        <p:nvSpPr>
          <p:cNvPr id="8" name="TextBox 8"/>
          <p:cNvSpPr txBox="1"/>
          <p:nvPr/>
        </p:nvSpPr>
        <p:spPr>
          <a:xfrm>
            <a:off x="11155572" y="2085570"/>
            <a:ext cx="6518527"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6D453E"/>
                </a:solidFill>
                <a:latin typeface="Roboto Condensed"/>
              </a:rPr>
              <a:t>Không</a:t>
            </a:r>
            <a:r>
              <a:rPr lang="en-US" sz="3500" dirty="0">
                <a:solidFill>
                  <a:srgbClr val="6D453E"/>
                </a:solidFill>
                <a:latin typeface="Roboto Condensed"/>
              </a:rPr>
              <a:t> </a:t>
            </a:r>
            <a:r>
              <a:rPr lang="en-US" sz="3500" dirty="0" err="1">
                <a:solidFill>
                  <a:srgbClr val="6D453E"/>
                </a:solidFill>
                <a:latin typeface="Roboto Condensed"/>
              </a:rPr>
              <a:t>gian</a:t>
            </a:r>
            <a:r>
              <a:rPr lang="en-US" sz="3500" dirty="0">
                <a:solidFill>
                  <a:srgbClr val="6D453E"/>
                </a:solidFill>
                <a:latin typeface="Roboto Condensed"/>
              </a:rPr>
              <a:t>: </a:t>
            </a:r>
            <a:r>
              <a:rPr lang="en-US" sz="3500" dirty="0" err="1">
                <a:solidFill>
                  <a:srgbClr val="6D453E"/>
                </a:solidFill>
                <a:latin typeface="Roboto Condensed"/>
              </a:rPr>
              <a:t>thiên</a:t>
            </a:r>
            <a:r>
              <a:rPr lang="en-US" sz="3500" dirty="0">
                <a:solidFill>
                  <a:srgbClr val="6D453E"/>
                </a:solidFill>
                <a:latin typeface="Roboto Condensed"/>
              </a:rPr>
              <a:t> </a:t>
            </a:r>
            <a:r>
              <a:rPr lang="en-US" sz="3500" dirty="0" err="1">
                <a:solidFill>
                  <a:srgbClr val="6D453E"/>
                </a:solidFill>
                <a:latin typeface="Roboto Condensed"/>
              </a:rPr>
              <a:t>đình</a:t>
            </a:r>
            <a:endParaRPr lang="en-US" sz="3500" dirty="0">
              <a:solidFill>
                <a:srgbClr val="6D453E"/>
              </a:solidFill>
              <a:latin typeface="Roboto Condensed"/>
            </a:endParaRPr>
          </a:p>
          <a:p>
            <a:pPr marL="755651" lvl="1" indent="-377825" algn="just">
              <a:lnSpc>
                <a:spcPts val="4900"/>
              </a:lnSpc>
              <a:buFont typeface="Arial"/>
              <a:buChar char="•"/>
            </a:pPr>
            <a:r>
              <a:rPr lang="en-US" sz="3500" dirty="0" err="1">
                <a:solidFill>
                  <a:srgbClr val="6D453E"/>
                </a:solidFill>
                <a:latin typeface="Roboto Condensed"/>
              </a:rPr>
              <a:t>Thời</a:t>
            </a:r>
            <a:r>
              <a:rPr lang="en-US" sz="3500" dirty="0">
                <a:solidFill>
                  <a:srgbClr val="6D453E"/>
                </a:solidFill>
                <a:latin typeface="Roboto Condensed"/>
              </a:rPr>
              <a:t> </a:t>
            </a:r>
            <a:r>
              <a:rPr lang="en-US" sz="3500" dirty="0" err="1">
                <a:solidFill>
                  <a:srgbClr val="6D453E"/>
                </a:solidFill>
                <a:latin typeface="Roboto Condensed"/>
              </a:rPr>
              <a:t>gian</a:t>
            </a:r>
            <a:r>
              <a:rPr lang="en-US" sz="3500" dirty="0">
                <a:solidFill>
                  <a:srgbClr val="6D453E"/>
                </a:solidFill>
                <a:latin typeface="Roboto Condensed"/>
              </a:rPr>
              <a:t>: </a:t>
            </a:r>
            <a:r>
              <a:rPr lang="en-US" sz="3500" dirty="0" err="1">
                <a:solidFill>
                  <a:srgbClr val="6D453E"/>
                </a:solidFill>
                <a:latin typeface="Roboto Condensed"/>
              </a:rPr>
              <a:t>thời</a:t>
            </a:r>
            <a:r>
              <a:rPr lang="en-US" sz="3500" dirty="0">
                <a:solidFill>
                  <a:srgbClr val="6D453E"/>
                </a:solidFill>
                <a:latin typeface="Roboto Condensed"/>
              </a:rPr>
              <a:t> </a:t>
            </a:r>
            <a:r>
              <a:rPr lang="en-US" sz="3500" dirty="0" err="1">
                <a:solidFill>
                  <a:srgbClr val="6D453E"/>
                </a:solidFill>
                <a:latin typeface="Roboto Condensed"/>
              </a:rPr>
              <a:t>gian</a:t>
            </a:r>
            <a:r>
              <a:rPr lang="en-US" sz="3500" dirty="0">
                <a:solidFill>
                  <a:srgbClr val="6D453E"/>
                </a:solidFill>
                <a:latin typeface="Roboto Condensed"/>
              </a:rPr>
              <a:t> </a:t>
            </a:r>
            <a:r>
              <a:rPr lang="en-US" sz="3500" dirty="0" err="1">
                <a:solidFill>
                  <a:srgbClr val="6D453E"/>
                </a:solidFill>
                <a:latin typeface="Roboto Condensed"/>
              </a:rPr>
              <a:t>đời</a:t>
            </a:r>
            <a:r>
              <a:rPr lang="en-US" sz="3500" dirty="0">
                <a:solidFill>
                  <a:srgbClr val="6D453E"/>
                </a:solidFill>
                <a:latin typeface="Roboto Condensed"/>
              </a:rPr>
              <a:t> </a:t>
            </a:r>
            <a:r>
              <a:rPr lang="en-US" sz="3500" dirty="0" err="1">
                <a:solidFill>
                  <a:srgbClr val="6D453E"/>
                </a:solidFill>
                <a:latin typeface="Roboto Condensed"/>
              </a:rPr>
              <a:t>người</a:t>
            </a:r>
            <a:r>
              <a:rPr lang="en-US" sz="3500" dirty="0">
                <a:solidFill>
                  <a:srgbClr val="6D453E"/>
                </a:solidFill>
                <a:latin typeface="Roboto Condensed"/>
              </a:rPr>
              <a:t> (</a:t>
            </a:r>
            <a:r>
              <a:rPr lang="en-US" sz="3500" dirty="0" err="1">
                <a:solidFill>
                  <a:srgbClr val="6D453E"/>
                </a:solidFill>
                <a:latin typeface="Roboto Condensed"/>
              </a:rPr>
              <a:t>tuổi</a:t>
            </a:r>
            <a:r>
              <a:rPr lang="en-US" sz="3500" dirty="0">
                <a:solidFill>
                  <a:srgbClr val="6D453E"/>
                </a:solidFill>
                <a:latin typeface="Roboto Condensed"/>
              </a:rPr>
              <a:t> </a:t>
            </a:r>
            <a:r>
              <a:rPr lang="en-US" sz="3500" dirty="0" err="1">
                <a:solidFill>
                  <a:srgbClr val="6D453E"/>
                </a:solidFill>
                <a:latin typeface="Roboto Condensed"/>
              </a:rPr>
              <a:t>vừa</a:t>
            </a:r>
            <a:r>
              <a:rPr lang="en-US" sz="3500" dirty="0">
                <a:solidFill>
                  <a:srgbClr val="6D453E"/>
                </a:solidFill>
                <a:latin typeface="Roboto Condensed"/>
              </a:rPr>
              <a:t> </a:t>
            </a:r>
            <a:r>
              <a:rPr lang="en-US" sz="3500" dirty="0" err="1">
                <a:solidFill>
                  <a:srgbClr val="6D453E"/>
                </a:solidFill>
                <a:latin typeface="Roboto Condensed"/>
              </a:rPr>
              <a:t>đôi</a:t>
            </a:r>
            <a:r>
              <a:rPr lang="en-US" sz="3500" dirty="0">
                <a:solidFill>
                  <a:srgbClr val="6D453E"/>
                </a:solidFill>
                <a:latin typeface="Roboto Condensed"/>
              </a:rPr>
              <a:t> </a:t>
            </a:r>
            <a:r>
              <a:rPr lang="en-US" sz="3500" dirty="0" err="1">
                <a:solidFill>
                  <a:srgbClr val="6D453E"/>
                </a:solidFill>
                <a:latin typeface="Roboto Condensed"/>
              </a:rPr>
              <a:t>tám</a:t>
            </a:r>
            <a:r>
              <a:rPr lang="en-US" sz="3500" dirty="0">
                <a:solidFill>
                  <a:srgbClr val="6D453E"/>
                </a:solidFill>
                <a:latin typeface="Roboto Condensed"/>
              </a:rPr>
              <a:t> – 16 </a:t>
            </a:r>
            <a:r>
              <a:rPr lang="en-US" sz="3500" dirty="0" err="1">
                <a:solidFill>
                  <a:srgbClr val="6D453E"/>
                </a:solidFill>
                <a:latin typeface="Roboto Condensed"/>
              </a:rPr>
              <a:t>tuổi</a:t>
            </a:r>
            <a:r>
              <a:rPr lang="en-US" sz="3500" dirty="0">
                <a:solidFill>
                  <a:srgbClr val="6D453E"/>
                </a:solidFill>
                <a:latin typeface="Roboto Condensed"/>
              </a:rPr>
              <a:t> – </a:t>
            </a:r>
            <a:r>
              <a:rPr lang="en-US" sz="3500" dirty="0" err="1">
                <a:solidFill>
                  <a:srgbClr val="6D453E"/>
                </a:solidFill>
                <a:latin typeface="Roboto Condensed"/>
              </a:rPr>
              <a:t>tuổi</a:t>
            </a:r>
            <a:r>
              <a:rPr lang="en-US" sz="3500" dirty="0">
                <a:solidFill>
                  <a:srgbClr val="6D453E"/>
                </a:solidFill>
                <a:latin typeface="Roboto Condensed"/>
              </a:rPr>
              <a:t> </a:t>
            </a:r>
            <a:r>
              <a:rPr lang="en-US" sz="3500" dirty="0" err="1">
                <a:solidFill>
                  <a:srgbClr val="6D453E"/>
                </a:solidFill>
                <a:latin typeface="Roboto Condensed"/>
              </a:rPr>
              <a:t>dựng</a:t>
            </a:r>
            <a:r>
              <a:rPr lang="en-US" sz="3500" dirty="0">
                <a:solidFill>
                  <a:srgbClr val="6D453E"/>
                </a:solidFill>
                <a:latin typeface="Roboto Condensed"/>
              </a:rPr>
              <a:t> </a:t>
            </a:r>
            <a:r>
              <a:rPr lang="en-US" sz="3500" dirty="0" err="1">
                <a:solidFill>
                  <a:srgbClr val="6D453E"/>
                </a:solidFill>
                <a:latin typeface="Roboto Condensed"/>
              </a:rPr>
              <a:t>vợ</a:t>
            </a:r>
            <a:r>
              <a:rPr lang="en-US" sz="3500" dirty="0">
                <a:solidFill>
                  <a:srgbClr val="6D453E"/>
                </a:solidFill>
                <a:latin typeface="Roboto Condensed"/>
              </a:rPr>
              <a:t> </a:t>
            </a:r>
            <a:r>
              <a:rPr lang="en-US" sz="3500" dirty="0" err="1">
                <a:solidFill>
                  <a:srgbClr val="6D453E"/>
                </a:solidFill>
                <a:latin typeface="Roboto Condensed"/>
              </a:rPr>
              <a:t>gả</a:t>
            </a:r>
            <a:r>
              <a:rPr lang="en-US" sz="3500" dirty="0">
                <a:solidFill>
                  <a:srgbClr val="6D453E"/>
                </a:solidFill>
                <a:latin typeface="Roboto Condensed"/>
              </a:rPr>
              <a:t> </a:t>
            </a:r>
            <a:r>
              <a:rPr lang="en-US" sz="3500" dirty="0" err="1">
                <a:solidFill>
                  <a:srgbClr val="6D453E"/>
                </a:solidFill>
                <a:latin typeface="Roboto Condensed"/>
              </a:rPr>
              <a:t>chồng</a:t>
            </a:r>
            <a:r>
              <a:rPr lang="en-US" sz="3500" dirty="0">
                <a:solidFill>
                  <a:srgbClr val="6D453E"/>
                </a:solidFill>
                <a:latin typeface="Roboto Condensed"/>
              </a:rPr>
              <a:t> </a:t>
            </a:r>
            <a:r>
              <a:rPr lang="en-US" sz="3500" dirty="0" err="1">
                <a:solidFill>
                  <a:srgbClr val="6D453E"/>
                </a:solidFill>
                <a:latin typeface="Roboto Condensed"/>
              </a:rPr>
              <a:t>ngày</a:t>
            </a:r>
            <a:r>
              <a:rPr lang="en-US" sz="3500" dirty="0">
                <a:solidFill>
                  <a:srgbClr val="6D453E"/>
                </a:solidFill>
                <a:latin typeface="Roboto Condensed"/>
              </a:rPr>
              <a:t> </a:t>
            </a:r>
            <a:r>
              <a:rPr lang="en-US" sz="3500" dirty="0" err="1">
                <a:solidFill>
                  <a:srgbClr val="6D453E"/>
                </a:solidFill>
                <a:latin typeface="Roboto Condensed"/>
              </a:rPr>
              <a:t>xưa</a:t>
            </a:r>
            <a:r>
              <a:rPr lang="en-US" sz="3500" dirty="0">
                <a:solidFill>
                  <a:srgbClr val="6D453E"/>
                </a:solidFill>
                <a:latin typeface="Roboto Condensed"/>
              </a:rPr>
              <a:t>)</a:t>
            </a:r>
          </a:p>
        </p:txBody>
      </p:sp>
      <p:sp>
        <p:nvSpPr>
          <p:cNvPr id="9" name="TextBox 9"/>
          <p:cNvSpPr txBox="1"/>
          <p:nvPr/>
        </p:nvSpPr>
        <p:spPr>
          <a:xfrm>
            <a:off x="12217459" y="4806545"/>
            <a:ext cx="5041841" cy="1235075"/>
          </a:xfrm>
          <a:prstGeom prst="rect">
            <a:avLst/>
          </a:prstGeom>
        </p:spPr>
        <p:txBody>
          <a:bodyPr lIns="0" tIns="0" rIns="0" bIns="0" rtlCol="0" anchor="t">
            <a:spAutoFit/>
          </a:bodyPr>
          <a:lstStyle/>
          <a:p>
            <a:pPr algn="just">
              <a:lnSpc>
                <a:spcPts val="4900"/>
              </a:lnSpc>
            </a:pPr>
            <a:r>
              <a:rPr lang="en-US" sz="3500">
                <a:solidFill>
                  <a:srgbClr val="6D453E"/>
                </a:solidFill>
                <a:latin typeface="Roboto Condensed Bold Italics"/>
              </a:rPr>
              <a:t>Không gian kì ảo kết hợp cái thực của thời gian đời người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110804" y="3641051"/>
            <a:ext cx="4066392"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Tìm hiểu về</a:t>
            </a:r>
          </a:p>
        </p:txBody>
      </p:sp>
      <p:sp>
        <p:nvSpPr>
          <p:cNvPr id="7" name="TextBox 7"/>
          <p:cNvSpPr txBox="1"/>
          <p:nvPr/>
        </p:nvSpPr>
        <p:spPr>
          <a:xfrm>
            <a:off x="930039" y="4599101"/>
            <a:ext cx="16427923" cy="1253490"/>
          </a:xfrm>
          <a:prstGeom prst="rect">
            <a:avLst/>
          </a:prstGeom>
        </p:spPr>
        <p:txBody>
          <a:bodyPr lIns="0" tIns="0" rIns="0" bIns="0" rtlCol="0" anchor="t">
            <a:spAutoFit/>
          </a:bodyPr>
          <a:lstStyle/>
          <a:p>
            <a:pPr algn="ctr">
              <a:lnSpc>
                <a:spcPts val="10530"/>
              </a:lnSpc>
            </a:pPr>
            <a:r>
              <a:rPr lang="en-US" sz="6500">
                <a:solidFill>
                  <a:srgbClr val="FFFFFF"/>
                </a:solidFill>
                <a:latin typeface="UTM Atlas"/>
              </a:rPr>
              <a:t>yếu tố kì ảo trong truyện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sp>
        <p:nvSpPr>
          <p:cNvPr id="3" name="Freeform 3"/>
          <p:cNvSpPr/>
          <p:nvPr/>
        </p:nvSpPr>
        <p:spPr>
          <a:xfrm>
            <a:off x="1244744" y="450315"/>
            <a:ext cx="7208046" cy="9386369"/>
          </a:xfrm>
          <a:custGeom>
            <a:avLst/>
            <a:gdLst/>
            <a:ahLst/>
            <a:cxnLst/>
            <a:rect l="l" t="t" r="r" b="b"/>
            <a:pathLst>
              <a:path w="7208046" h="9386369">
                <a:moveTo>
                  <a:pt x="0" y="0"/>
                </a:moveTo>
                <a:lnTo>
                  <a:pt x="7208046" y="0"/>
                </a:lnTo>
                <a:lnTo>
                  <a:pt x="7208046" y="9386370"/>
                </a:lnTo>
                <a:lnTo>
                  <a:pt x="0" y="9386370"/>
                </a:lnTo>
                <a:lnTo>
                  <a:pt x="0" y="0"/>
                </a:lnTo>
                <a:close/>
              </a:path>
            </a:pathLst>
          </a:custGeom>
          <a:blipFill>
            <a:blip r:embed="rId3"/>
            <a:stretch>
              <a:fillRect/>
            </a:stretch>
          </a:blipFill>
        </p:spPr>
        <p:txBody>
          <a:bodyPr/>
          <a:lstStyle/>
          <a:p>
            <a:endParaRPr lang="en-US"/>
          </a:p>
        </p:txBody>
      </p:sp>
      <p:sp>
        <p:nvSpPr>
          <p:cNvPr id="4" name="Freeform 4"/>
          <p:cNvSpPr/>
          <p:nvPr/>
        </p:nvSpPr>
        <p:spPr>
          <a:xfrm>
            <a:off x="1522515" y="2225131"/>
            <a:ext cx="4015725" cy="7079746"/>
          </a:xfrm>
          <a:custGeom>
            <a:avLst/>
            <a:gdLst/>
            <a:ahLst/>
            <a:cxnLst/>
            <a:rect l="l" t="t" r="r" b="b"/>
            <a:pathLst>
              <a:path w="4015725" h="7079746">
                <a:moveTo>
                  <a:pt x="0" y="0"/>
                </a:moveTo>
                <a:lnTo>
                  <a:pt x="4015725" y="0"/>
                </a:lnTo>
                <a:lnTo>
                  <a:pt x="4015725" y="7079747"/>
                </a:lnTo>
                <a:lnTo>
                  <a:pt x="0" y="7079747"/>
                </a:lnTo>
                <a:lnTo>
                  <a:pt x="0" y="0"/>
                </a:lnTo>
                <a:close/>
              </a:path>
            </a:pathLst>
          </a:custGeom>
          <a:blipFill>
            <a:blip r:embed="rId4"/>
            <a:stretch>
              <a:fillRect/>
            </a:stretch>
          </a:blipFill>
        </p:spPr>
        <p:txBody>
          <a:bodyPr/>
          <a:lstStyle/>
          <a:p>
            <a:endParaRPr lang="en-US"/>
          </a:p>
        </p:txBody>
      </p:sp>
      <p:sp>
        <p:nvSpPr>
          <p:cNvPr id="5" name="Freeform 5"/>
          <p:cNvSpPr/>
          <p:nvPr/>
        </p:nvSpPr>
        <p:spPr>
          <a:xfrm>
            <a:off x="-480160" y="2394544"/>
            <a:ext cx="4010537" cy="7892456"/>
          </a:xfrm>
          <a:custGeom>
            <a:avLst/>
            <a:gdLst/>
            <a:ahLst/>
            <a:cxnLst/>
            <a:rect l="l" t="t" r="r" b="b"/>
            <a:pathLst>
              <a:path w="4010537" h="7892456">
                <a:moveTo>
                  <a:pt x="0" y="0"/>
                </a:moveTo>
                <a:lnTo>
                  <a:pt x="4010537" y="0"/>
                </a:lnTo>
                <a:lnTo>
                  <a:pt x="4010537" y="7892456"/>
                </a:lnTo>
                <a:lnTo>
                  <a:pt x="0" y="7892456"/>
                </a:lnTo>
                <a:lnTo>
                  <a:pt x="0" y="0"/>
                </a:lnTo>
                <a:close/>
              </a:path>
            </a:pathLst>
          </a:custGeom>
          <a:blipFill>
            <a:blip r:embed="rId5"/>
            <a:stretch>
              <a:fillRect/>
            </a:stretch>
          </a:blipFill>
        </p:spPr>
        <p:txBody>
          <a:bodyPr/>
          <a:lstStyle/>
          <a:p>
            <a:endParaRPr lang="en-US"/>
          </a:p>
        </p:txBody>
      </p:sp>
      <p:sp>
        <p:nvSpPr>
          <p:cNvPr id="6" name="Freeform 6"/>
          <p:cNvSpPr/>
          <p:nvPr/>
        </p:nvSpPr>
        <p:spPr>
          <a:xfrm>
            <a:off x="-4712638" y="43209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6"/>
            <a:stretch>
              <a:fillRect/>
            </a:stretch>
          </a:blipFill>
        </p:spPr>
        <p:txBody>
          <a:bodyPr/>
          <a:lstStyle/>
          <a:p>
            <a:endParaRPr lang="en-US"/>
          </a:p>
        </p:txBody>
      </p:sp>
      <p:sp>
        <p:nvSpPr>
          <p:cNvPr id="7" name="Freeform 7"/>
          <p:cNvSpPr/>
          <p:nvPr/>
        </p:nvSpPr>
        <p:spPr>
          <a:xfrm>
            <a:off x="-4712638" y="6340772"/>
            <a:ext cx="16230600" cy="7182041"/>
          </a:xfrm>
          <a:custGeom>
            <a:avLst/>
            <a:gdLst/>
            <a:ahLst/>
            <a:cxnLst/>
            <a:rect l="l" t="t" r="r" b="b"/>
            <a:pathLst>
              <a:path w="16230600" h="7182041">
                <a:moveTo>
                  <a:pt x="0" y="0"/>
                </a:moveTo>
                <a:lnTo>
                  <a:pt x="16230600" y="0"/>
                </a:lnTo>
                <a:lnTo>
                  <a:pt x="16230600" y="7182040"/>
                </a:lnTo>
                <a:lnTo>
                  <a:pt x="0" y="718204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7883806" y="1964078"/>
            <a:ext cx="9989397" cy="1287145"/>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err="1">
                <a:solidFill>
                  <a:srgbClr val="12182B"/>
                </a:solidFill>
                <a:latin typeface="Roboto Condensed"/>
              </a:rPr>
              <a:t>Nhân</a:t>
            </a:r>
            <a:r>
              <a:rPr lang="en-US" sz="3699" dirty="0">
                <a:solidFill>
                  <a:srgbClr val="12182B"/>
                </a:solidFill>
                <a:latin typeface="Roboto Condensed"/>
              </a:rPr>
              <a:t> </a:t>
            </a:r>
            <a:r>
              <a:rPr lang="en-US" sz="3699" dirty="0" err="1">
                <a:solidFill>
                  <a:srgbClr val="12182B"/>
                </a:solidFill>
                <a:latin typeface="Roboto Condensed"/>
              </a:rPr>
              <a:t>vật</a:t>
            </a:r>
            <a:r>
              <a:rPr lang="en-US" sz="3699" dirty="0">
                <a:solidFill>
                  <a:srgbClr val="12182B"/>
                </a:solidFill>
                <a:latin typeface="Roboto Condensed"/>
              </a:rPr>
              <a:t> </a:t>
            </a:r>
            <a:r>
              <a:rPr lang="en-US" sz="3699" dirty="0" err="1">
                <a:solidFill>
                  <a:srgbClr val="12182B"/>
                </a:solidFill>
                <a:latin typeface="Roboto Condensed"/>
              </a:rPr>
              <a:t>kì</a:t>
            </a:r>
            <a:r>
              <a:rPr lang="en-US" sz="3699" dirty="0">
                <a:solidFill>
                  <a:srgbClr val="12182B"/>
                </a:solidFill>
                <a:latin typeface="Roboto Condensed"/>
              </a:rPr>
              <a:t> </a:t>
            </a:r>
            <a:r>
              <a:rPr lang="en-US" sz="3699" dirty="0" err="1">
                <a:solidFill>
                  <a:srgbClr val="12182B"/>
                </a:solidFill>
                <a:latin typeface="Roboto Condensed"/>
              </a:rPr>
              <a:t>ảo</a:t>
            </a:r>
            <a:r>
              <a:rPr lang="en-US" sz="3699" dirty="0">
                <a:solidFill>
                  <a:srgbClr val="12182B"/>
                </a:solidFill>
                <a:latin typeface="Roboto Condensed"/>
              </a:rPr>
              <a:t>: </a:t>
            </a:r>
            <a:r>
              <a:rPr lang="en-US" sz="3699" dirty="0" err="1">
                <a:solidFill>
                  <a:srgbClr val="12182B"/>
                </a:solidFill>
                <a:latin typeface="Roboto Condensed"/>
              </a:rPr>
              <a:t>Ngọc</a:t>
            </a:r>
            <a:r>
              <a:rPr lang="en-US" sz="3699" dirty="0">
                <a:solidFill>
                  <a:srgbClr val="12182B"/>
                </a:solidFill>
                <a:latin typeface="Roboto Condensed"/>
              </a:rPr>
              <a:t> Hoàng, </a:t>
            </a:r>
            <a:r>
              <a:rPr lang="en-US" sz="3699" dirty="0" err="1">
                <a:solidFill>
                  <a:srgbClr val="12182B"/>
                </a:solidFill>
                <a:latin typeface="Roboto Condensed"/>
              </a:rPr>
              <a:t>Sơn</a:t>
            </a:r>
            <a:r>
              <a:rPr lang="en-US" sz="3699" dirty="0">
                <a:solidFill>
                  <a:srgbClr val="12182B"/>
                </a:solidFill>
                <a:latin typeface="Roboto Condensed"/>
              </a:rPr>
              <a:t> </a:t>
            </a:r>
            <a:r>
              <a:rPr lang="en-US" sz="3699" dirty="0" err="1">
                <a:solidFill>
                  <a:srgbClr val="12182B"/>
                </a:solidFill>
                <a:latin typeface="Roboto Condensed"/>
              </a:rPr>
              <a:t>thần</a:t>
            </a:r>
            <a:r>
              <a:rPr lang="en-US" sz="3699" dirty="0">
                <a:solidFill>
                  <a:srgbClr val="12182B"/>
                </a:solidFill>
                <a:latin typeface="Roboto Condensed"/>
              </a:rPr>
              <a:t>, </a:t>
            </a:r>
            <a:r>
              <a:rPr lang="en-US" sz="3699" dirty="0" err="1">
                <a:solidFill>
                  <a:srgbClr val="12182B"/>
                </a:solidFill>
                <a:latin typeface="Roboto Condensed"/>
              </a:rPr>
              <a:t>Thủy</a:t>
            </a:r>
            <a:r>
              <a:rPr lang="en-US" sz="3699" dirty="0">
                <a:solidFill>
                  <a:srgbClr val="12182B"/>
                </a:solidFill>
                <a:latin typeface="Roboto Condensed"/>
              </a:rPr>
              <a:t> </a:t>
            </a:r>
            <a:r>
              <a:rPr lang="en-US" sz="3699" dirty="0" err="1">
                <a:solidFill>
                  <a:srgbClr val="12182B"/>
                </a:solidFill>
                <a:latin typeface="Roboto Condensed"/>
              </a:rPr>
              <a:t>thần</a:t>
            </a:r>
            <a:endParaRPr lang="en-US" sz="3699" dirty="0">
              <a:solidFill>
                <a:srgbClr val="12182B"/>
              </a:solidFill>
              <a:latin typeface="Roboto Condensed"/>
            </a:endParaRPr>
          </a:p>
          <a:p>
            <a:pPr marL="798829" lvl="1" indent="-399415" algn="just">
              <a:lnSpc>
                <a:spcPts val="5179"/>
              </a:lnSpc>
              <a:buFont typeface="Arial"/>
              <a:buChar char="•"/>
            </a:pPr>
            <a:r>
              <a:rPr lang="en-US" sz="3699" dirty="0" err="1">
                <a:solidFill>
                  <a:srgbClr val="12182B"/>
                </a:solidFill>
                <a:latin typeface="Roboto Condensed"/>
              </a:rPr>
              <a:t>Phép</a:t>
            </a:r>
            <a:r>
              <a:rPr lang="en-US" sz="3699" dirty="0">
                <a:solidFill>
                  <a:srgbClr val="12182B"/>
                </a:solidFill>
                <a:latin typeface="Roboto Condensed"/>
              </a:rPr>
              <a:t> </a:t>
            </a:r>
            <a:r>
              <a:rPr lang="en-US" sz="3699" dirty="0" err="1">
                <a:solidFill>
                  <a:srgbClr val="12182B"/>
                </a:solidFill>
                <a:latin typeface="Roboto Condensed"/>
              </a:rPr>
              <a:t>thuật</a:t>
            </a:r>
            <a:r>
              <a:rPr lang="en-US" sz="3699" dirty="0">
                <a:solidFill>
                  <a:srgbClr val="12182B"/>
                </a:solidFill>
                <a:latin typeface="Roboto Condensed"/>
              </a:rPr>
              <a:t> </a:t>
            </a:r>
            <a:r>
              <a:rPr lang="en-US" sz="3699" dirty="0" err="1">
                <a:solidFill>
                  <a:srgbClr val="12182B"/>
                </a:solidFill>
                <a:latin typeface="Roboto Condensed"/>
              </a:rPr>
              <a:t>của</a:t>
            </a:r>
            <a:r>
              <a:rPr lang="en-US" sz="3699" dirty="0">
                <a:solidFill>
                  <a:srgbClr val="12182B"/>
                </a:solidFill>
                <a:latin typeface="Roboto Condensed"/>
              </a:rPr>
              <a:t> </a:t>
            </a:r>
            <a:r>
              <a:rPr lang="en-US" sz="3699" dirty="0" err="1">
                <a:solidFill>
                  <a:srgbClr val="12182B"/>
                </a:solidFill>
                <a:latin typeface="Roboto Condensed"/>
              </a:rPr>
              <a:t>sơn</a:t>
            </a:r>
            <a:r>
              <a:rPr lang="en-US" sz="3699" dirty="0">
                <a:solidFill>
                  <a:srgbClr val="12182B"/>
                </a:solidFill>
                <a:latin typeface="Roboto Condensed"/>
              </a:rPr>
              <a:t> </a:t>
            </a:r>
            <a:r>
              <a:rPr lang="en-US" sz="3699" dirty="0" err="1">
                <a:solidFill>
                  <a:srgbClr val="12182B"/>
                </a:solidFill>
                <a:latin typeface="Roboto Condensed"/>
              </a:rPr>
              <a:t>thần</a:t>
            </a:r>
            <a:r>
              <a:rPr lang="en-US" sz="3699" dirty="0">
                <a:solidFill>
                  <a:srgbClr val="12182B"/>
                </a:solidFill>
                <a:latin typeface="Roboto Condensed"/>
              </a:rPr>
              <a:t> </a:t>
            </a:r>
            <a:r>
              <a:rPr lang="en-US" sz="3699" dirty="0" err="1">
                <a:solidFill>
                  <a:srgbClr val="12182B"/>
                </a:solidFill>
                <a:latin typeface="Roboto Condensed"/>
              </a:rPr>
              <a:t>và</a:t>
            </a:r>
            <a:r>
              <a:rPr lang="en-US" sz="3699" dirty="0">
                <a:solidFill>
                  <a:srgbClr val="12182B"/>
                </a:solidFill>
                <a:latin typeface="Roboto Condensed"/>
              </a:rPr>
              <a:t> </a:t>
            </a:r>
            <a:r>
              <a:rPr lang="en-US" sz="3699" dirty="0" err="1">
                <a:solidFill>
                  <a:srgbClr val="12182B"/>
                </a:solidFill>
                <a:latin typeface="Roboto Condensed"/>
              </a:rPr>
              <a:t>thủy</a:t>
            </a:r>
            <a:r>
              <a:rPr lang="en-US" sz="3699" dirty="0">
                <a:solidFill>
                  <a:srgbClr val="12182B"/>
                </a:solidFill>
                <a:latin typeface="Roboto Condensed"/>
              </a:rPr>
              <a:t> </a:t>
            </a:r>
            <a:r>
              <a:rPr lang="en-US" sz="3699" dirty="0" err="1">
                <a:solidFill>
                  <a:srgbClr val="12182B"/>
                </a:solidFill>
                <a:latin typeface="Roboto Condensed"/>
              </a:rPr>
              <a:t>thần</a:t>
            </a:r>
            <a:endParaRPr lang="en-US" sz="3699" dirty="0">
              <a:solidFill>
                <a:srgbClr val="12182B"/>
              </a:solidFill>
              <a:latin typeface="Roboto Condensed"/>
            </a:endParaRPr>
          </a:p>
        </p:txBody>
      </p:sp>
      <p:sp>
        <p:nvSpPr>
          <p:cNvPr id="9" name="TextBox 9"/>
          <p:cNvSpPr txBox="1"/>
          <p:nvPr/>
        </p:nvSpPr>
        <p:spPr>
          <a:xfrm>
            <a:off x="6416346" y="665504"/>
            <a:ext cx="11871654" cy="946149"/>
          </a:xfrm>
          <a:prstGeom prst="rect">
            <a:avLst/>
          </a:prstGeom>
        </p:spPr>
        <p:txBody>
          <a:bodyPr lIns="0" tIns="0" rIns="0" bIns="0" rtlCol="0" anchor="t">
            <a:spAutoFit/>
          </a:bodyPr>
          <a:lstStyle/>
          <a:p>
            <a:pPr algn="ctr">
              <a:lnSpc>
                <a:spcPts val="7700"/>
              </a:lnSpc>
            </a:pPr>
            <a:r>
              <a:rPr lang="en-US" sz="5500" dirty="0" err="1">
                <a:solidFill>
                  <a:srgbClr val="CA5353"/>
                </a:solidFill>
                <a:latin typeface="#9Slide05 Dear Saturday"/>
              </a:rPr>
              <a:t>Yếu</a:t>
            </a:r>
            <a:r>
              <a:rPr lang="en-US" sz="5500" dirty="0">
                <a:solidFill>
                  <a:srgbClr val="CA5353"/>
                </a:solidFill>
                <a:latin typeface="#9Slide05 Dear Saturday"/>
              </a:rPr>
              <a:t> </a:t>
            </a:r>
            <a:r>
              <a:rPr lang="en-US" sz="5500" dirty="0" err="1">
                <a:solidFill>
                  <a:srgbClr val="CA5353"/>
                </a:solidFill>
                <a:latin typeface="#9Slide05 Dear Saturday"/>
              </a:rPr>
              <a:t>tố</a:t>
            </a:r>
            <a:r>
              <a:rPr lang="en-US" sz="5500" dirty="0">
                <a:solidFill>
                  <a:srgbClr val="CA5353"/>
                </a:solidFill>
                <a:latin typeface="#9Slide05 Dear Saturday"/>
              </a:rPr>
              <a:t> </a:t>
            </a:r>
            <a:r>
              <a:rPr lang="en-US" sz="5500" dirty="0" err="1">
                <a:solidFill>
                  <a:srgbClr val="CA5353"/>
                </a:solidFill>
                <a:latin typeface="#9Slide05 Dear Saturday"/>
              </a:rPr>
              <a:t>kì</a:t>
            </a:r>
            <a:r>
              <a:rPr lang="en-US" sz="5500" dirty="0">
                <a:solidFill>
                  <a:srgbClr val="CA5353"/>
                </a:solidFill>
                <a:latin typeface="#9Slide05 Dear Saturday"/>
              </a:rPr>
              <a:t> </a:t>
            </a:r>
            <a:r>
              <a:rPr lang="en-US" sz="5500" dirty="0" err="1">
                <a:solidFill>
                  <a:srgbClr val="CA5353"/>
                </a:solidFill>
                <a:latin typeface="#9Slide05 Dear Saturday"/>
              </a:rPr>
              <a:t>ảo</a:t>
            </a:r>
            <a:r>
              <a:rPr lang="en-US" sz="5500" dirty="0">
                <a:solidFill>
                  <a:srgbClr val="CA5353"/>
                </a:solidFill>
                <a:latin typeface="#9Slide05 Dear Saturday"/>
              </a:rPr>
              <a:t> </a:t>
            </a:r>
            <a:r>
              <a:rPr lang="en-US" sz="5500" dirty="0" err="1">
                <a:solidFill>
                  <a:srgbClr val="CA5353"/>
                </a:solidFill>
                <a:latin typeface="#9Slide05 Dear Saturday"/>
              </a:rPr>
              <a:t>trong</a:t>
            </a:r>
            <a:r>
              <a:rPr lang="en-US" sz="5500" dirty="0">
                <a:solidFill>
                  <a:srgbClr val="CA5353"/>
                </a:solidFill>
                <a:latin typeface="#9Slide05 Dear Saturday"/>
              </a:rPr>
              <a:t> </a:t>
            </a:r>
            <a:r>
              <a:rPr lang="en-US" sz="5500" dirty="0" err="1">
                <a:solidFill>
                  <a:srgbClr val="CA5353"/>
                </a:solidFill>
                <a:latin typeface="#9Slide05 Dear Saturday"/>
              </a:rPr>
              <a:t>truyện</a:t>
            </a:r>
            <a:endParaRPr lang="en-US" sz="5500" dirty="0">
              <a:solidFill>
                <a:srgbClr val="CA5353"/>
              </a:solidFill>
              <a:latin typeface="#9Slide05 Dear Saturday"/>
            </a:endParaRPr>
          </a:p>
        </p:txBody>
      </p:sp>
      <p:sp>
        <p:nvSpPr>
          <p:cNvPr id="10" name="TextBox 10"/>
          <p:cNvSpPr txBox="1"/>
          <p:nvPr/>
        </p:nvSpPr>
        <p:spPr>
          <a:xfrm>
            <a:off x="6212631" y="3556023"/>
            <a:ext cx="11871654" cy="946149"/>
          </a:xfrm>
          <a:prstGeom prst="rect">
            <a:avLst/>
          </a:prstGeom>
        </p:spPr>
        <p:txBody>
          <a:bodyPr lIns="0" tIns="0" rIns="0" bIns="0" rtlCol="0" anchor="t">
            <a:spAutoFit/>
          </a:bodyPr>
          <a:lstStyle/>
          <a:p>
            <a:pPr algn="ctr">
              <a:lnSpc>
                <a:spcPts val="7700"/>
              </a:lnSpc>
            </a:pPr>
            <a:r>
              <a:rPr lang="en-US" sz="5500" dirty="0">
                <a:solidFill>
                  <a:srgbClr val="CA5353"/>
                </a:solidFill>
                <a:latin typeface="#9Slide05 Dear Saturday"/>
              </a:rPr>
              <a:t>Vai </a:t>
            </a:r>
            <a:r>
              <a:rPr lang="en-US" sz="5500" dirty="0" err="1">
                <a:solidFill>
                  <a:srgbClr val="CA5353"/>
                </a:solidFill>
                <a:latin typeface="#9Slide05 Dear Saturday"/>
              </a:rPr>
              <a:t>trò</a:t>
            </a:r>
            <a:r>
              <a:rPr lang="en-US" sz="5500" dirty="0">
                <a:solidFill>
                  <a:srgbClr val="CA5353"/>
                </a:solidFill>
                <a:latin typeface="#9Slide05 Dear Saturday"/>
              </a:rPr>
              <a:t> </a:t>
            </a:r>
            <a:r>
              <a:rPr lang="en-US" sz="5500" dirty="0" err="1">
                <a:solidFill>
                  <a:srgbClr val="CA5353"/>
                </a:solidFill>
                <a:latin typeface="#9Slide05 Dear Saturday"/>
              </a:rPr>
              <a:t>của</a:t>
            </a:r>
            <a:r>
              <a:rPr lang="en-US" sz="5500" dirty="0">
                <a:solidFill>
                  <a:srgbClr val="CA5353"/>
                </a:solidFill>
                <a:latin typeface="#9Slide05 Dear Saturday"/>
              </a:rPr>
              <a:t> </a:t>
            </a:r>
            <a:r>
              <a:rPr lang="en-US" sz="5500" dirty="0" err="1">
                <a:solidFill>
                  <a:srgbClr val="CA5353"/>
                </a:solidFill>
                <a:latin typeface="#9Slide05 Dear Saturday"/>
              </a:rPr>
              <a:t>yếu</a:t>
            </a:r>
            <a:r>
              <a:rPr lang="en-US" sz="5500" dirty="0">
                <a:solidFill>
                  <a:srgbClr val="CA5353"/>
                </a:solidFill>
                <a:latin typeface="#9Slide05 Dear Saturday"/>
              </a:rPr>
              <a:t> </a:t>
            </a:r>
            <a:r>
              <a:rPr lang="en-US" sz="5500" dirty="0" err="1">
                <a:solidFill>
                  <a:srgbClr val="CA5353"/>
                </a:solidFill>
                <a:latin typeface="#9Slide05 Dear Saturday"/>
              </a:rPr>
              <a:t>tố</a:t>
            </a:r>
            <a:r>
              <a:rPr lang="en-US" sz="5500" dirty="0">
                <a:solidFill>
                  <a:srgbClr val="CA5353"/>
                </a:solidFill>
                <a:latin typeface="#9Slide05 Dear Saturday"/>
              </a:rPr>
              <a:t> </a:t>
            </a:r>
            <a:r>
              <a:rPr lang="en-US" sz="5500" dirty="0" err="1">
                <a:solidFill>
                  <a:srgbClr val="CA5353"/>
                </a:solidFill>
                <a:latin typeface="#9Slide05 Dear Saturday"/>
              </a:rPr>
              <a:t>kì</a:t>
            </a:r>
            <a:r>
              <a:rPr lang="en-US" sz="5500" dirty="0">
                <a:solidFill>
                  <a:srgbClr val="CA5353"/>
                </a:solidFill>
                <a:latin typeface="#9Slide05 Dear Saturday"/>
              </a:rPr>
              <a:t> </a:t>
            </a:r>
            <a:r>
              <a:rPr lang="en-US" sz="5500" dirty="0" err="1">
                <a:solidFill>
                  <a:srgbClr val="CA5353"/>
                </a:solidFill>
                <a:latin typeface="#9Slide05 Dear Saturday"/>
              </a:rPr>
              <a:t>ảo</a:t>
            </a:r>
            <a:endParaRPr lang="en-US" sz="5500" dirty="0">
              <a:solidFill>
                <a:srgbClr val="CA5353"/>
              </a:solidFill>
              <a:latin typeface="#9Slide05 Dear Saturday"/>
            </a:endParaRPr>
          </a:p>
        </p:txBody>
      </p:sp>
      <p:sp>
        <p:nvSpPr>
          <p:cNvPr id="11" name="TextBox 11"/>
          <p:cNvSpPr txBox="1"/>
          <p:nvPr/>
        </p:nvSpPr>
        <p:spPr>
          <a:xfrm>
            <a:off x="7883806" y="4783477"/>
            <a:ext cx="9806886" cy="4573270"/>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err="1">
                <a:solidFill>
                  <a:srgbClr val="12182B"/>
                </a:solidFill>
                <a:latin typeface="Roboto Condensed"/>
              </a:rPr>
              <a:t>Câu</a:t>
            </a:r>
            <a:r>
              <a:rPr lang="en-US" sz="3699" dirty="0">
                <a:solidFill>
                  <a:srgbClr val="12182B"/>
                </a:solidFill>
                <a:latin typeface="Roboto Condensed"/>
              </a:rPr>
              <a:t> </a:t>
            </a:r>
            <a:r>
              <a:rPr lang="en-US" sz="3699" dirty="0" err="1">
                <a:solidFill>
                  <a:srgbClr val="12182B"/>
                </a:solidFill>
                <a:latin typeface="Roboto Condensed"/>
              </a:rPr>
              <a:t>chuyện</a:t>
            </a:r>
            <a:r>
              <a:rPr lang="en-US" sz="3699" dirty="0">
                <a:solidFill>
                  <a:srgbClr val="12182B"/>
                </a:solidFill>
                <a:latin typeface="Roboto Condensed"/>
              </a:rPr>
              <a:t> li </a:t>
            </a:r>
            <a:r>
              <a:rPr lang="en-US" sz="3699" dirty="0" err="1">
                <a:solidFill>
                  <a:srgbClr val="12182B"/>
                </a:solidFill>
                <a:latin typeface="Roboto Condensed"/>
              </a:rPr>
              <a:t>kì</a:t>
            </a:r>
            <a:r>
              <a:rPr lang="en-US" sz="3699" dirty="0">
                <a:solidFill>
                  <a:srgbClr val="12182B"/>
                </a:solidFill>
                <a:latin typeface="Roboto Condensed"/>
              </a:rPr>
              <a:t>, </a:t>
            </a:r>
            <a:r>
              <a:rPr lang="en-US" sz="3699" dirty="0" err="1">
                <a:solidFill>
                  <a:srgbClr val="12182B"/>
                </a:solidFill>
                <a:latin typeface="Roboto Condensed"/>
              </a:rPr>
              <a:t>hấp</a:t>
            </a:r>
            <a:r>
              <a:rPr lang="en-US" sz="3699" dirty="0">
                <a:solidFill>
                  <a:srgbClr val="12182B"/>
                </a:solidFill>
                <a:latin typeface="Roboto Condensed"/>
              </a:rPr>
              <a:t> </a:t>
            </a:r>
            <a:r>
              <a:rPr lang="en-US" sz="3699" dirty="0" err="1">
                <a:solidFill>
                  <a:srgbClr val="12182B"/>
                </a:solidFill>
                <a:latin typeface="Roboto Condensed"/>
              </a:rPr>
              <a:t>dẫn</a:t>
            </a:r>
            <a:endParaRPr lang="en-US" sz="3699" dirty="0">
              <a:solidFill>
                <a:srgbClr val="12182B"/>
              </a:solidFill>
              <a:latin typeface="Roboto Condensed"/>
            </a:endParaRPr>
          </a:p>
          <a:p>
            <a:pPr marL="798829" lvl="1" indent="-399415" algn="just">
              <a:lnSpc>
                <a:spcPts val="5179"/>
              </a:lnSpc>
              <a:buFont typeface="Arial"/>
              <a:buChar char="•"/>
            </a:pPr>
            <a:r>
              <a:rPr lang="en-US" sz="3699" dirty="0" err="1">
                <a:solidFill>
                  <a:srgbClr val="12182B"/>
                </a:solidFill>
                <a:latin typeface="Roboto Condensed"/>
              </a:rPr>
              <a:t>Yếu</a:t>
            </a:r>
            <a:r>
              <a:rPr lang="en-US" sz="3699" dirty="0">
                <a:solidFill>
                  <a:srgbClr val="12182B"/>
                </a:solidFill>
                <a:latin typeface="Roboto Condensed"/>
              </a:rPr>
              <a:t> </a:t>
            </a:r>
            <a:r>
              <a:rPr lang="en-US" sz="3699" dirty="0" err="1">
                <a:solidFill>
                  <a:srgbClr val="12182B"/>
                </a:solidFill>
                <a:latin typeface="Roboto Condensed"/>
              </a:rPr>
              <a:t>tố</a:t>
            </a:r>
            <a:r>
              <a:rPr lang="en-US" sz="3699" dirty="0">
                <a:solidFill>
                  <a:srgbClr val="12182B"/>
                </a:solidFill>
                <a:latin typeface="Roboto Condensed"/>
              </a:rPr>
              <a:t> </a:t>
            </a:r>
            <a:r>
              <a:rPr lang="en-US" sz="3699" dirty="0" err="1">
                <a:solidFill>
                  <a:srgbClr val="12182B"/>
                </a:solidFill>
                <a:latin typeface="Roboto Condensed"/>
              </a:rPr>
              <a:t>kì</a:t>
            </a:r>
            <a:r>
              <a:rPr lang="en-US" sz="3699" dirty="0">
                <a:solidFill>
                  <a:srgbClr val="12182B"/>
                </a:solidFill>
                <a:latin typeface="Roboto Condensed"/>
              </a:rPr>
              <a:t> </a:t>
            </a:r>
            <a:r>
              <a:rPr lang="en-US" sz="3699" dirty="0" err="1">
                <a:solidFill>
                  <a:srgbClr val="12182B"/>
                </a:solidFill>
                <a:latin typeface="Roboto Condensed"/>
              </a:rPr>
              <a:t>ảo</a:t>
            </a:r>
            <a:r>
              <a:rPr lang="en-US" sz="3699" dirty="0">
                <a:solidFill>
                  <a:srgbClr val="12182B"/>
                </a:solidFill>
                <a:latin typeface="Roboto Condensed"/>
              </a:rPr>
              <a:t> </a:t>
            </a:r>
            <a:r>
              <a:rPr lang="en-US" sz="3699" dirty="0" err="1">
                <a:solidFill>
                  <a:srgbClr val="12182B"/>
                </a:solidFill>
                <a:latin typeface="Roboto Condensed"/>
              </a:rPr>
              <a:t>đề</a:t>
            </a:r>
            <a:r>
              <a:rPr lang="en-US" sz="3699" dirty="0">
                <a:solidFill>
                  <a:srgbClr val="12182B"/>
                </a:solidFill>
                <a:latin typeface="Roboto Condensed"/>
              </a:rPr>
              <a:t> </a:t>
            </a:r>
            <a:r>
              <a:rPr lang="en-US" sz="3699" dirty="0" err="1">
                <a:solidFill>
                  <a:srgbClr val="12182B"/>
                </a:solidFill>
                <a:latin typeface="Roboto Condensed"/>
              </a:rPr>
              <a:t>cao</a:t>
            </a:r>
            <a:r>
              <a:rPr lang="en-US" sz="3699" dirty="0">
                <a:solidFill>
                  <a:srgbClr val="12182B"/>
                </a:solidFill>
                <a:latin typeface="Roboto Condensed"/>
              </a:rPr>
              <a:t> </a:t>
            </a:r>
            <a:r>
              <a:rPr lang="en-US" sz="3699" dirty="0" err="1">
                <a:solidFill>
                  <a:srgbClr val="12182B"/>
                </a:solidFill>
                <a:latin typeface="Roboto Condensed"/>
              </a:rPr>
              <a:t>sức</a:t>
            </a:r>
            <a:r>
              <a:rPr lang="en-US" sz="3699" dirty="0">
                <a:solidFill>
                  <a:srgbClr val="12182B"/>
                </a:solidFill>
                <a:latin typeface="Roboto Condensed"/>
              </a:rPr>
              <a:t> </a:t>
            </a:r>
            <a:r>
              <a:rPr lang="en-US" sz="3699" dirty="0" err="1">
                <a:solidFill>
                  <a:srgbClr val="12182B"/>
                </a:solidFill>
                <a:latin typeface="Roboto Condensed"/>
              </a:rPr>
              <a:t>mạnh</a:t>
            </a:r>
            <a:r>
              <a:rPr lang="en-US" sz="3699" dirty="0">
                <a:solidFill>
                  <a:srgbClr val="12182B"/>
                </a:solidFill>
                <a:latin typeface="Roboto Condensed"/>
              </a:rPr>
              <a:t> </a:t>
            </a:r>
            <a:r>
              <a:rPr lang="en-US" sz="3699" dirty="0" err="1">
                <a:solidFill>
                  <a:srgbClr val="12182B"/>
                </a:solidFill>
                <a:latin typeface="Roboto Condensed"/>
              </a:rPr>
              <a:t>của</a:t>
            </a:r>
            <a:r>
              <a:rPr lang="en-US" sz="3699" dirty="0">
                <a:solidFill>
                  <a:srgbClr val="12182B"/>
                </a:solidFill>
                <a:latin typeface="Roboto Condensed"/>
              </a:rPr>
              <a:t> </a:t>
            </a:r>
            <a:r>
              <a:rPr lang="en-US" sz="3699" dirty="0" err="1">
                <a:solidFill>
                  <a:srgbClr val="12182B"/>
                </a:solidFill>
                <a:latin typeface="Roboto Condensed"/>
              </a:rPr>
              <a:t>sơn</a:t>
            </a:r>
            <a:r>
              <a:rPr lang="en-US" sz="3699" dirty="0">
                <a:solidFill>
                  <a:srgbClr val="12182B"/>
                </a:solidFill>
                <a:latin typeface="Roboto Condensed"/>
              </a:rPr>
              <a:t> </a:t>
            </a:r>
            <a:r>
              <a:rPr lang="en-US" sz="3699" dirty="0" err="1">
                <a:solidFill>
                  <a:srgbClr val="12182B"/>
                </a:solidFill>
                <a:latin typeface="Roboto Condensed"/>
              </a:rPr>
              <a:t>thần</a:t>
            </a:r>
            <a:r>
              <a:rPr lang="en-US" sz="3699" dirty="0">
                <a:solidFill>
                  <a:srgbClr val="12182B"/>
                </a:solidFill>
                <a:latin typeface="Roboto Condensed"/>
              </a:rPr>
              <a:t> </a:t>
            </a:r>
            <a:r>
              <a:rPr lang="en-US" sz="3699" dirty="0" err="1">
                <a:solidFill>
                  <a:srgbClr val="12182B"/>
                </a:solidFill>
                <a:latin typeface="Roboto Condensed"/>
              </a:rPr>
              <a:t>và</a:t>
            </a:r>
            <a:r>
              <a:rPr lang="en-US" sz="3699" dirty="0">
                <a:solidFill>
                  <a:srgbClr val="12182B"/>
                </a:solidFill>
                <a:latin typeface="Roboto Condensed"/>
              </a:rPr>
              <a:t> </a:t>
            </a:r>
            <a:r>
              <a:rPr lang="en-US" sz="3699" dirty="0" err="1">
                <a:solidFill>
                  <a:srgbClr val="12182B"/>
                </a:solidFill>
                <a:latin typeface="Roboto Condensed"/>
              </a:rPr>
              <a:t>thủy</a:t>
            </a:r>
            <a:r>
              <a:rPr lang="en-US" sz="3699" dirty="0">
                <a:solidFill>
                  <a:srgbClr val="12182B"/>
                </a:solidFill>
                <a:latin typeface="Roboto Condensed"/>
              </a:rPr>
              <a:t> </a:t>
            </a:r>
            <a:r>
              <a:rPr lang="en-US" sz="3699" dirty="0" err="1">
                <a:solidFill>
                  <a:srgbClr val="12182B"/>
                </a:solidFill>
                <a:latin typeface="Roboto Condensed"/>
              </a:rPr>
              <a:t>thần</a:t>
            </a:r>
            <a:r>
              <a:rPr lang="en-US" sz="3699" dirty="0">
                <a:solidFill>
                  <a:srgbClr val="12182B"/>
                </a:solidFill>
                <a:latin typeface="Roboto Condensed"/>
              </a:rPr>
              <a:t> </a:t>
            </a:r>
            <a:r>
              <a:rPr lang="en-US" sz="3699" dirty="0" err="1">
                <a:solidFill>
                  <a:srgbClr val="12182B"/>
                </a:solidFill>
                <a:latin typeface="Roboto Condensed"/>
              </a:rPr>
              <a:t>nhưng</a:t>
            </a:r>
            <a:r>
              <a:rPr lang="en-US" sz="3699" dirty="0">
                <a:solidFill>
                  <a:srgbClr val="12182B"/>
                </a:solidFill>
                <a:latin typeface="Roboto Condensed"/>
              </a:rPr>
              <a:t> </a:t>
            </a:r>
            <a:r>
              <a:rPr lang="en-US" sz="3699" dirty="0" err="1">
                <a:solidFill>
                  <a:srgbClr val="12182B"/>
                </a:solidFill>
                <a:latin typeface="Roboto Condensed"/>
              </a:rPr>
              <a:t>với</a:t>
            </a:r>
            <a:r>
              <a:rPr lang="en-US" sz="3699" dirty="0">
                <a:solidFill>
                  <a:srgbClr val="12182B"/>
                </a:solidFill>
                <a:latin typeface="Roboto Condensed"/>
              </a:rPr>
              <a:t> </a:t>
            </a:r>
            <a:r>
              <a:rPr lang="en-US" sz="3699" dirty="0" err="1">
                <a:solidFill>
                  <a:srgbClr val="12182B"/>
                </a:solidFill>
                <a:latin typeface="Roboto Condensed"/>
              </a:rPr>
              <a:t>kết</a:t>
            </a:r>
            <a:r>
              <a:rPr lang="en-US" sz="3699" dirty="0">
                <a:solidFill>
                  <a:srgbClr val="12182B"/>
                </a:solidFill>
                <a:latin typeface="Roboto Condensed"/>
              </a:rPr>
              <a:t> </a:t>
            </a:r>
            <a:r>
              <a:rPr lang="en-US" sz="3699" dirty="0" err="1">
                <a:solidFill>
                  <a:srgbClr val="12182B"/>
                </a:solidFill>
                <a:latin typeface="Roboto Condensed"/>
              </a:rPr>
              <a:t>thúc</a:t>
            </a:r>
            <a:r>
              <a:rPr lang="en-US" sz="3699" dirty="0">
                <a:solidFill>
                  <a:srgbClr val="12182B"/>
                </a:solidFill>
                <a:latin typeface="Roboto Condensed"/>
              </a:rPr>
              <a:t> </a:t>
            </a:r>
            <a:r>
              <a:rPr lang="en-US" sz="3699" dirty="0" err="1">
                <a:solidFill>
                  <a:srgbClr val="12182B"/>
                </a:solidFill>
                <a:latin typeface="Roboto Condensed"/>
              </a:rPr>
              <a:t>của</a:t>
            </a:r>
            <a:r>
              <a:rPr lang="en-US" sz="3699" dirty="0">
                <a:solidFill>
                  <a:srgbClr val="12182B"/>
                </a:solidFill>
                <a:latin typeface="Roboto Condensed"/>
              </a:rPr>
              <a:t> </a:t>
            </a:r>
            <a:r>
              <a:rPr lang="en-US" sz="3699" dirty="0" err="1">
                <a:solidFill>
                  <a:srgbClr val="12182B"/>
                </a:solidFill>
                <a:latin typeface="Roboto Condensed"/>
              </a:rPr>
              <a:t>truyện</a:t>
            </a:r>
            <a:r>
              <a:rPr lang="en-US" sz="3699" dirty="0">
                <a:solidFill>
                  <a:srgbClr val="12182B"/>
                </a:solidFill>
                <a:latin typeface="Roboto Condensed"/>
              </a:rPr>
              <a:t> </a:t>
            </a:r>
            <a:r>
              <a:rPr lang="en-US" sz="3699" dirty="0" err="1">
                <a:solidFill>
                  <a:srgbClr val="12182B"/>
                </a:solidFill>
                <a:latin typeface="Roboto Condensed"/>
              </a:rPr>
              <a:t>là</a:t>
            </a:r>
            <a:r>
              <a:rPr lang="en-US" sz="3699" dirty="0">
                <a:solidFill>
                  <a:srgbClr val="12182B"/>
                </a:solidFill>
                <a:latin typeface="Roboto Condensed"/>
              </a:rPr>
              <a:t> </a:t>
            </a:r>
            <a:r>
              <a:rPr lang="en-US" sz="3699" dirty="0" err="1">
                <a:solidFill>
                  <a:srgbClr val="12182B"/>
                </a:solidFill>
                <a:latin typeface="Roboto Condensed"/>
              </a:rPr>
              <a:t>người</a:t>
            </a:r>
            <a:r>
              <a:rPr lang="en-US" sz="3699" dirty="0">
                <a:solidFill>
                  <a:srgbClr val="12182B"/>
                </a:solidFill>
                <a:latin typeface="Roboto Condensed"/>
              </a:rPr>
              <a:t> </a:t>
            </a:r>
            <a:r>
              <a:rPr lang="en-US" sz="3699" dirty="0" err="1">
                <a:solidFill>
                  <a:srgbClr val="12182B"/>
                </a:solidFill>
                <a:latin typeface="Roboto Condensed"/>
              </a:rPr>
              <a:t>chiến</a:t>
            </a:r>
            <a:r>
              <a:rPr lang="en-US" sz="3699" dirty="0">
                <a:solidFill>
                  <a:srgbClr val="12182B"/>
                </a:solidFill>
                <a:latin typeface="Roboto Condensed"/>
              </a:rPr>
              <a:t> </a:t>
            </a:r>
            <a:r>
              <a:rPr lang="en-US" sz="3699" dirty="0" err="1">
                <a:solidFill>
                  <a:srgbClr val="12182B"/>
                </a:solidFill>
                <a:latin typeface="Roboto Condensed"/>
              </a:rPr>
              <a:t>thắng</a:t>
            </a:r>
            <a:r>
              <a:rPr lang="en-US" sz="3699" dirty="0">
                <a:solidFill>
                  <a:srgbClr val="12182B"/>
                </a:solidFill>
                <a:latin typeface="Roboto Condensed"/>
              </a:rPr>
              <a:t> </a:t>
            </a:r>
            <a:r>
              <a:rPr lang="en-US" sz="3699" dirty="0" err="1">
                <a:solidFill>
                  <a:srgbClr val="12182B"/>
                </a:solidFill>
                <a:latin typeface="Roboto Condensed"/>
              </a:rPr>
              <a:t>đã</a:t>
            </a:r>
            <a:r>
              <a:rPr lang="en-US" sz="3699" dirty="0">
                <a:solidFill>
                  <a:srgbClr val="12182B"/>
                </a:solidFill>
                <a:latin typeface="Roboto Condensed"/>
              </a:rPr>
              <a:t> </a:t>
            </a:r>
            <a:r>
              <a:rPr lang="en-US" sz="3699" dirty="0" err="1">
                <a:solidFill>
                  <a:srgbClr val="12182B"/>
                </a:solidFill>
                <a:latin typeface="Roboto Condensed"/>
              </a:rPr>
              <a:t>càng</a:t>
            </a:r>
            <a:r>
              <a:rPr lang="en-US" sz="3699" dirty="0">
                <a:solidFill>
                  <a:srgbClr val="12182B"/>
                </a:solidFill>
                <a:latin typeface="Roboto Condensed"/>
              </a:rPr>
              <a:t> </a:t>
            </a:r>
            <a:r>
              <a:rPr lang="en-US" sz="3699" dirty="0" err="1">
                <a:solidFill>
                  <a:srgbClr val="12182B"/>
                </a:solidFill>
                <a:latin typeface="Roboto Condensed"/>
              </a:rPr>
              <a:t>tô</a:t>
            </a:r>
            <a:r>
              <a:rPr lang="en-US" sz="3699" dirty="0">
                <a:solidFill>
                  <a:srgbClr val="12182B"/>
                </a:solidFill>
                <a:latin typeface="Roboto Condensed"/>
              </a:rPr>
              <a:t> </a:t>
            </a:r>
            <a:r>
              <a:rPr lang="en-US" sz="3699" dirty="0" err="1">
                <a:solidFill>
                  <a:srgbClr val="12182B"/>
                </a:solidFill>
                <a:latin typeface="Roboto Condensed"/>
              </a:rPr>
              <a:t>đậm</a:t>
            </a:r>
            <a:r>
              <a:rPr lang="en-US" sz="3699" dirty="0">
                <a:solidFill>
                  <a:srgbClr val="12182B"/>
                </a:solidFill>
                <a:latin typeface="Roboto Condensed"/>
              </a:rPr>
              <a:t> </a:t>
            </a:r>
            <a:r>
              <a:rPr lang="en-US" sz="3699" dirty="0" err="1">
                <a:solidFill>
                  <a:srgbClr val="12182B"/>
                </a:solidFill>
                <a:latin typeface="Roboto Condensed"/>
              </a:rPr>
              <a:t>thông</a:t>
            </a:r>
            <a:r>
              <a:rPr lang="en-US" sz="3699" dirty="0">
                <a:solidFill>
                  <a:srgbClr val="12182B"/>
                </a:solidFill>
                <a:latin typeface="Roboto Condensed"/>
              </a:rPr>
              <a:t> </a:t>
            </a:r>
            <a:r>
              <a:rPr lang="en-US" sz="3699" dirty="0" err="1">
                <a:solidFill>
                  <a:srgbClr val="12182B"/>
                </a:solidFill>
                <a:latin typeface="Roboto Condensed"/>
              </a:rPr>
              <a:t>điệp</a:t>
            </a:r>
            <a:r>
              <a:rPr lang="en-US" sz="3699" dirty="0">
                <a:solidFill>
                  <a:srgbClr val="12182B"/>
                </a:solidFill>
                <a:latin typeface="Roboto Condensed"/>
              </a:rPr>
              <a:t> ca </a:t>
            </a:r>
            <a:r>
              <a:rPr lang="en-US" sz="3699" dirty="0" err="1">
                <a:solidFill>
                  <a:srgbClr val="12182B"/>
                </a:solidFill>
                <a:latin typeface="Roboto Condensed"/>
              </a:rPr>
              <a:t>ngợi</a:t>
            </a:r>
            <a:r>
              <a:rPr lang="en-US" sz="3699" dirty="0">
                <a:solidFill>
                  <a:srgbClr val="12182B"/>
                </a:solidFill>
                <a:latin typeface="Roboto Condensed"/>
              </a:rPr>
              <a:t> con </a:t>
            </a:r>
            <a:r>
              <a:rPr lang="en-US" sz="3699" dirty="0" err="1">
                <a:solidFill>
                  <a:srgbClr val="12182B"/>
                </a:solidFill>
                <a:latin typeface="Roboto Condensed"/>
              </a:rPr>
              <a:t>người</a:t>
            </a:r>
            <a:r>
              <a:rPr lang="en-US" sz="3699" dirty="0">
                <a:solidFill>
                  <a:srgbClr val="12182B"/>
                </a:solidFill>
                <a:latin typeface="Roboto Condensed"/>
              </a:rPr>
              <a:t> </a:t>
            </a:r>
            <a:r>
              <a:rPr lang="en-US" sz="3699" dirty="0" err="1">
                <a:solidFill>
                  <a:srgbClr val="12182B"/>
                </a:solidFill>
                <a:latin typeface="Roboto Condensed"/>
              </a:rPr>
              <a:t>tuy</a:t>
            </a:r>
            <a:r>
              <a:rPr lang="en-US" sz="3699" dirty="0">
                <a:solidFill>
                  <a:srgbClr val="12182B"/>
                </a:solidFill>
                <a:latin typeface="Roboto Condensed"/>
              </a:rPr>
              <a:t> </a:t>
            </a:r>
            <a:r>
              <a:rPr lang="en-US" sz="3699" dirty="0" err="1">
                <a:solidFill>
                  <a:srgbClr val="12182B"/>
                </a:solidFill>
                <a:latin typeface="Roboto Condensed"/>
              </a:rPr>
              <a:t>không</a:t>
            </a:r>
            <a:r>
              <a:rPr lang="en-US" sz="3699" dirty="0">
                <a:solidFill>
                  <a:srgbClr val="12182B"/>
                </a:solidFill>
                <a:latin typeface="Roboto Condensed"/>
              </a:rPr>
              <a:t> </a:t>
            </a:r>
            <a:r>
              <a:rPr lang="en-US" sz="3699" dirty="0" err="1">
                <a:solidFill>
                  <a:srgbClr val="12182B"/>
                </a:solidFill>
                <a:latin typeface="Roboto Condensed"/>
              </a:rPr>
              <a:t>có</a:t>
            </a:r>
            <a:r>
              <a:rPr lang="en-US" sz="3699" dirty="0">
                <a:solidFill>
                  <a:srgbClr val="12182B"/>
                </a:solidFill>
                <a:latin typeface="Roboto Condensed"/>
              </a:rPr>
              <a:t> </a:t>
            </a:r>
            <a:r>
              <a:rPr lang="en-US" sz="3699" dirty="0" err="1">
                <a:solidFill>
                  <a:srgbClr val="12182B"/>
                </a:solidFill>
                <a:latin typeface="Roboto Condensed"/>
              </a:rPr>
              <a:t>phép</a:t>
            </a:r>
            <a:r>
              <a:rPr lang="en-US" sz="3699" dirty="0">
                <a:solidFill>
                  <a:srgbClr val="12182B"/>
                </a:solidFill>
                <a:latin typeface="Roboto Condensed"/>
              </a:rPr>
              <a:t> </a:t>
            </a:r>
            <a:r>
              <a:rPr lang="en-US" sz="3699" dirty="0" err="1">
                <a:solidFill>
                  <a:srgbClr val="12182B"/>
                </a:solidFill>
                <a:latin typeface="Roboto Condensed"/>
              </a:rPr>
              <a:t>thuật</a:t>
            </a:r>
            <a:r>
              <a:rPr lang="en-US" sz="3699" dirty="0">
                <a:solidFill>
                  <a:srgbClr val="12182B"/>
                </a:solidFill>
                <a:latin typeface="Roboto Condensed"/>
              </a:rPr>
              <a:t> </a:t>
            </a:r>
            <a:r>
              <a:rPr lang="en-US" sz="3699" dirty="0" err="1">
                <a:solidFill>
                  <a:srgbClr val="12182B"/>
                </a:solidFill>
                <a:latin typeface="Roboto Condensed"/>
              </a:rPr>
              <a:t>nhưng</a:t>
            </a:r>
            <a:r>
              <a:rPr lang="en-US" sz="3699" dirty="0">
                <a:solidFill>
                  <a:srgbClr val="12182B"/>
                </a:solidFill>
                <a:latin typeface="Roboto Condensed"/>
              </a:rPr>
              <a:t> </a:t>
            </a:r>
            <a:r>
              <a:rPr lang="en-US" sz="3699" dirty="0" err="1">
                <a:solidFill>
                  <a:srgbClr val="12182B"/>
                </a:solidFill>
                <a:latin typeface="Roboto Condensed"/>
              </a:rPr>
              <a:t>có</a:t>
            </a:r>
            <a:r>
              <a:rPr lang="en-US" sz="3699" dirty="0">
                <a:solidFill>
                  <a:srgbClr val="12182B"/>
                </a:solidFill>
                <a:latin typeface="Roboto Condensed"/>
              </a:rPr>
              <a:t> </a:t>
            </a:r>
            <a:r>
              <a:rPr lang="en-US" sz="3699" dirty="0" err="1">
                <a:solidFill>
                  <a:srgbClr val="12182B"/>
                </a:solidFill>
                <a:latin typeface="Roboto Condensed"/>
              </a:rPr>
              <a:t>tài</a:t>
            </a:r>
            <a:r>
              <a:rPr lang="en-US" sz="3699" dirty="0">
                <a:solidFill>
                  <a:srgbClr val="12182B"/>
                </a:solidFill>
                <a:latin typeface="Roboto Condensed"/>
              </a:rPr>
              <a:t> </a:t>
            </a:r>
            <a:r>
              <a:rPr lang="en-US" sz="3699" dirty="0" err="1">
                <a:solidFill>
                  <a:srgbClr val="12182B"/>
                </a:solidFill>
                <a:latin typeface="Roboto Condensed"/>
              </a:rPr>
              <a:t>năng</a:t>
            </a:r>
            <a:r>
              <a:rPr lang="en-US" sz="3699" dirty="0">
                <a:solidFill>
                  <a:srgbClr val="12182B"/>
                </a:solidFill>
                <a:latin typeface="Roboto Condensed"/>
              </a:rPr>
              <a:t> </a:t>
            </a:r>
            <a:r>
              <a:rPr lang="en-US" sz="3699" dirty="0" err="1">
                <a:solidFill>
                  <a:srgbClr val="12182B"/>
                </a:solidFill>
                <a:latin typeface="Roboto Condensed"/>
              </a:rPr>
              <a:t>thực</a:t>
            </a:r>
            <a:r>
              <a:rPr lang="en-US" sz="3699" dirty="0">
                <a:solidFill>
                  <a:srgbClr val="12182B"/>
                </a:solidFill>
                <a:latin typeface="Roboto Condensed"/>
              </a:rPr>
              <a:t> </a:t>
            </a:r>
            <a:r>
              <a:rPr lang="en-US" sz="3699" dirty="0" err="1">
                <a:solidFill>
                  <a:srgbClr val="12182B"/>
                </a:solidFill>
                <a:latin typeface="Roboto Condensed"/>
              </a:rPr>
              <a:t>sự</a:t>
            </a:r>
            <a:r>
              <a:rPr lang="en-US" sz="3699" dirty="0">
                <a:solidFill>
                  <a:srgbClr val="12182B"/>
                </a:solidFill>
                <a:latin typeface="Roboto Condensed"/>
              </a:rPr>
              <a:t> </a:t>
            </a:r>
            <a:r>
              <a:rPr lang="en-US" sz="3699" dirty="0" err="1">
                <a:solidFill>
                  <a:srgbClr val="12182B"/>
                </a:solidFill>
                <a:latin typeface="Roboto Condensed"/>
              </a:rPr>
              <a:t>đã</a:t>
            </a:r>
            <a:r>
              <a:rPr lang="en-US" sz="3699" dirty="0">
                <a:solidFill>
                  <a:srgbClr val="12182B"/>
                </a:solidFill>
                <a:latin typeface="Roboto Condensed"/>
              </a:rPr>
              <a:t> </a:t>
            </a:r>
            <a:r>
              <a:rPr lang="en-US" sz="3699" dirty="0" err="1">
                <a:solidFill>
                  <a:srgbClr val="12182B"/>
                </a:solidFill>
                <a:latin typeface="Roboto Condensed"/>
              </a:rPr>
              <a:t>được</a:t>
            </a:r>
            <a:r>
              <a:rPr lang="en-US" sz="3699" dirty="0">
                <a:solidFill>
                  <a:srgbClr val="12182B"/>
                </a:solidFill>
                <a:latin typeface="Roboto Condensed"/>
              </a:rPr>
              <a:t> </a:t>
            </a:r>
            <a:r>
              <a:rPr lang="en-US" sz="3699" dirty="0" err="1">
                <a:solidFill>
                  <a:srgbClr val="12182B"/>
                </a:solidFill>
                <a:latin typeface="Roboto Condensed"/>
              </a:rPr>
              <a:t>chọn</a:t>
            </a:r>
            <a:r>
              <a:rPr lang="en-US" sz="3699" dirty="0">
                <a:solidFill>
                  <a:srgbClr val="12182B"/>
                </a:solidFill>
                <a:latin typeface="Roboto Condensed"/>
              </a:rPr>
              <a:t> </a:t>
            </a:r>
            <a:r>
              <a:rPr lang="en-US" sz="3699" dirty="0" err="1">
                <a:solidFill>
                  <a:srgbClr val="12182B"/>
                </a:solidFill>
                <a:latin typeface="Roboto Condensed"/>
              </a:rPr>
              <a:t>làm</a:t>
            </a:r>
            <a:r>
              <a:rPr lang="en-US" sz="3699" dirty="0">
                <a:solidFill>
                  <a:srgbClr val="12182B"/>
                </a:solidFill>
                <a:latin typeface="Roboto Condensed"/>
              </a:rPr>
              <a:t> </a:t>
            </a:r>
            <a:r>
              <a:rPr lang="en-US" sz="3699" dirty="0" err="1">
                <a:solidFill>
                  <a:srgbClr val="12182B"/>
                </a:solidFill>
                <a:latin typeface="Roboto Condensed"/>
              </a:rPr>
              <a:t>phò</a:t>
            </a:r>
            <a:r>
              <a:rPr lang="en-US" sz="3699" dirty="0">
                <a:solidFill>
                  <a:srgbClr val="12182B"/>
                </a:solidFill>
                <a:latin typeface="Roboto Condensed"/>
              </a:rPr>
              <a:t> </a:t>
            </a:r>
            <a:r>
              <a:rPr lang="en-US" sz="3699" dirty="0" err="1">
                <a:solidFill>
                  <a:srgbClr val="12182B"/>
                </a:solidFill>
                <a:latin typeface="Roboto Condensed"/>
              </a:rPr>
              <a:t>mã</a:t>
            </a:r>
            <a:r>
              <a:rPr lang="en-US" sz="3699" dirty="0">
                <a:solidFill>
                  <a:srgbClr val="12182B"/>
                </a:solidFill>
                <a:latin typeface="Roboto Condensed"/>
              </a:rPr>
              <a:t>, </a:t>
            </a:r>
            <a:r>
              <a:rPr lang="en-US" sz="3699" dirty="0" err="1">
                <a:solidFill>
                  <a:srgbClr val="12182B"/>
                </a:solidFill>
                <a:latin typeface="Roboto Condensed"/>
              </a:rPr>
              <a:t>xứng</a:t>
            </a:r>
            <a:r>
              <a:rPr lang="en-US" sz="3699" dirty="0">
                <a:solidFill>
                  <a:srgbClr val="12182B"/>
                </a:solidFill>
                <a:latin typeface="Roboto Condensed"/>
              </a:rPr>
              <a:t> </a:t>
            </a:r>
            <a:r>
              <a:rPr lang="en-US" sz="3699" dirty="0" err="1">
                <a:solidFill>
                  <a:srgbClr val="12182B"/>
                </a:solidFill>
                <a:latin typeface="Roboto Condensed"/>
              </a:rPr>
              <a:t>đáng</a:t>
            </a:r>
            <a:r>
              <a:rPr lang="en-US" sz="3699" dirty="0">
                <a:solidFill>
                  <a:srgbClr val="12182B"/>
                </a:solidFill>
                <a:latin typeface="Roboto Condensed"/>
              </a:rPr>
              <a:t> </a:t>
            </a:r>
            <a:r>
              <a:rPr lang="en-US" sz="3699" dirty="0" err="1">
                <a:solidFill>
                  <a:srgbClr val="12182B"/>
                </a:solidFill>
                <a:latin typeface="Roboto Condensed"/>
              </a:rPr>
              <a:t>nối</a:t>
            </a:r>
            <a:r>
              <a:rPr lang="en-US" sz="3699" dirty="0">
                <a:solidFill>
                  <a:srgbClr val="12182B"/>
                </a:solidFill>
                <a:latin typeface="Roboto Condensed"/>
              </a:rPr>
              <a:t> </a:t>
            </a:r>
            <a:r>
              <a:rPr lang="en-US" sz="3699" dirty="0" err="1">
                <a:solidFill>
                  <a:srgbClr val="12182B"/>
                </a:solidFill>
                <a:latin typeface="Roboto Condensed"/>
              </a:rPr>
              <a:t>ngôi</a:t>
            </a:r>
            <a:r>
              <a:rPr lang="en-US" sz="3699" dirty="0">
                <a:solidFill>
                  <a:srgbClr val="12182B"/>
                </a:solidFill>
                <a:latin typeface="Roboto Condensed"/>
              </a:rPr>
              <a:t> </a:t>
            </a:r>
            <a:r>
              <a:rPr lang="en-US" sz="3699" dirty="0" err="1">
                <a:solidFill>
                  <a:srgbClr val="12182B"/>
                </a:solidFill>
                <a:latin typeface="Roboto Condensed"/>
              </a:rPr>
              <a:t>vua</a:t>
            </a:r>
            <a:r>
              <a:rPr lang="en-US" sz="3699" dirty="0">
                <a:solidFill>
                  <a:srgbClr val="12182B"/>
                </a:solidFill>
                <a:latin typeface="Roboto Condensed"/>
              </a:rPr>
              <a:t> </a:t>
            </a:r>
            <a:r>
              <a:rPr lang="en-US" sz="3699" dirty="0" err="1">
                <a:solidFill>
                  <a:srgbClr val="12182B"/>
                </a:solidFill>
                <a:latin typeface="Roboto Condensed"/>
              </a:rPr>
              <a:t>trị</a:t>
            </a:r>
            <a:r>
              <a:rPr lang="en-US" sz="3699" dirty="0">
                <a:solidFill>
                  <a:srgbClr val="12182B"/>
                </a:solidFill>
                <a:latin typeface="Roboto Condensed"/>
              </a:rPr>
              <a:t> </a:t>
            </a:r>
            <a:r>
              <a:rPr lang="en-US" sz="3699" dirty="0" err="1">
                <a:solidFill>
                  <a:srgbClr val="12182B"/>
                </a:solidFill>
                <a:latin typeface="Roboto Condensed"/>
              </a:rPr>
              <a:t>vì</a:t>
            </a:r>
            <a:r>
              <a:rPr lang="en-US" sz="3699" dirty="0">
                <a:solidFill>
                  <a:srgbClr val="12182B"/>
                </a:solidFill>
                <a:latin typeface="Roboto Condensed"/>
              </a:rPr>
              <a:t> </a:t>
            </a:r>
            <a:r>
              <a:rPr lang="en-US" sz="3699" dirty="0" err="1">
                <a:solidFill>
                  <a:srgbClr val="12182B"/>
                </a:solidFill>
                <a:latin typeface="Roboto Condensed"/>
              </a:rPr>
              <a:t>thiên</a:t>
            </a:r>
            <a:r>
              <a:rPr lang="en-US" sz="3699" dirty="0">
                <a:solidFill>
                  <a:srgbClr val="12182B"/>
                </a:solidFill>
                <a:latin typeface="Roboto Condensed"/>
              </a:rPr>
              <a:t> </a:t>
            </a:r>
            <a:r>
              <a:rPr lang="en-US" sz="3699" dirty="0" err="1">
                <a:solidFill>
                  <a:srgbClr val="12182B"/>
                </a:solidFill>
                <a:latin typeface="Roboto Condensed"/>
              </a:rPr>
              <a:t>hạ</a:t>
            </a:r>
            <a:r>
              <a:rPr lang="en-US" sz="3699" dirty="0">
                <a:solidFill>
                  <a:srgbClr val="12182B"/>
                </a:solidFill>
                <a:latin typeface="Roboto Condensed"/>
              </a:rPr>
              <a:t> </a:t>
            </a:r>
            <a:r>
              <a:rPr lang="en-US" sz="3699" dirty="0" err="1">
                <a:solidFill>
                  <a:srgbClr val="12182B"/>
                </a:solidFill>
                <a:latin typeface="Roboto Condensed"/>
              </a:rPr>
              <a:t>sau</a:t>
            </a:r>
            <a:r>
              <a:rPr lang="en-US" sz="3699" dirty="0">
                <a:solidFill>
                  <a:srgbClr val="12182B"/>
                </a:solidFill>
                <a:latin typeface="Roboto Condensed"/>
              </a:rPr>
              <a:t> </a:t>
            </a:r>
            <a:r>
              <a:rPr lang="en-US" sz="3699" dirty="0" err="1">
                <a:solidFill>
                  <a:srgbClr val="12182B"/>
                </a:solidFill>
                <a:latin typeface="Roboto Condensed"/>
              </a:rPr>
              <a:t>này</a:t>
            </a:r>
            <a:endParaRPr lang="en-US" sz="3699" dirty="0">
              <a:solidFill>
                <a:srgbClr val="12182B"/>
              </a:solidFill>
              <a:latin typeface="Roboto Condensed"/>
            </a:endParaRPr>
          </a:p>
        </p:txBody>
      </p:sp>
      <p:sp>
        <p:nvSpPr>
          <p:cNvPr id="12" name="Freeform 12"/>
          <p:cNvSpPr/>
          <p:nvPr/>
        </p:nvSpPr>
        <p:spPr>
          <a:xfrm>
            <a:off x="-2577060" y="5713857"/>
            <a:ext cx="16230600" cy="7182040"/>
          </a:xfrm>
          <a:custGeom>
            <a:avLst/>
            <a:gdLst/>
            <a:ahLst/>
            <a:cxnLst/>
            <a:rect l="l" t="t" r="r" b="b"/>
            <a:pathLst>
              <a:path w="16230600" h="7182040">
                <a:moveTo>
                  <a:pt x="0" y="0"/>
                </a:moveTo>
                <a:lnTo>
                  <a:pt x="16230600" y="0"/>
                </a:lnTo>
                <a:lnTo>
                  <a:pt x="16230600" y="7182041"/>
                </a:lnTo>
                <a:lnTo>
                  <a:pt x="0" y="7182041"/>
                </a:lnTo>
                <a:lnTo>
                  <a:pt x="0" y="0"/>
                </a:lnTo>
                <a:close/>
              </a:path>
            </a:pathLst>
          </a:custGeom>
          <a:blipFill>
            <a:blip r:embed="rId6"/>
            <a:stretch>
              <a:fillRect/>
            </a:stretch>
          </a:blipFill>
        </p:spPr>
        <p:txBody>
          <a:bodyPr/>
          <a:lstStyle/>
          <a:p>
            <a:endParaRPr lang="en-US"/>
          </a:p>
        </p:txBody>
      </p:sp>
      <p:sp>
        <p:nvSpPr>
          <p:cNvPr id="13" name="Freeform 13"/>
          <p:cNvSpPr/>
          <p:nvPr/>
        </p:nvSpPr>
        <p:spPr>
          <a:xfrm>
            <a:off x="-4712638" y="528604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 r="-35"/>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110804" y="3641051"/>
            <a:ext cx="4066392"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Tìm hiểu về</a:t>
            </a:r>
          </a:p>
        </p:txBody>
      </p:sp>
      <p:sp>
        <p:nvSpPr>
          <p:cNvPr id="7" name="TextBox 7"/>
          <p:cNvSpPr txBox="1"/>
          <p:nvPr/>
        </p:nvSpPr>
        <p:spPr>
          <a:xfrm>
            <a:off x="930039" y="4599101"/>
            <a:ext cx="16427923" cy="1253490"/>
          </a:xfrm>
          <a:prstGeom prst="rect">
            <a:avLst/>
          </a:prstGeom>
        </p:spPr>
        <p:txBody>
          <a:bodyPr lIns="0" tIns="0" rIns="0" bIns="0" rtlCol="0" anchor="t">
            <a:spAutoFit/>
          </a:bodyPr>
          <a:lstStyle/>
          <a:p>
            <a:pPr algn="ctr">
              <a:lnSpc>
                <a:spcPts val="10530"/>
              </a:lnSpc>
            </a:pPr>
            <a:r>
              <a:rPr lang="en-US" sz="6500">
                <a:solidFill>
                  <a:srgbClr val="FFFFFF"/>
                </a:solidFill>
                <a:latin typeface="UTM Atlas"/>
              </a:rPr>
              <a:t>CHỦ ĐỀ, THÔNG ĐIỆP truyện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sp>
        <p:nvSpPr>
          <p:cNvPr id="3" name="Freeform 3"/>
          <p:cNvSpPr/>
          <p:nvPr/>
        </p:nvSpPr>
        <p:spPr>
          <a:xfrm>
            <a:off x="-4712638" y="43209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4" name="Freeform 4"/>
          <p:cNvSpPr/>
          <p:nvPr/>
        </p:nvSpPr>
        <p:spPr>
          <a:xfrm>
            <a:off x="-4560238" y="44733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5" name="Freeform 5"/>
          <p:cNvSpPr/>
          <p:nvPr/>
        </p:nvSpPr>
        <p:spPr>
          <a:xfrm>
            <a:off x="-4407838" y="46257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6" name="Freeform 6"/>
          <p:cNvSpPr/>
          <p:nvPr/>
        </p:nvSpPr>
        <p:spPr>
          <a:xfrm>
            <a:off x="-4255438" y="4778137"/>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7" name="Freeform 7"/>
          <p:cNvSpPr/>
          <p:nvPr/>
        </p:nvSpPr>
        <p:spPr>
          <a:xfrm>
            <a:off x="-3586959" y="514350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8" name="Freeform 8"/>
          <p:cNvSpPr/>
          <p:nvPr/>
        </p:nvSpPr>
        <p:spPr>
          <a:xfrm>
            <a:off x="-5817944" y="6695980"/>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9" name="Freeform 9"/>
          <p:cNvSpPr/>
          <p:nvPr/>
        </p:nvSpPr>
        <p:spPr>
          <a:xfrm>
            <a:off x="-4560238" y="6349588"/>
            <a:ext cx="16230600" cy="7182040"/>
          </a:xfrm>
          <a:custGeom>
            <a:avLst/>
            <a:gdLst/>
            <a:ahLst/>
            <a:cxnLst/>
            <a:rect l="l" t="t" r="r" b="b"/>
            <a:pathLst>
              <a:path w="16230600" h="7182040">
                <a:moveTo>
                  <a:pt x="0" y="0"/>
                </a:moveTo>
                <a:lnTo>
                  <a:pt x="16230600" y="0"/>
                </a:lnTo>
                <a:lnTo>
                  <a:pt x="16230600" y="7182040"/>
                </a:lnTo>
                <a:lnTo>
                  <a:pt x="0" y="7182040"/>
                </a:lnTo>
                <a:lnTo>
                  <a:pt x="0" y="0"/>
                </a:lnTo>
                <a:close/>
              </a:path>
            </a:pathLst>
          </a:custGeom>
          <a:blipFill>
            <a:blip r:embed="rId3"/>
            <a:stretch>
              <a:fillRect/>
            </a:stretch>
          </a:blipFill>
        </p:spPr>
        <p:txBody>
          <a:bodyPr/>
          <a:lstStyle/>
          <a:p>
            <a:endParaRPr lang="en-US"/>
          </a:p>
        </p:txBody>
      </p:sp>
      <p:sp>
        <p:nvSpPr>
          <p:cNvPr id="10" name="Freeform 10"/>
          <p:cNvSpPr/>
          <p:nvPr/>
        </p:nvSpPr>
        <p:spPr>
          <a:xfrm>
            <a:off x="-2957971" y="5853604"/>
            <a:ext cx="16230600" cy="7182040"/>
          </a:xfrm>
          <a:custGeom>
            <a:avLst/>
            <a:gdLst/>
            <a:ahLst/>
            <a:cxnLst/>
            <a:rect l="l" t="t" r="r" b="b"/>
            <a:pathLst>
              <a:path w="16230600" h="7182040">
                <a:moveTo>
                  <a:pt x="0" y="0"/>
                </a:moveTo>
                <a:lnTo>
                  <a:pt x="16230600" y="0"/>
                </a:lnTo>
                <a:lnTo>
                  <a:pt x="16230600" y="7182041"/>
                </a:lnTo>
                <a:lnTo>
                  <a:pt x="0" y="7182041"/>
                </a:lnTo>
                <a:lnTo>
                  <a:pt x="0" y="0"/>
                </a:lnTo>
                <a:close/>
              </a:path>
            </a:pathLst>
          </a:custGeom>
          <a:blipFill>
            <a:blip r:embed="rId3"/>
            <a:stretch>
              <a:fillRect/>
            </a:stretch>
          </a:blipFill>
        </p:spPr>
        <p:txBody>
          <a:bodyPr/>
          <a:lstStyle/>
          <a:p>
            <a:endParaRPr lang="en-US"/>
          </a:p>
        </p:txBody>
      </p:sp>
      <p:grpSp>
        <p:nvGrpSpPr>
          <p:cNvPr id="11" name="Group 11"/>
          <p:cNvGrpSpPr/>
          <p:nvPr/>
        </p:nvGrpSpPr>
        <p:grpSpPr>
          <a:xfrm rot="-213002">
            <a:off x="-3049729" y="4297892"/>
            <a:ext cx="9038849" cy="6630130"/>
            <a:chOff x="0" y="0"/>
            <a:chExt cx="4198620" cy="3079750"/>
          </a:xfrm>
        </p:grpSpPr>
        <p:sp>
          <p:nvSpPr>
            <p:cNvPr id="12" name="Freeform 12"/>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4"/>
              <a:stretch>
                <a:fillRect t="-14533" b="-14533"/>
              </a:stretch>
            </a:blipFill>
          </p:spPr>
          <p:txBody>
            <a:bodyPr/>
            <a:lstStyle/>
            <a:p>
              <a:endParaRPr lang="en-US"/>
            </a:p>
          </p:txBody>
        </p:sp>
      </p:grpSp>
      <p:sp>
        <p:nvSpPr>
          <p:cNvPr id="13" name="TextBox 13"/>
          <p:cNvSpPr txBox="1"/>
          <p:nvPr/>
        </p:nvSpPr>
        <p:spPr>
          <a:xfrm>
            <a:off x="5472744" y="4378087"/>
            <a:ext cx="12395236" cy="4724400"/>
          </a:xfrm>
          <a:prstGeom prst="rect">
            <a:avLst/>
          </a:prstGeom>
        </p:spPr>
        <p:txBody>
          <a:bodyPr lIns="0" tIns="0" rIns="0" bIns="0" rtlCol="0" anchor="t">
            <a:spAutoFit/>
          </a:bodyPr>
          <a:lstStyle/>
          <a:p>
            <a:pPr marL="971547" lvl="1" indent="-485773" algn="just">
              <a:lnSpc>
                <a:spcPts val="6299"/>
              </a:lnSpc>
              <a:buFont typeface="Arial"/>
              <a:buChar char="•"/>
            </a:pPr>
            <a:r>
              <a:rPr lang="en-US" sz="4499" dirty="0" err="1">
                <a:solidFill>
                  <a:srgbClr val="12182B"/>
                </a:solidFill>
                <a:latin typeface="Roboto Condensed"/>
              </a:rPr>
              <a:t>Không</a:t>
            </a:r>
            <a:r>
              <a:rPr lang="en-US" sz="4499" dirty="0">
                <a:solidFill>
                  <a:srgbClr val="12182B"/>
                </a:solidFill>
                <a:latin typeface="Roboto Condensed"/>
              </a:rPr>
              <a:t> </a:t>
            </a:r>
            <a:r>
              <a:rPr lang="en-US" sz="4499" dirty="0" err="1">
                <a:solidFill>
                  <a:srgbClr val="12182B"/>
                </a:solidFill>
                <a:latin typeface="Roboto Condensed"/>
              </a:rPr>
              <a:t>nên</a:t>
            </a:r>
            <a:r>
              <a:rPr lang="en-US" sz="4499" dirty="0">
                <a:solidFill>
                  <a:srgbClr val="12182B"/>
                </a:solidFill>
                <a:latin typeface="Roboto Condensed"/>
              </a:rPr>
              <a:t> </a:t>
            </a:r>
            <a:r>
              <a:rPr lang="en-US" sz="4499" dirty="0" err="1">
                <a:solidFill>
                  <a:srgbClr val="12182B"/>
                </a:solidFill>
                <a:latin typeface="Roboto Condensed"/>
              </a:rPr>
              <a:t>khoe</a:t>
            </a:r>
            <a:r>
              <a:rPr lang="en-US" sz="4499" dirty="0">
                <a:solidFill>
                  <a:srgbClr val="12182B"/>
                </a:solidFill>
                <a:latin typeface="Roboto Condensed"/>
              </a:rPr>
              <a:t> </a:t>
            </a:r>
            <a:r>
              <a:rPr lang="en-US" sz="4499" dirty="0" err="1">
                <a:solidFill>
                  <a:srgbClr val="12182B"/>
                </a:solidFill>
                <a:latin typeface="Roboto Condensed"/>
              </a:rPr>
              <a:t>khoang</a:t>
            </a:r>
            <a:r>
              <a:rPr lang="en-US" sz="4499" dirty="0">
                <a:solidFill>
                  <a:srgbClr val="12182B"/>
                </a:solidFill>
                <a:latin typeface="Roboto Condensed"/>
              </a:rPr>
              <a:t>, </a:t>
            </a:r>
            <a:r>
              <a:rPr lang="en-US" sz="4499" dirty="0" err="1">
                <a:solidFill>
                  <a:srgbClr val="12182B"/>
                </a:solidFill>
                <a:latin typeface="Roboto Condensed"/>
              </a:rPr>
              <a:t>nên</a:t>
            </a:r>
            <a:r>
              <a:rPr lang="en-US" sz="4499" dirty="0">
                <a:solidFill>
                  <a:srgbClr val="12182B"/>
                </a:solidFill>
                <a:latin typeface="Roboto Condensed"/>
              </a:rPr>
              <a:t> </a:t>
            </a:r>
            <a:r>
              <a:rPr lang="en-US" sz="4499" dirty="0" err="1">
                <a:solidFill>
                  <a:srgbClr val="12182B"/>
                </a:solidFill>
                <a:latin typeface="Roboto Condensed"/>
              </a:rPr>
              <a:t>khiêm</a:t>
            </a:r>
            <a:r>
              <a:rPr lang="en-US" sz="4499" dirty="0">
                <a:solidFill>
                  <a:srgbClr val="12182B"/>
                </a:solidFill>
                <a:latin typeface="Roboto Condensed"/>
              </a:rPr>
              <a:t> </a:t>
            </a:r>
            <a:r>
              <a:rPr lang="en-US" sz="4499" dirty="0" err="1">
                <a:solidFill>
                  <a:srgbClr val="12182B"/>
                </a:solidFill>
                <a:latin typeface="Roboto Condensed"/>
              </a:rPr>
              <a:t>nhường</a:t>
            </a:r>
            <a:r>
              <a:rPr lang="en-US" sz="4499" dirty="0">
                <a:solidFill>
                  <a:srgbClr val="12182B"/>
                </a:solidFill>
                <a:latin typeface="Roboto Condensed"/>
              </a:rPr>
              <a:t> </a:t>
            </a:r>
            <a:r>
              <a:rPr lang="en-US" sz="4499" dirty="0" err="1">
                <a:solidFill>
                  <a:srgbClr val="12182B"/>
                </a:solidFill>
                <a:latin typeface="Roboto Condensed"/>
              </a:rPr>
              <a:t>và</a:t>
            </a:r>
            <a:r>
              <a:rPr lang="en-US" sz="4499" dirty="0">
                <a:solidFill>
                  <a:srgbClr val="12182B"/>
                </a:solidFill>
                <a:latin typeface="Roboto Condensed"/>
              </a:rPr>
              <a:t> </a:t>
            </a:r>
            <a:r>
              <a:rPr lang="en-US" sz="4499" dirty="0" err="1">
                <a:solidFill>
                  <a:srgbClr val="12182B"/>
                </a:solidFill>
                <a:latin typeface="Roboto Condensed"/>
              </a:rPr>
              <a:t>chân</a:t>
            </a:r>
            <a:r>
              <a:rPr lang="en-US" sz="4499" dirty="0">
                <a:solidFill>
                  <a:srgbClr val="12182B"/>
                </a:solidFill>
                <a:latin typeface="Roboto Condensed"/>
              </a:rPr>
              <a:t> </a:t>
            </a:r>
            <a:r>
              <a:rPr lang="en-US" sz="4499" dirty="0" err="1">
                <a:solidFill>
                  <a:srgbClr val="12182B"/>
                </a:solidFill>
                <a:latin typeface="Roboto Condensed"/>
              </a:rPr>
              <a:t>thành</a:t>
            </a:r>
            <a:endParaRPr lang="en-US" sz="4499" dirty="0">
              <a:solidFill>
                <a:srgbClr val="12182B"/>
              </a:solidFill>
              <a:latin typeface="Roboto Condensed"/>
            </a:endParaRPr>
          </a:p>
          <a:p>
            <a:pPr marL="971547" lvl="1" indent="-485773" algn="just">
              <a:lnSpc>
                <a:spcPts val="6299"/>
              </a:lnSpc>
              <a:buFont typeface="Arial"/>
              <a:buChar char="•"/>
            </a:pPr>
            <a:r>
              <a:rPr lang="en-US" sz="4499" dirty="0" err="1">
                <a:solidFill>
                  <a:srgbClr val="12182B"/>
                </a:solidFill>
                <a:latin typeface="Roboto Condensed"/>
              </a:rPr>
              <a:t>Cần</a:t>
            </a:r>
            <a:r>
              <a:rPr lang="en-US" sz="4499" dirty="0">
                <a:solidFill>
                  <a:srgbClr val="12182B"/>
                </a:solidFill>
                <a:latin typeface="Roboto Condensed"/>
              </a:rPr>
              <a:t> </a:t>
            </a:r>
            <a:r>
              <a:rPr lang="en-US" sz="4499" dirty="0" err="1">
                <a:solidFill>
                  <a:srgbClr val="12182B"/>
                </a:solidFill>
                <a:latin typeface="Roboto Condensed"/>
              </a:rPr>
              <a:t>tỉnh</a:t>
            </a:r>
            <a:r>
              <a:rPr lang="en-US" sz="4499" dirty="0">
                <a:solidFill>
                  <a:srgbClr val="12182B"/>
                </a:solidFill>
                <a:latin typeface="Roboto Condensed"/>
              </a:rPr>
              <a:t> </a:t>
            </a:r>
            <a:r>
              <a:rPr lang="en-US" sz="4499" dirty="0" err="1">
                <a:solidFill>
                  <a:srgbClr val="12182B"/>
                </a:solidFill>
                <a:latin typeface="Roboto Condensed"/>
              </a:rPr>
              <a:t>táo</a:t>
            </a:r>
            <a:r>
              <a:rPr lang="en-US" sz="4499" dirty="0">
                <a:solidFill>
                  <a:srgbClr val="12182B"/>
                </a:solidFill>
                <a:latin typeface="Roboto Condensed"/>
              </a:rPr>
              <a:t> </a:t>
            </a:r>
            <a:r>
              <a:rPr lang="en-US" sz="4499" dirty="0" err="1">
                <a:solidFill>
                  <a:srgbClr val="12182B"/>
                </a:solidFill>
                <a:latin typeface="Roboto Condensed"/>
              </a:rPr>
              <a:t>khi</a:t>
            </a:r>
            <a:r>
              <a:rPr lang="en-US" sz="4499" dirty="0">
                <a:solidFill>
                  <a:srgbClr val="12182B"/>
                </a:solidFill>
                <a:latin typeface="Roboto Condensed"/>
              </a:rPr>
              <a:t> </a:t>
            </a:r>
            <a:r>
              <a:rPr lang="en-US" sz="4499" dirty="0" err="1">
                <a:solidFill>
                  <a:srgbClr val="12182B"/>
                </a:solidFill>
                <a:latin typeface="Roboto Condensed"/>
              </a:rPr>
              <a:t>nhìn</a:t>
            </a:r>
            <a:r>
              <a:rPr lang="en-US" sz="4499" dirty="0">
                <a:solidFill>
                  <a:srgbClr val="12182B"/>
                </a:solidFill>
                <a:latin typeface="Roboto Condensed"/>
              </a:rPr>
              <a:t> </a:t>
            </a:r>
            <a:r>
              <a:rPr lang="en-US" sz="4499" dirty="0" err="1">
                <a:solidFill>
                  <a:srgbClr val="12182B"/>
                </a:solidFill>
                <a:latin typeface="Roboto Condensed"/>
              </a:rPr>
              <a:t>nhận</a:t>
            </a:r>
            <a:r>
              <a:rPr lang="en-US" sz="4499" dirty="0">
                <a:solidFill>
                  <a:srgbClr val="12182B"/>
                </a:solidFill>
                <a:latin typeface="Roboto Condensed"/>
              </a:rPr>
              <a:t> con </a:t>
            </a:r>
            <a:r>
              <a:rPr lang="en-US" sz="4499" dirty="0" err="1">
                <a:solidFill>
                  <a:srgbClr val="12182B"/>
                </a:solidFill>
                <a:latin typeface="Roboto Condensed"/>
              </a:rPr>
              <a:t>người</a:t>
            </a:r>
            <a:r>
              <a:rPr lang="en-US" sz="4499" dirty="0">
                <a:solidFill>
                  <a:srgbClr val="12182B"/>
                </a:solidFill>
                <a:latin typeface="Roboto Condensed"/>
              </a:rPr>
              <a:t>, </a:t>
            </a:r>
            <a:r>
              <a:rPr lang="en-US" sz="4499" dirty="0" err="1">
                <a:solidFill>
                  <a:srgbClr val="12182B"/>
                </a:solidFill>
                <a:latin typeface="Roboto Condensed"/>
              </a:rPr>
              <a:t>không</a:t>
            </a:r>
            <a:r>
              <a:rPr lang="en-US" sz="4499" dirty="0">
                <a:solidFill>
                  <a:srgbClr val="12182B"/>
                </a:solidFill>
                <a:latin typeface="Roboto Condensed"/>
              </a:rPr>
              <a:t> </a:t>
            </a:r>
            <a:r>
              <a:rPr lang="en-US" sz="4499" dirty="0" err="1">
                <a:solidFill>
                  <a:srgbClr val="12182B"/>
                </a:solidFill>
                <a:latin typeface="Roboto Condensed"/>
              </a:rPr>
              <a:t>nên</a:t>
            </a:r>
            <a:r>
              <a:rPr lang="en-US" sz="4499" dirty="0">
                <a:solidFill>
                  <a:srgbClr val="12182B"/>
                </a:solidFill>
                <a:latin typeface="Roboto Condensed"/>
              </a:rPr>
              <a:t> </a:t>
            </a:r>
            <a:r>
              <a:rPr lang="en-US" sz="4499" dirty="0" err="1">
                <a:solidFill>
                  <a:srgbClr val="12182B"/>
                </a:solidFill>
                <a:latin typeface="Roboto Condensed"/>
              </a:rPr>
              <a:t>để</a:t>
            </a:r>
            <a:r>
              <a:rPr lang="en-US" sz="4499" dirty="0">
                <a:solidFill>
                  <a:srgbClr val="12182B"/>
                </a:solidFill>
                <a:latin typeface="Roboto Condensed"/>
              </a:rPr>
              <a:t> </a:t>
            </a:r>
            <a:r>
              <a:rPr lang="en-US" sz="4499" dirty="0" err="1">
                <a:solidFill>
                  <a:srgbClr val="12182B"/>
                </a:solidFill>
                <a:latin typeface="Roboto Condensed"/>
              </a:rPr>
              <a:t>vẻ</a:t>
            </a:r>
            <a:r>
              <a:rPr lang="en-US" sz="4499" dirty="0">
                <a:solidFill>
                  <a:srgbClr val="12182B"/>
                </a:solidFill>
                <a:latin typeface="Roboto Condensed"/>
              </a:rPr>
              <a:t> </a:t>
            </a:r>
            <a:r>
              <a:rPr lang="en-US" sz="4499" dirty="0" err="1">
                <a:solidFill>
                  <a:srgbClr val="12182B"/>
                </a:solidFill>
                <a:latin typeface="Roboto Condensed"/>
              </a:rPr>
              <a:t>bề</a:t>
            </a:r>
            <a:r>
              <a:rPr lang="en-US" sz="4499" dirty="0">
                <a:solidFill>
                  <a:srgbClr val="12182B"/>
                </a:solidFill>
                <a:latin typeface="Roboto Condensed"/>
              </a:rPr>
              <a:t> </a:t>
            </a:r>
            <a:r>
              <a:rPr lang="en-US" sz="4499" dirty="0" err="1">
                <a:solidFill>
                  <a:srgbClr val="12182B"/>
                </a:solidFill>
                <a:latin typeface="Roboto Condensed"/>
              </a:rPr>
              <a:t>ngoài</a:t>
            </a:r>
            <a:r>
              <a:rPr lang="en-US" sz="4499" dirty="0">
                <a:solidFill>
                  <a:srgbClr val="12182B"/>
                </a:solidFill>
                <a:latin typeface="Roboto Condensed"/>
              </a:rPr>
              <a:t>, </a:t>
            </a:r>
            <a:r>
              <a:rPr lang="en-US" sz="4499" dirty="0" err="1">
                <a:solidFill>
                  <a:srgbClr val="12182B"/>
                </a:solidFill>
                <a:latin typeface="Roboto Condensed"/>
              </a:rPr>
              <a:t>cách</a:t>
            </a:r>
            <a:r>
              <a:rPr lang="en-US" sz="4499" dirty="0">
                <a:solidFill>
                  <a:srgbClr val="12182B"/>
                </a:solidFill>
                <a:latin typeface="Roboto Condensed"/>
              </a:rPr>
              <a:t> </a:t>
            </a:r>
            <a:r>
              <a:rPr lang="en-US" sz="4499" dirty="0" err="1">
                <a:solidFill>
                  <a:srgbClr val="12182B"/>
                </a:solidFill>
                <a:latin typeface="Roboto Condensed"/>
              </a:rPr>
              <a:t>thể</a:t>
            </a:r>
            <a:r>
              <a:rPr lang="en-US" sz="4499" dirty="0">
                <a:solidFill>
                  <a:srgbClr val="12182B"/>
                </a:solidFill>
                <a:latin typeface="Roboto Condensed"/>
              </a:rPr>
              <a:t> </a:t>
            </a:r>
            <a:r>
              <a:rPr lang="en-US" sz="4499" dirty="0" err="1">
                <a:solidFill>
                  <a:srgbClr val="12182B"/>
                </a:solidFill>
                <a:latin typeface="Roboto Condensed"/>
              </a:rPr>
              <a:t>hiện</a:t>
            </a:r>
            <a:r>
              <a:rPr lang="en-US" sz="4499" dirty="0">
                <a:solidFill>
                  <a:srgbClr val="12182B"/>
                </a:solidFill>
                <a:latin typeface="Roboto Condensed"/>
              </a:rPr>
              <a:t> </a:t>
            </a:r>
            <a:r>
              <a:rPr lang="en-US" sz="4499" dirty="0" err="1">
                <a:solidFill>
                  <a:srgbClr val="12182B"/>
                </a:solidFill>
                <a:latin typeface="Roboto Condensed"/>
              </a:rPr>
              <a:t>bên</a:t>
            </a:r>
            <a:r>
              <a:rPr lang="en-US" sz="4499" dirty="0">
                <a:solidFill>
                  <a:srgbClr val="12182B"/>
                </a:solidFill>
                <a:latin typeface="Roboto Condensed"/>
              </a:rPr>
              <a:t> </a:t>
            </a:r>
            <a:r>
              <a:rPr lang="en-US" sz="4499" dirty="0" err="1">
                <a:solidFill>
                  <a:srgbClr val="12182B"/>
                </a:solidFill>
                <a:latin typeface="Roboto Condensed"/>
              </a:rPr>
              <a:t>ngoài</a:t>
            </a:r>
            <a:r>
              <a:rPr lang="en-US" sz="4499" dirty="0">
                <a:solidFill>
                  <a:srgbClr val="12182B"/>
                </a:solidFill>
                <a:latin typeface="Roboto Condensed"/>
              </a:rPr>
              <a:t> </a:t>
            </a:r>
            <a:r>
              <a:rPr lang="en-US" sz="4499" dirty="0" err="1">
                <a:solidFill>
                  <a:srgbClr val="12182B"/>
                </a:solidFill>
                <a:latin typeface="Roboto Condensed"/>
              </a:rPr>
              <a:t>không</a:t>
            </a:r>
            <a:r>
              <a:rPr lang="en-US" sz="4499" dirty="0">
                <a:solidFill>
                  <a:srgbClr val="12182B"/>
                </a:solidFill>
                <a:latin typeface="Roboto Condensed"/>
              </a:rPr>
              <a:t> </a:t>
            </a:r>
            <a:r>
              <a:rPr lang="en-US" sz="4499" dirty="0" err="1">
                <a:solidFill>
                  <a:srgbClr val="12182B"/>
                </a:solidFill>
                <a:latin typeface="Roboto Condensed"/>
              </a:rPr>
              <a:t>đúng</a:t>
            </a:r>
            <a:r>
              <a:rPr lang="en-US" sz="4499" dirty="0">
                <a:solidFill>
                  <a:srgbClr val="12182B"/>
                </a:solidFill>
                <a:latin typeface="Roboto Condensed"/>
              </a:rPr>
              <a:t> </a:t>
            </a:r>
            <a:r>
              <a:rPr lang="en-US" sz="4499" dirty="0" err="1">
                <a:solidFill>
                  <a:srgbClr val="12182B"/>
                </a:solidFill>
                <a:latin typeface="Roboto Condensed"/>
              </a:rPr>
              <a:t>bản</a:t>
            </a:r>
            <a:r>
              <a:rPr lang="en-US" sz="4499" dirty="0">
                <a:solidFill>
                  <a:srgbClr val="12182B"/>
                </a:solidFill>
                <a:latin typeface="Roboto Condensed"/>
              </a:rPr>
              <a:t> </a:t>
            </a:r>
            <a:r>
              <a:rPr lang="en-US" sz="4499" dirty="0" err="1">
                <a:solidFill>
                  <a:srgbClr val="12182B"/>
                </a:solidFill>
                <a:latin typeface="Roboto Condensed"/>
              </a:rPr>
              <a:t>chất</a:t>
            </a:r>
            <a:r>
              <a:rPr lang="en-US" sz="4499" dirty="0">
                <a:solidFill>
                  <a:srgbClr val="12182B"/>
                </a:solidFill>
                <a:latin typeface="Roboto Condensed"/>
              </a:rPr>
              <a:t> </a:t>
            </a:r>
            <a:r>
              <a:rPr lang="en-US" sz="4499" dirty="0" err="1">
                <a:solidFill>
                  <a:srgbClr val="12182B"/>
                </a:solidFill>
                <a:latin typeface="Roboto Condensed"/>
              </a:rPr>
              <a:t>của</a:t>
            </a:r>
            <a:r>
              <a:rPr lang="en-US" sz="4499" dirty="0">
                <a:solidFill>
                  <a:srgbClr val="12182B"/>
                </a:solidFill>
                <a:latin typeface="Roboto Condensed"/>
              </a:rPr>
              <a:t> </a:t>
            </a:r>
            <a:r>
              <a:rPr lang="en-US" sz="4499" dirty="0" err="1">
                <a:solidFill>
                  <a:srgbClr val="12182B"/>
                </a:solidFill>
                <a:latin typeface="Roboto Condensed"/>
              </a:rPr>
              <a:t>người</a:t>
            </a:r>
            <a:r>
              <a:rPr lang="en-US" sz="4499" dirty="0">
                <a:solidFill>
                  <a:srgbClr val="12182B"/>
                </a:solidFill>
                <a:latin typeface="Roboto Condensed"/>
              </a:rPr>
              <a:t> </a:t>
            </a:r>
            <a:r>
              <a:rPr lang="en-US" sz="4499" dirty="0" err="1">
                <a:solidFill>
                  <a:srgbClr val="12182B"/>
                </a:solidFill>
                <a:latin typeface="Roboto Condensed"/>
              </a:rPr>
              <a:t>khác</a:t>
            </a:r>
            <a:r>
              <a:rPr lang="en-US" sz="4499" dirty="0">
                <a:solidFill>
                  <a:srgbClr val="12182B"/>
                </a:solidFill>
                <a:latin typeface="Roboto Condensed"/>
              </a:rPr>
              <a:t> </a:t>
            </a:r>
            <a:r>
              <a:rPr lang="en-US" sz="4499" dirty="0" err="1">
                <a:solidFill>
                  <a:srgbClr val="12182B"/>
                </a:solidFill>
                <a:latin typeface="Roboto Condensed"/>
              </a:rPr>
              <a:t>khiến</a:t>
            </a:r>
            <a:r>
              <a:rPr lang="en-US" sz="4499" dirty="0">
                <a:solidFill>
                  <a:srgbClr val="12182B"/>
                </a:solidFill>
                <a:latin typeface="Roboto Condensed"/>
              </a:rPr>
              <a:t> </a:t>
            </a:r>
            <a:r>
              <a:rPr lang="en-US" sz="4499" dirty="0" err="1">
                <a:solidFill>
                  <a:srgbClr val="12182B"/>
                </a:solidFill>
                <a:latin typeface="Roboto Condensed"/>
              </a:rPr>
              <a:t>mình</a:t>
            </a:r>
            <a:r>
              <a:rPr lang="en-US" sz="4499" dirty="0">
                <a:solidFill>
                  <a:srgbClr val="12182B"/>
                </a:solidFill>
                <a:latin typeface="Roboto Condensed"/>
              </a:rPr>
              <a:t> </a:t>
            </a:r>
            <a:r>
              <a:rPr lang="en-US" sz="4499" dirty="0" err="1">
                <a:solidFill>
                  <a:srgbClr val="12182B"/>
                </a:solidFill>
                <a:latin typeface="Roboto Condensed"/>
              </a:rPr>
              <a:t>nhìn</a:t>
            </a:r>
            <a:r>
              <a:rPr lang="en-US" sz="4499" dirty="0">
                <a:solidFill>
                  <a:srgbClr val="12182B"/>
                </a:solidFill>
                <a:latin typeface="Roboto Condensed"/>
              </a:rPr>
              <a:t> </a:t>
            </a:r>
            <a:r>
              <a:rPr lang="en-US" sz="4499" dirty="0" err="1">
                <a:solidFill>
                  <a:srgbClr val="12182B"/>
                </a:solidFill>
                <a:latin typeface="Roboto Condensed"/>
              </a:rPr>
              <a:t>nhận</a:t>
            </a:r>
            <a:r>
              <a:rPr lang="en-US" sz="4499" dirty="0">
                <a:solidFill>
                  <a:srgbClr val="12182B"/>
                </a:solidFill>
                <a:latin typeface="Roboto Condensed"/>
              </a:rPr>
              <a:t> </a:t>
            </a:r>
            <a:r>
              <a:rPr lang="en-US" sz="4499" dirty="0" err="1">
                <a:solidFill>
                  <a:srgbClr val="12182B"/>
                </a:solidFill>
                <a:latin typeface="Roboto Condensed"/>
              </a:rPr>
              <a:t>sai</a:t>
            </a:r>
            <a:r>
              <a:rPr lang="en-US" sz="4499" dirty="0">
                <a:solidFill>
                  <a:srgbClr val="12182B"/>
                </a:solidFill>
                <a:latin typeface="Roboto Condensed"/>
              </a:rPr>
              <a:t> </a:t>
            </a:r>
            <a:r>
              <a:rPr lang="en-US" sz="4499" dirty="0" err="1">
                <a:solidFill>
                  <a:srgbClr val="12182B"/>
                </a:solidFill>
                <a:latin typeface="Roboto Condensed"/>
              </a:rPr>
              <a:t>lệch</a:t>
            </a:r>
            <a:r>
              <a:rPr lang="en-US" sz="4499" dirty="0">
                <a:solidFill>
                  <a:srgbClr val="12182B"/>
                </a:solidFill>
                <a:latin typeface="Roboto Condensed"/>
              </a:rPr>
              <a:t> </a:t>
            </a:r>
            <a:r>
              <a:rPr lang="en-US" sz="4499" dirty="0" err="1">
                <a:solidFill>
                  <a:srgbClr val="12182B"/>
                </a:solidFill>
                <a:latin typeface="Roboto Condensed"/>
              </a:rPr>
              <a:t>bản</a:t>
            </a:r>
            <a:r>
              <a:rPr lang="en-US" sz="4499" dirty="0">
                <a:solidFill>
                  <a:srgbClr val="12182B"/>
                </a:solidFill>
                <a:latin typeface="Roboto Condensed"/>
              </a:rPr>
              <a:t> </a:t>
            </a:r>
            <a:r>
              <a:rPr lang="en-US" sz="4499" dirty="0" err="1">
                <a:solidFill>
                  <a:srgbClr val="12182B"/>
                </a:solidFill>
                <a:latin typeface="Roboto Condensed"/>
              </a:rPr>
              <a:t>chất</a:t>
            </a:r>
            <a:r>
              <a:rPr lang="en-US" sz="4499" dirty="0">
                <a:solidFill>
                  <a:srgbClr val="12182B"/>
                </a:solidFill>
                <a:latin typeface="Roboto Condensed"/>
              </a:rPr>
              <a:t> </a:t>
            </a:r>
            <a:r>
              <a:rPr lang="en-US" sz="4499" dirty="0" err="1">
                <a:solidFill>
                  <a:srgbClr val="12182B"/>
                </a:solidFill>
                <a:latin typeface="Roboto Condensed"/>
              </a:rPr>
              <a:t>sự</a:t>
            </a:r>
            <a:r>
              <a:rPr lang="en-US" sz="4499" dirty="0">
                <a:solidFill>
                  <a:srgbClr val="12182B"/>
                </a:solidFill>
                <a:latin typeface="Roboto Condensed"/>
              </a:rPr>
              <a:t> </a:t>
            </a:r>
            <a:r>
              <a:rPr lang="en-US" sz="4499" dirty="0" err="1">
                <a:solidFill>
                  <a:srgbClr val="12182B"/>
                </a:solidFill>
                <a:latin typeface="Roboto Condensed"/>
              </a:rPr>
              <a:t>việc</a:t>
            </a:r>
            <a:r>
              <a:rPr lang="en-US" sz="4499" dirty="0">
                <a:solidFill>
                  <a:srgbClr val="12182B"/>
                </a:solidFill>
                <a:latin typeface="Roboto Condensed"/>
              </a:rPr>
              <a:t>, con </a:t>
            </a:r>
            <a:r>
              <a:rPr lang="en-US" sz="4499" dirty="0" err="1">
                <a:solidFill>
                  <a:srgbClr val="12182B"/>
                </a:solidFill>
                <a:latin typeface="Roboto Condensed"/>
              </a:rPr>
              <a:t>người</a:t>
            </a:r>
            <a:endParaRPr lang="en-US" sz="4499" dirty="0">
              <a:solidFill>
                <a:srgbClr val="12182B"/>
              </a:solidFill>
              <a:latin typeface="Roboto Condensed"/>
            </a:endParaRPr>
          </a:p>
        </p:txBody>
      </p:sp>
      <p:sp>
        <p:nvSpPr>
          <p:cNvPr id="14" name="TextBox 14"/>
          <p:cNvSpPr txBox="1"/>
          <p:nvPr/>
        </p:nvSpPr>
        <p:spPr>
          <a:xfrm>
            <a:off x="-114041" y="498475"/>
            <a:ext cx="4822796" cy="946149"/>
          </a:xfrm>
          <a:prstGeom prst="rect">
            <a:avLst/>
          </a:prstGeom>
        </p:spPr>
        <p:txBody>
          <a:bodyPr lIns="0" tIns="0" rIns="0" bIns="0" rtlCol="0" anchor="t">
            <a:spAutoFit/>
          </a:bodyPr>
          <a:lstStyle/>
          <a:p>
            <a:pPr algn="ctr">
              <a:lnSpc>
                <a:spcPts val="7700"/>
              </a:lnSpc>
            </a:pPr>
            <a:r>
              <a:rPr lang="en-US" sz="5500" dirty="0" err="1">
                <a:solidFill>
                  <a:srgbClr val="CA5353"/>
                </a:solidFill>
                <a:latin typeface="#9Slide05 Dear Saturday"/>
              </a:rPr>
              <a:t>Chủ</a:t>
            </a:r>
            <a:r>
              <a:rPr lang="en-US" sz="5500" dirty="0">
                <a:solidFill>
                  <a:srgbClr val="CA5353"/>
                </a:solidFill>
                <a:latin typeface="#9Slide05 Dear Saturday"/>
              </a:rPr>
              <a:t> </a:t>
            </a:r>
            <a:r>
              <a:rPr lang="en-US" sz="5500" dirty="0" err="1">
                <a:solidFill>
                  <a:srgbClr val="CA5353"/>
                </a:solidFill>
                <a:latin typeface="#9Slide05 Dear Saturday"/>
              </a:rPr>
              <a:t>đề</a:t>
            </a:r>
            <a:endParaRPr lang="en-US" sz="5500" dirty="0">
              <a:solidFill>
                <a:srgbClr val="CA5353"/>
              </a:solidFill>
              <a:latin typeface="#9Slide05 Dear Saturday"/>
            </a:endParaRPr>
          </a:p>
        </p:txBody>
      </p:sp>
      <p:sp>
        <p:nvSpPr>
          <p:cNvPr id="15" name="TextBox 15"/>
          <p:cNvSpPr txBox="1"/>
          <p:nvPr/>
        </p:nvSpPr>
        <p:spPr>
          <a:xfrm>
            <a:off x="5006016" y="3228859"/>
            <a:ext cx="4822796" cy="946149"/>
          </a:xfrm>
          <a:prstGeom prst="rect">
            <a:avLst/>
          </a:prstGeom>
        </p:spPr>
        <p:txBody>
          <a:bodyPr lIns="0" tIns="0" rIns="0" bIns="0" rtlCol="0" anchor="t">
            <a:spAutoFit/>
          </a:bodyPr>
          <a:lstStyle/>
          <a:p>
            <a:pPr algn="ctr">
              <a:lnSpc>
                <a:spcPts val="7700"/>
              </a:lnSpc>
            </a:pPr>
            <a:r>
              <a:rPr lang="en-US" sz="5500" dirty="0">
                <a:solidFill>
                  <a:srgbClr val="CA5353"/>
                </a:solidFill>
                <a:latin typeface="#9Slide05 Dear Saturday"/>
              </a:rPr>
              <a:t>Thông </a:t>
            </a:r>
            <a:r>
              <a:rPr lang="en-US" sz="5500" dirty="0" err="1">
                <a:solidFill>
                  <a:srgbClr val="CA5353"/>
                </a:solidFill>
                <a:latin typeface="#9Slide05 Dear Saturday"/>
              </a:rPr>
              <a:t>điệp</a:t>
            </a:r>
            <a:endParaRPr lang="en-US" sz="5500" dirty="0">
              <a:solidFill>
                <a:srgbClr val="CA5353"/>
              </a:solidFill>
              <a:latin typeface="#9Slide05 Dear Saturday"/>
            </a:endParaRPr>
          </a:p>
        </p:txBody>
      </p:sp>
      <p:sp>
        <p:nvSpPr>
          <p:cNvPr id="16" name="TextBox 16"/>
          <p:cNvSpPr txBox="1"/>
          <p:nvPr/>
        </p:nvSpPr>
        <p:spPr>
          <a:xfrm>
            <a:off x="1801535" y="1492255"/>
            <a:ext cx="14684930" cy="1562100"/>
          </a:xfrm>
          <a:prstGeom prst="rect">
            <a:avLst/>
          </a:prstGeom>
        </p:spPr>
        <p:txBody>
          <a:bodyPr lIns="0" tIns="0" rIns="0" bIns="0" rtlCol="0" anchor="t">
            <a:spAutoFit/>
          </a:bodyPr>
          <a:lstStyle/>
          <a:p>
            <a:pPr marL="971547" lvl="1" indent="-485773" algn="just">
              <a:lnSpc>
                <a:spcPts val="6299"/>
              </a:lnSpc>
              <a:buFont typeface="Arial"/>
              <a:buChar char="•"/>
            </a:pPr>
            <a:r>
              <a:rPr lang="en-US" sz="4499" dirty="0">
                <a:solidFill>
                  <a:srgbClr val="12182B"/>
                </a:solidFill>
                <a:latin typeface="Roboto Condensed"/>
              </a:rPr>
              <a:t>Ca </a:t>
            </a:r>
            <a:r>
              <a:rPr lang="en-US" sz="4499" dirty="0" err="1">
                <a:solidFill>
                  <a:srgbClr val="12182B"/>
                </a:solidFill>
                <a:latin typeface="Roboto Condensed"/>
              </a:rPr>
              <a:t>ngợi</a:t>
            </a:r>
            <a:r>
              <a:rPr lang="en-US" sz="4499" dirty="0">
                <a:solidFill>
                  <a:srgbClr val="12182B"/>
                </a:solidFill>
                <a:latin typeface="Roboto Condensed"/>
              </a:rPr>
              <a:t> </a:t>
            </a:r>
            <a:r>
              <a:rPr lang="en-US" sz="4499" dirty="0" err="1">
                <a:solidFill>
                  <a:srgbClr val="12182B"/>
                </a:solidFill>
                <a:latin typeface="Roboto Condensed"/>
              </a:rPr>
              <a:t>vẻ</a:t>
            </a:r>
            <a:r>
              <a:rPr lang="en-US" sz="4499" dirty="0">
                <a:solidFill>
                  <a:srgbClr val="12182B"/>
                </a:solidFill>
                <a:latin typeface="Roboto Condensed"/>
              </a:rPr>
              <a:t> </a:t>
            </a:r>
            <a:r>
              <a:rPr lang="en-US" sz="4499" dirty="0" err="1">
                <a:solidFill>
                  <a:srgbClr val="12182B"/>
                </a:solidFill>
                <a:latin typeface="Roboto Condensed"/>
              </a:rPr>
              <a:t>đẹp</a:t>
            </a:r>
            <a:r>
              <a:rPr lang="en-US" sz="4499" dirty="0">
                <a:solidFill>
                  <a:srgbClr val="12182B"/>
                </a:solidFill>
                <a:latin typeface="Roboto Condensed"/>
              </a:rPr>
              <a:t> </a:t>
            </a:r>
            <a:r>
              <a:rPr lang="en-US" sz="4499" dirty="0" err="1">
                <a:solidFill>
                  <a:srgbClr val="12182B"/>
                </a:solidFill>
                <a:latin typeface="Roboto Condensed"/>
              </a:rPr>
              <a:t>tài</a:t>
            </a:r>
            <a:r>
              <a:rPr lang="en-US" sz="4499" dirty="0">
                <a:solidFill>
                  <a:srgbClr val="12182B"/>
                </a:solidFill>
                <a:latin typeface="Roboto Condensed"/>
              </a:rPr>
              <a:t> </a:t>
            </a:r>
            <a:r>
              <a:rPr lang="en-US" sz="4499" dirty="0" err="1">
                <a:solidFill>
                  <a:srgbClr val="12182B"/>
                </a:solidFill>
                <a:latin typeface="Roboto Condensed"/>
              </a:rPr>
              <a:t>năng</a:t>
            </a:r>
            <a:r>
              <a:rPr lang="en-US" sz="4499" dirty="0">
                <a:solidFill>
                  <a:srgbClr val="12182B"/>
                </a:solidFill>
                <a:latin typeface="Roboto Condensed"/>
              </a:rPr>
              <a:t> </a:t>
            </a:r>
            <a:r>
              <a:rPr lang="en-US" sz="4499" dirty="0" err="1">
                <a:solidFill>
                  <a:srgbClr val="12182B"/>
                </a:solidFill>
                <a:latin typeface="Roboto Condensed"/>
              </a:rPr>
              <a:t>của</a:t>
            </a:r>
            <a:r>
              <a:rPr lang="en-US" sz="4499" dirty="0">
                <a:solidFill>
                  <a:srgbClr val="12182B"/>
                </a:solidFill>
                <a:latin typeface="Roboto Condensed"/>
              </a:rPr>
              <a:t> con </a:t>
            </a:r>
            <a:r>
              <a:rPr lang="en-US" sz="4499" dirty="0" err="1">
                <a:solidFill>
                  <a:srgbClr val="12182B"/>
                </a:solidFill>
                <a:latin typeface="Roboto Condensed"/>
              </a:rPr>
              <a:t>người</a:t>
            </a:r>
            <a:endParaRPr lang="en-US" sz="4499" dirty="0">
              <a:solidFill>
                <a:srgbClr val="12182B"/>
              </a:solidFill>
              <a:latin typeface="Roboto Condensed"/>
            </a:endParaRPr>
          </a:p>
          <a:p>
            <a:pPr marL="971547" lvl="1" indent="-485773" algn="just">
              <a:lnSpc>
                <a:spcPts val="6299"/>
              </a:lnSpc>
              <a:buFont typeface="Arial"/>
              <a:buChar char="•"/>
            </a:pPr>
            <a:r>
              <a:rPr lang="en-US" sz="4499" dirty="0">
                <a:solidFill>
                  <a:srgbClr val="12182B"/>
                </a:solidFill>
                <a:latin typeface="Roboto Condensed"/>
              </a:rPr>
              <a:t>Ca </a:t>
            </a:r>
            <a:r>
              <a:rPr lang="en-US" sz="4499" dirty="0" err="1">
                <a:solidFill>
                  <a:srgbClr val="12182B"/>
                </a:solidFill>
                <a:latin typeface="Roboto Condensed"/>
              </a:rPr>
              <a:t>ngợi</a:t>
            </a:r>
            <a:r>
              <a:rPr lang="en-US" sz="4499" dirty="0">
                <a:solidFill>
                  <a:srgbClr val="12182B"/>
                </a:solidFill>
                <a:latin typeface="Roboto Condensed"/>
              </a:rPr>
              <a:t> </a:t>
            </a:r>
            <a:r>
              <a:rPr lang="en-US" sz="4499" dirty="0" err="1">
                <a:solidFill>
                  <a:srgbClr val="12182B"/>
                </a:solidFill>
                <a:latin typeface="Roboto Condensed"/>
              </a:rPr>
              <a:t>sự</a:t>
            </a:r>
            <a:r>
              <a:rPr lang="en-US" sz="4499" dirty="0">
                <a:solidFill>
                  <a:srgbClr val="12182B"/>
                </a:solidFill>
                <a:latin typeface="Roboto Condensed"/>
              </a:rPr>
              <a:t> </a:t>
            </a:r>
            <a:r>
              <a:rPr lang="en-US" sz="4499" dirty="0" err="1">
                <a:solidFill>
                  <a:srgbClr val="12182B"/>
                </a:solidFill>
                <a:latin typeface="Roboto Condensed"/>
              </a:rPr>
              <a:t>anh</a:t>
            </a:r>
            <a:r>
              <a:rPr lang="en-US" sz="4499" dirty="0">
                <a:solidFill>
                  <a:srgbClr val="12182B"/>
                </a:solidFill>
                <a:latin typeface="Roboto Condensed"/>
              </a:rPr>
              <a:t> </a:t>
            </a:r>
            <a:r>
              <a:rPr lang="en-US" sz="4499" dirty="0" err="1">
                <a:solidFill>
                  <a:srgbClr val="12182B"/>
                </a:solidFill>
                <a:latin typeface="Roboto Condensed"/>
              </a:rPr>
              <a:t>minh</a:t>
            </a:r>
            <a:r>
              <a:rPr lang="en-US" sz="4499" dirty="0">
                <a:solidFill>
                  <a:srgbClr val="12182B"/>
                </a:solidFill>
                <a:latin typeface="Roboto Condensed"/>
              </a:rPr>
              <a:t> </a:t>
            </a:r>
            <a:r>
              <a:rPr lang="en-US" sz="4499" dirty="0" err="1">
                <a:solidFill>
                  <a:srgbClr val="12182B"/>
                </a:solidFill>
                <a:latin typeface="Roboto Condensed"/>
              </a:rPr>
              <a:t>sáng</a:t>
            </a:r>
            <a:r>
              <a:rPr lang="en-US" sz="4499" dirty="0">
                <a:solidFill>
                  <a:srgbClr val="12182B"/>
                </a:solidFill>
                <a:latin typeface="Roboto Condensed"/>
              </a:rPr>
              <a:t> </a:t>
            </a:r>
            <a:r>
              <a:rPr lang="en-US" sz="4499" dirty="0" err="1">
                <a:solidFill>
                  <a:srgbClr val="12182B"/>
                </a:solidFill>
                <a:latin typeface="Roboto Condensed"/>
              </a:rPr>
              <a:t>suốt</a:t>
            </a:r>
            <a:r>
              <a:rPr lang="en-US" sz="4499" dirty="0">
                <a:solidFill>
                  <a:srgbClr val="12182B"/>
                </a:solidFill>
                <a:latin typeface="Roboto Condensed"/>
              </a:rPr>
              <a:t> </a:t>
            </a:r>
            <a:r>
              <a:rPr lang="en-US" sz="4499" dirty="0" err="1">
                <a:solidFill>
                  <a:srgbClr val="12182B"/>
                </a:solidFill>
                <a:latin typeface="Roboto Condensed"/>
              </a:rPr>
              <a:t>của</a:t>
            </a:r>
            <a:r>
              <a:rPr lang="en-US" sz="4499" dirty="0">
                <a:solidFill>
                  <a:srgbClr val="12182B"/>
                </a:solidFill>
                <a:latin typeface="Roboto Condensed"/>
              </a:rPr>
              <a:t> </a:t>
            </a:r>
            <a:r>
              <a:rPr lang="en-US" sz="4499" dirty="0" err="1">
                <a:solidFill>
                  <a:srgbClr val="12182B"/>
                </a:solidFill>
                <a:latin typeface="Roboto Condensed"/>
              </a:rPr>
              <a:t>Ngọc</a:t>
            </a:r>
            <a:r>
              <a:rPr lang="en-US" sz="4499" dirty="0">
                <a:solidFill>
                  <a:srgbClr val="12182B"/>
                </a:solidFill>
                <a:latin typeface="Roboto Condensed"/>
              </a:rPr>
              <a:t> </a:t>
            </a:r>
            <a:r>
              <a:rPr lang="en-US" sz="4499" dirty="0" err="1">
                <a:solidFill>
                  <a:srgbClr val="12182B"/>
                </a:solidFill>
                <a:latin typeface="Roboto Condensed"/>
              </a:rPr>
              <a:t>hoàng</a:t>
            </a:r>
            <a:endParaRPr lang="en-US" sz="4499" dirty="0">
              <a:solidFill>
                <a:srgbClr val="12182B"/>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05004" y="754377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889195" y="1383502"/>
            <a:ext cx="2605248" cy="2324532"/>
          </a:xfrm>
          <a:custGeom>
            <a:avLst/>
            <a:gdLst/>
            <a:ahLst/>
            <a:cxnLst/>
            <a:rect l="l" t="t" r="r" b="b"/>
            <a:pathLst>
              <a:path w="2605248" h="2324532">
                <a:moveTo>
                  <a:pt x="0" y="0"/>
                </a:moveTo>
                <a:lnTo>
                  <a:pt x="2605248" y="0"/>
                </a:lnTo>
                <a:lnTo>
                  <a:pt x="2605248" y="2324531"/>
                </a:lnTo>
                <a:lnTo>
                  <a:pt x="0" y="2324531"/>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rot="-213002">
            <a:off x="-8706705" y="-127725"/>
            <a:ext cx="16172198" cy="11862547"/>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5"/>
              <a:stretch>
                <a:fillRect l="-13464" r="-13464"/>
              </a:stretch>
            </a:blipFill>
          </p:spPr>
          <p:txBody>
            <a:bodyPr/>
            <a:lstStyle/>
            <a:p>
              <a:endParaRPr lang="en-US"/>
            </a:p>
          </p:txBody>
        </p:sp>
      </p:grpSp>
      <p:sp>
        <p:nvSpPr>
          <p:cNvPr id="6" name="TextBox 6"/>
          <p:cNvSpPr txBox="1"/>
          <p:nvPr/>
        </p:nvSpPr>
        <p:spPr>
          <a:xfrm>
            <a:off x="7355907" y="4003140"/>
            <a:ext cx="10218168" cy="1800409"/>
          </a:xfrm>
          <a:prstGeom prst="rect">
            <a:avLst/>
          </a:prstGeom>
        </p:spPr>
        <p:txBody>
          <a:bodyPr lIns="0" tIns="0" rIns="0" bIns="0" rtlCol="0" anchor="t">
            <a:spAutoFit/>
          </a:bodyPr>
          <a:lstStyle/>
          <a:p>
            <a:pPr algn="ctr">
              <a:lnSpc>
                <a:spcPts val="6785"/>
              </a:lnSpc>
            </a:pPr>
            <a:r>
              <a:rPr lang="en-US" sz="6785">
                <a:solidFill>
                  <a:srgbClr val="4F2C33"/>
                </a:solidFill>
                <a:latin typeface="#9Slide05 VL Fadilla"/>
              </a:rPr>
              <a:t>Trân trọng cảm ơn sự tham gia của các nhóm trong buổi tọa đàm!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58314" y="3777578"/>
            <a:ext cx="10982286" cy="2731844"/>
          </a:xfrm>
          <a:custGeom>
            <a:avLst/>
            <a:gdLst/>
            <a:ahLst/>
            <a:cxnLst/>
            <a:rect l="l" t="t" r="r" b="b"/>
            <a:pathLst>
              <a:path w="10982286" h="2731844">
                <a:moveTo>
                  <a:pt x="0" y="0"/>
                </a:moveTo>
                <a:lnTo>
                  <a:pt x="10982286" y="0"/>
                </a:lnTo>
                <a:lnTo>
                  <a:pt x="10982286" y="2731844"/>
                </a:lnTo>
                <a:lnTo>
                  <a:pt x="0" y="2731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415379" y="4453411"/>
            <a:ext cx="6030842" cy="904626"/>
          </a:xfrm>
          <a:custGeom>
            <a:avLst/>
            <a:gdLst/>
            <a:ahLst/>
            <a:cxnLst/>
            <a:rect l="l" t="t" r="r" b="b"/>
            <a:pathLst>
              <a:path w="6030842" h="904626">
                <a:moveTo>
                  <a:pt x="0" y="0"/>
                </a:moveTo>
                <a:lnTo>
                  <a:pt x="6030842" y="0"/>
                </a:lnTo>
                <a:lnTo>
                  <a:pt x="6030842" y="904627"/>
                </a:lnTo>
                <a:lnTo>
                  <a:pt x="0" y="90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545901" y="347859"/>
            <a:ext cx="10713399" cy="3810277"/>
          </a:xfrm>
          <a:prstGeom prst="rect">
            <a:avLst/>
          </a:prstGeom>
        </p:spPr>
        <p:txBody>
          <a:bodyPr lIns="0" tIns="0" rIns="0" bIns="0" rtlCol="0" anchor="t">
            <a:spAutoFit/>
          </a:bodyPr>
          <a:lstStyle/>
          <a:p>
            <a:pPr algn="ctr">
              <a:lnSpc>
                <a:spcPts val="9959"/>
              </a:lnSpc>
            </a:pPr>
            <a:r>
              <a:rPr lang="en-US" sz="7114">
                <a:solidFill>
                  <a:srgbClr val="CA5353"/>
                </a:solidFill>
                <a:latin typeface="#9Slide07 Crocante"/>
              </a:rPr>
              <a:t>Hoạt động đánh giá và rút kinh nghiệm sau tọa đàm</a:t>
            </a:r>
          </a:p>
        </p:txBody>
      </p:sp>
      <p:sp>
        <p:nvSpPr>
          <p:cNvPr id="5" name="TextBox 5"/>
          <p:cNvSpPr txBox="1"/>
          <p:nvPr/>
        </p:nvSpPr>
        <p:spPr>
          <a:xfrm>
            <a:off x="6263840" y="5570968"/>
            <a:ext cx="11725504"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4F2C33"/>
                </a:solidFill>
                <a:latin typeface="Roboto Condensed"/>
              </a:rPr>
              <a:t>Các nhóm đánh giá mức độ hoàn thành công việc của thành viên trong nhóm theo tiêu chí đã phát hành, có sự thống nhất giữa các thành viên và được GV thông qua</a:t>
            </a:r>
          </a:p>
          <a:p>
            <a:pPr marL="755651" lvl="1" indent="-377825" algn="just">
              <a:lnSpc>
                <a:spcPts val="4900"/>
              </a:lnSpc>
              <a:buFont typeface="Arial"/>
              <a:buChar char="•"/>
            </a:pPr>
            <a:r>
              <a:rPr lang="en-US" sz="3500">
                <a:solidFill>
                  <a:srgbClr val="4F2C33"/>
                </a:solidFill>
                <a:latin typeface="Roboto Condensed"/>
              </a:rPr>
              <a:t>GV và các nhóm nhận xét ưu điểm, hạn chế về nội dung hoạt động của các nhóm. GV công bố điểm đánh giá hoạt động của các nhóm theo tiêu chí đã ban hành</a:t>
            </a:r>
          </a:p>
          <a:p>
            <a:pPr marL="755651" lvl="1" indent="-377825" algn="just">
              <a:lnSpc>
                <a:spcPts val="4900"/>
              </a:lnSpc>
              <a:buFont typeface="Arial"/>
              <a:buChar char="•"/>
            </a:pPr>
            <a:r>
              <a:rPr lang="en-US" sz="3500">
                <a:solidFill>
                  <a:srgbClr val="4F2C33"/>
                </a:solidFill>
                <a:latin typeface="Roboto Condensed"/>
              </a:rPr>
              <a:t>Cá nhân tính điểm cá nhân theo cách tính điểm đã ban hành</a:t>
            </a:r>
          </a:p>
        </p:txBody>
      </p:sp>
      <p:grpSp>
        <p:nvGrpSpPr>
          <p:cNvPr id="6" name="Group 6"/>
          <p:cNvGrpSpPr/>
          <p:nvPr/>
        </p:nvGrpSpPr>
        <p:grpSpPr>
          <a:xfrm rot="-213002">
            <a:off x="-9652448" y="-274580"/>
            <a:ext cx="16172198" cy="11862547"/>
            <a:chOff x="0" y="0"/>
            <a:chExt cx="4198620" cy="3079750"/>
          </a:xfrm>
        </p:grpSpPr>
        <p:sp>
          <p:nvSpPr>
            <p:cNvPr id="7" name="Freeform 7"/>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6"/>
              <a:stretch>
                <a:fillRect l="-13464" r="-13464"/>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565264422"/>
              </p:ext>
            </p:extLst>
          </p:nvPr>
        </p:nvGraphicFramePr>
        <p:xfrm>
          <a:off x="720352" y="1451279"/>
          <a:ext cx="16847296" cy="8645854"/>
        </p:xfrm>
        <a:graphic>
          <a:graphicData uri="http://schemas.openxmlformats.org/drawingml/2006/table">
            <a:tbl>
              <a:tblPr/>
              <a:tblGrid>
                <a:gridCol w="2736565">
                  <a:extLst>
                    <a:ext uri="{9D8B030D-6E8A-4147-A177-3AD203B41FA5}">
                      <a16:colId xmlns:a16="http://schemas.microsoft.com/office/drawing/2014/main" val="20000"/>
                    </a:ext>
                  </a:extLst>
                </a:gridCol>
                <a:gridCol w="11556884">
                  <a:extLst>
                    <a:ext uri="{9D8B030D-6E8A-4147-A177-3AD203B41FA5}">
                      <a16:colId xmlns:a16="http://schemas.microsoft.com/office/drawing/2014/main" val="20001"/>
                    </a:ext>
                  </a:extLst>
                </a:gridCol>
                <a:gridCol w="2553847">
                  <a:extLst>
                    <a:ext uri="{9D8B030D-6E8A-4147-A177-3AD203B41FA5}">
                      <a16:colId xmlns:a16="http://schemas.microsoft.com/office/drawing/2014/main" val="20002"/>
                    </a:ext>
                  </a:extLst>
                </a:gridCol>
              </a:tblGrid>
              <a:tr h="906873">
                <a:tc gridSpan="3">
                  <a:txBody>
                    <a:bodyPr/>
                    <a:lstStyle/>
                    <a:p>
                      <a:pPr algn="ctr">
                        <a:lnSpc>
                          <a:spcPts val="4900"/>
                        </a:lnSpc>
                        <a:defRPr/>
                      </a:pPr>
                      <a:r>
                        <a:rPr lang="en-US" sz="3500" dirty="0">
                          <a:solidFill>
                            <a:schemeClr val="accent6">
                              <a:lumMod val="50000"/>
                            </a:schemeClr>
                          </a:solidFill>
                          <a:latin typeface="Roboto Condensed Bold"/>
                        </a:rPr>
                        <a:t>PHIẾU ĐÁNH GIÁ VỞ DIỄN</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hMerge="1">
                  <a:txBody>
                    <a:bodyPr/>
                    <a:lstStyle/>
                    <a:p>
                      <a:pPr algn="ctr">
                        <a:lnSpc>
                          <a:spcPts val="4900"/>
                        </a:lnSpc>
                        <a:defRPr/>
                      </a:pPr>
                      <a:r>
                        <a:rPr lang="en-US" sz="3500">
                          <a:solidFill>
                            <a:srgbClr val="000000"/>
                          </a:solidFill>
                          <a:latin typeface="Roboto Condensed Bold"/>
                        </a:rPr>
                        <a:t>PHIẾU ĐÁNH GIÁ VỞ DIỄN</a:t>
                      </a:r>
                      <a:endParaRPr lang="en-US" sz="1100"/>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hMerge="1">
                  <a:txBody>
                    <a:bodyPr/>
                    <a:lstStyle/>
                    <a:p>
                      <a:pPr algn="ctr">
                        <a:lnSpc>
                          <a:spcPts val="4900"/>
                        </a:lnSpc>
                        <a:defRPr/>
                      </a:pPr>
                      <a:r>
                        <a:rPr lang="en-US" sz="3500">
                          <a:solidFill>
                            <a:srgbClr val="000000"/>
                          </a:solidFill>
                          <a:latin typeface="Roboto Condensed Bold"/>
                        </a:rPr>
                        <a:t>PHIẾU ĐÁNH GIÁ VỞ DIỄN</a:t>
                      </a:r>
                      <a:endParaRPr lang="en-US" sz="1100"/>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extLst>
                  <a:ext uri="{0D108BD9-81ED-4DB2-BD59-A6C34878D82A}">
                    <a16:rowId xmlns:a16="http://schemas.microsoft.com/office/drawing/2014/main" val="10000"/>
                  </a:ext>
                </a:extLst>
              </a:tr>
              <a:tr h="906873">
                <a:tc gridSpan="2">
                  <a:txBody>
                    <a:bodyPr/>
                    <a:lstStyle/>
                    <a:p>
                      <a:pPr algn="ctr">
                        <a:lnSpc>
                          <a:spcPts val="4900"/>
                        </a:lnSpc>
                        <a:defRPr/>
                      </a:pPr>
                      <a:r>
                        <a:rPr lang="en-US" sz="3500" dirty="0" err="1">
                          <a:solidFill>
                            <a:schemeClr val="accent6">
                              <a:lumMod val="50000"/>
                            </a:schemeClr>
                          </a:solidFill>
                          <a:latin typeface="Roboto Condensed Bold"/>
                        </a:rPr>
                        <a:t>Tiêu</a:t>
                      </a:r>
                      <a:r>
                        <a:rPr lang="en-US" sz="3500" dirty="0">
                          <a:solidFill>
                            <a:schemeClr val="accent6">
                              <a:lumMod val="50000"/>
                            </a:schemeClr>
                          </a:solidFill>
                          <a:latin typeface="Roboto Condensed Bold"/>
                        </a:rPr>
                        <a:t> </a:t>
                      </a:r>
                      <a:r>
                        <a:rPr lang="en-US" sz="3500" dirty="0" err="1">
                          <a:solidFill>
                            <a:schemeClr val="accent6">
                              <a:lumMod val="50000"/>
                            </a:schemeClr>
                          </a:solidFill>
                          <a:latin typeface="Roboto Condensed Bold"/>
                        </a:rPr>
                        <a:t>chí</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hMerge="1">
                  <a:txBody>
                    <a:bodyPr/>
                    <a:lstStyle/>
                    <a:p>
                      <a:pPr algn="ctr">
                        <a:lnSpc>
                          <a:spcPts val="4900"/>
                        </a:lnSpc>
                        <a:defRPr/>
                      </a:pPr>
                      <a:r>
                        <a:rPr lang="en-US" sz="3500">
                          <a:solidFill>
                            <a:srgbClr val="000000"/>
                          </a:solidFill>
                          <a:latin typeface="Roboto Condensed Bold"/>
                        </a:rPr>
                        <a:t>Tiêu chí</a:t>
                      </a:r>
                      <a:endParaRPr lang="en-US" sz="1100"/>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ctr">
                        <a:lnSpc>
                          <a:spcPts val="4900"/>
                        </a:lnSpc>
                        <a:defRPr/>
                      </a:pPr>
                      <a:r>
                        <a:rPr lang="en-US" sz="3500" dirty="0" err="1">
                          <a:solidFill>
                            <a:schemeClr val="accent6">
                              <a:lumMod val="50000"/>
                            </a:schemeClr>
                          </a:solidFill>
                          <a:latin typeface="Roboto Condensed Bold"/>
                        </a:rPr>
                        <a:t>Điểm</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extLst>
                  <a:ext uri="{0D108BD9-81ED-4DB2-BD59-A6C34878D82A}">
                    <a16:rowId xmlns:a16="http://schemas.microsoft.com/office/drawing/2014/main" val="10001"/>
                  </a:ext>
                </a:extLst>
              </a:tr>
              <a:tr h="956835">
                <a:tc rowSpan="2">
                  <a:txBody>
                    <a:bodyPr/>
                    <a:lstStyle/>
                    <a:p>
                      <a:pPr algn="ctr">
                        <a:lnSpc>
                          <a:spcPts val="4900"/>
                        </a:lnSpc>
                        <a:defRPr/>
                      </a:pPr>
                      <a:r>
                        <a:rPr lang="en-US" sz="3500" dirty="0" err="1">
                          <a:solidFill>
                            <a:schemeClr val="accent6">
                              <a:lumMod val="50000"/>
                            </a:schemeClr>
                          </a:solidFill>
                          <a:latin typeface="Roboto Condensed Bold"/>
                        </a:rPr>
                        <a:t>Hình</a:t>
                      </a:r>
                      <a:r>
                        <a:rPr lang="en-US" sz="3500" dirty="0">
                          <a:solidFill>
                            <a:schemeClr val="accent6">
                              <a:lumMod val="50000"/>
                            </a:schemeClr>
                          </a:solidFill>
                          <a:latin typeface="Roboto Condensed Bold"/>
                        </a:rPr>
                        <a:t> </a:t>
                      </a:r>
                      <a:r>
                        <a:rPr lang="en-US" sz="3500" dirty="0" err="1">
                          <a:solidFill>
                            <a:schemeClr val="accent6">
                              <a:lumMod val="50000"/>
                            </a:schemeClr>
                          </a:solidFill>
                          <a:latin typeface="Roboto Condensed Bold"/>
                        </a:rPr>
                        <a:t>thức</a:t>
                      </a:r>
                      <a:r>
                        <a:rPr lang="en-US" sz="3500" dirty="0">
                          <a:solidFill>
                            <a:schemeClr val="accent6">
                              <a:lumMod val="50000"/>
                            </a:schemeClr>
                          </a:solidFill>
                          <a:latin typeface="Roboto Condensed Bold"/>
                        </a:rPr>
                        <a:t> </a:t>
                      </a:r>
                      <a:endParaRPr lang="en-US" sz="1100" dirty="0">
                        <a:solidFill>
                          <a:schemeClr val="accent6">
                            <a:lumMod val="50000"/>
                          </a:schemeClr>
                        </a:solidFill>
                      </a:endParaRPr>
                    </a:p>
                    <a:p>
                      <a:pPr algn="ctr">
                        <a:lnSpc>
                          <a:spcPts val="4900"/>
                        </a:lnSpc>
                      </a:pPr>
                      <a:r>
                        <a:rPr lang="en-US" sz="3500" dirty="0">
                          <a:solidFill>
                            <a:schemeClr val="accent6">
                              <a:lumMod val="50000"/>
                            </a:schemeClr>
                          </a:solidFill>
                          <a:latin typeface="Roboto Condensed Bold"/>
                        </a:rPr>
                        <a:t>(5.0 đ)</a:t>
                      </a: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l">
                        <a:lnSpc>
                          <a:spcPts val="4900"/>
                        </a:lnSpc>
                        <a:defRPr/>
                      </a:pPr>
                      <a:r>
                        <a:rPr lang="en-US" sz="3500" dirty="0" err="1">
                          <a:solidFill>
                            <a:schemeClr val="accent6">
                              <a:lumMod val="50000"/>
                            </a:schemeClr>
                          </a:solidFill>
                          <a:latin typeface="Roboto Condensed"/>
                        </a:rPr>
                        <a:t>Thể</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hiện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được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đầy</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đủ</a:t>
                      </a:r>
                      <a:r>
                        <a:rPr lang="en-US" sz="3500" dirty="0">
                          <a:solidFill>
                            <a:schemeClr val="accent6">
                              <a:lumMod val="50000"/>
                            </a:schemeClr>
                          </a:solidFill>
                          <a:latin typeface="Roboto Condensed"/>
                        </a:rPr>
                        <a:t>, chi </a:t>
                      </a:r>
                      <a:r>
                        <a:rPr lang="en-US" sz="3500" dirty="0" err="1">
                          <a:solidFill>
                            <a:schemeClr val="accent6">
                              <a:lumMod val="50000"/>
                            </a:schemeClr>
                          </a:solidFill>
                          <a:latin typeface="Roboto Condensed"/>
                        </a:rPr>
                        <a:t>tiết</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từ</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kịch</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bản</a:t>
                      </a:r>
                      <a:r>
                        <a:rPr lang="en-US" sz="3500" dirty="0">
                          <a:solidFill>
                            <a:schemeClr val="accent6">
                              <a:lumMod val="50000"/>
                            </a:schemeClr>
                          </a:solidFill>
                          <a:latin typeface="Roboto Condensed"/>
                        </a:rPr>
                        <a:t>.</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a:solidFill>
                            <a:schemeClr val="accent6">
                              <a:lumMod val="50000"/>
                            </a:schemeClr>
                          </a:solidFill>
                          <a:latin typeface="Roboto Condensed"/>
                        </a:rPr>
                        <a:t>3.0</a:t>
                      </a:r>
                      <a:endParaRPr lang="en-US" sz="110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r h="956835">
                <a:tc vMerge="1">
                  <a:txBody>
                    <a:bodyPr/>
                    <a:lstStyle/>
                    <a:p>
                      <a:pPr algn="ctr">
                        <a:lnSpc>
                          <a:spcPts val="4900"/>
                        </a:lnSpc>
                        <a:defRPr/>
                      </a:pPr>
                      <a:r>
                        <a:rPr lang="en-US" sz="3500">
                          <a:solidFill>
                            <a:srgbClr val="000000"/>
                          </a:solidFill>
                          <a:latin typeface="Roboto Condensed Bold"/>
                        </a:rPr>
                        <a:t>Hình thức </a:t>
                      </a:r>
                      <a:endParaRPr lang="en-US" sz="1100"/>
                    </a:p>
                    <a:p>
                      <a:pPr algn="ctr">
                        <a:lnSpc>
                          <a:spcPts val="4900"/>
                        </a:lnSpc>
                      </a:pPr>
                      <a:r>
                        <a:rPr lang="en-US" sz="3500">
                          <a:solidFill>
                            <a:srgbClr val="000000"/>
                          </a:solidFill>
                          <a:latin typeface="Roboto Condensed Bold"/>
                        </a:rPr>
                        <a:t>(5.0 đ)</a:t>
                      </a: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l">
                        <a:lnSpc>
                          <a:spcPts val="4900"/>
                        </a:lnSpc>
                        <a:defRPr/>
                      </a:pPr>
                      <a:r>
                        <a:rPr lang="en-US" sz="3500" dirty="0" err="1">
                          <a:solidFill>
                            <a:schemeClr val="accent6">
                              <a:lumMod val="50000"/>
                            </a:schemeClr>
                          </a:solidFill>
                          <a:latin typeface="Roboto Condensed"/>
                        </a:rPr>
                        <a:t>Thể</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hiện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sáng</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tạo</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và</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có</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cảm</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xúc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kịch</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bản</a:t>
                      </a:r>
                      <a:r>
                        <a:rPr lang="en-US" sz="3500" dirty="0">
                          <a:solidFill>
                            <a:schemeClr val="accent6">
                              <a:lumMod val="50000"/>
                            </a:schemeClr>
                          </a:solidFill>
                          <a:latin typeface="Roboto Condensed"/>
                        </a:rPr>
                        <a:t>.</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a:solidFill>
                            <a:schemeClr val="accent6">
                              <a:lumMod val="50000"/>
                            </a:schemeClr>
                          </a:solidFill>
                          <a:latin typeface="Roboto Condensed"/>
                        </a:rPr>
                        <a:t>2.0</a:t>
                      </a:r>
                      <a:endParaRPr lang="en-US" sz="110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3"/>
                  </a:ext>
                </a:extLst>
              </a:tr>
              <a:tr h="1527365">
                <a:tc rowSpan="3">
                  <a:txBody>
                    <a:bodyPr/>
                    <a:lstStyle/>
                    <a:p>
                      <a:pPr algn="ctr">
                        <a:lnSpc>
                          <a:spcPts val="4900"/>
                        </a:lnSpc>
                        <a:defRPr/>
                      </a:pPr>
                      <a:r>
                        <a:rPr lang="en-US" sz="3500" dirty="0" err="1">
                          <a:solidFill>
                            <a:schemeClr val="accent6">
                              <a:lumMod val="50000"/>
                            </a:schemeClr>
                          </a:solidFill>
                          <a:latin typeface="Roboto Condensed Bold"/>
                        </a:rPr>
                        <a:t>Nội</a:t>
                      </a:r>
                      <a:r>
                        <a:rPr lang="en-US" sz="3500" dirty="0">
                          <a:solidFill>
                            <a:schemeClr val="accent6">
                              <a:lumMod val="50000"/>
                            </a:schemeClr>
                          </a:solidFill>
                          <a:latin typeface="Roboto Condensed Bold"/>
                        </a:rPr>
                        <a:t> dung </a:t>
                      </a:r>
                      <a:endParaRPr lang="en-US" sz="1100" dirty="0">
                        <a:solidFill>
                          <a:schemeClr val="accent6">
                            <a:lumMod val="50000"/>
                          </a:schemeClr>
                        </a:solidFill>
                      </a:endParaRPr>
                    </a:p>
                    <a:p>
                      <a:pPr algn="ctr">
                        <a:lnSpc>
                          <a:spcPts val="4900"/>
                        </a:lnSpc>
                      </a:pPr>
                      <a:r>
                        <a:rPr lang="en-US" sz="3500" dirty="0">
                          <a:solidFill>
                            <a:schemeClr val="accent6">
                              <a:lumMod val="50000"/>
                            </a:schemeClr>
                          </a:solidFill>
                          <a:latin typeface="Roboto Condensed Bold"/>
                        </a:rPr>
                        <a:t>(5.0 đ)</a:t>
                      </a: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just">
                        <a:lnSpc>
                          <a:spcPts val="4900"/>
                        </a:lnSpc>
                        <a:defRPr/>
                      </a:pPr>
                      <a:r>
                        <a:rPr lang="en-US" sz="3500" dirty="0" err="1">
                          <a:solidFill>
                            <a:schemeClr val="accent6">
                              <a:lumMod val="50000"/>
                            </a:schemeClr>
                          </a:solidFill>
                          <a:latin typeface="Roboto Condensed"/>
                        </a:rPr>
                        <a:t>Bối</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cảnh</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đạo</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cụ</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phương</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tiện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biểu</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diễn</a:t>
                      </a:r>
                      <a:r>
                        <a:rPr lang="en-US" sz="3500" dirty="0">
                          <a:solidFill>
                            <a:schemeClr val="accent6">
                              <a:lumMod val="50000"/>
                            </a:schemeClr>
                          </a:solidFill>
                          <a:latin typeface="Roboto Condensed"/>
                        </a:rPr>
                        <a:t>…</a:t>
                      </a:r>
                      <a:r>
                        <a:rPr lang="en-US" sz="3500" dirty="0" err="1">
                          <a:solidFill>
                            <a:schemeClr val="accent6">
                              <a:lumMod val="50000"/>
                            </a:schemeClr>
                          </a:solidFill>
                          <a:latin typeface="Roboto Condensed"/>
                        </a:rPr>
                        <a:t>được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chuẩn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bị</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phù</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hợp</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công</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phu</a:t>
                      </a:r>
                      <a:r>
                        <a:rPr lang="en-US" sz="3500" dirty="0">
                          <a:solidFill>
                            <a:schemeClr val="accent6">
                              <a:lumMod val="50000"/>
                            </a:schemeClr>
                          </a:solidFill>
                          <a:latin typeface="Roboto Condensed"/>
                        </a:rPr>
                        <a:t>.</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a:solidFill>
                            <a:schemeClr val="accent6">
                              <a:lumMod val="50000"/>
                            </a:schemeClr>
                          </a:solidFill>
                          <a:latin typeface="Roboto Condensed"/>
                        </a:rPr>
                        <a:t>1.0</a:t>
                      </a:r>
                      <a:endParaRPr lang="en-US" sz="110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4"/>
                  </a:ext>
                </a:extLst>
              </a:tr>
              <a:tr h="956835">
                <a:tc vMerge="1">
                  <a:txBody>
                    <a:bodyPr/>
                    <a:lstStyle/>
                    <a:p>
                      <a:pPr algn="ctr">
                        <a:lnSpc>
                          <a:spcPts val="4900"/>
                        </a:lnSpc>
                        <a:defRPr/>
                      </a:pPr>
                      <a:r>
                        <a:rPr lang="en-US" sz="3500">
                          <a:solidFill>
                            <a:srgbClr val="000000"/>
                          </a:solidFill>
                          <a:latin typeface="Roboto Condensed Bold"/>
                        </a:rPr>
                        <a:t>Nội dung </a:t>
                      </a:r>
                      <a:endParaRPr lang="en-US" sz="1100"/>
                    </a:p>
                    <a:p>
                      <a:pPr algn="ctr">
                        <a:lnSpc>
                          <a:spcPts val="4900"/>
                        </a:lnSpc>
                      </a:pPr>
                      <a:r>
                        <a:rPr lang="en-US" sz="3500">
                          <a:solidFill>
                            <a:srgbClr val="000000"/>
                          </a:solidFill>
                          <a:latin typeface="Roboto Condensed Bold"/>
                        </a:rPr>
                        <a:t>(5.0 đ)</a:t>
                      </a: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l">
                        <a:lnSpc>
                          <a:spcPts val="4900"/>
                        </a:lnSpc>
                        <a:defRPr/>
                      </a:pPr>
                      <a:r>
                        <a:rPr lang="en-US" sz="3500" dirty="0" err="1">
                          <a:solidFill>
                            <a:schemeClr val="accent6">
                              <a:lumMod val="50000"/>
                            </a:schemeClr>
                          </a:solidFill>
                          <a:latin typeface="Roboto Condensed"/>
                        </a:rPr>
                        <a:t>Diễn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viên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thuộc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thoại</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diễn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xuất</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tự</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nhiên</a:t>
                      </a:r>
                      <a:r>
                        <a:rPr lang="en-US" sz="3500" dirty="0">
                          <a:solidFill>
                            <a:schemeClr val="accent6">
                              <a:lumMod val="50000"/>
                            </a:schemeClr>
                          </a:solidFill>
                          <a:latin typeface="Roboto Condensed"/>
                        </a:rPr>
                        <a:t>.</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a:solidFill>
                            <a:schemeClr val="accent6">
                              <a:lumMod val="50000"/>
                            </a:schemeClr>
                          </a:solidFill>
                          <a:latin typeface="Roboto Condensed"/>
                        </a:rPr>
                        <a:t>2.0</a:t>
                      </a:r>
                      <a:endParaRPr lang="en-US" sz="110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5"/>
                  </a:ext>
                </a:extLst>
              </a:tr>
              <a:tr h="1527365">
                <a:tc vMerge="1">
                  <a:txBody>
                    <a:bodyPr/>
                    <a:lstStyle/>
                    <a:p>
                      <a:pPr algn="ctr">
                        <a:lnSpc>
                          <a:spcPts val="4900"/>
                        </a:lnSpc>
                        <a:defRPr/>
                      </a:pPr>
                      <a:r>
                        <a:rPr lang="en-US" sz="3500">
                          <a:solidFill>
                            <a:srgbClr val="000000"/>
                          </a:solidFill>
                          <a:latin typeface="Roboto Condensed Bold"/>
                        </a:rPr>
                        <a:t>Nội dung </a:t>
                      </a:r>
                      <a:endParaRPr lang="en-US" sz="1100"/>
                    </a:p>
                    <a:p>
                      <a:pPr algn="ctr">
                        <a:lnSpc>
                          <a:spcPts val="4900"/>
                        </a:lnSpc>
                      </a:pPr>
                      <a:r>
                        <a:rPr lang="en-US" sz="3500">
                          <a:solidFill>
                            <a:srgbClr val="000000"/>
                          </a:solidFill>
                          <a:latin typeface="Roboto Condensed Bold"/>
                        </a:rPr>
                        <a:t>(5.0 đ)</a:t>
                      </a: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EEE9A7"/>
                    </a:solidFill>
                  </a:tcPr>
                </a:tc>
                <a:tc>
                  <a:txBody>
                    <a:bodyPr/>
                    <a:lstStyle/>
                    <a:p>
                      <a:pPr algn="just">
                        <a:lnSpc>
                          <a:spcPts val="4900"/>
                        </a:lnSpc>
                        <a:defRPr/>
                      </a:pPr>
                      <a:r>
                        <a:rPr lang="en-US" sz="3500" dirty="0" err="1">
                          <a:solidFill>
                            <a:schemeClr val="accent6">
                              <a:lumMod val="50000"/>
                            </a:schemeClr>
                          </a:solidFill>
                          <a:latin typeface="Roboto Condensed"/>
                        </a:rPr>
                        <a:t>Diễn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viên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thể</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hiện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được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hình</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tượng</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nhân</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vật</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có</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cảm</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xúc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tạo</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được</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sự</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kết</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nối</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với</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người</a:t>
                      </a:r>
                      <a:r>
                        <a:rPr lang="en-US" sz="3500" dirty="0">
                          <a:solidFill>
                            <a:schemeClr val="accent6">
                              <a:lumMod val="50000"/>
                            </a:schemeClr>
                          </a:solidFill>
                          <a:latin typeface="Roboto Condensed"/>
                        </a:rPr>
                        <a:t> </a:t>
                      </a:r>
                      <a:r>
                        <a:rPr lang="en-US" sz="3500" dirty="0" err="1">
                          <a:solidFill>
                            <a:schemeClr val="accent6">
                              <a:lumMod val="50000"/>
                            </a:schemeClr>
                          </a:solidFill>
                          <a:latin typeface="Roboto Condensed"/>
                        </a:rPr>
                        <a:t>xem</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dirty="0">
                          <a:solidFill>
                            <a:schemeClr val="accent6">
                              <a:lumMod val="50000"/>
                            </a:schemeClr>
                          </a:solidFill>
                          <a:latin typeface="Roboto Condensed"/>
                        </a:rPr>
                        <a:t>2.0</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6"/>
                  </a:ext>
                </a:extLst>
              </a:tr>
              <a:tr h="906873">
                <a:tc gridSpan="2">
                  <a:txBody>
                    <a:bodyPr/>
                    <a:lstStyle/>
                    <a:p>
                      <a:pPr algn="ctr">
                        <a:lnSpc>
                          <a:spcPts val="4900"/>
                        </a:lnSpc>
                        <a:defRPr/>
                      </a:pPr>
                      <a:r>
                        <a:rPr lang="en-US" sz="3500">
                          <a:solidFill>
                            <a:schemeClr val="accent6">
                              <a:lumMod val="50000"/>
                            </a:schemeClr>
                          </a:solidFill>
                          <a:latin typeface="Roboto Condensed Bold"/>
                        </a:rPr>
                        <a:t>Tổng điểm</a:t>
                      </a:r>
                      <a:endParaRPr lang="en-US" sz="110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hMerge="1">
                  <a:txBody>
                    <a:bodyPr/>
                    <a:lstStyle/>
                    <a:p>
                      <a:pPr algn="ctr">
                        <a:lnSpc>
                          <a:spcPts val="4900"/>
                        </a:lnSpc>
                        <a:defRPr/>
                      </a:pPr>
                      <a:r>
                        <a:rPr lang="en-US" sz="3500">
                          <a:solidFill>
                            <a:srgbClr val="000000"/>
                          </a:solidFill>
                          <a:latin typeface="Roboto Condensed Bold"/>
                        </a:rPr>
                        <a:t>Tổng điểm</a:t>
                      </a:r>
                      <a:endParaRPr lang="en-US" sz="1100"/>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00"/>
                        </a:lnSpc>
                        <a:defRPr/>
                      </a:pPr>
                      <a:r>
                        <a:rPr lang="en-US" sz="3500" dirty="0">
                          <a:solidFill>
                            <a:schemeClr val="accent6">
                              <a:lumMod val="50000"/>
                            </a:schemeClr>
                          </a:solidFill>
                          <a:latin typeface="Roboto Condensed"/>
                        </a:rPr>
                        <a:t>10</a:t>
                      </a:r>
                      <a:endParaRPr lang="en-US" sz="1100" dirty="0">
                        <a:solidFill>
                          <a:schemeClr val="accent6">
                            <a:lumMod val="50000"/>
                          </a:schemeClr>
                        </a:solidFill>
                      </a:endParaRPr>
                    </a:p>
                  </a:txBody>
                  <a:tcPr marL="104775" marR="104775" marT="104775" marB="104775"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1141661" y="358775"/>
            <a:ext cx="16117639" cy="669925"/>
          </a:xfrm>
          <a:prstGeom prst="rect">
            <a:avLst/>
          </a:prstGeom>
        </p:spPr>
        <p:txBody>
          <a:bodyPr lIns="0" tIns="0" rIns="0" bIns="0" rtlCol="0" anchor="t">
            <a:spAutoFit/>
          </a:bodyPr>
          <a:lstStyle/>
          <a:p>
            <a:pPr algn="ctr">
              <a:lnSpc>
                <a:spcPts val="5599"/>
              </a:lnSpc>
              <a:spcBef>
                <a:spcPct val="0"/>
              </a:spcBef>
            </a:pPr>
            <a:r>
              <a:rPr lang="en-US" sz="3999">
                <a:solidFill>
                  <a:srgbClr val="CA5353"/>
                </a:solidFill>
                <a:latin typeface="Fraunces Bold"/>
              </a:rPr>
              <a:t>BẢNG KIỂM ĐÁNH GIÁ VỞ DIỄN SÂN KHẤU HÓA CỦA NHÓM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07391" y="631596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213002">
            <a:off x="-8706705" y="-127725"/>
            <a:ext cx="16172198" cy="11862547"/>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4"/>
              <a:stretch>
                <a:fillRect l="-13464" r="-13464"/>
              </a:stretch>
            </a:blipFill>
          </p:spPr>
          <p:txBody>
            <a:bodyPr/>
            <a:lstStyle/>
            <a:p>
              <a:endParaRPr lang="en-US"/>
            </a:p>
          </p:txBody>
        </p:sp>
      </p:grpSp>
      <p:sp>
        <p:nvSpPr>
          <p:cNvPr id="6" name="TextBox 6"/>
          <p:cNvSpPr txBox="1"/>
          <p:nvPr/>
        </p:nvSpPr>
        <p:spPr>
          <a:xfrm>
            <a:off x="7355907" y="4022190"/>
            <a:ext cx="10218168" cy="1098549"/>
          </a:xfrm>
          <a:prstGeom prst="rect">
            <a:avLst/>
          </a:prstGeom>
        </p:spPr>
        <p:txBody>
          <a:bodyPr lIns="0" tIns="0" rIns="0" bIns="0" rtlCol="0" anchor="t">
            <a:spAutoFit/>
          </a:bodyPr>
          <a:lstStyle/>
          <a:p>
            <a:pPr algn="ctr">
              <a:lnSpc>
                <a:spcPts val="7999"/>
              </a:lnSpc>
            </a:pPr>
            <a:r>
              <a:rPr lang="en-US" sz="7999">
                <a:solidFill>
                  <a:srgbClr val="BE8244"/>
                </a:solidFill>
                <a:latin typeface="#9Slide05 VL Fadilla"/>
              </a:rPr>
              <a:t>Cảm ơn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2238186794"/>
              </p:ext>
            </p:extLst>
          </p:nvPr>
        </p:nvGraphicFramePr>
        <p:xfrm>
          <a:off x="226740" y="1028700"/>
          <a:ext cx="17867704" cy="9229726"/>
        </p:xfrm>
        <a:graphic>
          <a:graphicData uri="http://schemas.openxmlformats.org/drawingml/2006/table">
            <a:tbl>
              <a:tblPr/>
              <a:tblGrid>
                <a:gridCol w="1488143">
                  <a:extLst>
                    <a:ext uri="{9D8B030D-6E8A-4147-A177-3AD203B41FA5}">
                      <a16:colId xmlns:a16="http://schemas.microsoft.com/office/drawing/2014/main" val="20000"/>
                    </a:ext>
                  </a:extLst>
                </a:gridCol>
                <a:gridCol w="16379561">
                  <a:extLst>
                    <a:ext uri="{9D8B030D-6E8A-4147-A177-3AD203B41FA5}">
                      <a16:colId xmlns:a16="http://schemas.microsoft.com/office/drawing/2014/main" val="20001"/>
                    </a:ext>
                  </a:extLst>
                </a:gridCol>
              </a:tblGrid>
              <a:tr h="1003231">
                <a:tc>
                  <a:txBody>
                    <a:bodyPr/>
                    <a:lstStyle/>
                    <a:p>
                      <a:pPr algn="ctr">
                        <a:lnSpc>
                          <a:spcPts val="3600"/>
                        </a:lnSpc>
                        <a:defRPr/>
                      </a:pPr>
                      <a:r>
                        <a:rPr lang="en-US" sz="3000">
                          <a:solidFill>
                            <a:srgbClr val="422C06"/>
                          </a:solidFill>
                          <a:latin typeface="Roboto Condensed Bold"/>
                        </a:rPr>
                        <a:t>Nhóm</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solidFill>
                      <a:srgbClr val="F1D17D"/>
                    </a:solidFill>
                  </a:tcPr>
                </a:tc>
                <a:tc>
                  <a:txBody>
                    <a:bodyPr/>
                    <a:lstStyle/>
                    <a:p>
                      <a:pPr algn="ctr">
                        <a:lnSpc>
                          <a:spcPts val="3600"/>
                        </a:lnSpc>
                        <a:defRPr/>
                      </a:pPr>
                      <a:r>
                        <a:rPr lang="en-US" sz="3000">
                          <a:solidFill>
                            <a:srgbClr val="422C06"/>
                          </a:solidFill>
                          <a:latin typeface="Roboto Condensed Bold"/>
                        </a:rPr>
                        <a:t>Nhiệm vụ</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solidFill>
                      <a:srgbClr val="F1D17D"/>
                    </a:solidFill>
                  </a:tcPr>
                </a:tc>
                <a:extLst>
                  <a:ext uri="{0D108BD9-81ED-4DB2-BD59-A6C34878D82A}">
                    <a16:rowId xmlns:a16="http://schemas.microsoft.com/office/drawing/2014/main" val="10000"/>
                  </a:ext>
                </a:extLst>
              </a:tr>
              <a:tr h="1461851">
                <a:tc>
                  <a:txBody>
                    <a:bodyPr/>
                    <a:lstStyle/>
                    <a:p>
                      <a:pPr algn="ctr">
                        <a:lnSpc>
                          <a:spcPts val="3600"/>
                        </a:lnSpc>
                        <a:defRPr/>
                      </a:pPr>
                      <a:r>
                        <a:rPr lang="en-US" sz="3000">
                          <a:solidFill>
                            <a:srgbClr val="422C06"/>
                          </a:solidFill>
                          <a:latin typeface="Roboto Condensed Bold"/>
                        </a:rPr>
                        <a:t>Nhóm 1</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just">
                        <a:lnSpc>
                          <a:spcPts val="3600"/>
                        </a:lnSpc>
                        <a:defRPr/>
                      </a:pPr>
                      <a:r>
                        <a:rPr lang="en-US" sz="3000">
                          <a:solidFill>
                            <a:srgbClr val="422C06"/>
                          </a:solidFill>
                          <a:latin typeface="Roboto Condensed"/>
                        </a:rPr>
                        <a:t>Sân khấu hóa tác phẩm Ngọc nữ về tay chân chủ</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1"/>
                  </a:ext>
                </a:extLst>
              </a:tr>
              <a:tr h="1920471">
                <a:tc>
                  <a:txBody>
                    <a:bodyPr/>
                    <a:lstStyle/>
                    <a:p>
                      <a:pPr algn="ctr">
                        <a:lnSpc>
                          <a:spcPts val="3600"/>
                        </a:lnSpc>
                        <a:defRPr/>
                      </a:pPr>
                      <a:r>
                        <a:rPr lang="en-US" sz="3000">
                          <a:solidFill>
                            <a:srgbClr val="422C06"/>
                          </a:solidFill>
                          <a:latin typeface="Roboto Condensed Bold"/>
                        </a:rPr>
                        <a:t>Nhóm 2</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just">
                        <a:lnSpc>
                          <a:spcPts val="3600"/>
                        </a:lnSpc>
                        <a:defRPr/>
                      </a:pPr>
                      <a:r>
                        <a:rPr lang="en-US" sz="3000" dirty="0" err="1">
                          <a:solidFill>
                            <a:srgbClr val="422C06"/>
                          </a:solidFill>
                          <a:latin typeface="Roboto Condensed"/>
                        </a:rPr>
                        <a:t>Tìm</a:t>
                      </a:r>
                      <a:r>
                        <a:rPr lang="en-US" sz="3000" dirty="0">
                          <a:solidFill>
                            <a:srgbClr val="422C06"/>
                          </a:solidFill>
                          <a:latin typeface="Roboto Condensed"/>
                        </a:rPr>
                        <a:t> </a:t>
                      </a:r>
                      <a:r>
                        <a:rPr lang="en-US" sz="3000" dirty="0" err="1">
                          <a:solidFill>
                            <a:srgbClr val="422C06"/>
                          </a:solidFill>
                          <a:latin typeface="Roboto Condensed"/>
                        </a:rPr>
                        <a:t>hiểu</a:t>
                      </a:r>
                      <a:r>
                        <a:rPr lang="en-US" sz="3000" dirty="0">
                          <a:solidFill>
                            <a:srgbClr val="422C06"/>
                          </a:solidFill>
                          <a:latin typeface="Roboto Condensed"/>
                        </a:rPr>
                        <a:t> </a:t>
                      </a:r>
                      <a:r>
                        <a:rPr lang="en-US" sz="3000" dirty="0" err="1">
                          <a:solidFill>
                            <a:srgbClr val="422C06"/>
                          </a:solidFill>
                          <a:latin typeface="Roboto Condensed"/>
                        </a:rPr>
                        <a:t>về</a:t>
                      </a:r>
                      <a:r>
                        <a:rPr lang="en-US" sz="3000" dirty="0">
                          <a:solidFill>
                            <a:srgbClr val="422C06"/>
                          </a:solidFill>
                          <a:latin typeface="Roboto Condensed"/>
                        </a:rPr>
                        <a:t> </a:t>
                      </a:r>
                      <a:r>
                        <a:rPr lang="en-US" sz="3000" dirty="0" err="1">
                          <a:solidFill>
                            <a:srgbClr val="422C06"/>
                          </a:solidFill>
                          <a:latin typeface="Roboto Condensed"/>
                        </a:rPr>
                        <a:t>cốt</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dirty="0" err="1">
                          <a:solidFill>
                            <a:srgbClr val="422C06"/>
                          </a:solidFill>
                          <a:latin typeface="Roboto Condensed"/>
                        </a:rPr>
                        <a:t>Tóm</a:t>
                      </a:r>
                      <a:r>
                        <a:rPr lang="en-US" sz="3000" dirty="0">
                          <a:solidFill>
                            <a:srgbClr val="422C06"/>
                          </a:solidFill>
                          <a:latin typeface="Roboto Condensed"/>
                        </a:rPr>
                        <a:t> </a:t>
                      </a:r>
                      <a:r>
                        <a:rPr lang="en-US" sz="3000" dirty="0" err="1">
                          <a:solidFill>
                            <a:srgbClr val="422C06"/>
                          </a:solidFill>
                          <a:latin typeface="Roboto Condensed"/>
                        </a:rPr>
                        <a:t>tắt</a:t>
                      </a:r>
                      <a:r>
                        <a:rPr lang="en-US" sz="3000" dirty="0">
                          <a:solidFill>
                            <a:srgbClr val="422C06"/>
                          </a:solidFill>
                          <a:latin typeface="Roboto Condensed"/>
                        </a:rPr>
                        <a:t> </a:t>
                      </a:r>
                      <a:r>
                        <a:rPr lang="en-US" sz="3000" dirty="0" err="1">
                          <a:solidFill>
                            <a:srgbClr val="422C06"/>
                          </a:solidFill>
                          <a:latin typeface="Roboto Condensed"/>
                        </a:rPr>
                        <a:t>các</a:t>
                      </a:r>
                      <a:r>
                        <a:rPr lang="en-US" sz="3000" dirty="0">
                          <a:solidFill>
                            <a:srgbClr val="422C06"/>
                          </a:solidFill>
                          <a:latin typeface="Roboto Condensed"/>
                        </a:rPr>
                        <a:t> </a:t>
                      </a:r>
                      <a:r>
                        <a:rPr lang="en-US" sz="3000" dirty="0" err="1">
                          <a:solidFill>
                            <a:srgbClr val="422C06"/>
                          </a:solidFill>
                          <a:latin typeface="Roboto Condensed"/>
                        </a:rPr>
                        <a:t>sự</a:t>
                      </a:r>
                      <a:r>
                        <a:rPr lang="en-US" sz="3000" dirty="0">
                          <a:solidFill>
                            <a:srgbClr val="422C06"/>
                          </a:solidFill>
                          <a:latin typeface="Roboto Condensed"/>
                        </a:rPr>
                        <a:t> </a:t>
                      </a:r>
                      <a:r>
                        <a:rPr lang="en-US" sz="3000" dirty="0" err="1">
                          <a:solidFill>
                            <a:srgbClr val="422C06"/>
                          </a:solidFill>
                          <a:latin typeface="Roboto Condensed"/>
                        </a:rPr>
                        <a:t>việc</a:t>
                      </a:r>
                      <a:r>
                        <a:rPr lang="en-US" sz="3000" dirty="0">
                          <a:solidFill>
                            <a:srgbClr val="422C06"/>
                          </a:solidFill>
                          <a:latin typeface="Roboto Condensed"/>
                        </a:rPr>
                        <a:t> </a:t>
                      </a:r>
                      <a:r>
                        <a:rPr lang="en-US" sz="3000" dirty="0" err="1">
                          <a:solidFill>
                            <a:srgbClr val="422C06"/>
                          </a:solidFill>
                          <a:latin typeface="Roboto Condensed"/>
                        </a:rPr>
                        <a:t>chính</a:t>
                      </a:r>
                      <a:r>
                        <a:rPr lang="en-US" sz="3000" dirty="0">
                          <a:solidFill>
                            <a:srgbClr val="422C06"/>
                          </a:solidFill>
                          <a:latin typeface="Roboto Condensed"/>
                        </a:rPr>
                        <a:t> </a:t>
                      </a:r>
                      <a:r>
                        <a:rPr lang="en-US" sz="3000" dirty="0" err="1">
                          <a:solidFill>
                            <a:srgbClr val="422C06"/>
                          </a:solidFill>
                          <a:latin typeface="Roboto Condensed"/>
                        </a:rPr>
                        <a:t>của</a:t>
                      </a:r>
                      <a:r>
                        <a:rPr lang="en-US" sz="3000" dirty="0">
                          <a:solidFill>
                            <a:srgbClr val="422C06"/>
                          </a:solidFill>
                          <a:latin typeface="Roboto Condensed"/>
                        </a:rPr>
                        <a:t> </a:t>
                      </a:r>
                      <a:r>
                        <a:rPr lang="en-US" sz="3000" dirty="0" err="1">
                          <a:solidFill>
                            <a:srgbClr val="422C06"/>
                          </a:solidFill>
                          <a:latin typeface="Roboto Condensed"/>
                        </a:rPr>
                        <a:t>tác</a:t>
                      </a:r>
                      <a:r>
                        <a:rPr lang="en-US" sz="3000" dirty="0">
                          <a:solidFill>
                            <a:srgbClr val="422C06"/>
                          </a:solidFill>
                          <a:latin typeface="Roboto Condensed"/>
                        </a:rPr>
                        <a:t> </a:t>
                      </a:r>
                      <a:r>
                        <a:rPr lang="en-US" sz="3000" dirty="0" err="1">
                          <a:solidFill>
                            <a:srgbClr val="422C06"/>
                          </a:solidFill>
                          <a:latin typeface="Roboto Condensed"/>
                        </a:rPr>
                        <a:t>phẩm</a:t>
                      </a:r>
                      <a:r>
                        <a:rPr lang="en-US" sz="3000" dirty="0">
                          <a:solidFill>
                            <a:srgbClr val="422C06"/>
                          </a:solidFill>
                          <a:latin typeface="Roboto Condensed"/>
                        </a:rPr>
                        <a:t>. </a:t>
                      </a:r>
                      <a:r>
                        <a:rPr lang="en-US" sz="3000" dirty="0" err="1">
                          <a:solidFill>
                            <a:srgbClr val="422C06"/>
                          </a:solidFill>
                          <a:latin typeface="Roboto Condensed"/>
                        </a:rPr>
                        <a:t>Cốt</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dirty="0" err="1">
                          <a:solidFill>
                            <a:srgbClr val="422C06"/>
                          </a:solidFill>
                          <a:latin typeface="Roboto Condensed"/>
                        </a:rPr>
                        <a:t>này</a:t>
                      </a:r>
                      <a:r>
                        <a:rPr lang="en-US" sz="3000" dirty="0">
                          <a:solidFill>
                            <a:srgbClr val="422C06"/>
                          </a:solidFill>
                          <a:latin typeface="Roboto Condensed"/>
                        </a:rPr>
                        <a:t> </a:t>
                      </a:r>
                      <a:r>
                        <a:rPr lang="en-US" sz="3000" dirty="0" err="1">
                          <a:solidFill>
                            <a:srgbClr val="422C06"/>
                          </a:solidFill>
                          <a:latin typeface="Roboto Condensed"/>
                        </a:rPr>
                        <a:t>khiến</a:t>
                      </a:r>
                      <a:r>
                        <a:rPr lang="en-US" sz="3000" dirty="0">
                          <a:solidFill>
                            <a:srgbClr val="422C06"/>
                          </a:solidFill>
                          <a:latin typeface="Roboto Condensed"/>
                        </a:rPr>
                        <a:t> </a:t>
                      </a:r>
                      <a:r>
                        <a:rPr lang="en-US" sz="3000" dirty="0" err="1">
                          <a:solidFill>
                            <a:srgbClr val="422C06"/>
                          </a:solidFill>
                          <a:latin typeface="Roboto Condensed"/>
                        </a:rPr>
                        <a:t>em</a:t>
                      </a:r>
                      <a:r>
                        <a:rPr lang="en-US" sz="3000" dirty="0">
                          <a:solidFill>
                            <a:srgbClr val="422C06"/>
                          </a:solidFill>
                          <a:latin typeface="Roboto Condensed"/>
                        </a:rPr>
                        <a:t> </a:t>
                      </a:r>
                      <a:r>
                        <a:rPr lang="en-US" sz="3000" dirty="0" err="1">
                          <a:solidFill>
                            <a:srgbClr val="422C06"/>
                          </a:solidFill>
                          <a:latin typeface="Roboto Condensed"/>
                        </a:rPr>
                        <a:t>liên</a:t>
                      </a:r>
                      <a:r>
                        <a:rPr lang="en-US" sz="3000" dirty="0">
                          <a:solidFill>
                            <a:srgbClr val="422C06"/>
                          </a:solidFill>
                          <a:latin typeface="Roboto Condensed"/>
                        </a:rPr>
                        <a:t> </a:t>
                      </a:r>
                      <a:r>
                        <a:rPr lang="en-US" sz="3000" dirty="0" err="1">
                          <a:solidFill>
                            <a:srgbClr val="422C06"/>
                          </a:solidFill>
                          <a:latin typeface="Roboto Condensed"/>
                        </a:rPr>
                        <a:t>tưởng</a:t>
                      </a:r>
                      <a:r>
                        <a:rPr lang="en-US" sz="3000" dirty="0">
                          <a:solidFill>
                            <a:srgbClr val="422C06"/>
                          </a:solidFill>
                          <a:latin typeface="Roboto Condensed"/>
                        </a:rPr>
                        <a:t> </a:t>
                      </a:r>
                      <a:r>
                        <a:rPr lang="en-US" sz="3000" dirty="0" err="1">
                          <a:solidFill>
                            <a:srgbClr val="422C06"/>
                          </a:solidFill>
                          <a:latin typeface="Roboto Condensed"/>
                        </a:rPr>
                        <a:t>tới</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dirty="0" err="1">
                          <a:solidFill>
                            <a:srgbClr val="422C06"/>
                          </a:solidFill>
                          <a:latin typeface="Roboto Condensed"/>
                        </a:rPr>
                        <a:t>dân</a:t>
                      </a:r>
                      <a:r>
                        <a:rPr lang="en-US" sz="3000" dirty="0">
                          <a:solidFill>
                            <a:srgbClr val="422C06"/>
                          </a:solidFill>
                          <a:latin typeface="Roboto Condensed"/>
                        </a:rPr>
                        <a:t> </a:t>
                      </a:r>
                      <a:r>
                        <a:rPr lang="en-US" sz="3000" dirty="0" err="1">
                          <a:solidFill>
                            <a:srgbClr val="422C06"/>
                          </a:solidFill>
                          <a:latin typeface="Roboto Condensed"/>
                        </a:rPr>
                        <a:t>gian</a:t>
                      </a:r>
                      <a:r>
                        <a:rPr lang="en-US" sz="3000" dirty="0">
                          <a:solidFill>
                            <a:srgbClr val="422C06"/>
                          </a:solidFill>
                          <a:latin typeface="Roboto Condensed"/>
                        </a:rPr>
                        <a:t> </a:t>
                      </a:r>
                      <a:r>
                        <a:rPr lang="en-US" sz="3000" dirty="0" err="1">
                          <a:solidFill>
                            <a:srgbClr val="422C06"/>
                          </a:solidFill>
                          <a:latin typeface="Roboto Condensed"/>
                        </a:rPr>
                        <a:t>nào</a:t>
                      </a:r>
                      <a:r>
                        <a:rPr lang="en-US" sz="3000" dirty="0">
                          <a:solidFill>
                            <a:srgbClr val="422C06"/>
                          </a:solidFill>
                          <a:latin typeface="Roboto Condensed"/>
                        </a:rPr>
                        <a:t>? </a:t>
                      </a:r>
                      <a:r>
                        <a:rPr lang="en-US" sz="3000" dirty="0" err="1">
                          <a:solidFill>
                            <a:srgbClr val="422C06"/>
                          </a:solidFill>
                          <a:latin typeface="Roboto Condensed"/>
                        </a:rPr>
                        <a:t>Đặc</a:t>
                      </a:r>
                      <a:r>
                        <a:rPr lang="en-US" sz="3000" dirty="0">
                          <a:solidFill>
                            <a:srgbClr val="422C06"/>
                          </a:solidFill>
                          <a:latin typeface="Roboto Condensed"/>
                        </a:rPr>
                        <a:t> </a:t>
                      </a:r>
                      <a:r>
                        <a:rPr lang="en-US" sz="3000" dirty="0" err="1">
                          <a:solidFill>
                            <a:srgbClr val="422C06"/>
                          </a:solidFill>
                          <a:latin typeface="Roboto Condensed"/>
                        </a:rPr>
                        <a:t>điểm</a:t>
                      </a:r>
                      <a:r>
                        <a:rPr lang="en-US" sz="3000" dirty="0">
                          <a:solidFill>
                            <a:srgbClr val="422C06"/>
                          </a:solidFill>
                          <a:latin typeface="Roboto Condensed"/>
                        </a:rPr>
                        <a:t> </a:t>
                      </a:r>
                      <a:r>
                        <a:rPr lang="en-US" sz="3000" dirty="0" err="1">
                          <a:solidFill>
                            <a:srgbClr val="422C06"/>
                          </a:solidFill>
                          <a:latin typeface="Roboto Condensed"/>
                        </a:rPr>
                        <a:t>của</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dirty="0" err="1">
                          <a:solidFill>
                            <a:srgbClr val="422C06"/>
                          </a:solidFill>
                          <a:latin typeface="Roboto Condensed"/>
                        </a:rPr>
                        <a:t>truyền</a:t>
                      </a:r>
                      <a:r>
                        <a:rPr lang="en-US" sz="3000" dirty="0">
                          <a:solidFill>
                            <a:srgbClr val="422C06"/>
                          </a:solidFill>
                          <a:latin typeface="Roboto Condensed"/>
                        </a:rPr>
                        <a:t> </a:t>
                      </a:r>
                      <a:r>
                        <a:rPr lang="en-US" sz="3000" dirty="0" err="1">
                          <a:solidFill>
                            <a:srgbClr val="422C06"/>
                          </a:solidFill>
                          <a:latin typeface="Roboto Condensed"/>
                        </a:rPr>
                        <a:t>kì</a:t>
                      </a:r>
                      <a:r>
                        <a:rPr lang="en-US" sz="3000" dirty="0">
                          <a:solidFill>
                            <a:srgbClr val="422C06"/>
                          </a:solidFill>
                          <a:latin typeface="Roboto Condensed"/>
                        </a:rPr>
                        <a:t> </a:t>
                      </a:r>
                      <a:r>
                        <a:rPr lang="en-US" sz="3000" dirty="0" err="1">
                          <a:solidFill>
                            <a:srgbClr val="422C06"/>
                          </a:solidFill>
                          <a:latin typeface="Roboto Condensed"/>
                        </a:rPr>
                        <a:t>được</a:t>
                      </a:r>
                      <a:r>
                        <a:rPr lang="en-US" sz="3000" dirty="0">
                          <a:solidFill>
                            <a:srgbClr val="422C06"/>
                          </a:solidFill>
                          <a:latin typeface="Roboto Condensed"/>
                        </a:rPr>
                        <a:t> </a:t>
                      </a:r>
                      <a:r>
                        <a:rPr lang="en-US" sz="3000" dirty="0" err="1">
                          <a:solidFill>
                            <a:srgbClr val="422C06"/>
                          </a:solidFill>
                          <a:latin typeface="Roboto Condensed"/>
                        </a:rPr>
                        <a:t>thể</a:t>
                      </a:r>
                      <a:r>
                        <a:rPr lang="en-US" sz="3000" dirty="0">
                          <a:solidFill>
                            <a:srgbClr val="422C06"/>
                          </a:solidFill>
                          <a:latin typeface="Roboto Condensed"/>
                        </a:rPr>
                        <a:t> </a:t>
                      </a:r>
                      <a:r>
                        <a:rPr lang="en-US" sz="3000" dirty="0" err="1">
                          <a:solidFill>
                            <a:srgbClr val="422C06"/>
                          </a:solidFill>
                          <a:latin typeface="Roboto Condensed"/>
                        </a:rPr>
                        <a:t>hiện</a:t>
                      </a:r>
                      <a:r>
                        <a:rPr lang="en-US" sz="3000" dirty="0">
                          <a:solidFill>
                            <a:srgbClr val="422C06"/>
                          </a:solidFill>
                          <a:latin typeface="Roboto Condensed"/>
                        </a:rPr>
                        <a:t> </a:t>
                      </a:r>
                      <a:r>
                        <a:rPr lang="en-US" sz="3000" dirty="0" err="1">
                          <a:solidFill>
                            <a:srgbClr val="422C06"/>
                          </a:solidFill>
                          <a:latin typeface="Roboto Condensed"/>
                        </a:rPr>
                        <a:t>như</a:t>
                      </a:r>
                      <a:r>
                        <a:rPr lang="en-US" sz="3000" dirty="0">
                          <a:solidFill>
                            <a:srgbClr val="422C06"/>
                          </a:solidFill>
                          <a:latin typeface="Roboto Condensed"/>
                        </a:rPr>
                        <a:t> </a:t>
                      </a:r>
                      <a:r>
                        <a:rPr lang="en-US" sz="3000" dirty="0" err="1">
                          <a:solidFill>
                            <a:srgbClr val="422C06"/>
                          </a:solidFill>
                          <a:latin typeface="Roboto Condensed"/>
                        </a:rPr>
                        <a:t>thế</a:t>
                      </a:r>
                      <a:r>
                        <a:rPr lang="en-US" sz="3000" dirty="0">
                          <a:solidFill>
                            <a:srgbClr val="422C06"/>
                          </a:solidFill>
                          <a:latin typeface="Roboto Condensed"/>
                        </a:rPr>
                        <a:t> </a:t>
                      </a:r>
                      <a:r>
                        <a:rPr lang="en-US" sz="3000" dirty="0" err="1">
                          <a:solidFill>
                            <a:srgbClr val="422C06"/>
                          </a:solidFill>
                          <a:latin typeface="Roboto Condensed"/>
                        </a:rPr>
                        <a:t>nào</a:t>
                      </a:r>
                      <a:r>
                        <a:rPr lang="en-US" sz="3000" dirty="0">
                          <a:solidFill>
                            <a:srgbClr val="422C06"/>
                          </a:solidFill>
                          <a:latin typeface="Roboto Condensed"/>
                        </a:rPr>
                        <a:t> qua </a:t>
                      </a:r>
                      <a:r>
                        <a:rPr lang="en-US" sz="3000" dirty="0" err="1">
                          <a:solidFill>
                            <a:srgbClr val="422C06"/>
                          </a:solidFill>
                          <a:latin typeface="Roboto Condensed"/>
                        </a:rPr>
                        <a:t>cốt</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i="1" dirty="0" err="1">
                          <a:solidFill>
                            <a:srgbClr val="422C06"/>
                          </a:solidFill>
                          <a:latin typeface="Roboto Condensed"/>
                        </a:rPr>
                        <a:t>Ngọc</a:t>
                      </a:r>
                      <a:r>
                        <a:rPr lang="en-US" sz="3000" i="1" dirty="0">
                          <a:solidFill>
                            <a:srgbClr val="422C06"/>
                          </a:solidFill>
                          <a:latin typeface="Roboto Condensed"/>
                        </a:rPr>
                        <a:t> </a:t>
                      </a:r>
                      <a:r>
                        <a:rPr lang="en-US" sz="3000" i="1" dirty="0" err="1">
                          <a:solidFill>
                            <a:srgbClr val="422C06"/>
                          </a:solidFill>
                          <a:latin typeface="Roboto Condensed"/>
                        </a:rPr>
                        <a:t>nữ</a:t>
                      </a:r>
                      <a:r>
                        <a:rPr lang="en-US" sz="3000" i="1" dirty="0">
                          <a:solidFill>
                            <a:srgbClr val="422C06"/>
                          </a:solidFill>
                          <a:latin typeface="Roboto Condensed"/>
                        </a:rPr>
                        <a:t> </a:t>
                      </a:r>
                      <a:r>
                        <a:rPr lang="en-US" sz="3000" i="1" dirty="0" err="1">
                          <a:solidFill>
                            <a:srgbClr val="422C06"/>
                          </a:solidFill>
                          <a:latin typeface="Roboto Condensed"/>
                        </a:rPr>
                        <a:t>về</a:t>
                      </a:r>
                      <a:r>
                        <a:rPr lang="en-US" sz="3000" i="1" dirty="0">
                          <a:solidFill>
                            <a:srgbClr val="422C06"/>
                          </a:solidFill>
                          <a:latin typeface="Roboto Condensed"/>
                        </a:rPr>
                        <a:t> </a:t>
                      </a:r>
                      <a:r>
                        <a:rPr lang="en-US" sz="3000" i="1" dirty="0" err="1">
                          <a:solidFill>
                            <a:srgbClr val="422C06"/>
                          </a:solidFill>
                          <a:latin typeface="Roboto Condensed"/>
                        </a:rPr>
                        <a:t>tay</a:t>
                      </a:r>
                      <a:r>
                        <a:rPr lang="en-US" sz="3000" i="1" dirty="0">
                          <a:solidFill>
                            <a:srgbClr val="422C06"/>
                          </a:solidFill>
                          <a:latin typeface="Roboto Condensed"/>
                        </a:rPr>
                        <a:t> </a:t>
                      </a:r>
                      <a:r>
                        <a:rPr lang="en-US" sz="3000" i="1" dirty="0" err="1">
                          <a:solidFill>
                            <a:srgbClr val="422C06"/>
                          </a:solidFill>
                          <a:latin typeface="Roboto Condensed"/>
                        </a:rPr>
                        <a:t>chân</a:t>
                      </a:r>
                      <a:r>
                        <a:rPr lang="en-US" sz="3000" i="1" dirty="0">
                          <a:solidFill>
                            <a:srgbClr val="422C06"/>
                          </a:solidFill>
                          <a:latin typeface="Roboto Condensed"/>
                        </a:rPr>
                        <a:t> </a:t>
                      </a:r>
                      <a:r>
                        <a:rPr lang="en-US" sz="3000" i="1" dirty="0" err="1">
                          <a:solidFill>
                            <a:srgbClr val="422C06"/>
                          </a:solidFill>
                          <a:latin typeface="Roboto Condensed"/>
                        </a:rPr>
                        <a:t>chủ</a:t>
                      </a:r>
                      <a:r>
                        <a:rPr lang="en-US" sz="3000" i="0" dirty="0">
                          <a:solidFill>
                            <a:srgbClr val="422C06"/>
                          </a:solidFill>
                          <a:latin typeface="Roboto Condensed"/>
                        </a:rPr>
                        <a:t>?</a:t>
                      </a:r>
                      <a:r>
                        <a:rPr lang="en-US" sz="3000" dirty="0">
                          <a:solidFill>
                            <a:srgbClr val="422C06"/>
                          </a:solidFill>
                          <a:latin typeface="Roboto Condensed"/>
                        </a:rPr>
                        <a:t>)</a:t>
                      </a:r>
                      <a:endParaRPr lang="en-US" sz="1100" dirty="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r h="1461851">
                <a:tc>
                  <a:txBody>
                    <a:bodyPr/>
                    <a:lstStyle/>
                    <a:p>
                      <a:pPr algn="ctr">
                        <a:lnSpc>
                          <a:spcPts val="3600"/>
                        </a:lnSpc>
                        <a:defRPr/>
                      </a:pPr>
                      <a:r>
                        <a:rPr lang="en-US" sz="3000">
                          <a:solidFill>
                            <a:srgbClr val="422C06"/>
                          </a:solidFill>
                          <a:latin typeface="Roboto Condensed Bold"/>
                        </a:rPr>
                        <a:t>Nhóm 3</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just">
                        <a:lnSpc>
                          <a:spcPts val="3600"/>
                        </a:lnSpc>
                        <a:defRPr/>
                      </a:pPr>
                      <a:r>
                        <a:rPr lang="en-US" sz="3000">
                          <a:solidFill>
                            <a:srgbClr val="422C06"/>
                          </a:solidFill>
                          <a:latin typeface="Roboto Condensed"/>
                        </a:rPr>
                        <a:t>Tìm hiểu về nhân vật (Liệt kê các nhân vật có trong truyện. Giới thiệu đặc điểm tính cách của từng nhân vật. Các nhân vật trong truyện thể hiện đặc điểm nào của truyện truyền kì?)</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3"/>
                  </a:ext>
                </a:extLst>
              </a:tr>
              <a:tr h="1461851">
                <a:tc>
                  <a:txBody>
                    <a:bodyPr/>
                    <a:lstStyle/>
                    <a:p>
                      <a:pPr algn="ctr">
                        <a:lnSpc>
                          <a:spcPts val="3600"/>
                        </a:lnSpc>
                        <a:defRPr/>
                      </a:pPr>
                      <a:r>
                        <a:rPr lang="en-US" sz="3000">
                          <a:solidFill>
                            <a:srgbClr val="422C06"/>
                          </a:solidFill>
                          <a:latin typeface="Roboto Condensed Bold"/>
                        </a:rPr>
                        <a:t>Nhóm 4</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just">
                        <a:lnSpc>
                          <a:spcPts val="3600"/>
                        </a:lnSpc>
                        <a:defRPr/>
                      </a:pPr>
                      <a:r>
                        <a:rPr lang="en-US" sz="3000">
                          <a:solidFill>
                            <a:srgbClr val="422C06"/>
                          </a:solidFill>
                          <a:latin typeface="Roboto Condensed"/>
                        </a:rPr>
                        <a:t>Tìm hiểu về không gian, thời gian và yếu tố kì ảo trong truyện (Xác định không gian, thời gian trong truyện. Nhận xét về không gian, thời gian đó. Chỉ ra và nêu tác dụng của các yếu tố kì ảo trong câu chuyện)</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4"/>
                  </a:ext>
                </a:extLst>
              </a:tr>
              <a:tr h="1920471">
                <a:tc>
                  <a:txBody>
                    <a:bodyPr/>
                    <a:lstStyle/>
                    <a:p>
                      <a:pPr algn="ctr">
                        <a:lnSpc>
                          <a:spcPts val="3600"/>
                        </a:lnSpc>
                        <a:defRPr/>
                      </a:pPr>
                      <a:r>
                        <a:rPr lang="en-US" sz="3000">
                          <a:solidFill>
                            <a:srgbClr val="422C06"/>
                          </a:solidFill>
                          <a:latin typeface="Roboto Condensed Bold"/>
                        </a:rPr>
                        <a:t>Nhóm 5</a:t>
                      </a:r>
                      <a:endParaRPr lang="en-US" sz="110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just">
                        <a:lnSpc>
                          <a:spcPts val="3600"/>
                        </a:lnSpc>
                        <a:defRPr/>
                      </a:pPr>
                      <a:r>
                        <a:rPr lang="en-US" sz="3000" dirty="0" err="1">
                          <a:solidFill>
                            <a:srgbClr val="422C06"/>
                          </a:solidFill>
                          <a:latin typeface="Roboto Condensed"/>
                        </a:rPr>
                        <a:t>Tìm</a:t>
                      </a:r>
                      <a:r>
                        <a:rPr lang="en-US" sz="3000" dirty="0">
                          <a:solidFill>
                            <a:srgbClr val="422C06"/>
                          </a:solidFill>
                          <a:latin typeface="Roboto Condensed"/>
                        </a:rPr>
                        <a:t> </a:t>
                      </a:r>
                      <a:r>
                        <a:rPr lang="en-US" sz="3000" dirty="0" err="1">
                          <a:solidFill>
                            <a:srgbClr val="422C06"/>
                          </a:solidFill>
                          <a:latin typeface="Roboto Condensed"/>
                        </a:rPr>
                        <a:t>hiểu</a:t>
                      </a:r>
                      <a:r>
                        <a:rPr lang="en-US" sz="3000" dirty="0">
                          <a:solidFill>
                            <a:srgbClr val="422C06"/>
                          </a:solidFill>
                          <a:latin typeface="Roboto Condensed"/>
                        </a:rPr>
                        <a:t> </a:t>
                      </a:r>
                      <a:r>
                        <a:rPr lang="en-US" sz="3000" dirty="0" err="1">
                          <a:solidFill>
                            <a:srgbClr val="422C06"/>
                          </a:solidFill>
                          <a:latin typeface="Roboto Condensed"/>
                        </a:rPr>
                        <a:t>về</a:t>
                      </a:r>
                      <a:r>
                        <a:rPr lang="en-US" sz="3000" dirty="0">
                          <a:solidFill>
                            <a:srgbClr val="422C06"/>
                          </a:solidFill>
                          <a:latin typeface="Roboto Condensed"/>
                        </a:rPr>
                        <a:t> </a:t>
                      </a:r>
                      <a:r>
                        <a:rPr lang="en-US" sz="3000" dirty="0" err="1">
                          <a:solidFill>
                            <a:srgbClr val="422C06"/>
                          </a:solidFill>
                          <a:latin typeface="Roboto Condensed"/>
                        </a:rPr>
                        <a:t>chủ</a:t>
                      </a:r>
                      <a:r>
                        <a:rPr lang="en-US" sz="3000" dirty="0">
                          <a:solidFill>
                            <a:srgbClr val="422C06"/>
                          </a:solidFill>
                          <a:latin typeface="Roboto Condensed"/>
                        </a:rPr>
                        <a:t> </a:t>
                      </a:r>
                      <a:r>
                        <a:rPr lang="en-US" sz="3000" dirty="0" err="1">
                          <a:solidFill>
                            <a:srgbClr val="422C06"/>
                          </a:solidFill>
                          <a:latin typeface="Roboto Condensed"/>
                        </a:rPr>
                        <a:t>đề</a:t>
                      </a:r>
                      <a:r>
                        <a:rPr lang="en-US" sz="3000" dirty="0">
                          <a:solidFill>
                            <a:srgbClr val="422C06"/>
                          </a:solidFill>
                          <a:latin typeface="Roboto Condensed"/>
                        </a:rPr>
                        <a:t>, </a:t>
                      </a:r>
                      <a:r>
                        <a:rPr lang="en-US" sz="3000" dirty="0" err="1">
                          <a:solidFill>
                            <a:srgbClr val="422C06"/>
                          </a:solidFill>
                          <a:latin typeface="Roboto Condensed"/>
                        </a:rPr>
                        <a:t>thông</a:t>
                      </a:r>
                      <a:r>
                        <a:rPr lang="en-US" sz="3000" dirty="0">
                          <a:solidFill>
                            <a:srgbClr val="422C06"/>
                          </a:solidFill>
                          <a:latin typeface="Roboto Condensed"/>
                        </a:rPr>
                        <a:t> </a:t>
                      </a:r>
                      <a:r>
                        <a:rPr lang="en-US" sz="3000" dirty="0" err="1">
                          <a:solidFill>
                            <a:srgbClr val="422C06"/>
                          </a:solidFill>
                          <a:latin typeface="Roboto Condensed"/>
                        </a:rPr>
                        <a:t>điệp</a:t>
                      </a:r>
                      <a:r>
                        <a:rPr lang="en-US" sz="3000" dirty="0">
                          <a:solidFill>
                            <a:srgbClr val="422C06"/>
                          </a:solidFill>
                          <a:latin typeface="Roboto Condensed"/>
                        </a:rPr>
                        <a:t> </a:t>
                      </a:r>
                      <a:r>
                        <a:rPr lang="en-US" sz="3000" dirty="0" err="1">
                          <a:solidFill>
                            <a:srgbClr val="422C06"/>
                          </a:solidFill>
                          <a:latin typeface="Roboto Condensed"/>
                        </a:rPr>
                        <a:t>của</a:t>
                      </a:r>
                      <a:r>
                        <a:rPr lang="en-US" sz="3000" dirty="0">
                          <a:solidFill>
                            <a:srgbClr val="422C06"/>
                          </a:solidFill>
                          <a:latin typeface="Roboto Condensed"/>
                        </a:rPr>
                        <a:t> </a:t>
                      </a:r>
                      <a:r>
                        <a:rPr lang="en-US" sz="3000" dirty="0" err="1">
                          <a:solidFill>
                            <a:srgbClr val="422C06"/>
                          </a:solidFill>
                          <a:latin typeface="Roboto Condensed"/>
                        </a:rPr>
                        <a:t>tác</a:t>
                      </a:r>
                      <a:r>
                        <a:rPr lang="en-US" sz="3000" dirty="0">
                          <a:solidFill>
                            <a:srgbClr val="422C06"/>
                          </a:solidFill>
                          <a:latin typeface="Roboto Condensed"/>
                        </a:rPr>
                        <a:t> </a:t>
                      </a:r>
                      <a:r>
                        <a:rPr lang="en-US" sz="3000" dirty="0" err="1">
                          <a:solidFill>
                            <a:srgbClr val="422C06"/>
                          </a:solidFill>
                          <a:latin typeface="Roboto Condensed"/>
                        </a:rPr>
                        <a:t>phẩm</a:t>
                      </a:r>
                      <a:r>
                        <a:rPr lang="en-US" sz="3000" dirty="0">
                          <a:solidFill>
                            <a:srgbClr val="422C06"/>
                          </a:solidFill>
                          <a:latin typeface="Roboto Condensed"/>
                        </a:rPr>
                        <a:t> (</a:t>
                      </a:r>
                      <a:r>
                        <a:rPr lang="en-US" sz="3000" dirty="0" err="1">
                          <a:solidFill>
                            <a:srgbClr val="422C06"/>
                          </a:solidFill>
                          <a:latin typeface="Roboto Condensed"/>
                        </a:rPr>
                        <a:t>Câu</a:t>
                      </a:r>
                      <a:r>
                        <a:rPr lang="en-US" sz="3000" dirty="0">
                          <a:solidFill>
                            <a:srgbClr val="422C06"/>
                          </a:solidFill>
                          <a:latin typeface="Roboto Condensed"/>
                        </a:rPr>
                        <a:t> </a:t>
                      </a:r>
                      <a:r>
                        <a:rPr lang="en-US" sz="3000" dirty="0" err="1">
                          <a:solidFill>
                            <a:srgbClr val="422C06"/>
                          </a:solidFill>
                          <a:latin typeface="Roboto Condensed"/>
                        </a:rPr>
                        <a:t>chuyện</a:t>
                      </a:r>
                      <a:r>
                        <a:rPr lang="en-US" sz="3000" dirty="0">
                          <a:solidFill>
                            <a:srgbClr val="422C06"/>
                          </a:solidFill>
                          <a:latin typeface="Roboto Condensed"/>
                        </a:rPr>
                        <a:t> </a:t>
                      </a:r>
                      <a:r>
                        <a:rPr lang="en-US" sz="3000" dirty="0" err="1">
                          <a:solidFill>
                            <a:srgbClr val="422C06"/>
                          </a:solidFill>
                          <a:latin typeface="Roboto Condensed"/>
                        </a:rPr>
                        <a:t>có</a:t>
                      </a:r>
                      <a:r>
                        <a:rPr lang="en-US" sz="3000" dirty="0">
                          <a:solidFill>
                            <a:srgbClr val="422C06"/>
                          </a:solidFill>
                          <a:latin typeface="Roboto Condensed"/>
                        </a:rPr>
                        <a:t> </a:t>
                      </a:r>
                      <a:r>
                        <a:rPr lang="en-US" sz="3000" dirty="0" err="1">
                          <a:solidFill>
                            <a:srgbClr val="422C06"/>
                          </a:solidFill>
                          <a:latin typeface="Roboto Condensed"/>
                        </a:rPr>
                        <a:t>gì</a:t>
                      </a:r>
                      <a:r>
                        <a:rPr lang="en-US" sz="3000" dirty="0">
                          <a:solidFill>
                            <a:srgbClr val="422C06"/>
                          </a:solidFill>
                          <a:latin typeface="Roboto Condensed"/>
                        </a:rPr>
                        <a:t> </a:t>
                      </a:r>
                      <a:r>
                        <a:rPr lang="en-US" sz="3000" dirty="0" err="1">
                          <a:solidFill>
                            <a:srgbClr val="422C06"/>
                          </a:solidFill>
                          <a:latin typeface="Roboto Condensed"/>
                        </a:rPr>
                        <a:t>sáng</a:t>
                      </a:r>
                      <a:r>
                        <a:rPr lang="en-US" sz="3000" dirty="0">
                          <a:solidFill>
                            <a:srgbClr val="422C06"/>
                          </a:solidFill>
                          <a:latin typeface="Roboto Condensed"/>
                        </a:rPr>
                        <a:t> </a:t>
                      </a:r>
                      <a:r>
                        <a:rPr lang="en-US" sz="3000" dirty="0" err="1">
                          <a:solidFill>
                            <a:srgbClr val="422C06"/>
                          </a:solidFill>
                          <a:latin typeface="Roboto Condensed"/>
                        </a:rPr>
                        <a:t>tạo</a:t>
                      </a:r>
                      <a:r>
                        <a:rPr lang="en-US" sz="3000" dirty="0">
                          <a:solidFill>
                            <a:srgbClr val="422C06"/>
                          </a:solidFill>
                          <a:latin typeface="Roboto Condensed"/>
                        </a:rPr>
                        <a:t> so </a:t>
                      </a:r>
                      <a:r>
                        <a:rPr lang="en-US" sz="3000" dirty="0" err="1">
                          <a:solidFill>
                            <a:srgbClr val="422C06"/>
                          </a:solidFill>
                          <a:latin typeface="Roboto Condensed"/>
                        </a:rPr>
                        <a:t>với</a:t>
                      </a:r>
                      <a:r>
                        <a:rPr lang="en-US" sz="3000" dirty="0">
                          <a:solidFill>
                            <a:srgbClr val="422C06"/>
                          </a:solidFill>
                          <a:latin typeface="Roboto Condensed"/>
                        </a:rPr>
                        <a:t> </a:t>
                      </a:r>
                      <a:r>
                        <a:rPr lang="en-US" sz="3000" dirty="0" err="1">
                          <a:solidFill>
                            <a:srgbClr val="422C06"/>
                          </a:solidFill>
                          <a:latin typeface="Roboto Condensed"/>
                        </a:rPr>
                        <a:t>cốt</a:t>
                      </a:r>
                      <a:r>
                        <a:rPr lang="en-US" sz="3000" dirty="0">
                          <a:solidFill>
                            <a:srgbClr val="422C06"/>
                          </a:solidFill>
                          <a:latin typeface="Roboto Condensed"/>
                        </a:rPr>
                        <a:t> </a:t>
                      </a:r>
                      <a:r>
                        <a:rPr lang="en-US" sz="3000" dirty="0" err="1">
                          <a:solidFill>
                            <a:srgbClr val="422C06"/>
                          </a:solidFill>
                          <a:latin typeface="Roboto Condensed"/>
                        </a:rPr>
                        <a:t>truyện</a:t>
                      </a:r>
                      <a:r>
                        <a:rPr lang="en-US" sz="3000" dirty="0">
                          <a:solidFill>
                            <a:srgbClr val="422C06"/>
                          </a:solidFill>
                          <a:latin typeface="Roboto Condensed"/>
                        </a:rPr>
                        <a:t> </a:t>
                      </a:r>
                      <a:r>
                        <a:rPr lang="en-US" sz="3000" dirty="0" err="1">
                          <a:solidFill>
                            <a:srgbClr val="422C06"/>
                          </a:solidFill>
                          <a:latin typeface="Roboto Condensed"/>
                        </a:rPr>
                        <a:t>dân</a:t>
                      </a:r>
                      <a:r>
                        <a:rPr lang="en-US" sz="3000" dirty="0">
                          <a:solidFill>
                            <a:srgbClr val="422C06"/>
                          </a:solidFill>
                          <a:latin typeface="Roboto Condensed"/>
                        </a:rPr>
                        <a:t> </a:t>
                      </a:r>
                      <a:r>
                        <a:rPr lang="en-US" sz="3000" dirty="0" err="1">
                          <a:solidFill>
                            <a:srgbClr val="422C06"/>
                          </a:solidFill>
                          <a:latin typeface="Roboto Condensed"/>
                        </a:rPr>
                        <a:t>gian</a:t>
                      </a:r>
                      <a:r>
                        <a:rPr lang="en-US" sz="3000" dirty="0">
                          <a:solidFill>
                            <a:srgbClr val="422C06"/>
                          </a:solidFill>
                          <a:latin typeface="Roboto Condensed"/>
                        </a:rPr>
                        <a:t> </a:t>
                      </a:r>
                      <a:r>
                        <a:rPr lang="en-US" sz="3000" dirty="0" err="1">
                          <a:solidFill>
                            <a:srgbClr val="422C06"/>
                          </a:solidFill>
                          <a:latin typeface="Roboto Condensed"/>
                        </a:rPr>
                        <a:t>Sơn</a:t>
                      </a:r>
                      <a:r>
                        <a:rPr lang="en-US" sz="3000" dirty="0">
                          <a:solidFill>
                            <a:srgbClr val="422C06"/>
                          </a:solidFill>
                          <a:latin typeface="Roboto Condensed"/>
                        </a:rPr>
                        <a:t> Tinh, </a:t>
                      </a:r>
                      <a:r>
                        <a:rPr lang="en-US" sz="3000" dirty="0" err="1">
                          <a:solidFill>
                            <a:srgbClr val="422C06"/>
                          </a:solidFill>
                          <a:latin typeface="Roboto Condensed"/>
                        </a:rPr>
                        <a:t>Thủy</a:t>
                      </a:r>
                      <a:r>
                        <a:rPr lang="en-US" sz="3000" dirty="0">
                          <a:solidFill>
                            <a:srgbClr val="422C06"/>
                          </a:solidFill>
                          <a:latin typeface="Roboto Condensed"/>
                        </a:rPr>
                        <a:t> Tinh? </a:t>
                      </a:r>
                      <a:r>
                        <a:rPr lang="en-US" sz="3000" dirty="0" err="1">
                          <a:solidFill>
                            <a:srgbClr val="422C06"/>
                          </a:solidFill>
                          <a:latin typeface="Roboto Condensed"/>
                        </a:rPr>
                        <a:t>Kết</a:t>
                      </a:r>
                      <a:r>
                        <a:rPr lang="en-US" sz="3000" dirty="0">
                          <a:solidFill>
                            <a:srgbClr val="422C06"/>
                          </a:solidFill>
                          <a:latin typeface="Roboto Condensed"/>
                        </a:rPr>
                        <a:t> </a:t>
                      </a:r>
                      <a:r>
                        <a:rPr lang="en-US" sz="3000" dirty="0" err="1">
                          <a:solidFill>
                            <a:srgbClr val="422C06"/>
                          </a:solidFill>
                          <a:latin typeface="Roboto Condensed"/>
                        </a:rPr>
                        <a:t>thúc</a:t>
                      </a:r>
                      <a:r>
                        <a:rPr lang="en-US" sz="3000" dirty="0">
                          <a:solidFill>
                            <a:srgbClr val="422C06"/>
                          </a:solidFill>
                          <a:latin typeface="Roboto Condensed"/>
                        </a:rPr>
                        <a:t> </a:t>
                      </a:r>
                      <a:r>
                        <a:rPr lang="en-US" sz="3000" dirty="0" err="1">
                          <a:solidFill>
                            <a:srgbClr val="422C06"/>
                          </a:solidFill>
                          <a:latin typeface="Roboto Condensed"/>
                        </a:rPr>
                        <a:t>câu</a:t>
                      </a:r>
                      <a:r>
                        <a:rPr lang="en-US" sz="3000" dirty="0">
                          <a:solidFill>
                            <a:srgbClr val="422C06"/>
                          </a:solidFill>
                          <a:latin typeface="Roboto Condensed"/>
                        </a:rPr>
                        <a:t> </a:t>
                      </a:r>
                      <a:r>
                        <a:rPr lang="en-US" sz="3000" dirty="0" err="1">
                          <a:solidFill>
                            <a:srgbClr val="422C06"/>
                          </a:solidFill>
                          <a:latin typeface="Roboto Condensed"/>
                        </a:rPr>
                        <a:t>chuyện</a:t>
                      </a:r>
                      <a:r>
                        <a:rPr lang="en-US" sz="3000" dirty="0">
                          <a:solidFill>
                            <a:srgbClr val="422C06"/>
                          </a:solidFill>
                          <a:latin typeface="Roboto Condensed"/>
                        </a:rPr>
                        <a:t> </a:t>
                      </a:r>
                      <a:r>
                        <a:rPr lang="en-US" sz="3000" dirty="0" err="1">
                          <a:solidFill>
                            <a:srgbClr val="422C06"/>
                          </a:solidFill>
                          <a:latin typeface="Roboto Condensed"/>
                        </a:rPr>
                        <a:t>gợi</a:t>
                      </a:r>
                      <a:r>
                        <a:rPr lang="en-US" sz="3000" dirty="0">
                          <a:solidFill>
                            <a:srgbClr val="422C06"/>
                          </a:solidFill>
                          <a:latin typeface="Roboto Condensed"/>
                        </a:rPr>
                        <a:t> </a:t>
                      </a:r>
                      <a:r>
                        <a:rPr lang="en-US" sz="3000" dirty="0" err="1">
                          <a:solidFill>
                            <a:srgbClr val="422C06"/>
                          </a:solidFill>
                          <a:latin typeface="Roboto Condensed"/>
                        </a:rPr>
                        <a:t>cho</a:t>
                      </a:r>
                      <a:r>
                        <a:rPr lang="en-US" sz="3000" dirty="0">
                          <a:solidFill>
                            <a:srgbClr val="422C06"/>
                          </a:solidFill>
                          <a:latin typeface="Roboto Condensed"/>
                        </a:rPr>
                        <a:t> </a:t>
                      </a:r>
                      <a:r>
                        <a:rPr lang="en-US" sz="3000" dirty="0" err="1">
                          <a:solidFill>
                            <a:srgbClr val="422C06"/>
                          </a:solidFill>
                          <a:latin typeface="Roboto Condensed"/>
                        </a:rPr>
                        <a:t>em</a:t>
                      </a:r>
                      <a:r>
                        <a:rPr lang="en-US" sz="3000" dirty="0">
                          <a:solidFill>
                            <a:srgbClr val="422C06"/>
                          </a:solidFill>
                          <a:latin typeface="Roboto Condensed"/>
                        </a:rPr>
                        <a:t> </a:t>
                      </a:r>
                      <a:r>
                        <a:rPr lang="en-US" sz="3000" dirty="0" err="1">
                          <a:solidFill>
                            <a:srgbClr val="422C06"/>
                          </a:solidFill>
                          <a:latin typeface="Roboto Condensed"/>
                        </a:rPr>
                        <a:t>suy</a:t>
                      </a:r>
                      <a:r>
                        <a:rPr lang="en-US" sz="3000" dirty="0">
                          <a:solidFill>
                            <a:srgbClr val="422C06"/>
                          </a:solidFill>
                          <a:latin typeface="Roboto Condensed"/>
                        </a:rPr>
                        <a:t> </a:t>
                      </a:r>
                      <a:r>
                        <a:rPr lang="en-US" sz="3000" dirty="0" err="1">
                          <a:solidFill>
                            <a:srgbClr val="422C06"/>
                          </a:solidFill>
                          <a:latin typeface="Roboto Condensed"/>
                        </a:rPr>
                        <a:t>nghĩ</a:t>
                      </a:r>
                      <a:r>
                        <a:rPr lang="en-US" sz="3000" dirty="0">
                          <a:solidFill>
                            <a:srgbClr val="422C06"/>
                          </a:solidFill>
                          <a:latin typeface="Roboto Condensed"/>
                        </a:rPr>
                        <a:t> </a:t>
                      </a:r>
                      <a:r>
                        <a:rPr lang="en-US" sz="3000" dirty="0" err="1">
                          <a:solidFill>
                            <a:srgbClr val="422C06"/>
                          </a:solidFill>
                          <a:latin typeface="Roboto Condensed"/>
                        </a:rPr>
                        <a:t>gì</a:t>
                      </a:r>
                      <a:r>
                        <a:rPr lang="en-US" sz="3000" dirty="0">
                          <a:solidFill>
                            <a:srgbClr val="422C06"/>
                          </a:solidFill>
                          <a:latin typeface="Roboto Condensed"/>
                        </a:rPr>
                        <a:t>? </a:t>
                      </a:r>
                      <a:r>
                        <a:rPr lang="en-US" sz="3000" dirty="0" err="1">
                          <a:solidFill>
                            <a:srgbClr val="422C06"/>
                          </a:solidFill>
                          <a:latin typeface="Roboto Condensed"/>
                        </a:rPr>
                        <a:t>Chủ</a:t>
                      </a:r>
                      <a:r>
                        <a:rPr lang="en-US" sz="3000" dirty="0">
                          <a:solidFill>
                            <a:srgbClr val="422C06"/>
                          </a:solidFill>
                          <a:latin typeface="Roboto Condensed"/>
                        </a:rPr>
                        <a:t> </a:t>
                      </a:r>
                      <a:r>
                        <a:rPr lang="en-US" sz="3000" dirty="0" err="1">
                          <a:solidFill>
                            <a:srgbClr val="422C06"/>
                          </a:solidFill>
                          <a:latin typeface="Roboto Condensed"/>
                        </a:rPr>
                        <a:t>đề</a:t>
                      </a:r>
                      <a:r>
                        <a:rPr lang="en-US" sz="3000" dirty="0">
                          <a:solidFill>
                            <a:srgbClr val="422C06"/>
                          </a:solidFill>
                          <a:latin typeface="Roboto Condensed"/>
                        </a:rPr>
                        <a:t> </a:t>
                      </a:r>
                      <a:r>
                        <a:rPr lang="en-US" sz="3000" dirty="0" err="1">
                          <a:solidFill>
                            <a:srgbClr val="422C06"/>
                          </a:solidFill>
                          <a:latin typeface="Roboto Condensed"/>
                        </a:rPr>
                        <a:t>tác</a:t>
                      </a:r>
                      <a:r>
                        <a:rPr lang="en-US" sz="3000" dirty="0">
                          <a:solidFill>
                            <a:srgbClr val="422C06"/>
                          </a:solidFill>
                          <a:latin typeface="Roboto Condensed"/>
                        </a:rPr>
                        <a:t> </a:t>
                      </a:r>
                      <a:r>
                        <a:rPr lang="en-US" sz="3000" dirty="0" err="1">
                          <a:solidFill>
                            <a:srgbClr val="422C06"/>
                          </a:solidFill>
                          <a:latin typeface="Roboto Condensed"/>
                        </a:rPr>
                        <a:t>phẩm</a:t>
                      </a:r>
                      <a:r>
                        <a:rPr lang="en-US" sz="3000" dirty="0">
                          <a:solidFill>
                            <a:srgbClr val="422C06"/>
                          </a:solidFill>
                          <a:latin typeface="Roboto Condensed"/>
                        </a:rPr>
                        <a:t> </a:t>
                      </a:r>
                      <a:r>
                        <a:rPr lang="en-US" sz="3000" dirty="0" err="1">
                          <a:solidFill>
                            <a:srgbClr val="422C06"/>
                          </a:solidFill>
                          <a:latin typeface="Roboto Condensed"/>
                        </a:rPr>
                        <a:t>là</a:t>
                      </a:r>
                      <a:r>
                        <a:rPr lang="en-US" sz="3000" dirty="0">
                          <a:solidFill>
                            <a:srgbClr val="422C06"/>
                          </a:solidFill>
                          <a:latin typeface="Roboto Condensed"/>
                        </a:rPr>
                        <a:t> </a:t>
                      </a:r>
                      <a:r>
                        <a:rPr lang="en-US" sz="3000" dirty="0" err="1">
                          <a:solidFill>
                            <a:srgbClr val="422C06"/>
                          </a:solidFill>
                          <a:latin typeface="Roboto Condensed"/>
                        </a:rPr>
                        <a:t>gì</a:t>
                      </a:r>
                      <a:r>
                        <a:rPr lang="en-US" sz="3000" dirty="0">
                          <a:solidFill>
                            <a:srgbClr val="422C06"/>
                          </a:solidFill>
                          <a:latin typeface="Roboto Condensed"/>
                        </a:rPr>
                        <a:t>? Em </a:t>
                      </a:r>
                      <a:r>
                        <a:rPr lang="en-US" sz="3000" dirty="0" err="1">
                          <a:solidFill>
                            <a:srgbClr val="422C06"/>
                          </a:solidFill>
                          <a:latin typeface="Roboto Condensed"/>
                        </a:rPr>
                        <a:t>rút</a:t>
                      </a:r>
                      <a:r>
                        <a:rPr lang="en-US" sz="3000" dirty="0">
                          <a:solidFill>
                            <a:srgbClr val="422C06"/>
                          </a:solidFill>
                          <a:latin typeface="Roboto Condensed"/>
                        </a:rPr>
                        <a:t> </a:t>
                      </a:r>
                      <a:r>
                        <a:rPr lang="en-US" sz="3000" dirty="0" err="1">
                          <a:solidFill>
                            <a:srgbClr val="422C06"/>
                          </a:solidFill>
                          <a:latin typeface="Roboto Condensed"/>
                        </a:rPr>
                        <a:t>ra</a:t>
                      </a:r>
                      <a:r>
                        <a:rPr lang="en-US" sz="3000" dirty="0">
                          <a:solidFill>
                            <a:srgbClr val="422C06"/>
                          </a:solidFill>
                          <a:latin typeface="Roboto Condensed"/>
                        </a:rPr>
                        <a:t> </a:t>
                      </a:r>
                      <a:r>
                        <a:rPr lang="en-US" sz="3000" dirty="0" err="1">
                          <a:solidFill>
                            <a:srgbClr val="422C06"/>
                          </a:solidFill>
                          <a:latin typeface="Roboto Condensed"/>
                        </a:rPr>
                        <a:t>thông</a:t>
                      </a:r>
                      <a:r>
                        <a:rPr lang="en-US" sz="3000" dirty="0">
                          <a:solidFill>
                            <a:srgbClr val="422C06"/>
                          </a:solidFill>
                          <a:latin typeface="Roboto Condensed"/>
                        </a:rPr>
                        <a:t> </a:t>
                      </a:r>
                      <a:r>
                        <a:rPr lang="en-US" sz="3000" dirty="0" err="1">
                          <a:solidFill>
                            <a:srgbClr val="422C06"/>
                          </a:solidFill>
                          <a:latin typeface="Roboto Condensed"/>
                        </a:rPr>
                        <a:t>điệp</a:t>
                      </a:r>
                      <a:r>
                        <a:rPr lang="en-US" sz="3000" dirty="0">
                          <a:solidFill>
                            <a:srgbClr val="422C06"/>
                          </a:solidFill>
                          <a:latin typeface="Roboto Condensed"/>
                        </a:rPr>
                        <a:t> </a:t>
                      </a:r>
                      <a:r>
                        <a:rPr lang="en-US" sz="3000" dirty="0" err="1">
                          <a:solidFill>
                            <a:srgbClr val="422C06"/>
                          </a:solidFill>
                          <a:latin typeface="Roboto Condensed"/>
                        </a:rPr>
                        <a:t>nào</a:t>
                      </a:r>
                      <a:r>
                        <a:rPr lang="en-US" sz="3000" dirty="0">
                          <a:solidFill>
                            <a:srgbClr val="422C06"/>
                          </a:solidFill>
                          <a:latin typeface="Roboto Condensed"/>
                        </a:rPr>
                        <a:t> </a:t>
                      </a:r>
                      <a:r>
                        <a:rPr lang="en-US" sz="3000" dirty="0" err="1">
                          <a:solidFill>
                            <a:srgbClr val="422C06"/>
                          </a:solidFill>
                          <a:latin typeface="Roboto Condensed"/>
                        </a:rPr>
                        <a:t>từ</a:t>
                      </a:r>
                      <a:r>
                        <a:rPr lang="en-US" sz="3000" dirty="0">
                          <a:solidFill>
                            <a:srgbClr val="422C06"/>
                          </a:solidFill>
                          <a:latin typeface="Roboto Condensed"/>
                        </a:rPr>
                        <a:t> </a:t>
                      </a:r>
                      <a:r>
                        <a:rPr lang="en-US" sz="3000" dirty="0" err="1">
                          <a:solidFill>
                            <a:srgbClr val="422C06"/>
                          </a:solidFill>
                          <a:latin typeface="Roboto Condensed"/>
                        </a:rPr>
                        <a:t>tác</a:t>
                      </a:r>
                      <a:r>
                        <a:rPr lang="en-US" sz="3000" dirty="0">
                          <a:solidFill>
                            <a:srgbClr val="422C06"/>
                          </a:solidFill>
                          <a:latin typeface="Roboto Condensed"/>
                        </a:rPr>
                        <a:t> </a:t>
                      </a:r>
                      <a:r>
                        <a:rPr lang="en-US" sz="3000" dirty="0" err="1">
                          <a:solidFill>
                            <a:srgbClr val="422C06"/>
                          </a:solidFill>
                          <a:latin typeface="Roboto Condensed"/>
                        </a:rPr>
                        <a:t>phẩm</a:t>
                      </a:r>
                      <a:r>
                        <a:rPr lang="en-US" sz="3000" dirty="0">
                          <a:solidFill>
                            <a:srgbClr val="422C06"/>
                          </a:solidFill>
                          <a:latin typeface="Roboto Condensed"/>
                        </a:rPr>
                        <a:t>?)</a:t>
                      </a:r>
                      <a:endParaRPr lang="en-US" sz="1100" dirty="0"/>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3531551" y="191135"/>
            <a:ext cx="10750004" cy="837565"/>
          </a:xfrm>
          <a:prstGeom prst="rect">
            <a:avLst/>
          </a:prstGeom>
        </p:spPr>
        <p:txBody>
          <a:bodyPr lIns="0" tIns="0" rIns="0" bIns="0" rtlCol="0" anchor="t">
            <a:spAutoFit/>
          </a:bodyPr>
          <a:lstStyle/>
          <a:p>
            <a:pPr algn="ctr">
              <a:lnSpc>
                <a:spcPts val="6860"/>
              </a:lnSpc>
            </a:pPr>
            <a:r>
              <a:rPr lang="en-US" sz="4900">
                <a:solidFill>
                  <a:srgbClr val="BE8244"/>
                </a:solidFill>
                <a:latin typeface="Fraunces Bold"/>
              </a:rPr>
              <a:t>PHỤ TRÁCH NỘI DUNG TỌA ĐÀM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sp>
        <p:nvSpPr>
          <p:cNvPr id="3" name="TextBox 3"/>
          <p:cNvSpPr txBox="1"/>
          <p:nvPr/>
        </p:nvSpPr>
        <p:spPr>
          <a:xfrm>
            <a:off x="3548143" y="933450"/>
            <a:ext cx="10750004" cy="837565"/>
          </a:xfrm>
          <a:prstGeom prst="rect">
            <a:avLst/>
          </a:prstGeom>
        </p:spPr>
        <p:txBody>
          <a:bodyPr lIns="0" tIns="0" rIns="0" bIns="0" rtlCol="0" anchor="t">
            <a:spAutoFit/>
          </a:bodyPr>
          <a:lstStyle/>
          <a:p>
            <a:pPr algn="ctr">
              <a:lnSpc>
                <a:spcPts val="6860"/>
              </a:lnSpc>
            </a:pPr>
            <a:r>
              <a:rPr lang="en-US" sz="4900">
                <a:solidFill>
                  <a:srgbClr val="BE8244"/>
                </a:solidFill>
                <a:latin typeface="Fraunces Bold"/>
              </a:rPr>
              <a:t>PHỤ TRÁCH NỘI DUNG TỌA ĐÀM</a:t>
            </a:r>
          </a:p>
        </p:txBody>
      </p:sp>
      <p:sp>
        <p:nvSpPr>
          <p:cNvPr id="4" name="TextBox 4"/>
          <p:cNvSpPr txBox="1"/>
          <p:nvPr/>
        </p:nvSpPr>
        <p:spPr>
          <a:xfrm>
            <a:off x="1028700" y="2276072"/>
            <a:ext cx="16695176" cy="2867428"/>
          </a:xfrm>
          <a:prstGeom prst="rect">
            <a:avLst/>
          </a:prstGeom>
        </p:spPr>
        <p:txBody>
          <a:bodyPr lIns="0" tIns="0" rIns="0" bIns="0" rtlCol="0" anchor="t">
            <a:spAutoFit/>
          </a:bodyPr>
          <a:lstStyle/>
          <a:p>
            <a:pPr algn="just">
              <a:lnSpc>
                <a:spcPts val="5752"/>
              </a:lnSpc>
              <a:spcBef>
                <a:spcPct val="0"/>
              </a:spcBef>
            </a:pPr>
            <a:r>
              <a:rPr lang="en-US" sz="4109">
                <a:solidFill>
                  <a:srgbClr val="6D453E"/>
                </a:solidFill>
                <a:latin typeface="Roboto Condensed"/>
              </a:rPr>
              <a:t>Sau mỗi phần trình bày nội dung nghiên cứu trong buổi tọa đàm, mỗi nhóm tham gia đều tổ chức hoạt động trò chơi / trải nghiệm / tương tác với người nghe (các nhóm khác) về nội dung mà nhóm đã nghiên cứu và trình bày. Tổng thời gian trình bày nội dung nghiên cứu và tổ chức hoạt động tương tác là 15 phút.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sp>
        <p:nvSpPr>
          <p:cNvPr id="3" name="TextBox 3"/>
          <p:cNvSpPr txBox="1"/>
          <p:nvPr/>
        </p:nvSpPr>
        <p:spPr>
          <a:xfrm>
            <a:off x="361020" y="252730"/>
            <a:ext cx="17555922" cy="613409"/>
          </a:xfrm>
          <a:prstGeom prst="rect">
            <a:avLst/>
          </a:prstGeom>
        </p:spPr>
        <p:txBody>
          <a:bodyPr wrap="square" lIns="0" tIns="0" rIns="0" bIns="0" rtlCol="0" anchor="t">
            <a:spAutoFit/>
          </a:bodyPr>
          <a:lstStyle/>
          <a:p>
            <a:pPr algn="ctr">
              <a:lnSpc>
                <a:spcPts val="5040"/>
              </a:lnSpc>
            </a:pPr>
            <a:r>
              <a:rPr lang="en-US" sz="3600" dirty="0">
                <a:solidFill>
                  <a:srgbClr val="BE8244"/>
                </a:solidFill>
                <a:latin typeface="Fraunces Bold"/>
              </a:rPr>
              <a:t>ĐÁNH GIÁ CHẤT LƯỢNG NỘI DUNG THAM GIA TỌA ĐÀM CỦA CÁC NHÓM</a:t>
            </a:r>
          </a:p>
        </p:txBody>
      </p:sp>
      <p:graphicFrame>
        <p:nvGraphicFramePr>
          <p:cNvPr id="4" name="Table 4"/>
          <p:cNvGraphicFramePr>
            <a:graphicFrameLocks noGrp="1"/>
          </p:cNvGraphicFramePr>
          <p:nvPr/>
        </p:nvGraphicFramePr>
        <p:xfrm>
          <a:off x="361019" y="1171575"/>
          <a:ext cx="17565962" cy="9115425"/>
        </p:xfrm>
        <a:graphic>
          <a:graphicData uri="http://schemas.openxmlformats.org/drawingml/2006/table">
            <a:tbl>
              <a:tblPr/>
              <a:tblGrid>
                <a:gridCol w="1638043">
                  <a:extLst>
                    <a:ext uri="{9D8B030D-6E8A-4147-A177-3AD203B41FA5}">
                      <a16:colId xmlns:a16="http://schemas.microsoft.com/office/drawing/2014/main" val="20000"/>
                    </a:ext>
                  </a:extLst>
                </a:gridCol>
                <a:gridCol w="2422920">
                  <a:extLst>
                    <a:ext uri="{9D8B030D-6E8A-4147-A177-3AD203B41FA5}">
                      <a16:colId xmlns:a16="http://schemas.microsoft.com/office/drawing/2014/main" val="20001"/>
                    </a:ext>
                  </a:extLst>
                </a:gridCol>
                <a:gridCol w="2565625">
                  <a:extLst>
                    <a:ext uri="{9D8B030D-6E8A-4147-A177-3AD203B41FA5}">
                      <a16:colId xmlns:a16="http://schemas.microsoft.com/office/drawing/2014/main" val="20002"/>
                    </a:ext>
                  </a:extLst>
                </a:gridCol>
                <a:gridCol w="2472020">
                  <a:extLst>
                    <a:ext uri="{9D8B030D-6E8A-4147-A177-3AD203B41FA5}">
                      <a16:colId xmlns:a16="http://schemas.microsoft.com/office/drawing/2014/main" val="20003"/>
                    </a:ext>
                  </a:extLst>
                </a:gridCol>
                <a:gridCol w="2773869">
                  <a:extLst>
                    <a:ext uri="{9D8B030D-6E8A-4147-A177-3AD203B41FA5}">
                      <a16:colId xmlns:a16="http://schemas.microsoft.com/office/drawing/2014/main" val="20004"/>
                    </a:ext>
                  </a:extLst>
                </a:gridCol>
                <a:gridCol w="2818827">
                  <a:extLst>
                    <a:ext uri="{9D8B030D-6E8A-4147-A177-3AD203B41FA5}">
                      <a16:colId xmlns:a16="http://schemas.microsoft.com/office/drawing/2014/main" val="20005"/>
                    </a:ext>
                  </a:extLst>
                </a:gridCol>
                <a:gridCol w="2874658">
                  <a:extLst>
                    <a:ext uri="{9D8B030D-6E8A-4147-A177-3AD203B41FA5}">
                      <a16:colId xmlns:a16="http://schemas.microsoft.com/office/drawing/2014/main" val="20006"/>
                    </a:ext>
                  </a:extLst>
                </a:gridCol>
              </a:tblGrid>
              <a:tr h="906770">
                <a:tc rowSpan="3">
                  <a:txBody>
                    <a:bodyPr/>
                    <a:lstStyle/>
                    <a:p>
                      <a:pPr algn="ctr">
                        <a:lnSpc>
                          <a:spcPts val="4931"/>
                        </a:lnSpc>
                        <a:defRPr/>
                      </a:pPr>
                      <a:endParaRPr lang="en-US" sz="1100"/>
                    </a:p>
                    <a:p>
                      <a:pPr algn="ctr">
                        <a:lnSpc>
                          <a:spcPts val="4931"/>
                        </a:lnSpc>
                      </a:pPr>
                      <a:r>
                        <a:rPr lang="en-US" sz="3793">
                          <a:solidFill>
                            <a:srgbClr val="6D453E"/>
                          </a:solidFill>
                          <a:latin typeface="Roboto Condensed Bold"/>
                        </a:rPr>
                        <a:t>  Nhóm</a:t>
                      </a:r>
                    </a:p>
                    <a:p>
                      <a:pPr algn="ctr">
                        <a:lnSpc>
                          <a:spcPts val="4931"/>
                        </a:lnSpc>
                      </a:pPr>
                      <a:r>
                        <a:rPr lang="en-US" sz="3793">
                          <a:solidFill>
                            <a:srgbClr val="6D453E"/>
                          </a:solidFill>
                          <a:latin typeface="Roboto Condensed Bold"/>
                        </a:rPr>
                        <a:t>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gridSpan="5">
                  <a:txBody>
                    <a:bodyPr/>
                    <a:lstStyle/>
                    <a:p>
                      <a:pPr algn="ctr">
                        <a:lnSpc>
                          <a:spcPts val="4931"/>
                        </a:lnSpc>
                        <a:defRPr/>
                      </a:pPr>
                      <a:r>
                        <a:rPr lang="en-US" sz="3793">
                          <a:solidFill>
                            <a:srgbClr val="6D453E"/>
                          </a:solidFill>
                          <a:latin typeface="Roboto Condensed Bold"/>
                        </a:rPr>
                        <a:t> Tiêu chí chấm điểm hoạt động nhóm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hMerge="1">
                  <a:txBody>
                    <a:bodyPr/>
                    <a:lstStyle/>
                    <a:p>
                      <a:pPr algn="ctr">
                        <a:lnSpc>
                          <a:spcPts val="4931"/>
                        </a:lnSpc>
                        <a:defRPr/>
                      </a:pPr>
                      <a:r>
                        <a:rPr lang="en-US" sz="3793">
                          <a:solidFill>
                            <a:srgbClr val="6D453E"/>
                          </a:solidFill>
                          <a:latin typeface="Roboto Condensed Bold"/>
                        </a:rPr>
                        <a:t> Tiêu chí chấm điểm hoạt động nhóm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hMerge="1">
                  <a:txBody>
                    <a:bodyPr/>
                    <a:lstStyle/>
                    <a:p>
                      <a:pPr algn="ctr">
                        <a:lnSpc>
                          <a:spcPts val="4931"/>
                        </a:lnSpc>
                        <a:defRPr/>
                      </a:pPr>
                      <a:r>
                        <a:rPr lang="en-US" sz="3793">
                          <a:solidFill>
                            <a:srgbClr val="6D453E"/>
                          </a:solidFill>
                          <a:latin typeface="Roboto Condensed Bold"/>
                        </a:rPr>
                        <a:t> Tiêu chí chấm điểm hoạt động nhóm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hMerge="1">
                  <a:txBody>
                    <a:bodyPr/>
                    <a:lstStyle/>
                    <a:p>
                      <a:pPr algn="ctr">
                        <a:lnSpc>
                          <a:spcPts val="4931"/>
                        </a:lnSpc>
                        <a:defRPr/>
                      </a:pPr>
                      <a:r>
                        <a:rPr lang="en-US" sz="3793">
                          <a:solidFill>
                            <a:srgbClr val="6D453E"/>
                          </a:solidFill>
                          <a:latin typeface="Roboto Condensed Bold"/>
                        </a:rPr>
                        <a:t> Tiêu chí chấm điểm hoạt động nhóm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hMerge="1">
                  <a:txBody>
                    <a:bodyPr/>
                    <a:lstStyle/>
                    <a:p>
                      <a:pPr algn="ctr">
                        <a:lnSpc>
                          <a:spcPts val="4931"/>
                        </a:lnSpc>
                        <a:defRPr/>
                      </a:pPr>
                      <a:r>
                        <a:rPr lang="en-US" sz="3793">
                          <a:solidFill>
                            <a:srgbClr val="6D453E"/>
                          </a:solidFill>
                          <a:latin typeface="Roboto Condensed Bold"/>
                        </a:rPr>
                        <a:t> Tiêu chí chấm điểm hoạt động nhóm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rowSpan="2">
                  <a:txBody>
                    <a:bodyPr/>
                    <a:lstStyle/>
                    <a:p>
                      <a:pPr algn="ctr">
                        <a:lnSpc>
                          <a:spcPts val="4931"/>
                        </a:lnSpc>
                        <a:defRPr/>
                      </a:pPr>
                      <a:r>
                        <a:rPr lang="en-US" sz="3793">
                          <a:solidFill>
                            <a:srgbClr val="6D453E"/>
                          </a:solidFill>
                          <a:latin typeface="Roboto Condensed Bold"/>
                        </a:rPr>
                        <a:t>Điểm thưởng tham gia hoạt động của các nhóm</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0"/>
                  </a:ext>
                </a:extLst>
              </a:tr>
              <a:tr h="2147613">
                <a:tc vMerge="1">
                  <a:txBody>
                    <a:bodyPr/>
                    <a:lstStyle/>
                    <a:p>
                      <a:pPr algn="ctr">
                        <a:lnSpc>
                          <a:spcPts val="4931"/>
                        </a:lnSpc>
                        <a:defRPr/>
                      </a:pPr>
                      <a:endParaRPr lang="en-US" sz="1100"/>
                    </a:p>
                    <a:p>
                      <a:pPr algn="ctr">
                        <a:lnSpc>
                          <a:spcPts val="4931"/>
                        </a:lnSpc>
                      </a:pPr>
                      <a:r>
                        <a:rPr lang="en-US" sz="3793">
                          <a:solidFill>
                            <a:srgbClr val="6D453E"/>
                          </a:solidFill>
                          <a:latin typeface="Roboto Condensed Bold"/>
                        </a:rPr>
                        <a:t>  Nhóm</a:t>
                      </a:r>
                    </a:p>
                    <a:p>
                      <a:pPr algn="ctr">
                        <a:lnSpc>
                          <a:spcPts val="4931"/>
                        </a:lnSpc>
                      </a:pPr>
                      <a:r>
                        <a:rPr lang="en-US" sz="3793">
                          <a:solidFill>
                            <a:srgbClr val="6D453E"/>
                          </a:solidFill>
                          <a:latin typeface="Roboto Condensed Bold"/>
                        </a:rPr>
                        <a:t>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Nội dung</a:t>
                      </a:r>
                      <a:endParaRPr lang="en-US" sz="1100"/>
                    </a:p>
                    <a:p>
                      <a:pPr algn="ctr">
                        <a:lnSpc>
                          <a:spcPts val="4931"/>
                        </a:lnSpc>
                      </a:pPr>
                      <a:r>
                        <a:rPr lang="en-US" sz="3793">
                          <a:solidFill>
                            <a:srgbClr val="6D453E"/>
                          </a:solidFill>
                          <a:latin typeface="Roboto Condensed Bold"/>
                        </a:rPr>
                        <a:t>  báo cáo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Hình thức</a:t>
                      </a:r>
                      <a:endParaRPr lang="en-US" sz="1100"/>
                    </a:p>
                    <a:p>
                      <a:pPr algn="ctr">
                        <a:lnSpc>
                          <a:spcPts val="4931"/>
                        </a:lnSpc>
                      </a:pPr>
                      <a:r>
                        <a:rPr lang="en-US" sz="3793">
                          <a:solidFill>
                            <a:srgbClr val="6D453E"/>
                          </a:solidFill>
                          <a:latin typeface="Roboto Condensed Bold"/>
                        </a:rPr>
                        <a:t>  sản phẩm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Phong cách</a:t>
                      </a:r>
                      <a:endParaRPr lang="en-US" sz="1100"/>
                    </a:p>
                    <a:p>
                      <a:pPr algn="ctr">
                        <a:lnSpc>
                          <a:spcPts val="4931"/>
                        </a:lnSpc>
                      </a:pPr>
                      <a:r>
                        <a:rPr lang="en-US" sz="3793">
                          <a:solidFill>
                            <a:srgbClr val="6D453E"/>
                          </a:solidFill>
                          <a:latin typeface="Roboto Condensed Bold"/>
                        </a:rPr>
                        <a:t> thuyết trình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Đảm bảo</a:t>
                      </a:r>
                      <a:endParaRPr lang="en-US" sz="1100"/>
                    </a:p>
                    <a:p>
                      <a:pPr algn="ctr">
                        <a:lnSpc>
                          <a:spcPts val="4931"/>
                        </a:lnSpc>
                      </a:pPr>
                      <a:r>
                        <a:rPr lang="en-US" sz="3793">
                          <a:solidFill>
                            <a:srgbClr val="6D453E"/>
                          </a:solidFill>
                          <a:latin typeface="Roboto Condensed Bold"/>
                        </a:rPr>
                        <a:t>  thời gian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Phối hợp</a:t>
                      </a:r>
                      <a:endParaRPr lang="en-US" sz="1100"/>
                    </a:p>
                    <a:p>
                      <a:pPr algn="ctr">
                        <a:lnSpc>
                          <a:spcPts val="4931"/>
                        </a:lnSpc>
                      </a:pPr>
                      <a:r>
                        <a:rPr lang="en-US" sz="3793">
                          <a:solidFill>
                            <a:srgbClr val="6D453E"/>
                          </a:solidFill>
                          <a:latin typeface="Roboto Condensed Bold"/>
                        </a:rPr>
                        <a:t>tốt giữa các thành viên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vMerge="1">
                  <a:txBody>
                    <a:bodyPr/>
                    <a:lstStyle/>
                    <a:p>
                      <a:pPr algn="ctr">
                        <a:lnSpc>
                          <a:spcPts val="4931"/>
                        </a:lnSpc>
                        <a:defRPr/>
                      </a:pPr>
                      <a:r>
                        <a:rPr lang="en-US" sz="3793">
                          <a:solidFill>
                            <a:srgbClr val="6D453E"/>
                          </a:solidFill>
                          <a:latin typeface="Roboto Condensed Bold"/>
                        </a:rPr>
                        <a:t>Điểm thưởng tham gia hoạt động của các nhóm</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1"/>
                  </a:ext>
                </a:extLst>
              </a:tr>
              <a:tr h="1527192">
                <a:tc vMerge="1">
                  <a:txBody>
                    <a:bodyPr/>
                    <a:lstStyle/>
                    <a:p>
                      <a:pPr algn="ctr">
                        <a:lnSpc>
                          <a:spcPts val="4931"/>
                        </a:lnSpc>
                        <a:defRPr/>
                      </a:pPr>
                      <a:endParaRPr lang="en-US" sz="1100"/>
                    </a:p>
                    <a:p>
                      <a:pPr algn="ctr">
                        <a:lnSpc>
                          <a:spcPts val="4931"/>
                        </a:lnSpc>
                      </a:pPr>
                      <a:r>
                        <a:rPr lang="en-US" sz="3793">
                          <a:solidFill>
                            <a:srgbClr val="6D453E"/>
                          </a:solidFill>
                          <a:latin typeface="Roboto Condensed Bold"/>
                        </a:rPr>
                        <a:t>  Nhóm</a:t>
                      </a:r>
                    </a:p>
                    <a:p>
                      <a:pPr algn="ctr">
                        <a:lnSpc>
                          <a:spcPts val="4931"/>
                        </a:lnSpc>
                      </a:pPr>
                      <a:r>
                        <a:rPr lang="en-US" sz="3793">
                          <a:solidFill>
                            <a:srgbClr val="6D453E"/>
                          </a:solidFill>
                          <a:latin typeface="Roboto Condensed Bold"/>
                        </a:rPr>
                        <a:t>  </a:t>
                      </a:r>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  4 điểm</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 2 điểm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 2 điểm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 0.5 điểm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  1.5 điểm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r>
                        <a:rPr lang="en-US" sz="3793">
                          <a:solidFill>
                            <a:srgbClr val="6D453E"/>
                          </a:solidFill>
                          <a:latin typeface="Roboto Condensed Bold"/>
                        </a:rPr>
                        <a:t>0.25 điểm / câu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r h="906770">
                <a:tc>
                  <a:txBody>
                    <a:bodyPr/>
                    <a:lstStyle/>
                    <a:p>
                      <a:pPr algn="ctr">
                        <a:lnSpc>
                          <a:spcPts val="4931"/>
                        </a:lnSpc>
                        <a:defRPr/>
                      </a:pPr>
                      <a:r>
                        <a:rPr lang="en-US" sz="3793">
                          <a:solidFill>
                            <a:srgbClr val="422C06"/>
                          </a:solidFill>
                          <a:latin typeface="Roboto Condensed"/>
                        </a:rPr>
                        <a:t>1 </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3"/>
                  </a:ext>
                </a:extLst>
              </a:tr>
              <a:tr h="906770">
                <a:tc>
                  <a:txBody>
                    <a:bodyPr/>
                    <a:lstStyle/>
                    <a:p>
                      <a:pPr algn="ctr">
                        <a:lnSpc>
                          <a:spcPts val="4931"/>
                        </a:lnSpc>
                        <a:defRPr/>
                      </a:pPr>
                      <a:r>
                        <a:rPr lang="en-US" sz="3793">
                          <a:solidFill>
                            <a:srgbClr val="422C06"/>
                          </a:solidFill>
                          <a:latin typeface="Roboto Condensed"/>
                        </a:rPr>
                        <a:t>2</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4"/>
                  </a:ext>
                </a:extLst>
              </a:tr>
              <a:tr h="906770">
                <a:tc>
                  <a:txBody>
                    <a:bodyPr/>
                    <a:lstStyle/>
                    <a:p>
                      <a:pPr algn="ctr">
                        <a:lnSpc>
                          <a:spcPts val="4931"/>
                        </a:lnSpc>
                        <a:defRPr/>
                      </a:pPr>
                      <a:r>
                        <a:rPr lang="en-US" sz="3793">
                          <a:solidFill>
                            <a:srgbClr val="422C06"/>
                          </a:solidFill>
                          <a:latin typeface="Roboto Condensed"/>
                        </a:rPr>
                        <a:t>3</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5"/>
                  </a:ext>
                </a:extLst>
              </a:tr>
              <a:tr h="906770">
                <a:tc>
                  <a:txBody>
                    <a:bodyPr/>
                    <a:lstStyle/>
                    <a:p>
                      <a:pPr algn="ctr">
                        <a:lnSpc>
                          <a:spcPts val="4931"/>
                        </a:lnSpc>
                        <a:defRPr/>
                      </a:pPr>
                      <a:r>
                        <a:rPr lang="en-US" sz="3793">
                          <a:solidFill>
                            <a:srgbClr val="422C06"/>
                          </a:solidFill>
                          <a:latin typeface="Roboto Condensed"/>
                        </a:rPr>
                        <a:t>4</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6"/>
                  </a:ext>
                </a:extLst>
              </a:tr>
              <a:tr h="906770">
                <a:tc>
                  <a:txBody>
                    <a:bodyPr/>
                    <a:lstStyle/>
                    <a:p>
                      <a:pPr algn="ctr">
                        <a:lnSpc>
                          <a:spcPts val="4931"/>
                        </a:lnSpc>
                        <a:defRPr/>
                      </a:pPr>
                      <a:r>
                        <a:rPr lang="en-US" sz="3793">
                          <a:solidFill>
                            <a:srgbClr val="422C06"/>
                          </a:solidFill>
                          <a:latin typeface="Roboto Condensed"/>
                        </a:rPr>
                        <a:t>5</a:t>
                      </a: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4931"/>
                        </a:lnSpc>
                        <a:defRPr/>
                      </a:pPr>
                      <a:endParaRPr lang="en-US" sz="1100"/>
                    </a:p>
                  </a:txBody>
                  <a:tcPr marL="76200" marR="76200" marT="76200" marB="762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graphicFrame>
        <p:nvGraphicFramePr>
          <p:cNvPr id="3" name="Table 3"/>
          <p:cNvGraphicFramePr>
            <a:graphicFrameLocks noGrp="1"/>
          </p:cNvGraphicFramePr>
          <p:nvPr/>
        </p:nvGraphicFramePr>
        <p:xfrm>
          <a:off x="226740" y="1028700"/>
          <a:ext cx="17834520" cy="9172574"/>
        </p:xfrm>
        <a:graphic>
          <a:graphicData uri="http://schemas.openxmlformats.org/drawingml/2006/table">
            <a:tbl>
              <a:tblPr/>
              <a:tblGrid>
                <a:gridCol w="3362048">
                  <a:extLst>
                    <a:ext uri="{9D8B030D-6E8A-4147-A177-3AD203B41FA5}">
                      <a16:colId xmlns:a16="http://schemas.microsoft.com/office/drawing/2014/main" val="20000"/>
                    </a:ext>
                  </a:extLst>
                </a:gridCol>
                <a:gridCol w="3545448">
                  <a:extLst>
                    <a:ext uri="{9D8B030D-6E8A-4147-A177-3AD203B41FA5}">
                      <a16:colId xmlns:a16="http://schemas.microsoft.com/office/drawing/2014/main" val="20001"/>
                    </a:ext>
                  </a:extLst>
                </a:gridCol>
                <a:gridCol w="3517038">
                  <a:extLst>
                    <a:ext uri="{9D8B030D-6E8A-4147-A177-3AD203B41FA5}">
                      <a16:colId xmlns:a16="http://schemas.microsoft.com/office/drawing/2014/main" val="20002"/>
                    </a:ext>
                  </a:extLst>
                </a:gridCol>
                <a:gridCol w="3667973">
                  <a:extLst>
                    <a:ext uri="{9D8B030D-6E8A-4147-A177-3AD203B41FA5}">
                      <a16:colId xmlns:a16="http://schemas.microsoft.com/office/drawing/2014/main" val="20003"/>
                    </a:ext>
                  </a:extLst>
                </a:gridCol>
                <a:gridCol w="3742013">
                  <a:extLst>
                    <a:ext uri="{9D8B030D-6E8A-4147-A177-3AD203B41FA5}">
                      <a16:colId xmlns:a16="http://schemas.microsoft.com/office/drawing/2014/main" val="20004"/>
                    </a:ext>
                  </a:extLst>
                </a:gridCol>
              </a:tblGrid>
              <a:tr h="677682">
                <a:tc rowSpan="2">
                  <a:txBody>
                    <a:bodyPr/>
                    <a:lstStyle/>
                    <a:p>
                      <a:pPr algn="ctr">
                        <a:lnSpc>
                          <a:spcPts val="2199"/>
                        </a:lnSpc>
                        <a:defRPr/>
                      </a:pPr>
                      <a:endParaRPr lang="en-US" sz="1100"/>
                    </a:p>
                    <a:p>
                      <a:pPr algn="ctr">
                        <a:lnSpc>
                          <a:spcPts val="2199"/>
                        </a:lnSpc>
                      </a:pPr>
                      <a:r>
                        <a:rPr lang="en-US" sz="2199">
                          <a:solidFill>
                            <a:srgbClr val="422C06"/>
                          </a:solidFill>
                          <a:latin typeface="Roboto Condensed Bold"/>
                        </a:rPr>
                        <a:t>  TIÊU CHÍ ĐÁNH GIÁ</a:t>
                      </a:r>
                    </a:p>
                    <a:p>
                      <a:pPr algn="ctr">
                        <a:lnSpc>
                          <a:spcPts val="2199"/>
                        </a:lnSpc>
                      </a:pPr>
                      <a:r>
                        <a:rPr lang="en-US" sz="2199">
                          <a:solidFill>
                            <a:srgbClr val="422C06"/>
                          </a:solidFill>
                          <a:latin typeface="Roboto Condensed Bold"/>
                        </a:rPr>
                        <a:t>  </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gridSpan="4">
                  <a:txBody>
                    <a:bodyPr/>
                    <a:lstStyle/>
                    <a:p>
                      <a:pPr algn="ctr">
                        <a:lnSpc>
                          <a:spcPts val="2199"/>
                        </a:lnSpc>
                        <a:defRPr/>
                      </a:pPr>
                      <a:r>
                        <a:rPr lang="en-US" sz="2199">
                          <a:solidFill>
                            <a:srgbClr val="422C06"/>
                          </a:solidFill>
                          <a:latin typeface="Roboto Condensed Bold"/>
                        </a:rPr>
                        <a:t>CÁC MỨC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hMerge="1">
                  <a:txBody>
                    <a:bodyPr/>
                    <a:lstStyle/>
                    <a:p>
                      <a:pPr algn="ctr">
                        <a:lnSpc>
                          <a:spcPts val="2199"/>
                        </a:lnSpc>
                        <a:defRPr/>
                      </a:pPr>
                      <a:r>
                        <a:rPr lang="en-US" sz="2199">
                          <a:solidFill>
                            <a:srgbClr val="422C06"/>
                          </a:solidFill>
                          <a:latin typeface="Roboto Condensed Bold"/>
                        </a:rPr>
                        <a:t>CÁC MỨC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hMerge="1">
                  <a:txBody>
                    <a:bodyPr/>
                    <a:lstStyle/>
                    <a:p>
                      <a:pPr algn="ctr">
                        <a:lnSpc>
                          <a:spcPts val="2199"/>
                        </a:lnSpc>
                        <a:defRPr/>
                      </a:pPr>
                      <a:r>
                        <a:rPr lang="en-US" sz="2199">
                          <a:solidFill>
                            <a:srgbClr val="422C06"/>
                          </a:solidFill>
                          <a:latin typeface="Roboto Condensed Bold"/>
                        </a:rPr>
                        <a:t>CÁC MỨC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hMerge="1">
                  <a:txBody>
                    <a:bodyPr/>
                    <a:lstStyle/>
                    <a:p>
                      <a:pPr algn="ctr">
                        <a:lnSpc>
                          <a:spcPts val="2199"/>
                        </a:lnSpc>
                        <a:defRPr/>
                      </a:pPr>
                      <a:r>
                        <a:rPr lang="en-US" sz="2199">
                          <a:solidFill>
                            <a:srgbClr val="422C06"/>
                          </a:solidFill>
                          <a:latin typeface="Roboto Condensed Bold"/>
                        </a:rPr>
                        <a:t>CÁC MỨC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extLst>
                  <a:ext uri="{0D108BD9-81ED-4DB2-BD59-A6C34878D82A}">
                    <a16:rowId xmlns:a16="http://schemas.microsoft.com/office/drawing/2014/main" val="10000"/>
                  </a:ext>
                </a:extLst>
              </a:tr>
              <a:tr h="677682">
                <a:tc vMerge="1">
                  <a:txBody>
                    <a:bodyPr/>
                    <a:lstStyle/>
                    <a:p>
                      <a:pPr algn="ctr">
                        <a:lnSpc>
                          <a:spcPts val="2199"/>
                        </a:lnSpc>
                        <a:defRPr/>
                      </a:pPr>
                      <a:endParaRPr lang="en-US" sz="1100"/>
                    </a:p>
                    <a:p>
                      <a:pPr algn="ctr">
                        <a:lnSpc>
                          <a:spcPts val="2199"/>
                        </a:lnSpc>
                      </a:pPr>
                      <a:r>
                        <a:rPr lang="en-US" sz="2199">
                          <a:solidFill>
                            <a:srgbClr val="422C06"/>
                          </a:solidFill>
                          <a:latin typeface="Roboto Condensed Bold"/>
                        </a:rPr>
                        <a:t>  TIÊU CHÍ ĐÁNH GIÁ</a:t>
                      </a:r>
                    </a:p>
                    <a:p>
                      <a:pPr algn="ctr">
                        <a:lnSpc>
                          <a:spcPts val="2199"/>
                        </a:lnSpc>
                      </a:pPr>
                      <a:r>
                        <a:rPr lang="en-US" sz="2199">
                          <a:solidFill>
                            <a:srgbClr val="422C06"/>
                          </a:solidFill>
                          <a:latin typeface="Roboto Condensed Bold"/>
                        </a:rPr>
                        <a:t>  </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2199"/>
                        </a:lnSpc>
                        <a:defRPr/>
                      </a:pPr>
                      <a:r>
                        <a:rPr lang="en-US" sz="2199">
                          <a:solidFill>
                            <a:srgbClr val="422C06"/>
                          </a:solidFill>
                          <a:latin typeface="Roboto Condensed Bold"/>
                        </a:rPr>
                        <a:t>2.0</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2199"/>
                        </a:lnSpc>
                        <a:defRPr/>
                      </a:pPr>
                      <a:r>
                        <a:rPr lang="en-US" sz="2199">
                          <a:solidFill>
                            <a:srgbClr val="422C06"/>
                          </a:solidFill>
                          <a:latin typeface="Roboto Condensed Bold"/>
                        </a:rPr>
                        <a:t> 1.5</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2199"/>
                        </a:lnSpc>
                        <a:defRPr/>
                      </a:pPr>
                      <a:r>
                        <a:rPr lang="en-US" sz="2199">
                          <a:solidFill>
                            <a:srgbClr val="422C06"/>
                          </a:solidFill>
                          <a:latin typeface="Roboto Condensed Bold"/>
                        </a:rPr>
                        <a:t>1.0</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tc>
                  <a:txBody>
                    <a:bodyPr/>
                    <a:lstStyle/>
                    <a:p>
                      <a:pPr algn="ctr">
                        <a:lnSpc>
                          <a:spcPts val="2199"/>
                        </a:lnSpc>
                        <a:defRPr/>
                      </a:pPr>
                      <a:r>
                        <a:rPr lang="en-US" sz="2199">
                          <a:solidFill>
                            <a:srgbClr val="422C06"/>
                          </a:solidFill>
                          <a:latin typeface="Roboto Condensed Bold"/>
                        </a:rPr>
                        <a:t>0.5</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1D17D"/>
                    </a:solidFill>
                  </a:tcPr>
                </a:tc>
                <a:extLst>
                  <a:ext uri="{0D108BD9-81ED-4DB2-BD59-A6C34878D82A}">
                    <a16:rowId xmlns:a16="http://schemas.microsoft.com/office/drawing/2014/main" val="10001"/>
                  </a:ext>
                </a:extLst>
              </a:tr>
              <a:tr h="954482">
                <a:tc>
                  <a:txBody>
                    <a:bodyPr/>
                    <a:lstStyle/>
                    <a:p>
                      <a:pPr algn="l">
                        <a:lnSpc>
                          <a:spcPts val="2199"/>
                        </a:lnSpc>
                        <a:defRPr/>
                      </a:pPr>
                      <a:r>
                        <a:rPr lang="en-US" sz="2199">
                          <a:solidFill>
                            <a:srgbClr val="422C06"/>
                          </a:solidFill>
                          <a:latin typeface="Roboto Condensed Bold"/>
                        </a:rPr>
                        <a:t>1. Nhận nhiệm vụ</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l">
                        <a:lnSpc>
                          <a:spcPts val="2199"/>
                        </a:lnSpc>
                        <a:defRPr/>
                      </a:pPr>
                      <a:r>
                        <a:rPr lang="en-US" sz="2199">
                          <a:solidFill>
                            <a:srgbClr val="422C06"/>
                          </a:solidFill>
                          <a:latin typeface="Roboto Condensed"/>
                        </a:rPr>
                        <a:t>Xung phong nhận nhiệm vụ</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Vui vẻ nhận nhiệm vụ khi được giao</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Đồng ý nhận nhiệm vụ khi được giao</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Miễn cưỡng hoặc từ chối khi nhận nhiệm vụ</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r h="2338482">
                <a:tc>
                  <a:txBody>
                    <a:bodyPr/>
                    <a:lstStyle/>
                    <a:p>
                      <a:pPr algn="just">
                        <a:lnSpc>
                          <a:spcPts val="2199"/>
                        </a:lnSpc>
                        <a:defRPr/>
                      </a:pPr>
                      <a:r>
                        <a:rPr lang="en-US" sz="2199">
                          <a:solidFill>
                            <a:srgbClr val="422C06"/>
                          </a:solidFill>
                          <a:latin typeface="Roboto Condensed Bold"/>
                        </a:rPr>
                        <a:t>2. Tham gia xây dựng kế hoạch hoạt động</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 Nhiệt tình, tích cực, chủ động bày tỏ ý kiến, tham gia xây dựng kế hoạch hoạt động.</a:t>
                      </a:r>
                      <a:endParaRPr lang="en-US" sz="1100"/>
                    </a:p>
                    <a:p>
                      <a:pPr algn="just">
                        <a:lnSpc>
                          <a:spcPts val="2199"/>
                        </a:lnSpc>
                      </a:pPr>
                      <a:r>
                        <a:rPr lang="en-US" sz="2199">
                          <a:solidFill>
                            <a:srgbClr val="422C06"/>
                          </a:solidFill>
                          <a:latin typeface="Roboto Condensed"/>
                        </a:rPr>
                        <a:t>- Biết lắng nghe, tôn trọng, xem xét các ý kiến, quan điểm của mọi người.</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 Tham gia đóng góp ý kiến xây dựng kế hoạch hoạt động sóng đôi lúc chưa nhiệt tình, chủ động.</a:t>
                      </a:r>
                      <a:endParaRPr lang="en-US" sz="1100"/>
                    </a:p>
                    <a:p>
                      <a:pPr algn="just">
                        <a:lnSpc>
                          <a:spcPts val="2199"/>
                        </a:lnSpc>
                      </a:pPr>
                      <a:r>
                        <a:rPr lang="en-US" sz="2199">
                          <a:solidFill>
                            <a:srgbClr val="422C06"/>
                          </a:solidFill>
                          <a:latin typeface="Roboto Condensed"/>
                        </a:rPr>
                        <a:t>- Đôi lúc chưa biết lắng nghe, tôn trọng ý kiến của các thành viên khác trong nhóm.</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 Chỉ tham gia ý kiến xây dựng kế hoạch hoạt động khi được hỏi.</a:t>
                      </a:r>
                      <a:endParaRPr lang="en-US" sz="1100"/>
                    </a:p>
                    <a:p>
                      <a:pPr algn="just">
                        <a:lnSpc>
                          <a:spcPts val="2199"/>
                        </a:lnSpc>
                      </a:pPr>
                      <a:r>
                        <a:rPr lang="en-US" sz="2199">
                          <a:solidFill>
                            <a:srgbClr val="422C06"/>
                          </a:solidFill>
                          <a:latin typeface="Roboto Condensed"/>
                        </a:rPr>
                        <a:t>- Ít khi chịu lắng nghe, tôn trọng ý kiến của thành viên khác trong nhóm.</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 Từ chối không tham gia hoặc tham gia nhưng không có ý kiến xây dựng kế hoạch.</a:t>
                      </a:r>
                      <a:endParaRPr lang="en-US" sz="1100"/>
                    </a:p>
                    <a:p>
                      <a:pPr algn="just">
                        <a:lnSpc>
                          <a:spcPts val="2199"/>
                        </a:lnSpc>
                      </a:pPr>
                      <a:r>
                        <a:rPr lang="en-US" sz="2199">
                          <a:solidFill>
                            <a:srgbClr val="422C06"/>
                          </a:solidFill>
                          <a:latin typeface="Roboto Condensed"/>
                        </a:rPr>
                        <a:t>- Không lắng nghe và tôn trọng ý kiến của các thành viên khác trong nhóm.</a:t>
                      </a:r>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3"/>
                  </a:ext>
                </a:extLst>
              </a:tr>
              <a:tr h="1508082">
                <a:tc>
                  <a:txBody>
                    <a:bodyPr/>
                    <a:lstStyle/>
                    <a:p>
                      <a:pPr algn="just">
                        <a:lnSpc>
                          <a:spcPts val="2199"/>
                        </a:lnSpc>
                        <a:defRPr/>
                      </a:pPr>
                      <a:r>
                        <a:rPr lang="en-US" sz="2199">
                          <a:solidFill>
                            <a:srgbClr val="422C06"/>
                          </a:solidFill>
                          <a:latin typeface="Roboto Condensed Bold"/>
                        </a:rPr>
                        <a:t>3. Thực hiện nhiệm vụ và hỗ trợ, giúp đỡ các thành viên</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Cố gắng, nỗ lực hoàn thành nhiệm vụ của bản thân, đồng thời chủ động hỗ trợ các thành viên khác trong nhóm.</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Cố gắng, nỗ lực hoàn thành nhiệm vụ của bản thân nhưng chưa chỉ động hỗ trợ các thành viên khác.</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Ít cố gắng, nỗ lực hoàn thành nhiệm vụ của bản thân và ít khi hỗ trợ người khác.</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Không cố gắng hoàn thành nhiệm vụ của bản thân và không hỗ trợ những thành viên khác.</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4"/>
                  </a:ext>
                </a:extLst>
              </a:tr>
              <a:tr h="1784882">
                <a:tc>
                  <a:txBody>
                    <a:bodyPr/>
                    <a:lstStyle/>
                    <a:p>
                      <a:pPr algn="just">
                        <a:lnSpc>
                          <a:spcPts val="2199"/>
                        </a:lnSpc>
                        <a:defRPr/>
                      </a:pPr>
                      <a:r>
                        <a:rPr lang="en-US" sz="2199">
                          <a:solidFill>
                            <a:srgbClr val="422C06"/>
                          </a:solidFill>
                          <a:latin typeface="Roboto Condensed Bold"/>
                        </a:rPr>
                        <a:t>4. Tôn trọng quyết định chung – Trách nhiệm với công việc</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Tôn trọng quyết địnhNchung của cả nhóm. Chịu trách nhiệm cao về kết quả làm việc chung.</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Đôi khi không tôn trọng quyết định chung của cả nhóm. Chịu một phần trách nhiệm nhất định về kết quả làm việc chung.</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Nhiều lúc không tôn trọng quyết định chung của cả nhóm. Chưa sẵn sàng chịu trách nhiệm về kết quả làm việc chung.</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Không tôn trọng quyết định chung của cả nhóm. Không chịu trách nhiệm về kết quả làm việc chung.</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5"/>
                  </a:ext>
                </a:extLst>
              </a:tr>
              <a:tr h="1231282">
                <a:tc>
                  <a:txBody>
                    <a:bodyPr/>
                    <a:lstStyle/>
                    <a:p>
                      <a:pPr algn="just">
                        <a:lnSpc>
                          <a:spcPts val="2199"/>
                        </a:lnSpc>
                        <a:defRPr/>
                      </a:pPr>
                      <a:r>
                        <a:rPr lang="en-US" sz="2199">
                          <a:solidFill>
                            <a:srgbClr val="422C06"/>
                          </a:solidFill>
                          <a:latin typeface="Roboto Condensed Bold"/>
                        </a:rPr>
                        <a:t>5. Kết quả làm việc</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Thực hiện đầy đủ, sáng tạo nhiệm vụ được giao, đúng thời hạn quy định.</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Thực hiện đầy đủ nhiệm vụ được giao, đảm bảo tiến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Thực hiện khá đầy đủ nhiệm vụ được giao, chưa đảm bảo tiến độ.</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just">
                        <a:lnSpc>
                          <a:spcPts val="2199"/>
                        </a:lnSpc>
                        <a:defRPr/>
                      </a:pPr>
                      <a:r>
                        <a:rPr lang="en-US" sz="2199">
                          <a:solidFill>
                            <a:srgbClr val="422C06"/>
                          </a:solidFill>
                          <a:latin typeface="Roboto Condensed"/>
                        </a:rPr>
                        <a:t>Không hoàn thành nhiệm vụ được giao.</a:t>
                      </a:r>
                      <a:endParaRPr lang="en-US" sz="1100"/>
                    </a:p>
                  </a:txBody>
                  <a:tcPr marL="114300" marR="114300" marT="114300" marB="1143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4"/>
          <p:cNvSpPr txBox="1"/>
          <p:nvPr/>
        </p:nvSpPr>
        <p:spPr>
          <a:xfrm>
            <a:off x="433291" y="207646"/>
            <a:ext cx="17640479" cy="613409"/>
          </a:xfrm>
          <a:prstGeom prst="rect">
            <a:avLst/>
          </a:prstGeom>
        </p:spPr>
        <p:txBody>
          <a:bodyPr wrap="square" lIns="0" tIns="0" rIns="0" bIns="0" rtlCol="0" anchor="t">
            <a:spAutoFit/>
          </a:bodyPr>
          <a:lstStyle/>
          <a:p>
            <a:pPr algn="ctr">
              <a:lnSpc>
                <a:spcPts val="5040"/>
              </a:lnSpc>
            </a:pPr>
            <a:r>
              <a:rPr lang="en-US" sz="3600" dirty="0">
                <a:solidFill>
                  <a:srgbClr val="BE8244"/>
                </a:solidFill>
                <a:latin typeface="Fraunces Bold"/>
              </a:rPr>
              <a:t>ĐÁNH GIÁ MỨC ĐỘ ĐÓNG GÓP CỦA CÁ NHÂN TRONG HOẠT ĐỘNG NHÓM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graphicFrame>
        <p:nvGraphicFramePr>
          <p:cNvPr id="3" name="Table 3"/>
          <p:cNvGraphicFramePr>
            <a:graphicFrameLocks noGrp="1"/>
          </p:cNvGraphicFramePr>
          <p:nvPr/>
        </p:nvGraphicFramePr>
        <p:xfrm>
          <a:off x="2765314" y="1973537"/>
          <a:ext cx="12454800" cy="6393514"/>
        </p:xfrm>
        <a:graphic>
          <a:graphicData uri="http://schemas.openxmlformats.org/drawingml/2006/table">
            <a:tbl>
              <a:tblPr/>
              <a:tblGrid>
                <a:gridCol w="3113700">
                  <a:extLst>
                    <a:ext uri="{9D8B030D-6E8A-4147-A177-3AD203B41FA5}">
                      <a16:colId xmlns:a16="http://schemas.microsoft.com/office/drawing/2014/main" val="20000"/>
                    </a:ext>
                  </a:extLst>
                </a:gridCol>
                <a:gridCol w="3113700">
                  <a:extLst>
                    <a:ext uri="{9D8B030D-6E8A-4147-A177-3AD203B41FA5}">
                      <a16:colId xmlns:a16="http://schemas.microsoft.com/office/drawing/2014/main" val="20001"/>
                    </a:ext>
                  </a:extLst>
                </a:gridCol>
                <a:gridCol w="3113700">
                  <a:extLst>
                    <a:ext uri="{9D8B030D-6E8A-4147-A177-3AD203B41FA5}">
                      <a16:colId xmlns:a16="http://schemas.microsoft.com/office/drawing/2014/main" val="20002"/>
                    </a:ext>
                  </a:extLst>
                </a:gridCol>
                <a:gridCol w="3113700">
                  <a:extLst>
                    <a:ext uri="{9D8B030D-6E8A-4147-A177-3AD203B41FA5}">
                      <a16:colId xmlns:a16="http://schemas.microsoft.com/office/drawing/2014/main" val="20003"/>
                    </a:ext>
                  </a:extLst>
                </a:gridCol>
              </a:tblGrid>
              <a:tr h="1712629">
                <a:tc gridSpan="4">
                  <a:txBody>
                    <a:bodyPr/>
                    <a:lstStyle/>
                    <a:p>
                      <a:pPr algn="ctr">
                        <a:lnSpc>
                          <a:spcPts val="4900"/>
                        </a:lnSpc>
                        <a:defRPr/>
                      </a:pPr>
                      <a:r>
                        <a:rPr lang="en-US" sz="3500">
                          <a:solidFill>
                            <a:srgbClr val="6D453E"/>
                          </a:solidFill>
                          <a:latin typeface="Roboto Condensed Bold"/>
                        </a:rPr>
                        <a:t>Thang điểm xếp loại đánh giá mức độ đóng góp của cá nhân </a:t>
                      </a:r>
                      <a:endParaRPr lang="en-US" sz="1100"/>
                    </a:p>
                    <a:p>
                      <a:pPr algn="ctr">
                        <a:lnSpc>
                          <a:spcPts val="4900"/>
                        </a:lnSpc>
                      </a:pPr>
                      <a:r>
                        <a:rPr lang="en-US" sz="3500">
                          <a:solidFill>
                            <a:srgbClr val="6D453E"/>
                          </a:solidFill>
                          <a:latin typeface="Roboto Condensed Bold"/>
                        </a:rPr>
                        <a:t>trong hoạt động nhóm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hMerge="1">
                  <a:txBody>
                    <a:bodyPr/>
                    <a:lstStyle/>
                    <a:p>
                      <a:pPr algn="ctr">
                        <a:lnSpc>
                          <a:spcPts val="4900"/>
                        </a:lnSpc>
                        <a:defRPr/>
                      </a:pPr>
                      <a:r>
                        <a:rPr lang="en-US" sz="3500">
                          <a:solidFill>
                            <a:srgbClr val="6D453E"/>
                          </a:solidFill>
                          <a:latin typeface="Roboto Condensed Bold"/>
                        </a:rPr>
                        <a:t>Thang điểm xếp loại đánh giá mức độ đóng góp của cá nhân </a:t>
                      </a:r>
                      <a:endParaRPr lang="en-US" sz="1100"/>
                    </a:p>
                    <a:p>
                      <a:pPr algn="ctr">
                        <a:lnSpc>
                          <a:spcPts val="4900"/>
                        </a:lnSpc>
                      </a:pPr>
                      <a:r>
                        <a:rPr lang="en-US" sz="3500">
                          <a:solidFill>
                            <a:srgbClr val="6D453E"/>
                          </a:solidFill>
                          <a:latin typeface="Roboto Condensed Bold"/>
                        </a:rPr>
                        <a:t>trong hoạt động nhóm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hMerge="1">
                  <a:txBody>
                    <a:bodyPr/>
                    <a:lstStyle/>
                    <a:p>
                      <a:pPr algn="ctr">
                        <a:lnSpc>
                          <a:spcPts val="4900"/>
                        </a:lnSpc>
                        <a:defRPr/>
                      </a:pPr>
                      <a:r>
                        <a:rPr lang="en-US" sz="3500">
                          <a:solidFill>
                            <a:srgbClr val="6D453E"/>
                          </a:solidFill>
                          <a:latin typeface="Roboto Condensed Bold"/>
                        </a:rPr>
                        <a:t>Thang điểm xếp loại đánh giá mức độ đóng góp của cá nhân </a:t>
                      </a:r>
                      <a:endParaRPr lang="en-US" sz="1100"/>
                    </a:p>
                    <a:p>
                      <a:pPr algn="ctr">
                        <a:lnSpc>
                          <a:spcPts val="4900"/>
                        </a:lnSpc>
                      </a:pPr>
                      <a:r>
                        <a:rPr lang="en-US" sz="3500">
                          <a:solidFill>
                            <a:srgbClr val="6D453E"/>
                          </a:solidFill>
                          <a:latin typeface="Roboto Condensed Bold"/>
                        </a:rPr>
                        <a:t>trong hoạt động nhóm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hMerge="1">
                  <a:txBody>
                    <a:bodyPr/>
                    <a:lstStyle/>
                    <a:p>
                      <a:pPr algn="ctr">
                        <a:lnSpc>
                          <a:spcPts val="4900"/>
                        </a:lnSpc>
                        <a:defRPr/>
                      </a:pPr>
                      <a:r>
                        <a:rPr lang="en-US" sz="3500">
                          <a:solidFill>
                            <a:srgbClr val="6D453E"/>
                          </a:solidFill>
                          <a:latin typeface="Roboto Condensed Bold"/>
                        </a:rPr>
                        <a:t>Thang điểm xếp loại đánh giá mức độ đóng góp của cá nhân </a:t>
                      </a:r>
                      <a:endParaRPr lang="en-US" sz="1100"/>
                    </a:p>
                    <a:p>
                      <a:pPr algn="ctr">
                        <a:lnSpc>
                          <a:spcPts val="4900"/>
                        </a:lnSpc>
                      </a:pPr>
                      <a:r>
                        <a:rPr lang="en-US" sz="3500">
                          <a:solidFill>
                            <a:srgbClr val="6D453E"/>
                          </a:solidFill>
                          <a:latin typeface="Roboto Condensed Bold"/>
                        </a:rPr>
                        <a:t>trong hoạt động nhóm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0"/>
                  </a:ext>
                </a:extLst>
              </a:tr>
              <a:tr h="2334534">
                <a:tc>
                  <a:txBody>
                    <a:bodyPr/>
                    <a:lstStyle/>
                    <a:p>
                      <a:pPr algn="ctr">
                        <a:lnSpc>
                          <a:spcPts val="4900"/>
                        </a:lnSpc>
                        <a:defRPr/>
                      </a:pPr>
                      <a:endParaRPr lang="en-US" sz="1100"/>
                    </a:p>
                    <a:p>
                      <a:pPr algn="ctr">
                        <a:lnSpc>
                          <a:spcPts val="4900"/>
                        </a:lnSpc>
                      </a:pPr>
                      <a:r>
                        <a:rPr lang="en-US" sz="3500">
                          <a:solidFill>
                            <a:srgbClr val="6D453E"/>
                          </a:solidFill>
                          <a:latin typeface="Roboto Condensed Bold Italics"/>
                        </a:rPr>
                        <a:t>  Xuất sắc</a:t>
                      </a:r>
                    </a:p>
                    <a:p>
                      <a:pPr algn="ctr">
                        <a:lnSpc>
                          <a:spcPts val="4900"/>
                        </a:lnSpc>
                      </a:pPr>
                      <a:r>
                        <a:rPr lang="en-US" sz="3500">
                          <a:solidFill>
                            <a:srgbClr val="6D453E"/>
                          </a:solidFill>
                          <a:latin typeface="Roboto Condensed Bold Italics"/>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6D453E"/>
                          </a:solidFill>
                          <a:latin typeface="Roboto Condensed Bold Italics"/>
                        </a:rPr>
                        <a:t>  Tốt</a:t>
                      </a:r>
                    </a:p>
                    <a:p>
                      <a:pPr algn="ctr">
                        <a:lnSpc>
                          <a:spcPts val="4900"/>
                        </a:lnSpc>
                      </a:pPr>
                      <a:r>
                        <a:rPr lang="en-US" sz="3500">
                          <a:solidFill>
                            <a:srgbClr val="6D453E"/>
                          </a:solidFill>
                          <a:latin typeface="Roboto Condensed Bold Italics"/>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6D453E"/>
                          </a:solidFill>
                          <a:latin typeface="Roboto Condensed Bold Italics"/>
                        </a:rPr>
                        <a:t>  Cần cố gắng</a:t>
                      </a:r>
                    </a:p>
                    <a:p>
                      <a:pPr algn="ctr">
                        <a:lnSpc>
                          <a:spcPts val="4900"/>
                        </a:lnSpc>
                      </a:pPr>
                      <a:r>
                        <a:rPr lang="en-US" sz="3500">
                          <a:solidFill>
                            <a:srgbClr val="6D453E"/>
                          </a:solidFill>
                          <a:latin typeface="Roboto Condensed Bold Italics"/>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6D453E"/>
                          </a:solidFill>
                          <a:latin typeface="Roboto Condensed Bold Italics"/>
                        </a:rPr>
                        <a:t>  Cần cải thiện</a:t>
                      </a:r>
                    </a:p>
                    <a:p>
                      <a:pPr algn="ctr">
                        <a:lnSpc>
                          <a:spcPts val="4900"/>
                        </a:lnSpc>
                      </a:pPr>
                      <a:r>
                        <a:rPr lang="en-US" sz="3500">
                          <a:solidFill>
                            <a:srgbClr val="6D453E"/>
                          </a:solidFill>
                          <a:latin typeface="Roboto Condensed Bold Italics"/>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1"/>
                  </a:ext>
                </a:extLst>
              </a:tr>
              <a:tr h="2346351">
                <a:tc>
                  <a:txBody>
                    <a:bodyPr/>
                    <a:lstStyle/>
                    <a:p>
                      <a:pPr algn="ctr">
                        <a:lnSpc>
                          <a:spcPts val="4900"/>
                        </a:lnSpc>
                        <a:defRPr/>
                      </a:pPr>
                      <a:endParaRPr lang="en-US" sz="1100"/>
                    </a:p>
                    <a:p>
                      <a:pPr algn="ctr">
                        <a:lnSpc>
                          <a:spcPts val="4900"/>
                        </a:lnSpc>
                      </a:pPr>
                      <a:r>
                        <a:rPr lang="en-US" sz="3500">
                          <a:solidFill>
                            <a:srgbClr val="422C06"/>
                          </a:solidFill>
                          <a:latin typeface="Roboto Condensed"/>
                        </a:rPr>
                        <a:t>  9-10 điểm</a:t>
                      </a:r>
                    </a:p>
                    <a:p>
                      <a:pPr algn="ctr">
                        <a:lnSpc>
                          <a:spcPts val="4900"/>
                        </a:lnSpc>
                      </a:pPr>
                      <a:r>
                        <a:rPr lang="en-US" sz="3500">
                          <a:solidFill>
                            <a:srgbClr val="422C06"/>
                          </a:solidFill>
                          <a:latin typeface="Roboto Condensed"/>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422C06"/>
                          </a:solidFill>
                          <a:latin typeface="Roboto Condensed"/>
                        </a:rPr>
                        <a:t>  7-8.75 điểm</a:t>
                      </a:r>
                    </a:p>
                    <a:p>
                      <a:pPr algn="ctr">
                        <a:lnSpc>
                          <a:spcPts val="4900"/>
                        </a:lnSpc>
                      </a:pPr>
                      <a:r>
                        <a:rPr lang="en-US" sz="3500">
                          <a:solidFill>
                            <a:srgbClr val="422C06"/>
                          </a:solidFill>
                          <a:latin typeface="Roboto Condensed"/>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422C06"/>
                          </a:solidFill>
                          <a:latin typeface="Roboto Condensed"/>
                        </a:rPr>
                        <a:t>  5-6.75 điểm</a:t>
                      </a:r>
                    </a:p>
                    <a:p>
                      <a:pPr algn="ctr">
                        <a:lnSpc>
                          <a:spcPts val="4900"/>
                        </a:lnSpc>
                      </a:pPr>
                      <a:r>
                        <a:rPr lang="en-US" sz="3500">
                          <a:solidFill>
                            <a:srgbClr val="422C06"/>
                          </a:solidFill>
                          <a:latin typeface="Roboto Condensed"/>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tc>
                  <a:txBody>
                    <a:bodyPr/>
                    <a:lstStyle/>
                    <a:p>
                      <a:pPr algn="ctr">
                        <a:lnSpc>
                          <a:spcPts val="4900"/>
                        </a:lnSpc>
                        <a:defRPr/>
                      </a:pPr>
                      <a:endParaRPr lang="en-US" sz="1100"/>
                    </a:p>
                    <a:p>
                      <a:pPr algn="ctr">
                        <a:lnSpc>
                          <a:spcPts val="4900"/>
                        </a:lnSpc>
                      </a:pPr>
                      <a:r>
                        <a:rPr lang="en-US" sz="3500">
                          <a:solidFill>
                            <a:srgbClr val="422C06"/>
                          </a:solidFill>
                          <a:latin typeface="Roboto Condensed"/>
                        </a:rPr>
                        <a:t>  Dưới 5 điểm</a:t>
                      </a:r>
                    </a:p>
                    <a:p>
                      <a:pPr algn="ctr">
                        <a:lnSpc>
                          <a:spcPts val="4900"/>
                        </a:lnSpc>
                      </a:pPr>
                      <a:r>
                        <a:rPr lang="en-US" sz="3500">
                          <a:solidFill>
                            <a:srgbClr val="422C06"/>
                          </a:solidFill>
                          <a:latin typeface="Roboto Condensed"/>
                        </a:rPr>
                        <a:t>  </a:t>
                      </a:r>
                    </a:p>
                  </a:txBody>
                  <a:tcPr marL="190500" marR="190500" marT="190500" marB="190500" anchor="ctr">
                    <a:lnL w="28575" cap="flat" cmpd="sng" algn="ctr">
                      <a:solidFill>
                        <a:srgbClr val="BE8244"/>
                      </a:solidFill>
                      <a:prstDash val="solid"/>
                      <a:round/>
                      <a:headEnd type="none" w="med" len="med"/>
                      <a:tailEnd type="none" w="med" len="med"/>
                    </a:lnL>
                    <a:lnR w="28575" cap="flat" cmpd="sng" algn="ctr">
                      <a:solidFill>
                        <a:srgbClr val="BE8244"/>
                      </a:solidFill>
                      <a:prstDash val="solid"/>
                      <a:round/>
                      <a:headEnd type="none" w="med" len="med"/>
                      <a:tailEnd type="none" w="med" len="med"/>
                    </a:lnR>
                    <a:lnT w="28575" cap="flat" cmpd="sng" algn="ctr">
                      <a:solidFill>
                        <a:srgbClr val="BE8244"/>
                      </a:solidFill>
                      <a:prstDash val="solid"/>
                      <a:round/>
                      <a:headEnd type="none" w="med" len="med"/>
                      <a:tailEnd type="none" w="med" len="med"/>
                    </a:lnT>
                    <a:lnB w="28575"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nvSpPr>
        <p:spPr>
          <a:xfrm>
            <a:off x="304801" y="688658"/>
            <a:ext cx="17636400" cy="613409"/>
          </a:xfrm>
          <a:prstGeom prst="rect">
            <a:avLst/>
          </a:prstGeom>
        </p:spPr>
        <p:txBody>
          <a:bodyPr wrap="square" lIns="0" tIns="0" rIns="0" bIns="0" rtlCol="0" anchor="t">
            <a:spAutoFit/>
          </a:bodyPr>
          <a:lstStyle/>
          <a:p>
            <a:pPr algn="ctr">
              <a:lnSpc>
                <a:spcPts val="5040"/>
              </a:lnSpc>
            </a:pPr>
            <a:r>
              <a:rPr lang="en-US" sz="3600" dirty="0">
                <a:solidFill>
                  <a:srgbClr val="BE8244"/>
                </a:solidFill>
                <a:latin typeface="Fraunces Bold"/>
              </a:rPr>
              <a:t>ĐÁNH GIÁ MỨC ĐỘ ĐÓNG GÓP CỦA CÁ NHÂN TRONG HOẠT ĐỘNG NHÓM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5" t="-39590" b="-20147"/>
            </a:stretch>
          </a:blipFill>
        </p:spPr>
        <p:txBody>
          <a:bodyPr/>
          <a:lstStyle/>
          <a:p>
            <a:endParaRPr lang="en-US"/>
          </a:p>
        </p:txBody>
      </p:sp>
      <p:graphicFrame>
        <p:nvGraphicFramePr>
          <p:cNvPr id="3" name="Table 3"/>
          <p:cNvGraphicFramePr>
            <a:graphicFrameLocks noGrp="1"/>
          </p:cNvGraphicFramePr>
          <p:nvPr/>
        </p:nvGraphicFramePr>
        <p:xfrm>
          <a:off x="1406000" y="4048131"/>
          <a:ext cx="15475998" cy="4891627"/>
        </p:xfrm>
        <a:graphic>
          <a:graphicData uri="http://schemas.openxmlformats.org/drawingml/2006/table">
            <a:tbl>
              <a:tblPr/>
              <a:tblGrid>
                <a:gridCol w="3547058">
                  <a:extLst>
                    <a:ext uri="{9D8B030D-6E8A-4147-A177-3AD203B41FA5}">
                      <a16:colId xmlns:a16="http://schemas.microsoft.com/office/drawing/2014/main" val="20000"/>
                    </a:ext>
                  </a:extLst>
                </a:gridCol>
                <a:gridCol w="2982235">
                  <a:extLst>
                    <a:ext uri="{9D8B030D-6E8A-4147-A177-3AD203B41FA5}">
                      <a16:colId xmlns:a16="http://schemas.microsoft.com/office/drawing/2014/main" val="20001"/>
                    </a:ext>
                  </a:extLst>
                </a:gridCol>
                <a:gridCol w="2982235">
                  <a:extLst>
                    <a:ext uri="{9D8B030D-6E8A-4147-A177-3AD203B41FA5}">
                      <a16:colId xmlns:a16="http://schemas.microsoft.com/office/drawing/2014/main" val="20002"/>
                    </a:ext>
                  </a:extLst>
                </a:gridCol>
                <a:gridCol w="2982235">
                  <a:extLst>
                    <a:ext uri="{9D8B030D-6E8A-4147-A177-3AD203B41FA5}">
                      <a16:colId xmlns:a16="http://schemas.microsoft.com/office/drawing/2014/main" val="20003"/>
                    </a:ext>
                  </a:extLst>
                </a:gridCol>
                <a:gridCol w="2982235">
                  <a:extLst>
                    <a:ext uri="{9D8B030D-6E8A-4147-A177-3AD203B41FA5}">
                      <a16:colId xmlns:a16="http://schemas.microsoft.com/office/drawing/2014/main" val="20004"/>
                    </a:ext>
                  </a:extLst>
                </a:gridCol>
              </a:tblGrid>
              <a:tr h="2447933">
                <a:tc>
                  <a:txBody>
                    <a:bodyPr/>
                    <a:lstStyle/>
                    <a:p>
                      <a:pPr algn="ctr">
                        <a:lnSpc>
                          <a:spcPts val="5179"/>
                        </a:lnSpc>
                        <a:defRPr/>
                      </a:pPr>
                      <a:r>
                        <a:rPr lang="en-US" sz="3699">
                          <a:solidFill>
                            <a:srgbClr val="422C06"/>
                          </a:solidFill>
                          <a:latin typeface="Roboto Condensed"/>
                        </a:rPr>
                        <a:t>Xếp loại cá nhân tham gia hoạt động nhóm</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Xuất sắc</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Tốt</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Cần cố gắng</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Cần cải thiện</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0"/>
                  </a:ext>
                </a:extLst>
              </a:tr>
              <a:tr h="2443694">
                <a:tc>
                  <a:txBody>
                    <a:bodyPr/>
                    <a:lstStyle/>
                    <a:p>
                      <a:pPr algn="ctr">
                        <a:lnSpc>
                          <a:spcPts val="5179"/>
                        </a:lnSpc>
                        <a:defRPr/>
                      </a:pPr>
                      <a:r>
                        <a:rPr lang="en-US" sz="3699">
                          <a:solidFill>
                            <a:srgbClr val="422C06"/>
                          </a:solidFill>
                          <a:latin typeface="Roboto Condensed"/>
                        </a:rPr>
                        <a:t>Điểm thưởng / trừ</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+ 1 điểm</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Giữ nguyên điểm nhóm</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-0.5 điểm</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tc>
                  <a:txBody>
                    <a:bodyPr/>
                    <a:lstStyle/>
                    <a:p>
                      <a:pPr algn="ctr">
                        <a:lnSpc>
                          <a:spcPts val="5179"/>
                        </a:lnSpc>
                        <a:defRPr/>
                      </a:pPr>
                      <a:r>
                        <a:rPr lang="en-US" sz="3699">
                          <a:solidFill>
                            <a:srgbClr val="422C06"/>
                          </a:solidFill>
                          <a:latin typeface="Roboto Condensed"/>
                        </a:rPr>
                        <a:t>-1 điểm</a:t>
                      </a:r>
                      <a:endParaRPr lang="en-US" sz="1100"/>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4"/>
          <p:cNvSpPr txBox="1"/>
          <p:nvPr/>
        </p:nvSpPr>
        <p:spPr>
          <a:xfrm>
            <a:off x="1103637" y="465968"/>
            <a:ext cx="16365880" cy="717932"/>
          </a:xfrm>
          <a:prstGeom prst="rect">
            <a:avLst/>
          </a:prstGeom>
        </p:spPr>
        <p:txBody>
          <a:bodyPr lIns="0" tIns="0" rIns="0" bIns="0" rtlCol="0" anchor="t">
            <a:spAutoFit/>
          </a:bodyPr>
          <a:lstStyle/>
          <a:p>
            <a:pPr algn="ctr">
              <a:lnSpc>
                <a:spcPts val="5827"/>
              </a:lnSpc>
            </a:pPr>
            <a:r>
              <a:rPr lang="en-US" sz="4162">
                <a:solidFill>
                  <a:srgbClr val="BE8244"/>
                </a:solidFill>
                <a:latin typeface="Fraunces Bold"/>
              </a:rPr>
              <a:t>ĐÁNH GIÁ CHẤT LƯỢNG THÀNH VIÊN THAM GIA TỌA ĐÀM </a:t>
            </a:r>
          </a:p>
        </p:txBody>
      </p:sp>
      <p:sp>
        <p:nvSpPr>
          <p:cNvPr id="5" name="TextBox 5"/>
          <p:cNvSpPr txBox="1"/>
          <p:nvPr/>
        </p:nvSpPr>
        <p:spPr>
          <a:xfrm>
            <a:off x="304800" y="1507661"/>
            <a:ext cx="17754005" cy="1944138"/>
          </a:xfrm>
          <a:prstGeom prst="rect">
            <a:avLst/>
          </a:prstGeom>
        </p:spPr>
        <p:txBody>
          <a:bodyPr wrap="square" lIns="0" tIns="0" rIns="0" bIns="0" rtlCol="0" anchor="t">
            <a:spAutoFit/>
          </a:bodyPr>
          <a:lstStyle/>
          <a:p>
            <a:pPr marL="800805" lvl="1" indent="-400402" algn="just">
              <a:lnSpc>
                <a:spcPts val="5192"/>
              </a:lnSpc>
              <a:buFont typeface="Arial"/>
              <a:buChar char="•"/>
            </a:pPr>
            <a:r>
              <a:rPr lang="en-US" sz="3709" dirty="0" err="1">
                <a:solidFill>
                  <a:srgbClr val="6D453E"/>
                </a:solidFill>
                <a:latin typeface="Roboto Condensed"/>
              </a:rPr>
              <a:t>Kết</a:t>
            </a:r>
            <a:r>
              <a:rPr lang="en-US" sz="3709" dirty="0">
                <a:solidFill>
                  <a:srgbClr val="6D453E"/>
                </a:solidFill>
                <a:latin typeface="Roboto Condensed"/>
              </a:rPr>
              <a:t> </a:t>
            </a:r>
            <a:r>
              <a:rPr lang="en-US" sz="3709" dirty="0" err="1">
                <a:solidFill>
                  <a:srgbClr val="6D453E"/>
                </a:solidFill>
                <a:latin typeface="Roboto Condensed"/>
              </a:rPr>
              <a:t>quả</a:t>
            </a:r>
            <a:r>
              <a:rPr lang="en-US" sz="3709" dirty="0">
                <a:solidFill>
                  <a:srgbClr val="6D453E"/>
                </a:solidFill>
                <a:latin typeface="Roboto Condensed"/>
              </a:rPr>
              <a:t> </a:t>
            </a:r>
            <a:r>
              <a:rPr lang="en-US" sz="3709" dirty="0" err="1">
                <a:solidFill>
                  <a:srgbClr val="6D453E"/>
                </a:solidFill>
                <a:latin typeface="Roboto Condensed"/>
              </a:rPr>
              <a:t>đánh</a:t>
            </a:r>
            <a:r>
              <a:rPr lang="en-US" sz="3709" dirty="0">
                <a:solidFill>
                  <a:srgbClr val="6D453E"/>
                </a:solidFill>
                <a:latin typeface="Roboto Condensed"/>
              </a:rPr>
              <a:t> </a:t>
            </a:r>
            <a:r>
              <a:rPr lang="en-US" sz="3709" dirty="0" err="1">
                <a:solidFill>
                  <a:srgbClr val="6D453E"/>
                </a:solidFill>
                <a:latin typeface="Roboto Condensed"/>
              </a:rPr>
              <a:t>giá</a:t>
            </a:r>
            <a:r>
              <a:rPr lang="en-US" sz="3709" dirty="0">
                <a:solidFill>
                  <a:srgbClr val="6D453E"/>
                </a:solidFill>
                <a:latin typeface="Roboto Condensed"/>
              </a:rPr>
              <a:t> </a:t>
            </a:r>
            <a:r>
              <a:rPr lang="en-US" sz="3709" dirty="0" err="1">
                <a:solidFill>
                  <a:srgbClr val="6D453E"/>
                </a:solidFill>
                <a:latin typeface="Roboto Condensed"/>
              </a:rPr>
              <a:t>hoạt</a:t>
            </a:r>
            <a:r>
              <a:rPr lang="en-US" sz="3709" dirty="0">
                <a:solidFill>
                  <a:srgbClr val="6D453E"/>
                </a:solidFill>
                <a:latin typeface="Roboto Condensed"/>
              </a:rPr>
              <a:t> </a:t>
            </a:r>
            <a:r>
              <a:rPr lang="en-US" sz="3709" dirty="0" err="1">
                <a:solidFill>
                  <a:srgbClr val="6D453E"/>
                </a:solidFill>
                <a:latin typeface="Roboto Condensed"/>
              </a:rPr>
              <a:t>động</a:t>
            </a:r>
            <a:r>
              <a:rPr lang="en-US" sz="3709" dirty="0">
                <a:solidFill>
                  <a:srgbClr val="6D453E"/>
                </a:solidFill>
                <a:latin typeface="Roboto Condensed"/>
              </a:rPr>
              <a:t> </a:t>
            </a:r>
            <a:r>
              <a:rPr lang="en-US" sz="3709" dirty="0" err="1">
                <a:solidFill>
                  <a:srgbClr val="6D453E"/>
                </a:solidFill>
                <a:latin typeface="Roboto Condensed"/>
              </a:rPr>
              <a:t>của</a:t>
            </a:r>
            <a:r>
              <a:rPr lang="en-US" sz="3709" dirty="0">
                <a:solidFill>
                  <a:srgbClr val="6D453E"/>
                </a:solidFill>
                <a:latin typeface="Roboto Condensed"/>
              </a:rPr>
              <a:t> </a:t>
            </a:r>
            <a:r>
              <a:rPr lang="en-US" sz="3709" dirty="0" err="1">
                <a:solidFill>
                  <a:srgbClr val="6D453E"/>
                </a:solidFill>
                <a:latin typeface="Roboto Condensed"/>
              </a:rPr>
              <a:t>từng</a:t>
            </a:r>
            <a:r>
              <a:rPr lang="en-US" sz="3709" dirty="0">
                <a:solidFill>
                  <a:srgbClr val="6D453E"/>
                </a:solidFill>
                <a:latin typeface="Roboto Condensed"/>
              </a:rPr>
              <a:t> </a:t>
            </a:r>
            <a:r>
              <a:rPr lang="en-US" sz="3709" dirty="0" err="1">
                <a:solidFill>
                  <a:srgbClr val="6D453E"/>
                </a:solidFill>
                <a:latin typeface="Roboto Condensed"/>
              </a:rPr>
              <a:t>học</a:t>
            </a:r>
            <a:r>
              <a:rPr lang="en-US" sz="3709" dirty="0">
                <a:solidFill>
                  <a:srgbClr val="6D453E"/>
                </a:solidFill>
                <a:latin typeface="Roboto Condensed"/>
              </a:rPr>
              <a:t> </a:t>
            </a:r>
            <a:r>
              <a:rPr lang="en-US" sz="3709" dirty="0" err="1">
                <a:solidFill>
                  <a:srgbClr val="6D453E"/>
                </a:solidFill>
                <a:latin typeface="Roboto Condensed"/>
              </a:rPr>
              <a:t>sinh</a:t>
            </a:r>
            <a:r>
              <a:rPr lang="en-US" sz="3709" dirty="0">
                <a:solidFill>
                  <a:srgbClr val="6D453E"/>
                </a:solidFill>
                <a:latin typeface="Roboto Condensed"/>
              </a:rPr>
              <a:t> </a:t>
            </a:r>
            <a:r>
              <a:rPr lang="en-US" sz="3709" dirty="0" err="1">
                <a:solidFill>
                  <a:srgbClr val="6D453E"/>
                </a:solidFill>
                <a:latin typeface="Roboto Condensed"/>
              </a:rPr>
              <a:t>được</a:t>
            </a:r>
            <a:r>
              <a:rPr lang="en-US" sz="3709" dirty="0">
                <a:solidFill>
                  <a:srgbClr val="6D453E"/>
                </a:solidFill>
                <a:latin typeface="Roboto Condensed"/>
              </a:rPr>
              <a:t> </a:t>
            </a:r>
            <a:r>
              <a:rPr lang="en-US" sz="3709" dirty="0" err="1">
                <a:solidFill>
                  <a:srgbClr val="6D453E"/>
                </a:solidFill>
                <a:latin typeface="Roboto Condensed"/>
              </a:rPr>
              <a:t>tính</a:t>
            </a:r>
            <a:r>
              <a:rPr lang="en-US" sz="3709" dirty="0">
                <a:solidFill>
                  <a:srgbClr val="6D453E"/>
                </a:solidFill>
                <a:latin typeface="Roboto Condensed"/>
              </a:rPr>
              <a:t> </a:t>
            </a:r>
            <a:r>
              <a:rPr lang="en-US" sz="3709" dirty="0" err="1">
                <a:solidFill>
                  <a:srgbClr val="6D453E"/>
                </a:solidFill>
                <a:latin typeface="Roboto Condensed"/>
              </a:rPr>
              <a:t>như</a:t>
            </a:r>
            <a:r>
              <a:rPr lang="en-US" sz="3709" dirty="0">
                <a:solidFill>
                  <a:srgbClr val="6D453E"/>
                </a:solidFill>
                <a:latin typeface="Roboto Condensed"/>
              </a:rPr>
              <a:t> </a:t>
            </a:r>
            <a:r>
              <a:rPr lang="en-US" sz="3709" dirty="0" err="1">
                <a:solidFill>
                  <a:srgbClr val="6D453E"/>
                </a:solidFill>
                <a:latin typeface="Roboto Condensed"/>
              </a:rPr>
              <a:t>sau</a:t>
            </a:r>
            <a:r>
              <a:rPr lang="en-US" sz="3709" dirty="0">
                <a:solidFill>
                  <a:srgbClr val="6D453E"/>
                </a:solidFill>
                <a:latin typeface="Roboto Condensed"/>
              </a:rPr>
              <a:t>:</a:t>
            </a:r>
          </a:p>
          <a:p>
            <a:pPr marL="800805" lvl="1" indent="-400402" algn="just">
              <a:lnSpc>
                <a:spcPts val="5192"/>
              </a:lnSpc>
              <a:buFont typeface="Arial"/>
              <a:buChar char="•"/>
            </a:pPr>
            <a:r>
              <a:rPr lang="en-US" sz="3709" dirty="0" err="1">
                <a:solidFill>
                  <a:srgbClr val="6D453E"/>
                </a:solidFill>
                <a:latin typeface="Roboto Condensed"/>
              </a:rPr>
              <a:t>Điểm</a:t>
            </a:r>
            <a:r>
              <a:rPr lang="en-US" sz="3709" dirty="0">
                <a:solidFill>
                  <a:srgbClr val="6D453E"/>
                </a:solidFill>
                <a:latin typeface="Roboto Condensed"/>
              </a:rPr>
              <a:t> </a:t>
            </a:r>
            <a:r>
              <a:rPr lang="en-US" sz="3709" dirty="0" err="1">
                <a:solidFill>
                  <a:srgbClr val="6D453E"/>
                </a:solidFill>
                <a:latin typeface="Roboto Condensed"/>
              </a:rPr>
              <a:t>nhóm</a:t>
            </a:r>
            <a:r>
              <a:rPr lang="en-US" sz="3709" dirty="0">
                <a:solidFill>
                  <a:srgbClr val="6D453E"/>
                </a:solidFill>
                <a:latin typeface="Roboto Condensed"/>
              </a:rPr>
              <a:t> + </a:t>
            </a:r>
            <a:r>
              <a:rPr lang="en-US" sz="3709" dirty="0" err="1">
                <a:solidFill>
                  <a:srgbClr val="6D453E"/>
                </a:solidFill>
                <a:latin typeface="Roboto Condensed"/>
              </a:rPr>
              <a:t>Điểm</a:t>
            </a:r>
            <a:r>
              <a:rPr lang="en-US" sz="3709" dirty="0">
                <a:solidFill>
                  <a:srgbClr val="6D453E"/>
                </a:solidFill>
                <a:latin typeface="Roboto Condensed"/>
              </a:rPr>
              <a:t> </a:t>
            </a:r>
            <a:r>
              <a:rPr lang="en-US" sz="3709" dirty="0" err="1">
                <a:solidFill>
                  <a:srgbClr val="6D453E"/>
                </a:solidFill>
                <a:latin typeface="Roboto Condensed"/>
              </a:rPr>
              <a:t>thưởng</a:t>
            </a:r>
            <a:r>
              <a:rPr lang="en-US" sz="3709" dirty="0">
                <a:solidFill>
                  <a:srgbClr val="6D453E"/>
                </a:solidFill>
                <a:latin typeface="Roboto Condensed"/>
              </a:rPr>
              <a:t> / </a:t>
            </a:r>
            <a:r>
              <a:rPr lang="en-US" sz="3709" dirty="0" err="1">
                <a:solidFill>
                  <a:srgbClr val="6D453E"/>
                </a:solidFill>
                <a:latin typeface="Roboto Condensed"/>
              </a:rPr>
              <a:t>điểm</a:t>
            </a:r>
            <a:r>
              <a:rPr lang="en-US" sz="3709" dirty="0">
                <a:solidFill>
                  <a:srgbClr val="6D453E"/>
                </a:solidFill>
                <a:latin typeface="Roboto Condensed"/>
              </a:rPr>
              <a:t> </a:t>
            </a:r>
            <a:r>
              <a:rPr lang="en-US" sz="3709" dirty="0" err="1">
                <a:solidFill>
                  <a:srgbClr val="6D453E"/>
                </a:solidFill>
                <a:latin typeface="Roboto Condensed"/>
              </a:rPr>
              <a:t>trừ</a:t>
            </a:r>
            <a:r>
              <a:rPr lang="en-US" sz="3709" dirty="0">
                <a:solidFill>
                  <a:srgbClr val="6D453E"/>
                </a:solidFill>
                <a:latin typeface="Roboto Condensed"/>
              </a:rPr>
              <a:t> </a:t>
            </a:r>
            <a:r>
              <a:rPr lang="en-US" sz="3709" dirty="0" err="1">
                <a:solidFill>
                  <a:srgbClr val="6D453E"/>
                </a:solidFill>
                <a:latin typeface="Roboto Condensed"/>
              </a:rPr>
              <a:t>của</a:t>
            </a:r>
            <a:r>
              <a:rPr lang="en-US" sz="3709" dirty="0">
                <a:solidFill>
                  <a:srgbClr val="6D453E"/>
                </a:solidFill>
                <a:latin typeface="Roboto Condensed"/>
              </a:rPr>
              <a:t> </a:t>
            </a:r>
            <a:r>
              <a:rPr lang="en-US" sz="3709" dirty="0" err="1">
                <a:solidFill>
                  <a:srgbClr val="6D453E"/>
                </a:solidFill>
                <a:latin typeface="Roboto Condensed"/>
              </a:rPr>
              <a:t>phiếu</a:t>
            </a:r>
            <a:r>
              <a:rPr lang="en-US" sz="3709" dirty="0">
                <a:solidFill>
                  <a:srgbClr val="6D453E"/>
                </a:solidFill>
                <a:latin typeface="Roboto Condensed"/>
              </a:rPr>
              <a:t> </a:t>
            </a:r>
            <a:r>
              <a:rPr lang="en-US" sz="3709" dirty="0" err="1">
                <a:solidFill>
                  <a:srgbClr val="6D453E"/>
                </a:solidFill>
                <a:latin typeface="Roboto Condensed"/>
              </a:rPr>
              <a:t>hoạt</a:t>
            </a:r>
            <a:r>
              <a:rPr lang="en-US" sz="3709" dirty="0">
                <a:solidFill>
                  <a:srgbClr val="6D453E"/>
                </a:solidFill>
                <a:latin typeface="Roboto Condensed"/>
              </a:rPr>
              <a:t> </a:t>
            </a:r>
            <a:r>
              <a:rPr lang="en-US" sz="3709" dirty="0" err="1">
                <a:solidFill>
                  <a:srgbClr val="6D453E"/>
                </a:solidFill>
                <a:latin typeface="Roboto Condensed"/>
              </a:rPr>
              <a:t>động</a:t>
            </a:r>
            <a:r>
              <a:rPr lang="en-US" sz="3709" dirty="0">
                <a:solidFill>
                  <a:srgbClr val="6D453E"/>
                </a:solidFill>
                <a:latin typeface="Roboto Condensed"/>
              </a:rPr>
              <a:t> </a:t>
            </a:r>
            <a:r>
              <a:rPr lang="en-US" sz="3709" dirty="0" err="1">
                <a:solidFill>
                  <a:srgbClr val="6D453E"/>
                </a:solidFill>
                <a:latin typeface="Roboto Condensed"/>
              </a:rPr>
              <a:t>cá</a:t>
            </a:r>
            <a:r>
              <a:rPr lang="en-US" sz="3709" dirty="0">
                <a:solidFill>
                  <a:srgbClr val="6D453E"/>
                </a:solidFill>
                <a:latin typeface="Roboto Condensed"/>
              </a:rPr>
              <a:t> </a:t>
            </a:r>
            <a:r>
              <a:rPr lang="en-US" sz="3709" dirty="0" err="1">
                <a:solidFill>
                  <a:srgbClr val="6D453E"/>
                </a:solidFill>
                <a:latin typeface="Roboto Condensed"/>
              </a:rPr>
              <a:t>nhân</a:t>
            </a:r>
            <a:r>
              <a:rPr lang="en-US" sz="3709" dirty="0">
                <a:solidFill>
                  <a:srgbClr val="6D453E"/>
                </a:solidFill>
                <a:latin typeface="Roboto Condensed"/>
              </a:rPr>
              <a:t> = </a:t>
            </a:r>
            <a:r>
              <a:rPr lang="en-US" sz="3709" dirty="0" err="1">
                <a:solidFill>
                  <a:srgbClr val="6D453E"/>
                </a:solidFill>
                <a:latin typeface="Roboto Condensed"/>
              </a:rPr>
              <a:t>điểm</a:t>
            </a:r>
            <a:r>
              <a:rPr lang="en-US" sz="3709" dirty="0">
                <a:solidFill>
                  <a:srgbClr val="6D453E"/>
                </a:solidFill>
                <a:latin typeface="Roboto Condensed"/>
              </a:rPr>
              <a:t> </a:t>
            </a:r>
            <a:r>
              <a:rPr lang="en-US" sz="3709" dirty="0" err="1">
                <a:solidFill>
                  <a:srgbClr val="6D453E"/>
                </a:solidFill>
                <a:latin typeface="Roboto Condensed"/>
              </a:rPr>
              <a:t>từng</a:t>
            </a:r>
            <a:r>
              <a:rPr lang="en-US" sz="3709" dirty="0">
                <a:solidFill>
                  <a:srgbClr val="6D453E"/>
                </a:solidFill>
                <a:latin typeface="Roboto Condensed"/>
              </a:rPr>
              <a:t> </a:t>
            </a:r>
            <a:r>
              <a:rPr lang="en-US" sz="3709" dirty="0" err="1">
                <a:solidFill>
                  <a:srgbClr val="6D453E"/>
                </a:solidFill>
                <a:latin typeface="Roboto Condensed"/>
              </a:rPr>
              <a:t>thành</a:t>
            </a:r>
            <a:r>
              <a:rPr lang="en-US" sz="3709" dirty="0">
                <a:solidFill>
                  <a:srgbClr val="6D453E"/>
                </a:solidFill>
                <a:latin typeface="Roboto Condensed"/>
              </a:rPr>
              <a:t> </a:t>
            </a:r>
            <a:r>
              <a:rPr lang="en-US" sz="3709" dirty="0" err="1">
                <a:solidFill>
                  <a:srgbClr val="6D453E"/>
                </a:solidFill>
                <a:latin typeface="Roboto Condensed"/>
              </a:rPr>
              <a:t>viên</a:t>
            </a:r>
            <a:endParaRPr lang="en-US" sz="3709" dirty="0">
              <a:solidFill>
                <a:srgbClr val="6D453E"/>
              </a:solidFill>
              <a:latin typeface="Roboto Condensed"/>
            </a:endParaRPr>
          </a:p>
          <a:p>
            <a:pPr marL="800805" lvl="1" indent="-400402" algn="just">
              <a:lnSpc>
                <a:spcPts val="5192"/>
              </a:lnSpc>
              <a:buFont typeface="Arial"/>
              <a:buChar char="•"/>
            </a:pPr>
            <a:r>
              <a:rPr lang="en-US" sz="3709" dirty="0" err="1">
                <a:solidFill>
                  <a:srgbClr val="6D453E"/>
                </a:solidFill>
                <a:latin typeface="Roboto Condensed"/>
              </a:rPr>
              <a:t>Ghi</a:t>
            </a:r>
            <a:r>
              <a:rPr lang="en-US" sz="3709" dirty="0">
                <a:solidFill>
                  <a:srgbClr val="6D453E"/>
                </a:solidFill>
                <a:latin typeface="Roboto Condensed"/>
              </a:rPr>
              <a:t> </a:t>
            </a:r>
            <a:r>
              <a:rPr lang="en-US" sz="3709" dirty="0" err="1">
                <a:solidFill>
                  <a:srgbClr val="6D453E"/>
                </a:solidFill>
                <a:latin typeface="Roboto Condensed"/>
              </a:rPr>
              <a:t>chú</a:t>
            </a:r>
            <a:r>
              <a:rPr lang="en-US" sz="3709" dirty="0">
                <a:solidFill>
                  <a:srgbClr val="6D453E"/>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 r="-20"/>
            </a:stretch>
          </a:blipFill>
        </p:spPr>
        <p:txBody>
          <a:bodyPr/>
          <a:lstStyle/>
          <a:p>
            <a:endParaRPr lang="en-US"/>
          </a:p>
        </p:txBody>
      </p:sp>
      <p:grpSp>
        <p:nvGrpSpPr>
          <p:cNvPr id="3" name="Group 3"/>
          <p:cNvGrpSpPr/>
          <p:nvPr/>
        </p:nvGrpSpPr>
        <p:grpSpPr>
          <a:xfrm>
            <a:off x="0" y="0"/>
            <a:ext cx="18423992" cy="10287000"/>
            <a:chOff x="0" y="0"/>
            <a:chExt cx="4852409" cy="2709333"/>
          </a:xfrm>
        </p:grpSpPr>
        <p:sp>
          <p:nvSpPr>
            <p:cNvPr id="4" name="Freeform 4"/>
            <p:cNvSpPr/>
            <p:nvPr/>
          </p:nvSpPr>
          <p:spPr>
            <a:xfrm>
              <a:off x="0" y="0"/>
              <a:ext cx="4852409" cy="2709333"/>
            </a:xfrm>
            <a:custGeom>
              <a:avLst/>
              <a:gdLst/>
              <a:ahLst/>
              <a:cxnLst/>
              <a:rect l="l" t="t" r="r" b="b"/>
              <a:pathLst>
                <a:path w="4852409" h="2709333">
                  <a:moveTo>
                    <a:pt x="0" y="0"/>
                  </a:moveTo>
                  <a:lnTo>
                    <a:pt x="4852409" y="0"/>
                  </a:lnTo>
                  <a:lnTo>
                    <a:pt x="4852409" y="2709333"/>
                  </a:lnTo>
                  <a:lnTo>
                    <a:pt x="0" y="2709333"/>
                  </a:lnTo>
                  <a:close/>
                </a:path>
              </a:pathLst>
            </a:custGeom>
            <a:solidFill>
              <a:srgbClr val="863D3D">
                <a:alpha val="49804"/>
              </a:srgbClr>
            </a:solidFill>
          </p:spPr>
          <p:txBody>
            <a:bodyPr/>
            <a:lstStyle/>
            <a:p>
              <a:endParaRPr lang="en-US"/>
            </a:p>
          </p:txBody>
        </p:sp>
        <p:sp>
          <p:nvSpPr>
            <p:cNvPr id="5" name="TextBox 5"/>
            <p:cNvSpPr txBox="1"/>
            <p:nvPr/>
          </p:nvSpPr>
          <p:spPr>
            <a:xfrm>
              <a:off x="0" y="-47625"/>
              <a:ext cx="4852409"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677764" y="2966833"/>
            <a:ext cx="9068465" cy="1090734"/>
          </a:xfrm>
          <a:prstGeom prst="rect">
            <a:avLst/>
          </a:prstGeom>
        </p:spPr>
        <p:txBody>
          <a:bodyPr lIns="0" tIns="0" rIns="0" bIns="0" rtlCol="0" anchor="t">
            <a:spAutoFit/>
          </a:bodyPr>
          <a:lstStyle/>
          <a:p>
            <a:pPr algn="ctr">
              <a:lnSpc>
                <a:spcPts val="8817"/>
              </a:lnSpc>
            </a:pPr>
            <a:r>
              <a:rPr lang="en-US" sz="6298">
                <a:solidFill>
                  <a:srgbClr val="FFFFFF"/>
                </a:solidFill>
                <a:latin typeface="#9Slide05 Dear Saturday"/>
              </a:rPr>
              <a:t>Sân khấu hóa tác phẩm</a:t>
            </a:r>
          </a:p>
        </p:txBody>
      </p:sp>
      <p:sp>
        <p:nvSpPr>
          <p:cNvPr id="7" name="TextBox 7"/>
          <p:cNvSpPr txBox="1"/>
          <p:nvPr/>
        </p:nvSpPr>
        <p:spPr>
          <a:xfrm>
            <a:off x="1028700" y="4299780"/>
            <a:ext cx="16427923" cy="1260730"/>
          </a:xfrm>
          <a:prstGeom prst="rect">
            <a:avLst/>
          </a:prstGeom>
        </p:spPr>
        <p:txBody>
          <a:bodyPr lIns="0" tIns="0" rIns="0" bIns="0" rtlCol="0" anchor="t">
            <a:spAutoFit/>
          </a:bodyPr>
          <a:lstStyle/>
          <a:p>
            <a:pPr algn="ctr">
              <a:lnSpc>
                <a:spcPts val="10382"/>
              </a:lnSpc>
            </a:pPr>
            <a:r>
              <a:rPr lang="en-US" sz="7416">
                <a:solidFill>
                  <a:srgbClr val="FFFFFF"/>
                </a:solidFill>
                <a:latin typeface="UTM Atlas"/>
              </a:rPr>
              <a:t>Ngọc nữ về tay chân chủ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1976</Words>
  <Application>Microsoft Macintosh PowerPoint</Application>
  <PresentationFormat>Custom</PresentationFormat>
  <Paragraphs>231</Paragraphs>
  <Slides>29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UTM Atlas</vt:lpstr>
      <vt:lpstr>#9Slide07 SVNUT Triumph Press</vt:lpstr>
      <vt:lpstr>Fraunces Bold</vt:lpstr>
      <vt:lpstr>Roboto Condensed</vt:lpstr>
      <vt:lpstr>Roboto Condensed Bold Italics</vt:lpstr>
      <vt:lpstr>#9Slide05 VL Fadilla</vt:lpstr>
      <vt:lpstr>Roboto Condensed Italics</vt:lpstr>
      <vt:lpstr>Wingdings</vt:lpstr>
      <vt:lpstr>Calibri</vt:lpstr>
      <vt:lpstr>#9Slide07 Crocante</vt:lpstr>
      <vt:lpstr>Roboto Condensed Bold</vt:lpstr>
      <vt:lpstr>#9Slide05 Dear Saturday</vt:lpstr>
      <vt:lpstr>#9Slide05 Braxton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9KN_B1_Doc 3_Ngoc nu ve tay chan chu</dc:title>
  <cp:lastModifiedBy>Vy Lê</cp:lastModifiedBy>
  <cp:revision>4</cp:revision>
  <dcterms:created xsi:type="dcterms:W3CDTF">2006-08-16T00:00:00Z</dcterms:created>
  <dcterms:modified xsi:type="dcterms:W3CDTF">2025-05-11T03:18:05Z</dcterms:modified>
  <dc:identifier>DAGIyrDuX48</dc:identifier>
</cp:coreProperties>
</file>